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58" r:id="rId4"/>
    <p:sldId id="259" r:id="rId5"/>
    <p:sldId id="268" r:id="rId6"/>
    <p:sldId id="269" r:id="rId7"/>
    <p:sldId id="270" r:id="rId8"/>
    <p:sldId id="275" r:id="rId9"/>
    <p:sldId id="277" r:id="rId10"/>
    <p:sldId id="271" r:id="rId11"/>
    <p:sldId id="276" r:id="rId12"/>
    <p:sldId id="272" r:id="rId13"/>
    <p:sldId id="273" r:id="rId14"/>
    <p:sldId id="274"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47" autoAdjust="0"/>
    <p:restoredTop sz="94660"/>
  </p:normalViewPr>
  <p:slideViewPr>
    <p:cSldViewPr snapToGrid="0">
      <p:cViewPr varScale="1">
        <p:scale>
          <a:sx n="50" d="100"/>
          <a:sy n="50" d="100"/>
        </p:scale>
        <p:origin x="810"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IN"/>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E2E5C17-F1ED-4187-AE01-FD0DAD050C54}" type="datetimeFigureOut">
              <a:rPr lang="en-IN" smtClean="0"/>
              <a:pPr/>
              <a:t>29-06-2020</a:t>
            </a:fld>
            <a:endParaRPr lang="en-IN"/>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IN"/>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IN"/>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D1804C1-D081-4352-9C3B-3840A2CE9966}" type="slidenum">
              <a:rPr lang="en-IN" smtClean="0"/>
              <a:pPr/>
              <a:t>‹#›</a:t>
            </a:fld>
            <a:endParaRPr lang="en-IN"/>
          </a:p>
        </p:txBody>
      </p:sp>
    </p:spTree>
    <p:extLst>
      <p:ext uri="{BB962C8B-B14F-4D97-AF65-F5344CB8AC3E}">
        <p14:creationId xmlns:p14="http://schemas.microsoft.com/office/powerpoint/2010/main" val="3591817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E8A5F3A8-19F0-4EAB-85E6-B25320333093}"/>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5pPr>
            <a:lvl6pPr marL="2562377" indent="-232943" defTabSz="457799" eaLnBrk="0" fontAlgn="base" hangingPunct="0">
              <a:spcBef>
                <a:spcPct val="30000"/>
              </a:spcBef>
              <a:spcAft>
                <a:spcPct val="0"/>
              </a:spcAft>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6pPr>
            <a:lvl7pPr marL="3028264" indent="-232943" defTabSz="457799" eaLnBrk="0" fontAlgn="base" hangingPunct="0">
              <a:spcBef>
                <a:spcPct val="30000"/>
              </a:spcBef>
              <a:spcAft>
                <a:spcPct val="0"/>
              </a:spcAft>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7pPr>
            <a:lvl8pPr marL="3494151" indent="-232943" defTabSz="457799" eaLnBrk="0" fontAlgn="base" hangingPunct="0">
              <a:spcBef>
                <a:spcPct val="30000"/>
              </a:spcBef>
              <a:spcAft>
                <a:spcPct val="0"/>
              </a:spcAft>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8pPr>
            <a:lvl9pPr marL="3960038" indent="-232943" defTabSz="457799" eaLnBrk="0" fontAlgn="base" hangingPunct="0">
              <a:spcBef>
                <a:spcPct val="30000"/>
              </a:spcBef>
              <a:spcAft>
                <a:spcPct val="0"/>
              </a:spcAft>
              <a:buClr>
                <a:srgbClr val="000000"/>
              </a:buClr>
              <a:buSzPct val="100000"/>
              <a:buFont typeface="Times New Roman" panose="02020603050405020304" pitchFamily="18" charset="0"/>
              <a:tabLst>
                <a:tab pos="0" algn="l"/>
                <a:tab pos="931774" algn="l"/>
                <a:tab pos="1863547" algn="l"/>
                <a:tab pos="2795321" algn="l"/>
                <a:tab pos="3727094" algn="l"/>
                <a:tab pos="4658868" algn="l"/>
                <a:tab pos="5590642" algn="l"/>
                <a:tab pos="6522415" algn="l"/>
                <a:tab pos="7454189" algn="l"/>
                <a:tab pos="8385962" algn="l"/>
                <a:tab pos="9317736" algn="l"/>
                <a:tab pos="10249510" algn="l"/>
              </a:tabLst>
              <a:defRPr sz="1200">
                <a:solidFill>
                  <a:srgbClr val="000000"/>
                </a:solidFill>
                <a:latin typeface="Times New Roman" panose="02020603050405020304" pitchFamily="18" charset="0"/>
              </a:defRPr>
            </a:lvl9pPr>
          </a:lstStyle>
          <a:p>
            <a:pPr>
              <a:spcBef>
                <a:spcPct val="0"/>
              </a:spcBef>
              <a:buClrTx/>
              <a:buFontTx/>
              <a:buNone/>
            </a:pPr>
            <a:fld id="{31D3AA5D-5A40-483F-BBEA-ED1CD2AFE894}" type="slidenum">
              <a:rPr lang="en-US" altLang="en-US" smtClean="0"/>
              <a:pPr>
                <a:spcBef>
                  <a:spcPct val="0"/>
                </a:spcBef>
                <a:buClrTx/>
                <a:buFontTx/>
                <a:buNone/>
              </a:pPr>
              <a:t>5</a:t>
            </a:fld>
            <a:endParaRPr lang="en-US" altLang="en-US"/>
          </a:p>
        </p:txBody>
      </p:sp>
      <p:sp>
        <p:nvSpPr>
          <p:cNvPr id="32771" name="Rectangle 1">
            <a:extLst>
              <a:ext uri="{FF2B5EF4-FFF2-40B4-BE49-F238E27FC236}">
                <a16:creationId xmlns:a16="http://schemas.microsoft.com/office/drawing/2014/main" id="{58F06CBB-6BF5-400A-AC11-34F209E5892F}"/>
              </a:ext>
            </a:extLst>
          </p:cNvPr>
          <p:cNvSpPr>
            <a:spLocks noGrp="1" noRot="1" noChangeAspect="1" noChangeArrowheads="1" noTextEdit="1"/>
          </p:cNvSpPr>
          <p:nvPr>
            <p:ph type="sldImg"/>
          </p:nvPr>
        </p:nvSpPr>
        <p:spPr>
          <a:xfrm>
            <a:off x="4064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a:extLst>
              <a:ext uri="{FF2B5EF4-FFF2-40B4-BE49-F238E27FC236}">
                <a16:creationId xmlns:a16="http://schemas.microsoft.com/office/drawing/2014/main" id="{0D1AEB9B-3A5B-4F8F-9E3E-E5A3E7442729}"/>
              </a:ext>
            </a:extLst>
          </p:cNvPr>
          <p:cNvSpPr>
            <a:spLocks noGrp="1" noChangeArrowheads="1"/>
          </p:cNvSpPr>
          <p:nvPr>
            <p:ph type="body" idx="1"/>
          </p:nvPr>
        </p:nvSpPr>
        <p:spPr>
          <a:xfrm>
            <a:off x="701040" y="4415790"/>
            <a:ext cx="5608320" cy="418338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ct val="0"/>
              </a:spcBef>
              <a:tabLst>
                <a:tab pos="0" algn="l"/>
                <a:tab pos="931774" algn="l"/>
                <a:tab pos="1863547" algn="l"/>
                <a:tab pos="2795321" algn="l"/>
                <a:tab pos="3727094" algn="l"/>
                <a:tab pos="4658868" algn="l"/>
                <a:tab pos="5590642" algn="l"/>
                <a:tab pos="6522415" algn="l"/>
                <a:tab pos="7454189" algn="l"/>
                <a:tab pos="8385962" algn="l"/>
                <a:tab pos="9317736" algn="l"/>
                <a:tab pos="10249510" algn="l"/>
              </a:tabLst>
            </a:pPr>
            <a:endParaRPr lang="en-US" altLang="en-US">
              <a:latin typeface="Calibri" panose="020F0502020204030204" pitchFamily="34" charset="0"/>
              <a:cs typeface="DejaVu Sans" charset="0"/>
            </a:endParaRPr>
          </a:p>
        </p:txBody>
      </p:sp>
      <p:sp>
        <p:nvSpPr>
          <p:cNvPr id="32773" name="Text Box 3">
            <a:extLst>
              <a:ext uri="{FF2B5EF4-FFF2-40B4-BE49-F238E27FC236}">
                <a16:creationId xmlns:a16="http://schemas.microsoft.com/office/drawing/2014/main" id="{86CAE526-1E59-444E-8106-F60ABE181DE8}"/>
              </a:ext>
            </a:extLst>
          </p:cNvPr>
          <p:cNvSpPr txBox="1">
            <a:spLocks noChangeArrowheads="1"/>
          </p:cNvSpPr>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710" tIns="47689" rIns="91710" bIns="47689"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a:spcBef>
                <a:spcPct val="0"/>
              </a:spcBef>
              <a:buClrTx/>
              <a:buFontTx/>
              <a:buNone/>
            </a:pPr>
            <a:fld id="{229671F6-C3D1-4DBD-9645-8E4EA4796CD6}" type="slidenum">
              <a:rPr lang="en-US" altLang="en-US"/>
              <a:pPr algn="r">
                <a:spcBef>
                  <a:spcPct val="0"/>
                </a:spcBef>
                <a:buClrTx/>
                <a:buFontTx/>
                <a:buNone/>
              </a:pPr>
              <a:t>5</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6/29/2020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6/29/2020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6/29/2020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A2288-A668-4F41-A551-7627A927C34D}"/>
              </a:ext>
            </a:extLst>
          </p:cNvPr>
          <p:cNvSpPr>
            <a:spLocks noGrp="1"/>
          </p:cNvSpPr>
          <p:nvPr>
            <p:ph type="ctrTitle" idx="4294967295"/>
          </p:nvPr>
        </p:nvSpPr>
        <p:spPr>
          <a:xfrm>
            <a:off x="2419109" y="1067905"/>
            <a:ext cx="7338350" cy="2763315"/>
          </a:xfrm>
        </p:spPr>
        <p:txBody>
          <a:bodyPr>
            <a:normAutofit/>
          </a:bodyPr>
          <a:lstStyle/>
          <a:p>
            <a:pPr algn="ctr">
              <a:lnSpc>
                <a:spcPct val="150000"/>
              </a:lnSpc>
            </a:pPr>
            <a:r>
              <a:rPr lang="en-IN" sz="5400" b="1" dirty="0">
                <a:effectLst>
                  <a:outerShdw blurRad="38100" dist="38100" dir="2700000" algn="tl">
                    <a:srgbClr val="000000">
                      <a:alpha val="43137"/>
                    </a:srgbClr>
                  </a:outerShdw>
                </a:effectLst>
                <a:latin typeface="Book Antiqua" pitchFamily="18" charset="0"/>
              </a:rPr>
              <a:t>Performance appraisal</a:t>
            </a:r>
          </a:p>
        </p:txBody>
      </p:sp>
    </p:spTree>
    <p:extLst>
      <p:ext uri="{BB962C8B-B14F-4D97-AF65-F5344CB8AC3E}">
        <p14:creationId xmlns:p14="http://schemas.microsoft.com/office/powerpoint/2010/main" val="151018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97086-F9C3-4663-B7EF-F71060DC358A}"/>
              </a:ext>
            </a:extLst>
          </p:cNvPr>
          <p:cNvSpPr>
            <a:spLocks noGrp="1"/>
          </p:cNvSpPr>
          <p:nvPr>
            <p:ph type="title" idx="4294967295"/>
          </p:nvPr>
        </p:nvSpPr>
        <p:spPr>
          <a:xfrm>
            <a:off x="1476455" y="619669"/>
            <a:ext cx="9604375" cy="595674"/>
          </a:xfrm>
        </p:spPr>
        <p:txBody>
          <a:bodyPr/>
          <a:lstStyle/>
          <a:p>
            <a:r>
              <a:rPr lang="en-IN" b="1" dirty="0">
                <a:latin typeface="Book Antiqua" pitchFamily="18" charset="0"/>
              </a:rPr>
              <a:t>Modern methods of Appraisal</a:t>
            </a:r>
          </a:p>
        </p:txBody>
      </p:sp>
      <p:sp>
        <p:nvSpPr>
          <p:cNvPr id="3" name="Content Placeholder 2">
            <a:extLst>
              <a:ext uri="{FF2B5EF4-FFF2-40B4-BE49-F238E27FC236}">
                <a16:creationId xmlns:a16="http://schemas.microsoft.com/office/drawing/2014/main" id="{7743EA11-1765-457E-B99B-E641EC05C62C}"/>
              </a:ext>
            </a:extLst>
          </p:cNvPr>
          <p:cNvSpPr>
            <a:spLocks noGrp="1"/>
          </p:cNvSpPr>
          <p:nvPr>
            <p:ph idx="4294967295"/>
          </p:nvPr>
        </p:nvSpPr>
        <p:spPr>
          <a:xfrm>
            <a:off x="1499604" y="1229045"/>
            <a:ext cx="10109803" cy="5032857"/>
          </a:xfrm>
        </p:spPr>
        <p:txBody>
          <a:bodyPr>
            <a:noAutofit/>
          </a:bodyPr>
          <a:lstStyle/>
          <a:p>
            <a:pPr marL="463550" indent="-463550">
              <a:spcBef>
                <a:spcPts val="0"/>
              </a:spcBef>
              <a:buClr>
                <a:srgbClr val="002060"/>
              </a:buClr>
              <a:buFont typeface="Wingdings" pitchFamily="2" charset="2"/>
              <a:buChar char="q"/>
            </a:pPr>
            <a:r>
              <a:rPr lang="en-IN" dirty="0">
                <a:latin typeface="Book Antiqua" pitchFamily="18" charset="0"/>
              </a:rPr>
              <a:t>BARS (Behaviourally Anchored Rating Scales)</a:t>
            </a:r>
          </a:p>
          <a:p>
            <a:pPr marL="463550" indent="-463550">
              <a:spcBef>
                <a:spcPts val="0"/>
              </a:spcBef>
              <a:buClr>
                <a:srgbClr val="002060"/>
              </a:buClr>
              <a:buFont typeface="Wingdings" pitchFamily="2" charset="2"/>
              <a:buChar char="q"/>
            </a:pPr>
            <a:r>
              <a:rPr lang="en-IN" dirty="0">
                <a:latin typeface="Book Antiqua" pitchFamily="18" charset="0"/>
              </a:rPr>
              <a:t>Step 1: Ask the jobholders to write specific illustrations about effective and ineffective performance on the job</a:t>
            </a:r>
          </a:p>
          <a:p>
            <a:pPr marL="463550" indent="-463550">
              <a:spcBef>
                <a:spcPts val="0"/>
              </a:spcBef>
              <a:buClr>
                <a:srgbClr val="002060"/>
              </a:buClr>
              <a:buFont typeface="Wingdings" pitchFamily="2" charset="2"/>
              <a:buChar char="q"/>
            </a:pPr>
            <a:r>
              <a:rPr lang="en-IN" dirty="0">
                <a:latin typeface="Book Antiqua" pitchFamily="18" charset="0"/>
              </a:rPr>
              <a:t>Step 2: Develop performance dimensions : Have these people cluster the incidents into 5 or 10 performance dimensions – Salesmanship skills</a:t>
            </a:r>
          </a:p>
          <a:p>
            <a:pPr marL="463550" indent="-463550">
              <a:spcBef>
                <a:spcPts val="0"/>
              </a:spcBef>
              <a:buClr>
                <a:srgbClr val="002060"/>
              </a:buClr>
              <a:buFont typeface="Wingdings" pitchFamily="2" charset="2"/>
              <a:buChar char="q"/>
            </a:pPr>
            <a:r>
              <a:rPr lang="en-IN" dirty="0">
                <a:latin typeface="Book Antiqua" pitchFamily="18" charset="0"/>
              </a:rPr>
              <a:t>Step 3 : Reallocate incidents : To verify these groupings, have another team who knows the jobs and reallocate the original critical incidents to the cluster they think it fits</a:t>
            </a:r>
          </a:p>
          <a:p>
            <a:pPr marL="463550" indent="-463550">
              <a:spcBef>
                <a:spcPts val="0"/>
              </a:spcBef>
              <a:buClr>
                <a:srgbClr val="002060"/>
              </a:buClr>
              <a:buFont typeface="Wingdings" pitchFamily="2" charset="2"/>
              <a:buChar char="q"/>
            </a:pPr>
            <a:r>
              <a:rPr lang="en-IN" dirty="0">
                <a:latin typeface="Book Antiqua" pitchFamily="18" charset="0"/>
              </a:rPr>
              <a:t>Step 4: Scale the incidents: This second group rates the behaviour described by the incident as to how effectively or ineffectively it represents performance on the dimension</a:t>
            </a:r>
          </a:p>
          <a:p>
            <a:pPr marL="463550" indent="-463550">
              <a:spcBef>
                <a:spcPts val="0"/>
              </a:spcBef>
              <a:buClr>
                <a:srgbClr val="002060"/>
              </a:buClr>
              <a:buFont typeface="Wingdings" pitchFamily="2" charset="2"/>
              <a:buChar char="q"/>
            </a:pPr>
            <a:r>
              <a:rPr lang="en-IN" dirty="0">
                <a:latin typeface="Book Antiqua" pitchFamily="18" charset="0"/>
              </a:rPr>
              <a:t>Step 5: Develop an instrument: Choose about six or seven incidents of the dimensions behavioural anchors</a:t>
            </a:r>
          </a:p>
          <a:p>
            <a:pPr marL="463550" indent="-463550">
              <a:spcBef>
                <a:spcPts val="0"/>
              </a:spcBef>
              <a:buClr>
                <a:srgbClr val="002060"/>
              </a:buClr>
              <a:buFont typeface="Wingdings" pitchFamily="2" charset="2"/>
              <a:buChar char="q"/>
            </a:pPr>
            <a:endParaRPr lang="en-IN" dirty="0">
              <a:latin typeface="Book Antiqua" pitchFamily="18" charset="0"/>
            </a:endParaRPr>
          </a:p>
        </p:txBody>
      </p:sp>
    </p:spTree>
    <p:extLst>
      <p:ext uri="{BB962C8B-B14F-4D97-AF65-F5344CB8AC3E}">
        <p14:creationId xmlns:p14="http://schemas.microsoft.com/office/powerpoint/2010/main" val="3053132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0794" y="310060"/>
            <a:ext cx="9139490" cy="5764655"/>
          </a:xfrm>
          <a:prstGeom prst="rect">
            <a:avLst/>
          </a:prstGeom>
        </p:spPr>
        <p:txBody>
          <a:bodyPr wrap="square">
            <a:spAutoFit/>
          </a:bodyPr>
          <a:lstStyle/>
          <a:p>
            <a:pPr algn="ctr"/>
            <a:r>
              <a:rPr lang="en-US" sz="1600" b="1" dirty="0">
                <a:latin typeface="Book Antiqua" pitchFamily="18" charset="0"/>
              </a:rPr>
              <a:t>Automobile Salesmanship Skills</a:t>
            </a:r>
          </a:p>
          <a:p>
            <a:pPr algn="ctr"/>
            <a:endParaRPr lang="en-US" sz="1200" b="1" dirty="0">
              <a:latin typeface="Book Antiqua" pitchFamily="18" charset="0"/>
            </a:endParaRPr>
          </a:p>
          <a:p>
            <a:pPr>
              <a:lnSpc>
                <a:spcPct val="130000"/>
              </a:lnSpc>
            </a:pPr>
            <a:r>
              <a:rPr lang="en-US" sz="1400" dirty="0">
                <a:latin typeface="Book Antiqua" pitchFamily="18" charset="0"/>
              </a:rPr>
              <a:t>Persuade prospective buyers to buy one of our vehicles; use our vehicles benefits to encourage people to buy; use salesmanship skills to overcome buyers stated reasons not to buy; adjust sales pitch to buyers needs.</a:t>
            </a:r>
          </a:p>
          <a:p>
            <a:pPr>
              <a:lnSpc>
                <a:spcPct val="130000"/>
              </a:lnSpc>
            </a:pPr>
            <a:endParaRPr lang="en-US" sz="2000" dirty="0">
              <a:latin typeface="Book Antiqua" pitchFamily="18" charset="0"/>
            </a:endParaRPr>
          </a:p>
          <a:p>
            <a:pPr>
              <a:lnSpc>
                <a:spcPct val="130000"/>
              </a:lnSpc>
            </a:pPr>
            <a:r>
              <a:rPr lang="en-IN" sz="1400" dirty="0">
                <a:latin typeface="Book Antiqua" pitchFamily="18" charset="0"/>
              </a:rPr>
              <a:t>A prospect said she would buy one of our luxury convertibles or would buy a competitors car. When the finance firm rejected her application, the salesperson compared our lower priced car to the competitors and convinced her to buy our lower-priced model.</a:t>
            </a:r>
          </a:p>
          <a:p>
            <a:pPr>
              <a:lnSpc>
                <a:spcPct val="130000"/>
              </a:lnSpc>
            </a:pPr>
            <a:endParaRPr lang="en-IN" sz="1400" dirty="0">
              <a:latin typeface="Book Antiqua" pitchFamily="18" charset="0"/>
            </a:endParaRPr>
          </a:p>
          <a:p>
            <a:pPr>
              <a:lnSpc>
                <a:spcPct val="130000"/>
              </a:lnSpc>
            </a:pPr>
            <a:r>
              <a:rPr lang="en-IN" sz="1400" dirty="0">
                <a:latin typeface="Book Antiqua" pitchFamily="18" charset="0"/>
              </a:rPr>
              <a:t>Salesperson asks prospective buyer what he or she is looking for in a vehicle and why, listens carefully to the buyer, and then explains how our vehicle fulfils those needs and why</a:t>
            </a:r>
          </a:p>
          <a:p>
            <a:pPr>
              <a:lnSpc>
                <a:spcPct val="130000"/>
              </a:lnSpc>
            </a:pPr>
            <a:endParaRPr lang="en-IN" sz="1400" dirty="0">
              <a:latin typeface="Book Antiqua" pitchFamily="18" charset="0"/>
            </a:endParaRPr>
          </a:p>
          <a:p>
            <a:pPr>
              <a:lnSpc>
                <a:spcPct val="130000"/>
              </a:lnSpc>
            </a:pPr>
            <a:r>
              <a:rPr lang="en-IN" sz="1400" dirty="0">
                <a:latin typeface="Book Antiqua" pitchFamily="18" charset="0"/>
              </a:rPr>
              <a:t>The prospect said he was looking for a car that he could use to haul his boat and for off road purposes, and the salesperson emphasized our vehicles low price and quality in the sales pitch.</a:t>
            </a:r>
          </a:p>
          <a:p>
            <a:pPr>
              <a:lnSpc>
                <a:spcPct val="130000"/>
              </a:lnSpc>
            </a:pPr>
            <a:endParaRPr lang="en-IN" sz="1400" dirty="0">
              <a:latin typeface="Book Antiqua" pitchFamily="18" charset="0"/>
            </a:endParaRPr>
          </a:p>
          <a:p>
            <a:pPr>
              <a:lnSpc>
                <a:spcPct val="130000"/>
              </a:lnSpc>
            </a:pPr>
            <a:r>
              <a:rPr lang="en-IN" sz="1400" dirty="0">
                <a:latin typeface="Book Antiqua" pitchFamily="18" charset="0"/>
              </a:rPr>
              <a:t>The prospective buyer said she really wanted to special-order a car with an unusual </a:t>
            </a:r>
            <a:r>
              <a:rPr lang="en-IN" sz="1400" dirty="0" err="1">
                <a:latin typeface="Book Antiqua" pitchFamily="18" charset="0"/>
              </a:rPr>
              <a:t>color</a:t>
            </a:r>
            <a:r>
              <a:rPr lang="en-IN" sz="1400" dirty="0">
                <a:latin typeface="Book Antiqua" pitchFamily="18" charset="0"/>
              </a:rPr>
              <a:t> and amenities, and the salesperson said she’d be better off not waiting 2 months and should settle for a standard model.</a:t>
            </a:r>
          </a:p>
          <a:p>
            <a:pPr>
              <a:lnSpc>
                <a:spcPct val="130000"/>
              </a:lnSpc>
            </a:pPr>
            <a:endParaRPr lang="en-IN" sz="1400" dirty="0">
              <a:latin typeface="Book Antiqua" pitchFamily="18" charset="0"/>
            </a:endParaRPr>
          </a:p>
          <a:p>
            <a:pPr>
              <a:lnSpc>
                <a:spcPct val="130000"/>
              </a:lnSpc>
            </a:pPr>
            <a:r>
              <a:rPr lang="en-IN" sz="1400" dirty="0">
                <a:latin typeface="Book Antiqua" pitchFamily="18" charset="0"/>
              </a:rPr>
              <a:t>The prospect said he didn't  “like the looks” of our vehicle, and the salesperson told him “the style is the style” and that he’d probably be happier with a competitors vehicle.</a:t>
            </a:r>
          </a:p>
        </p:txBody>
      </p:sp>
      <p:sp>
        <p:nvSpPr>
          <p:cNvPr id="5" name="Freeform 4"/>
          <p:cNvSpPr/>
          <p:nvPr/>
        </p:nvSpPr>
        <p:spPr>
          <a:xfrm>
            <a:off x="1192192" y="1597306"/>
            <a:ext cx="335666" cy="4479403"/>
          </a:xfrm>
          <a:custGeom>
            <a:avLst/>
            <a:gdLst>
              <a:gd name="connsiteX0" fmla="*/ 0 w 335666"/>
              <a:gd name="connsiteY0" fmla="*/ 0 h 4479403"/>
              <a:gd name="connsiteX1" fmla="*/ 335666 w 335666"/>
              <a:gd name="connsiteY1" fmla="*/ 0 h 4479403"/>
              <a:gd name="connsiteX2" fmla="*/ 335666 w 335666"/>
              <a:gd name="connsiteY2" fmla="*/ 4479403 h 4479403"/>
              <a:gd name="connsiteX3" fmla="*/ 46299 w 335666"/>
              <a:gd name="connsiteY3" fmla="*/ 4479403 h 4479403"/>
            </a:gdLst>
            <a:ahLst/>
            <a:cxnLst>
              <a:cxn ang="0">
                <a:pos x="connsiteX0" y="connsiteY0"/>
              </a:cxn>
              <a:cxn ang="0">
                <a:pos x="connsiteX1" y="connsiteY1"/>
              </a:cxn>
              <a:cxn ang="0">
                <a:pos x="connsiteX2" y="connsiteY2"/>
              </a:cxn>
              <a:cxn ang="0">
                <a:pos x="connsiteX3" y="connsiteY3"/>
              </a:cxn>
            </a:cxnLst>
            <a:rect l="l" t="t" r="r" b="b"/>
            <a:pathLst>
              <a:path w="335666" h="4479403">
                <a:moveTo>
                  <a:pt x="0" y="0"/>
                </a:moveTo>
                <a:lnTo>
                  <a:pt x="335666" y="0"/>
                </a:lnTo>
                <a:lnTo>
                  <a:pt x="335666" y="4479403"/>
                </a:lnTo>
                <a:lnTo>
                  <a:pt x="46299" y="4479403"/>
                </a:lnTo>
              </a:path>
            </a:pathLst>
          </a:custGeom>
          <a:ln w="38100"/>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6" name="Rectangle 5"/>
          <p:cNvSpPr/>
          <p:nvPr/>
        </p:nvSpPr>
        <p:spPr>
          <a:xfrm>
            <a:off x="818923" y="1415534"/>
            <a:ext cx="364267" cy="4708981"/>
          </a:xfrm>
          <a:prstGeom prst="rect">
            <a:avLst/>
          </a:prstGeom>
        </p:spPr>
        <p:txBody>
          <a:bodyPr wrap="none">
            <a:spAutoFit/>
          </a:bodyPr>
          <a:lstStyle/>
          <a:p>
            <a:pPr algn="r"/>
            <a:r>
              <a:rPr lang="en-US" sz="1400" b="1" dirty="0">
                <a:latin typeface="Book Antiqua" pitchFamily="18" charset="0"/>
              </a:rPr>
              <a:t>10</a:t>
            </a:r>
          </a:p>
          <a:p>
            <a:pPr algn="r"/>
            <a:endParaRPr lang="en-US" sz="1400" b="1" dirty="0">
              <a:latin typeface="Book Antiqua" pitchFamily="18" charset="0"/>
            </a:endParaRPr>
          </a:p>
          <a:p>
            <a:pPr algn="r"/>
            <a:endParaRPr lang="en-US" sz="1400" b="1" dirty="0">
              <a:latin typeface="Book Antiqua" pitchFamily="18" charset="0"/>
            </a:endParaRPr>
          </a:p>
          <a:p>
            <a:pPr algn="r"/>
            <a:endParaRPr lang="en-US" sz="2000" b="1" dirty="0">
              <a:latin typeface="Book Antiqua" pitchFamily="18" charset="0"/>
            </a:endParaRPr>
          </a:p>
          <a:p>
            <a:pPr algn="r"/>
            <a:r>
              <a:rPr lang="en-US" sz="1400" b="1" dirty="0">
                <a:latin typeface="Book Antiqua" pitchFamily="18" charset="0"/>
              </a:rPr>
              <a:t>9</a:t>
            </a:r>
          </a:p>
          <a:p>
            <a:pPr algn="r"/>
            <a:endParaRPr lang="en-US" sz="1400" b="1" dirty="0">
              <a:latin typeface="Book Antiqua" pitchFamily="18" charset="0"/>
            </a:endParaRPr>
          </a:p>
          <a:p>
            <a:pPr algn="r"/>
            <a:r>
              <a:rPr lang="en-US" sz="1400" b="1" dirty="0">
                <a:latin typeface="Book Antiqua" pitchFamily="18" charset="0"/>
              </a:rPr>
              <a:t>8</a:t>
            </a:r>
          </a:p>
          <a:p>
            <a:pPr algn="r"/>
            <a:endParaRPr lang="en-US" sz="2000" b="1" dirty="0">
              <a:latin typeface="Book Antiqua" pitchFamily="18" charset="0"/>
            </a:endParaRPr>
          </a:p>
          <a:p>
            <a:pPr algn="r"/>
            <a:r>
              <a:rPr lang="en-US" sz="1400" b="1" dirty="0">
                <a:latin typeface="Book Antiqua" pitchFamily="18" charset="0"/>
              </a:rPr>
              <a:t>7</a:t>
            </a:r>
          </a:p>
          <a:p>
            <a:pPr algn="r"/>
            <a:endParaRPr lang="en-US" sz="1000" b="1" dirty="0">
              <a:latin typeface="Book Antiqua" pitchFamily="18" charset="0"/>
            </a:endParaRPr>
          </a:p>
          <a:p>
            <a:pPr algn="r"/>
            <a:r>
              <a:rPr lang="en-US" sz="1400" b="1" dirty="0">
                <a:latin typeface="Book Antiqua" pitchFamily="18" charset="0"/>
              </a:rPr>
              <a:t>6</a:t>
            </a:r>
          </a:p>
          <a:p>
            <a:pPr algn="r"/>
            <a:endParaRPr lang="en-US" sz="1400" b="1" dirty="0">
              <a:latin typeface="Book Antiqua" pitchFamily="18" charset="0"/>
            </a:endParaRPr>
          </a:p>
          <a:p>
            <a:pPr algn="r"/>
            <a:r>
              <a:rPr lang="en-US" sz="1400" b="1" dirty="0">
                <a:latin typeface="Book Antiqua" pitchFamily="18" charset="0"/>
              </a:rPr>
              <a:t>5</a:t>
            </a:r>
          </a:p>
          <a:p>
            <a:pPr algn="r"/>
            <a:endParaRPr lang="en-US" sz="1200" b="1" dirty="0">
              <a:latin typeface="Book Antiqua" pitchFamily="18" charset="0"/>
            </a:endParaRPr>
          </a:p>
          <a:p>
            <a:pPr algn="r"/>
            <a:r>
              <a:rPr lang="en-US" sz="1400" b="1" dirty="0">
                <a:latin typeface="Book Antiqua" pitchFamily="18" charset="0"/>
              </a:rPr>
              <a:t>4</a:t>
            </a:r>
          </a:p>
          <a:p>
            <a:pPr algn="r"/>
            <a:endParaRPr lang="en-US" sz="1400" b="1" dirty="0">
              <a:latin typeface="Book Antiqua" pitchFamily="18" charset="0"/>
            </a:endParaRPr>
          </a:p>
          <a:p>
            <a:pPr algn="r"/>
            <a:r>
              <a:rPr lang="en-US" sz="1400" b="1" dirty="0">
                <a:latin typeface="Book Antiqua" pitchFamily="18" charset="0"/>
              </a:rPr>
              <a:t>3</a:t>
            </a:r>
          </a:p>
          <a:p>
            <a:pPr algn="r"/>
            <a:endParaRPr lang="en-US" sz="1400" b="1" dirty="0">
              <a:latin typeface="Book Antiqua" pitchFamily="18" charset="0"/>
            </a:endParaRPr>
          </a:p>
          <a:p>
            <a:pPr algn="r"/>
            <a:r>
              <a:rPr lang="en-US" sz="1400" b="1" dirty="0">
                <a:latin typeface="Book Antiqua" pitchFamily="18" charset="0"/>
              </a:rPr>
              <a:t>2</a:t>
            </a:r>
          </a:p>
          <a:p>
            <a:pPr algn="r"/>
            <a:endParaRPr lang="en-US" sz="1400" b="1" dirty="0">
              <a:latin typeface="Book Antiqua" pitchFamily="18" charset="0"/>
            </a:endParaRPr>
          </a:p>
          <a:p>
            <a:pPr algn="r"/>
            <a:r>
              <a:rPr lang="en-US" sz="1400" b="1" dirty="0">
                <a:latin typeface="Book Antiqua" pitchFamily="18" charset="0"/>
              </a:rPr>
              <a:t>1</a:t>
            </a:r>
            <a:endParaRPr lang="en-US" sz="1400" dirty="0"/>
          </a:p>
        </p:txBody>
      </p:sp>
      <p:cxnSp>
        <p:nvCxnSpPr>
          <p:cNvPr id="8" name="Straight Connector 7"/>
          <p:cNvCxnSpPr/>
          <p:nvPr/>
        </p:nvCxnSpPr>
        <p:spPr>
          <a:xfrm flipV="1">
            <a:off x="1175658" y="2505768"/>
            <a:ext cx="340326" cy="58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177634" y="2919352"/>
            <a:ext cx="340326" cy="58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178628" y="3429000"/>
            <a:ext cx="340326" cy="58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183572" y="3810000"/>
            <a:ext cx="340326" cy="58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172690" y="4243448"/>
            <a:ext cx="340326" cy="58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1183572" y="4648200"/>
            <a:ext cx="340326" cy="58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177634" y="5041076"/>
            <a:ext cx="340326" cy="58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1183572" y="5486400"/>
            <a:ext cx="340326" cy="5863"/>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182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77448-CC9D-4585-8B8C-E1267C6D1D02}"/>
              </a:ext>
            </a:extLst>
          </p:cNvPr>
          <p:cNvSpPr>
            <a:spLocks noGrp="1"/>
          </p:cNvSpPr>
          <p:nvPr>
            <p:ph type="title" idx="4294967295"/>
          </p:nvPr>
        </p:nvSpPr>
        <p:spPr>
          <a:xfrm>
            <a:off x="1503893" y="409752"/>
            <a:ext cx="4716286" cy="515937"/>
          </a:xfrm>
        </p:spPr>
        <p:txBody>
          <a:bodyPr>
            <a:noAutofit/>
          </a:bodyPr>
          <a:lstStyle/>
          <a:p>
            <a:r>
              <a:rPr lang="en-IN" b="1" dirty="0">
                <a:latin typeface="Book Antiqua" pitchFamily="18" charset="0"/>
              </a:rPr>
              <a:t>Modern Methods</a:t>
            </a:r>
          </a:p>
        </p:txBody>
      </p:sp>
      <p:sp>
        <p:nvSpPr>
          <p:cNvPr id="3" name="Content Placeholder 2">
            <a:extLst>
              <a:ext uri="{FF2B5EF4-FFF2-40B4-BE49-F238E27FC236}">
                <a16:creationId xmlns:a16="http://schemas.microsoft.com/office/drawing/2014/main" id="{E44D2A50-E6E3-4B41-BF78-47B5C22E26AC}"/>
              </a:ext>
            </a:extLst>
          </p:cNvPr>
          <p:cNvSpPr>
            <a:spLocks noGrp="1"/>
          </p:cNvSpPr>
          <p:nvPr>
            <p:ph idx="4294967295"/>
          </p:nvPr>
        </p:nvSpPr>
        <p:spPr>
          <a:xfrm>
            <a:off x="1526470" y="1124303"/>
            <a:ext cx="5472641" cy="2115608"/>
          </a:xfrm>
        </p:spPr>
        <p:txBody>
          <a:bodyPr>
            <a:normAutofit/>
          </a:bodyPr>
          <a:lstStyle/>
          <a:p>
            <a:pPr marL="463550" indent="-463550">
              <a:lnSpc>
                <a:spcPct val="200000"/>
              </a:lnSpc>
              <a:buClr>
                <a:srgbClr val="000066"/>
              </a:buClr>
              <a:buFont typeface="Wingdings" pitchFamily="2" charset="2"/>
              <a:buChar char="q"/>
            </a:pPr>
            <a:r>
              <a:rPr lang="en-IN" sz="2800" dirty="0">
                <a:latin typeface="Book Antiqua" pitchFamily="18" charset="0"/>
              </a:rPr>
              <a:t>Management by Objectives</a:t>
            </a:r>
          </a:p>
          <a:p>
            <a:pPr marL="463550" indent="-463550">
              <a:lnSpc>
                <a:spcPct val="200000"/>
              </a:lnSpc>
              <a:buClr>
                <a:srgbClr val="000066"/>
              </a:buClr>
              <a:buFont typeface="Wingdings" pitchFamily="2" charset="2"/>
              <a:buChar char="q"/>
            </a:pPr>
            <a:r>
              <a:rPr lang="en-IN" sz="2800" dirty="0">
                <a:latin typeface="Book Antiqua" pitchFamily="18" charset="0"/>
              </a:rPr>
              <a:t>360 degree feedback</a:t>
            </a:r>
          </a:p>
        </p:txBody>
      </p:sp>
    </p:spTree>
    <p:extLst>
      <p:ext uri="{BB962C8B-B14F-4D97-AF65-F5344CB8AC3E}">
        <p14:creationId xmlns:p14="http://schemas.microsoft.com/office/powerpoint/2010/main" val="1359496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7A087-1F21-461C-B5F6-0C85CDE2FAD9}"/>
              </a:ext>
            </a:extLst>
          </p:cNvPr>
          <p:cNvSpPr>
            <a:spLocks noGrp="1"/>
          </p:cNvSpPr>
          <p:nvPr>
            <p:ph type="title" idx="4294967295"/>
          </p:nvPr>
        </p:nvSpPr>
        <p:spPr>
          <a:xfrm>
            <a:off x="1503892" y="624241"/>
            <a:ext cx="9604375" cy="617537"/>
          </a:xfrm>
        </p:spPr>
        <p:txBody>
          <a:bodyPr/>
          <a:lstStyle/>
          <a:p>
            <a:r>
              <a:rPr lang="en-IN" b="1" dirty="0">
                <a:latin typeface="Book Antiqua" pitchFamily="18" charset="0"/>
              </a:rPr>
              <a:t>Dealing with </a:t>
            </a:r>
            <a:r>
              <a:rPr lang="en-IN" b="1" dirty="0" err="1">
                <a:latin typeface="Book Antiqua" pitchFamily="18" charset="0"/>
              </a:rPr>
              <a:t>rater</a:t>
            </a:r>
            <a:r>
              <a:rPr lang="en-IN" b="1" dirty="0">
                <a:latin typeface="Book Antiqua" pitchFamily="18" charset="0"/>
              </a:rPr>
              <a:t> appraisal forms</a:t>
            </a:r>
          </a:p>
        </p:txBody>
      </p:sp>
      <p:sp>
        <p:nvSpPr>
          <p:cNvPr id="3" name="Content Placeholder 2">
            <a:extLst>
              <a:ext uri="{FF2B5EF4-FFF2-40B4-BE49-F238E27FC236}">
                <a16:creationId xmlns:a16="http://schemas.microsoft.com/office/drawing/2014/main" id="{F193CD04-DEA1-4C08-879F-8D7C752EC8FF}"/>
              </a:ext>
            </a:extLst>
          </p:cNvPr>
          <p:cNvSpPr>
            <a:spLocks noGrp="1"/>
          </p:cNvSpPr>
          <p:nvPr>
            <p:ph idx="4294967295"/>
          </p:nvPr>
        </p:nvSpPr>
        <p:spPr>
          <a:xfrm>
            <a:off x="1582914" y="1304924"/>
            <a:ext cx="4016375" cy="4226632"/>
          </a:xfrm>
        </p:spPr>
        <p:txBody>
          <a:bodyPr>
            <a:noAutofit/>
          </a:bodyPr>
          <a:lstStyle/>
          <a:p>
            <a:pPr marL="463550" indent="-463550">
              <a:lnSpc>
                <a:spcPct val="200000"/>
              </a:lnSpc>
              <a:buClr>
                <a:srgbClr val="002060"/>
              </a:buClr>
              <a:buFont typeface="Wingdings" pitchFamily="2" charset="2"/>
              <a:buChar char="q"/>
            </a:pPr>
            <a:r>
              <a:rPr lang="en-IN" sz="2400" dirty="0">
                <a:latin typeface="Book Antiqua" pitchFamily="18" charset="0"/>
              </a:rPr>
              <a:t>Unclear standards</a:t>
            </a:r>
          </a:p>
          <a:p>
            <a:pPr marL="463550" indent="-463550">
              <a:lnSpc>
                <a:spcPct val="200000"/>
              </a:lnSpc>
              <a:buClr>
                <a:srgbClr val="002060"/>
              </a:buClr>
              <a:buFont typeface="Wingdings" pitchFamily="2" charset="2"/>
              <a:buChar char="q"/>
            </a:pPr>
            <a:r>
              <a:rPr lang="en-IN" sz="2400" dirty="0">
                <a:latin typeface="Book Antiqua" pitchFamily="18" charset="0"/>
              </a:rPr>
              <a:t>Halo effect</a:t>
            </a:r>
          </a:p>
          <a:p>
            <a:pPr marL="463550" indent="-463550">
              <a:lnSpc>
                <a:spcPct val="200000"/>
              </a:lnSpc>
              <a:buClr>
                <a:srgbClr val="002060"/>
              </a:buClr>
              <a:buFont typeface="Wingdings" pitchFamily="2" charset="2"/>
              <a:buChar char="q"/>
            </a:pPr>
            <a:r>
              <a:rPr lang="en-IN" sz="2400" dirty="0">
                <a:latin typeface="Book Antiqua" pitchFamily="18" charset="0"/>
              </a:rPr>
              <a:t>Central Tendency</a:t>
            </a:r>
          </a:p>
          <a:p>
            <a:pPr marL="463550" indent="-463550">
              <a:lnSpc>
                <a:spcPct val="200000"/>
              </a:lnSpc>
              <a:buClr>
                <a:srgbClr val="002060"/>
              </a:buClr>
              <a:buFont typeface="Wingdings" pitchFamily="2" charset="2"/>
              <a:buChar char="q"/>
            </a:pPr>
            <a:r>
              <a:rPr lang="en-IN" sz="2400" dirty="0">
                <a:latin typeface="Book Antiqua" pitchFamily="18" charset="0"/>
              </a:rPr>
              <a:t>Leniency or strictness</a:t>
            </a:r>
          </a:p>
          <a:p>
            <a:pPr marL="463550" indent="-463550">
              <a:lnSpc>
                <a:spcPct val="200000"/>
              </a:lnSpc>
              <a:buClr>
                <a:srgbClr val="002060"/>
              </a:buClr>
              <a:buFont typeface="Wingdings" pitchFamily="2" charset="2"/>
              <a:buChar char="q"/>
            </a:pPr>
            <a:r>
              <a:rPr lang="en-IN" sz="2400" dirty="0">
                <a:latin typeface="Book Antiqua" pitchFamily="18" charset="0"/>
              </a:rPr>
              <a:t>Recency effects</a:t>
            </a:r>
          </a:p>
        </p:txBody>
      </p:sp>
    </p:spTree>
    <p:extLst>
      <p:ext uri="{BB962C8B-B14F-4D97-AF65-F5344CB8AC3E}">
        <p14:creationId xmlns:p14="http://schemas.microsoft.com/office/powerpoint/2010/main" val="4012157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DDA4B-4181-4D21-9C98-B1500FDBE225}"/>
              </a:ext>
            </a:extLst>
          </p:cNvPr>
          <p:cNvSpPr>
            <a:spLocks noGrp="1"/>
          </p:cNvSpPr>
          <p:nvPr>
            <p:ph type="title" idx="4294967295"/>
          </p:nvPr>
        </p:nvSpPr>
        <p:spPr>
          <a:xfrm>
            <a:off x="1481314" y="646819"/>
            <a:ext cx="9604375" cy="527226"/>
          </a:xfrm>
        </p:spPr>
        <p:txBody>
          <a:bodyPr>
            <a:noAutofit/>
          </a:bodyPr>
          <a:lstStyle/>
          <a:p>
            <a:r>
              <a:rPr lang="en-IN" b="1" dirty="0">
                <a:latin typeface="Book Antiqua" pitchFamily="18" charset="0"/>
              </a:rPr>
              <a:t>Customized Talent management</a:t>
            </a:r>
          </a:p>
        </p:txBody>
      </p:sp>
      <p:sp>
        <p:nvSpPr>
          <p:cNvPr id="3" name="Content Placeholder 2">
            <a:extLst>
              <a:ext uri="{FF2B5EF4-FFF2-40B4-BE49-F238E27FC236}">
                <a16:creationId xmlns:a16="http://schemas.microsoft.com/office/drawing/2014/main" id="{458FEF8B-28C6-4EEF-9FF5-40D7C940D57F}"/>
              </a:ext>
            </a:extLst>
          </p:cNvPr>
          <p:cNvSpPr>
            <a:spLocks noGrp="1"/>
          </p:cNvSpPr>
          <p:nvPr>
            <p:ph idx="4294967295"/>
          </p:nvPr>
        </p:nvSpPr>
        <p:spPr>
          <a:xfrm>
            <a:off x="1515181" y="1575858"/>
            <a:ext cx="10225263" cy="4271786"/>
          </a:xfrm>
        </p:spPr>
        <p:txBody>
          <a:bodyPr>
            <a:noAutofit/>
          </a:bodyPr>
          <a:lstStyle/>
          <a:p>
            <a:pPr marL="463550" indent="-463550">
              <a:spcBef>
                <a:spcPts val="0"/>
              </a:spcBef>
              <a:buClr>
                <a:srgbClr val="002060"/>
              </a:buClr>
              <a:buFont typeface="Wingdings" pitchFamily="2" charset="2"/>
              <a:buChar char="q"/>
            </a:pPr>
            <a:r>
              <a:rPr lang="en-IN" sz="2400" dirty="0">
                <a:latin typeface="Book Antiqua" pitchFamily="18" charset="0"/>
              </a:rPr>
              <a:t>GE prioritizes its jobs and focuses on what it calls “ Game changers”</a:t>
            </a:r>
          </a:p>
          <a:p>
            <a:pPr marL="463550" indent="-463550">
              <a:spcBef>
                <a:spcPts val="0"/>
              </a:spcBef>
              <a:buClr>
                <a:srgbClr val="002060"/>
              </a:buClr>
              <a:buFont typeface="Wingdings" pitchFamily="2" charset="2"/>
              <a:buChar char="q"/>
            </a:pPr>
            <a:r>
              <a:rPr lang="en-IN" sz="2400" dirty="0">
                <a:latin typeface="Book Antiqua" pitchFamily="18" charset="0"/>
              </a:rPr>
              <a:t>Unilever includes 15 % of employees per management level in its high potential list of employees</a:t>
            </a:r>
          </a:p>
          <a:p>
            <a:pPr marL="463550" indent="-463550">
              <a:spcBef>
                <a:spcPts val="0"/>
              </a:spcBef>
              <a:buClr>
                <a:srgbClr val="002060"/>
              </a:buClr>
              <a:buFont typeface="Wingdings" pitchFamily="2" charset="2"/>
              <a:buChar char="q"/>
            </a:pPr>
            <a:r>
              <a:rPr lang="en-IN" sz="2400" dirty="0">
                <a:latin typeface="Book Antiqua" pitchFamily="18" charset="0"/>
              </a:rPr>
              <a:t>Vodafone India develops its high potential senior leadership team members through a customized leadership program in IIM-Ahmedabad</a:t>
            </a:r>
          </a:p>
          <a:p>
            <a:pPr marL="463550" indent="-463550">
              <a:spcBef>
                <a:spcPts val="0"/>
              </a:spcBef>
              <a:buClr>
                <a:srgbClr val="002060"/>
              </a:buClr>
              <a:buFont typeface="Wingdings" pitchFamily="2" charset="2"/>
              <a:buChar char="q"/>
            </a:pPr>
            <a:r>
              <a:rPr lang="en-IN" sz="2400" dirty="0">
                <a:latin typeface="Book Antiqua" pitchFamily="18" charset="0"/>
              </a:rPr>
              <a:t>Accenture uses a 4X4 matrix to plot employees by performance (exceptional, High medium, Low) and Value to the organization (mission- critical, Core, necessary, non essential)</a:t>
            </a:r>
          </a:p>
        </p:txBody>
      </p:sp>
    </p:spTree>
    <p:extLst>
      <p:ext uri="{BB962C8B-B14F-4D97-AF65-F5344CB8AC3E}">
        <p14:creationId xmlns:p14="http://schemas.microsoft.com/office/powerpoint/2010/main" val="1118405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11820-4D5F-4097-A6F9-2C238E24FFE1}"/>
              </a:ext>
            </a:extLst>
          </p:cNvPr>
          <p:cNvSpPr>
            <a:spLocks noGrp="1"/>
          </p:cNvSpPr>
          <p:nvPr>
            <p:ph type="title" idx="4294967295"/>
          </p:nvPr>
        </p:nvSpPr>
        <p:spPr>
          <a:xfrm>
            <a:off x="1499605" y="654392"/>
            <a:ext cx="3674279" cy="618823"/>
          </a:xfrm>
        </p:spPr>
        <p:txBody>
          <a:bodyPr/>
          <a:lstStyle/>
          <a:p>
            <a:r>
              <a:rPr lang="en-IN" b="1" dirty="0">
                <a:latin typeface="Book Antiqua" pitchFamily="18" charset="0"/>
              </a:rPr>
              <a:t>objectives</a:t>
            </a:r>
          </a:p>
        </p:txBody>
      </p:sp>
      <p:sp>
        <p:nvSpPr>
          <p:cNvPr id="3" name="Content Placeholder 2">
            <a:extLst>
              <a:ext uri="{FF2B5EF4-FFF2-40B4-BE49-F238E27FC236}">
                <a16:creationId xmlns:a16="http://schemas.microsoft.com/office/drawing/2014/main" id="{FD121035-3CD2-4C5E-8CB6-850F6141AF5D}"/>
              </a:ext>
            </a:extLst>
          </p:cNvPr>
          <p:cNvSpPr>
            <a:spLocks noGrp="1"/>
          </p:cNvSpPr>
          <p:nvPr>
            <p:ph idx="4294967295"/>
          </p:nvPr>
        </p:nvSpPr>
        <p:spPr>
          <a:xfrm>
            <a:off x="1511179" y="1576287"/>
            <a:ext cx="7355029" cy="3088310"/>
          </a:xfrm>
        </p:spPr>
        <p:txBody>
          <a:bodyPr>
            <a:normAutofit/>
          </a:bodyPr>
          <a:lstStyle/>
          <a:p>
            <a:pPr marL="463550" indent="-463550">
              <a:lnSpc>
                <a:spcPct val="150000"/>
              </a:lnSpc>
              <a:spcBef>
                <a:spcPts val="0"/>
              </a:spcBef>
              <a:buClr>
                <a:srgbClr val="000066"/>
              </a:buClr>
              <a:buFont typeface="Wingdings" pitchFamily="2" charset="2"/>
              <a:buChar char="q"/>
            </a:pPr>
            <a:r>
              <a:rPr lang="en-IN" sz="2400" dirty="0">
                <a:latin typeface="Book Antiqua" pitchFamily="18" charset="0"/>
              </a:rPr>
              <a:t>To know the reason for appraising performance</a:t>
            </a:r>
          </a:p>
          <a:p>
            <a:pPr marL="463550" indent="-463550">
              <a:lnSpc>
                <a:spcPct val="150000"/>
              </a:lnSpc>
              <a:spcBef>
                <a:spcPts val="0"/>
              </a:spcBef>
              <a:buClr>
                <a:srgbClr val="000066"/>
              </a:buClr>
              <a:buFont typeface="Wingdings" pitchFamily="2" charset="2"/>
              <a:buChar char="q"/>
            </a:pPr>
            <a:r>
              <a:rPr lang="en-IN" sz="2400" dirty="0">
                <a:latin typeface="Book Antiqua" pitchFamily="18" charset="0"/>
              </a:rPr>
              <a:t>Who should do the appraisal?</a:t>
            </a:r>
          </a:p>
          <a:p>
            <a:pPr marL="463550" indent="-463550">
              <a:lnSpc>
                <a:spcPct val="150000"/>
              </a:lnSpc>
              <a:spcBef>
                <a:spcPts val="0"/>
              </a:spcBef>
              <a:buClr>
                <a:srgbClr val="000066"/>
              </a:buClr>
              <a:buFont typeface="Wingdings" pitchFamily="2" charset="2"/>
              <a:buChar char="q"/>
            </a:pPr>
            <a:r>
              <a:rPr lang="en-IN" sz="2400" dirty="0">
                <a:latin typeface="Book Antiqua" pitchFamily="18" charset="0"/>
              </a:rPr>
              <a:t>Various techniques of Appraising Performance</a:t>
            </a:r>
          </a:p>
          <a:p>
            <a:pPr marL="463550" indent="-463550">
              <a:lnSpc>
                <a:spcPct val="150000"/>
              </a:lnSpc>
              <a:spcBef>
                <a:spcPts val="0"/>
              </a:spcBef>
              <a:buClr>
                <a:srgbClr val="000066"/>
              </a:buClr>
              <a:buFont typeface="Wingdings" pitchFamily="2" charset="2"/>
              <a:buChar char="q"/>
            </a:pPr>
            <a:r>
              <a:rPr lang="en-IN" sz="2400" dirty="0">
                <a:latin typeface="Book Antiqua" pitchFamily="18" charset="0"/>
              </a:rPr>
              <a:t>Dealing with errors in Appraisal</a:t>
            </a:r>
          </a:p>
          <a:p>
            <a:pPr marL="463550" indent="-463550">
              <a:lnSpc>
                <a:spcPct val="150000"/>
              </a:lnSpc>
              <a:spcBef>
                <a:spcPts val="0"/>
              </a:spcBef>
              <a:buClr>
                <a:srgbClr val="000066"/>
              </a:buClr>
              <a:buFont typeface="Wingdings" pitchFamily="2" charset="2"/>
              <a:buChar char="q"/>
            </a:pPr>
            <a:r>
              <a:rPr lang="en-IN" sz="2400" dirty="0">
                <a:latin typeface="Book Antiqua" pitchFamily="18" charset="0"/>
              </a:rPr>
              <a:t>Performance management</a:t>
            </a:r>
          </a:p>
        </p:txBody>
      </p:sp>
    </p:spTree>
    <p:extLst>
      <p:ext uri="{BB962C8B-B14F-4D97-AF65-F5344CB8AC3E}">
        <p14:creationId xmlns:p14="http://schemas.microsoft.com/office/powerpoint/2010/main" val="1628890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734EC-FDCE-46B8-978A-A5381126ED96}"/>
              </a:ext>
            </a:extLst>
          </p:cNvPr>
          <p:cNvSpPr>
            <a:spLocks noGrp="1"/>
          </p:cNvSpPr>
          <p:nvPr>
            <p:ph type="title" idx="4294967295"/>
          </p:nvPr>
        </p:nvSpPr>
        <p:spPr>
          <a:xfrm>
            <a:off x="1511179" y="642817"/>
            <a:ext cx="8281003" cy="676697"/>
          </a:xfrm>
        </p:spPr>
        <p:txBody>
          <a:bodyPr/>
          <a:lstStyle/>
          <a:p>
            <a:r>
              <a:rPr lang="en-IN" b="1" dirty="0">
                <a:latin typeface="Book Antiqua" pitchFamily="18" charset="0"/>
              </a:rPr>
              <a:t>Performance appraisal Process</a:t>
            </a:r>
          </a:p>
        </p:txBody>
      </p:sp>
      <p:sp>
        <p:nvSpPr>
          <p:cNvPr id="3" name="Content Placeholder 2">
            <a:extLst>
              <a:ext uri="{FF2B5EF4-FFF2-40B4-BE49-F238E27FC236}">
                <a16:creationId xmlns:a16="http://schemas.microsoft.com/office/drawing/2014/main" id="{881F3BB6-F05D-40F6-B631-EDD2D9BA1459}"/>
              </a:ext>
            </a:extLst>
          </p:cNvPr>
          <p:cNvSpPr>
            <a:spLocks noGrp="1"/>
          </p:cNvSpPr>
          <p:nvPr>
            <p:ph idx="4294967295"/>
          </p:nvPr>
        </p:nvSpPr>
        <p:spPr>
          <a:xfrm>
            <a:off x="1545904" y="1414240"/>
            <a:ext cx="10086653" cy="4396251"/>
          </a:xfrm>
        </p:spPr>
        <p:txBody>
          <a:bodyPr>
            <a:noAutofit/>
          </a:bodyPr>
          <a:lstStyle/>
          <a:p>
            <a:pPr marL="463550" indent="-463550">
              <a:lnSpc>
                <a:spcPct val="130000"/>
              </a:lnSpc>
              <a:spcBef>
                <a:spcPts val="0"/>
              </a:spcBef>
              <a:buClr>
                <a:srgbClr val="000066"/>
              </a:buClr>
              <a:buFont typeface="Wingdings" pitchFamily="2" charset="2"/>
              <a:buChar char="q"/>
            </a:pPr>
            <a:r>
              <a:rPr lang="en-IN" sz="2400" dirty="0"/>
              <a:t>Performance Appraisal means evaluating an employee’s current and past performance relative to his or her performance standards</a:t>
            </a:r>
          </a:p>
          <a:p>
            <a:pPr marL="463550" indent="-463550">
              <a:lnSpc>
                <a:spcPct val="130000"/>
              </a:lnSpc>
              <a:spcBef>
                <a:spcPts val="0"/>
              </a:spcBef>
              <a:buClr>
                <a:srgbClr val="000066"/>
              </a:buClr>
              <a:buFont typeface="Wingdings" pitchFamily="2" charset="2"/>
              <a:buChar char="q"/>
            </a:pPr>
            <a:r>
              <a:rPr lang="en-IN" sz="2400" dirty="0"/>
              <a:t>It requires performance standards, and assumes that the employees receives the training, feedback, and incentives to eliminate performance deficiencies</a:t>
            </a:r>
          </a:p>
          <a:p>
            <a:pPr marL="463550" indent="-463550">
              <a:lnSpc>
                <a:spcPct val="130000"/>
              </a:lnSpc>
              <a:spcBef>
                <a:spcPts val="0"/>
              </a:spcBef>
              <a:buClr>
                <a:srgbClr val="000066"/>
              </a:buClr>
              <a:buFont typeface="Wingdings" pitchFamily="2" charset="2"/>
              <a:buChar char="q"/>
            </a:pPr>
            <a:r>
              <a:rPr lang="en-IN" sz="2400" dirty="0"/>
              <a:t>It involves the following three steps</a:t>
            </a:r>
          </a:p>
          <a:p>
            <a:pPr marL="463550" indent="-463550">
              <a:lnSpc>
                <a:spcPct val="130000"/>
              </a:lnSpc>
              <a:spcBef>
                <a:spcPts val="0"/>
              </a:spcBef>
              <a:buClr>
                <a:srgbClr val="000066"/>
              </a:buClr>
              <a:buFont typeface="Wingdings" pitchFamily="2" charset="2"/>
              <a:buChar char="q"/>
            </a:pPr>
            <a:r>
              <a:rPr lang="en-IN" sz="2400" dirty="0"/>
              <a:t>Setting standards</a:t>
            </a:r>
          </a:p>
          <a:p>
            <a:pPr marL="463550" indent="-463550">
              <a:lnSpc>
                <a:spcPct val="130000"/>
              </a:lnSpc>
              <a:spcBef>
                <a:spcPts val="0"/>
              </a:spcBef>
              <a:buClr>
                <a:srgbClr val="000066"/>
              </a:buClr>
              <a:buFont typeface="Wingdings" pitchFamily="2" charset="2"/>
              <a:buChar char="q"/>
            </a:pPr>
            <a:r>
              <a:rPr lang="en-IN" sz="2400" dirty="0"/>
              <a:t>Assessing the employees actual performance relative to those standards</a:t>
            </a:r>
          </a:p>
          <a:p>
            <a:pPr marL="463550" indent="-463550">
              <a:lnSpc>
                <a:spcPct val="130000"/>
              </a:lnSpc>
              <a:spcBef>
                <a:spcPts val="0"/>
              </a:spcBef>
              <a:buClr>
                <a:srgbClr val="000066"/>
              </a:buClr>
              <a:buFont typeface="Wingdings" pitchFamily="2" charset="2"/>
              <a:buChar char="q"/>
            </a:pPr>
            <a:r>
              <a:rPr lang="en-IN" sz="2400" dirty="0"/>
              <a:t>Providing feedback to employees with the aim of helping him or her to eliminate performance deficiencies</a:t>
            </a:r>
          </a:p>
        </p:txBody>
      </p:sp>
    </p:spTree>
    <p:extLst>
      <p:ext uri="{BB962C8B-B14F-4D97-AF65-F5344CB8AC3E}">
        <p14:creationId xmlns:p14="http://schemas.microsoft.com/office/powerpoint/2010/main" val="703977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7901-A529-40DC-9C6F-DA9D3F8DE211}"/>
              </a:ext>
            </a:extLst>
          </p:cNvPr>
          <p:cNvSpPr>
            <a:spLocks noGrp="1"/>
          </p:cNvSpPr>
          <p:nvPr>
            <p:ph type="title" idx="4294967295"/>
          </p:nvPr>
        </p:nvSpPr>
        <p:spPr>
          <a:xfrm>
            <a:off x="1511179" y="654392"/>
            <a:ext cx="7482350" cy="607249"/>
          </a:xfrm>
        </p:spPr>
        <p:txBody>
          <a:bodyPr>
            <a:noAutofit/>
          </a:bodyPr>
          <a:lstStyle/>
          <a:p>
            <a:r>
              <a:rPr lang="en-IN" b="1" dirty="0">
                <a:latin typeface="Book Antiqua" pitchFamily="18" charset="0"/>
              </a:rPr>
              <a:t>Why appraise performance</a:t>
            </a:r>
          </a:p>
        </p:txBody>
      </p:sp>
      <p:sp>
        <p:nvSpPr>
          <p:cNvPr id="3" name="Content Placeholder 2">
            <a:extLst>
              <a:ext uri="{FF2B5EF4-FFF2-40B4-BE49-F238E27FC236}">
                <a16:creationId xmlns:a16="http://schemas.microsoft.com/office/drawing/2014/main" id="{CBCDC8E9-70E4-4744-B3DE-779EAFD002C5}"/>
              </a:ext>
            </a:extLst>
          </p:cNvPr>
          <p:cNvSpPr>
            <a:spLocks noGrp="1"/>
          </p:cNvSpPr>
          <p:nvPr>
            <p:ph idx="4294967295"/>
          </p:nvPr>
        </p:nvSpPr>
        <p:spPr>
          <a:xfrm>
            <a:off x="1511180" y="1576287"/>
            <a:ext cx="10086653" cy="3863814"/>
          </a:xfrm>
        </p:spPr>
        <p:txBody>
          <a:bodyPr>
            <a:noAutofit/>
          </a:bodyPr>
          <a:lstStyle/>
          <a:p>
            <a:pPr marL="463550" indent="-463550">
              <a:lnSpc>
                <a:spcPct val="100000"/>
              </a:lnSpc>
              <a:spcBef>
                <a:spcPts val="0"/>
              </a:spcBef>
              <a:buClr>
                <a:srgbClr val="002060"/>
              </a:buClr>
              <a:buFont typeface="Wingdings" pitchFamily="2" charset="2"/>
              <a:buChar char="q"/>
            </a:pPr>
            <a:r>
              <a:rPr lang="en-IN" sz="2400" dirty="0"/>
              <a:t>First, employers base pay, promotion, and retention decisions</a:t>
            </a:r>
          </a:p>
          <a:p>
            <a:pPr marL="463550" indent="-463550">
              <a:lnSpc>
                <a:spcPct val="100000"/>
              </a:lnSpc>
              <a:spcBef>
                <a:spcPts val="0"/>
              </a:spcBef>
              <a:buClr>
                <a:srgbClr val="002060"/>
              </a:buClr>
              <a:buNone/>
            </a:pPr>
            <a:endParaRPr lang="en-IN" sz="2400" dirty="0"/>
          </a:p>
          <a:p>
            <a:pPr marL="463550" indent="-463550">
              <a:lnSpc>
                <a:spcPct val="100000"/>
              </a:lnSpc>
              <a:spcBef>
                <a:spcPts val="0"/>
              </a:spcBef>
              <a:buClr>
                <a:srgbClr val="002060"/>
              </a:buClr>
              <a:buFont typeface="Wingdings" pitchFamily="2" charset="2"/>
              <a:buChar char="q"/>
            </a:pPr>
            <a:r>
              <a:rPr lang="en-IN" sz="2400" dirty="0"/>
              <a:t>Appraisals play a central role in the employer’s performance management process</a:t>
            </a:r>
          </a:p>
          <a:p>
            <a:pPr marL="463550" indent="-463550">
              <a:lnSpc>
                <a:spcPct val="100000"/>
              </a:lnSpc>
              <a:spcBef>
                <a:spcPts val="0"/>
              </a:spcBef>
              <a:buClr>
                <a:srgbClr val="002060"/>
              </a:buClr>
              <a:buNone/>
            </a:pPr>
            <a:endParaRPr lang="en-IN" sz="2400" dirty="0"/>
          </a:p>
          <a:p>
            <a:pPr marL="463550" indent="-463550">
              <a:lnSpc>
                <a:spcPct val="100000"/>
              </a:lnSpc>
              <a:spcBef>
                <a:spcPts val="0"/>
              </a:spcBef>
              <a:buClr>
                <a:srgbClr val="002060"/>
              </a:buClr>
              <a:buFont typeface="Wingdings" pitchFamily="2" charset="2"/>
              <a:buChar char="q"/>
            </a:pPr>
            <a:r>
              <a:rPr lang="en-IN" sz="2400" dirty="0"/>
              <a:t>The Appraisal lets the manager and subordinate develop a plan for correcting any deficiencies, and to reinforce the subordinate strengths</a:t>
            </a:r>
          </a:p>
          <a:p>
            <a:pPr marL="463550" indent="-463550">
              <a:lnSpc>
                <a:spcPct val="100000"/>
              </a:lnSpc>
              <a:spcBef>
                <a:spcPts val="0"/>
              </a:spcBef>
              <a:buClr>
                <a:srgbClr val="002060"/>
              </a:buClr>
              <a:buNone/>
            </a:pPr>
            <a:endParaRPr lang="en-IN" sz="2400" dirty="0"/>
          </a:p>
          <a:p>
            <a:pPr marL="463550" indent="-463550">
              <a:lnSpc>
                <a:spcPct val="100000"/>
              </a:lnSpc>
              <a:spcBef>
                <a:spcPts val="0"/>
              </a:spcBef>
              <a:buClr>
                <a:srgbClr val="002060"/>
              </a:buClr>
              <a:buFont typeface="Wingdings" pitchFamily="2" charset="2"/>
              <a:buChar char="q"/>
            </a:pPr>
            <a:r>
              <a:rPr lang="en-IN" sz="2400" dirty="0"/>
              <a:t>Appraisals provide an opportunity to review the employees career plans in light of his or her exhibited strengths and weaknesses</a:t>
            </a:r>
          </a:p>
          <a:p>
            <a:pPr>
              <a:lnSpc>
                <a:spcPct val="100000"/>
              </a:lnSpc>
              <a:spcBef>
                <a:spcPts val="0"/>
              </a:spcBef>
              <a:buClr>
                <a:srgbClr val="002060"/>
              </a:buClr>
              <a:buFont typeface="Wingdings" pitchFamily="2" charset="2"/>
              <a:buChar char="q"/>
            </a:pPr>
            <a:endParaRPr lang="en-IN" sz="2400" dirty="0"/>
          </a:p>
        </p:txBody>
      </p:sp>
    </p:spTree>
    <p:extLst>
      <p:ext uri="{BB962C8B-B14F-4D97-AF65-F5344CB8AC3E}">
        <p14:creationId xmlns:p14="http://schemas.microsoft.com/office/powerpoint/2010/main" val="1238779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a:extLst>
              <a:ext uri="{FF2B5EF4-FFF2-40B4-BE49-F238E27FC236}">
                <a16:creationId xmlns:a16="http://schemas.microsoft.com/office/drawing/2014/main" id="{F42241B9-CF76-408C-97EC-77BECF11ACB7}"/>
              </a:ext>
            </a:extLst>
          </p:cNvPr>
          <p:cNvSpPr txBox="1">
            <a:spLocks noChangeArrowheads="1"/>
          </p:cNvSpPr>
          <p:nvPr/>
        </p:nvSpPr>
        <p:spPr bwMode="auto">
          <a:xfrm>
            <a:off x="1477701" y="621878"/>
            <a:ext cx="7772400" cy="5703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bIns="91440" anchor="b"/>
          <a:lstStyle>
            <a:lvl1pPr>
              <a:spcBef>
                <a:spcPts val="5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Perpetua" panose="02020502060401020303" pitchFamily="18" charset="0"/>
                <a:cs typeface="DejaVu Sans" charset="0"/>
              </a:defRPr>
            </a:lvl1pPr>
            <a:lvl2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Perpetua" panose="02020502060401020303" pitchFamily="18" charset="0"/>
                <a:cs typeface="DejaVu Sans" charset="0"/>
              </a:defRPr>
            </a:lvl2pPr>
            <a:lvl3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3pPr>
            <a:lvl4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4pPr>
            <a:lvl5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5pPr>
            <a:lvl6pPr marL="25146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6pPr>
            <a:lvl7pPr marL="29718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7pPr>
            <a:lvl8pPr marL="34290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8pPr>
            <a:lvl9pPr marL="38862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9pPr>
          </a:lstStyle>
          <a:p>
            <a:pPr eaLnBrk="1" hangingPunct="1">
              <a:spcBef>
                <a:spcPct val="0"/>
              </a:spcBef>
              <a:buClrTx/>
              <a:buFontTx/>
              <a:buNone/>
              <a:tabLst>
                <a:tab pos="8229600" algn="l"/>
                <a:tab pos="9144000" algn="l"/>
                <a:tab pos="10058400" algn="l"/>
              </a:tabLst>
            </a:pPr>
            <a:r>
              <a:rPr lang="en-US" altLang="en-US" sz="3200" b="1" dirty="0">
                <a:solidFill>
                  <a:schemeClr val="tx1"/>
                </a:solidFill>
                <a:latin typeface="Book Antiqua" pitchFamily="18" charset="0"/>
              </a:rPr>
              <a:t>PERFORMANCE CYCLE</a:t>
            </a:r>
          </a:p>
        </p:txBody>
      </p:sp>
      <p:sp>
        <p:nvSpPr>
          <p:cNvPr id="9" name="Octagon 8"/>
          <p:cNvSpPr/>
          <p:nvPr/>
        </p:nvSpPr>
        <p:spPr>
          <a:xfrm>
            <a:off x="5081282" y="1435273"/>
            <a:ext cx="2013995" cy="2013995"/>
          </a:xfrm>
          <a:prstGeom prst="octagon">
            <a:avLst/>
          </a:prstGeom>
          <a:solidFill>
            <a:schemeClr val="accent2">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
            <a:extLst>
              <a:ext uri="{FF2B5EF4-FFF2-40B4-BE49-F238E27FC236}">
                <a16:creationId xmlns:a16="http://schemas.microsoft.com/office/drawing/2014/main" id="{F42241B9-CF76-408C-97EC-77BECF11ACB7}"/>
              </a:ext>
            </a:extLst>
          </p:cNvPr>
          <p:cNvSpPr txBox="1">
            <a:spLocks noChangeArrowheads="1"/>
          </p:cNvSpPr>
          <p:nvPr/>
        </p:nvSpPr>
        <p:spPr bwMode="auto">
          <a:xfrm>
            <a:off x="5069706" y="1977354"/>
            <a:ext cx="2048719" cy="7774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bIns="91440" anchor="b"/>
          <a:lstStyle>
            <a:lvl1pPr>
              <a:spcBef>
                <a:spcPts val="5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Perpetua" panose="02020502060401020303" pitchFamily="18" charset="0"/>
                <a:cs typeface="DejaVu Sans" charset="0"/>
              </a:defRPr>
            </a:lvl1pPr>
            <a:lvl2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Perpetua" panose="02020502060401020303" pitchFamily="18" charset="0"/>
                <a:cs typeface="DejaVu Sans" charset="0"/>
              </a:defRPr>
            </a:lvl2pPr>
            <a:lvl3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3pPr>
            <a:lvl4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4pPr>
            <a:lvl5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5pPr>
            <a:lvl6pPr marL="25146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6pPr>
            <a:lvl7pPr marL="29718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7pPr>
            <a:lvl8pPr marL="34290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8pPr>
            <a:lvl9pPr marL="38862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9pPr>
          </a:lstStyle>
          <a:p>
            <a:pPr algn="ctr" eaLnBrk="1" hangingPunct="1">
              <a:spcBef>
                <a:spcPct val="0"/>
              </a:spcBef>
              <a:buClrTx/>
              <a:buFontTx/>
              <a:buNone/>
              <a:tabLst>
                <a:tab pos="8229600" algn="l"/>
                <a:tab pos="9144000" algn="l"/>
                <a:tab pos="10058400" algn="l"/>
              </a:tabLst>
            </a:pPr>
            <a:r>
              <a:rPr lang="en-US" altLang="en-US" sz="2000" b="1" dirty="0">
                <a:solidFill>
                  <a:schemeClr val="bg1"/>
                </a:solidFill>
                <a:latin typeface="Book Antiqua" pitchFamily="18" charset="0"/>
              </a:rPr>
              <a:t>Performance Cycle</a:t>
            </a:r>
          </a:p>
        </p:txBody>
      </p:sp>
      <p:sp>
        <p:nvSpPr>
          <p:cNvPr id="11" name="Octagon 10"/>
          <p:cNvSpPr/>
          <p:nvPr/>
        </p:nvSpPr>
        <p:spPr>
          <a:xfrm>
            <a:off x="2733550" y="3716450"/>
            <a:ext cx="2013995" cy="2013995"/>
          </a:xfrm>
          <a:prstGeom prst="octagon">
            <a:avLst/>
          </a:prstGeom>
          <a:solidFill>
            <a:schemeClr val="accent2">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
            <a:extLst>
              <a:ext uri="{FF2B5EF4-FFF2-40B4-BE49-F238E27FC236}">
                <a16:creationId xmlns:a16="http://schemas.microsoft.com/office/drawing/2014/main" id="{F42241B9-CF76-408C-97EC-77BECF11ACB7}"/>
              </a:ext>
            </a:extLst>
          </p:cNvPr>
          <p:cNvSpPr txBox="1">
            <a:spLocks noChangeArrowheads="1"/>
          </p:cNvSpPr>
          <p:nvPr/>
        </p:nvSpPr>
        <p:spPr bwMode="auto">
          <a:xfrm>
            <a:off x="2710399" y="4096486"/>
            <a:ext cx="2048719" cy="12394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bIns="91440" anchor="b"/>
          <a:lstStyle>
            <a:lvl1pPr>
              <a:spcBef>
                <a:spcPts val="5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Perpetua" panose="02020502060401020303" pitchFamily="18" charset="0"/>
                <a:cs typeface="DejaVu Sans" charset="0"/>
              </a:defRPr>
            </a:lvl1pPr>
            <a:lvl2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Perpetua" panose="02020502060401020303" pitchFamily="18" charset="0"/>
                <a:cs typeface="DejaVu Sans" charset="0"/>
              </a:defRPr>
            </a:lvl2pPr>
            <a:lvl3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3pPr>
            <a:lvl4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4pPr>
            <a:lvl5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5pPr>
            <a:lvl6pPr marL="25146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6pPr>
            <a:lvl7pPr marL="29718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7pPr>
            <a:lvl8pPr marL="34290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8pPr>
            <a:lvl9pPr marL="38862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9pPr>
          </a:lstStyle>
          <a:p>
            <a:pPr algn="ctr" eaLnBrk="1" hangingPunct="1">
              <a:spcBef>
                <a:spcPct val="0"/>
              </a:spcBef>
              <a:buClrTx/>
              <a:buFontTx/>
              <a:buNone/>
              <a:tabLst>
                <a:tab pos="8229600" algn="l"/>
                <a:tab pos="9144000" algn="l"/>
                <a:tab pos="10058400" algn="l"/>
              </a:tabLst>
            </a:pPr>
            <a:r>
              <a:rPr lang="en-US" altLang="en-US" sz="2000" b="1" dirty="0">
                <a:solidFill>
                  <a:schemeClr val="bg1"/>
                </a:solidFill>
                <a:latin typeface="Book Antiqua" pitchFamily="18" charset="0"/>
              </a:rPr>
              <a:t>Providing Actionable Coaching &amp; Feedback</a:t>
            </a:r>
          </a:p>
        </p:txBody>
      </p:sp>
      <p:sp>
        <p:nvSpPr>
          <p:cNvPr id="13" name="Octagon 12"/>
          <p:cNvSpPr/>
          <p:nvPr/>
        </p:nvSpPr>
        <p:spPr>
          <a:xfrm>
            <a:off x="7210175" y="3716450"/>
            <a:ext cx="2013995" cy="2013995"/>
          </a:xfrm>
          <a:prstGeom prst="octagon">
            <a:avLst/>
          </a:prstGeom>
          <a:solidFill>
            <a:schemeClr val="accent2">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
            <a:extLst>
              <a:ext uri="{FF2B5EF4-FFF2-40B4-BE49-F238E27FC236}">
                <a16:creationId xmlns:a16="http://schemas.microsoft.com/office/drawing/2014/main" id="{F42241B9-CF76-408C-97EC-77BECF11ACB7}"/>
              </a:ext>
            </a:extLst>
          </p:cNvPr>
          <p:cNvSpPr txBox="1">
            <a:spLocks noChangeArrowheads="1"/>
          </p:cNvSpPr>
          <p:nvPr/>
        </p:nvSpPr>
        <p:spPr bwMode="auto">
          <a:xfrm>
            <a:off x="7187024" y="4096486"/>
            <a:ext cx="2048719" cy="12394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bIns="91440" anchor="b"/>
          <a:lstStyle>
            <a:lvl1pPr>
              <a:spcBef>
                <a:spcPts val="5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Perpetua" panose="02020502060401020303" pitchFamily="18" charset="0"/>
                <a:cs typeface="DejaVu Sans" charset="0"/>
              </a:defRPr>
            </a:lvl1pPr>
            <a:lvl2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Perpetua" panose="02020502060401020303" pitchFamily="18" charset="0"/>
                <a:cs typeface="DejaVu Sans" charset="0"/>
              </a:defRPr>
            </a:lvl2pPr>
            <a:lvl3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3pPr>
            <a:lvl4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4pPr>
            <a:lvl5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5pPr>
            <a:lvl6pPr marL="25146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6pPr>
            <a:lvl7pPr marL="29718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7pPr>
            <a:lvl8pPr marL="34290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8pPr>
            <a:lvl9pPr marL="38862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9pPr>
          </a:lstStyle>
          <a:p>
            <a:pPr algn="ctr" eaLnBrk="1" hangingPunct="1">
              <a:spcBef>
                <a:spcPct val="0"/>
              </a:spcBef>
              <a:buClrTx/>
              <a:buFontTx/>
              <a:buNone/>
              <a:tabLst>
                <a:tab pos="8229600" algn="l"/>
                <a:tab pos="9144000" algn="l"/>
                <a:tab pos="10058400" algn="l"/>
              </a:tabLst>
            </a:pPr>
            <a:r>
              <a:rPr lang="en-US" altLang="en-US" sz="2000" b="1" dirty="0">
                <a:solidFill>
                  <a:schemeClr val="bg1"/>
                </a:solidFill>
                <a:latin typeface="Book Antiqua" pitchFamily="18" charset="0"/>
              </a:rPr>
              <a:t>Observing </a:t>
            </a:r>
            <a:r>
              <a:rPr lang="en-US" altLang="en-US" sz="2000" b="1" dirty="0" err="1">
                <a:solidFill>
                  <a:schemeClr val="bg1"/>
                </a:solidFill>
                <a:latin typeface="Book Antiqua" pitchFamily="18" charset="0"/>
              </a:rPr>
              <a:t>Behaviour</a:t>
            </a:r>
            <a:r>
              <a:rPr lang="en-US" altLang="en-US" sz="2000" b="1" dirty="0">
                <a:solidFill>
                  <a:schemeClr val="bg1"/>
                </a:solidFill>
                <a:latin typeface="Book Antiqua" pitchFamily="18" charset="0"/>
              </a:rPr>
              <a:t> and Measuring Results</a:t>
            </a:r>
          </a:p>
        </p:txBody>
      </p:sp>
      <p:sp>
        <p:nvSpPr>
          <p:cNvPr id="15" name="Notched Right Arrow 14"/>
          <p:cNvSpPr/>
          <p:nvPr/>
        </p:nvSpPr>
        <p:spPr>
          <a:xfrm rot="19246459">
            <a:off x="4456250" y="3113603"/>
            <a:ext cx="879676" cy="902826"/>
          </a:xfrm>
          <a:prstGeom prst="notchedRightArrow">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otched Right Arrow 15"/>
          <p:cNvSpPr/>
          <p:nvPr/>
        </p:nvSpPr>
        <p:spPr>
          <a:xfrm rot="2353541" flipV="1">
            <a:off x="6754014" y="3124121"/>
            <a:ext cx="879676" cy="902826"/>
          </a:xfrm>
          <a:prstGeom prst="notchedRightArrow">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Notched Right Arrow 16"/>
          <p:cNvSpPr/>
          <p:nvPr/>
        </p:nvSpPr>
        <p:spPr>
          <a:xfrm rot="10800000" flipV="1">
            <a:off x="5586899" y="4311472"/>
            <a:ext cx="879676" cy="902826"/>
          </a:xfrm>
          <a:prstGeom prst="notchedRightArrow">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lowchart: Preparation 9"/>
          <p:cNvSpPr/>
          <p:nvPr/>
        </p:nvSpPr>
        <p:spPr>
          <a:xfrm>
            <a:off x="3379809" y="740780"/>
            <a:ext cx="5416950" cy="1284801"/>
          </a:xfrm>
          <a:prstGeom prst="flowChartPreparation">
            <a:avLst/>
          </a:prstGeom>
          <a:solidFill>
            <a:srgbClr val="0033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
            <a:extLst>
              <a:ext uri="{FF2B5EF4-FFF2-40B4-BE49-F238E27FC236}">
                <a16:creationId xmlns:a16="http://schemas.microsoft.com/office/drawing/2014/main" id="{F42241B9-CF76-408C-97EC-77BECF11ACB7}"/>
              </a:ext>
            </a:extLst>
          </p:cNvPr>
          <p:cNvSpPr txBox="1">
            <a:spLocks noChangeArrowheads="1"/>
          </p:cNvSpPr>
          <p:nvPr/>
        </p:nvSpPr>
        <p:spPr bwMode="auto">
          <a:xfrm>
            <a:off x="3773347" y="902821"/>
            <a:ext cx="4618299" cy="1007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bIns="91440" anchor="b"/>
          <a:lstStyle>
            <a:lvl1pPr>
              <a:spcBef>
                <a:spcPts val="5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Perpetua" panose="02020502060401020303" pitchFamily="18" charset="0"/>
                <a:cs typeface="DejaVu Sans" charset="0"/>
              </a:defRPr>
            </a:lvl1pPr>
            <a:lvl2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Perpetua" panose="02020502060401020303" pitchFamily="18" charset="0"/>
                <a:cs typeface="DejaVu Sans" charset="0"/>
              </a:defRPr>
            </a:lvl2pPr>
            <a:lvl3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3pPr>
            <a:lvl4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4pPr>
            <a:lvl5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5pPr>
            <a:lvl6pPr marL="25146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6pPr>
            <a:lvl7pPr marL="29718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7pPr>
            <a:lvl8pPr marL="34290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8pPr>
            <a:lvl9pPr marL="38862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9pPr>
          </a:lstStyle>
          <a:p>
            <a:pPr algn="ctr" eaLnBrk="1" hangingPunct="1">
              <a:spcBef>
                <a:spcPct val="0"/>
              </a:spcBef>
              <a:buClrTx/>
              <a:buFontTx/>
              <a:buNone/>
              <a:tabLst>
                <a:tab pos="8229600" algn="l"/>
                <a:tab pos="9144000" algn="l"/>
                <a:tab pos="10058400" algn="l"/>
              </a:tabLst>
            </a:pPr>
            <a:r>
              <a:rPr lang="en-US" altLang="en-US" sz="2800" b="1" dirty="0">
                <a:solidFill>
                  <a:schemeClr val="bg1"/>
                </a:solidFill>
                <a:latin typeface="Book Antiqua" pitchFamily="18" charset="0"/>
              </a:rPr>
              <a:t>Methods of Performance Appraisal</a:t>
            </a:r>
          </a:p>
        </p:txBody>
      </p:sp>
      <p:sp>
        <p:nvSpPr>
          <p:cNvPr id="16" name="Octagon 15"/>
          <p:cNvSpPr/>
          <p:nvPr/>
        </p:nvSpPr>
        <p:spPr>
          <a:xfrm>
            <a:off x="2363160" y="2721063"/>
            <a:ext cx="2013995" cy="2013995"/>
          </a:xfrm>
          <a:prstGeom prst="octagon">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
            <a:extLst>
              <a:ext uri="{FF2B5EF4-FFF2-40B4-BE49-F238E27FC236}">
                <a16:creationId xmlns:a16="http://schemas.microsoft.com/office/drawing/2014/main" id="{F42241B9-CF76-408C-97EC-77BECF11ACB7}"/>
              </a:ext>
            </a:extLst>
          </p:cNvPr>
          <p:cNvSpPr txBox="1">
            <a:spLocks noChangeArrowheads="1"/>
          </p:cNvSpPr>
          <p:nvPr/>
        </p:nvSpPr>
        <p:spPr bwMode="auto">
          <a:xfrm>
            <a:off x="2340009" y="3216849"/>
            <a:ext cx="2048719" cy="1007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bIns="91440" anchor="t"/>
          <a:lstStyle>
            <a:lvl1pPr>
              <a:spcBef>
                <a:spcPts val="5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Perpetua" panose="02020502060401020303" pitchFamily="18" charset="0"/>
                <a:cs typeface="DejaVu Sans" charset="0"/>
              </a:defRPr>
            </a:lvl1pPr>
            <a:lvl2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Perpetua" panose="02020502060401020303" pitchFamily="18" charset="0"/>
                <a:cs typeface="DejaVu Sans" charset="0"/>
              </a:defRPr>
            </a:lvl2pPr>
            <a:lvl3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3pPr>
            <a:lvl4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4pPr>
            <a:lvl5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5pPr>
            <a:lvl6pPr marL="25146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6pPr>
            <a:lvl7pPr marL="29718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7pPr>
            <a:lvl8pPr marL="34290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8pPr>
            <a:lvl9pPr marL="38862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9pPr>
          </a:lstStyle>
          <a:p>
            <a:pPr algn="ctr" eaLnBrk="1" hangingPunct="1">
              <a:spcBef>
                <a:spcPct val="0"/>
              </a:spcBef>
              <a:buClrTx/>
              <a:buFontTx/>
              <a:buNone/>
              <a:tabLst>
                <a:tab pos="8229600" algn="l"/>
                <a:tab pos="9144000" algn="l"/>
                <a:tab pos="10058400" algn="l"/>
              </a:tabLst>
            </a:pPr>
            <a:r>
              <a:rPr lang="en-US" altLang="en-US" sz="2800" b="1" dirty="0">
                <a:solidFill>
                  <a:schemeClr val="bg1"/>
                </a:solidFill>
                <a:latin typeface="Book Antiqua" pitchFamily="18" charset="0"/>
              </a:rPr>
              <a:t>Traditional Methods</a:t>
            </a:r>
          </a:p>
        </p:txBody>
      </p:sp>
      <p:sp>
        <p:nvSpPr>
          <p:cNvPr id="18" name="Octagon 17"/>
          <p:cNvSpPr/>
          <p:nvPr/>
        </p:nvSpPr>
        <p:spPr>
          <a:xfrm>
            <a:off x="7823526" y="2705614"/>
            <a:ext cx="2013995" cy="2013995"/>
          </a:xfrm>
          <a:prstGeom prst="octagon">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
            <a:extLst>
              <a:ext uri="{FF2B5EF4-FFF2-40B4-BE49-F238E27FC236}">
                <a16:creationId xmlns:a16="http://schemas.microsoft.com/office/drawing/2014/main" id="{F42241B9-CF76-408C-97EC-77BECF11ACB7}"/>
              </a:ext>
            </a:extLst>
          </p:cNvPr>
          <p:cNvSpPr txBox="1">
            <a:spLocks noChangeArrowheads="1"/>
          </p:cNvSpPr>
          <p:nvPr/>
        </p:nvSpPr>
        <p:spPr bwMode="auto">
          <a:xfrm>
            <a:off x="7800375" y="3201400"/>
            <a:ext cx="2048719" cy="1007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bIns="91440" anchor="t"/>
          <a:lstStyle>
            <a:lvl1pPr>
              <a:spcBef>
                <a:spcPts val="5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Perpetua" panose="02020502060401020303" pitchFamily="18" charset="0"/>
                <a:cs typeface="DejaVu Sans" charset="0"/>
              </a:defRPr>
            </a:lvl1pPr>
            <a:lvl2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Perpetua" panose="02020502060401020303" pitchFamily="18" charset="0"/>
                <a:cs typeface="DejaVu Sans" charset="0"/>
              </a:defRPr>
            </a:lvl2pPr>
            <a:lvl3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3pPr>
            <a:lvl4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4pPr>
            <a:lvl5pPr>
              <a:spcBef>
                <a:spcPts val="375"/>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5pPr>
            <a:lvl6pPr marL="25146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6pPr>
            <a:lvl7pPr marL="29718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7pPr>
            <a:lvl8pPr marL="34290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8pPr>
            <a:lvl9pPr marL="3886200" indent="-228600" defTabSz="449263" eaLnBrk="0" fontAlgn="base" hangingPunct="0">
              <a:spcBef>
                <a:spcPts val="375"/>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Perpetua" panose="02020502060401020303" pitchFamily="18" charset="0"/>
                <a:cs typeface="DejaVu Sans" charset="0"/>
              </a:defRPr>
            </a:lvl9pPr>
          </a:lstStyle>
          <a:p>
            <a:pPr algn="ctr" eaLnBrk="1" hangingPunct="1">
              <a:spcBef>
                <a:spcPct val="0"/>
              </a:spcBef>
              <a:buClrTx/>
              <a:buFontTx/>
              <a:buNone/>
              <a:tabLst>
                <a:tab pos="8229600" algn="l"/>
                <a:tab pos="9144000" algn="l"/>
                <a:tab pos="10058400" algn="l"/>
              </a:tabLst>
            </a:pPr>
            <a:r>
              <a:rPr lang="en-US" altLang="en-US" sz="2800" b="1" dirty="0">
                <a:solidFill>
                  <a:schemeClr val="bg1"/>
                </a:solidFill>
                <a:latin typeface="Book Antiqua" pitchFamily="18" charset="0"/>
              </a:rPr>
              <a:t>Modern Methods</a:t>
            </a:r>
          </a:p>
        </p:txBody>
      </p:sp>
      <p:sp>
        <p:nvSpPr>
          <p:cNvPr id="21" name="Down Arrow 20"/>
          <p:cNvSpPr/>
          <p:nvPr/>
        </p:nvSpPr>
        <p:spPr>
          <a:xfrm>
            <a:off x="3217762" y="1365814"/>
            <a:ext cx="277792" cy="1331088"/>
          </a:xfrm>
          <a:prstGeom prst="downArrow">
            <a:avLst/>
          </a:prstGeom>
          <a:solidFill>
            <a:srgbClr val="0033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8680050" y="1360025"/>
            <a:ext cx="277792" cy="1331088"/>
          </a:xfrm>
          <a:prstGeom prst="downArrow">
            <a:avLst/>
          </a:prstGeom>
          <a:solidFill>
            <a:srgbClr val="0033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3159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3882-B661-4506-8ED3-A931CA8D01F7}"/>
              </a:ext>
            </a:extLst>
          </p:cNvPr>
          <p:cNvSpPr>
            <a:spLocks noGrp="1"/>
          </p:cNvSpPr>
          <p:nvPr>
            <p:ph type="title" idx="4294967295"/>
          </p:nvPr>
        </p:nvSpPr>
        <p:spPr>
          <a:xfrm>
            <a:off x="1499605" y="654392"/>
            <a:ext cx="6151261" cy="653547"/>
          </a:xfrm>
        </p:spPr>
        <p:txBody>
          <a:bodyPr/>
          <a:lstStyle/>
          <a:p>
            <a:r>
              <a:rPr lang="en-IN" b="1" dirty="0">
                <a:latin typeface="Book Antiqua" pitchFamily="18" charset="0"/>
              </a:rPr>
              <a:t>Traditional Methods</a:t>
            </a:r>
          </a:p>
        </p:txBody>
      </p:sp>
      <p:sp>
        <p:nvSpPr>
          <p:cNvPr id="3" name="Content Placeholder 2">
            <a:extLst>
              <a:ext uri="{FF2B5EF4-FFF2-40B4-BE49-F238E27FC236}">
                <a16:creationId xmlns:a16="http://schemas.microsoft.com/office/drawing/2014/main" id="{54E2EC7B-3586-40CE-8467-F3C7DA328455}"/>
              </a:ext>
            </a:extLst>
          </p:cNvPr>
          <p:cNvSpPr>
            <a:spLocks noGrp="1"/>
          </p:cNvSpPr>
          <p:nvPr>
            <p:ph idx="4294967295"/>
          </p:nvPr>
        </p:nvSpPr>
        <p:spPr>
          <a:xfrm>
            <a:off x="1511179" y="1576287"/>
            <a:ext cx="9889884" cy="4060584"/>
          </a:xfrm>
        </p:spPr>
        <p:txBody>
          <a:bodyPr>
            <a:noAutofit/>
          </a:bodyPr>
          <a:lstStyle/>
          <a:p>
            <a:pPr marL="463550" indent="-463550">
              <a:lnSpc>
                <a:spcPct val="130000"/>
              </a:lnSpc>
              <a:spcBef>
                <a:spcPts val="0"/>
              </a:spcBef>
              <a:buClr>
                <a:srgbClr val="000066"/>
              </a:buClr>
              <a:buFont typeface="Wingdings" pitchFamily="2" charset="2"/>
              <a:buChar char="q"/>
            </a:pPr>
            <a:r>
              <a:rPr lang="en-IN" sz="2400" dirty="0">
                <a:latin typeface="Book Antiqua" pitchFamily="18" charset="0"/>
              </a:rPr>
              <a:t>Ranking Method – Ranking employees from best to worst on a trait or traits </a:t>
            </a:r>
          </a:p>
          <a:p>
            <a:pPr marL="463550" indent="-463550">
              <a:lnSpc>
                <a:spcPct val="130000"/>
              </a:lnSpc>
              <a:spcBef>
                <a:spcPts val="0"/>
              </a:spcBef>
              <a:buClr>
                <a:srgbClr val="000066"/>
              </a:buClr>
              <a:buFont typeface="Wingdings" pitchFamily="2" charset="2"/>
              <a:buChar char="q"/>
            </a:pPr>
            <a:r>
              <a:rPr lang="en-IN" sz="2400" dirty="0">
                <a:latin typeface="Book Antiqua" pitchFamily="18" charset="0"/>
              </a:rPr>
              <a:t>Easier to distinguish between the worst and best employees</a:t>
            </a:r>
          </a:p>
          <a:p>
            <a:pPr marL="463550" indent="-463550">
              <a:lnSpc>
                <a:spcPct val="130000"/>
              </a:lnSpc>
              <a:spcBef>
                <a:spcPts val="0"/>
              </a:spcBef>
              <a:buClr>
                <a:srgbClr val="000066"/>
              </a:buClr>
              <a:buFont typeface="Wingdings" pitchFamily="2" charset="2"/>
              <a:buChar char="q"/>
            </a:pPr>
            <a:r>
              <a:rPr lang="en-IN" sz="2400" dirty="0">
                <a:latin typeface="Book Antiqua" pitchFamily="18" charset="0"/>
              </a:rPr>
              <a:t>Critical incident Method- the supervisor’s keep a log of positive and negative examples of subordinate’s work related behaviours</a:t>
            </a:r>
          </a:p>
          <a:p>
            <a:pPr marL="463550" indent="-463550">
              <a:lnSpc>
                <a:spcPct val="130000"/>
              </a:lnSpc>
              <a:spcBef>
                <a:spcPts val="0"/>
              </a:spcBef>
              <a:buClr>
                <a:srgbClr val="000066"/>
              </a:buClr>
              <a:buFont typeface="Wingdings" pitchFamily="2" charset="2"/>
              <a:buChar char="q"/>
            </a:pPr>
            <a:r>
              <a:rPr lang="en-IN" sz="2400" dirty="0">
                <a:latin typeface="Book Antiqua" pitchFamily="18" charset="0"/>
              </a:rPr>
              <a:t>Essay /Narrative Forms- The person’s supervisor s narrative assessment helps the employee understand where his or her performance was good or bad</a:t>
            </a:r>
          </a:p>
        </p:txBody>
      </p:sp>
    </p:spTree>
    <p:extLst>
      <p:ext uri="{BB962C8B-B14F-4D97-AF65-F5344CB8AC3E}">
        <p14:creationId xmlns:p14="http://schemas.microsoft.com/office/powerpoint/2010/main" val="47734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78734" y="1604899"/>
            <a:ext cx="11007524" cy="1348574"/>
          </a:xfrm>
          <a:prstGeom prst="rect">
            <a:avLst/>
          </a:prstGeom>
          <a:noFill/>
        </p:spPr>
        <p:txBody>
          <a:bodyPr wrap="square" rtlCol="0">
            <a:spAutoFit/>
          </a:bodyPr>
          <a:lstStyle/>
          <a:p>
            <a:pPr algn="just">
              <a:lnSpc>
                <a:spcPct val="130000"/>
              </a:lnSpc>
            </a:pPr>
            <a:r>
              <a:rPr lang="en-US" sz="1600" dirty="0">
                <a:latin typeface="Book Antiqua" pitchFamily="18" charset="0"/>
              </a:rPr>
              <a:t>Supervisor-Appraiser : First, briefly describe results for each of this employees goals. Then preferably using specific examples, describe the level of the employees job knowledge, skills, and abilities. Then, jointly set goals for the coming period and describe required employee training and development in each area. Finally, describe your overall assessment employees work this period.</a:t>
            </a:r>
            <a:endParaRPr lang="en-IN" sz="1600" dirty="0">
              <a:latin typeface="Book Antiqua"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424290892"/>
              </p:ext>
            </p:extLst>
          </p:nvPr>
        </p:nvGraphicFramePr>
        <p:xfrm>
          <a:off x="2453833" y="219415"/>
          <a:ext cx="7280475" cy="1157965"/>
        </p:xfrm>
        <a:graphic>
          <a:graphicData uri="http://schemas.openxmlformats.org/drawingml/2006/table">
            <a:tbl>
              <a:tblPr firstRow="1" bandRow="1">
                <a:tableStyleId>{93296810-A885-4BE3-A3E7-6D5BEEA58F35}</a:tableStyleId>
              </a:tblPr>
              <a:tblGrid>
                <a:gridCol w="2426825">
                  <a:extLst>
                    <a:ext uri="{9D8B030D-6E8A-4147-A177-3AD203B41FA5}">
                      <a16:colId xmlns:a16="http://schemas.microsoft.com/office/drawing/2014/main" val="20000"/>
                    </a:ext>
                  </a:extLst>
                </a:gridCol>
                <a:gridCol w="2426825">
                  <a:extLst>
                    <a:ext uri="{9D8B030D-6E8A-4147-A177-3AD203B41FA5}">
                      <a16:colId xmlns:a16="http://schemas.microsoft.com/office/drawing/2014/main" val="20001"/>
                    </a:ext>
                  </a:extLst>
                </a:gridCol>
                <a:gridCol w="2426825">
                  <a:extLst>
                    <a:ext uri="{9D8B030D-6E8A-4147-A177-3AD203B41FA5}">
                      <a16:colId xmlns:a16="http://schemas.microsoft.com/office/drawing/2014/main" val="20002"/>
                    </a:ext>
                  </a:extLst>
                </a:gridCol>
              </a:tblGrid>
              <a:tr h="434237">
                <a:tc gridSpan="3">
                  <a:txBody>
                    <a:bodyPr/>
                    <a:lstStyle/>
                    <a:p>
                      <a:pPr algn="ctr"/>
                      <a:r>
                        <a:rPr lang="en-US" sz="1800" dirty="0">
                          <a:latin typeface="Book Antiqua" pitchFamily="18" charset="0"/>
                        </a:rPr>
                        <a:t>Supervisory</a:t>
                      </a:r>
                      <a:r>
                        <a:rPr lang="en-US" sz="1800" baseline="0" dirty="0">
                          <a:latin typeface="Book Antiqua" pitchFamily="18" charset="0"/>
                        </a:rPr>
                        <a:t> Appraisal of employee : Narrative Form</a:t>
                      </a:r>
                      <a:endParaRPr lang="en-IN" sz="1800" b="1" dirty="0">
                        <a:solidFill>
                          <a:schemeClr val="tx1"/>
                        </a:solidFill>
                        <a:latin typeface="Book Antiqua" pitchFamily="18" charset="0"/>
                      </a:endParaRPr>
                    </a:p>
                  </a:txBody>
                  <a:tcPr/>
                </a:tc>
                <a:tc hMerge="1">
                  <a:txBody>
                    <a:bodyPr/>
                    <a:lstStyle/>
                    <a:p>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864">
                <a:tc>
                  <a:txBody>
                    <a:bodyPr/>
                    <a:lstStyle/>
                    <a:p>
                      <a:pPr algn="ctr"/>
                      <a:r>
                        <a:rPr lang="en-US" sz="1600" dirty="0">
                          <a:latin typeface="Book Antiqua" pitchFamily="18" charset="0"/>
                        </a:rPr>
                        <a:t>Employee’s Name</a:t>
                      </a:r>
                      <a:endParaRPr lang="en-IN" sz="1600" b="1" dirty="0">
                        <a:solidFill>
                          <a:schemeClr val="tx1"/>
                        </a:solidFill>
                        <a:latin typeface="Book Antiqua" pitchFamily="18" charset="0"/>
                      </a:endParaRPr>
                    </a:p>
                  </a:txBody>
                  <a:tcPr/>
                </a:tc>
                <a:tc>
                  <a:txBody>
                    <a:bodyPr/>
                    <a:lstStyle/>
                    <a:p>
                      <a:pPr algn="ctr"/>
                      <a:r>
                        <a:rPr lang="en-US" sz="1600" dirty="0">
                          <a:latin typeface="Book Antiqua" pitchFamily="18" charset="0"/>
                        </a:rPr>
                        <a:t>Department</a:t>
                      </a:r>
                      <a:endParaRPr lang="en-IN" sz="1600" b="1" dirty="0">
                        <a:solidFill>
                          <a:schemeClr val="tx1"/>
                        </a:solidFill>
                        <a:latin typeface="Book Antiqua" pitchFamily="18" charset="0"/>
                      </a:endParaRPr>
                    </a:p>
                  </a:txBody>
                  <a:tcPr/>
                </a:tc>
                <a:tc>
                  <a:txBody>
                    <a:bodyPr/>
                    <a:lstStyle/>
                    <a:p>
                      <a:pPr algn="ctr"/>
                      <a:r>
                        <a:rPr lang="en-US" sz="1600" dirty="0">
                          <a:latin typeface="Book Antiqua" pitchFamily="18" charset="0"/>
                        </a:rPr>
                        <a:t>Present  Position</a:t>
                      </a:r>
                      <a:endParaRPr lang="en-IN" sz="1600" b="1" dirty="0">
                        <a:solidFill>
                          <a:schemeClr val="tx1"/>
                        </a:solidFill>
                        <a:latin typeface="Book Antiqua" pitchFamily="18" charset="0"/>
                      </a:endParaRPr>
                    </a:p>
                  </a:txBody>
                  <a:tcPr/>
                </a:tc>
                <a:extLst>
                  <a:ext uri="{0D108BD9-81ED-4DB2-BD59-A6C34878D82A}">
                    <a16:rowId xmlns:a16="http://schemas.microsoft.com/office/drawing/2014/main" val="10001"/>
                  </a:ext>
                </a:extLst>
              </a:tr>
              <a:tr h="361864">
                <a:tc>
                  <a:txBody>
                    <a:bodyPr/>
                    <a:lstStyle/>
                    <a:p>
                      <a:pPr algn="ctr"/>
                      <a:r>
                        <a:rPr lang="en-US" sz="1600" dirty="0">
                          <a:latin typeface="Book Antiqua" pitchFamily="18" charset="0"/>
                        </a:rPr>
                        <a:t>Appraisal Date</a:t>
                      </a:r>
                      <a:endParaRPr lang="en-IN" sz="1600" b="1" dirty="0">
                        <a:solidFill>
                          <a:schemeClr val="tx1"/>
                        </a:solidFill>
                        <a:latin typeface="Book Antiqua" pitchFamily="18" charset="0"/>
                      </a:endParaRPr>
                    </a:p>
                  </a:txBody>
                  <a:tcPr/>
                </a:tc>
                <a:tc>
                  <a:txBody>
                    <a:bodyPr/>
                    <a:lstStyle/>
                    <a:p>
                      <a:pPr algn="ctr"/>
                      <a:r>
                        <a:rPr lang="en-US" sz="1600" dirty="0">
                          <a:latin typeface="Book Antiqua" pitchFamily="18" charset="0"/>
                        </a:rPr>
                        <a:t>Supervisor name / Title</a:t>
                      </a:r>
                      <a:endParaRPr lang="en-IN" sz="1600" b="1" dirty="0">
                        <a:solidFill>
                          <a:schemeClr val="tx1"/>
                        </a:solidFill>
                        <a:latin typeface="Book Antiqua" pitchFamily="18" charset="0"/>
                      </a:endParaRPr>
                    </a:p>
                  </a:txBody>
                  <a:tcPr/>
                </a:tc>
                <a:tc>
                  <a:txBody>
                    <a:bodyPr/>
                    <a:lstStyle/>
                    <a:p>
                      <a:pPr algn="ctr"/>
                      <a:r>
                        <a:rPr lang="en-US" sz="1600" dirty="0">
                          <a:latin typeface="Book Antiqua" pitchFamily="18" charset="0"/>
                        </a:rPr>
                        <a:t>Performance Period</a:t>
                      </a:r>
                      <a:endParaRPr lang="en-IN" sz="1600" b="1" dirty="0">
                        <a:solidFill>
                          <a:schemeClr val="tx1"/>
                        </a:solidFill>
                        <a:latin typeface="Book Antiqua" pitchFamily="18" charset="0"/>
                      </a:endParaRPr>
                    </a:p>
                  </a:txBody>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709997431"/>
              </p:ext>
            </p:extLst>
          </p:nvPr>
        </p:nvGraphicFramePr>
        <p:xfrm>
          <a:off x="1562583" y="3067286"/>
          <a:ext cx="9155574" cy="2651760"/>
        </p:xfrm>
        <a:graphic>
          <a:graphicData uri="http://schemas.openxmlformats.org/drawingml/2006/table">
            <a:tbl>
              <a:tblPr firstRow="1" bandRow="1">
                <a:tableStyleId>{00A15C55-8517-42AA-B614-E9B94910E393}</a:tableStyleId>
              </a:tblPr>
              <a:tblGrid>
                <a:gridCol w="3051858">
                  <a:extLst>
                    <a:ext uri="{9D8B030D-6E8A-4147-A177-3AD203B41FA5}">
                      <a16:colId xmlns:a16="http://schemas.microsoft.com/office/drawing/2014/main" val="20000"/>
                    </a:ext>
                  </a:extLst>
                </a:gridCol>
                <a:gridCol w="3051858">
                  <a:extLst>
                    <a:ext uri="{9D8B030D-6E8A-4147-A177-3AD203B41FA5}">
                      <a16:colId xmlns:a16="http://schemas.microsoft.com/office/drawing/2014/main" val="20001"/>
                    </a:ext>
                  </a:extLst>
                </a:gridCol>
                <a:gridCol w="3051858">
                  <a:extLst>
                    <a:ext uri="{9D8B030D-6E8A-4147-A177-3AD203B41FA5}">
                      <a16:colId xmlns:a16="http://schemas.microsoft.com/office/drawing/2014/main" val="20002"/>
                    </a:ext>
                  </a:extLst>
                </a:gridCol>
              </a:tblGrid>
              <a:tr h="405112">
                <a:tc>
                  <a:txBody>
                    <a:bodyPr/>
                    <a:lstStyle/>
                    <a:p>
                      <a:pPr algn="ctr"/>
                      <a:r>
                        <a:rPr lang="en-US" sz="1600" dirty="0">
                          <a:latin typeface="Book Antiqua" pitchFamily="18" charset="0"/>
                        </a:rPr>
                        <a:t>Appraisal Criteria</a:t>
                      </a:r>
                      <a:endParaRPr lang="en-IN" sz="1600" dirty="0">
                        <a:solidFill>
                          <a:schemeClr val="tx1"/>
                        </a:solidFill>
                        <a:latin typeface="Book Antiqua" pitchFamily="18" charset="0"/>
                      </a:endParaRPr>
                    </a:p>
                  </a:txBody>
                  <a:tcPr/>
                </a:tc>
                <a:tc>
                  <a:txBody>
                    <a:bodyPr/>
                    <a:lstStyle/>
                    <a:p>
                      <a:pPr algn="ctr"/>
                      <a:r>
                        <a:rPr lang="en-US" sz="1600" dirty="0">
                          <a:latin typeface="Book Antiqua" pitchFamily="18" charset="0"/>
                        </a:rPr>
                        <a:t>Narrative Appraisal</a:t>
                      </a:r>
                      <a:endParaRPr lang="en-IN" sz="1600" dirty="0">
                        <a:solidFill>
                          <a:schemeClr val="tx1"/>
                        </a:solidFill>
                        <a:latin typeface="Book Antiqua" pitchFamily="18" charset="0"/>
                      </a:endParaRPr>
                    </a:p>
                  </a:txBody>
                  <a:tcPr/>
                </a:tc>
                <a:tc>
                  <a:txBody>
                    <a:bodyPr/>
                    <a:lstStyle/>
                    <a:p>
                      <a:pPr algn="ctr"/>
                      <a:r>
                        <a:rPr lang="en-US" sz="1600" dirty="0">
                          <a:latin typeface="Book Antiqua" pitchFamily="18" charset="0"/>
                        </a:rPr>
                        <a:t>Goals, Training, &amp; Development</a:t>
                      </a:r>
                      <a:endParaRPr lang="en-IN" sz="1600" dirty="0">
                        <a:solidFill>
                          <a:schemeClr val="tx1"/>
                        </a:solidFill>
                        <a:latin typeface="Book Antiqua" pitchFamily="18" charset="0"/>
                      </a:endParaRPr>
                    </a:p>
                  </a:txBody>
                  <a:tcPr/>
                </a:tc>
                <a:extLst>
                  <a:ext uri="{0D108BD9-81ED-4DB2-BD59-A6C34878D82A}">
                    <a16:rowId xmlns:a16="http://schemas.microsoft.com/office/drawing/2014/main" val="10000"/>
                  </a:ext>
                </a:extLst>
              </a:tr>
              <a:tr h="984921">
                <a:tc>
                  <a:txBody>
                    <a:bodyPr/>
                    <a:lstStyle/>
                    <a:p>
                      <a:r>
                        <a:rPr lang="en-US" sz="1600" b="1" dirty="0">
                          <a:latin typeface="Book Antiqua" pitchFamily="18" charset="0"/>
                        </a:rPr>
                        <a:t>Job-Related Goals</a:t>
                      </a:r>
                    </a:p>
                    <a:p>
                      <a:pPr marL="342900" indent="-342900">
                        <a:buAutoNum type="arabicPeriod"/>
                      </a:pPr>
                      <a:r>
                        <a:rPr lang="en-US" sz="1600" b="1" baseline="0" dirty="0">
                          <a:latin typeface="Book Antiqua" pitchFamily="18" charset="0"/>
                        </a:rPr>
                        <a:t>______________________</a:t>
                      </a:r>
                    </a:p>
                    <a:p>
                      <a:pPr marL="342900" indent="-342900">
                        <a:buAutoNum type="arabicPeriod"/>
                      </a:pPr>
                      <a:r>
                        <a:rPr lang="en-US" sz="1600" b="1" baseline="0" dirty="0">
                          <a:latin typeface="Book Antiqua" pitchFamily="18" charset="0"/>
                        </a:rPr>
                        <a:t>______________________</a:t>
                      </a:r>
                    </a:p>
                    <a:p>
                      <a:pPr marL="342900" indent="-342900">
                        <a:buAutoNum type="arabicPeriod"/>
                      </a:pPr>
                      <a:r>
                        <a:rPr lang="en-US" sz="1600" b="1" baseline="0" dirty="0">
                          <a:latin typeface="Book Antiqua" pitchFamily="18" charset="0"/>
                        </a:rPr>
                        <a:t>______________________</a:t>
                      </a:r>
                    </a:p>
                  </a:txBody>
                  <a:tcPr/>
                </a:tc>
                <a:tc>
                  <a:txBody>
                    <a:bodyPr/>
                    <a:lstStyle/>
                    <a:p>
                      <a:endParaRPr lang="en-US" sz="1600" b="1" dirty="0">
                        <a:latin typeface="Book Antiqua" pitchFamily="18" charset="0"/>
                      </a:endParaRPr>
                    </a:p>
                    <a:p>
                      <a:r>
                        <a:rPr lang="en-US" sz="1600" b="1" dirty="0">
                          <a:latin typeface="Book Antiqua" pitchFamily="18" charset="0"/>
                        </a:rPr>
                        <a:t>_______________________</a:t>
                      </a:r>
                    </a:p>
                    <a:p>
                      <a:r>
                        <a:rPr lang="en-US" sz="1600" b="1" dirty="0">
                          <a:latin typeface="Book Antiqua" pitchFamily="18" charset="0"/>
                        </a:rPr>
                        <a:t>_______________________</a:t>
                      </a:r>
                    </a:p>
                    <a:p>
                      <a:r>
                        <a:rPr lang="en-US" sz="1600" b="1" dirty="0">
                          <a:latin typeface="Book Antiqua" pitchFamily="18" charset="0"/>
                        </a:rPr>
                        <a:t>_______________________</a:t>
                      </a:r>
                      <a:endParaRPr lang="en-IN" sz="1600" b="1" dirty="0">
                        <a:solidFill>
                          <a:schemeClr val="tx1"/>
                        </a:solidFill>
                        <a:latin typeface="Book Antiqua" pitchFamily="18" charset="0"/>
                      </a:endParaRPr>
                    </a:p>
                  </a:txBody>
                  <a:tcPr/>
                </a:tc>
                <a:tc>
                  <a:txBody>
                    <a:bodyPr/>
                    <a:lstStyle/>
                    <a:p>
                      <a:endParaRPr lang="en-IN" sz="1600" b="1" dirty="0">
                        <a:solidFill>
                          <a:schemeClr val="tx1"/>
                        </a:solidFill>
                        <a:latin typeface="Book Antiqua" pitchFamily="18" charset="0"/>
                      </a:endParaRPr>
                    </a:p>
                    <a:p>
                      <a:r>
                        <a:rPr lang="en-US" sz="1600" b="1" dirty="0">
                          <a:latin typeface="Book Antiqua" pitchFamily="18" charset="0"/>
                        </a:rPr>
                        <a:t>_______________________</a:t>
                      </a:r>
                    </a:p>
                    <a:p>
                      <a:r>
                        <a:rPr lang="en-US" sz="1600" b="1" dirty="0">
                          <a:latin typeface="Book Antiqua" pitchFamily="18" charset="0"/>
                        </a:rPr>
                        <a:t>_______________________</a:t>
                      </a:r>
                    </a:p>
                    <a:p>
                      <a:r>
                        <a:rPr lang="en-US" sz="1600" b="1" dirty="0">
                          <a:latin typeface="Book Antiqua" pitchFamily="18" charset="0"/>
                        </a:rPr>
                        <a:t>_______________________</a:t>
                      </a:r>
                      <a:endParaRPr lang="en-IN" sz="1600" b="1" dirty="0">
                        <a:solidFill>
                          <a:schemeClr val="tx1"/>
                        </a:solidFill>
                        <a:latin typeface="Book Antiqua" pitchFamily="18" charset="0"/>
                      </a:endParaRPr>
                    </a:p>
                  </a:txBody>
                  <a:tcPr/>
                </a:tc>
                <a:extLst>
                  <a:ext uri="{0D108BD9-81ED-4DB2-BD59-A6C34878D82A}">
                    <a16:rowId xmlns:a16="http://schemas.microsoft.com/office/drawing/2014/main" val="10001"/>
                  </a:ext>
                </a:extLst>
              </a:tr>
              <a:tr h="317716">
                <a:tc>
                  <a:txBody>
                    <a:bodyPr/>
                    <a:lstStyle/>
                    <a:p>
                      <a:r>
                        <a:rPr lang="en-US" sz="1600" b="1" dirty="0">
                          <a:latin typeface="Book Antiqua" pitchFamily="18" charset="0"/>
                        </a:rPr>
                        <a:t>Employee</a:t>
                      </a:r>
                      <a:r>
                        <a:rPr lang="en-US" sz="1600" b="1" baseline="0" dirty="0">
                          <a:latin typeface="Book Antiqua" pitchFamily="18" charset="0"/>
                        </a:rPr>
                        <a:t> Job knowledge</a:t>
                      </a:r>
                      <a:endParaRPr lang="en-IN" sz="1600" b="1" dirty="0">
                        <a:solidFill>
                          <a:schemeClr val="tx1"/>
                        </a:solidFill>
                        <a:latin typeface="Book Antiqua" pitchFamily="18" charset="0"/>
                      </a:endParaRPr>
                    </a:p>
                  </a:txBody>
                  <a:tcPr/>
                </a:tc>
                <a:tc>
                  <a:txBody>
                    <a:bodyPr/>
                    <a:lstStyle/>
                    <a:p>
                      <a:endParaRPr lang="en-IN" sz="1600" b="1" dirty="0">
                        <a:solidFill>
                          <a:schemeClr val="tx1"/>
                        </a:solidFill>
                        <a:latin typeface="Book Antiqua" pitchFamily="18" charset="0"/>
                      </a:endParaRPr>
                    </a:p>
                  </a:txBody>
                  <a:tcPr/>
                </a:tc>
                <a:tc>
                  <a:txBody>
                    <a:bodyPr/>
                    <a:lstStyle/>
                    <a:p>
                      <a:endParaRPr lang="en-IN" sz="1600" b="1" dirty="0">
                        <a:solidFill>
                          <a:schemeClr val="tx1"/>
                        </a:solidFill>
                        <a:latin typeface="Book Antiqua" pitchFamily="18" charset="0"/>
                      </a:endParaRPr>
                    </a:p>
                  </a:txBody>
                  <a:tcPr/>
                </a:tc>
                <a:extLst>
                  <a:ext uri="{0D108BD9-81ED-4DB2-BD59-A6C34878D82A}">
                    <a16:rowId xmlns:a16="http://schemas.microsoft.com/office/drawing/2014/main" val="10002"/>
                  </a:ext>
                </a:extLst>
              </a:tr>
              <a:tr h="317716">
                <a:tc>
                  <a:txBody>
                    <a:bodyPr/>
                    <a:lstStyle/>
                    <a:p>
                      <a:r>
                        <a:rPr lang="en-US" sz="1600" b="1" dirty="0">
                          <a:latin typeface="Book Antiqua" pitchFamily="18" charset="0"/>
                        </a:rPr>
                        <a:t>Employee Job Skills</a:t>
                      </a:r>
                      <a:endParaRPr lang="en-IN" sz="1600" b="1" dirty="0">
                        <a:solidFill>
                          <a:schemeClr val="tx1"/>
                        </a:solidFill>
                        <a:latin typeface="Book Antiqua" pitchFamily="18" charset="0"/>
                      </a:endParaRPr>
                    </a:p>
                  </a:txBody>
                  <a:tcPr/>
                </a:tc>
                <a:tc>
                  <a:txBody>
                    <a:bodyPr/>
                    <a:lstStyle/>
                    <a:p>
                      <a:endParaRPr lang="en-IN" sz="1600" b="1" dirty="0">
                        <a:solidFill>
                          <a:schemeClr val="tx1"/>
                        </a:solidFill>
                        <a:latin typeface="Book Antiqua" pitchFamily="18" charset="0"/>
                      </a:endParaRPr>
                    </a:p>
                  </a:txBody>
                  <a:tcPr/>
                </a:tc>
                <a:tc>
                  <a:txBody>
                    <a:bodyPr/>
                    <a:lstStyle/>
                    <a:p>
                      <a:endParaRPr lang="en-IN" sz="1600" b="1" dirty="0">
                        <a:solidFill>
                          <a:schemeClr val="tx1"/>
                        </a:solidFill>
                        <a:latin typeface="Book Antiqua" pitchFamily="18" charset="0"/>
                      </a:endParaRPr>
                    </a:p>
                  </a:txBody>
                  <a:tcPr/>
                </a:tc>
                <a:extLst>
                  <a:ext uri="{0D108BD9-81ED-4DB2-BD59-A6C34878D82A}">
                    <a16:rowId xmlns:a16="http://schemas.microsoft.com/office/drawing/2014/main" val="10003"/>
                  </a:ext>
                </a:extLst>
              </a:tr>
              <a:tr h="317716">
                <a:tc>
                  <a:txBody>
                    <a:bodyPr/>
                    <a:lstStyle/>
                    <a:p>
                      <a:r>
                        <a:rPr lang="en-US" sz="1600" b="1" dirty="0">
                          <a:latin typeface="Book Antiqua" pitchFamily="18" charset="0"/>
                        </a:rPr>
                        <a:t>Overall Assessment</a:t>
                      </a:r>
                      <a:endParaRPr lang="en-IN" sz="1600" b="1" dirty="0">
                        <a:solidFill>
                          <a:schemeClr val="tx1"/>
                        </a:solidFill>
                        <a:latin typeface="Book Antiqua" pitchFamily="18" charset="0"/>
                      </a:endParaRPr>
                    </a:p>
                  </a:txBody>
                  <a:tcPr/>
                </a:tc>
                <a:tc>
                  <a:txBody>
                    <a:bodyPr/>
                    <a:lstStyle/>
                    <a:p>
                      <a:endParaRPr lang="en-IN" sz="1600" b="1" dirty="0">
                        <a:solidFill>
                          <a:schemeClr val="tx1"/>
                        </a:solidFill>
                        <a:latin typeface="Book Antiqua" pitchFamily="18" charset="0"/>
                      </a:endParaRPr>
                    </a:p>
                  </a:txBody>
                  <a:tcPr/>
                </a:tc>
                <a:tc>
                  <a:txBody>
                    <a:bodyPr/>
                    <a:lstStyle/>
                    <a:p>
                      <a:endParaRPr lang="en-IN" sz="1600" b="1" dirty="0">
                        <a:solidFill>
                          <a:schemeClr val="tx1"/>
                        </a:solidFill>
                        <a:latin typeface="Book Antiqua" pitchFamily="18"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42055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66277872"/>
              </p:ext>
            </p:extLst>
          </p:nvPr>
        </p:nvGraphicFramePr>
        <p:xfrm>
          <a:off x="1541498" y="1445098"/>
          <a:ext cx="9118785" cy="4368620"/>
        </p:xfrm>
        <a:graphic>
          <a:graphicData uri="http://schemas.openxmlformats.org/drawingml/2006/table">
            <a:tbl>
              <a:tblPr firstRow="1" bandRow="1">
                <a:tableStyleId>{D03447BB-5D67-496B-8E87-E561075AD55C}</a:tableStyleId>
              </a:tblPr>
              <a:tblGrid>
                <a:gridCol w="3039595">
                  <a:extLst>
                    <a:ext uri="{9D8B030D-6E8A-4147-A177-3AD203B41FA5}">
                      <a16:colId xmlns:a16="http://schemas.microsoft.com/office/drawing/2014/main" val="20000"/>
                    </a:ext>
                  </a:extLst>
                </a:gridCol>
                <a:gridCol w="3039595">
                  <a:extLst>
                    <a:ext uri="{9D8B030D-6E8A-4147-A177-3AD203B41FA5}">
                      <a16:colId xmlns:a16="http://schemas.microsoft.com/office/drawing/2014/main" val="20001"/>
                    </a:ext>
                  </a:extLst>
                </a:gridCol>
                <a:gridCol w="3039595">
                  <a:extLst>
                    <a:ext uri="{9D8B030D-6E8A-4147-A177-3AD203B41FA5}">
                      <a16:colId xmlns:a16="http://schemas.microsoft.com/office/drawing/2014/main" val="20002"/>
                    </a:ext>
                  </a:extLst>
                </a:gridCol>
              </a:tblGrid>
              <a:tr h="533798">
                <a:tc>
                  <a:txBody>
                    <a:bodyPr/>
                    <a:lstStyle/>
                    <a:p>
                      <a:pPr algn="ctr"/>
                      <a:r>
                        <a:rPr lang="en-US" sz="1800" dirty="0">
                          <a:latin typeface="Book Antiqua" pitchFamily="18" charset="0"/>
                        </a:rPr>
                        <a:t>Continuing Duties</a:t>
                      </a:r>
                      <a:endParaRPr lang="en-IN" sz="1800" dirty="0">
                        <a:solidFill>
                          <a:schemeClr val="tx1"/>
                        </a:solidFill>
                        <a:latin typeface="Book Antiqua" pitchFamily="18" charset="0"/>
                      </a:endParaRPr>
                    </a:p>
                  </a:txBody>
                  <a:tcPr anchor="ctr"/>
                </a:tc>
                <a:tc>
                  <a:txBody>
                    <a:bodyPr/>
                    <a:lstStyle/>
                    <a:p>
                      <a:pPr algn="ctr"/>
                      <a:r>
                        <a:rPr lang="en-US" sz="1800" dirty="0">
                          <a:latin typeface="Book Antiqua" pitchFamily="18" charset="0"/>
                        </a:rPr>
                        <a:t>Targets</a:t>
                      </a:r>
                      <a:endParaRPr lang="en-IN" sz="1800" dirty="0">
                        <a:solidFill>
                          <a:schemeClr val="tx1"/>
                        </a:solidFill>
                        <a:latin typeface="Book Antiqua" pitchFamily="18" charset="0"/>
                      </a:endParaRPr>
                    </a:p>
                  </a:txBody>
                  <a:tcPr anchor="ctr"/>
                </a:tc>
                <a:tc>
                  <a:txBody>
                    <a:bodyPr/>
                    <a:lstStyle/>
                    <a:p>
                      <a:pPr algn="ctr"/>
                      <a:r>
                        <a:rPr lang="en-US" sz="1800" dirty="0">
                          <a:latin typeface="Book Antiqua" pitchFamily="18" charset="0"/>
                        </a:rPr>
                        <a:t>Critical Incidents</a:t>
                      </a:r>
                      <a:endParaRPr lang="en-IN" sz="1800" dirty="0">
                        <a:solidFill>
                          <a:schemeClr val="tx1"/>
                        </a:solidFill>
                        <a:latin typeface="Book Antiqua" pitchFamily="18" charset="0"/>
                      </a:endParaRPr>
                    </a:p>
                  </a:txBody>
                  <a:tcPr anchor="ctr"/>
                </a:tc>
                <a:extLst>
                  <a:ext uri="{0D108BD9-81ED-4DB2-BD59-A6C34878D82A}">
                    <a16:rowId xmlns:a16="http://schemas.microsoft.com/office/drawing/2014/main" val="10000"/>
                  </a:ext>
                </a:extLst>
              </a:tr>
              <a:tr h="1400781">
                <a:tc>
                  <a:txBody>
                    <a:bodyPr/>
                    <a:lstStyle/>
                    <a:p>
                      <a:r>
                        <a:rPr lang="en-US" sz="1600" dirty="0">
                          <a:latin typeface="Book Antiqua" pitchFamily="18" charset="0"/>
                        </a:rPr>
                        <a:t>Schedule production for plant</a:t>
                      </a:r>
                      <a:endParaRPr lang="en-IN" sz="1600" dirty="0">
                        <a:solidFill>
                          <a:schemeClr val="tx1"/>
                        </a:solidFill>
                        <a:latin typeface="Book Antiqua" pitchFamily="18" charset="0"/>
                      </a:endParaRPr>
                    </a:p>
                  </a:txBody>
                  <a:tcPr/>
                </a:tc>
                <a:tc>
                  <a:txBody>
                    <a:bodyPr/>
                    <a:lstStyle/>
                    <a:p>
                      <a:r>
                        <a:rPr lang="en-US" sz="1600" dirty="0">
                          <a:latin typeface="Book Antiqua" pitchFamily="18" charset="0"/>
                        </a:rPr>
                        <a:t>90% </a:t>
                      </a:r>
                      <a:r>
                        <a:rPr lang="en-US" sz="1600" dirty="0" err="1">
                          <a:latin typeface="Book Antiqua" pitchFamily="18" charset="0"/>
                        </a:rPr>
                        <a:t>utilisation</a:t>
                      </a:r>
                      <a:r>
                        <a:rPr lang="en-US" sz="1600" dirty="0">
                          <a:latin typeface="Book Antiqua" pitchFamily="18" charset="0"/>
                        </a:rPr>
                        <a:t> of personnel and machinery in plant orders delivered on time</a:t>
                      </a:r>
                      <a:endParaRPr lang="en-IN" sz="1600" dirty="0">
                        <a:solidFill>
                          <a:schemeClr val="tx1"/>
                        </a:solidFill>
                        <a:latin typeface="Book Antiqua" pitchFamily="18" charset="0"/>
                      </a:endParaRPr>
                    </a:p>
                  </a:txBody>
                  <a:tcPr/>
                </a:tc>
                <a:tc>
                  <a:txBody>
                    <a:bodyPr/>
                    <a:lstStyle/>
                    <a:p>
                      <a:r>
                        <a:rPr lang="en-US" sz="1600" dirty="0">
                          <a:latin typeface="Book Antiqua" pitchFamily="18" charset="0"/>
                        </a:rPr>
                        <a:t>Instituted new production…..system;</a:t>
                      </a:r>
                      <a:r>
                        <a:rPr lang="en-US" sz="1600" baseline="0" dirty="0">
                          <a:latin typeface="Book Antiqua" pitchFamily="18" charset="0"/>
                        </a:rPr>
                        <a:t> decreased late orders by …last month; increased machinery organization in plant by 20% last month</a:t>
                      </a:r>
                      <a:endParaRPr lang="en-US" sz="1600" baseline="0" dirty="0">
                        <a:solidFill>
                          <a:schemeClr val="tx1"/>
                        </a:solidFill>
                        <a:latin typeface="Book Antiqua" pitchFamily="18" charset="0"/>
                      </a:endParaRPr>
                    </a:p>
                  </a:txBody>
                  <a:tcPr/>
                </a:tc>
                <a:extLst>
                  <a:ext uri="{0D108BD9-81ED-4DB2-BD59-A6C34878D82A}">
                    <a16:rowId xmlns:a16="http://schemas.microsoft.com/office/drawing/2014/main" val="10001"/>
                  </a:ext>
                </a:extLst>
              </a:tr>
              <a:tr h="1140171">
                <a:tc>
                  <a:txBody>
                    <a:bodyPr/>
                    <a:lstStyle/>
                    <a:p>
                      <a:r>
                        <a:rPr lang="en-US" sz="1600" dirty="0">
                          <a:latin typeface="Book Antiqua" pitchFamily="18" charset="0"/>
                        </a:rPr>
                        <a:t>Supervise procurement of new materials and inventory control</a:t>
                      </a:r>
                      <a:endParaRPr lang="en-IN" sz="1600" dirty="0">
                        <a:solidFill>
                          <a:schemeClr val="tx1"/>
                        </a:solidFill>
                        <a:latin typeface="Book Antiqua" pitchFamily="18" charset="0"/>
                      </a:endParaRPr>
                    </a:p>
                  </a:txBody>
                  <a:tcPr/>
                </a:tc>
                <a:tc>
                  <a:txBody>
                    <a:bodyPr/>
                    <a:lstStyle/>
                    <a:p>
                      <a:r>
                        <a:rPr lang="en-US" sz="1600" dirty="0">
                          <a:latin typeface="Book Antiqua" pitchFamily="18" charset="0"/>
                        </a:rPr>
                        <a:t>Minimize </a:t>
                      </a:r>
                      <a:r>
                        <a:rPr lang="en-US" sz="1600" baseline="0" dirty="0">
                          <a:latin typeface="Book Antiqua" pitchFamily="18" charset="0"/>
                        </a:rPr>
                        <a:t>inventory costs while keeping adequate supplies on hand</a:t>
                      </a:r>
                      <a:endParaRPr lang="en-IN" sz="1600" dirty="0">
                        <a:solidFill>
                          <a:schemeClr val="tx1"/>
                        </a:solidFill>
                        <a:latin typeface="Book Antiqua" pitchFamily="18" charset="0"/>
                      </a:endParaRPr>
                    </a:p>
                  </a:txBody>
                  <a:tcPr/>
                </a:tc>
                <a:tc>
                  <a:txBody>
                    <a:bodyPr/>
                    <a:lstStyle/>
                    <a:p>
                      <a:r>
                        <a:rPr lang="en-US" sz="1600" dirty="0">
                          <a:latin typeface="Book Antiqua" pitchFamily="18" charset="0"/>
                        </a:rPr>
                        <a:t>Let inventory storage</a:t>
                      </a:r>
                      <a:r>
                        <a:rPr lang="en-US" sz="1600" baseline="0" dirty="0">
                          <a:latin typeface="Book Antiqua" pitchFamily="18" charset="0"/>
                        </a:rPr>
                        <a:t> </a:t>
                      </a:r>
                      <a:r>
                        <a:rPr lang="en-US" sz="1600" dirty="0">
                          <a:latin typeface="Book Antiqua" pitchFamily="18" charset="0"/>
                        </a:rPr>
                        <a:t>costs rise… last month; over-ordered part</a:t>
                      </a:r>
                      <a:r>
                        <a:rPr lang="en-US" sz="1600" baseline="0" dirty="0">
                          <a:latin typeface="Book Antiqua" pitchFamily="18" charset="0"/>
                        </a:rPr>
                        <a:t>s “A” and “B” by 20%, under-ordered part “C” by 30%</a:t>
                      </a:r>
                      <a:endParaRPr lang="en-IN" sz="1600" dirty="0">
                        <a:solidFill>
                          <a:schemeClr val="tx1"/>
                        </a:solidFill>
                        <a:latin typeface="Book Antiqua" pitchFamily="18" charset="0"/>
                      </a:endParaRPr>
                    </a:p>
                  </a:txBody>
                  <a:tcPr/>
                </a:tc>
                <a:extLst>
                  <a:ext uri="{0D108BD9-81ED-4DB2-BD59-A6C34878D82A}">
                    <a16:rowId xmlns:a16="http://schemas.microsoft.com/office/drawing/2014/main" val="10002"/>
                  </a:ext>
                </a:extLst>
              </a:tr>
              <a:tr h="1140171">
                <a:tc>
                  <a:txBody>
                    <a:bodyPr/>
                    <a:lstStyle/>
                    <a:p>
                      <a:r>
                        <a:rPr lang="en-US" sz="1600" dirty="0">
                          <a:latin typeface="Book Antiqua" pitchFamily="18" charset="0"/>
                        </a:rPr>
                        <a:t>Supervise machinery maintenance</a:t>
                      </a:r>
                      <a:endParaRPr lang="en-IN" sz="1600" dirty="0">
                        <a:solidFill>
                          <a:schemeClr val="tx1"/>
                        </a:solidFill>
                        <a:latin typeface="Book Antiqua" pitchFamily="18" charset="0"/>
                      </a:endParaRPr>
                    </a:p>
                  </a:txBody>
                  <a:tcPr/>
                </a:tc>
                <a:tc>
                  <a:txBody>
                    <a:bodyPr/>
                    <a:lstStyle/>
                    <a:p>
                      <a:r>
                        <a:rPr lang="en-US" sz="1600" dirty="0">
                          <a:latin typeface="Book Antiqua" pitchFamily="18" charset="0"/>
                        </a:rPr>
                        <a:t>No shutdowns due to faulty machinery</a:t>
                      </a:r>
                      <a:endParaRPr lang="en-IN" sz="1600" dirty="0">
                        <a:solidFill>
                          <a:schemeClr val="tx1"/>
                        </a:solidFill>
                        <a:latin typeface="Book Antiqua" pitchFamily="18" charset="0"/>
                      </a:endParaRPr>
                    </a:p>
                  </a:txBody>
                  <a:tcPr/>
                </a:tc>
                <a:tc>
                  <a:txBody>
                    <a:bodyPr/>
                    <a:lstStyle/>
                    <a:p>
                      <a:r>
                        <a:rPr lang="en-US" sz="1600" dirty="0">
                          <a:latin typeface="Book Antiqua" pitchFamily="18" charset="0"/>
                        </a:rPr>
                        <a:t>Instituted new preventative  existence</a:t>
                      </a:r>
                      <a:r>
                        <a:rPr lang="en-US" sz="1600" baseline="0" dirty="0">
                          <a:latin typeface="Book Antiqua" pitchFamily="18" charset="0"/>
                        </a:rPr>
                        <a:t> system for plant prevented machine breakdown by discovered faulty part</a:t>
                      </a:r>
                      <a:endParaRPr lang="en-IN" sz="1600" dirty="0">
                        <a:solidFill>
                          <a:schemeClr val="tx1"/>
                        </a:solidFill>
                        <a:latin typeface="Book Antiqua" pitchFamily="18" charset="0"/>
                      </a:endParaRPr>
                    </a:p>
                  </a:txBody>
                  <a:tcPr/>
                </a:tc>
                <a:extLst>
                  <a:ext uri="{0D108BD9-81ED-4DB2-BD59-A6C34878D82A}">
                    <a16:rowId xmlns:a16="http://schemas.microsoft.com/office/drawing/2014/main" val="10003"/>
                  </a:ext>
                </a:extLst>
              </a:tr>
            </a:tbl>
          </a:graphicData>
        </a:graphic>
      </p:graphicFrame>
      <p:sp>
        <p:nvSpPr>
          <p:cNvPr id="5" name="TextBox 4"/>
          <p:cNvSpPr txBox="1"/>
          <p:nvPr/>
        </p:nvSpPr>
        <p:spPr>
          <a:xfrm>
            <a:off x="1501768" y="302778"/>
            <a:ext cx="9714099" cy="1077218"/>
          </a:xfrm>
          <a:prstGeom prst="rect">
            <a:avLst/>
          </a:prstGeom>
          <a:noFill/>
        </p:spPr>
        <p:txBody>
          <a:bodyPr wrap="square" rtlCol="0">
            <a:spAutoFit/>
          </a:bodyPr>
          <a:lstStyle/>
          <a:p>
            <a:r>
              <a:rPr lang="en-US" sz="3200" b="1" dirty="0">
                <a:latin typeface="Book Antiqua" pitchFamily="18" charset="0"/>
              </a:rPr>
              <a:t>Examples of Critical Incidents for Assistant Plant Manager</a:t>
            </a:r>
            <a:endParaRPr lang="en-IN" sz="3200" b="1" dirty="0">
              <a:latin typeface="Book Antiqua" pitchFamily="18" charset="0"/>
            </a:endParaRPr>
          </a:p>
        </p:txBody>
      </p:sp>
    </p:spTree>
    <p:extLst>
      <p:ext uri="{BB962C8B-B14F-4D97-AF65-F5344CB8AC3E}">
        <p14:creationId xmlns:p14="http://schemas.microsoft.com/office/powerpoint/2010/main" val="169595227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281</TotalTime>
  <Words>977</Words>
  <Application>Microsoft Office PowerPoint</Application>
  <PresentationFormat>Widescreen</PresentationFormat>
  <Paragraphs>130</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Calibri</vt:lpstr>
      <vt:lpstr>Gill Sans MT</vt:lpstr>
      <vt:lpstr>Times New Roman</vt:lpstr>
      <vt:lpstr>Wingdings</vt:lpstr>
      <vt:lpstr>Gallery</vt:lpstr>
      <vt:lpstr>Performance appraisal</vt:lpstr>
      <vt:lpstr>objectives</vt:lpstr>
      <vt:lpstr>Performance appraisal Process</vt:lpstr>
      <vt:lpstr>Why appraise performance</vt:lpstr>
      <vt:lpstr>PowerPoint Presentation</vt:lpstr>
      <vt:lpstr>PowerPoint Presentation</vt:lpstr>
      <vt:lpstr>Traditional Methods</vt:lpstr>
      <vt:lpstr>PowerPoint Presentation</vt:lpstr>
      <vt:lpstr>PowerPoint Presentation</vt:lpstr>
      <vt:lpstr>Modern methods of Appraisal</vt:lpstr>
      <vt:lpstr>PowerPoint Presentation</vt:lpstr>
      <vt:lpstr>Modern Methods</vt:lpstr>
      <vt:lpstr>Dealing with rater appraisal forms</vt:lpstr>
      <vt:lpstr>Customized Talent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appraisal</dc:title>
  <dc:creator>vasanthap</dc:creator>
  <cp:lastModifiedBy>vasanthap</cp:lastModifiedBy>
  <cp:revision>48</cp:revision>
  <cp:lastPrinted>2019-08-20T10:56:15Z</cp:lastPrinted>
  <dcterms:created xsi:type="dcterms:W3CDTF">2019-08-20T05:15:04Z</dcterms:created>
  <dcterms:modified xsi:type="dcterms:W3CDTF">2020-06-29T17:04:55Z</dcterms:modified>
</cp:coreProperties>
</file>