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3"/>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38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D58280-58E8-42AE-A1EE-80BDAF1BEB33}" type="datetimeFigureOut">
              <a:rPr lang="en-US" smtClean="0"/>
              <a:pPr/>
              <a:t>8/28/2018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C99AEF-0298-4684-93E7-B7B82797DC1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C99AEF-0298-4684-93E7-B7B82797DC19}"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6D314087-9689-4D96-9B65-B7F5D4859B28}" type="datetimeFigureOut">
              <a:rPr lang="en-US" smtClean="0"/>
              <a:pPr/>
              <a:t>8/28/2018</a:t>
            </a:fld>
            <a:endParaRPr lang="en-US" dirty="0"/>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91ACD396-6588-4AC7-96E0-70E99CE82B87}" type="slidenum">
              <a:rPr lang="en-US" smtClean="0"/>
              <a:pPr/>
              <a:t>‹#›</a:t>
            </a:fld>
            <a:endParaRPr lang="en-US" dirty="0"/>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6948640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314087-9689-4D96-9B65-B7F5D4859B28}" type="datetimeFigureOut">
              <a:rPr lang="en-US" smtClean="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ACD396-6588-4AC7-96E0-70E99CE82B87}" type="slidenum">
              <a:rPr lang="en-US" smtClean="0"/>
              <a:pPr/>
              <a:t>‹#›</a:t>
            </a:fld>
            <a:endParaRPr lang="en-US" dirty="0"/>
          </a:p>
        </p:txBody>
      </p:sp>
    </p:spTree>
    <p:extLst>
      <p:ext uri="{BB962C8B-B14F-4D97-AF65-F5344CB8AC3E}">
        <p14:creationId xmlns:p14="http://schemas.microsoft.com/office/powerpoint/2010/main" val="991931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314087-9689-4D96-9B65-B7F5D4859B28}" type="datetimeFigureOut">
              <a:rPr lang="en-US" smtClean="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ACD396-6588-4AC7-96E0-70E99CE82B87}" type="slidenum">
              <a:rPr lang="en-US" smtClean="0"/>
              <a:pPr/>
              <a:t>‹#›</a:t>
            </a:fld>
            <a:endParaRPr lang="en-US" dirty="0"/>
          </a:p>
        </p:txBody>
      </p:sp>
    </p:spTree>
    <p:extLst>
      <p:ext uri="{BB962C8B-B14F-4D97-AF65-F5344CB8AC3E}">
        <p14:creationId xmlns:p14="http://schemas.microsoft.com/office/powerpoint/2010/main" val="249778126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314087-9689-4D96-9B65-B7F5D4859B28}" type="datetimeFigureOut">
              <a:rPr lang="en-US" smtClean="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ACD396-6588-4AC7-96E0-70E99CE82B87}" type="slidenum">
              <a:rPr lang="en-US" smtClean="0"/>
              <a:pPr/>
              <a:t>‹#›</a:t>
            </a:fld>
            <a:endParaRPr lang="en-US" dirty="0"/>
          </a:p>
        </p:txBody>
      </p:sp>
    </p:spTree>
    <p:extLst>
      <p:ext uri="{BB962C8B-B14F-4D97-AF65-F5344CB8AC3E}">
        <p14:creationId xmlns:p14="http://schemas.microsoft.com/office/powerpoint/2010/main" val="1939361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6D314087-9689-4D96-9B65-B7F5D4859B28}" type="datetimeFigureOut">
              <a:rPr lang="en-US" smtClean="0"/>
              <a:pPr/>
              <a:t>8/28/2018</a:t>
            </a:fld>
            <a:endParaRPr lang="en-US" dirty="0"/>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91ACD396-6588-4AC7-96E0-70E99CE82B87}" type="slidenum">
              <a:rPr lang="en-US" smtClean="0"/>
              <a:pPr/>
              <a:t>‹#›</a:t>
            </a:fld>
            <a:endParaRPr lang="en-US" dirty="0"/>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7618282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314087-9689-4D96-9B65-B7F5D4859B28}" type="datetimeFigureOut">
              <a:rPr lang="en-US" smtClean="0"/>
              <a:pPr/>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ACD396-6588-4AC7-96E0-70E99CE82B87}" type="slidenum">
              <a:rPr lang="en-US" smtClean="0"/>
              <a:pPr/>
              <a:t>‹#›</a:t>
            </a:fld>
            <a:endParaRPr lang="en-US" dirty="0"/>
          </a:p>
        </p:txBody>
      </p:sp>
    </p:spTree>
    <p:extLst>
      <p:ext uri="{BB962C8B-B14F-4D97-AF65-F5344CB8AC3E}">
        <p14:creationId xmlns:p14="http://schemas.microsoft.com/office/powerpoint/2010/main" val="2159615843"/>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314087-9689-4D96-9B65-B7F5D4859B28}" type="datetimeFigureOut">
              <a:rPr lang="en-US" smtClean="0"/>
              <a:pPr/>
              <a:t>8/28/2018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ACD396-6588-4AC7-96E0-70E99CE82B87}" type="slidenum">
              <a:rPr lang="en-US" smtClean="0"/>
              <a:pPr/>
              <a:t>‹#›</a:t>
            </a:fld>
            <a:endParaRPr lang="en-US" dirty="0"/>
          </a:p>
        </p:txBody>
      </p:sp>
    </p:spTree>
    <p:extLst>
      <p:ext uri="{BB962C8B-B14F-4D97-AF65-F5344CB8AC3E}">
        <p14:creationId xmlns:p14="http://schemas.microsoft.com/office/powerpoint/2010/main" val="1165587491"/>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314087-9689-4D96-9B65-B7F5D4859B28}" type="datetimeFigureOut">
              <a:rPr lang="en-US" smtClean="0"/>
              <a:pPr/>
              <a:t>8/28/2018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ACD396-6588-4AC7-96E0-70E99CE82B87}" type="slidenum">
              <a:rPr lang="en-US" smtClean="0"/>
              <a:pPr/>
              <a:t>‹#›</a:t>
            </a:fld>
            <a:endParaRPr lang="en-US" dirty="0"/>
          </a:p>
        </p:txBody>
      </p:sp>
    </p:spTree>
    <p:extLst>
      <p:ext uri="{BB962C8B-B14F-4D97-AF65-F5344CB8AC3E}">
        <p14:creationId xmlns:p14="http://schemas.microsoft.com/office/powerpoint/2010/main" val="1098950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14087-9689-4D96-9B65-B7F5D4859B28}" type="datetimeFigureOut">
              <a:rPr lang="en-US" smtClean="0"/>
              <a:pPr/>
              <a:t>8/28/2018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ACD396-6588-4AC7-96E0-70E99CE82B87}" type="slidenum">
              <a:rPr lang="en-US" smtClean="0"/>
              <a:pPr/>
              <a:t>‹#›</a:t>
            </a:fld>
            <a:endParaRPr lang="en-US" dirty="0"/>
          </a:p>
        </p:txBody>
      </p:sp>
    </p:spTree>
    <p:extLst>
      <p:ext uri="{BB962C8B-B14F-4D97-AF65-F5344CB8AC3E}">
        <p14:creationId xmlns:p14="http://schemas.microsoft.com/office/powerpoint/2010/main" val="270940656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3789" y="6375679"/>
            <a:ext cx="925016" cy="348462"/>
          </a:xfrm>
        </p:spPr>
        <p:txBody>
          <a:bodyPr/>
          <a:lstStyle/>
          <a:p>
            <a:fld id="{6D314087-9689-4D96-9B65-B7F5D4859B28}" type="datetimeFigureOut">
              <a:rPr lang="en-US" smtClean="0"/>
              <a:pPr/>
              <a:t>8/28/2018</a:t>
            </a:fld>
            <a:endParaRPr lang="en-US" dirty="0"/>
          </a:p>
        </p:txBody>
      </p:sp>
      <p:sp>
        <p:nvSpPr>
          <p:cNvPr id="6" name="Footer Placeholder 5"/>
          <p:cNvSpPr>
            <a:spLocks noGrp="1"/>
          </p:cNvSpPr>
          <p:nvPr>
            <p:ph type="ftr" sz="quarter" idx="11"/>
          </p:nvPr>
        </p:nvSpPr>
        <p:spPr>
          <a:xfrm>
            <a:off x="1577716" y="6375679"/>
            <a:ext cx="2611634" cy="345796"/>
          </a:xfrm>
        </p:spPr>
        <p:txBody>
          <a:bodyPr/>
          <a:lstStyle/>
          <a:p>
            <a:endParaRPr lang="en-US" dirty="0"/>
          </a:p>
        </p:txBody>
      </p:sp>
      <p:sp>
        <p:nvSpPr>
          <p:cNvPr id="7" name="Slide Number Placeholder 6"/>
          <p:cNvSpPr>
            <a:spLocks noGrp="1"/>
          </p:cNvSpPr>
          <p:nvPr>
            <p:ph type="sldNum" sz="quarter" idx="12"/>
          </p:nvPr>
        </p:nvSpPr>
        <p:spPr>
          <a:xfrm>
            <a:off x="4268261" y="6375679"/>
            <a:ext cx="924342" cy="345796"/>
          </a:xfrm>
        </p:spPr>
        <p:txBody>
          <a:bodyPr/>
          <a:lstStyle/>
          <a:p>
            <a:fld id="{91ACD396-6588-4AC7-96E0-70E99CE82B87}" type="slidenum">
              <a:rPr lang="en-US" smtClean="0"/>
              <a:pPr/>
              <a:t>‹#›</a:t>
            </a:fld>
            <a:endParaRPr lang="en-US" dirty="0"/>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09992417"/>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4463" y="6375679"/>
            <a:ext cx="924342" cy="348462"/>
          </a:xfrm>
        </p:spPr>
        <p:txBody>
          <a:bodyPr/>
          <a:lstStyle/>
          <a:p>
            <a:fld id="{6D314087-9689-4D96-9B65-B7F5D4859B28}" type="datetimeFigureOut">
              <a:rPr lang="en-US" smtClean="0"/>
              <a:pPr/>
              <a:t>8/28/2018</a:t>
            </a:fld>
            <a:endParaRPr lang="en-US" dirty="0"/>
          </a:p>
        </p:txBody>
      </p:sp>
      <p:sp>
        <p:nvSpPr>
          <p:cNvPr id="6" name="Footer Placeholder 5"/>
          <p:cNvSpPr>
            <a:spLocks noGrp="1"/>
          </p:cNvSpPr>
          <p:nvPr>
            <p:ph type="ftr" sz="quarter" idx="11"/>
          </p:nvPr>
        </p:nvSpPr>
        <p:spPr>
          <a:xfrm>
            <a:off x="1577716" y="6375679"/>
            <a:ext cx="2611634" cy="345796"/>
          </a:xfrm>
        </p:spPr>
        <p:txBody>
          <a:bodyPr/>
          <a:lstStyle/>
          <a:p>
            <a:endParaRPr lang="en-US" dirty="0"/>
          </a:p>
        </p:txBody>
      </p:sp>
      <p:sp>
        <p:nvSpPr>
          <p:cNvPr id="7" name="Slide Number Placeholder 6"/>
          <p:cNvSpPr>
            <a:spLocks noGrp="1"/>
          </p:cNvSpPr>
          <p:nvPr>
            <p:ph type="sldNum" sz="quarter" idx="12"/>
          </p:nvPr>
        </p:nvSpPr>
        <p:spPr>
          <a:xfrm>
            <a:off x="4256153" y="6375679"/>
            <a:ext cx="947460" cy="345796"/>
          </a:xfrm>
        </p:spPr>
        <p:txBody>
          <a:bodyPr/>
          <a:lstStyle/>
          <a:p>
            <a:fld id="{91ACD396-6588-4AC7-96E0-70E99CE82B87}" type="slidenum">
              <a:rPr lang="en-US" smtClean="0"/>
              <a:pPr/>
              <a:t>‹#›</a:t>
            </a:fld>
            <a:endParaRPr lang="en-US" dirty="0"/>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0640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6D314087-9689-4D96-9B65-B7F5D4859B28}" type="datetimeFigureOut">
              <a:rPr lang="en-US" smtClean="0"/>
              <a:pPr/>
              <a:t>8/28/2018</a:t>
            </a:fld>
            <a:endParaRPr lang="en-US" dirty="0"/>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91ACD396-6588-4AC7-96E0-70E99CE82B87}" type="slidenum">
              <a:rPr lang="en-US" smtClean="0"/>
              <a:pPr/>
              <a:t>‹#›</a:t>
            </a:fld>
            <a:endParaRPr lang="en-US" dirty="0"/>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79921136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81200"/>
            <a:ext cx="8229600" cy="1905000"/>
          </a:xfrm>
        </p:spPr>
        <p:txBody>
          <a:bodyPr>
            <a:noAutofit/>
          </a:bodyPr>
          <a:lstStyle/>
          <a:p>
            <a:r>
              <a:rPr lang="en-US" sz="6600" i="1" u="sng" dirty="0">
                <a:latin typeface="Algerian" pitchFamily="82" charset="0"/>
              </a:rPr>
              <a:t>TRANSACTIONAL  ANALYSIS</a:t>
            </a:r>
          </a:p>
        </p:txBody>
      </p:sp>
    </p:spTree>
  </p:cSld>
  <p:clrMapOvr>
    <a:masterClrMapping/>
  </p:clrMapOvr>
  <p:transition>
    <p:wheel spokes="8"/>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lnSpcReduction="10000"/>
          </a:bodyPr>
          <a:lstStyle/>
          <a:p>
            <a:r>
              <a:rPr lang="en-US" sz="3600" b="1" i="1" u="sng" dirty="0">
                <a:latin typeface="Monotype Corsiva" pitchFamily="66" charset="0"/>
              </a:rPr>
              <a:t>Adult ego state:</a:t>
            </a:r>
          </a:p>
          <a:p>
            <a:pPr algn="just">
              <a:buNone/>
            </a:pPr>
            <a:r>
              <a:rPr lang="en-US" dirty="0">
                <a:latin typeface="Monotype Corsiva" pitchFamily="66" charset="0"/>
              </a:rPr>
              <a:t>  </a:t>
            </a:r>
            <a:r>
              <a:rPr lang="en-US" sz="2800" b="1" i="1" dirty="0">
                <a:latin typeface="Monotype Corsiva" pitchFamily="66" charset="0"/>
              </a:rPr>
              <a:t>The adult ego state is authentic, direct, reality based, fact seeking and problem solving. They assume that human beings as equal, worthy and responsible. The process of adult ego state formation goes through one’s own experiences and continuously updating attitudes left over from childhood. People with adult ego state, gather relevant information, carefully analyse it, generate alternatives and make logical choices</a:t>
            </a:r>
            <a:r>
              <a:rPr lang="en-US" sz="2800" dirty="0">
                <a:latin typeface="Monotype Corsiva" pitchFamily="66" charset="0"/>
              </a:rPr>
              <a:t>.</a:t>
            </a:r>
          </a:p>
          <a:p>
            <a:pPr algn="just"/>
            <a:r>
              <a:rPr lang="en-US" sz="2800" b="1" i="1" u="sng" dirty="0">
                <a:latin typeface="Monotype Corsiva" pitchFamily="66" charset="0"/>
              </a:rPr>
              <a:t>Child ego state:</a:t>
            </a:r>
          </a:p>
          <a:p>
            <a:pPr algn="just">
              <a:buNone/>
            </a:pPr>
            <a:r>
              <a:rPr lang="en-US" sz="2800" b="1" i="1" dirty="0">
                <a:latin typeface="Monotype Corsiva" pitchFamily="66" charset="0"/>
              </a:rPr>
              <a:t>         the child  ego state is characterized by very immature behaviour. The important features of child ego state are creativity, anxiety, depression, dependence, fear, joy, emotional  sentimental etc.</a:t>
            </a:r>
          </a:p>
          <a:p>
            <a:pPr algn="just"/>
            <a:endParaRPr lang="en-US" dirty="0">
              <a:latin typeface="Monotype Corsiva" pitchFamily="66" charset="0"/>
            </a:endParaRPr>
          </a:p>
          <a:p>
            <a:pPr algn="just">
              <a:buNone/>
            </a:pPr>
            <a:endParaRPr lang="en-US" dirty="0">
              <a:latin typeface="Monotype Corsiva" pitchFamily="66" charset="0"/>
            </a:endParaRPr>
          </a:p>
        </p:txBody>
      </p:sp>
    </p:spTree>
  </p:cSld>
  <p:clrMapOvr>
    <a:masterClrMapping/>
  </p:clrMapOvr>
  <p:transition>
    <p:split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a:latin typeface="Monotype Corsiva" pitchFamily="66" charset="0"/>
              </a:rPr>
              <a:t>3.ANALYSIS  OF  TRANSACTIONS</a:t>
            </a:r>
          </a:p>
        </p:txBody>
      </p:sp>
      <p:sp>
        <p:nvSpPr>
          <p:cNvPr id="3" name="Content Placeholder 2"/>
          <p:cNvSpPr>
            <a:spLocks noGrp="1"/>
          </p:cNvSpPr>
          <p:nvPr>
            <p:ph idx="1"/>
          </p:nvPr>
        </p:nvSpPr>
        <p:spPr>
          <a:xfrm>
            <a:off x="152400" y="1295400"/>
            <a:ext cx="8839200" cy="5562600"/>
          </a:xfrm>
        </p:spPr>
        <p:txBody>
          <a:bodyPr>
            <a:normAutofit/>
          </a:bodyPr>
          <a:lstStyle/>
          <a:p>
            <a:pPr algn="just"/>
            <a:r>
              <a:rPr lang="en-US" b="1" i="1" dirty="0">
                <a:latin typeface="Monotype Corsiva" pitchFamily="66" charset="0"/>
              </a:rPr>
              <a:t>A transaction is a basic unit of social interaction.</a:t>
            </a:r>
          </a:p>
          <a:p>
            <a:pPr algn="just"/>
            <a:r>
              <a:rPr lang="en-US" b="1" i="1" dirty="0">
                <a:latin typeface="Monotype Corsiva" pitchFamily="66" charset="0"/>
              </a:rPr>
              <a:t>The heart of transactional analysis is the study and diagramming of the exchanges between two persons.</a:t>
            </a:r>
          </a:p>
          <a:p>
            <a:pPr algn="just"/>
            <a:r>
              <a:rPr lang="en-US" b="1" i="1" dirty="0">
                <a:latin typeface="Monotype Corsiva" pitchFamily="66" charset="0"/>
              </a:rPr>
              <a:t>Thus where a verbal or non verbal stimulus from one person is being responded by another person a transaction occurs. </a:t>
            </a:r>
          </a:p>
          <a:p>
            <a:pPr algn="just"/>
            <a:r>
              <a:rPr lang="en-US" b="1" i="1" dirty="0">
                <a:latin typeface="Monotype Corsiva" pitchFamily="66" charset="0"/>
              </a:rPr>
              <a:t>Transactional analysis can help us to determine which ego state is most heavily influencing our behaviour and the behaviour of the other people with whom we interact.</a:t>
            </a:r>
          </a:p>
        </p:txBody>
      </p:sp>
    </p:spTree>
  </p:cSld>
  <p:clrMapOvr>
    <a:masterClrMapping/>
  </p:clrMapOvr>
  <p:transition>
    <p:wipe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a:normAutofit fontScale="92500" lnSpcReduction="20000"/>
          </a:bodyPr>
          <a:lstStyle/>
          <a:p>
            <a:pPr algn="just"/>
            <a:r>
              <a:rPr lang="en-US" sz="2800" b="1" i="1" dirty="0">
                <a:latin typeface="Monotype Corsiva" pitchFamily="66" charset="0"/>
              </a:rPr>
              <a:t>Depending on the ego states of the persons involved in transactions, there may be three types of transactions:</a:t>
            </a:r>
          </a:p>
          <a:p>
            <a:pPr algn="just">
              <a:buNone/>
            </a:pPr>
            <a:r>
              <a:rPr lang="en-US" sz="2800" b="1" i="1" u="sng" dirty="0">
                <a:latin typeface="Monotype Corsiva" pitchFamily="66" charset="0"/>
              </a:rPr>
              <a:t>1.Complementary transactions:</a:t>
            </a:r>
          </a:p>
          <a:p>
            <a:pPr algn="just">
              <a:buNone/>
            </a:pPr>
            <a:r>
              <a:rPr lang="en-US" sz="2800" b="1" i="1" dirty="0">
                <a:latin typeface="Monotype Corsiva" pitchFamily="66" charset="0"/>
              </a:rPr>
              <a:t>       Both people are operating from the same ego state. There can be nine complementary transactions. They are given below:</a:t>
            </a:r>
          </a:p>
          <a:p>
            <a:pPr algn="just">
              <a:buFont typeface="Wingdings" pitchFamily="2" charset="2"/>
              <a:buChar char="Ø"/>
            </a:pPr>
            <a:r>
              <a:rPr lang="en-US" sz="2800" b="1" i="1" dirty="0">
                <a:latin typeface="Monotype Corsiva" pitchFamily="66" charset="0"/>
              </a:rPr>
              <a:t>Adult-Adult transactions</a:t>
            </a:r>
          </a:p>
          <a:p>
            <a:pPr algn="just">
              <a:buFont typeface="Wingdings" pitchFamily="2" charset="2"/>
              <a:buChar char="Ø"/>
            </a:pPr>
            <a:r>
              <a:rPr lang="en-US" sz="2800" b="1" i="1" dirty="0">
                <a:latin typeface="Monotype Corsiva" pitchFamily="66" charset="0"/>
              </a:rPr>
              <a:t>Adult-Parent transactions</a:t>
            </a:r>
          </a:p>
          <a:p>
            <a:pPr algn="just">
              <a:buFont typeface="Wingdings" pitchFamily="2" charset="2"/>
              <a:buChar char="Ø"/>
            </a:pPr>
            <a:r>
              <a:rPr lang="en-US" sz="2800" b="1" i="1" dirty="0">
                <a:latin typeface="Monotype Corsiva" pitchFamily="66" charset="0"/>
              </a:rPr>
              <a:t>Adult-Child transactions</a:t>
            </a:r>
          </a:p>
          <a:p>
            <a:pPr algn="just">
              <a:buFont typeface="Wingdings" pitchFamily="2" charset="2"/>
              <a:buChar char="Ø"/>
            </a:pPr>
            <a:r>
              <a:rPr lang="en-US" sz="2800" b="1" i="1" dirty="0">
                <a:latin typeface="Monotype Corsiva" pitchFamily="66" charset="0"/>
              </a:rPr>
              <a:t>Parent-Parent transactions</a:t>
            </a:r>
          </a:p>
          <a:p>
            <a:pPr algn="just">
              <a:buFont typeface="Wingdings" pitchFamily="2" charset="2"/>
              <a:buChar char="Ø"/>
            </a:pPr>
            <a:r>
              <a:rPr lang="en-US" sz="2800" b="1" i="1" dirty="0">
                <a:latin typeface="Monotype Corsiva" pitchFamily="66" charset="0"/>
              </a:rPr>
              <a:t>Parent-Adult transactions</a:t>
            </a:r>
          </a:p>
          <a:p>
            <a:pPr algn="just">
              <a:buFont typeface="Wingdings" pitchFamily="2" charset="2"/>
              <a:buChar char="Ø"/>
            </a:pPr>
            <a:r>
              <a:rPr lang="en-US" sz="2800" b="1" i="1" dirty="0">
                <a:latin typeface="Monotype Corsiva" pitchFamily="66" charset="0"/>
              </a:rPr>
              <a:t>Parent-Child transactions</a:t>
            </a:r>
          </a:p>
          <a:p>
            <a:pPr algn="just">
              <a:buFont typeface="Wingdings" pitchFamily="2" charset="2"/>
              <a:buChar char="Ø"/>
            </a:pPr>
            <a:r>
              <a:rPr lang="en-US" sz="2800" b="1" i="1" dirty="0">
                <a:latin typeface="Monotype Corsiva" pitchFamily="66" charset="0"/>
              </a:rPr>
              <a:t>Child-Parent transactions</a:t>
            </a:r>
          </a:p>
          <a:p>
            <a:pPr algn="just">
              <a:buFont typeface="Wingdings" pitchFamily="2" charset="2"/>
              <a:buChar char="Ø"/>
            </a:pPr>
            <a:r>
              <a:rPr lang="en-US" sz="2800" b="1" i="1" dirty="0">
                <a:latin typeface="Monotype Corsiva" pitchFamily="66" charset="0"/>
              </a:rPr>
              <a:t>Child-Adult transactions</a:t>
            </a:r>
          </a:p>
          <a:p>
            <a:pPr algn="just">
              <a:buFont typeface="Wingdings" pitchFamily="2" charset="2"/>
              <a:buChar char="Ø"/>
            </a:pPr>
            <a:r>
              <a:rPr lang="en-US" sz="2800" b="1" i="1" dirty="0">
                <a:latin typeface="Monotype Corsiva" pitchFamily="66" charset="0"/>
              </a:rPr>
              <a:t>Child-Child transactions</a:t>
            </a:r>
          </a:p>
          <a:p>
            <a:pPr algn="just">
              <a:buNone/>
            </a:pPr>
            <a:endParaRPr lang="en-US" sz="2800" b="1" i="1" dirty="0">
              <a:latin typeface="Monotype Corsiva" pitchFamily="66" charset="0"/>
            </a:endParaRPr>
          </a:p>
          <a:p>
            <a:pPr algn="just">
              <a:buNone/>
            </a:pPr>
            <a:endParaRPr lang="en-US" sz="2800" b="1" i="1" dirty="0">
              <a:latin typeface="Monotype Corsiva" pitchFamily="66" charset="0"/>
            </a:endParaRPr>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096000"/>
          </a:xfrm>
        </p:spPr>
        <p:txBody>
          <a:bodyPr>
            <a:normAutofit/>
          </a:bodyPr>
          <a:lstStyle/>
          <a:p>
            <a:pPr algn="just">
              <a:buNone/>
            </a:pPr>
            <a:r>
              <a:rPr lang="en-US" b="1" i="1" u="sng" dirty="0">
                <a:latin typeface="Monotype Corsiva" pitchFamily="66" charset="0"/>
              </a:rPr>
              <a:t>2. Crossed   transactions: </a:t>
            </a:r>
          </a:p>
          <a:p>
            <a:pPr algn="just">
              <a:buNone/>
            </a:pPr>
            <a:r>
              <a:rPr lang="en-US" b="1" i="1" dirty="0">
                <a:latin typeface="Monotype Corsiva" pitchFamily="66" charset="0"/>
              </a:rPr>
              <a:t>       a crossed transaction is one in which the sender sends message a behaviour on the basis of his ego state, but this message is reacted to by an unexpected ego state on the part of the receiver. Crossed communication should be avoided as far as possible. Whenever  such transactions occur, communication tends to blocked and a satisfactory transaction is not accomplished.</a:t>
            </a:r>
          </a:p>
          <a:p>
            <a:pPr algn="just">
              <a:buNone/>
            </a:pPr>
            <a:r>
              <a:rPr lang="en-US" b="1" i="1" u="sng" dirty="0">
                <a:latin typeface="Monotype Corsiva" pitchFamily="66" charset="0"/>
              </a:rPr>
              <a:t>3.Ulterior  transactions:</a:t>
            </a:r>
          </a:p>
          <a:p>
            <a:pPr algn="just">
              <a:buNone/>
            </a:pPr>
            <a:r>
              <a:rPr lang="en-US" b="1" i="1" dirty="0">
                <a:latin typeface="Monotype Corsiva" pitchFamily="66" charset="0"/>
              </a:rPr>
              <a:t>       two ego states within the same person but one disguises the other one.</a:t>
            </a:r>
          </a:p>
          <a:p>
            <a:pPr algn="just">
              <a:buNone/>
            </a:pPr>
            <a:r>
              <a:rPr lang="en-US" b="1" i="1" dirty="0">
                <a:latin typeface="Monotype Corsiva" pitchFamily="66" charset="0"/>
              </a:rPr>
              <a:t>      </a:t>
            </a:r>
          </a:p>
          <a:p>
            <a:pPr algn="just">
              <a:buNone/>
            </a:pPr>
            <a:endParaRPr lang="en-US" b="1" i="1" dirty="0">
              <a:latin typeface="Monotype Corsiva" pitchFamily="66" charset="0"/>
            </a:endParaRPr>
          </a:p>
        </p:txBody>
      </p:sp>
    </p:spTree>
  </p:cSld>
  <p:clrMapOvr>
    <a:masterClrMapping/>
  </p:clrMapOvr>
  <p:transition>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5400" b="1" i="1" u="sng" dirty="0">
                <a:latin typeface="Monotype Corsiva" pitchFamily="66" charset="0"/>
              </a:rPr>
              <a:t>4. SCRIPT   ANALYSIS</a:t>
            </a:r>
          </a:p>
        </p:txBody>
      </p:sp>
      <p:sp>
        <p:nvSpPr>
          <p:cNvPr id="3" name="Content Placeholder 2"/>
          <p:cNvSpPr>
            <a:spLocks noGrp="1"/>
          </p:cNvSpPr>
          <p:nvPr>
            <p:ph idx="1"/>
          </p:nvPr>
        </p:nvSpPr>
        <p:spPr>
          <a:xfrm>
            <a:off x="0" y="990600"/>
            <a:ext cx="8991600" cy="5867400"/>
          </a:xfrm>
        </p:spPr>
        <p:txBody>
          <a:bodyPr>
            <a:normAutofit/>
          </a:bodyPr>
          <a:lstStyle/>
          <a:p>
            <a:pPr algn="just"/>
            <a:r>
              <a:rPr lang="en-US" b="1" i="1" dirty="0">
                <a:latin typeface="Monotype Corsiva" pitchFamily="66" charset="0"/>
              </a:rPr>
              <a:t>In a layman’s view ,a script is the text of play, motion picture, or a radio or TV programme.</a:t>
            </a:r>
          </a:p>
          <a:p>
            <a:pPr algn="just"/>
            <a:r>
              <a:rPr lang="en-US" b="1" i="1" dirty="0">
                <a:latin typeface="Monotype Corsiva" pitchFamily="66" charset="0"/>
              </a:rPr>
              <a:t>In transactional analysis a person’s life is compared to a play and the script is the text of the play.</a:t>
            </a:r>
          </a:p>
          <a:p>
            <a:pPr algn="just"/>
            <a:r>
              <a:rPr lang="en-US" b="1" i="1" dirty="0">
                <a:latin typeface="Monotype Corsiva" pitchFamily="66" charset="0"/>
              </a:rPr>
              <a:t>According to Eric Berne,” a script is an ongoing programme, developed in early childhood under parental influence which directs the individual behaviour in the most important aspects of his life.</a:t>
            </a:r>
          </a:p>
          <a:p>
            <a:pPr algn="just"/>
            <a:r>
              <a:rPr lang="en-US" b="1" i="1" dirty="0">
                <a:latin typeface="Monotype Corsiva" pitchFamily="66" charset="0"/>
              </a:rPr>
              <a:t>A script is a complete plan of living, offering prescriptions, permissions and structure which makes one winner or loser in life.</a:t>
            </a:r>
          </a:p>
        </p:txBody>
      </p:sp>
    </p:spTree>
  </p:cSld>
  <p:clrMapOvr>
    <a:masterClrMapping/>
  </p:clrMapOvr>
  <p:transition>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868362"/>
          </a:xfrm>
        </p:spPr>
        <p:txBody>
          <a:bodyPr>
            <a:normAutofit fontScale="90000"/>
          </a:bodyPr>
          <a:lstStyle/>
          <a:p>
            <a:r>
              <a:rPr lang="en-US" b="1" i="1" u="sng" dirty="0">
                <a:latin typeface="Monotype Corsiva" pitchFamily="66" charset="0"/>
              </a:rPr>
              <a:t>5. ANALYSIS  OF  LIFE  POSITIONS</a:t>
            </a:r>
          </a:p>
        </p:txBody>
      </p:sp>
      <p:sp>
        <p:nvSpPr>
          <p:cNvPr id="3" name="Content Placeholder 2"/>
          <p:cNvSpPr>
            <a:spLocks noGrp="1"/>
          </p:cNvSpPr>
          <p:nvPr>
            <p:ph idx="1"/>
          </p:nvPr>
        </p:nvSpPr>
        <p:spPr>
          <a:xfrm>
            <a:off x="152400" y="1143000"/>
            <a:ext cx="8839200" cy="5715000"/>
          </a:xfrm>
        </p:spPr>
        <p:txBody>
          <a:bodyPr>
            <a:normAutofit lnSpcReduction="10000"/>
          </a:bodyPr>
          <a:lstStyle/>
          <a:p>
            <a:pPr algn="just"/>
            <a:r>
              <a:rPr lang="en-US" sz="2800" b="1" i="1" dirty="0">
                <a:latin typeface="Monotype Corsiva" pitchFamily="66" charset="0"/>
              </a:rPr>
              <a:t>In the process of growing up people make basic assumptions about their own self worth as well as about the worth of significant people in their environment. </a:t>
            </a:r>
          </a:p>
          <a:p>
            <a:pPr algn="just"/>
            <a:r>
              <a:rPr lang="en-US" sz="2800" b="1" i="1" dirty="0">
                <a:latin typeface="Monotype Corsiva" pitchFamily="66" charset="0"/>
              </a:rPr>
              <a:t>The combination of assumptions about self and the other person called as life position.</a:t>
            </a:r>
          </a:p>
          <a:p>
            <a:pPr algn="just"/>
            <a:r>
              <a:rPr lang="en-US" sz="2800" b="1" i="1" dirty="0">
                <a:latin typeface="Monotype Corsiva" pitchFamily="66" charset="0"/>
              </a:rPr>
              <a:t>Transactional analysis constructs the following classifications of the four possible life positions or psychological positions:</a:t>
            </a:r>
          </a:p>
          <a:p>
            <a:pPr algn="just"/>
            <a:r>
              <a:rPr lang="en-US" sz="2800" b="1" i="1" dirty="0">
                <a:latin typeface="Monotype Corsiva" pitchFamily="66" charset="0"/>
              </a:rPr>
              <a:t>I am OK,, you are OK.</a:t>
            </a:r>
          </a:p>
          <a:p>
            <a:pPr algn="just"/>
            <a:r>
              <a:rPr lang="en-US" sz="2800" b="1" i="1" dirty="0">
                <a:latin typeface="Monotype Corsiva" pitchFamily="66" charset="0"/>
              </a:rPr>
              <a:t>I am OK, ,you are not OK.</a:t>
            </a:r>
          </a:p>
          <a:p>
            <a:pPr algn="just"/>
            <a:r>
              <a:rPr lang="en-US" sz="2800" b="1" i="1" dirty="0">
                <a:latin typeface="Monotype Corsiva" pitchFamily="66" charset="0"/>
              </a:rPr>
              <a:t>I am not OK,, you are OK.</a:t>
            </a:r>
          </a:p>
          <a:p>
            <a:pPr algn="just"/>
            <a:r>
              <a:rPr lang="en-US" sz="2800" b="1" i="1" dirty="0">
                <a:latin typeface="Monotype Corsiva" pitchFamily="66" charset="0"/>
              </a:rPr>
              <a:t>I an not OK,, you are not OK</a:t>
            </a:r>
          </a:p>
          <a:p>
            <a:pPr algn="just"/>
            <a:endParaRPr lang="en-US" sz="2800" b="1" i="1" dirty="0">
              <a:latin typeface="Monotype Corsiva" pitchFamily="66" charset="0"/>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477000"/>
          </a:xfrm>
        </p:spPr>
        <p:txBody>
          <a:bodyPr>
            <a:noAutofit/>
          </a:bodyPr>
          <a:lstStyle/>
          <a:p>
            <a:pPr algn="just"/>
            <a:r>
              <a:rPr lang="en-US" sz="2800" b="1" i="1" u="sng" dirty="0">
                <a:latin typeface="Monotype Corsiva" pitchFamily="66" charset="0"/>
              </a:rPr>
              <a:t>I am OK, you are OK:</a:t>
            </a:r>
          </a:p>
          <a:p>
            <a:pPr algn="just">
              <a:buNone/>
            </a:pPr>
            <a:r>
              <a:rPr lang="en-US" sz="2800" b="1" i="1" dirty="0">
                <a:latin typeface="Monotype Corsiva" pitchFamily="66" charset="0"/>
              </a:rPr>
              <a:t>       It appears to be an ideal life position. People with this type of life position have confidence in themselves as well as trust and confidence in others.</a:t>
            </a:r>
          </a:p>
          <a:p>
            <a:pPr algn="just"/>
            <a:r>
              <a:rPr lang="en-US" sz="2800" b="1" i="1" u="sng" dirty="0">
                <a:latin typeface="Monotype Corsiva" pitchFamily="66" charset="0"/>
              </a:rPr>
              <a:t>I am OK, you are not OK:</a:t>
            </a:r>
          </a:p>
          <a:p>
            <a:pPr algn="just">
              <a:buNone/>
            </a:pPr>
            <a:r>
              <a:rPr lang="en-US" sz="2800" b="1" i="1" dirty="0">
                <a:latin typeface="Monotype Corsiva" pitchFamily="66" charset="0"/>
              </a:rPr>
              <a:t>       This is a distrustful psychological positions. This is the attitude of those people, who think that whatever they do is correct.</a:t>
            </a:r>
          </a:p>
          <a:p>
            <a:pPr algn="just"/>
            <a:r>
              <a:rPr lang="en-US" sz="2800" b="1" i="1" dirty="0">
                <a:latin typeface="Monotype Corsiva" pitchFamily="66" charset="0"/>
              </a:rPr>
              <a:t>:</a:t>
            </a:r>
            <a:r>
              <a:rPr lang="en-US" sz="2800" b="1" i="1" u="sng" dirty="0">
                <a:latin typeface="Monotype Corsiva" pitchFamily="66" charset="0"/>
              </a:rPr>
              <a:t>I am not OK, you are  OK</a:t>
            </a:r>
          </a:p>
          <a:p>
            <a:pPr algn="just">
              <a:buNone/>
            </a:pPr>
            <a:r>
              <a:rPr lang="en-US" sz="2800" b="1" i="1" dirty="0">
                <a:latin typeface="Monotype Corsiva" pitchFamily="66" charset="0"/>
              </a:rPr>
              <a:t>        This is a common position for those people who feel power less when they compare themselves to others.</a:t>
            </a:r>
          </a:p>
          <a:p>
            <a:pPr algn="just"/>
            <a:r>
              <a:rPr lang="en-US" sz="2800" b="1" i="1" u="sng" dirty="0">
                <a:latin typeface="Monotype Corsiva" pitchFamily="66" charset="0"/>
              </a:rPr>
              <a:t>I am not OK,, you are not OK:</a:t>
            </a:r>
          </a:p>
          <a:p>
            <a:pPr>
              <a:buNone/>
            </a:pPr>
            <a:r>
              <a:rPr lang="en-US" sz="2800" b="1" i="1" dirty="0">
                <a:latin typeface="Monotype Corsiva" pitchFamily="66" charset="0"/>
              </a:rPr>
              <a:t>         people in this position tend to feel bad about themselves and see the whole world as miserable. They do not trust others and have no confidence  in  themselves.</a:t>
            </a:r>
            <a:br>
              <a:rPr lang="en-US" sz="2800" b="1" i="1" dirty="0">
                <a:latin typeface="Monotype Corsiva" pitchFamily="66" charset="0"/>
              </a:rPr>
            </a:br>
            <a:endParaRPr lang="en-US" sz="2800" b="1" i="1" dirty="0">
              <a:latin typeface="Monotype Corsiva" pitchFamily="66" charset="0"/>
            </a:endParaRPr>
          </a:p>
        </p:txBody>
      </p:sp>
    </p:spTree>
  </p:cSld>
  <p:clrMapOvr>
    <a:masterClrMapping/>
  </p:clrMapOvr>
  <p:transition>
    <p:pull dir="l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5400" b="1" i="1" u="sng" dirty="0">
                <a:latin typeface="Monotype Corsiva" pitchFamily="66" charset="0"/>
              </a:rPr>
              <a:t>6.STROKING</a:t>
            </a:r>
          </a:p>
        </p:txBody>
      </p:sp>
      <p:sp>
        <p:nvSpPr>
          <p:cNvPr id="3" name="Content Placeholder 2"/>
          <p:cNvSpPr>
            <a:spLocks noGrp="1"/>
          </p:cNvSpPr>
          <p:nvPr>
            <p:ph idx="1"/>
          </p:nvPr>
        </p:nvSpPr>
        <p:spPr>
          <a:xfrm>
            <a:off x="152400" y="990600"/>
            <a:ext cx="8763000" cy="5486400"/>
          </a:xfrm>
        </p:spPr>
        <p:txBody>
          <a:bodyPr>
            <a:normAutofit/>
          </a:bodyPr>
          <a:lstStyle/>
          <a:p>
            <a:pPr algn="just"/>
            <a:r>
              <a:rPr lang="en-US" b="1" i="1" dirty="0">
                <a:latin typeface="Monotype Corsiva" pitchFamily="66" charset="0"/>
              </a:rPr>
              <a:t>Stroking is an important aspects of the transactional analysis.</a:t>
            </a:r>
          </a:p>
          <a:p>
            <a:pPr algn="just"/>
            <a:r>
              <a:rPr lang="en-US" b="1" i="1" dirty="0">
                <a:latin typeface="Monotype Corsiva" pitchFamily="66" charset="0"/>
              </a:rPr>
              <a:t>The term stroke refers to “giving some kind of recognition to others.”</a:t>
            </a:r>
          </a:p>
          <a:p>
            <a:pPr algn="just"/>
            <a:r>
              <a:rPr lang="en-US" b="1" i="1" dirty="0">
                <a:latin typeface="Monotype Corsiva" pitchFamily="66" charset="0"/>
              </a:rPr>
              <a:t>People need strokes for their sense of survival and well being on the job. Lack of stroking can have negative  consequences both on physiological  and  psychological well being of a person.</a:t>
            </a:r>
          </a:p>
          <a:p>
            <a:pPr algn="just"/>
            <a:r>
              <a:rPr lang="en-US" b="1" i="1" dirty="0">
                <a:latin typeface="Monotype Corsiva" pitchFamily="66" charset="0"/>
              </a:rPr>
              <a:t>There are three types of strokes:</a:t>
            </a:r>
          </a:p>
        </p:txBody>
      </p:sp>
    </p:spTree>
  </p:cSld>
  <p:clrMapOvr>
    <a:masterClrMapping/>
  </p:clrMapOvr>
  <p:transition>
    <p:pull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514350" indent="-514350" algn="just">
              <a:buNone/>
            </a:pPr>
            <a:r>
              <a:rPr lang="en-US" b="1" i="1" u="sng" dirty="0">
                <a:latin typeface="Monotype Corsiva" pitchFamily="66" charset="0"/>
              </a:rPr>
              <a:t>1.Positive strokes:</a:t>
            </a:r>
          </a:p>
          <a:p>
            <a:pPr marL="514350" indent="-514350" algn="just">
              <a:buNone/>
            </a:pPr>
            <a:r>
              <a:rPr lang="en-US" b="1" i="1" dirty="0">
                <a:latin typeface="Monotype Corsiva" pitchFamily="66" charset="0"/>
              </a:rPr>
              <a:t>           the stroke one feel good, is a positive stroke. Recognition, approval are some of the examples.</a:t>
            </a:r>
          </a:p>
          <a:p>
            <a:pPr marL="514350" indent="-514350" algn="just">
              <a:buNone/>
            </a:pPr>
            <a:r>
              <a:rPr lang="en-US" b="1" i="1" u="sng" dirty="0">
                <a:latin typeface="Monotype Corsiva" pitchFamily="66" charset="0"/>
              </a:rPr>
              <a:t>2. Negative strokes:</a:t>
            </a:r>
          </a:p>
          <a:p>
            <a:pPr marL="514350" indent="-514350" algn="just">
              <a:buNone/>
            </a:pPr>
            <a:r>
              <a:rPr lang="en-US" b="1" i="1" dirty="0">
                <a:latin typeface="Monotype Corsiva" pitchFamily="66" charset="0"/>
              </a:rPr>
              <a:t>          a stroke one feel bad or not good is a negative stroke. negative strokes hurt physically  or psychologically.</a:t>
            </a:r>
          </a:p>
          <a:p>
            <a:pPr marL="514350" indent="-514350" algn="just">
              <a:buNone/>
            </a:pPr>
            <a:r>
              <a:rPr lang="en-US" b="1" i="1" u="sng" dirty="0">
                <a:latin typeface="Monotype Corsiva" pitchFamily="66" charset="0"/>
              </a:rPr>
              <a:t>3.Mixed strokes:</a:t>
            </a:r>
          </a:p>
          <a:p>
            <a:pPr marL="514350" indent="-514350" algn="just">
              <a:buNone/>
            </a:pPr>
            <a:r>
              <a:rPr lang="en-US" b="1" i="1" dirty="0">
                <a:latin typeface="Monotype Corsiva" pitchFamily="66" charset="0"/>
              </a:rPr>
              <a:t>         a stroke may be of a mixed type also. </a:t>
            </a:r>
          </a:p>
          <a:p>
            <a:pPr marL="514350" indent="-514350" algn="just">
              <a:buNone/>
            </a:pPr>
            <a:r>
              <a:rPr lang="en-US" b="1" i="1" dirty="0">
                <a:latin typeface="Monotype Corsiva" pitchFamily="66" charset="0"/>
              </a:rPr>
              <a:t> Example :the boss comment to a worker “you did an excellent job inspite your limited experience.</a:t>
            </a:r>
          </a:p>
          <a:p>
            <a:pPr marL="514350" indent="-514350" algn="just">
              <a:buNone/>
            </a:pPr>
            <a:endParaRPr lang="en-US" b="1" i="1" dirty="0">
              <a:latin typeface="Monotype Corsiva" pitchFamily="66" charset="0"/>
            </a:endParaRPr>
          </a:p>
          <a:p>
            <a:pPr algn="just">
              <a:buNone/>
            </a:pPr>
            <a:endParaRPr lang="en-US" dirty="0"/>
          </a:p>
        </p:txBody>
      </p:sp>
    </p:spTree>
  </p:cSld>
  <p:clrMapOvr>
    <a:masterClrMapping/>
  </p:clrMapOvr>
  <p:transition>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i="1" u="sng" dirty="0">
                <a:latin typeface="Monotype Corsiva" pitchFamily="66" charset="0"/>
              </a:rPr>
              <a:t>7. GAMES  ANALYSIS</a:t>
            </a:r>
          </a:p>
        </p:txBody>
      </p:sp>
      <p:sp>
        <p:nvSpPr>
          <p:cNvPr id="3" name="Content Placeholder 2"/>
          <p:cNvSpPr>
            <a:spLocks noGrp="1"/>
          </p:cNvSpPr>
          <p:nvPr>
            <p:ph idx="1"/>
          </p:nvPr>
        </p:nvSpPr>
        <p:spPr>
          <a:xfrm>
            <a:off x="152400" y="1371600"/>
            <a:ext cx="8839200" cy="5181600"/>
          </a:xfrm>
        </p:spPr>
        <p:txBody>
          <a:bodyPr/>
          <a:lstStyle/>
          <a:p>
            <a:pPr algn="just"/>
            <a:r>
              <a:rPr lang="en-US" b="1" i="1" dirty="0">
                <a:latin typeface="Monotype Corsiva" pitchFamily="66" charset="0"/>
              </a:rPr>
              <a:t>When people fail to get enough strokes at work they try a variety of things.</a:t>
            </a:r>
          </a:p>
          <a:p>
            <a:pPr algn="just"/>
            <a:r>
              <a:rPr lang="en-US" b="1" i="1" dirty="0">
                <a:latin typeface="Monotype Corsiva" pitchFamily="66" charset="0"/>
              </a:rPr>
              <a:t>One of the most important thing is that they play psychological games.</a:t>
            </a:r>
          </a:p>
          <a:p>
            <a:pPr algn="just"/>
            <a:r>
              <a:rPr lang="en-US" b="1" i="1" dirty="0">
                <a:latin typeface="Monotype Corsiva" pitchFamily="66" charset="0"/>
              </a:rPr>
              <a:t>A psychological game is a set of transaction with three characteristics:</a:t>
            </a:r>
          </a:p>
          <a:p>
            <a:pPr algn="just">
              <a:buFont typeface="Wingdings" pitchFamily="2" charset="2"/>
              <a:buChar char="Ø"/>
            </a:pPr>
            <a:r>
              <a:rPr lang="en-US" b="1" i="1" dirty="0">
                <a:latin typeface="Monotype Corsiva" pitchFamily="66" charset="0"/>
              </a:rPr>
              <a:t> The transaction tend to be repeated.</a:t>
            </a:r>
          </a:p>
          <a:p>
            <a:pPr algn="just">
              <a:buFont typeface="Wingdings" pitchFamily="2" charset="2"/>
              <a:buChar char="Ø"/>
            </a:pPr>
            <a:r>
              <a:rPr lang="en-US" b="1" i="1" dirty="0">
                <a:latin typeface="Monotype Corsiva" pitchFamily="66" charset="0"/>
              </a:rPr>
              <a:t>They make sense on superficial or social level.</a:t>
            </a:r>
          </a:p>
          <a:p>
            <a:pPr algn="just">
              <a:buFont typeface="Wingdings" pitchFamily="2" charset="2"/>
              <a:buChar char="Ø"/>
            </a:pPr>
            <a:r>
              <a:rPr lang="en-US" b="1" i="1" dirty="0">
                <a:latin typeface="Monotype Corsiva" pitchFamily="66" charset="0"/>
              </a:rPr>
              <a:t>One or more transactions is ulterior.</a:t>
            </a:r>
          </a:p>
          <a:p>
            <a:pPr algn="just">
              <a:buNone/>
            </a:pPr>
            <a:endParaRPr lang="en-US" b="1" i="1" dirty="0">
              <a:latin typeface="Monotype Corsiva" pitchFamily="66" charset="0"/>
            </a:endParaRPr>
          </a:p>
          <a:p>
            <a:pPr algn="just"/>
            <a:endParaRPr lang="en-US" b="1" i="1" dirty="0">
              <a:latin typeface="Monotype Corsiva" pitchFamily="66" charset="0"/>
            </a:endParaRPr>
          </a:p>
        </p:txBody>
      </p:sp>
    </p:spTree>
  </p:cSld>
  <p:clrMapOvr>
    <a:masterClrMapping/>
  </p:clrMapOvr>
  <p:transition>
    <p:pull dir="l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8AD482-27A4-454E-8A3A-84F73CBDA7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22422E2-F15A-43AE-98F1-7210710B0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025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38757" y="1078378"/>
            <a:ext cx="2188164" cy="4701244"/>
          </a:xfrm>
        </p:spPr>
        <p:txBody>
          <a:bodyPr anchor="ctr">
            <a:normAutofit/>
          </a:bodyPr>
          <a:lstStyle/>
          <a:p>
            <a:r>
              <a:rPr lang="en-US" sz="1900" b="1" i="1" u="sng" dirty="0">
                <a:latin typeface="Monotype Corsiva" pitchFamily="66" charset="0"/>
              </a:rPr>
              <a:t>INTRODUCTION</a:t>
            </a:r>
          </a:p>
        </p:txBody>
      </p:sp>
      <p:sp>
        <p:nvSpPr>
          <p:cNvPr id="12"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664368"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75000"/>
              <a:alpha val="70000"/>
            </a:schemeClr>
          </a:solidFill>
          <a:ln w="0">
            <a:noFill/>
            <a:prstDash val="solid"/>
            <a:round/>
            <a:headEnd/>
            <a:tailEnd/>
          </a:ln>
        </p:spPr>
      </p:sp>
      <p:sp>
        <p:nvSpPr>
          <p:cNvPr id="3" name="Content Placeholder 2"/>
          <p:cNvSpPr>
            <a:spLocks noGrp="1"/>
          </p:cNvSpPr>
          <p:nvPr>
            <p:ph idx="1"/>
          </p:nvPr>
        </p:nvSpPr>
        <p:spPr>
          <a:xfrm>
            <a:off x="3875296" y="838200"/>
            <a:ext cx="4697204" cy="5867400"/>
          </a:xfrm>
        </p:spPr>
        <p:txBody>
          <a:bodyPr anchor="ctr">
            <a:normAutofit fontScale="55000" lnSpcReduction="20000"/>
          </a:bodyPr>
          <a:lstStyle/>
          <a:p>
            <a:pPr>
              <a:lnSpc>
                <a:spcPct val="100000"/>
              </a:lnSpc>
            </a:pPr>
            <a:r>
              <a:rPr lang="en-US" sz="3200" dirty="0">
                <a:latin typeface="UD Digi Kyokasho NP-B" panose="020B0400000000000000" pitchFamily="18" charset="-128"/>
                <a:ea typeface="UD Digi Kyokasho NP-B" panose="020B0400000000000000" pitchFamily="18" charset="-128"/>
              </a:rPr>
              <a:t>The study of human </a:t>
            </a:r>
            <a:r>
              <a:rPr lang="en-US" sz="3200" dirty="0" err="1">
                <a:latin typeface="UD Digi Kyokasho NP-B" panose="020B0400000000000000" pitchFamily="18" charset="-128"/>
                <a:ea typeface="UD Digi Kyokasho NP-B" panose="020B0400000000000000" pitchFamily="18" charset="-128"/>
              </a:rPr>
              <a:t>behaviour</a:t>
            </a:r>
            <a:r>
              <a:rPr lang="en-US" sz="3200" dirty="0">
                <a:latin typeface="UD Digi Kyokasho NP-B" panose="020B0400000000000000" pitchFamily="18" charset="-128"/>
                <a:ea typeface="UD Digi Kyokasho NP-B" panose="020B0400000000000000" pitchFamily="18" charset="-128"/>
              </a:rPr>
              <a:t> is very complex and complicated concept.</a:t>
            </a:r>
          </a:p>
          <a:p>
            <a:pPr>
              <a:lnSpc>
                <a:spcPct val="100000"/>
              </a:lnSpc>
            </a:pPr>
            <a:r>
              <a:rPr lang="en-US" sz="3200" dirty="0">
                <a:latin typeface="UD Digi Kyokasho NP-B" panose="020B0400000000000000" pitchFamily="18" charset="-128"/>
                <a:ea typeface="UD Digi Kyokasho NP-B" panose="020B0400000000000000" pitchFamily="18" charset="-128"/>
              </a:rPr>
              <a:t>It is affected by the psychological factors such as perception, learning, </a:t>
            </a:r>
            <a:r>
              <a:rPr lang="en-US" sz="3200" dirty="0" err="1">
                <a:latin typeface="UD Digi Kyokasho NP-B" panose="020B0400000000000000" pitchFamily="18" charset="-128"/>
                <a:ea typeface="UD Digi Kyokasho NP-B" panose="020B0400000000000000" pitchFamily="18" charset="-128"/>
              </a:rPr>
              <a:t>peronality</a:t>
            </a:r>
            <a:r>
              <a:rPr lang="en-US" sz="3200" dirty="0">
                <a:latin typeface="UD Digi Kyokasho NP-B" panose="020B0400000000000000" pitchFamily="18" charset="-128"/>
                <a:ea typeface="UD Digi Kyokasho NP-B" panose="020B0400000000000000" pitchFamily="18" charset="-128"/>
              </a:rPr>
              <a:t> and motivation.</a:t>
            </a:r>
          </a:p>
          <a:p>
            <a:pPr>
              <a:lnSpc>
                <a:spcPct val="100000"/>
              </a:lnSpc>
            </a:pPr>
            <a:r>
              <a:rPr lang="en-US" sz="3200" dirty="0">
                <a:latin typeface="UD Digi Kyokasho NP-B" panose="020B0400000000000000" pitchFamily="18" charset="-128"/>
                <a:ea typeface="UD Digi Kyokasho NP-B" panose="020B0400000000000000" pitchFamily="18" charset="-128"/>
              </a:rPr>
              <a:t>In addition to these factors, individual </a:t>
            </a:r>
            <a:r>
              <a:rPr lang="en-US" sz="3200" dirty="0" err="1">
                <a:latin typeface="UD Digi Kyokasho NP-B" panose="020B0400000000000000" pitchFamily="18" charset="-128"/>
                <a:ea typeface="UD Digi Kyokasho NP-B" panose="020B0400000000000000" pitchFamily="18" charset="-128"/>
              </a:rPr>
              <a:t>behaviour</a:t>
            </a:r>
            <a:r>
              <a:rPr lang="en-US" sz="3200" dirty="0">
                <a:latin typeface="UD Digi Kyokasho NP-B" panose="020B0400000000000000" pitchFamily="18" charset="-128"/>
                <a:ea typeface="UD Digi Kyokasho NP-B" panose="020B0400000000000000" pitchFamily="18" charset="-128"/>
              </a:rPr>
              <a:t> affects and affected by the </a:t>
            </a:r>
            <a:r>
              <a:rPr lang="en-US" sz="3200" dirty="0" err="1">
                <a:latin typeface="UD Digi Kyokasho NP-B" panose="020B0400000000000000" pitchFamily="18" charset="-128"/>
                <a:ea typeface="UD Digi Kyokasho NP-B" panose="020B0400000000000000" pitchFamily="18" charset="-128"/>
              </a:rPr>
              <a:t>behaviour</a:t>
            </a:r>
            <a:r>
              <a:rPr lang="en-US" sz="3200" dirty="0">
                <a:latin typeface="UD Digi Kyokasho NP-B" panose="020B0400000000000000" pitchFamily="18" charset="-128"/>
                <a:ea typeface="UD Digi Kyokasho NP-B" panose="020B0400000000000000" pitchFamily="18" charset="-128"/>
              </a:rPr>
              <a:t> of others. </a:t>
            </a:r>
          </a:p>
          <a:p>
            <a:pPr>
              <a:lnSpc>
                <a:spcPct val="100000"/>
              </a:lnSpc>
            </a:pPr>
            <a:r>
              <a:rPr lang="en-US" sz="3200" dirty="0">
                <a:latin typeface="UD Digi Kyokasho NP-B" panose="020B0400000000000000" pitchFamily="18" charset="-128"/>
                <a:ea typeface="UD Digi Kyokasho NP-B" panose="020B0400000000000000" pitchFamily="18" charset="-128"/>
              </a:rPr>
              <a:t>One of the major problems in the study of </a:t>
            </a:r>
            <a:r>
              <a:rPr lang="en-US" sz="3200" dirty="0" err="1">
                <a:latin typeface="UD Digi Kyokasho NP-B" panose="020B0400000000000000" pitchFamily="18" charset="-128"/>
                <a:ea typeface="UD Digi Kyokasho NP-B" panose="020B0400000000000000" pitchFamily="18" charset="-128"/>
              </a:rPr>
              <a:t>organisational</a:t>
            </a:r>
            <a:r>
              <a:rPr lang="en-US" sz="3200" dirty="0">
                <a:latin typeface="UD Digi Kyokasho NP-B" panose="020B0400000000000000" pitchFamily="18" charset="-128"/>
                <a:ea typeface="UD Digi Kyokasho NP-B" panose="020B0400000000000000" pitchFamily="18" charset="-128"/>
              </a:rPr>
              <a:t> </a:t>
            </a:r>
            <a:r>
              <a:rPr lang="en-US" sz="3200" dirty="0" err="1">
                <a:latin typeface="UD Digi Kyokasho NP-B" panose="020B0400000000000000" pitchFamily="18" charset="-128"/>
                <a:ea typeface="UD Digi Kyokasho NP-B" panose="020B0400000000000000" pitchFamily="18" charset="-128"/>
              </a:rPr>
              <a:t>behaviour</a:t>
            </a:r>
            <a:r>
              <a:rPr lang="en-US" sz="3200" dirty="0">
                <a:latin typeface="UD Digi Kyokasho NP-B" panose="020B0400000000000000" pitchFamily="18" charset="-128"/>
                <a:ea typeface="UD Digi Kyokasho NP-B" panose="020B0400000000000000" pitchFamily="18" charset="-128"/>
              </a:rPr>
              <a:t> is to </a:t>
            </a:r>
            <a:r>
              <a:rPr lang="en-US" sz="3200" dirty="0" err="1">
                <a:latin typeface="UD Digi Kyokasho NP-B" panose="020B0400000000000000" pitchFamily="18" charset="-128"/>
                <a:ea typeface="UD Digi Kyokasho NP-B" panose="020B0400000000000000" pitchFamily="18" charset="-128"/>
              </a:rPr>
              <a:t>analyse</a:t>
            </a:r>
            <a:r>
              <a:rPr lang="en-US" sz="3200" dirty="0">
                <a:latin typeface="UD Digi Kyokasho NP-B" panose="020B0400000000000000" pitchFamily="18" charset="-128"/>
                <a:ea typeface="UD Digi Kyokasho NP-B" panose="020B0400000000000000" pitchFamily="18" charset="-128"/>
              </a:rPr>
              <a:t> and improve, the interpersonal relationships.</a:t>
            </a:r>
          </a:p>
          <a:p>
            <a:pPr>
              <a:lnSpc>
                <a:spcPct val="100000"/>
              </a:lnSpc>
            </a:pPr>
            <a:r>
              <a:rPr lang="en-US" sz="3200" dirty="0">
                <a:latin typeface="UD Digi Kyokasho NP-B" panose="020B0400000000000000" pitchFamily="18" charset="-128"/>
                <a:ea typeface="UD Digi Kyokasho NP-B" panose="020B0400000000000000" pitchFamily="18" charset="-128"/>
              </a:rPr>
              <a:t>One basic approach to study interpersonal relations in an </a:t>
            </a:r>
            <a:r>
              <a:rPr lang="en-US" sz="3200" dirty="0" err="1">
                <a:latin typeface="UD Digi Kyokasho NP-B" panose="020B0400000000000000" pitchFamily="18" charset="-128"/>
                <a:ea typeface="UD Digi Kyokasho NP-B" panose="020B0400000000000000" pitchFamily="18" charset="-128"/>
              </a:rPr>
              <a:t>organisational</a:t>
            </a:r>
            <a:r>
              <a:rPr lang="en-US" sz="3200" dirty="0">
                <a:latin typeface="UD Digi Kyokasho NP-B" panose="020B0400000000000000" pitchFamily="18" charset="-128"/>
                <a:ea typeface="UD Digi Kyokasho NP-B" panose="020B0400000000000000" pitchFamily="18" charset="-128"/>
              </a:rPr>
              <a:t> system is transactional analysis.</a:t>
            </a:r>
          </a:p>
          <a:p>
            <a:pPr>
              <a:lnSpc>
                <a:spcPct val="100000"/>
              </a:lnSpc>
            </a:pPr>
            <a:r>
              <a:rPr lang="en-US" sz="3200" dirty="0">
                <a:latin typeface="UD Digi Kyokasho NP-B" panose="020B0400000000000000" pitchFamily="18" charset="-128"/>
                <a:ea typeface="UD Digi Kyokasho NP-B" panose="020B0400000000000000" pitchFamily="18" charset="-128"/>
              </a:rPr>
              <a:t>This analysis deals with understanding, predicting and controlling interpersonal relationships.</a:t>
            </a:r>
          </a:p>
          <a:p>
            <a:pPr>
              <a:lnSpc>
                <a:spcPct val="100000"/>
              </a:lnSpc>
            </a:pPr>
            <a:endParaRPr lang="en-US" sz="1700" b="1" i="1" dirty="0">
              <a:latin typeface="Monotype Corsiva" pitchFamily="66" charset="0"/>
            </a:endParaRPr>
          </a:p>
          <a:p>
            <a:pPr>
              <a:lnSpc>
                <a:spcPct val="100000"/>
              </a:lnSpc>
            </a:pPr>
            <a:endParaRPr lang="en-US" sz="1700" b="1" i="1" dirty="0">
              <a:latin typeface="Monotype Corsiva" pitchFamily="66" charset="0"/>
            </a:endParaRPr>
          </a:p>
          <a:p>
            <a:pPr>
              <a:lnSpc>
                <a:spcPct val="100000"/>
              </a:lnSpc>
            </a:pPr>
            <a:endParaRPr lang="en-US" sz="1700" b="1" i="1" dirty="0">
              <a:latin typeface="Monotype Corsiva" pitchFamily="66" charset="0"/>
            </a:endParaRPr>
          </a:p>
          <a:p>
            <a:pPr>
              <a:lnSpc>
                <a:spcPct val="100000"/>
              </a:lnSpc>
            </a:pPr>
            <a:endParaRPr lang="en-US" sz="1700" b="1" i="1" dirty="0">
              <a:latin typeface="Monotype Corsiva" pitchFamily="66" charset="0"/>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15400" cy="6248400"/>
          </a:xfrm>
        </p:spPr>
        <p:txBody>
          <a:bodyPr>
            <a:normAutofit/>
          </a:bodyPr>
          <a:lstStyle/>
          <a:p>
            <a:r>
              <a:rPr lang="en-US" sz="4000" b="1" i="1" dirty="0">
                <a:latin typeface="Monotype Corsiva" pitchFamily="66" charset="0"/>
              </a:rPr>
              <a:t>Types of games:</a:t>
            </a:r>
          </a:p>
          <a:p>
            <a:pPr>
              <a:buFont typeface="Monotype Corsiva" pitchFamily="66" charset="0"/>
              <a:buChar char="*"/>
            </a:pPr>
            <a:r>
              <a:rPr lang="en-US" sz="4000" b="1" i="1" dirty="0">
                <a:latin typeface="Monotype Corsiva" pitchFamily="66" charset="0"/>
              </a:rPr>
              <a:t>  A first degree game is one which is socially acceptable in the agent’s circle.</a:t>
            </a:r>
          </a:p>
          <a:p>
            <a:pPr>
              <a:buFont typeface="Monotype Corsiva" pitchFamily="66" charset="0"/>
              <a:buChar char="*"/>
            </a:pPr>
            <a:r>
              <a:rPr lang="en-US" sz="4000" b="1" i="1" dirty="0">
                <a:latin typeface="Monotype Corsiva" pitchFamily="66" charset="0"/>
              </a:rPr>
              <a:t> A second degree game is one  which more intimate end up with bad feelings.</a:t>
            </a:r>
          </a:p>
          <a:p>
            <a:pPr>
              <a:buFont typeface="Monotype Corsiva" pitchFamily="66" charset="0"/>
              <a:buChar char="*"/>
            </a:pPr>
            <a:r>
              <a:rPr lang="en-US" sz="4000" b="1" i="1" dirty="0">
                <a:latin typeface="Monotype Corsiva" pitchFamily="66" charset="0"/>
              </a:rPr>
              <a:t> A third degree game is one which usually involve physical injury.</a:t>
            </a:r>
          </a:p>
          <a:p>
            <a:pPr>
              <a:buNone/>
            </a:pPr>
            <a:endParaRPr lang="en-US" sz="4000" b="1" i="1" dirty="0">
              <a:latin typeface="Monotype Corsiva" pitchFamily="66" charset="0"/>
            </a:endParaRPr>
          </a:p>
        </p:txBody>
      </p:sp>
    </p:spTree>
  </p:cSld>
  <p:clrMapOvr>
    <a:masterClrMapping/>
  </p:clrMapOvr>
  <p:transition>
    <p:pull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i="1" u="sng" dirty="0">
                <a:latin typeface="Monotype Corsiva" pitchFamily="66" charset="0"/>
              </a:rPr>
              <a:t>BENEFITS   AND   UTILITY   OF TRANSACATIONAL   ANALYSIS</a:t>
            </a:r>
          </a:p>
        </p:txBody>
      </p:sp>
      <p:sp>
        <p:nvSpPr>
          <p:cNvPr id="3" name="Content Placeholder 2"/>
          <p:cNvSpPr>
            <a:spLocks noGrp="1"/>
          </p:cNvSpPr>
          <p:nvPr>
            <p:ph idx="1"/>
          </p:nvPr>
        </p:nvSpPr>
        <p:spPr>
          <a:xfrm>
            <a:off x="457200" y="1600200"/>
            <a:ext cx="8229600" cy="5029200"/>
          </a:xfrm>
        </p:spPr>
        <p:txBody>
          <a:bodyPr>
            <a:normAutofit/>
          </a:bodyPr>
          <a:lstStyle/>
          <a:p>
            <a:r>
              <a:rPr lang="en-US" b="1" i="1" dirty="0">
                <a:latin typeface="Monotype Corsiva" pitchFamily="66" charset="0"/>
              </a:rPr>
              <a:t>Improved interpersonal communication.</a:t>
            </a:r>
          </a:p>
          <a:p>
            <a:endParaRPr lang="en-US" b="1" i="1" dirty="0">
              <a:latin typeface="Monotype Corsiva" pitchFamily="66" charset="0"/>
            </a:endParaRPr>
          </a:p>
          <a:p>
            <a:r>
              <a:rPr lang="en-US" b="1" i="1" dirty="0">
                <a:latin typeface="Monotype Corsiva" pitchFamily="66" charset="0"/>
              </a:rPr>
              <a:t>Source of positive energy.</a:t>
            </a:r>
          </a:p>
          <a:p>
            <a:endParaRPr lang="en-US" b="1" i="1" dirty="0">
              <a:latin typeface="Monotype Corsiva" pitchFamily="66" charset="0"/>
            </a:endParaRPr>
          </a:p>
          <a:p>
            <a:r>
              <a:rPr lang="en-US" b="1" i="1" dirty="0">
                <a:latin typeface="Monotype Corsiva" pitchFamily="66" charset="0"/>
              </a:rPr>
              <a:t>Understanding ego state.</a:t>
            </a:r>
          </a:p>
          <a:p>
            <a:endParaRPr lang="en-US" b="1" i="1" dirty="0">
              <a:latin typeface="Monotype Corsiva" pitchFamily="66" charset="0"/>
            </a:endParaRPr>
          </a:p>
          <a:p>
            <a:r>
              <a:rPr lang="en-US" b="1" i="1" dirty="0">
                <a:latin typeface="Monotype Corsiva" pitchFamily="66" charset="0"/>
              </a:rPr>
              <a:t>motivation.</a:t>
            </a:r>
          </a:p>
          <a:p>
            <a:endParaRPr lang="en-US" b="1" i="1" dirty="0">
              <a:latin typeface="Monotype Corsiva" pitchFamily="66" charset="0"/>
            </a:endParaRPr>
          </a:p>
          <a:p>
            <a:r>
              <a:rPr lang="en-US" b="1" i="1" dirty="0">
                <a:latin typeface="Monotype Corsiva" pitchFamily="66" charset="0"/>
              </a:rPr>
              <a:t>Organisational development</a:t>
            </a:r>
          </a:p>
          <a:p>
            <a:endParaRPr lang="en-US" b="1" i="1" dirty="0">
              <a:latin typeface="Monotype Corsiva" pitchFamily="66" charset="0"/>
            </a:endParaRPr>
          </a:p>
        </p:txBody>
      </p:sp>
    </p:spTree>
  </p:cSld>
  <p:clrMapOvr>
    <a:masterClrMapping/>
  </p:clrMapOvr>
  <p:transition>
    <p:split orient="ver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i="1" u="sng" dirty="0">
                <a:latin typeface="Monotype Corsiva" pitchFamily="66" charset="0"/>
              </a:rPr>
              <a:t>TRANSACTIONAL  ANALYSIS</a:t>
            </a:r>
          </a:p>
        </p:txBody>
      </p:sp>
      <p:sp>
        <p:nvSpPr>
          <p:cNvPr id="3" name="Content Placeholder 2"/>
          <p:cNvSpPr>
            <a:spLocks noGrp="1"/>
          </p:cNvSpPr>
          <p:nvPr>
            <p:ph idx="1"/>
          </p:nvPr>
        </p:nvSpPr>
        <p:spPr>
          <a:xfrm>
            <a:off x="304800" y="1371600"/>
            <a:ext cx="8382000" cy="5181600"/>
          </a:xfrm>
        </p:spPr>
        <p:txBody>
          <a:bodyPr>
            <a:normAutofit/>
          </a:bodyPr>
          <a:lstStyle/>
          <a:p>
            <a:pPr algn="just"/>
            <a:r>
              <a:rPr lang="en-US" b="1" i="1" dirty="0">
                <a:latin typeface="Monotype Corsiva" pitchFamily="66" charset="0"/>
              </a:rPr>
              <a:t>It was introduced by Eric Berne.</a:t>
            </a:r>
          </a:p>
          <a:p>
            <a:pPr algn="just"/>
            <a:r>
              <a:rPr lang="en-US" b="1" i="1" dirty="0">
                <a:latin typeface="Monotype Corsiva" pitchFamily="66" charset="0"/>
              </a:rPr>
              <a:t>Transactional analysis is a technique used to help people better understand their own and other’s behaviour, especially in interpersonal relationships.</a:t>
            </a:r>
          </a:p>
          <a:p>
            <a:pPr algn="just"/>
            <a:r>
              <a:rPr lang="en-US" b="1" i="1" dirty="0">
                <a:latin typeface="Monotype Corsiva" pitchFamily="66" charset="0"/>
              </a:rPr>
              <a:t>It is a good method for understanding interpersonal behaviour.</a:t>
            </a:r>
          </a:p>
          <a:p>
            <a:pPr algn="just"/>
            <a:r>
              <a:rPr lang="en-US" b="1" i="1" dirty="0">
                <a:latin typeface="Monotype Corsiva" pitchFamily="66" charset="0"/>
              </a:rPr>
              <a:t>It offers a model of personality and the dynamics of self and its relationship to others that makes possible a clear and meaningful discussion of behaviour.</a:t>
            </a:r>
          </a:p>
          <a:p>
            <a:pPr algn="just"/>
            <a:endParaRPr lang="en-US" b="1" i="1" dirty="0">
              <a:latin typeface="Monotype Corsiva" pitchFamily="66" charset="0"/>
            </a:endParaRPr>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a:noAutofit/>
          </a:bodyPr>
          <a:lstStyle/>
          <a:p>
            <a:pPr algn="just">
              <a:buNone/>
            </a:pPr>
            <a:r>
              <a:rPr lang="en-US" sz="4000" b="1" dirty="0">
                <a:latin typeface="Monotype Corsiva" pitchFamily="66" charset="0"/>
              </a:rPr>
              <a:t>Transactional analysis is primarily concerned with following:</a:t>
            </a:r>
          </a:p>
          <a:p>
            <a:pPr algn="just">
              <a:buFont typeface="Wingdings" pitchFamily="2" charset="2"/>
              <a:buChar char="Ø"/>
            </a:pPr>
            <a:r>
              <a:rPr lang="en-US" sz="4000" b="1" dirty="0">
                <a:latin typeface="Monotype Corsiva" pitchFamily="66" charset="0"/>
              </a:rPr>
              <a:t>Analysis of self awareness</a:t>
            </a:r>
          </a:p>
          <a:p>
            <a:pPr algn="just">
              <a:buFont typeface="Wingdings" pitchFamily="2" charset="2"/>
              <a:buChar char="Ø"/>
            </a:pPr>
            <a:r>
              <a:rPr lang="en-US" sz="4000" b="1" dirty="0">
                <a:latin typeface="Monotype Corsiva" pitchFamily="66" charset="0"/>
              </a:rPr>
              <a:t>Analysis of ego states</a:t>
            </a:r>
          </a:p>
          <a:p>
            <a:pPr algn="just">
              <a:buFont typeface="Wingdings" pitchFamily="2" charset="2"/>
              <a:buChar char="Ø"/>
            </a:pPr>
            <a:r>
              <a:rPr lang="en-US" sz="4000" b="1" dirty="0">
                <a:latin typeface="Monotype Corsiva" pitchFamily="66" charset="0"/>
              </a:rPr>
              <a:t>Analysis of transactions</a:t>
            </a:r>
          </a:p>
          <a:p>
            <a:pPr algn="just">
              <a:buFont typeface="Wingdings" pitchFamily="2" charset="2"/>
              <a:buChar char="Ø"/>
            </a:pPr>
            <a:r>
              <a:rPr lang="en-US" sz="4000" b="1" dirty="0">
                <a:latin typeface="Monotype Corsiva" pitchFamily="66" charset="0"/>
              </a:rPr>
              <a:t>Script analysis</a:t>
            </a:r>
          </a:p>
          <a:p>
            <a:pPr algn="just">
              <a:buFont typeface="Wingdings" pitchFamily="2" charset="2"/>
              <a:buChar char="Ø"/>
            </a:pPr>
            <a:r>
              <a:rPr lang="en-US" sz="4000" b="1" dirty="0">
                <a:latin typeface="Monotype Corsiva" pitchFamily="66" charset="0"/>
              </a:rPr>
              <a:t>Games analysis</a:t>
            </a:r>
          </a:p>
          <a:p>
            <a:pPr algn="just">
              <a:buFont typeface="Wingdings" pitchFamily="2" charset="2"/>
              <a:buChar char="Ø"/>
            </a:pPr>
            <a:r>
              <a:rPr lang="en-US" sz="4000" b="1" dirty="0">
                <a:latin typeface="Monotype Corsiva" pitchFamily="66" charset="0"/>
              </a:rPr>
              <a:t>Analysis of life positions</a:t>
            </a:r>
          </a:p>
          <a:p>
            <a:pPr algn="just">
              <a:buFont typeface="Wingdings" pitchFamily="2" charset="2"/>
              <a:buChar char="Ø"/>
            </a:pPr>
            <a:r>
              <a:rPr lang="en-US" sz="4000" b="1" dirty="0">
                <a:latin typeface="Monotype Corsiva" pitchFamily="66" charset="0"/>
              </a:rPr>
              <a:t>stroking</a:t>
            </a: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1DF61F47-37EC-408A-BDC8-E491FB5E5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664368"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20" name="Rectangle 9">
            <a:extLst>
              <a:ext uri="{FF2B5EF4-FFF2-40B4-BE49-F238E27FC236}">
                <a16:creationId xmlns:a16="http://schemas.microsoft.com/office/drawing/2014/main" id="{68157995-9098-42A2-8E36-8BA9015D7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11">
            <a:extLst>
              <a:ext uri="{FF2B5EF4-FFF2-40B4-BE49-F238E27FC236}">
                <a16:creationId xmlns:a16="http://schemas.microsoft.com/office/drawing/2014/main" id="{89DBA3C2-C92B-4CEB-868F-52A62295B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71497" y="382385"/>
            <a:ext cx="8001003" cy="1113295"/>
          </a:xfrm>
        </p:spPr>
        <p:txBody>
          <a:bodyPr vert="horz" lIns="91440" tIns="45720" rIns="91440" bIns="45720" rtlCol="0" anchor="b">
            <a:normAutofit fontScale="90000"/>
          </a:bodyPr>
          <a:lstStyle/>
          <a:p>
            <a:pPr algn="ctr" defTabSz="914400"/>
            <a:r>
              <a:rPr lang="en-US" sz="4000" u="sng" spc="200" dirty="0">
                <a:latin typeface="Times New Roman" panose="02020603050405020304" pitchFamily="18" charset="0"/>
                <a:cs typeface="Times New Roman" panose="02020603050405020304" pitchFamily="18" charset="0"/>
              </a:rPr>
              <a:t>1. ANALYSIS  OF  SELF  AWARENESS</a:t>
            </a:r>
          </a:p>
        </p:txBody>
      </p:sp>
      <p:sp>
        <p:nvSpPr>
          <p:cNvPr id="3" name="Content Placeholder 2"/>
          <p:cNvSpPr>
            <a:spLocks noGrp="1"/>
          </p:cNvSpPr>
          <p:nvPr>
            <p:ph idx="4294967295"/>
          </p:nvPr>
        </p:nvSpPr>
        <p:spPr>
          <a:xfrm>
            <a:off x="571497" y="1785257"/>
            <a:ext cx="8001003" cy="3440539"/>
          </a:xfrm>
        </p:spPr>
        <p:txBody>
          <a:bodyPr vert="horz" lIns="91440" tIns="45720" rIns="91440" bIns="45720" rtlCol="0">
            <a:normAutofit/>
          </a:bodyPr>
          <a:lstStyle/>
          <a:p>
            <a:pPr defTabSz="914400"/>
            <a:r>
              <a:rPr lang="en-US" sz="1900" b="1" i="1"/>
              <a:t>The interpersonal relationships are composed of interself.</a:t>
            </a:r>
          </a:p>
          <a:p>
            <a:pPr defTabSz="914400"/>
            <a:r>
              <a:rPr lang="en-US" sz="1900" b="1" i="1"/>
              <a:t>Self is the core of personality pattern which provides integration.</a:t>
            </a:r>
          </a:p>
          <a:p>
            <a:pPr defTabSz="914400"/>
            <a:r>
              <a:rPr lang="en-US" sz="1900" b="1" i="1"/>
              <a:t>Self awareness is an important concept, it describes the self in terms of image, both conscious and unconscious.</a:t>
            </a:r>
          </a:p>
          <a:p>
            <a:pPr defTabSz="914400"/>
            <a:r>
              <a:rPr lang="en-US" sz="1900" b="1" i="1"/>
              <a:t>Joseph Luft and Harrington have developed a diagram to look at one’s personality including behaviours and attitudes that can be known and unknown to self and known and unknown to others.</a:t>
            </a:r>
          </a:p>
          <a:p>
            <a:pPr defTabSz="914400"/>
            <a:r>
              <a:rPr lang="en-US" sz="1900" b="1" i="1"/>
              <a:t>This diagram is known as the JOHARI  WINDOW.</a:t>
            </a:r>
          </a:p>
          <a:p>
            <a:pPr defTabSz="914400"/>
            <a:r>
              <a:rPr lang="en-US" sz="1900" b="1" i="1"/>
              <a:t>It comprising of 4 parts.</a:t>
            </a:r>
          </a:p>
        </p:txBody>
      </p:sp>
      <p:sp>
        <p:nvSpPr>
          <p:cNvPr id="22" name="Freeform: Shape 13">
            <a:extLst>
              <a:ext uri="{FF2B5EF4-FFF2-40B4-BE49-F238E27FC236}">
                <a16:creationId xmlns:a16="http://schemas.microsoft.com/office/drawing/2014/main" id="{0A5C11C9-65D2-491A-A266-6ADBD2CB4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06736"/>
            <a:ext cx="9143999" cy="851265"/>
          </a:xfrm>
          <a:custGeom>
            <a:avLst/>
            <a:gdLst>
              <a:gd name="connsiteX0" fmla="*/ 619389 w 12191998"/>
              <a:gd name="connsiteY0" fmla="*/ 0 h 851265"/>
              <a:gd name="connsiteX1" fmla="*/ 687652 w 12191998"/>
              <a:gd name="connsiteY1" fmla="*/ 3175 h 851265"/>
              <a:gd name="connsiteX2" fmla="*/ 747977 w 12191998"/>
              <a:gd name="connsiteY2" fmla="*/ 9525 h 851265"/>
              <a:gd name="connsiteX3" fmla="*/ 800364 w 12191998"/>
              <a:gd name="connsiteY3" fmla="*/ 20637 h 851265"/>
              <a:gd name="connsiteX4" fmla="*/ 846402 w 12191998"/>
              <a:gd name="connsiteY4" fmla="*/ 36512 h 851265"/>
              <a:gd name="connsiteX5" fmla="*/ 887677 w 12191998"/>
              <a:gd name="connsiteY5" fmla="*/ 52387 h 851265"/>
              <a:gd name="connsiteX6" fmla="*/ 924189 w 12191998"/>
              <a:gd name="connsiteY6" fmla="*/ 68262 h 851265"/>
              <a:gd name="connsiteX7" fmla="*/ 962289 w 12191998"/>
              <a:gd name="connsiteY7" fmla="*/ 87312 h 851265"/>
              <a:gd name="connsiteX8" fmla="*/ 1000389 w 12191998"/>
              <a:gd name="connsiteY8" fmla="*/ 106362 h 851265"/>
              <a:gd name="connsiteX9" fmla="*/ 1036902 w 12191998"/>
              <a:gd name="connsiteY9" fmla="*/ 125412 h 851265"/>
              <a:gd name="connsiteX10" fmla="*/ 1078177 w 12191998"/>
              <a:gd name="connsiteY10" fmla="*/ 141287 h 851265"/>
              <a:gd name="connsiteX11" fmla="*/ 1124214 w 12191998"/>
              <a:gd name="connsiteY11" fmla="*/ 155575 h 851265"/>
              <a:gd name="connsiteX12" fmla="*/ 1176602 w 12191998"/>
              <a:gd name="connsiteY12" fmla="*/ 166687 h 851265"/>
              <a:gd name="connsiteX13" fmla="*/ 1236927 w 12191998"/>
              <a:gd name="connsiteY13" fmla="*/ 174625 h 851265"/>
              <a:gd name="connsiteX14" fmla="*/ 1305189 w 12191998"/>
              <a:gd name="connsiteY14" fmla="*/ 176212 h 851265"/>
              <a:gd name="connsiteX15" fmla="*/ 1373452 w 12191998"/>
              <a:gd name="connsiteY15" fmla="*/ 174625 h 851265"/>
              <a:gd name="connsiteX16" fmla="*/ 1433777 w 12191998"/>
              <a:gd name="connsiteY16" fmla="*/ 166687 h 851265"/>
              <a:gd name="connsiteX17" fmla="*/ 1486164 w 12191998"/>
              <a:gd name="connsiteY17" fmla="*/ 155575 h 851265"/>
              <a:gd name="connsiteX18" fmla="*/ 1532202 w 12191998"/>
              <a:gd name="connsiteY18" fmla="*/ 141287 h 851265"/>
              <a:gd name="connsiteX19" fmla="*/ 1573477 w 12191998"/>
              <a:gd name="connsiteY19" fmla="*/ 125412 h 851265"/>
              <a:gd name="connsiteX20" fmla="*/ 1609989 w 12191998"/>
              <a:gd name="connsiteY20" fmla="*/ 106362 h 851265"/>
              <a:gd name="connsiteX21" fmla="*/ 1648089 w 12191998"/>
              <a:gd name="connsiteY21" fmla="*/ 87312 h 851265"/>
              <a:gd name="connsiteX22" fmla="*/ 1686189 w 12191998"/>
              <a:gd name="connsiteY22" fmla="*/ 68262 h 851265"/>
              <a:gd name="connsiteX23" fmla="*/ 1722702 w 12191998"/>
              <a:gd name="connsiteY23" fmla="*/ 52387 h 851265"/>
              <a:gd name="connsiteX24" fmla="*/ 1763977 w 12191998"/>
              <a:gd name="connsiteY24" fmla="*/ 36512 h 851265"/>
              <a:gd name="connsiteX25" fmla="*/ 1810014 w 12191998"/>
              <a:gd name="connsiteY25" fmla="*/ 20637 h 851265"/>
              <a:gd name="connsiteX26" fmla="*/ 1862402 w 12191998"/>
              <a:gd name="connsiteY26" fmla="*/ 9525 h 851265"/>
              <a:gd name="connsiteX27" fmla="*/ 1922727 w 12191998"/>
              <a:gd name="connsiteY27" fmla="*/ 3175 h 851265"/>
              <a:gd name="connsiteX28" fmla="*/ 1990989 w 12191998"/>
              <a:gd name="connsiteY28" fmla="*/ 0 h 851265"/>
              <a:gd name="connsiteX29" fmla="*/ 2059252 w 12191998"/>
              <a:gd name="connsiteY29" fmla="*/ 3175 h 851265"/>
              <a:gd name="connsiteX30" fmla="*/ 2119577 w 12191998"/>
              <a:gd name="connsiteY30" fmla="*/ 9525 h 851265"/>
              <a:gd name="connsiteX31" fmla="*/ 2171964 w 12191998"/>
              <a:gd name="connsiteY31" fmla="*/ 20637 h 851265"/>
              <a:gd name="connsiteX32" fmla="*/ 2218002 w 12191998"/>
              <a:gd name="connsiteY32" fmla="*/ 36512 h 851265"/>
              <a:gd name="connsiteX33" fmla="*/ 2259277 w 12191998"/>
              <a:gd name="connsiteY33" fmla="*/ 52387 h 851265"/>
              <a:gd name="connsiteX34" fmla="*/ 2295789 w 12191998"/>
              <a:gd name="connsiteY34" fmla="*/ 68262 h 851265"/>
              <a:gd name="connsiteX35" fmla="*/ 2333889 w 12191998"/>
              <a:gd name="connsiteY35" fmla="*/ 87312 h 851265"/>
              <a:gd name="connsiteX36" fmla="*/ 2371989 w 12191998"/>
              <a:gd name="connsiteY36" fmla="*/ 106362 h 851265"/>
              <a:gd name="connsiteX37" fmla="*/ 2408502 w 12191998"/>
              <a:gd name="connsiteY37" fmla="*/ 125412 h 851265"/>
              <a:gd name="connsiteX38" fmla="*/ 2449777 w 12191998"/>
              <a:gd name="connsiteY38" fmla="*/ 141287 h 851265"/>
              <a:gd name="connsiteX39" fmla="*/ 2495814 w 12191998"/>
              <a:gd name="connsiteY39" fmla="*/ 155575 h 851265"/>
              <a:gd name="connsiteX40" fmla="*/ 2548202 w 12191998"/>
              <a:gd name="connsiteY40" fmla="*/ 166687 h 851265"/>
              <a:gd name="connsiteX41" fmla="*/ 2608527 w 12191998"/>
              <a:gd name="connsiteY41" fmla="*/ 174625 h 851265"/>
              <a:gd name="connsiteX42" fmla="*/ 2676789 w 12191998"/>
              <a:gd name="connsiteY42" fmla="*/ 176212 h 851265"/>
              <a:gd name="connsiteX43" fmla="*/ 2745052 w 12191998"/>
              <a:gd name="connsiteY43" fmla="*/ 174625 h 851265"/>
              <a:gd name="connsiteX44" fmla="*/ 2805377 w 12191998"/>
              <a:gd name="connsiteY44" fmla="*/ 166687 h 851265"/>
              <a:gd name="connsiteX45" fmla="*/ 2857764 w 12191998"/>
              <a:gd name="connsiteY45" fmla="*/ 155575 h 851265"/>
              <a:gd name="connsiteX46" fmla="*/ 2903802 w 12191998"/>
              <a:gd name="connsiteY46" fmla="*/ 141287 h 851265"/>
              <a:gd name="connsiteX47" fmla="*/ 2945077 w 12191998"/>
              <a:gd name="connsiteY47" fmla="*/ 125412 h 851265"/>
              <a:gd name="connsiteX48" fmla="*/ 2981589 w 12191998"/>
              <a:gd name="connsiteY48" fmla="*/ 106362 h 851265"/>
              <a:gd name="connsiteX49" fmla="*/ 3019689 w 12191998"/>
              <a:gd name="connsiteY49" fmla="*/ 87312 h 851265"/>
              <a:gd name="connsiteX50" fmla="*/ 3057789 w 12191998"/>
              <a:gd name="connsiteY50" fmla="*/ 68262 h 851265"/>
              <a:gd name="connsiteX51" fmla="*/ 3094302 w 12191998"/>
              <a:gd name="connsiteY51" fmla="*/ 52387 h 851265"/>
              <a:gd name="connsiteX52" fmla="*/ 3135577 w 12191998"/>
              <a:gd name="connsiteY52" fmla="*/ 36512 h 851265"/>
              <a:gd name="connsiteX53" fmla="*/ 3181614 w 12191998"/>
              <a:gd name="connsiteY53" fmla="*/ 20637 h 851265"/>
              <a:gd name="connsiteX54" fmla="*/ 3234002 w 12191998"/>
              <a:gd name="connsiteY54" fmla="*/ 9525 h 851265"/>
              <a:gd name="connsiteX55" fmla="*/ 3294327 w 12191998"/>
              <a:gd name="connsiteY55" fmla="*/ 3175 h 851265"/>
              <a:gd name="connsiteX56" fmla="*/ 3361002 w 12191998"/>
              <a:gd name="connsiteY56" fmla="*/ 0 h 851265"/>
              <a:gd name="connsiteX57" fmla="*/ 3430852 w 12191998"/>
              <a:gd name="connsiteY57" fmla="*/ 3175 h 851265"/>
              <a:gd name="connsiteX58" fmla="*/ 3491177 w 12191998"/>
              <a:gd name="connsiteY58" fmla="*/ 9525 h 851265"/>
              <a:gd name="connsiteX59" fmla="*/ 3543564 w 12191998"/>
              <a:gd name="connsiteY59" fmla="*/ 20637 h 851265"/>
              <a:gd name="connsiteX60" fmla="*/ 3589602 w 12191998"/>
              <a:gd name="connsiteY60" fmla="*/ 36512 h 851265"/>
              <a:gd name="connsiteX61" fmla="*/ 3630877 w 12191998"/>
              <a:gd name="connsiteY61" fmla="*/ 52387 h 851265"/>
              <a:gd name="connsiteX62" fmla="*/ 3667389 w 12191998"/>
              <a:gd name="connsiteY62" fmla="*/ 68262 h 851265"/>
              <a:gd name="connsiteX63" fmla="*/ 3705489 w 12191998"/>
              <a:gd name="connsiteY63" fmla="*/ 87312 h 851265"/>
              <a:gd name="connsiteX64" fmla="*/ 3743589 w 12191998"/>
              <a:gd name="connsiteY64" fmla="*/ 106362 h 851265"/>
              <a:gd name="connsiteX65" fmla="*/ 3780102 w 12191998"/>
              <a:gd name="connsiteY65" fmla="*/ 125412 h 851265"/>
              <a:gd name="connsiteX66" fmla="*/ 3821377 w 12191998"/>
              <a:gd name="connsiteY66" fmla="*/ 141287 h 851265"/>
              <a:gd name="connsiteX67" fmla="*/ 3867414 w 12191998"/>
              <a:gd name="connsiteY67" fmla="*/ 155575 h 851265"/>
              <a:gd name="connsiteX68" fmla="*/ 3919802 w 12191998"/>
              <a:gd name="connsiteY68" fmla="*/ 166687 h 851265"/>
              <a:gd name="connsiteX69" fmla="*/ 3980127 w 12191998"/>
              <a:gd name="connsiteY69" fmla="*/ 174625 h 851265"/>
              <a:gd name="connsiteX70" fmla="*/ 4048389 w 12191998"/>
              <a:gd name="connsiteY70" fmla="*/ 176212 h 851265"/>
              <a:gd name="connsiteX71" fmla="*/ 4116652 w 12191998"/>
              <a:gd name="connsiteY71" fmla="*/ 174625 h 851265"/>
              <a:gd name="connsiteX72" fmla="*/ 4176977 w 12191998"/>
              <a:gd name="connsiteY72" fmla="*/ 166687 h 851265"/>
              <a:gd name="connsiteX73" fmla="*/ 4229364 w 12191998"/>
              <a:gd name="connsiteY73" fmla="*/ 155575 h 851265"/>
              <a:gd name="connsiteX74" fmla="*/ 4275402 w 12191998"/>
              <a:gd name="connsiteY74" fmla="*/ 141287 h 851265"/>
              <a:gd name="connsiteX75" fmla="*/ 4316677 w 12191998"/>
              <a:gd name="connsiteY75" fmla="*/ 125412 h 851265"/>
              <a:gd name="connsiteX76" fmla="*/ 4353189 w 12191998"/>
              <a:gd name="connsiteY76" fmla="*/ 106362 h 851265"/>
              <a:gd name="connsiteX77" fmla="*/ 4429389 w 12191998"/>
              <a:gd name="connsiteY77" fmla="*/ 68262 h 851265"/>
              <a:gd name="connsiteX78" fmla="*/ 4465902 w 12191998"/>
              <a:gd name="connsiteY78" fmla="*/ 52387 h 851265"/>
              <a:gd name="connsiteX79" fmla="*/ 4507177 w 12191998"/>
              <a:gd name="connsiteY79" fmla="*/ 36512 h 851265"/>
              <a:gd name="connsiteX80" fmla="*/ 4553216 w 12191998"/>
              <a:gd name="connsiteY80" fmla="*/ 20637 h 851265"/>
              <a:gd name="connsiteX81" fmla="*/ 4605602 w 12191998"/>
              <a:gd name="connsiteY81" fmla="*/ 9525 h 851265"/>
              <a:gd name="connsiteX82" fmla="*/ 4665928 w 12191998"/>
              <a:gd name="connsiteY82" fmla="*/ 3175 h 851265"/>
              <a:gd name="connsiteX83" fmla="*/ 4734189 w 12191998"/>
              <a:gd name="connsiteY83" fmla="*/ 0 h 851265"/>
              <a:gd name="connsiteX84" fmla="*/ 4802453 w 12191998"/>
              <a:gd name="connsiteY84" fmla="*/ 3175 h 851265"/>
              <a:gd name="connsiteX85" fmla="*/ 4862777 w 12191998"/>
              <a:gd name="connsiteY85" fmla="*/ 9525 h 851265"/>
              <a:gd name="connsiteX86" fmla="*/ 4915165 w 12191998"/>
              <a:gd name="connsiteY86" fmla="*/ 20637 h 851265"/>
              <a:gd name="connsiteX87" fmla="*/ 4961202 w 12191998"/>
              <a:gd name="connsiteY87" fmla="*/ 36512 h 851265"/>
              <a:gd name="connsiteX88" fmla="*/ 5002478 w 12191998"/>
              <a:gd name="connsiteY88" fmla="*/ 52387 h 851265"/>
              <a:gd name="connsiteX89" fmla="*/ 5038989 w 12191998"/>
              <a:gd name="connsiteY89" fmla="*/ 68262 h 851265"/>
              <a:gd name="connsiteX90" fmla="*/ 5077091 w 12191998"/>
              <a:gd name="connsiteY90" fmla="*/ 87312 h 851265"/>
              <a:gd name="connsiteX91" fmla="*/ 5115189 w 12191998"/>
              <a:gd name="connsiteY91" fmla="*/ 106362 h 851265"/>
              <a:gd name="connsiteX92" fmla="*/ 5151702 w 12191998"/>
              <a:gd name="connsiteY92" fmla="*/ 125412 h 851265"/>
              <a:gd name="connsiteX93" fmla="*/ 5192978 w 12191998"/>
              <a:gd name="connsiteY93" fmla="*/ 141287 h 851265"/>
              <a:gd name="connsiteX94" fmla="*/ 5239014 w 12191998"/>
              <a:gd name="connsiteY94" fmla="*/ 155575 h 851265"/>
              <a:gd name="connsiteX95" fmla="*/ 5291401 w 12191998"/>
              <a:gd name="connsiteY95" fmla="*/ 166687 h 851265"/>
              <a:gd name="connsiteX96" fmla="*/ 5351727 w 12191998"/>
              <a:gd name="connsiteY96" fmla="*/ 174625 h 851265"/>
              <a:gd name="connsiteX97" fmla="*/ 5410199 w 12191998"/>
              <a:gd name="connsiteY97" fmla="*/ 175985 h 851265"/>
              <a:gd name="connsiteX98" fmla="*/ 5468671 w 12191998"/>
              <a:gd name="connsiteY98" fmla="*/ 174625 h 851265"/>
              <a:gd name="connsiteX99" fmla="*/ 5528996 w 12191998"/>
              <a:gd name="connsiteY99" fmla="*/ 166687 h 851265"/>
              <a:gd name="connsiteX100" fmla="*/ 5581383 w 12191998"/>
              <a:gd name="connsiteY100" fmla="*/ 155575 h 851265"/>
              <a:gd name="connsiteX101" fmla="*/ 5627421 w 12191998"/>
              <a:gd name="connsiteY101" fmla="*/ 141287 h 851265"/>
              <a:gd name="connsiteX102" fmla="*/ 5668696 w 12191998"/>
              <a:gd name="connsiteY102" fmla="*/ 125412 h 851265"/>
              <a:gd name="connsiteX103" fmla="*/ 5705210 w 12191998"/>
              <a:gd name="connsiteY103" fmla="*/ 106362 h 851265"/>
              <a:gd name="connsiteX104" fmla="*/ 5743308 w 12191998"/>
              <a:gd name="connsiteY104" fmla="*/ 87312 h 851265"/>
              <a:gd name="connsiteX105" fmla="*/ 5781408 w 12191998"/>
              <a:gd name="connsiteY105" fmla="*/ 68262 h 851265"/>
              <a:gd name="connsiteX106" fmla="*/ 5817921 w 12191998"/>
              <a:gd name="connsiteY106" fmla="*/ 52387 h 851265"/>
              <a:gd name="connsiteX107" fmla="*/ 5859196 w 12191998"/>
              <a:gd name="connsiteY107" fmla="*/ 36512 h 851265"/>
              <a:gd name="connsiteX108" fmla="*/ 5905234 w 12191998"/>
              <a:gd name="connsiteY108" fmla="*/ 20637 h 851265"/>
              <a:gd name="connsiteX109" fmla="*/ 5957621 w 12191998"/>
              <a:gd name="connsiteY109" fmla="*/ 9525 h 851265"/>
              <a:gd name="connsiteX110" fmla="*/ 6017948 w 12191998"/>
              <a:gd name="connsiteY110" fmla="*/ 3175 h 851265"/>
              <a:gd name="connsiteX111" fmla="*/ 6086210 w 12191998"/>
              <a:gd name="connsiteY111" fmla="*/ 0 h 851265"/>
              <a:gd name="connsiteX112" fmla="*/ 6095999 w 12191998"/>
              <a:gd name="connsiteY112" fmla="*/ 455 h 851265"/>
              <a:gd name="connsiteX113" fmla="*/ 6105789 w 12191998"/>
              <a:gd name="connsiteY113" fmla="*/ 0 h 851265"/>
              <a:gd name="connsiteX114" fmla="*/ 6174052 w 12191998"/>
              <a:gd name="connsiteY114" fmla="*/ 3175 h 851265"/>
              <a:gd name="connsiteX115" fmla="*/ 6234377 w 12191998"/>
              <a:gd name="connsiteY115" fmla="*/ 9525 h 851265"/>
              <a:gd name="connsiteX116" fmla="*/ 6286764 w 12191998"/>
              <a:gd name="connsiteY116" fmla="*/ 20637 h 851265"/>
              <a:gd name="connsiteX117" fmla="*/ 6332802 w 12191998"/>
              <a:gd name="connsiteY117" fmla="*/ 36512 h 851265"/>
              <a:gd name="connsiteX118" fmla="*/ 6374077 w 12191998"/>
              <a:gd name="connsiteY118" fmla="*/ 52387 h 851265"/>
              <a:gd name="connsiteX119" fmla="*/ 6410589 w 12191998"/>
              <a:gd name="connsiteY119" fmla="*/ 68262 h 851265"/>
              <a:gd name="connsiteX120" fmla="*/ 6448689 w 12191998"/>
              <a:gd name="connsiteY120" fmla="*/ 87312 h 851265"/>
              <a:gd name="connsiteX121" fmla="*/ 6486789 w 12191998"/>
              <a:gd name="connsiteY121" fmla="*/ 106362 h 851265"/>
              <a:gd name="connsiteX122" fmla="*/ 6523302 w 12191998"/>
              <a:gd name="connsiteY122" fmla="*/ 125412 h 851265"/>
              <a:gd name="connsiteX123" fmla="*/ 6564577 w 12191998"/>
              <a:gd name="connsiteY123" fmla="*/ 141287 h 851265"/>
              <a:gd name="connsiteX124" fmla="*/ 6610614 w 12191998"/>
              <a:gd name="connsiteY124" fmla="*/ 155575 h 851265"/>
              <a:gd name="connsiteX125" fmla="*/ 6663002 w 12191998"/>
              <a:gd name="connsiteY125" fmla="*/ 166687 h 851265"/>
              <a:gd name="connsiteX126" fmla="*/ 6723327 w 12191998"/>
              <a:gd name="connsiteY126" fmla="*/ 174625 h 851265"/>
              <a:gd name="connsiteX127" fmla="*/ 6781799 w 12191998"/>
              <a:gd name="connsiteY127" fmla="*/ 175985 h 851265"/>
              <a:gd name="connsiteX128" fmla="*/ 6840271 w 12191998"/>
              <a:gd name="connsiteY128" fmla="*/ 174625 h 851265"/>
              <a:gd name="connsiteX129" fmla="*/ 6900596 w 12191998"/>
              <a:gd name="connsiteY129" fmla="*/ 166687 h 851265"/>
              <a:gd name="connsiteX130" fmla="*/ 6952983 w 12191998"/>
              <a:gd name="connsiteY130" fmla="*/ 155575 h 851265"/>
              <a:gd name="connsiteX131" fmla="*/ 6999021 w 12191998"/>
              <a:gd name="connsiteY131" fmla="*/ 141287 h 851265"/>
              <a:gd name="connsiteX132" fmla="*/ 7040296 w 12191998"/>
              <a:gd name="connsiteY132" fmla="*/ 125412 h 851265"/>
              <a:gd name="connsiteX133" fmla="*/ 7076808 w 12191998"/>
              <a:gd name="connsiteY133" fmla="*/ 106362 h 851265"/>
              <a:gd name="connsiteX134" fmla="*/ 7114908 w 12191998"/>
              <a:gd name="connsiteY134" fmla="*/ 87312 h 851265"/>
              <a:gd name="connsiteX135" fmla="*/ 7153008 w 12191998"/>
              <a:gd name="connsiteY135" fmla="*/ 68262 h 851265"/>
              <a:gd name="connsiteX136" fmla="*/ 7189521 w 12191998"/>
              <a:gd name="connsiteY136" fmla="*/ 52387 h 851265"/>
              <a:gd name="connsiteX137" fmla="*/ 7230796 w 12191998"/>
              <a:gd name="connsiteY137" fmla="*/ 36512 h 851265"/>
              <a:gd name="connsiteX138" fmla="*/ 7276833 w 12191998"/>
              <a:gd name="connsiteY138" fmla="*/ 20637 h 851265"/>
              <a:gd name="connsiteX139" fmla="*/ 7329221 w 12191998"/>
              <a:gd name="connsiteY139" fmla="*/ 9525 h 851265"/>
              <a:gd name="connsiteX140" fmla="*/ 7389546 w 12191998"/>
              <a:gd name="connsiteY140" fmla="*/ 3175 h 851265"/>
              <a:gd name="connsiteX141" fmla="*/ 7457808 w 12191998"/>
              <a:gd name="connsiteY141" fmla="*/ 0 h 851265"/>
              <a:gd name="connsiteX142" fmla="*/ 7526071 w 12191998"/>
              <a:gd name="connsiteY142" fmla="*/ 3175 h 851265"/>
              <a:gd name="connsiteX143" fmla="*/ 7586396 w 12191998"/>
              <a:gd name="connsiteY143" fmla="*/ 9525 h 851265"/>
              <a:gd name="connsiteX144" fmla="*/ 7638783 w 12191998"/>
              <a:gd name="connsiteY144" fmla="*/ 20637 h 851265"/>
              <a:gd name="connsiteX145" fmla="*/ 7684821 w 12191998"/>
              <a:gd name="connsiteY145" fmla="*/ 36512 h 851265"/>
              <a:gd name="connsiteX146" fmla="*/ 7726096 w 12191998"/>
              <a:gd name="connsiteY146" fmla="*/ 52387 h 851265"/>
              <a:gd name="connsiteX147" fmla="*/ 7762608 w 12191998"/>
              <a:gd name="connsiteY147" fmla="*/ 68262 h 851265"/>
              <a:gd name="connsiteX148" fmla="*/ 7800708 w 12191998"/>
              <a:gd name="connsiteY148" fmla="*/ 87312 h 851265"/>
              <a:gd name="connsiteX149" fmla="*/ 7838808 w 12191998"/>
              <a:gd name="connsiteY149" fmla="*/ 106362 h 851265"/>
              <a:gd name="connsiteX150" fmla="*/ 7875321 w 12191998"/>
              <a:gd name="connsiteY150" fmla="*/ 125412 h 851265"/>
              <a:gd name="connsiteX151" fmla="*/ 7916596 w 12191998"/>
              <a:gd name="connsiteY151" fmla="*/ 141287 h 851265"/>
              <a:gd name="connsiteX152" fmla="*/ 7962633 w 12191998"/>
              <a:gd name="connsiteY152" fmla="*/ 155575 h 851265"/>
              <a:gd name="connsiteX153" fmla="*/ 8015021 w 12191998"/>
              <a:gd name="connsiteY153" fmla="*/ 166687 h 851265"/>
              <a:gd name="connsiteX154" fmla="*/ 8075346 w 12191998"/>
              <a:gd name="connsiteY154" fmla="*/ 174625 h 851265"/>
              <a:gd name="connsiteX155" fmla="*/ 8143608 w 12191998"/>
              <a:gd name="connsiteY155" fmla="*/ 176212 h 851265"/>
              <a:gd name="connsiteX156" fmla="*/ 8211871 w 12191998"/>
              <a:gd name="connsiteY156" fmla="*/ 174625 h 851265"/>
              <a:gd name="connsiteX157" fmla="*/ 8272196 w 12191998"/>
              <a:gd name="connsiteY157" fmla="*/ 166687 h 851265"/>
              <a:gd name="connsiteX158" fmla="*/ 8324583 w 12191998"/>
              <a:gd name="connsiteY158" fmla="*/ 155575 h 851265"/>
              <a:gd name="connsiteX159" fmla="*/ 8370621 w 12191998"/>
              <a:gd name="connsiteY159" fmla="*/ 141287 h 851265"/>
              <a:gd name="connsiteX160" fmla="*/ 8411896 w 12191998"/>
              <a:gd name="connsiteY160" fmla="*/ 125412 h 851265"/>
              <a:gd name="connsiteX161" fmla="*/ 8448408 w 12191998"/>
              <a:gd name="connsiteY161" fmla="*/ 106362 h 851265"/>
              <a:gd name="connsiteX162" fmla="*/ 8486508 w 12191998"/>
              <a:gd name="connsiteY162" fmla="*/ 87312 h 851265"/>
              <a:gd name="connsiteX163" fmla="*/ 8524608 w 12191998"/>
              <a:gd name="connsiteY163" fmla="*/ 68262 h 851265"/>
              <a:gd name="connsiteX164" fmla="*/ 8561120 w 12191998"/>
              <a:gd name="connsiteY164" fmla="*/ 52387 h 851265"/>
              <a:gd name="connsiteX165" fmla="*/ 8602396 w 12191998"/>
              <a:gd name="connsiteY165" fmla="*/ 36512 h 851265"/>
              <a:gd name="connsiteX166" fmla="*/ 8648432 w 12191998"/>
              <a:gd name="connsiteY166" fmla="*/ 20637 h 851265"/>
              <a:gd name="connsiteX167" fmla="*/ 8700820 w 12191998"/>
              <a:gd name="connsiteY167" fmla="*/ 9525 h 851265"/>
              <a:gd name="connsiteX168" fmla="*/ 8761146 w 12191998"/>
              <a:gd name="connsiteY168" fmla="*/ 3175 h 851265"/>
              <a:gd name="connsiteX169" fmla="*/ 8827820 w 12191998"/>
              <a:gd name="connsiteY169" fmla="*/ 0 h 851265"/>
              <a:gd name="connsiteX170" fmla="*/ 8897670 w 12191998"/>
              <a:gd name="connsiteY170" fmla="*/ 3175 h 851265"/>
              <a:gd name="connsiteX171" fmla="*/ 8957996 w 12191998"/>
              <a:gd name="connsiteY171" fmla="*/ 9525 h 851265"/>
              <a:gd name="connsiteX172" fmla="*/ 9010382 w 12191998"/>
              <a:gd name="connsiteY172" fmla="*/ 20637 h 851265"/>
              <a:gd name="connsiteX173" fmla="*/ 9056420 w 12191998"/>
              <a:gd name="connsiteY173" fmla="*/ 36512 h 851265"/>
              <a:gd name="connsiteX174" fmla="*/ 9097696 w 12191998"/>
              <a:gd name="connsiteY174" fmla="*/ 52387 h 851265"/>
              <a:gd name="connsiteX175" fmla="*/ 9134208 w 12191998"/>
              <a:gd name="connsiteY175" fmla="*/ 68262 h 851265"/>
              <a:gd name="connsiteX176" fmla="*/ 9172308 w 12191998"/>
              <a:gd name="connsiteY176" fmla="*/ 87312 h 851265"/>
              <a:gd name="connsiteX177" fmla="*/ 9210408 w 12191998"/>
              <a:gd name="connsiteY177" fmla="*/ 106362 h 851265"/>
              <a:gd name="connsiteX178" fmla="*/ 9246920 w 12191998"/>
              <a:gd name="connsiteY178" fmla="*/ 125412 h 851265"/>
              <a:gd name="connsiteX179" fmla="*/ 9288196 w 12191998"/>
              <a:gd name="connsiteY179" fmla="*/ 141287 h 851265"/>
              <a:gd name="connsiteX180" fmla="*/ 9334232 w 12191998"/>
              <a:gd name="connsiteY180" fmla="*/ 155575 h 851265"/>
              <a:gd name="connsiteX181" fmla="*/ 9386620 w 12191998"/>
              <a:gd name="connsiteY181" fmla="*/ 166687 h 851265"/>
              <a:gd name="connsiteX182" fmla="*/ 9446946 w 12191998"/>
              <a:gd name="connsiteY182" fmla="*/ 174625 h 851265"/>
              <a:gd name="connsiteX183" fmla="*/ 9515208 w 12191998"/>
              <a:gd name="connsiteY183" fmla="*/ 176212 h 851265"/>
              <a:gd name="connsiteX184" fmla="*/ 9583470 w 12191998"/>
              <a:gd name="connsiteY184" fmla="*/ 174625 h 851265"/>
              <a:gd name="connsiteX185" fmla="*/ 9643796 w 12191998"/>
              <a:gd name="connsiteY185" fmla="*/ 166687 h 851265"/>
              <a:gd name="connsiteX186" fmla="*/ 9696182 w 12191998"/>
              <a:gd name="connsiteY186" fmla="*/ 155575 h 851265"/>
              <a:gd name="connsiteX187" fmla="*/ 9742220 w 12191998"/>
              <a:gd name="connsiteY187" fmla="*/ 141287 h 851265"/>
              <a:gd name="connsiteX188" fmla="*/ 9783496 w 12191998"/>
              <a:gd name="connsiteY188" fmla="*/ 125412 h 851265"/>
              <a:gd name="connsiteX189" fmla="*/ 9820008 w 12191998"/>
              <a:gd name="connsiteY189" fmla="*/ 106362 h 851265"/>
              <a:gd name="connsiteX190" fmla="*/ 9896208 w 12191998"/>
              <a:gd name="connsiteY190" fmla="*/ 68262 h 851265"/>
              <a:gd name="connsiteX191" fmla="*/ 9932720 w 12191998"/>
              <a:gd name="connsiteY191" fmla="*/ 52387 h 851265"/>
              <a:gd name="connsiteX192" fmla="*/ 9973996 w 12191998"/>
              <a:gd name="connsiteY192" fmla="*/ 36512 h 851265"/>
              <a:gd name="connsiteX193" fmla="*/ 10020032 w 12191998"/>
              <a:gd name="connsiteY193" fmla="*/ 20637 h 851265"/>
              <a:gd name="connsiteX194" fmla="*/ 10072420 w 12191998"/>
              <a:gd name="connsiteY194" fmla="*/ 9525 h 851265"/>
              <a:gd name="connsiteX195" fmla="*/ 10132746 w 12191998"/>
              <a:gd name="connsiteY195" fmla="*/ 3175 h 851265"/>
              <a:gd name="connsiteX196" fmla="*/ 10201008 w 12191998"/>
              <a:gd name="connsiteY196" fmla="*/ 0 h 851265"/>
              <a:gd name="connsiteX197" fmla="*/ 10269270 w 12191998"/>
              <a:gd name="connsiteY197" fmla="*/ 3175 h 851265"/>
              <a:gd name="connsiteX198" fmla="*/ 10329596 w 12191998"/>
              <a:gd name="connsiteY198" fmla="*/ 9525 h 851265"/>
              <a:gd name="connsiteX199" fmla="*/ 10381982 w 12191998"/>
              <a:gd name="connsiteY199" fmla="*/ 20637 h 851265"/>
              <a:gd name="connsiteX200" fmla="*/ 10428020 w 12191998"/>
              <a:gd name="connsiteY200" fmla="*/ 36512 h 851265"/>
              <a:gd name="connsiteX201" fmla="*/ 10469296 w 12191998"/>
              <a:gd name="connsiteY201" fmla="*/ 52387 h 851265"/>
              <a:gd name="connsiteX202" fmla="*/ 10505808 w 12191998"/>
              <a:gd name="connsiteY202" fmla="*/ 68262 h 851265"/>
              <a:gd name="connsiteX203" fmla="*/ 10543908 w 12191998"/>
              <a:gd name="connsiteY203" fmla="*/ 87312 h 851265"/>
              <a:gd name="connsiteX204" fmla="*/ 10582008 w 12191998"/>
              <a:gd name="connsiteY204" fmla="*/ 106362 h 851265"/>
              <a:gd name="connsiteX205" fmla="*/ 10618520 w 12191998"/>
              <a:gd name="connsiteY205" fmla="*/ 125412 h 851265"/>
              <a:gd name="connsiteX206" fmla="*/ 10659796 w 12191998"/>
              <a:gd name="connsiteY206" fmla="*/ 141287 h 851265"/>
              <a:gd name="connsiteX207" fmla="*/ 10705832 w 12191998"/>
              <a:gd name="connsiteY207" fmla="*/ 155575 h 851265"/>
              <a:gd name="connsiteX208" fmla="*/ 10758220 w 12191998"/>
              <a:gd name="connsiteY208" fmla="*/ 166687 h 851265"/>
              <a:gd name="connsiteX209" fmla="*/ 10818546 w 12191998"/>
              <a:gd name="connsiteY209" fmla="*/ 174625 h 851265"/>
              <a:gd name="connsiteX210" fmla="*/ 10886808 w 12191998"/>
              <a:gd name="connsiteY210" fmla="*/ 176212 h 851265"/>
              <a:gd name="connsiteX211" fmla="*/ 10955070 w 12191998"/>
              <a:gd name="connsiteY211" fmla="*/ 174625 h 851265"/>
              <a:gd name="connsiteX212" fmla="*/ 11015396 w 12191998"/>
              <a:gd name="connsiteY212" fmla="*/ 166687 h 851265"/>
              <a:gd name="connsiteX213" fmla="*/ 11067782 w 12191998"/>
              <a:gd name="connsiteY213" fmla="*/ 155575 h 851265"/>
              <a:gd name="connsiteX214" fmla="*/ 11113820 w 12191998"/>
              <a:gd name="connsiteY214" fmla="*/ 141287 h 851265"/>
              <a:gd name="connsiteX215" fmla="*/ 11155096 w 12191998"/>
              <a:gd name="connsiteY215" fmla="*/ 125412 h 851265"/>
              <a:gd name="connsiteX216" fmla="*/ 11191608 w 12191998"/>
              <a:gd name="connsiteY216" fmla="*/ 106362 h 851265"/>
              <a:gd name="connsiteX217" fmla="*/ 11229708 w 12191998"/>
              <a:gd name="connsiteY217" fmla="*/ 87312 h 851265"/>
              <a:gd name="connsiteX218" fmla="*/ 11267808 w 12191998"/>
              <a:gd name="connsiteY218" fmla="*/ 68262 h 851265"/>
              <a:gd name="connsiteX219" fmla="*/ 11304320 w 12191998"/>
              <a:gd name="connsiteY219" fmla="*/ 52387 h 851265"/>
              <a:gd name="connsiteX220" fmla="*/ 11345596 w 12191998"/>
              <a:gd name="connsiteY220" fmla="*/ 36512 h 851265"/>
              <a:gd name="connsiteX221" fmla="*/ 11391632 w 12191998"/>
              <a:gd name="connsiteY221" fmla="*/ 20637 h 851265"/>
              <a:gd name="connsiteX222" fmla="*/ 11444020 w 12191998"/>
              <a:gd name="connsiteY222" fmla="*/ 9525 h 851265"/>
              <a:gd name="connsiteX223" fmla="*/ 11504346 w 12191998"/>
              <a:gd name="connsiteY223" fmla="*/ 3175 h 851265"/>
              <a:gd name="connsiteX224" fmla="*/ 11572608 w 12191998"/>
              <a:gd name="connsiteY224" fmla="*/ 0 h 851265"/>
              <a:gd name="connsiteX225" fmla="*/ 11640870 w 12191998"/>
              <a:gd name="connsiteY225" fmla="*/ 3175 h 851265"/>
              <a:gd name="connsiteX226" fmla="*/ 11701196 w 12191998"/>
              <a:gd name="connsiteY226" fmla="*/ 9525 h 851265"/>
              <a:gd name="connsiteX227" fmla="*/ 11753582 w 12191998"/>
              <a:gd name="connsiteY227" fmla="*/ 20637 h 851265"/>
              <a:gd name="connsiteX228" fmla="*/ 11799620 w 12191998"/>
              <a:gd name="connsiteY228" fmla="*/ 36512 h 851265"/>
              <a:gd name="connsiteX229" fmla="*/ 11840896 w 12191998"/>
              <a:gd name="connsiteY229" fmla="*/ 52387 h 851265"/>
              <a:gd name="connsiteX230" fmla="*/ 11877408 w 12191998"/>
              <a:gd name="connsiteY230" fmla="*/ 68262 h 851265"/>
              <a:gd name="connsiteX231" fmla="*/ 11915508 w 12191998"/>
              <a:gd name="connsiteY231" fmla="*/ 87312 h 851265"/>
              <a:gd name="connsiteX232" fmla="*/ 11953608 w 12191998"/>
              <a:gd name="connsiteY232" fmla="*/ 106362 h 851265"/>
              <a:gd name="connsiteX233" fmla="*/ 11990120 w 12191998"/>
              <a:gd name="connsiteY233" fmla="*/ 125412 h 851265"/>
              <a:gd name="connsiteX234" fmla="*/ 12031396 w 12191998"/>
              <a:gd name="connsiteY234" fmla="*/ 141287 h 851265"/>
              <a:gd name="connsiteX235" fmla="*/ 12077432 w 12191998"/>
              <a:gd name="connsiteY235" fmla="*/ 155575 h 851265"/>
              <a:gd name="connsiteX236" fmla="*/ 12129820 w 12191998"/>
              <a:gd name="connsiteY236" fmla="*/ 166688 h 851265"/>
              <a:gd name="connsiteX237" fmla="*/ 12190146 w 12191998"/>
              <a:gd name="connsiteY237" fmla="*/ 174625 h 851265"/>
              <a:gd name="connsiteX238" fmla="*/ 12191998 w 12191998"/>
              <a:gd name="connsiteY238" fmla="*/ 174668 h 851265"/>
              <a:gd name="connsiteX239" fmla="*/ 12191998 w 12191998"/>
              <a:gd name="connsiteY239" fmla="*/ 851265 h 851265"/>
              <a:gd name="connsiteX240" fmla="*/ 0 w 12191998"/>
              <a:gd name="connsiteY240" fmla="*/ 851265 h 851265"/>
              <a:gd name="connsiteX241" fmla="*/ 0 w 12191998"/>
              <a:gd name="connsiteY241" fmla="*/ 174668 h 851265"/>
              <a:gd name="connsiteX242" fmla="*/ 1852 w 12191998"/>
              <a:gd name="connsiteY242" fmla="*/ 174625 h 851265"/>
              <a:gd name="connsiteX243" fmla="*/ 62177 w 12191998"/>
              <a:gd name="connsiteY243" fmla="*/ 166687 h 851265"/>
              <a:gd name="connsiteX244" fmla="*/ 114564 w 12191998"/>
              <a:gd name="connsiteY244" fmla="*/ 155575 h 851265"/>
              <a:gd name="connsiteX245" fmla="*/ 160602 w 12191998"/>
              <a:gd name="connsiteY245" fmla="*/ 141287 h 851265"/>
              <a:gd name="connsiteX246" fmla="*/ 201877 w 12191998"/>
              <a:gd name="connsiteY246" fmla="*/ 125412 h 851265"/>
              <a:gd name="connsiteX247" fmla="*/ 238389 w 12191998"/>
              <a:gd name="connsiteY247" fmla="*/ 106362 h 851265"/>
              <a:gd name="connsiteX248" fmla="*/ 276489 w 12191998"/>
              <a:gd name="connsiteY248" fmla="*/ 87312 h 851265"/>
              <a:gd name="connsiteX249" fmla="*/ 314589 w 12191998"/>
              <a:gd name="connsiteY249" fmla="*/ 68262 h 851265"/>
              <a:gd name="connsiteX250" fmla="*/ 351102 w 12191998"/>
              <a:gd name="connsiteY250" fmla="*/ 52387 h 851265"/>
              <a:gd name="connsiteX251" fmla="*/ 392377 w 12191998"/>
              <a:gd name="connsiteY251" fmla="*/ 36512 h 851265"/>
              <a:gd name="connsiteX252" fmla="*/ 438414 w 12191998"/>
              <a:gd name="connsiteY252" fmla="*/ 20637 h 851265"/>
              <a:gd name="connsiteX253" fmla="*/ 490802 w 12191998"/>
              <a:gd name="connsiteY253" fmla="*/ 9525 h 851265"/>
              <a:gd name="connsiteX254" fmla="*/ 551127 w 12191998"/>
              <a:gd name="connsiteY254" fmla="*/ 3175 h 85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1998" h="851265">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6" y="20637"/>
                </a:lnTo>
                <a:lnTo>
                  <a:pt x="4605602" y="9525"/>
                </a:lnTo>
                <a:lnTo>
                  <a:pt x="4665928" y="3175"/>
                </a:lnTo>
                <a:lnTo>
                  <a:pt x="4734189" y="0"/>
                </a:lnTo>
                <a:lnTo>
                  <a:pt x="4802453" y="3175"/>
                </a:lnTo>
                <a:lnTo>
                  <a:pt x="4862777" y="9525"/>
                </a:lnTo>
                <a:lnTo>
                  <a:pt x="4915165" y="20637"/>
                </a:lnTo>
                <a:lnTo>
                  <a:pt x="4961202" y="36512"/>
                </a:lnTo>
                <a:lnTo>
                  <a:pt x="5002478" y="52387"/>
                </a:lnTo>
                <a:lnTo>
                  <a:pt x="5038989" y="68262"/>
                </a:lnTo>
                <a:lnTo>
                  <a:pt x="5077091" y="87312"/>
                </a:lnTo>
                <a:lnTo>
                  <a:pt x="5115189" y="106362"/>
                </a:lnTo>
                <a:lnTo>
                  <a:pt x="5151702" y="125412"/>
                </a:lnTo>
                <a:lnTo>
                  <a:pt x="5192978"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10" y="106362"/>
                </a:lnTo>
                <a:lnTo>
                  <a:pt x="5743308" y="87312"/>
                </a:lnTo>
                <a:lnTo>
                  <a:pt x="5781408" y="68262"/>
                </a:lnTo>
                <a:lnTo>
                  <a:pt x="5817921" y="52387"/>
                </a:lnTo>
                <a:lnTo>
                  <a:pt x="5859196" y="36512"/>
                </a:lnTo>
                <a:lnTo>
                  <a:pt x="5905234" y="20637"/>
                </a:lnTo>
                <a:lnTo>
                  <a:pt x="5957621" y="9525"/>
                </a:lnTo>
                <a:lnTo>
                  <a:pt x="6017948" y="3175"/>
                </a:lnTo>
                <a:lnTo>
                  <a:pt x="6086210"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8" y="174668"/>
                </a:lnTo>
                <a:lnTo>
                  <a:pt x="12191998" y="851265"/>
                </a:lnTo>
                <a:lnTo>
                  <a:pt x="0" y="851265"/>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b="1" i="1" u="sng" dirty="0"/>
              <a:t>JOHARI   WINDOW</a:t>
            </a:r>
          </a:p>
        </p:txBody>
      </p:sp>
      <p:graphicFrame>
        <p:nvGraphicFramePr>
          <p:cNvPr id="5" name="Content Placeholder 4"/>
          <p:cNvGraphicFramePr>
            <a:graphicFrameLocks noGrp="1"/>
          </p:cNvGraphicFramePr>
          <p:nvPr>
            <p:ph idx="1"/>
          </p:nvPr>
        </p:nvGraphicFramePr>
        <p:xfrm>
          <a:off x="228600" y="1371600"/>
          <a:ext cx="8686800" cy="5181600"/>
        </p:xfrm>
        <a:graphic>
          <a:graphicData uri="http://schemas.openxmlformats.org/drawingml/2006/table">
            <a:tbl>
              <a:tblPr firstRow="1" bandRow="1">
                <a:tableStyleId>{21E4AEA4-8DFA-4A89-87EB-49C32662AFE0}</a:tableStyleId>
              </a:tblPr>
              <a:tblGrid>
                <a:gridCol w="43434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2518241">
                <a:tc>
                  <a:txBody>
                    <a:bodyPr/>
                    <a:lstStyle/>
                    <a:p>
                      <a:pPr algn="ctr"/>
                      <a:endParaRPr lang="en-US" dirty="0">
                        <a:latin typeface="Monotype Corsiva" pitchFamily="66" charset="0"/>
                      </a:endParaRPr>
                    </a:p>
                    <a:p>
                      <a:pPr algn="ctr"/>
                      <a:r>
                        <a:rPr lang="en-US" sz="6600" dirty="0">
                          <a:latin typeface="Monotype Corsiva" pitchFamily="66" charset="0"/>
                        </a:rPr>
                        <a:t>OPEN</a:t>
                      </a:r>
                    </a:p>
                    <a:p>
                      <a:pPr algn="l"/>
                      <a:r>
                        <a:rPr lang="en-US" sz="2400" b="0" dirty="0">
                          <a:latin typeface="Monotype Corsiva" pitchFamily="66" charset="0"/>
                        </a:rPr>
                        <a:t>(known</a:t>
                      </a:r>
                      <a:r>
                        <a:rPr lang="en-US" sz="2400" b="0" baseline="0" dirty="0">
                          <a:latin typeface="Monotype Corsiva" pitchFamily="66" charset="0"/>
                        </a:rPr>
                        <a:t> to others and also self)</a:t>
                      </a:r>
                      <a:endParaRPr lang="en-US" sz="2400" b="0" dirty="0">
                        <a:latin typeface="Monotype Corsiva" pitchFamily="66" charset="0"/>
                      </a:endParaRPr>
                    </a:p>
                    <a:p>
                      <a:pPr algn="l"/>
                      <a:endParaRPr lang="en-US" sz="2400" dirty="0">
                        <a:latin typeface="Monotype Corsiva" pitchFamily="66" charset="0"/>
                      </a:endParaRPr>
                    </a:p>
                  </a:txBody>
                  <a:tcPr/>
                </a:tc>
                <a:tc>
                  <a:txBody>
                    <a:bodyPr/>
                    <a:lstStyle/>
                    <a:p>
                      <a:pPr algn="ctr"/>
                      <a:endParaRPr lang="en-US" dirty="0">
                        <a:latin typeface="Monotype Corsiva" pitchFamily="66" charset="0"/>
                      </a:endParaRPr>
                    </a:p>
                    <a:p>
                      <a:pPr algn="ctr"/>
                      <a:r>
                        <a:rPr lang="en-US" sz="6600" dirty="0">
                          <a:latin typeface="Monotype Corsiva" pitchFamily="66" charset="0"/>
                        </a:rPr>
                        <a:t>BLIND</a:t>
                      </a:r>
                    </a:p>
                    <a:p>
                      <a:pPr algn="l"/>
                      <a:r>
                        <a:rPr lang="en-US" sz="2400" b="0" dirty="0">
                          <a:latin typeface="Monotype Corsiva" pitchFamily="66" charset="0"/>
                        </a:rPr>
                        <a:t>(unknown to self but known to others)</a:t>
                      </a:r>
                    </a:p>
                  </a:txBody>
                  <a:tcPr/>
                </a:tc>
                <a:extLst>
                  <a:ext uri="{0D108BD9-81ED-4DB2-BD59-A6C34878D82A}">
                    <a16:rowId xmlns:a16="http://schemas.microsoft.com/office/drawing/2014/main" val="10000"/>
                  </a:ext>
                </a:extLst>
              </a:tr>
              <a:tr h="2663359">
                <a:tc>
                  <a:txBody>
                    <a:bodyPr/>
                    <a:lstStyle/>
                    <a:p>
                      <a:pPr algn="ctr"/>
                      <a:endParaRPr lang="en-US" dirty="0">
                        <a:latin typeface="Monotype Corsiva" pitchFamily="66" charset="0"/>
                      </a:endParaRPr>
                    </a:p>
                    <a:p>
                      <a:pPr algn="ctr"/>
                      <a:r>
                        <a:rPr lang="en-US" sz="6600" dirty="0">
                          <a:latin typeface="Monotype Corsiva" pitchFamily="66" charset="0"/>
                        </a:rPr>
                        <a:t>HIDDEN</a:t>
                      </a:r>
                    </a:p>
                    <a:p>
                      <a:pPr algn="l"/>
                      <a:r>
                        <a:rPr lang="en-US" sz="2400" dirty="0">
                          <a:latin typeface="Monotype Corsiva" pitchFamily="66" charset="0"/>
                        </a:rPr>
                        <a:t>(known to self but unknown to others)</a:t>
                      </a:r>
                    </a:p>
                  </a:txBody>
                  <a:tcPr/>
                </a:tc>
                <a:tc>
                  <a:txBody>
                    <a:bodyPr/>
                    <a:lstStyle/>
                    <a:p>
                      <a:pPr algn="ctr"/>
                      <a:endParaRPr lang="en-US" sz="1800" dirty="0">
                        <a:latin typeface="Monotype Corsiva" pitchFamily="66" charset="0"/>
                      </a:endParaRPr>
                    </a:p>
                    <a:p>
                      <a:pPr algn="ctr"/>
                      <a:r>
                        <a:rPr lang="en-US" sz="6000" dirty="0">
                          <a:latin typeface="Monotype Corsiva" pitchFamily="66" charset="0"/>
                        </a:rPr>
                        <a:t>UNKNOWN</a:t>
                      </a:r>
                    </a:p>
                    <a:p>
                      <a:pPr algn="l"/>
                      <a:r>
                        <a:rPr lang="en-US" sz="2400" dirty="0">
                          <a:latin typeface="Monotype Corsiva" pitchFamily="66" charset="0"/>
                        </a:rPr>
                        <a:t>(unknown</a:t>
                      </a:r>
                      <a:r>
                        <a:rPr lang="en-US" sz="2400" baseline="0" dirty="0">
                          <a:latin typeface="Monotype Corsiva" pitchFamily="66" charset="0"/>
                        </a:rPr>
                        <a:t> to self and unknown to others)</a:t>
                      </a:r>
                      <a:endParaRPr lang="en-US" sz="2400" dirty="0">
                        <a:latin typeface="Monotype Corsiva" pitchFamily="66" charset="0"/>
                      </a:endParaRPr>
                    </a:p>
                  </a:txBody>
                  <a:tcPr/>
                </a:tc>
                <a:extLst>
                  <a:ext uri="{0D108BD9-81ED-4DB2-BD59-A6C34878D82A}">
                    <a16:rowId xmlns:a16="http://schemas.microsoft.com/office/drawing/2014/main" val="10001"/>
                  </a:ext>
                </a:extLst>
              </a:tr>
            </a:tbl>
          </a:graphicData>
        </a:graphic>
      </p:graphicFrame>
    </p:spTree>
  </p:cSld>
  <p:clrMapOvr>
    <a:masterClrMapping/>
  </p:clrMapOvr>
  <p:transition>
    <p:strips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i="1" u="sng" dirty="0"/>
              <a:t>2. ANALYSIS  OF  EGO  STATES</a:t>
            </a:r>
          </a:p>
        </p:txBody>
      </p:sp>
      <p:sp>
        <p:nvSpPr>
          <p:cNvPr id="3" name="Content Placeholder 2"/>
          <p:cNvSpPr>
            <a:spLocks noGrp="1"/>
          </p:cNvSpPr>
          <p:nvPr>
            <p:ph idx="1"/>
          </p:nvPr>
        </p:nvSpPr>
        <p:spPr>
          <a:xfrm>
            <a:off x="0" y="1219200"/>
            <a:ext cx="9144000" cy="5410200"/>
          </a:xfrm>
        </p:spPr>
        <p:txBody>
          <a:bodyPr>
            <a:noAutofit/>
          </a:bodyPr>
          <a:lstStyle/>
          <a:p>
            <a:pPr algn="just"/>
            <a:r>
              <a:rPr lang="en-US" b="1" i="1" dirty="0">
                <a:latin typeface="Monotype Corsiva" pitchFamily="66" charset="0"/>
              </a:rPr>
              <a:t>The ego plays an important role in human behaviour.</a:t>
            </a:r>
          </a:p>
          <a:p>
            <a:pPr algn="just"/>
            <a:r>
              <a:rPr lang="en-US" b="1" i="1" dirty="0">
                <a:latin typeface="Monotype Corsiva" pitchFamily="66" charset="0"/>
              </a:rPr>
              <a:t>People interact with each other in terms of psycological positions or behavioural patterns known as ego states.</a:t>
            </a:r>
          </a:p>
          <a:p>
            <a:pPr algn="just"/>
            <a:r>
              <a:rPr lang="en-US" b="1" i="1" dirty="0">
                <a:latin typeface="Monotype Corsiva" pitchFamily="66" charset="0"/>
              </a:rPr>
              <a:t>Ego states are person’s way of thinking, feeling and behaving at any time.</a:t>
            </a:r>
          </a:p>
          <a:p>
            <a:pPr algn="just"/>
            <a:r>
              <a:rPr lang="en-US" b="1" i="1" dirty="0">
                <a:latin typeface="Monotype Corsiva" pitchFamily="66" charset="0"/>
              </a:rPr>
              <a:t>There are 3 important ego states.</a:t>
            </a:r>
          </a:p>
          <a:p>
            <a:pPr algn="just"/>
            <a:r>
              <a:rPr lang="en-US" b="1" i="1" dirty="0">
                <a:latin typeface="Monotype Corsiva" pitchFamily="66" charset="0"/>
              </a:rPr>
              <a:t>Ego states: child, adult and parent.</a:t>
            </a:r>
          </a:p>
          <a:p>
            <a:pPr algn="just"/>
            <a:r>
              <a:rPr lang="en-US" b="1" i="1" dirty="0">
                <a:latin typeface="Monotype Corsiva" pitchFamily="66" charset="0"/>
              </a:rPr>
              <a:t>A person of any age have these ego states in varying degree.</a:t>
            </a:r>
          </a:p>
          <a:p>
            <a:pPr algn="just"/>
            <a:r>
              <a:rPr lang="en-US" b="1" i="1" dirty="0">
                <a:latin typeface="Monotype Corsiva" pitchFamily="66" charset="0"/>
              </a:rPr>
              <a:t>A healthy person is able to move from one ego state to another.</a:t>
            </a:r>
          </a:p>
        </p:txBody>
      </p:sp>
    </p:spTree>
  </p:cSld>
  <p:clrMapOvr>
    <a:masterClrMapping/>
  </p:clrMapOvr>
  <p:transition>
    <p:strip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i="1" u="sng" dirty="0"/>
              <a:t>THE  EGO  STATES</a:t>
            </a:r>
          </a:p>
        </p:txBody>
      </p:sp>
      <p:sp>
        <p:nvSpPr>
          <p:cNvPr id="5" name="Content Placeholder 4"/>
          <p:cNvSpPr>
            <a:spLocks noGrp="1"/>
          </p:cNvSpPr>
          <p:nvPr>
            <p:ph idx="1"/>
          </p:nvPr>
        </p:nvSpPr>
        <p:spPr/>
        <p:txBody>
          <a:bodyPr>
            <a:normAutofit/>
          </a:bodyPr>
          <a:lstStyle/>
          <a:p>
            <a:endParaRPr lang="en-US" dirty="0"/>
          </a:p>
          <a:p>
            <a:endParaRPr lang="en-US" dirty="0"/>
          </a:p>
          <a:p>
            <a:endParaRPr lang="en-US" dirty="0"/>
          </a:p>
          <a:p>
            <a:endParaRPr lang="en-US" dirty="0"/>
          </a:p>
          <a:p>
            <a:endParaRPr lang="en-US" dirty="0"/>
          </a:p>
          <a:p>
            <a:endParaRPr lang="en-US" dirty="0"/>
          </a:p>
          <a:p>
            <a:pPr algn="ctr">
              <a:buNone/>
            </a:pPr>
            <a:r>
              <a:rPr lang="en-US" sz="4000" b="1" i="1" u="sng" dirty="0"/>
              <a:t>Personality</a:t>
            </a:r>
          </a:p>
        </p:txBody>
      </p:sp>
      <p:sp>
        <p:nvSpPr>
          <p:cNvPr id="6" name="Oval 5"/>
          <p:cNvSpPr/>
          <p:nvPr/>
        </p:nvSpPr>
        <p:spPr>
          <a:xfrm>
            <a:off x="762000" y="2667000"/>
            <a:ext cx="15240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3733800" y="2667000"/>
            <a:ext cx="16002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6705600" y="2743200"/>
            <a:ext cx="1600200"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p:cNvCxnSpPr/>
          <p:nvPr/>
        </p:nvCxnSpPr>
        <p:spPr>
          <a:xfrm>
            <a:off x="533400" y="4800600"/>
            <a:ext cx="8153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38200" y="3352800"/>
            <a:ext cx="1371600" cy="523220"/>
          </a:xfrm>
          <a:prstGeom prst="rect">
            <a:avLst/>
          </a:prstGeom>
          <a:noFill/>
        </p:spPr>
        <p:txBody>
          <a:bodyPr wrap="square" rtlCol="0">
            <a:spAutoFit/>
          </a:bodyPr>
          <a:lstStyle/>
          <a:p>
            <a:r>
              <a:rPr lang="en-US" sz="2800" b="1" i="1" u="sng" dirty="0"/>
              <a:t>PARENT</a:t>
            </a:r>
          </a:p>
        </p:txBody>
      </p:sp>
      <p:sp>
        <p:nvSpPr>
          <p:cNvPr id="16" name="TextBox 15"/>
          <p:cNvSpPr txBox="1"/>
          <p:nvPr/>
        </p:nvSpPr>
        <p:spPr>
          <a:xfrm>
            <a:off x="3810000" y="3352800"/>
            <a:ext cx="1447800" cy="523220"/>
          </a:xfrm>
          <a:prstGeom prst="rect">
            <a:avLst/>
          </a:prstGeom>
          <a:noFill/>
        </p:spPr>
        <p:txBody>
          <a:bodyPr wrap="square" rtlCol="0">
            <a:spAutoFit/>
          </a:bodyPr>
          <a:lstStyle/>
          <a:p>
            <a:pPr algn="ctr"/>
            <a:r>
              <a:rPr lang="en-US" sz="2800" b="1" i="1" u="sng" dirty="0"/>
              <a:t>ADULT</a:t>
            </a:r>
          </a:p>
        </p:txBody>
      </p:sp>
      <p:sp>
        <p:nvSpPr>
          <p:cNvPr id="18" name="TextBox 17"/>
          <p:cNvSpPr txBox="1"/>
          <p:nvPr/>
        </p:nvSpPr>
        <p:spPr>
          <a:xfrm>
            <a:off x="6781800" y="3429000"/>
            <a:ext cx="1447800" cy="523220"/>
          </a:xfrm>
          <a:prstGeom prst="rect">
            <a:avLst/>
          </a:prstGeom>
          <a:noFill/>
        </p:spPr>
        <p:txBody>
          <a:bodyPr wrap="square" rtlCol="0">
            <a:spAutoFit/>
          </a:bodyPr>
          <a:lstStyle/>
          <a:p>
            <a:pPr algn="ctr"/>
            <a:r>
              <a:rPr lang="en-US" sz="2800" b="1" i="1" u="sng" dirty="0"/>
              <a:t>CHILD</a:t>
            </a:r>
          </a:p>
        </p:txBody>
      </p:sp>
    </p:spTree>
  </p:cSld>
  <p:clrMapOvr>
    <a:masterClrMapping/>
  </p:clrMapOvr>
  <p:transition>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a:normAutofit/>
          </a:bodyPr>
          <a:lstStyle/>
          <a:p>
            <a:pPr algn="just"/>
            <a:r>
              <a:rPr lang="en-US" sz="3600" b="1" i="1" u="sng" dirty="0">
                <a:latin typeface="Monotype Corsiva" pitchFamily="66" charset="0"/>
              </a:rPr>
              <a:t>1. parent ego state:</a:t>
            </a:r>
          </a:p>
          <a:p>
            <a:pPr algn="just">
              <a:buNone/>
            </a:pPr>
            <a:r>
              <a:rPr lang="en-US" b="1" i="1" dirty="0">
                <a:latin typeface="Monotype Corsiva" pitchFamily="66" charset="0"/>
              </a:rPr>
              <a:t>        The parent ego state means that the values, attitudes and behaviours of parents an integral part of the personality of an individual. These people tend to talk to people and treat others like children. The characteristics of a person with parent ego state are:</a:t>
            </a:r>
          </a:p>
          <a:p>
            <a:pPr algn="just"/>
            <a:r>
              <a:rPr lang="en-US" b="1" i="1" dirty="0">
                <a:latin typeface="Monotype Corsiva" pitchFamily="66" charset="0"/>
              </a:rPr>
              <a:t>Judgemental</a:t>
            </a:r>
          </a:p>
          <a:p>
            <a:pPr algn="just"/>
            <a:r>
              <a:rPr lang="en-US" b="1" i="1" dirty="0">
                <a:latin typeface="Monotype Corsiva" pitchFamily="66" charset="0"/>
              </a:rPr>
              <a:t>Rule maker</a:t>
            </a:r>
          </a:p>
          <a:p>
            <a:pPr algn="just"/>
            <a:r>
              <a:rPr lang="en-US" b="1" i="1" dirty="0">
                <a:latin typeface="Monotype Corsiva" pitchFamily="66" charset="0"/>
              </a:rPr>
              <a:t>Moralising</a:t>
            </a:r>
          </a:p>
          <a:p>
            <a:pPr algn="just"/>
            <a:r>
              <a:rPr lang="en-US" b="1" i="1" dirty="0">
                <a:latin typeface="Monotype Corsiva" pitchFamily="66" charset="0"/>
              </a:rPr>
              <a:t>Over protective</a:t>
            </a:r>
          </a:p>
          <a:p>
            <a:pPr algn="just"/>
            <a:r>
              <a:rPr lang="en-US" b="1" i="1" dirty="0">
                <a:latin typeface="Monotype Corsiva" pitchFamily="66" charset="0"/>
              </a:rPr>
              <a:t>indispensable</a:t>
            </a:r>
          </a:p>
          <a:p>
            <a:pPr algn="just">
              <a:buNone/>
            </a:pPr>
            <a:endParaRPr lang="en-US" b="1" i="1" dirty="0">
              <a:latin typeface="Monotype Corsiva" pitchFamily="66" charset="0"/>
            </a:endParaRPr>
          </a:p>
        </p:txBody>
      </p:sp>
    </p:spTree>
  </p:cSld>
  <p:clrMapOvr>
    <a:masterClrMapping/>
  </p:clrMapOvr>
  <p:transition>
    <p:strips/>
  </p:transition>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TM10001106[[fn=Badge]]</Template>
  <TotalTime>368</TotalTime>
  <Words>1490</Words>
  <Application>Microsoft Office PowerPoint</Application>
  <PresentationFormat>On-screen Show (4:3)</PresentationFormat>
  <Paragraphs>150</Paragraphs>
  <Slides>21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UD Digi Kyokasho NP-B</vt:lpstr>
      <vt:lpstr>Algerian</vt:lpstr>
      <vt:lpstr>Arial</vt:lpstr>
      <vt:lpstr>Calibri</vt:lpstr>
      <vt:lpstr>Gill Sans MT</vt:lpstr>
      <vt:lpstr>Impact</vt:lpstr>
      <vt:lpstr>Monotype Corsiva</vt:lpstr>
      <vt:lpstr>Times New Roman</vt:lpstr>
      <vt:lpstr>Wingdings</vt:lpstr>
      <vt:lpstr>Badge</vt:lpstr>
      <vt:lpstr>TRANSACTIONAL  ANALYSIS</vt:lpstr>
      <vt:lpstr>INTRODUCTION</vt:lpstr>
      <vt:lpstr>TRANSACTIONAL  ANALYSIS</vt:lpstr>
      <vt:lpstr>PowerPoint Presentation</vt:lpstr>
      <vt:lpstr>1. ANALYSIS  OF  SELF  AWARENESS</vt:lpstr>
      <vt:lpstr>JOHARI   WINDOW</vt:lpstr>
      <vt:lpstr>2. ANALYSIS  OF  EGO  STATES</vt:lpstr>
      <vt:lpstr>THE  EGO  STATES</vt:lpstr>
      <vt:lpstr>PowerPoint Presentation</vt:lpstr>
      <vt:lpstr>PowerPoint Presentation</vt:lpstr>
      <vt:lpstr>3.ANALYSIS  OF  TRANSACTIONS</vt:lpstr>
      <vt:lpstr>PowerPoint Presentation</vt:lpstr>
      <vt:lpstr>PowerPoint Presentation</vt:lpstr>
      <vt:lpstr>4. SCRIPT   ANALYSIS</vt:lpstr>
      <vt:lpstr>5. ANALYSIS  OF  LIFE  POSITIONS</vt:lpstr>
      <vt:lpstr>PowerPoint Presentation</vt:lpstr>
      <vt:lpstr>6.STROKING</vt:lpstr>
      <vt:lpstr>PowerPoint Presentation</vt:lpstr>
      <vt:lpstr>7. GAMES  ANALYSIS</vt:lpstr>
      <vt:lpstr>PowerPoint Presentation</vt:lpstr>
      <vt:lpstr>BENEFITS   AND   UTILITY   OF TRANSACATIONAL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TRANSACTIONAL  ANALYSIS</dc:title>
  <dc:creator>CHINCHU</dc:creator>
  <cp:lastModifiedBy>Tanvi Rana</cp:lastModifiedBy>
  <cp:revision>41</cp:revision>
  <dcterms:created xsi:type="dcterms:W3CDTF">2011-04-02T15:08:04Z</dcterms:created>
  <dcterms:modified xsi:type="dcterms:W3CDTF">2018-08-28T18:34:28Z</dcterms:modified>
</cp:coreProperties>
</file>