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2" r:id="rId4"/>
    <p:sldId id="258" r:id="rId5"/>
    <p:sldId id="259" r:id="rId6"/>
    <p:sldId id="261" r:id="rId7"/>
    <p:sldId id="260" r:id="rId8"/>
    <p:sldId id="275" r:id="rId9"/>
    <p:sldId id="274" r:id="rId10"/>
    <p:sldId id="276" r:id="rId11"/>
    <p:sldId id="264" r:id="rId12"/>
    <p:sldId id="265" r:id="rId13"/>
    <p:sldId id="271" r:id="rId14"/>
    <p:sldId id="272" r:id="rId15"/>
    <p:sldId id="268" r:id="rId16"/>
    <p:sldId id="269" r:id="rId17"/>
    <p:sldId id="273" r:id="rId18"/>
    <p:sldId id="277" r:id="rId19"/>
    <p:sldId id="278" r:id="rId20"/>
    <p:sldId id="292" r:id="rId21"/>
    <p:sldId id="266" r:id="rId22"/>
    <p:sldId id="267"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C1FE-E332-4EEB-A17A-7FDB0963D65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98ED1C-F3E5-4D07-BDBE-8A230F02E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C67A4F-F600-43CA-8210-92AE2332756A}"/>
              </a:ext>
            </a:extLst>
          </p:cNvPr>
          <p:cNvSpPr>
            <a:spLocks noGrp="1"/>
          </p:cNvSpPr>
          <p:nvPr>
            <p:ph type="dt" sz="half" idx="10"/>
          </p:nvPr>
        </p:nvSpPr>
        <p:spPr/>
        <p:txBody>
          <a:bodyPr/>
          <a:lstStyle/>
          <a:p>
            <a:fld id="{B61BEF0D-F0BB-DE4B-95CE-6DB70DBA9567}" type="datetimeFigureOut">
              <a:rPr lang="en-US" smtClean="0"/>
              <a:pPr/>
              <a:t>6/26/2020</a:t>
            </a:fld>
            <a:endParaRPr lang="en-US" dirty="0"/>
          </a:p>
        </p:txBody>
      </p:sp>
      <p:sp>
        <p:nvSpPr>
          <p:cNvPr id="5" name="Footer Placeholder 4">
            <a:extLst>
              <a:ext uri="{FF2B5EF4-FFF2-40B4-BE49-F238E27FC236}">
                <a16:creationId xmlns:a16="http://schemas.microsoft.com/office/drawing/2014/main" id="{F86F22D1-4C08-4798-AAA5-69FF180908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14935-5A13-41F1-A359-6217BA9FC9F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76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brandequity.economictimes.indiatimes.com/tag/almon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warc.com/newsandopinion/news/brand-lessons-from-china-in-connecting-with-consumers-during-covid-19-outbreak/4337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0972-6E18-4B9A-9098-56751B403D9C}"/>
              </a:ext>
            </a:extLst>
          </p:cNvPr>
          <p:cNvSpPr>
            <a:spLocks noGrp="1"/>
          </p:cNvSpPr>
          <p:nvPr>
            <p:ph type="ctrTitle"/>
          </p:nvPr>
        </p:nvSpPr>
        <p:spPr/>
        <p:txBody>
          <a:bodyPr/>
          <a:lstStyle/>
          <a:p>
            <a:r>
              <a:rPr lang="en-IN" dirty="0"/>
              <a:t>Latest trends in marketing</a:t>
            </a:r>
          </a:p>
        </p:txBody>
      </p:sp>
      <p:sp>
        <p:nvSpPr>
          <p:cNvPr id="3" name="Subtitle 2">
            <a:extLst>
              <a:ext uri="{FF2B5EF4-FFF2-40B4-BE49-F238E27FC236}">
                <a16:creationId xmlns:a16="http://schemas.microsoft.com/office/drawing/2014/main" id="{1FE5DB31-E28D-477F-A54B-C566D1F194A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83827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DDE39-E764-47FC-AA56-92BF25540853}"/>
              </a:ext>
            </a:extLst>
          </p:cNvPr>
          <p:cNvSpPr>
            <a:spLocks noGrp="1"/>
          </p:cNvSpPr>
          <p:nvPr>
            <p:ph idx="4294967295"/>
          </p:nvPr>
        </p:nvSpPr>
        <p:spPr>
          <a:xfrm>
            <a:off x="581024" y="4439093"/>
            <a:ext cx="11029950" cy="1667761"/>
          </a:xfrm>
        </p:spPr>
        <p:txBody>
          <a:bodyPr>
            <a:normAutofit fontScale="70000" lnSpcReduction="20000"/>
          </a:bodyPr>
          <a:lstStyle/>
          <a:p>
            <a:r>
              <a:rPr lang="en-IN" sz="2000" dirty="0">
                <a:latin typeface="Times New Roman" panose="02020603050405020304" pitchFamily="18" charset="0"/>
                <a:cs typeface="Times New Roman" panose="02020603050405020304" pitchFamily="18" charset="0"/>
              </a:rPr>
              <a:t>Mar-tech, consulting, and content platform, </a:t>
            </a:r>
            <a:r>
              <a:rPr lang="en-IN" sz="2000" dirty="0" err="1">
                <a:latin typeface="Times New Roman" panose="02020603050405020304" pitchFamily="18" charset="0"/>
                <a:cs typeface="Times New Roman" panose="02020603050405020304" pitchFamily="18" charset="0"/>
              </a:rPr>
              <a:t>ATechnos</a:t>
            </a:r>
            <a:r>
              <a:rPr lang="en-IN" sz="2000" dirty="0">
                <a:latin typeface="Times New Roman" panose="02020603050405020304" pitchFamily="18" charset="0"/>
                <a:cs typeface="Times New Roman" panose="02020603050405020304" pitchFamily="18" charset="0"/>
              </a:rPr>
              <a:t> has unveiled its marketing-tech vertical, </a:t>
            </a:r>
            <a:r>
              <a:rPr lang="en-IN" sz="2000" dirty="0">
                <a:latin typeface="Times New Roman" panose="02020603050405020304" pitchFamily="18" charset="0"/>
                <a:cs typeface="Times New Roman" panose="02020603050405020304" pitchFamily="18" charset="0"/>
                <a:hlinkClick r:id="rId2"/>
              </a:rPr>
              <a:t>Almond</a:t>
            </a:r>
            <a:r>
              <a:rPr lang="en-IN" sz="2000" dirty="0">
                <a:latin typeface="Times New Roman" panose="02020603050405020304" pitchFamily="18" charset="0"/>
                <a:cs typeface="Times New Roman" panose="02020603050405020304" pitchFamily="18" charset="0"/>
              </a:rPr>
              <a:t>. The vertical specialises in building simplistic mobile and technology solutions for precision engagement with urban, rural and </a:t>
            </a:r>
            <a:r>
              <a:rPr lang="en-IN" sz="2000" dirty="0" err="1">
                <a:latin typeface="Times New Roman" panose="02020603050405020304" pitchFamily="18" charset="0"/>
                <a:cs typeface="Times New Roman" panose="02020603050405020304" pitchFamily="18" charset="0"/>
              </a:rPr>
              <a:t>rurban</a:t>
            </a:r>
            <a:r>
              <a:rPr lang="en-IN" sz="2000" dirty="0">
                <a:latin typeface="Times New Roman" panose="02020603050405020304" pitchFamily="18" charset="0"/>
                <a:cs typeface="Times New Roman" panose="02020603050405020304" pitchFamily="18" charset="0"/>
              </a:rPr>
              <a:t> India, irrespective of the internet.</a:t>
            </a:r>
          </a:p>
          <a:p>
            <a:r>
              <a:rPr lang="en-IN" sz="2000" dirty="0">
                <a:latin typeface="Times New Roman" panose="02020603050405020304" pitchFamily="18" charset="0"/>
                <a:cs typeface="Times New Roman" panose="02020603050405020304" pitchFamily="18" charset="0"/>
              </a:rPr>
              <a:t>The solutions are designed to drive action, decode data, and deliver a measurable return on experience and uplifted revenues.</a:t>
            </a:r>
          </a:p>
        </p:txBody>
      </p:sp>
      <p:grpSp>
        <p:nvGrpSpPr>
          <p:cNvPr id="7" name="Group 6">
            <a:extLst>
              <a:ext uri="{FF2B5EF4-FFF2-40B4-BE49-F238E27FC236}">
                <a16:creationId xmlns:a16="http://schemas.microsoft.com/office/drawing/2014/main" id="{1985F799-4A9A-4FF1-8E79-814CC803BD4A}"/>
              </a:ext>
            </a:extLst>
          </p:cNvPr>
          <p:cNvGrpSpPr/>
          <p:nvPr/>
        </p:nvGrpSpPr>
        <p:grpSpPr>
          <a:xfrm>
            <a:off x="2915516" y="457864"/>
            <a:ext cx="6424759" cy="3500180"/>
            <a:chOff x="2915516" y="457864"/>
            <a:chExt cx="6424759" cy="3500180"/>
          </a:xfrm>
        </p:grpSpPr>
        <p:sp>
          <p:nvSpPr>
            <p:cNvPr id="6" name="Rectangle 5">
              <a:extLst>
                <a:ext uri="{FF2B5EF4-FFF2-40B4-BE49-F238E27FC236}">
                  <a16:creationId xmlns:a16="http://schemas.microsoft.com/office/drawing/2014/main" id="{5655AA7B-C0E8-44CA-A229-8C7B7324DA5B}"/>
                </a:ext>
              </a:extLst>
            </p:cNvPr>
            <p:cNvSpPr/>
            <p:nvPr/>
          </p:nvSpPr>
          <p:spPr>
            <a:xfrm>
              <a:off x="2979310" y="521660"/>
              <a:ext cx="6360965" cy="3436384"/>
            </a:xfrm>
            <a:prstGeom prst="rect">
              <a:avLst/>
            </a:prstGeom>
            <a:solidFill>
              <a:srgbClr val="FED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B6B7F30F-C2D7-4869-B702-4BCDA35FC6FC}"/>
                </a:ext>
              </a:extLst>
            </p:cNvPr>
            <p:cNvPicPr>
              <a:picLocks noChangeAspect="1"/>
            </p:cNvPicPr>
            <p:nvPr/>
          </p:nvPicPr>
          <p:blipFill>
            <a:blip r:embed="rId3"/>
            <a:stretch>
              <a:fillRect/>
            </a:stretch>
          </p:blipFill>
          <p:spPr>
            <a:xfrm>
              <a:off x="2915516" y="457864"/>
              <a:ext cx="6360965" cy="3436384"/>
            </a:xfrm>
            <a:prstGeom prst="rect">
              <a:avLst/>
            </a:prstGeom>
          </p:spPr>
        </p:pic>
      </p:grpSp>
    </p:spTree>
    <p:extLst>
      <p:ext uri="{BB962C8B-B14F-4D97-AF65-F5344CB8AC3E}">
        <p14:creationId xmlns:p14="http://schemas.microsoft.com/office/powerpoint/2010/main" val="212690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4974C-64CC-482C-98E4-867B4AFB5D88}"/>
              </a:ext>
            </a:extLst>
          </p:cNvPr>
          <p:cNvPicPr>
            <a:picLocks noChangeAspect="1"/>
          </p:cNvPicPr>
          <p:nvPr/>
        </p:nvPicPr>
        <p:blipFill>
          <a:blip r:embed="rId2"/>
          <a:stretch>
            <a:fillRect/>
          </a:stretch>
        </p:blipFill>
        <p:spPr>
          <a:xfrm>
            <a:off x="1414095" y="914401"/>
            <a:ext cx="9466385" cy="4994030"/>
          </a:xfrm>
          <a:prstGeom prst="rect">
            <a:avLst/>
          </a:prstGeom>
        </p:spPr>
      </p:pic>
    </p:spTree>
    <p:extLst>
      <p:ext uri="{BB962C8B-B14F-4D97-AF65-F5344CB8AC3E}">
        <p14:creationId xmlns:p14="http://schemas.microsoft.com/office/powerpoint/2010/main" val="325297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15AEA-C843-425B-8477-06FB3FCF0A70}"/>
              </a:ext>
            </a:extLst>
          </p:cNvPr>
          <p:cNvSpPr>
            <a:spLocks noGrp="1"/>
          </p:cNvSpPr>
          <p:nvPr>
            <p:ph type="title"/>
          </p:nvPr>
        </p:nvSpPr>
        <p:spPr>
          <a:xfrm>
            <a:off x="913775" y="618518"/>
            <a:ext cx="10364451" cy="958492"/>
          </a:xfrm>
        </p:spPr>
        <p:txBody>
          <a:bodyPr/>
          <a:lstStyle/>
          <a:p>
            <a:r>
              <a:rPr lang="en-IN" dirty="0">
                <a:latin typeface="Calibri" panose="020F0502020204030204" pitchFamily="34" charset="0"/>
                <a:cs typeface="Calibri" panose="020F0502020204030204" pitchFamily="34" charset="0"/>
              </a:rPr>
              <a:t>Influencer marketing</a:t>
            </a:r>
          </a:p>
        </p:txBody>
      </p:sp>
      <p:sp>
        <p:nvSpPr>
          <p:cNvPr id="3" name="Content Placeholder 2">
            <a:extLst>
              <a:ext uri="{FF2B5EF4-FFF2-40B4-BE49-F238E27FC236}">
                <a16:creationId xmlns:a16="http://schemas.microsoft.com/office/drawing/2014/main" id="{36F04913-D598-44D0-BF71-DD30A841234C}"/>
              </a:ext>
            </a:extLst>
          </p:cNvPr>
          <p:cNvSpPr>
            <a:spLocks noGrp="1"/>
          </p:cNvSpPr>
          <p:nvPr>
            <p:ph sz="quarter" idx="13"/>
          </p:nvPr>
        </p:nvSpPr>
        <p:spPr>
          <a:xfrm>
            <a:off x="913774" y="1881810"/>
            <a:ext cx="10363826" cy="4558748"/>
          </a:xfrm>
        </p:spPr>
        <p:txBody>
          <a:bodyPr>
            <a:normAutofit fontScale="92500"/>
          </a:bodyPr>
          <a:lstStyle/>
          <a:p>
            <a:pPr marL="0" indent="0">
              <a:buNone/>
            </a:pPr>
            <a:r>
              <a:rPr lang="en-IN" sz="1900" b="1" dirty="0">
                <a:latin typeface="Calibri" panose="020F0502020204030204" pitchFamily="34" charset="0"/>
                <a:cs typeface="Calibri" panose="020F0502020204030204" pitchFamily="34" charset="0"/>
              </a:rPr>
              <a:t>Influencers are defined as everyday consumers who are substantially more likely than the average to seek out information and to share ideas, information, and recommendations with other people</a:t>
            </a:r>
          </a:p>
          <a:p>
            <a:r>
              <a:rPr lang="en-IN" sz="1800" dirty="0">
                <a:latin typeface="Calibri" panose="020F0502020204030204" pitchFamily="34" charset="0"/>
                <a:cs typeface="Calibri" panose="020F0502020204030204" pitchFamily="34" charset="0"/>
              </a:rPr>
              <a:t>The surge in influencer marketing is being fuelled by several factors, primarily the explosive use of social media channels, enabling brands to meet people where they interact online.</a:t>
            </a:r>
          </a:p>
          <a:p>
            <a:r>
              <a:rPr lang="en-IN" sz="1800" dirty="0">
                <a:latin typeface="Calibri" panose="020F0502020204030204" pitchFamily="34" charset="0"/>
                <a:cs typeface="Calibri" panose="020F0502020204030204" pitchFamily="34" charset="0"/>
              </a:rPr>
              <a:t>By deploying influencer marketing campaigns, brands can spread their messages without having to worry about ad-blocking technologies and it provides an avenue for more authentic brand messaging, versus traditional online ads.</a:t>
            </a:r>
          </a:p>
          <a:p>
            <a:r>
              <a:rPr lang="en-IN" dirty="0">
                <a:latin typeface="Calibri" panose="020F0502020204030204" pitchFamily="34" charset="0"/>
                <a:cs typeface="Calibri" panose="020F0502020204030204" pitchFamily="34" charset="0"/>
              </a:rPr>
              <a:t>What marketers get from influencers is inspirational, aspirational, and a valid point of view</a:t>
            </a:r>
          </a:p>
          <a:p>
            <a:r>
              <a:rPr lang="en-IN" sz="1800" dirty="0">
                <a:latin typeface="Calibri" panose="020F0502020204030204" pitchFamily="34" charset="0"/>
                <a:cs typeface="Calibri" panose="020F0502020204030204" pitchFamily="34" charset="0"/>
              </a:rPr>
              <a:t>influencer marketing is becoming A highly effective tool for brands. a source of income for influencers</a:t>
            </a:r>
          </a:p>
          <a:p>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987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EF26-B4EA-4EB1-A3E6-47C5D0CD3A9F}"/>
              </a:ext>
            </a:extLst>
          </p:cNvPr>
          <p:cNvSpPr>
            <a:spLocks noGrp="1"/>
          </p:cNvSpPr>
          <p:nvPr>
            <p:ph type="title"/>
          </p:nvPr>
        </p:nvSpPr>
        <p:spPr>
          <a:xfrm>
            <a:off x="913775" y="618518"/>
            <a:ext cx="10364451" cy="1336892"/>
          </a:xfrm>
        </p:spPr>
        <p:txBody>
          <a:bodyPr/>
          <a:lstStyle/>
          <a:p>
            <a:r>
              <a:rPr lang="en-IN" dirty="0">
                <a:latin typeface="Calibri" panose="020F0502020204030204" pitchFamily="34" charset="0"/>
                <a:cs typeface="Calibri" panose="020F0502020204030204" pitchFamily="34" charset="0"/>
              </a:rPr>
              <a:t>Google as influencer</a:t>
            </a:r>
          </a:p>
        </p:txBody>
      </p:sp>
      <p:pic>
        <p:nvPicPr>
          <p:cNvPr id="4" name="Content Placeholder 3">
            <a:extLst>
              <a:ext uri="{FF2B5EF4-FFF2-40B4-BE49-F238E27FC236}">
                <a16:creationId xmlns:a16="http://schemas.microsoft.com/office/drawing/2014/main" id="{C709F2F8-1071-42B7-950A-46B7A1767FCA}"/>
              </a:ext>
            </a:extLst>
          </p:cNvPr>
          <p:cNvPicPr>
            <a:picLocks noGrp="1" noChangeAspect="1"/>
          </p:cNvPicPr>
          <p:nvPr>
            <p:ph sz="quarter" idx="13"/>
          </p:nvPr>
        </p:nvPicPr>
        <p:blipFill>
          <a:blip r:embed="rId2"/>
          <a:stretch>
            <a:fillRect/>
          </a:stretch>
        </p:blipFill>
        <p:spPr>
          <a:xfrm>
            <a:off x="287062" y="2081087"/>
            <a:ext cx="4735511" cy="3212938"/>
          </a:xfrm>
          <a:prstGeom prst="rect">
            <a:avLst/>
          </a:prstGeom>
        </p:spPr>
      </p:pic>
      <p:sp>
        <p:nvSpPr>
          <p:cNvPr id="5" name="Rectangle 4">
            <a:extLst>
              <a:ext uri="{FF2B5EF4-FFF2-40B4-BE49-F238E27FC236}">
                <a16:creationId xmlns:a16="http://schemas.microsoft.com/office/drawing/2014/main" id="{36A01455-4D20-49B0-BF8A-A696E1898E59}"/>
              </a:ext>
            </a:extLst>
          </p:cNvPr>
          <p:cNvSpPr/>
          <p:nvPr/>
        </p:nvSpPr>
        <p:spPr>
          <a:xfrm>
            <a:off x="5182226" y="2247037"/>
            <a:ext cx="6096000" cy="3046988"/>
          </a:xfrm>
          <a:prstGeom prst="rect">
            <a:avLst/>
          </a:prstGeom>
        </p:spPr>
        <p:txBody>
          <a:bodyPr>
            <a:spAutoFit/>
          </a:bodyPr>
          <a:lstStyle/>
          <a:p>
            <a:r>
              <a:rPr lang="en-IN" sz="2400" dirty="0">
                <a:latin typeface="Calibri" panose="020F0502020204030204" pitchFamily="34" charset="0"/>
                <a:cs typeface="Calibri" panose="020F0502020204030204" pitchFamily="34" charset="0"/>
              </a:rPr>
              <a:t>Alphabet Inc's Google routinely fields product queries from millions of shoppers. Now it wants to take a cut of their purchases, too.</a:t>
            </a:r>
          </a:p>
          <a:p>
            <a:endParaRPr lang="en-IN" sz="2400" dirty="0">
              <a:latin typeface="Calibri" panose="020F0502020204030204" pitchFamily="34" charset="0"/>
              <a:cs typeface="Calibri" panose="020F0502020204030204" pitchFamily="34" charset="0"/>
            </a:endParaRPr>
          </a:p>
          <a:p>
            <a:r>
              <a:rPr lang="en-IN" sz="2400" dirty="0">
                <a:latin typeface="Calibri" panose="020F0502020204030204" pitchFamily="34" charset="0"/>
                <a:cs typeface="Calibri" panose="020F0502020204030204" pitchFamily="34" charset="0"/>
              </a:rPr>
              <a:t>The U.S. technology company is teaming up with retailers including Target Corp, Walmart Inc, Home Depot Inc, Costco Wholesale Corp and </a:t>
            </a:r>
            <a:r>
              <a:rPr lang="en-IN" sz="2400" dirty="0" err="1">
                <a:latin typeface="Calibri" panose="020F0502020204030204" pitchFamily="34" charset="0"/>
                <a:cs typeface="Calibri" panose="020F0502020204030204" pitchFamily="34" charset="0"/>
              </a:rPr>
              <a:t>Ulta</a:t>
            </a:r>
            <a:r>
              <a:rPr lang="en-IN" sz="2400" dirty="0">
                <a:latin typeface="Calibri" panose="020F0502020204030204" pitchFamily="34" charset="0"/>
                <a:cs typeface="Calibri" panose="020F0502020204030204" pitchFamily="34" charset="0"/>
              </a:rPr>
              <a:t> Beauty Inc .</a:t>
            </a:r>
          </a:p>
        </p:txBody>
      </p:sp>
    </p:spTree>
    <p:extLst>
      <p:ext uri="{BB962C8B-B14F-4D97-AF65-F5344CB8AC3E}">
        <p14:creationId xmlns:p14="http://schemas.microsoft.com/office/powerpoint/2010/main" val="306341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F6DF-0F86-4531-ABCE-EC736218D14E}"/>
              </a:ext>
            </a:extLst>
          </p:cNvPr>
          <p:cNvSpPr>
            <a:spLocks noGrp="1"/>
          </p:cNvSpPr>
          <p:nvPr>
            <p:ph type="title"/>
          </p:nvPr>
        </p:nvSpPr>
        <p:spPr>
          <a:xfrm>
            <a:off x="913149" y="284922"/>
            <a:ext cx="10364451" cy="1104266"/>
          </a:xfrm>
        </p:spPr>
        <p:txBody>
          <a:bodyPr/>
          <a:lstStyle/>
          <a:p>
            <a:r>
              <a:rPr lang="en-IN" dirty="0">
                <a:latin typeface="Calibri" panose="020F0502020204030204" pitchFamily="34" charset="0"/>
                <a:cs typeface="Calibri" panose="020F0502020204030204" pitchFamily="34" charset="0"/>
              </a:rPr>
              <a:t>Google as influencer</a:t>
            </a:r>
          </a:p>
        </p:txBody>
      </p:sp>
      <p:sp>
        <p:nvSpPr>
          <p:cNvPr id="3" name="Content Placeholder 2">
            <a:extLst>
              <a:ext uri="{FF2B5EF4-FFF2-40B4-BE49-F238E27FC236}">
                <a16:creationId xmlns:a16="http://schemas.microsoft.com/office/drawing/2014/main" id="{F5621C8B-484B-4EFA-BF0C-A10475E6CBEB}"/>
              </a:ext>
            </a:extLst>
          </p:cNvPr>
          <p:cNvSpPr>
            <a:spLocks noGrp="1"/>
          </p:cNvSpPr>
          <p:nvPr>
            <p:ph sz="quarter" idx="13"/>
          </p:nvPr>
        </p:nvSpPr>
        <p:spPr>
          <a:xfrm>
            <a:off x="913774" y="1389189"/>
            <a:ext cx="10363826" cy="5342916"/>
          </a:xfrm>
        </p:spPr>
        <p:txBody>
          <a:bodyPr>
            <a:normAutofit/>
          </a:bodyPr>
          <a:lstStyle/>
          <a:p>
            <a:r>
              <a:rPr lang="en-IN" sz="1900" dirty="0">
                <a:latin typeface="Calibri" panose="020F0502020204030204" pitchFamily="34" charset="0"/>
                <a:cs typeface="Calibri" panose="020F0502020204030204" pitchFamily="34" charset="0"/>
              </a:rPr>
              <a:t>Under a new program, retailers can list their products on Google Search, as well as on the Google Express shopping service, and Google Assistant on mobile phones and voice devices.</a:t>
            </a:r>
          </a:p>
          <a:p>
            <a:r>
              <a:rPr lang="en-IN" sz="1900" dirty="0">
                <a:latin typeface="Calibri" panose="020F0502020204030204" pitchFamily="34" charset="0"/>
                <a:cs typeface="Calibri" panose="020F0502020204030204" pitchFamily="34" charset="0"/>
              </a:rPr>
              <a:t>In exchange for Google listings and linking to retailer loyalty programs, the retailers pay Google a piece of each purchase, which is different from payments that retailers make to place ads on Google platforms.</a:t>
            </a:r>
          </a:p>
          <a:p>
            <a:r>
              <a:rPr lang="en-IN" sz="1900" b="1" dirty="0">
                <a:latin typeface="Calibri" panose="020F0502020204030204" pitchFamily="34" charset="0"/>
                <a:cs typeface="Calibri" panose="020F0502020204030204" pitchFamily="34" charset="0"/>
              </a:rPr>
              <a:t>Google's pitch to retailers is a better chance to influence shoppers' purchasing decisions</a:t>
            </a:r>
            <a:r>
              <a:rPr lang="en-IN" sz="1900" dirty="0">
                <a:latin typeface="Calibri" panose="020F0502020204030204" pitchFamily="34" charset="0"/>
                <a:cs typeface="Calibri" panose="020F0502020204030204" pitchFamily="34" charset="0"/>
              </a:rPr>
              <a:t>, a move that is likely to help them compete with rival Amazon.com Inc. </a:t>
            </a:r>
          </a:p>
          <a:p>
            <a:r>
              <a:rPr lang="en-IN" sz="1900" b="1" dirty="0">
                <a:latin typeface="Calibri" panose="020F0502020204030204" pitchFamily="34" charset="0"/>
                <a:cs typeface="Calibri" panose="020F0502020204030204" pitchFamily="34" charset="0"/>
              </a:rPr>
              <a:t>this initiative sprang from Google's observation that tens of millions of consumers were sending image searches of products, asking "Where can I buy this?" "Where can I find it?" "How can I buy it?" "How do I transact?"</a:t>
            </a:r>
            <a:r>
              <a:rPr lang="en-IN" sz="1900" dirty="0">
                <a:latin typeface="Calibri" panose="020F0502020204030204" pitchFamily="34" charset="0"/>
                <a:cs typeface="Calibri" panose="020F0502020204030204" pitchFamily="34" charset="0"/>
              </a:rPr>
              <a:t> Daniel Alegre, Google's president for retail and shopping, told Reuters exclusively.</a:t>
            </a:r>
          </a:p>
          <a:p>
            <a:endParaRPr lang="en-IN" dirty="0"/>
          </a:p>
        </p:txBody>
      </p:sp>
    </p:spTree>
    <p:extLst>
      <p:ext uri="{BB962C8B-B14F-4D97-AF65-F5344CB8AC3E}">
        <p14:creationId xmlns:p14="http://schemas.microsoft.com/office/powerpoint/2010/main" val="20387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020EEA-9ED9-4CCD-A5AE-3716FD0B74D2}"/>
              </a:ext>
            </a:extLst>
          </p:cNvPr>
          <p:cNvPicPr>
            <a:picLocks noChangeAspect="1"/>
          </p:cNvPicPr>
          <p:nvPr/>
        </p:nvPicPr>
        <p:blipFill>
          <a:blip r:embed="rId2"/>
          <a:stretch>
            <a:fillRect/>
          </a:stretch>
        </p:blipFill>
        <p:spPr>
          <a:xfrm>
            <a:off x="2700997" y="1342094"/>
            <a:ext cx="6925089" cy="4256848"/>
          </a:xfrm>
          <a:prstGeom prst="rect">
            <a:avLst/>
          </a:prstGeom>
        </p:spPr>
      </p:pic>
    </p:spTree>
    <p:extLst>
      <p:ext uri="{BB962C8B-B14F-4D97-AF65-F5344CB8AC3E}">
        <p14:creationId xmlns:p14="http://schemas.microsoft.com/office/powerpoint/2010/main" val="146585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4731-F55B-497D-86A5-9B6828A907E9}"/>
              </a:ext>
            </a:extLst>
          </p:cNvPr>
          <p:cNvSpPr>
            <a:spLocks noGrp="1"/>
          </p:cNvSpPr>
          <p:nvPr>
            <p:ph type="title"/>
          </p:nvPr>
        </p:nvSpPr>
        <p:spPr/>
        <p:txBody>
          <a:bodyPr/>
          <a:lstStyle/>
          <a:p>
            <a:pPr fontAlgn="base"/>
            <a:r>
              <a:rPr lang="en-IN" dirty="0">
                <a:latin typeface="Calibri" panose="020F0502020204030204" pitchFamily="34" charset="0"/>
                <a:cs typeface="Calibri" panose="020F0502020204030204" pitchFamily="34" charset="0"/>
              </a:rPr>
              <a:t>emerging viewership trends in India on </a:t>
            </a:r>
            <a:r>
              <a:rPr lang="en-IN" dirty="0" err="1">
                <a:latin typeface="Calibri" panose="020F0502020204030204" pitchFamily="34" charset="0"/>
                <a:cs typeface="Calibri" panose="020F0502020204030204" pitchFamily="34" charset="0"/>
              </a:rPr>
              <a:t>Youtube</a:t>
            </a:r>
            <a:endParaRPr lang="en-IN"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2D123D-0D08-440D-912D-534216DDD221}"/>
              </a:ext>
            </a:extLst>
          </p:cNvPr>
          <p:cNvSpPr>
            <a:spLocks noGrp="1"/>
          </p:cNvSpPr>
          <p:nvPr>
            <p:ph sz="quarter" idx="13"/>
          </p:nvPr>
        </p:nvSpPr>
        <p:spPr/>
        <p:txBody>
          <a:bodyPr>
            <a:normAutofit/>
          </a:bodyPr>
          <a:lstStyle/>
          <a:p>
            <a:r>
              <a:rPr lang="en-IN" sz="1800" dirty="0">
                <a:latin typeface="Calibri" panose="020F0502020204030204" pitchFamily="34" charset="0"/>
                <a:cs typeface="Calibri" panose="020F0502020204030204" pitchFamily="34" charset="0"/>
              </a:rPr>
              <a:t>With almost 400 hours of content uploaded on </a:t>
            </a:r>
            <a:r>
              <a:rPr lang="en-IN" sz="1800" dirty="0" err="1">
                <a:latin typeface="Calibri" panose="020F0502020204030204" pitchFamily="34" charset="0"/>
                <a:cs typeface="Calibri" panose="020F0502020204030204" pitchFamily="34" charset="0"/>
              </a:rPr>
              <a:t>youtube</a:t>
            </a:r>
            <a:r>
              <a:rPr lang="en-IN" sz="1800" dirty="0">
                <a:latin typeface="Calibri" panose="020F0502020204030204" pitchFamily="34" charset="0"/>
                <a:cs typeface="Calibri" panose="020F0502020204030204" pitchFamily="34" charset="0"/>
              </a:rPr>
              <a:t> every minute, over 400 million plus monthly active Indian </a:t>
            </a:r>
            <a:r>
              <a:rPr lang="en-IN" sz="1800" dirty="0" err="1">
                <a:latin typeface="Calibri" panose="020F0502020204030204" pitchFamily="34" charset="0"/>
                <a:cs typeface="Calibri" panose="020F0502020204030204" pitchFamily="34" charset="0"/>
              </a:rPr>
              <a:t>youtube</a:t>
            </a:r>
            <a:r>
              <a:rPr lang="en-IN" sz="1800" dirty="0">
                <a:latin typeface="Calibri" panose="020F0502020204030204" pitchFamily="34" charset="0"/>
                <a:cs typeface="Calibri" panose="020F0502020204030204" pitchFamily="34" charset="0"/>
              </a:rPr>
              <a:t> viewers have a never ending supply of fresh and varied content to watch on </a:t>
            </a:r>
            <a:r>
              <a:rPr lang="en-IN" sz="1800" dirty="0" err="1">
                <a:latin typeface="Calibri" panose="020F0502020204030204" pitchFamily="34" charset="0"/>
                <a:cs typeface="Calibri" panose="020F0502020204030204" pitchFamily="34" charset="0"/>
              </a:rPr>
              <a:t>Youtube</a:t>
            </a:r>
            <a:r>
              <a:rPr lang="en-IN" sz="1800" dirty="0">
                <a:latin typeface="Calibri" panose="020F0502020204030204" pitchFamily="34" charset="0"/>
                <a:cs typeface="Calibri" panose="020F0502020204030204" pitchFamily="34" charset="0"/>
              </a:rPr>
              <a:t>.</a:t>
            </a:r>
          </a:p>
          <a:p>
            <a:r>
              <a:rPr lang="en-IN" dirty="0">
                <a:latin typeface="Calibri" panose="020F0502020204030204" pitchFamily="34" charset="0"/>
                <a:cs typeface="Calibri" panose="020F0502020204030204" pitchFamily="34" charset="0"/>
              </a:rPr>
              <a:t>Entertainment videos are undoubtedly the most popular amongst viewers. A single video in the entertainment category gets 10,000 views on an average while a video in the style category gets about 8,000 views and pets/animals follows third with 7,000 views.</a:t>
            </a:r>
            <a:br>
              <a:rPr lang="en-IN" sz="1800" dirty="0">
                <a:latin typeface="Calibri" panose="020F0502020204030204" pitchFamily="34" charset="0"/>
                <a:cs typeface="Calibri" panose="020F0502020204030204" pitchFamily="34" charset="0"/>
              </a:rPr>
            </a:br>
            <a:endParaRPr lang="en-I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759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E8E3-5E5B-4FC1-B455-403B518BD397}"/>
              </a:ext>
            </a:extLst>
          </p:cNvPr>
          <p:cNvSpPr>
            <a:spLocks noGrp="1"/>
          </p:cNvSpPr>
          <p:nvPr>
            <p:ph type="title"/>
          </p:nvPr>
        </p:nvSpPr>
        <p:spPr>
          <a:xfrm>
            <a:off x="913775" y="618518"/>
            <a:ext cx="10364451" cy="1144022"/>
          </a:xfrm>
        </p:spPr>
        <p:txBody>
          <a:bodyPr/>
          <a:lstStyle/>
          <a:p>
            <a:r>
              <a:rPr lang="en-IN" dirty="0">
                <a:latin typeface="Calibri" panose="020F0502020204030204" pitchFamily="34" charset="0"/>
                <a:cs typeface="Calibri" panose="020F0502020204030204" pitchFamily="34" charset="0"/>
              </a:rPr>
              <a:t>New Influencers in town</a:t>
            </a:r>
            <a:br>
              <a:rPr lang="en-IN" dirty="0"/>
            </a:br>
            <a:endParaRPr lang="en-IN"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DD1DC5D-6AA6-40BF-B588-6A2C5D85D520}"/>
              </a:ext>
            </a:extLst>
          </p:cNvPr>
          <p:cNvSpPr>
            <a:spLocks noGrp="1"/>
          </p:cNvSpPr>
          <p:nvPr>
            <p:ph sz="quarter" idx="13"/>
          </p:nvPr>
        </p:nvSpPr>
        <p:spPr>
          <a:xfrm>
            <a:off x="913774" y="1762540"/>
            <a:ext cx="10363826" cy="4664764"/>
          </a:xfrm>
        </p:spPr>
        <p:txBody>
          <a:bodyPr>
            <a:normAutofit fontScale="92500" lnSpcReduction="10000"/>
          </a:bodyPr>
          <a:lstStyle/>
          <a:p>
            <a:r>
              <a:rPr lang="en-IN" dirty="0">
                <a:latin typeface="Calibri" panose="020F0502020204030204" pitchFamily="34" charset="0"/>
                <a:cs typeface="Calibri" panose="020F0502020204030204" pitchFamily="34" charset="0"/>
              </a:rPr>
              <a:t>Micro influencers are the new breed of influencers swelling on social media today. Neither movie stars nor sports celebrities, these are just regular consumers who after being active on different social media platforms could see the potential of these and get experimental on harnessing content to influence other fellow consumers</a:t>
            </a:r>
          </a:p>
          <a:p>
            <a:r>
              <a:rPr lang="en-IN" dirty="0">
                <a:latin typeface="Calibri" panose="020F0502020204030204" pitchFamily="34" charset="0"/>
                <a:cs typeface="Calibri" panose="020F0502020204030204" pitchFamily="34" charset="0"/>
              </a:rPr>
              <a:t>global brand </a:t>
            </a:r>
            <a:r>
              <a:rPr lang="en-IN" dirty="0" err="1">
                <a:latin typeface="Calibri" panose="020F0502020204030204" pitchFamily="34" charset="0"/>
                <a:cs typeface="Calibri" panose="020F0502020204030204" pitchFamily="34" charset="0"/>
              </a:rPr>
              <a:t>L'Oreal</a:t>
            </a:r>
            <a:r>
              <a:rPr lang="en-IN" dirty="0">
                <a:latin typeface="Calibri" panose="020F0502020204030204" pitchFamily="34" charset="0"/>
                <a:cs typeface="Calibri" panose="020F0502020204030204" pitchFamily="34" charset="0"/>
              </a:rPr>
              <a:t> works with about 200 key Instagram influencers</a:t>
            </a:r>
          </a:p>
          <a:p>
            <a:pPr fontAlgn="base"/>
            <a:r>
              <a:rPr lang="en-IN" b="1" dirty="0">
                <a:latin typeface="Calibri" panose="020F0502020204030204" pitchFamily="34" charset="0"/>
                <a:cs typeface="Calibri" panose="020F0502020204030204" pitchFamily="34" charset="0"/>
              </a:rPr>
              <a:t>YouTube is the new TV</a:t>
            </a:r>
          </a:p>
          <a:p>
            <a:pPr fontAlgn="base"/>
            <a:r>
              <a:rPr lang="en-IN" dirty="0">
                <a:latin typeface="Calibri" panose="020F0502020204030204" pitchFamily="34" charset="0"/>
                <a:cs typeface="Calibri" panose="020F0502020204030204" pitchFamily="34" charset="0"/>
              </a:rPr>
              <a:t>Since 2005, YouTube has become the de facto launchpad for the next generation of celebrities.</a:t>
            </a:r>
          </a:p>
          <a:p>
            <a:pPr fontAlgn="base"/>
            <a:r>
              <a:rPr lang="en-IN" dirty="0">
                <a:latin typeface="Calibri" panose="020F0502020204030204" pitchFamily="34" charset="0"/>
                <a:cs typeface="Calibri" panose="020F0502020204030204" pitchFamily="34" charset="0"/>
              </a:rPr>
              <a:t>Stars like </a:t>
            </a:r>
            <a:r>
              <a:rPr lang="en-IN" dirty="0" err="1">
                <a:latin typeface="Calibri" panose="020F0502020204030204" pitchFamily="34" charset="0"/>
                <a:cs typeface="Calibri" panose="020F0502020204030204" pitchFamily="34" charset="0"/>
              </a:rPr>
              <a:t>PewDiePie</a:t>
            </a:r>
            <a:r>
              <a:rPr lang="en-IN" dirty="0">
                <a:latin typeface="Calibri" panose="020F0502020204030204" pitchFamily="34" charset="0"/>
                <a:cs typeface="Calibri" panose="020F0502020204030204" pitchFamily="34" charset="0"/>
              </a:rPr>
              <a:t>, Jenna Marbles, and </a:t>
            </a:r>
            <a:r>
              <a:rPr lang="en-IN" dirty="0" err="1">
                <a:latin typeface="Calibri" panose="020F0502020204030204" pitchFamily="34" charset="0"/>
                <a:cs typeface="Calibri" panose="020F0502020204030204" pitchFamily="34" charset="0"/>
              </a:rPr>
              <a:t>Yuya</a:t>
            </a:r>
            <a:r>
              <a:rPr lang="en-IN" dirty="0">
                <a:latin typeface="Calibri" panose="020F0502020204030204" pitchFamily="34" charset="0"/>
                <a:cs typeface="Calibri" panose="020F0502020204030204" pitchFamily="34" charset="0"/>
              </a:rPr>
              <a:t> have racked up millions of subscribers over the years through a direct relationship with their fans.</a:t>
            </a:r>
          </a:p>
          <a:p>
            <a:pPr marL="0" indent="0">
              <a:buNone/>
            </a:pPr>
            <a:r>
              <a:rPr lang="en-IN"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796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C57D-E31A-4327-9043-8045FB081FC8}"/>
              </a:ext>
            </a:extLst>
          </p:cNvPr>
          <p:cNvSpPr>
            <a:spLocks noGrp="1"/>
          </p:cNvSpPr>
          <p:nvPr>
            <p:ph type="title"/>
          </p:nvPr>
        </p:nvSpPr>
        <p:spPr>
          <a:xfrm>
            <a:off x="913775" y="618517"/>
            <a:ext cx="10364451" cy="1029661"/>
          </a:xfrm>
        </p:spPr>
        <p:txBody>
          <a:bodyPr/>
          <a:lstStyle/>
          <a:p>
            <a:r>
              <a:rPr lang="en-IN" dirty="0"/>
              <a:t>Livestreaming Commerce</a:t>
            </a:r>
          </a:p>
        </p:txBody>
      </p:sp>
      <p:sp>
        <p:nvSpPr>
          <p:cNvPr id="3" name="Content Placeholder 2">
            <a:extLst>
              <a:ext uri="{FF2B5EF4-FFF2-40B4-BE49-F238E27FC236}">
                <a16:creationId xmlns:a16="http://schemas.microsoft.com/office/drawing/2014/main" id="{C428704D-BD2B-4D75-9288-0C865E979736}"/>
              </a:ext>
            </a:extLst>
          </p:cNvPr>
          <p:cNvSpPr>
            <a:spLocks noGrp="1"/>
          </p:cNvSpPr>
          <p:nvPr>
            <p:ph sz="quarter" idx="13"/>
          </p:nvPr>
        </p:nvSpPr>
        <p:spPr>
          <a:xfrm>
            <a:off x="913774" y="1840090"/>
            <a:ext cx="10363826" cy="4399394"/>
          </a:xfrm>
        </p:spPr>
        <p:txBody>
          <a:bodyPr>
            <a:normAutofit fontScale="85000" lnSpcReduction="20000"/>
          </a:bodyPr>
          <a:lstStyle/>
          <a:p>
            <a:r>
              <a:rPr lang="en-IN" sz="2000" dirty="0">
                <a:latin typeface="Times New Roman" panose="02020603050405020304" pitchFamily="18" charset="0"/>
                <a:cs typeface="Times New Roman" panose="02020603050405020304" pitchFamily="18" charset="0"/>
              </a:rPr>
              <a:t>Livestreaming achieved mass popularity in China a number of years ago, both as an entertainment format and a commerce channel.</a:t>
            </a:r>
          </a:p>
          <a:p>
            <a:r>
              <a:rPr lang="en-IN" sz="2000" dirty="0">
                <a:latin typeface="Times New Roman" panose="02020603050405020304" pitchFamily="18" charset="0"/>
                <a:cs typeface="Times New Roman" panose="02020603050405020304" pitchFamily="18" charset="0"/>
              </a:rPr>
              <a:t>A </a:t>
            </a:r>
            <a:r>
              <a:rPr lang="en-IN" sz="2000" b="1" dirty="0">
                <a:latin typeface="Times New Roman" panose="02020603050405020304" pitchFamily="18" charset="0"/>
                <a:cs typeface="Times New Roman" panose="02020603050405020304" pitchFamily="18" charset="0"/>
                <a:hlinkClick r:id="rId2"/>
              </a:rPr>
              <a:t>report by Gartner</a:t>
            </a:r>
            <a:r>
              <a:rPr lang="en-IN" sz="2000" dirty="0">
                <a:latin typeface="Times New Roman" panose="02020603050405020304" pitchFamily="18" charset="0"/>
                <a:cs typeface="Times New Roman" panose="02020603050405020304" pitchFamily="18" charset="0"/>
              </a:rPr>
              <a:t> claimed that livestreaming has become “the de facto online sales and engagement channel” in China during the COVID crisis, and is expected to become a “permanent priority sales channel” when the country returns to normality.</a:t>
            </a:r>
          </a:p>
          <a:p>
            <a:r>
              <a:rPr lang="en-IN" sz="2000" dirty="0">
                <a:latin typeface="Times New Roman" panose="02020603050405020304" pitchFamily="18" charset="0"/>
                <a:cs typeface="Times New Roman" panose="02020603050405020304" pitchFamily="18" charset="0"/>
              </a:rPr>
              <a:t>Tens of millions of users even watched a livestream of the construction of new emergency hospitals in Hubei Province.</a:t>
            </a:r>
          </a:p>
          <a:p>
            <a:r>
              <a:rPr lang="en-IN" sz="2000" dirty="0">
                <a:latin typeface="Times New Roman" panose="02020603050405020304" pitchFamily="18" charset="0"/>
                <a:cs typeface="Times New Roman" panose="02020603050405020304" pitchFamily="18" charset="0"/>
              </a:rPr>
              <a:t>The greatest opportunities exist within categories such as fashion and beauty, which already dominate the landscape in China. These products have a short decision cycle, and can be purchased and shipped quickly and easily. Brands able to offer a utility – such as sportswear firms helping consumers to keep fit indoors – are also presented with potent content possibilities. “Clearly you are not going to see anyone buying a car via a livestream video any time soon.”</a:t>
            </a:r>
          </a:p>
          <a:p>
            <a:endParaRPr lang="en-IN" dirty="0"/>
          </a:p>
        </p:txBody>
      </p:sp>
    </p:spTree>
    <p:extLst>
      <p:ext uri="{BB962C8B-B14F-4D97-AF65-F5344CB8AC3E}">
        <p14:creationId xmlns:p14="http://schemas.microsoft.com/office/powerpoint/2010/main" val="16181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ise of Social Commerce">
            <a:extLst>
              <a:ext uri="{FF2B5EF4-FFF2-40B4-BE49-F238E27FC236}">
                <a16:creationId xmlns:a16="http://schemas.microsoft.com/office/drawing/2014/main" id="{76382BA3-DC9E-40F3-A2D2-DBF9284CC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22" y="517522"/>
            <a:ext cx="5734756" cy="1977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Social Commerce? How is it Impacting eCommerce Industry?">
            <a:extLst>
              <a:ext uri="{FF2B5EF4-FFF2-40B4-BE49-F238E27FC236}">
                <a16:creationId xmlns:a16="http://schemas.microsoft.com/office/drawing/2014/main" id="{860AA4D3-49E1-41CE-AAB8-E486D1E2F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534" y="3209751"/>
            <a:ext cx="3714044" cy="218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6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87E506-9A8F-4413-B161-FA2FEC239B8A}"/>
              </a:ext>
            </a:extLst>
          </p:cNvPr>
          <p:cNvPicPr>
            <a:picLocks noChangeAspect="1"/>
          </p:cNvPicPr>
          <p:nvPr/>
        </p:nvPicPr>
        <p:blipFill>
          <a:blip r:embed="rId2"/>
          <a:stretch>
            <a:fillRect/>
          </a:stretch>
        </p:blipFill>
        <p:spPr>
          <a:xfrm>
            <a:off x="787791" y="361364"/>
            <a:ext cx="10761784" cy="6053504"/>
          </a:xfrm>
          <a:prstGeom prst="rect">
            <a:avLst/>
          </a:prstGeom>
        </p:spPr>
      </p:pic>
    </p:spTree>
    <p:extLst>
      <p:ext uri="{BB962C8B-B14F-4D97-AF65-F5344CB8AC3E}">
        <p14:creationId xmlns:p14="http://schemas.microsoft.com/office/powerpoint/2010/main" val="285342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DCE87-EBFE-475A-920C-5A675E6D4ABC}"/>
              </a:ext>
            </a:extLst>
          </p:cNvPr>
          <p:cNvSpPr>
            <a:spLocks noGrp="1"/>
          </p:cNvSpPr>
          <p:nvPr>
            <p:ph idx="1"/>
          </p:nvPr>
        </p:nvSpPr>
        <p:spPr>
          <a:xfrm>
            <a:off x="9025910" y="2196649"/>
            <a:ext cx="3032740" cy="3105843"/>
          </a:xfrm>
        </p:spPr>
        <p:txBody>
          <a:bodyPr>
            <a:normAutofit fontScale="77500" lnSpcReduction="20000"/>
          </a:bodyPr>
          <a:lstStyle/>
          <a:p>
            <a:r>
              <a:rPr lang="en-IN" sz="1800" dirty="0">
                <a:latin typeface="Times New Roman" panose="02020603050405020304" pitchFamily="18" charset="0"/>
                <a:cs typeface="Times New Roman" panose="02020603050405020304" pitchFamily="18" charset="0"/>
              </a:rPr>
              <a:t>Helping small businesses sell online</a:t>
            </a:r>
          </a:p>
          <a:p>
            <a:r>
              <a:rPr lang="en-IN" sz="1800" b="0" i="0" dirty="0">
                <a:solidFill>
                  <a:srgbClr val="3C3C3C"/>
                </a:solidFill>
                <a:effectLst/>
                <a:latin typeface="Times New Roman" panose="02020603050405020304" pitchFamily="18" charset="0"/>
                <a:cs typeface="Times New Roman" panose="02020603050405020304" pitchFamily="18" charset="0"/>
              </a:rPr>
              <a:t>China’s social media giant Weibo has launched its first foray into China’s frenetic e-commerce sector with </a:t>
            </a:r>
            <a:r>
              <a:rPr lang="en-IN" sz="1800" b="0" i="0" dirty="0" err="1">
                <a:solidFill>
                  <a:srgbClr val="3C3C3C"/>
                </a:solidFill>
                <a:effectLst/>
                <a:latin typeface="Times New Roman" panose="02020603050405020304" pitchFamily="18" charset="0"/>
                <a:cs typeface="Times New Roman" panose="02020603050405020304" pitchFamily="18" charset="0"/>
              </a:rPr>
              <a:t>Xiaodian</a:t>
            </a:r>
            <a:r>
              <a:rPr lang="en-IN" sz="1800" b="0" i="0" dirty="0">
                <a:solidFill>
                  <a:srgbClr val="3C3C3C"/>
                </a:solidFill>
                <a:effectLst/>
                <a:latin typeface="Times New Roman" panose="02020603050405020304" pitchFamily="18" charset="0"/>
                <a:cs typeface="Times New Roman" panose="02020603050405020304" pitchFamily="18" charset="0"/>
              </a:rPr>
              <a:t> (small shop in Mandarin), a tool that allows users to promote products being sold on other platforms.</a:t>
            </a:r>
            <a:endParaRPr lang="en-IN" sz="1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56DE563-1CA6-46B9-9F11-42CA4B614ED1}"/>
              </a:ext>
            </a:extLst>
          </p:cNvPr>
          <p:cNvSpPr txBox="1"/>
          <p:nvPr/>
        </p:nvSpPr>
        <p:spPr>
          <a:xfrm>
            <a:off x="2728052" y="208968"/>
            <a:ext cx="6819962" cy="523220"/>
          </a:xfrm>
          <a:prstGeom prst="rect">
            <a:avLst/>
          </a:prstGeom>
          <a:solidFill>
            <a:schemeClr val="accent4"/>
          </a:solidFill>
        </p:spPr>
        <p:txBody>
          <a:bodyPr wrap="square" rtlCol="0">
            <a:spAutoFit/>
          </a:bodyPr>
          <a:lstStyle/>
          <a:p>
            <a:pPr algn="ctr"/>
            <a:r>
              <a:rPr lang="en-AU" sz="2800" b="1" dirty="0">
                <a:latin typeface="Times New Roman" panose="02020603050405020304" pitchFamily="18" charset="0"/>
                <a:ea typeface="Cambria Math" panose="02040503050406030204" pitchFamily="18" charset="0"/>
                <a:cs typeface="Times New Roman" panose="02020603050405020304" pitchFamily="18" charset="0"/>
              </a:rPr>
              <a:t>Facebook and Instagram roll out shops</a:t>
            </a:r>
          </a:p>
        </p:txBody>
      </p:sp>
      <p:pic>
        <p:nvPicPr>
          <p:cNvPr id="8" name="Picture 7">
            <a:extLst>
              <a:ext uri="{FF2B5EF4-FFF2-40B4-BE49-F238E27FC236}">
                <a16:creationId xmlns:a16="http://schemas.microsoft.com/office/drawing/2014/main" id="{6B6A2565-AA91-4C83-B5C9-8A68D92CC5A8}"/>
              </a:ext>
            </a:extLst>
          </p:cNvPr>
          <p:cNvPicPr>
            <a:picLocks noChangeAspect="1"/>
          </p:cNvPicPr>
          <p:nvPr/>
        </p:nvPicPr>
        <p:blipFill rotWithShape="1">
          <a:blip r:embed="rId2"/>
          <a:srcRect l="16106" r="16438"/>
          <a:stretch/>
        </p:blipFill>
        <p:spPr>
          <a:xfrm>
            <a:off x="133350" y="1190490"/>
            <a:ext cx="3678781" cy="4869208"/>
          </a:xfrm>
          <a:prstGeom prst="rect">
            <a:avLst/>
          </a:prstGeom>
        </p:spPr>
      </p:pic>
      <p:pic>
        <p:nvPicPr>
          <p:cNvPr id="12" name="Picture 11">
            <a:extLst>
              <a:ext uri="{FF2B5EF4-FFF2-40B4-BE49-F238E27FC236}">
                <a16:creationId xmlns:a16="http://schemas.microsoft.com/office/drawing/2014/main" id="{1C354FE0-1172-4DC6-AF6E-4F9D9B4BF823}"/>
              </a:ext>
            </a:extLst>
          </p:cNvPr>
          <p:cNvPicPr>
            <a:picLocks noChangeAspect="1"/>
          </p:cNvPicPr>
          <p:nvPr/>
        </p:nvPicPr>
        <p:blipFill>
          <a:blip r:embed="rId3"/>
          <a:stretch>
            <a:fillRect/>
          </a:stretch>
        </p:blipFill>
        <p:spPr>
          <a:xfrm>
            <a:off x="3907593" y="922098"/>
            <a:ext cx="5022855" cy="2827473"/>
          </a:xfrm>
          <a:prstGeom prst="rect">
            <a:avLst/>
          </a:prstGeom>
        </p:spPr>
      </p:pic>
      <p:pic>
        <p:nvPicPr>
          <p:cNvPr id="14" name="Picture 13">
            <a:extLst>
              <a:ext uri="{FF2B5EF4-FFF2-40B4-BE49-F238E27FC236}">
                <a16:creationId xmlns:a16="http://schemas.microsoft.com/office/drawing/2014/main" id="{AB1029CC-55DA-4E3E-9E4C-4A7679566B58}"/>
              </a:ext>
            </a:extLst>
          </p:cNvPr>
          <p:cNvPicPr>
            <a:picLocks noChangeAspect="1"/>
          </p:cNvPicPr>
          <p:nvPr/>
        </p:nvPicPr>
        <p:blipFill>
          <a:blip r:embed="rId4"/>
          <a:stretch>
            <a:fillRect/>
          </a:stretch>
        </p:blipFill>
        <p:spPr>
          <a:xfrm>
            <a:off x="3907593" y="3877100"/>
            <a:ext cx="5022855" cy="2827472"/>
          </a:xfrm>
          <a:prstGeom prst="rect">
            <a:avLst/>
          </a:prstGeom>
        </p:spPr>
      </p:pic>
    </p:spTree>
    <p:extLst>
      <p:ext uri="{BB962C8B-B14F-4D97-AF65-F5344CB8AC3E}">
        <p14:creationId xmlns:p14="http://schemas.microsoft.com/office/powerpoint/2010/main" val="33441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1F48-E14F-4910-901D-637C3FAAFD8C}"/>
              </a:ext>
            </a:extLst>
          </p:cNvPr>
          <p:cNvSpPr>
            <a:spLocks noGrp="1"/>
          </p:cNvSpPr>
          <p:nvPr>
            <p:ph type="title"/>
          </p:nvPr>
        </p:nvSpPr>
        <p:spPr/>
        <p:txBody>
          <a:bodyPr/>
          <a:lstStyle/>
          <a:p>
            <a:r>
              <a:rPr lang="en-IN" dirty="0"/>
              <a:t>Chatbots ai</a:t>
            </a:r>
          </a:p>
        </p:txBody>
      </p:sp>
      <p:sp>
        <p:nvSpPr>
          <p:cNvPr id="3" name="Content Placeholder 2">
            <a:extLst>
              <a:ext uri="{FF2B5EF4-FFF2-40B4-BE49-F238E27FC236}">
                <a16:creationId xmlns:a16="http://schemas.microsoft.com/office/drawing/2014/main" id="{0DD3A18C-081A-4D4A-B24F-E3546432B7BB}"/>
              </a:ext>
            </a:extLst>
          </p:cNvPr>
          <p:cNvSpPr>
            <a:spLocks noGrp="1"/>
          </p:cNvSpPr>
          <p:nvPr>
            <p:ph sz="quarter" idx="13"/>
          </p:nvPr>
        </p:nvSpPr>
        <p:spPr/>
        <p:txBody>
          <a:bodyPr/>
          <a:lstStyle/>
          <a:p>
            <a:endParaRPr lang="en-IN" dirty="0">
              <a:latin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cs typeface="Calibri" panose="020F0502020204030204" pitchFamily="34" charset="0"/>
              </a:rPr>
              <a:t>Chatbots are at the talking point of the business world now. The arrival of chatbots have opened up new realms of the </a:t>
            </a:r>
            <a:r>
              <a:rPr lang="en-IN" b="1" dirty="0">
                <a:latin typeface="Calibri" panose="020F0502020204030204" pitchFamily="34" charset="0"/>
                <a:cs typeface="Calibri" panose="020F0502020204030204" pitchFamily="34" charset="0"/>
              </a:rPr>
              <a:t>customer engagement </a:t>
            </a:r>
            <a:r>
              <a:rPr lang="en-IN" dirty="0">
                <a:latin typeface="Calibri" panose="020F0502020204030204" pitchFamily="34" charset="0"/>
                <a:cs typeface="Calibri" panose="020F0502020204030204" pitchFamily="34" charset="0"/>
              </a:rPr>
              <a:t>and new ways of doing business in the form of </a:t>
            </a:r>
            <a:r>
              <a:rPr lang="en-IN" b="1" dirty="0">
                <a:latin typeface="Calibri" panose="020F0502020204030204" pitchFamily="34" charset="0"/>
                <a:cs typeface="Calibri" panose="020F0502020204030204" pitchFamily="34" charset="0"/>
              </a:rPr>
              <a:t>conversational commerce</a:t>
            </a:r>
            <a:r>
              <a:rPr lang="en-IN" dirty="0">
                <a:latin typeface="Calibri" panose="020F0502020204030204" pitchFamily="34" charset="0"/>
                <a:cs typeface="Calibri" panose="020F0502020204030204" pitchFamily="34" charset="0"/>
              </a:rPr>
              <a:t>. It is one of the most useful technologies that businesses can rely on, possibly replacing the traditional models and making apps and websites redundant.</a:t>
            </a:r>
          </a:p>
        </p:txBody>
      </p:sp>
    </p:spTree>
    <p:extLst>
      <p:ext uri="{BB962C8B-B14F-4D97-AF65-F5344CB8AC3E}">
        <p14:creationId xmlns:p14="http://schemas.microsoft.com/office/powerpoint/2010/main" val="824126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09D6-ACB1-48DD-AE82-3215FFD16533}"/>
              </a:ext>
            </a:extLst>
          </p:cNvPr>
          <p:cNvSpPr>
            <a:spLocks noGrp="1"/>
          </p:cNvSpPr>
          <p:nvPr>
            <p:ph type="title"/>
          </p:nvPr>
        </p:nvSpPr>
        <p:spPr/>
        <p:txBody>
          <a:bodyPr/>
          <a:lstStyle/>
          <a:p>
            <a:r>
              <a:rPr lang="en-IN" dirty="0"/>
              <a:t>Omnichannel </a:t>
            </a:r>
          </a:p>
        </p:txBody>
      </p:sp>
      <p:sp>
        <p:nvSpPr>
          <p:cNvPr id="3" name="Content Placeholder 2">
            <a:extLst>
              <a:ext uri="{FF2B5EF4-FFF2-40B4-BE49-F238E27FC236}">
                <a16:creationId xmlns:a16="http://schemas.microsoft.com/office/drawing/2014/main" id="{A14DE80C-6966-44B1-B8EF-18FB745DFA5E}"/>
              </a:ext>
            </a:extLst>
          </p:cNvPr>
          <p:cNvSpPr>
            <a:spLocks noGrp="1"/>
          </p:cNvSpPr>
          <p:nvPr>
            <p:ph sz="quarter" idx="13"/>
          </p:nvPr>
        </p:nvSpPr>
        <p:spPr>
          <a:xfrm>
            <a:off x="913774" y="2214694"/>
            <a:ext cx="10363826" cy="4345132"/>
          </a:xfrm>
        </p:spPr>
        <p:txBody>
          <a:bodyPr/>
          <a:lstStyle/>
          <a:p>
            <a:pPr marL="0" indent="0">
              <a:buNone/>
            </a:pPr>
            <a:endParaRPr lang="en-IN" dirty="0">
              <a:latin typeface="Calibri" panose="020F0502020204030204" pitchFamily="34" charset="0"/>
              <a:cs typeface="Calibri" panose="020F0502020204030204" pitchFamily="34" charset="0"/>
            </a:endParaRPr>
          </a:p>
          <a:p>
            <a:pPr marL="0" indent="0">
              <a:buNone/>
            </a:pPr>
            <a:endParaRPr lang="en-IN" dirty="0">
              <a:latin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cs typeface="Calibri" panose="020F0502020204030204" pitchFamily="34" charset="0"/>
              </a:rPr>
              <a:t>Omnichannel refers to retailing by leveraging online and offline channels. For example, a customer may buy online but takes delivery from a preferred retail store or vice-versa he selects a merchandise offline but asks store to deliver</a:t>
            </a:r>
          </a:p>
        </p:txBody>
      </p:sp>
    </p:spTree>
    <p:extLst>
      <p:ext uri="{BB962C8B-B14F-4D97-AF65-F5344CB8AC3E}">
        <p14:creationId xmlns:p14="http://schemas.microsoft.com/office/powerpoint/2010/main" val="315831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BB30-E15A-4CFE-9596-72E26E32A086}"/>
              </a:ext>
            </a:extLst>
          </p:cNvPr>
          <p:cNvSpPr>
            <a:spLocks noGrp="1"/>
          </p:cNvSpPr>
          <p:nvPr>
            <p:ph type="title"/>
          </p:nvPr>
        </p:nvSpPr>
        <p:spPr/>
        <p:txBody>
          <a:bodyPr/>
          <a:lstStyle/>
          <a:p>
            <a:r>
              <a:rPr lang="en-IN" dirty="0">
                <a:latin typeface="Calibri" panose="020F0502020204030204" pitchFamily="34" charset="0"/>
                <a:cs typeface="Calibri" panose="020F0502020204030204" pitchFamily="34" charset="0"/>
              </a:rPr>
              <a:t>A business model transformation</a:t>
            </a:r>
            <a:endParaRPr lang="en-IN" dirty="0"/>
          </a:p>
        </p:txBody>
      </p:sp>
      <p:sp>
        <p:nvSpPr>
          <p:cNvPr id="3" name="Content Placeholder 2">
            <a:extLst>
              <a:ext uri="{FF2B5EF4-FFF2-40B4-BE49-F238E27FC236}">
                <a16:creationId xmlns:a16="http://schemas.microsoft.com/office/drawing/2014/main" id="{17CA7355-1102-4FC4-9830-528C23601B32}"/>
              </a:ext>
            </a:extLst>
          </p:cNvPr>
          <p:cNvSpPr>
            <a:spLocks noGrp="1"/>
          </p:cNvSpPr>
          <p:nvPr>
            <p:ph sz="quarter" idx="13"/>
          </p:nvPr>
        </p:nvSpPr>
        <p:spPr/>
        <p:txBody>
          <a:bodyPr>
            <a:normAutofit fontScale="92500"/>
          </a:bodyPr>
          <a:lstStyle/>
          <a:p>
            <a:r>
              <a:rPr lang="en-IN" dirty="0">
                <a:latin typeface="Calibri" panose="020F0502020204030204" pitchFamily="34" charset="0"/>
                <a:cs typeface="Calibri" panose="020F0502020204030204" pitchFamily="34" charset="0"/>
              </a:rPr>
              <a:t>at India’s leading online marketplaces, led by fashion</a:t>
            </a:r>
          </a:p>
          <a:p>
            <a:r>
              <a:rPr lang="en-IN" dirty="0">
                <a:latin typeface="Calibri" panose="020F0502020204030204" pitchFamily="34" charset="0"/>
                <a:cs typeface="Calibri" panose="020F0502020204030204" pitchFamily="34" charset="0"/>
              </a:rPr>
              <a:t>Flipkart and its fashion units </a:t>
            </a:r>
            <a:r>
              <a:rPr lang="en-IN" dirty="0" err="1">
                <a:latin typeface="Calibri" panose="020F0502020204030204" pitchFamily="34" charset="0"/>
                <a:cs typeface="Calibri" panose="020F0502020204030204" pitchFamily="34" charset="0"/>
              </a:rPr>
              <a:t>Myntra</a:t>
            </a:r>
            <a:r>
              <a:rPr lang="en-IN" dirty="0">
                <a:latin typeface="Calibri" panose="020F0502020204030204" pitchFamily="34" charset="0"/>
                <a:cs typeface="Calibri" panose="020F0502020204030204" pitchFamily="34" charset="0"/>
              </a:rPr>
              <a:t> and </a:t>
            </a:r>
            <a:r>
              <a:rPr lang="en-IN" dirty="0" err="1">
                <a:latin typeface="Calibri" panose="020F0502020204030204" pitchFamily="34" charset="0"/>
                <a:cs typeface="Calibri" panose="020F0502020204030204" pitchFamily="34" charset="0"/>
              </a:rPr>
              <a:t>Jabong</a:t>
            </a:r>
            <a:r>
              <a:rPr lang="en-IN" dirty="0">
                <a:latin typeface="Calibri" panose="020F0502020204030204" pitchFamily="34" charset="0"/>
                <a:cs typeface="Calibri" panose="020F0502020204030204" pitchFamily="34" charset="0"/>
              </a:rPr>
              <a:t>, Amazon India and Paytm Mall are adopting a hyperlocal strategy to allow customers access to the latest fashion products that can be picked up and delivered from local stores within hours.</a:t>
            </a:r>
            <a:br>
              <a:rPr lang="en-IN" dirty="0">
                <a:latin typeface="Calibri" panose="020F0502020204030204" pitchFamily="34" charset="0"/>
                <a:cs typeface="Calibri" panose="020F0502020204030204" pitchFamily="34" charset="0"/>
              </a:rPr>
            </a:br>
            <a:br>
              <a:rPr lang="en-IN" dirty="0">
                <a:latin typeface="Calibri" panose="020F0502020204030204" pitchFamily="34" charset="0"/>
                <a:cs typeface="Calibri" panose="020F0502020204030204" pitchFamily="34" charset="0"/>
              </a:rPr>
            </a:br>
            <a:r>
              <a:rPr lang="en-IN" dirty="0">
                <a:latin typeface="Calibri" panose="020F0502020204030204" pitchFamily="34" charset="0"/>
                <a:cs typeface="Calibri" panose="020F0502020204030204" pitchFamily="34" charset="0"/>
              </a:rPr>
              <a:t>This model, routed via technology partners, can be replicated in categories such as mobile phones, electronics, and home furnishings, transforming how marketplaces operate and bringing substantial savings in inventory, warehousing and delivery costs.</a:t>
            </a:r>
          </a:p>
        </p:txBody>
      </p:sp>
    </p:spTree>
    <p:extLst>
      <p:ext uri="{BB962C8B-B14F-4D97-AF65-F5344CB8AC3E}">
        <p14:creationId xmlns:p14="http://schemas.microsoft.com/office/powerpoint/2010/main" val="5769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7703-85DE-4156-A5CE-66DD86D6EDFE}"/>
              </a:ext>
            </a:extLst>
          </p:cNvPr>
          <p:cNvSpPr>
            <a:spLocks noGrp="1"/>
          </p:cNvSpPr>
          <p:nvPr>
            <p:ph type="title"/>
          </p:nvPr>
        </p:nvSpPr>
        <p:spPr>
          <a:xfrm>
            <a:off x="913774" y="457860"/>
            <a:ext cx="10364451" cy="1026383"/>
          </a:xfrm>
        </p:spPr>
        <p:txBody>
          <a:bodyPr/>
          <a:lstStyle/>
          <a:p>
            <a:r>
              <a:rPr lang="en-IN" dirty="0">
                <a:latin typeface="Calibri" panose="020F0502020204030204" pitchFamily="34" charset="0"/>
                <a:cs typeface="Calibri" panose="020F0502020204030204" pitchFamily="34" charset="0"/>
              </a:rPr>
              <a:t>Voice search</a:t>
            </a:r>
          </a:p>
        </p:txBody>
      </p:sp>
      <p:sp>
        <p:nvSpPr>
          <p:cNvPr id="3" name="Content Placeholder 2">
            <a:extLst>
              <a:ext uri="{FF2B5EF4-FFF2-40B4-BE49-F238E27FC236}">
                <a16:creationId xmlns:a16="http://schemas.microsoft.com/office/drawing/2014/main" id="{343ADCDB-FD13-4A39-A9D6-9B9F46006CEE}"/>
              </a:ext>
            </a:extLst>
          </p:cNvPr>
          <p:cNvSpPr>
            <a:spLocks noGrp="1"/>
          </p:cNvSpPr>
          <p:nvPr>
            <p:ph sz="quarter" idx="13"/>
          </p:nvPr>
        </p:nvSpPr>
        <p:spPr>
          <a:xfrm>
            <a:off x="913774" y="1696278"/>
            <a:ext cx="10363826" cy="4969565"/>
          </a:xfrm>
        </p:spPr>
        <p:txBody>
          <a:bodyPr>
            <a:normAutofit fontScale="85000" lnSpcReduction="20000"/>
          </a:bodyPr>
          <a:lstStyle/>
          <a:p>
            <a:pPr marL="0" indent="0">
              <a:buNone/>
            </a:pPr>
            <a:r>
              <a:rPr lang="en-IN" b="1" dirty="0">
                <a:latin typeface="Calibri" panose="020F0502020204030204" pitchFamily="34" charset="0"/>
                <a:cs typeface="Calibri" panose="020F0502020204030204" pitchFamily="34" charset="0"/>
              </a:rPr>
              <a:t>Voice technology refers to the means by which a consumer can interact with a device using their voice as the input mechanism</a:t>
            </a:r>
          </a:p>
          <a:p>
            <a:r>
              <a:rPr lang="en-IN" dirty="0">
                <a:latin typeface="Calibri" panose="020F0502020204030204" pitchFamily="34" charset="0"/>
                <a:cs typeface="Calibri" panose="020F0502020204030204" pitchFamily="34" charset="0"/>
              </a:rPr>
              <a:t>Voice is fast becoming a mainstream interface, and brands are integrating the technology in a variety of ways</a:t>
            </a:r>
          </a:p>
          <a:p>
            <a:r>
              <a:rPr lang="en-IN" b="1" dirty="0">
                <a:latin typeface="Calibri" panose="020F0502020204030204" pitchFamily="34" charset="0"/>
                <a:cs typeface="Calibri" panose="020F0502020204030204" pitchFamily="34" charset="0"/>
              </a:rPr>
              <a:t>Smart assistants like Siri, Amazon’s Alexa, and Google Assistant </a:t>
            </a:r>
            <a:r>
              <a:rPr lang="en-IN" dirty="0">
                <a:latin typeface="Calibri" panose="020F0502020204030204" pitchFamily="34" charset="0"/>
                <a:cs typeface="Calibri" panose="020F0502020204030204" pitchFamily="34" charset="0"/>
              </a:rPr>
              <a:t>used in smartphones or smart speakers for home are booming due to advancements in voice recognition, natural language processing, and AI.</a:t>
            </a:r>
          </a:p>
          <a:p>
            <a:r>
              <a:rPr lang="en-IN" dirty="0">
                <a:latin typeface="Calibri" panose="020F0502020204030204" pitchFamily="34" charset="0"/>
                <a:cs typeface="Calibri" panose="020F0502020204030204" pitchFamily="34" charset="0"/>
              </a:rPr>
              <a:t>Of the estimated 20 million US consumers that currently own a smart speaker, according to data from national public media and Edison research, over 80% are addressing Amazon Echo and Alexa.</a:t>
            </a:r>
          </a:p>
          <a:p>
            <a:r>
              <a:rPr lang="en-IN" dirty="0"/>
              <a:t>Smart voice devices like Amazon Echo and Google Home will be installed in 55 percent of U.S. households by 2022, according to Juniper Research. Amazon's Alexa platform could generate $10 billion in revenues by 2020</a:t>
            </a:r>
          </a:p>
          <a:p>
            <a:r>
              <a:rPr lang="en-IN" dirty="0">
                <a:latin typeface="Calibri" panose="020F0502020204030204" pitchFamily="34" charset="0"/>
                <a:cs typeface="Calibri" panose="020F0502020204030204" pitchFamily="34" charset="0"/>
              </a:rPr>
              <a:t>It is swiftly becoming a crowded space, as manufacturers and technology companies vie for consumers' attention. </a:t>
            </a:r>
          </a:p>
          <a:p>
            <a:endParaRPr lang="en-IN" dirty="0">
              <a:latin typeface="Calibri" panose="020F0502020204030204" pitchFamily="34" charset="0"/>
              <a:cs typeface="Calibri" panose="020F0502020204030204" pitchFamily="34" charset="0"/>
            </a:endParaRPr>
          </a:p>
          <a:p>
            <a:endParaRPr lang="en-IN" dirty="0"/>
          </a:p>
        </p:txBody>
      </p:sp>
    </p:spTree>
    <p:extLst>
      <p:ext uri="{BB962C8B-B14F-4D97-AF65-F5344CB8AC3E}">
        <p14:creationId xmlns:p14="http://schemas.microsoft.com/office/powerpoint/2010/main" val="333409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19086C-31B9-4C04-BE3D-BAAB61C5EA78}"/>
              </a:ext>
            </a:extLst>
          </p:cNvPr>
          <p:cNvPicPr>
            <a:picLocks noChangeAspect="1"/>
          </p:cNvPicPr>
          <p:nvPr/>
        </p:nvPicPr>
        <p:blipFill>
          <a:blip r:embed="rId2"/>
          <a:stretch>
            <a:fillRect/>
          </a:stretch>
        </p:blipFill>
        <p:spPr>
          <a:xfrm>
            <a:off x="0" y="228600"/>
            <a:ext cx="12192000" cy="6400800"/>
          </a:xfrm>
          <a:prstGeom prst="rect">
            <a:avLst/>
          </a:prstGeom>
        </p:spPr>
      </p:pic>
    </p:spTree>
    <p:extLst>
      <p:ext uri="{BB962C8B-B14F-4D97-AF65-F5344CB8AC3E}">
        <p14:creationId xmlns:p14="http://schemas.microsoft.com/office/powerpoint/2010/main" val="269693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2BE7-0BA0-4B26-BC32-D21DD6EEDEAF}"/>
              </a:ext>
            </a:extLst>
          </p:cNvPr>
          <p:cNvSpPr>
            <a:spLocks noGrp="1"/>
          </p:cNvSpPr>
          <p:nvPr>
            <p:ph type="title"/>
          </p:nvPr>
        </p:nvSpPr>
        <p:spPr>
          <a:xfrm>
            <a:off x="913775" y="490330"/>
            <a:ext cx="10364451" cy="1020418"/>
          </a:xfrm>
        </p:spPr>
        <p:txBody>
          <a:bodyPr/>
          <a:lstStyle/>
          <a:p>
            <a:r>
              <a:rPr lang="en-IN" dirty="0">
                <a:latin typeface="Calibri" panose="020F0502020204030204" pitchFamily="34" charset="0"/>
                <a:cs typeface="Calibri" panose="020F0502020204030204" pitchFamily="34" charset="0"/>
              </a:rPr>
              <a:t>Visual search</a:t>
            </a:r>
          </a:p>
        </p:txBody>
      </p:sp>
      <p:sp>
        <p:nvSpPr>
          <p:cNvPr id="3" name="Content Placeholder 2">
            <a:extLst>
              <a:ext uri="{FF2B5EF4-FFF2-40B4-BE49-F238E27FC236}">
                <a16:creationId xmlns:a16="http://schemas.microsoft.com/office/drawing/2014/main" id="{01BAEF8B-CEE5-4064-909E-60DA27251A30}"/>
              </a:ext>
            </a:extLst>
          </p:cNvPr>
          <p:cNvSpPr>
            <a:spLocks noGrp="1"/>
          </p:cNvSpPr>
          <p:nvPr>
            <p:ph sz="quarter" idx="13"/>
          </p:nvPr>
        </p:nvSpPr>
        <p:spPr>
          <a:xfrm>
            <a:off x="913774" y="1510748"/>
            <a:ext cx="10363826" cy="5022574"/>
          </a:xfrm>
        </p:spPr>
        <p:txBody>
          <a:bodyPr>
            <a:normAutofit fontScale="92500" lnSpcReduction="20000"/>
          </a:bodyPr>
          <a:lstStyle/>
          <a:p>
            <a:endParaRPr lang="en-IN" dirty="0">
              <a:latin typeface="Calibri" panose="020F0502020204030204" pitchFamily="34" charset="0"/>
              <a:cs typeface="Calibri" panose="020F0502020204030204" pitchFamily="34" charset="0"/>
            </a:endParaRPr>
          </a:p>
          <a:p>
            <a:pPr marL="0" indent="0">
              <a:buNone/>
            </a:pPr>
            <a:r>
              <a:rPr lang="en-IN" b="1" dirty="0"/>
              <a:t>Visual search can be defined as anything using an image, rather than text, as the search input</a:t>
            </a:r>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With advances in </a:t>
            </a:r>
            <a:r>
              <a:rPr lang="en-IN" b="1" dirty="0">
                <a:latin typeface="Calibri" panose="020F0502020204030204" pitchFamily="34" charset="0"/>
                <a:cs typeface="Calibri" panose="020F0502020204030204" pitchFamily="34" charset="0"/>
              </a:rPr>
              <a:t>artificial intelligence and machine learning</a:t>
            </a:r>
            <a:r>
              <a:rPr lang="en-IN" dirty="0">
                <a:latin typeface="Calibri" panose="020F0502020204030204" pitchFamily="34" charset="0"/>
                <a:cs typeface="Calibri" panose="020F0502020204030204" pitchFamily="34" charset="0"/>
              </a:rPr>
              <a:t>, visual search has become a more mainstream proposition and has the potential to </a:t>
            </a:r>
            <a:r>
              <a:rPr lang="en-IN" b="1" dirty="0">
                <a:latin typeface="Calibri" panose="020F0502020204030204" pitchFamily="34" charset="0"/>
                <a:cs typeface="Calibri" panose="020F0502020204030204" pitchFamily="34" charset="0"/>
              </a:rPr>
              <a:t>add enormous value in sectors such as home décor, fashion, FMCG and food and drink</a:t>
            </a:r>
            <a:r>
              <a:rPr lang="en-IN" dirty="0">
                <a:latin typeface="Calibri" panose="020F0502020204030204" pitchFamily="34" charset="0"/>
                <a:cs typeface="Calibri" panose="020F0502020204030204" pitchFamily="34" charset="0"/>
              </a:rPr>
              <a:t>.</a:t>
            </a:r>
          </a:p>
          <a:p>
            <a:endParaRPr lang="en-IN"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Pinterest has found itself at the vanguard of progress: </a:t>
            </a:r>
            <a:r>
              <a:rPr lang="en-IN" b="1" dirty="0">
                <a:latin typeface="Calibri" panose="020F0502020204030204" pitchFamily="34" charset="0"/>
                <a:cs typeface="Calibri" panose="020F0502020204030204" pitchFamily="34" charset="0"/>
              </a:rPr>
              <a:t>Pinterest Lens </a:t>
            </a:r>
            <a:r>
              <a:rPr lang="en-IN" dirty="0">
                <a:latin typeface="Calibri" panose="020F0502020204030204" pitchFamily="34" charset="0"/>
                <a:cs typeface="Calibri" panose="020F0502020204030204" pitchFamily="34" charset="0"/>
              </a:rPr>
              <a:t>launched in 2017 and has garnered 600 million searches within 12 months.</a:t>
            </a:r>
          </a:p>
          <a:p>
            <a:endParaRPr lang="en-IN" b="1" dirty="0">
              <a:latin typeface="Calibri" panose="020F0502020204030204" pitchFamily="34" charset="0"/>
              <a:cs typeface="Calibri" panose="020F0502020204030204" pitchFamily="34" charset="0"/>
            </a:endParaRPr>
          </a:p>
          <a:p>
            <a:r>
              <a:rPr lang="en-IN" b="1" dirty="0">
                <a:latin typeface="Calibri" panose="020F0502020204030204" pitchFamily="34" charset="0"/>
                <a:cs typeface="Calibri" panose="020F0502020204030204" pitchFamily="34" charset="0"/>
              </a:rPr>
              <a:t>Younger consumers </a:t>
            </a:r>
            <a:r>
              <a:rPr lang="en-IN" dirty="0">
                <a:latin typeface="Calibri" panose="020F0502020204030204" pitchFamily="34" charset="0"/>
                <a:cs typeface="Calibri" panose="020F0502020204030204" pitchFamily="34" charset="0"/>
              </a:rPr>
              <a:t>are increasingly drawn to visual search: from a sample of 6,000 UK consumers, Mindshare found that over half (51%) of those aged between 18 and 34 have carried out a visual search, compared to 30% of 35- to 54-year-olds and only 10% of over 55.</a:t>
            </a:r>
          </a:p>
          <a:p>
            <a:endParaRPr lang="en-I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224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FCC1F5-BAF1-4CA4-A313-822FE0CDD4B3}"/>
              </a:ext>
            </a:extLst>
          </p:cNvPr>
          <p:cNvPicPr>
            <a:picLocks noChangeAspect="1"/>
          </p:cNvPicPr>
          <p:nvPr/>
        </p:nvPicPr>
        <p:blipFill>
          <a:blip r:embed="rId2"/>
          <a:stretch>
            <a:fillRect/>
          </a:stretch>
        </p:blipFill>
        <p:spPr>
          <a:xfrm>
            <a:off x="1637489" y="0"/>
            <a:ext cx="8917021" cy="6858000"/>
          </a:xfrm>
          <a:prstGeom prst="rect">
            <a:avLst/>
          </a:prstGeom>
        </p:spPr>
      </p:pic>
    </p:spTree>
    <p:extLst>
      <p:ext uri="{BB962C8B-B14F-4D97-AF65-F5344CB8AC3E}">
        <p14:creationId xmlns:p14="http://schemas.microsoft.com/office/powerpoint/2010/main" val="1411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16EF-D512-4B4D-9AF4-36282640899A}"/>
              </a:ext>
            </a:extLst>
          </p:cNvPr>
          <p:cNvSpPr>
            <a:spLocks noGrp="1"/>
          </p:cNvSpPr>
          <p:nvPr>
            <p:ph type="title"/>
          </p:nvPr>
        </p:nvSpPr>
        <p:spPr>
          <a:xfrm>
            <a:off x="913774" y="555215"/>
            <a:ext cx="10364451" cy="907825"/>
          </a:xfrm>
        </p:spPr>
        <p:txBody>
          <a:bodyPr/>
          <a:lstStyle/>
          <a:p>
            <a:r>
              <a:rPr lang="en-IN" dirty="0">
                <a:latin typeface="Calibri" panose="020F0502020204030204" pitchFamily="34" charset="0"/>
                <a:cs typeface="Calibri" panose="020F0502020204030204" pitchFamily="34" charset="0"/>
              </a:rPr>
              <a:t>Data Quality</a:t>
            </a:r>
          </a:p>
        </p:txBody>
      </p:sp>
      <p:sp>
        <p:nvSpPr>
          <p:cNvPr id="3" name="Content Placeholder 2">
            <a:extLst>
              <a:ext uri="{FF2B5EF4-FFF2-40B4-BE49-F238E27FC236}">
                <a16:creationId xmlns:a16="http://schemas.microsoft.com/office/drawing/2014/main" id="{6A7478BB-C176-4F42-94A7-BE9EBFC58720}"/>
              </a:ext>
            </a:extLst>
          </p:cNvPr>
          <p:cNvSpPr>
            <a:spLocks noGrp="1"/>
          </p:cNvSpPr>
          <p:nvPr>
            <p:ph sz="quarter" idx="13"/>
          </p:nvPr>
        </p:nvSpPr>
        <p:spPr>
          <a:xfrm>
            <a:off x="913774" y="1463040"/>
            <a:ext cx="10363826" cy="5120639"/>
          </a:xfrm>
        </p:spPr>
        <p:txBody>
          <a:bodyPr>
            <a:normAutofit lnSpcReduction="10000"/>
          </a:bodyPr>
          <a:lstStyle/>
          <a:p>
            <a:r>
              <a:rPr lang="en-IN" sz="1800" dirty="0">
                <a:latin typeface="Calibri" panose="020F0502020204030204" pitchFamily="34" charset="0"/>
                <a:cs typeface="Calibri" panose="020F0502020204030204" pitchFamily="34" charset="0"/>
              </a:rPr>
              <a:t>Despite surround-sound rhetoric that the marketing industry is entering a new era of </a:t>
            </a:r>
            <a:r>
              <a:rPr lang="en-IN" sz="1800" b="1" dirty="0">
                <a:latin typeface="Calibri" panose="020F0502020204030204" pitchFamily="34" charset="0"/>
                <a:cs typeface="Calibri" panose="020F0502020204030204" pitchFamily="34" charset="0"/>
              </a:rPr>
              <a:t>data-driven communications</a:t>
            </a:r>
            <a:r>
              <a:rPr lang="en-IN" sz="1800" dirty="0">
                <a:latin typeface="Calibri" panose="020F0502020204030204" pitchFamily="34" charset="0"/>
                <a:cs typeface="Calibri" panose="020F0502020204030204" pitchFamily="34" charset="0"/>
              </a:rPr>
              <a:t>, concerns are rising that the information underpinning this person-level targeting </a:t>
            </a:r>
            <a:r>
              <a:rPr lang="en-IN" sz="1800" b="1" dirty="0">
                <a:latin typeface="Calibri" panose="020F0502020204030204" pitchFamily="34" charset="0"/>
                <a:cs typeface="Calibri" panose="020F0502020204030204" pitchFamily="34" charset="0"/>
              </a:rPr>
              <a:t>may not be nearly as reliable </a:t>
            </a:r>
            <a:r>
              <a:rPr lang="en-IN" sz="1800" dirty="0">
                <a:latin typeface="Calibri" panose="020F0502020204030204" pitchFamily="34" charset="0"/>
                <a:cs typeface="Calibri" panose="020F0502020204030204" pitchFamily="34" charset="0"/>
              </a:rPr>
              <a:t>as brands have been led to believe.</a:t>
            </a:r>
          </a:p>
          <a:p>
            <a:endParaRPr lang="en-IN" sz="1800" dirty="0">
              <a:latin typeface="Calibri" panose="020F0502020204030204" pitchFamily="34" charset="0"/>
              <a:cs typeface="Calibri" panose="020F0502020204030204" pitchFamily="34" charset="0"/>
            </a:endParaRPr>
          </a:p>
          <a:p>
            <a:r>
              <a:rPr lang="en-IN" sz="1800" dirty="0">
                <a:latin typeface="Calibri" panose="020F0502020204030204" pitchFamily="34" charset="0"/>
                <a:cs typeface="Calibri" panose="020F0502020204030204" pitchFamily="34" charset="0"/>
              </a:rPr>
              <a:t>In July 2017, the new York times ran an article, reporting that </a:t>
            </a:r>
            <a:r>
              <a:rPr lang="en-IN" sz="1800" b="1" dirty="0">
                <a:latin typeface="Calibri" panose="020F0502020204030204" pitchFamily="34" charset="0"/>
                <a:cs typeface="Calibri" panose="020F0502020204030204" pitchFamily="34" charset="0"/>
              </a:rPr>
              <a:t>Procter &amp; Gamble </a:t>
            </a:r>
            <a:r>
              <a:rPr lang="en-IN" sz="1800" dirty="0">
                <a:latin typeface="Calibri" panose="020F0502020204030204" pitchFamily="34" charset="0"/>
                <a:cs typeface="Calibri" panose="020F0502020204030204" pitchFamily="34" charset="0"/>
              </a:rPr>
              <a:t>had posted complimentary Gillette razors – complete with “happy 18th birthday” messaging – to a 50 year-old female academic in Alabama. It was one of many cases of mistaken identity apparently undermining Gillette’s long-running direct marketing campaign.</a:t>
            </a:r>
          </a:p>
          <a:p>
            <a:endParaRPr lang="en-IN" sz="1800" dirty="0">
              <a:latin typeface="Calibri" panose="020F0502020204030204" pitchFamily="34" charset="0"/>
              <a:cs typeface="Calibri" panose="020F0502020204030204" pitchFamily="34" charset="0"/>
            </a:endParaRPr>
          </a:p>
          <a:p>
            <a:r>
              <a:rPr lang="en-IN" sz="1800" dirty="0">
                <a:latin typeface="Calibri" panose="020F0502020204030204" pitchFamily="34" charset="0"/>
                <a:cs typeface="Calibri" panose="020F0502020204030204" pitchFamily="34" charset="0"/>
              </a:rPr>
              <a:t>Such </a:t>
            </a:r>
            <a:r>
              <a:rPr lang="en-IN" sz="1800" b="1" dirty="0">
                <a:latin typeface="Calibri" panose="020F0502020204030204" pitchFamily="34" charset="0"/>
                <a:cs typeface="Calibri" panose="020F0502020204030204" pitchFamily="34" charset="0"/>
              </a:rPr>
              <a:t>mishaps represent a blow for a company </a:t>
            </a:r>
            <a:r>
              <a:rPr lang="en-IN" sz="1800" dirty="0">
                <a:latin typeface="Calibri" panose="020F0502020204030204" pitchFamily="34" charset="0"/>
                <a:cs typeface="Calibri" panose="020F0502020204030204" pitchFamily="34" charset="0"/>
              </a:rPr>
              <a:t>that has been vocal in predicting an upcoming shift to mass one-to-one marketing.</a:t>
            </a:r>
          </a:p>
          <a:p>
            <a:endParaRPr lang="en-IN" sz="1800" dirty="0">
              <a:latin typeface="Calibri" panose="020F0502020204030204" pitchFamily="34" charset="0"/>
              <a:cs typeface="Calibri" panose="020F0502020204030204" pitchFamily="34" charset="0"/>
            </a:endParaRPr>
          </a:p>
          <a:p>
            <a:r>
              <a:rPr lang="en-IN" sz="1800" dirty="0">
                <a:latin typeface="Calibri" panose="020F0502020204030204" pitchFamily="34" charset="0"/>
                <a:cs typeface="Calibri" panose="020F0502020204030204" pitchFamily="34" charset="0"/>
              </a:rPr>
              <a:t>According to a recent study by </a:t>
            </a:r>
            <a:r>
              <a:rPr lang="en-IN" sz="1800" dirty="0" err="1">
                <a:latin typeface="Calibri" panose="020F0502020204030204" pitchFamily="34" charset="0"/>
                <a:cs typeface="Calibri" panose="020F0502020204030204" pitchFamily="34" charset="0"/>
              </a:rPr>
              <a:t>experian</a:t>
            </a:r>
            <a:r>
              <a:rPr lang="en-IN" sz="1800" dirty="0">
                <a:latin typeface="Calibri" panose="020F0502020204030204" pitchFamily="34" charset="0"/>
                <a:cs typeface="Calibri" panose="020F0502020204030204" pitchFamily="34" charset="0"/>
              </a:rPr>
              <a:t>, </a:t>
            </a:r>
            <a:r>
              <a:rPr lang="en-IN" sz="1800" b="1" dirty="0">
                <a:latin typeface="Calibri" panose="020F0502020204030204" pitchFamily="34" charset="0"/>
                <a:cs typeface="Calibri" panose="020F0502020204030204" pitchFamily="34" charset="0"/>
              </a:rPr>
              <a:t>an average of 30% of data </a:t>
            </a:r>
            <a:r>
              <a:rPr lang="en-IN" sz="1800" dirty="0">
                <a:latin typeface="Calibri" panose="020F0502020204030204" pitchFamily="34" charset="0"/>
                <a:cs typeface="Calibri" panose="020F0502020204030204" pitchFamily="34" charset="0"/>
              </a:rPr>
              <a:t>being used to inform campaigns across organisations is </a:t>
            </a:r>
            <a:r>
              <a:rPr lang="en-IN" sz="1800" b="1" dirty="0">
                <a:latin typeface="Calibri" panose="020F0502020204030204" pitchFamily="34" charset="0"/>
                <a:cs typeface="Calibri" panose="020F0502020204030204" pitchFamily="34" charset="0"/>
              </a:rPr>
              <a:t>suspected to be inaccurate.</a:t>
            </a:r>
          </a:p>
          <a:p>
            <a:endParaRPr lang="en-IN" dirty="0"/>
          </a:p>
        </p:txBody>
      </p:sp>
    </p:spTree>
    <p:extLst>
      <p:ext uri="{BB962C8B-B14F-4D97-AF65-F5344CB8AC3E}">
        <p14:creationId xmlns:p14="http://schemas.microsoft.com/office/powerpoint/2010/main" val="354342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17D64-E5E2-4612-A9E3-EDE576833515}"/>
              </a:ext>
            </a:extLst>
          </p:cNvPr>
          <p:cNvPicPr>
            <a:picLocks noChangeAspect="1"/>
          </p:cNvPicPr>
          <p:nvPr/>
        </p:nvPicPr>
        <p:blipFill rotWithShape="1">
          <a:blip r:embed="rId2"/>
          <a:srcRect l="22524" r="22897" b="1"/>
          <a:stretch/>
        </p:blipFill>
        <p:spPr>
          <a:xfrm>
            <a:off x="3651250" y="803207"/>
            <a:ext cx="4324350" cy="5454786"/>
          </a:xfrm>
          <a:prstGeom prst="rect">
            <a:avLst/>
          </a:prstGeom>
        </p:spPr>
      </p:pic>
    </p:spTree>
    <p:extLst>
      <p:ext uri="{BB962C8B-B14F-4D97-AF65-F5344CB8AC3E}">
        <p14:creationId xmlns:p14="http://schemas.microsoft.com/office/powerpoint/2010/main" val="15966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0B02-93AE-42DF-94FC-B816A75EEC00}"/>
              </a:ext>
            </a:extLst>
          </p:cNvPr>
          <p:cNvSpPr>
            <a:spLocks noGrp="1"/>
          </p:cNvSpPr>
          <p:nvPr>
            <p:ph type="title"/>
          </p:nvPr>
        </p:nvSpPr>
        <p:spPr>
          <a:xfrm>
            <a:off x="913775" y="618517"/>
            <a:ext cx="10364451" cy="961927"/>
          </a:xfrm>
        </p:spPr>
        <p:txBody>
          <a:bodyPr/>
          <a:lstStyle/>
          <a:p>
            <a:r>
              <a:rPr lang="en-IN" dirty="0"/>
              <a:t>Technology in Marketing</a:t>
            </a:r>
          </a:p>
        </p:txBody>
      </p:sp>
      <p:sp>
        <p:nvSpPr>
          <p:cNvPr id="3" name="Content Placeholder 2">
            <a:extLst>
              <a:ext uri="{FF2B5EF4-FFF2-40B4-BE49-F238E27FC236}">
                <a16:creationId xmlns:a16="http://schemas.microsoft.com/office/drawing/2014/main" id="{8EF1F3C6-F0DE-4106-AC20-1CEAFD7ACAAA}"/>
              </a:ext>
            </a:extLst>
          </p:cNvPr>
          <p:cNvSpPr>
            <a:spLocks noGrp="1"/>
          </p:cNvSpPr>
          <p:nvPr>
            <p:ph sz="quarter" idx="13"/>
          </p:nvPr>
        </p:nvSpPr>
        <p:spPr>
          <a:xfrm>
            <a:off x="913774" y="1772356"/>
            <a:ext cx="10363826" cy="4921955"/>
          </a:xfrm>
        </p:spPr>
        <p:txBody>
          <a:bodyPr>
            <a:normAutofit/>
          </a:bodyPr>
          <a:lstStyle/>
          <a:p>
            <a:pPr marL="0" indent="0">
              <a:buNone/>
            </a:pPr>
            <a:r>
              <a:rPr lang="en-IN" sz="1800" dirty="0">
                <a:latin typeface="Calibri" panose="020F0502020204030204" pitchFamily="34" charset="0"/>
                <a:cs typeface="Calibri" panose="020F0502020204030204" pitchFamily="34" charset="0"/>
              </a:rPr>
              <a:t>Marketing is quickly moving away from being just a great creative idea, riding on top of a media vehicle to reach the consumer. Technology now enables targeting purposeful communication, at an appropriate time, over a specific channel, to the end consumer…making the communication relevant to the consumer, as also resulting in better ROI on the marketing spends for the brand.</a:t>
            </a:r>
            <a:br>
              <a:rPr lang="en-IN" sz="1800" dirty="0">
                <a:latin typeface="Calibri" panose="020F0502020204030204" pitchFamily="34" charset="0"/>
                <a:cs typeface="Calibri" panose="020F0502020204030204" pitchFamily="34" charset="0"/>
              </a:rPr>
            </a:br>
            <a:br>
              <a:rPr lang="en-IN" sz="1800" dirty="0">
                <a:latin typeface="Calibri" panose="020F0502020204030204" pitchFamily="34" charset="0"/>
                <a:cs typeface="Calibri" panose="020F0502020204030204" pitchFamily="34" charset="0"/>
              </a:rPr>
            </a:br>
            <a:r>
              <a:rPr lang="en-IN" sz="1800" dirty="0">
                <a:latin typeface="Calibri" panose="020F0502020204030204" pitchFamily="34" charset="0"/>
                <a:cs typeface="Calibri" panose="020F0502020204030204" pitchFamily="34" charset="0"/>
              </a:rPr>
              <a:t>We can engage with “known” users using email / SMS / Mobile push / Web push etc. However, there are a whole bunch of people who visit our website and leave their footprints behind. They appear just as a statistic in our Google Analytics. </a:t>
            </a:r>
            <a:r>
              <a:rPr lang="en-IN" sz="1800" b="1" dirty="0">
                <a:latin typeface="Calibri" panose="020F0502020204030204" pitchFamily="34" charset="0"/>
                <a:cs typeface="Calibri" panose="020F0502020204030204" pitchFamily="34" charset="0"/>
              </a:rPr>
              <a:t>How do we engage with these unknown users and reach out to them with relevant messaging?</a:t>
            </a:r>
          </a:p>
        </p:txBody>
      </p:sp>
    </p:spTree>
    <p:extLst>
      <p:ext uri="{BB962C8B-B14F-4D97-AF65-F5344CB8AC3E}">
        <p14:creationId xmlns:p14="http://schemas.microsoft.com/office/powerpoint/2010/main" val="90325395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357</TotalTime>
  <Words>1656</Words>
  <Application>Microsoft Office PowerPoint</Application>
  <PresentationFormat>Widescreen</PresentationFormat>
  <Paragraphs>71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Tw Cen MT</vt:lpstr>
      <vt:lpstr>Droplet</vt:lpstr>
      <vt:lpstr>Latest trends in marketing</vt:lpstr>
      <vt:lpstr>PowerPoint Presentation</vt:lpstr>
      <vt:lpstr>Voice search</vt:lpstr>
      <vt:lpstr>PowerPoint Presentation</vt:lpstr>
      <vt:lpstr>Visual search</vt:lpstr>
      <vt:lpstr>PowerPoint Presentation</vt:lpstr>
      <vt:lpstr>Data Quality</vt:lpstr>
      <vt:lpstr>PowerPoint Presentation</vt:lpstr>
      <vt:lpstr>Technology in Marketing</vt:lpstr>
      <vt:lpstr>PowerPoint Presentation</vt:lpstr>
      <vt:lpstr>PowerPoint Presentation</vt:lpstr>
      <vt:lpstr>Influencer marketing</vt:lpstr>
      <vt:lpstr>Google as influencer</vt:lpstr>
      <vt:lpstr>Google as influencer</vt:lpstr>
      <vt:lpstr>PowerPoint Presentation</vt:lpstr>
      <vt:lpstr>emerging viewership trends in India on Youtube</vt:lpstr>
      <vt:lpstr>New Influencers in town </vt:lpstr>
      <vt:lpstr>Livestreaming Commerce</vt:lpstr>
      <vt:lpstr>PowerPoint Presentation</vt:lpstr>
      <vt:lpstr>PowerPoint Presentation</vt:lpstr>
      <vt:lpstr>Chatbots ai</vt:lpstr>
      <vt:lpstr>Omnichannel </vt:lpstr>
      <vt:lpstr>A business model transformation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trends in marketing</dc:title>
  <dc:creator>Prachi Gupta</dc:creator>
  <cp:lastModifiedBy>prachigupta</cp:lastModifiedBy>
  <cp:revision>27</cp:revision>
  <dcterms:created xsi:type="dcterms:W3CDTF">2018-07-02T18:00:51Z</dcterms:created>
  <dcterms:modified xsi:type="dcterms:W3CDTF">2020-06-26T05:44:25Z</dcterms:modified>
</cp:coreProperties>
</file>