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2" r:id="rId5"/>
    <p:sldMasterId id="2147483664" r:id="rId6"/>
    <p:sldMasterId id="2147483666" r:id="rId7"/>
    <p:sldMasterId id="2147483668"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291" r:id="rId45"/>
    <p:sldId id="292" r:id="rId46"/>
    <p:sldId id="293" r:id="rId47"/>
    <p:sldId id="294" r:id="rId48"/>
    <p:sldId id="295" r:id="rId49"/>
    <p:sldId id="296" r:id="rId50"/>
    <p:sldId id="297" r:id="rId51"/>
    <p:sldId id="298" r:id="rId52"/>
    <p:sldId id="299" r:id="rId53"/>
    <p:sldId id="300" r:id="rId54"/>
    <p:sldId id="301" r:id="rId55"/>
    <p:sldId id="302" r:id="rId56"/>
    <p:sldId id="303" r:id="rId57"/>
    <p:sldId id="304" r:id="rId58"/>
    <p:sldId id="305" r:id="rId59"/>
    <p:sldId id="306" r:id="rId60"/>
    <p:sldId id="307" r:id="rId61"/>
    <p:sldId id="308" r:id="rId62"/>
    <p:sldId id="309" r:id="rId63"/>
    <p:sldId id="310" r:id="rId64"/>
    <p:sldId id="311" r:id="rId65"/>
  </p:sldIdLst>
  <p:sldSz cy="6858000" cx="9144000"/>
  <p:notesSz cx="7077075" cy="93821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 uri="http://customooxmlschemas.google.com/">
      <go:slidesCustomData xmlns:go="http://customooxmlschemas.google.com/" r:id="rId66" roundtripDataSignature="AMtx7miQvSN5IItL3+yjlCwL6llTUN+T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1.xml"/><Relationship Id="rId42" Type="http://schemas.openxmlformats.org/officeDocument/2006/relationships/slide" Target="slides/slide33.xml"/><Relationship Id="rId41" Type="http://schemas.openxmlformats.org/officeDocument/2006/relationships/slide" Target="slides/slide32.xml"/><Relationship Id="rId44" Type="http://schemas.openxmlformats.org/officeDocument/2006/relationships/slide" Target="slides/slide35.xml"/><Relationship Id="rId43" Type="http://schemas.openxmlformats.org/officeDocument/2006/relationships/slide" Target="slides/slide34.xml"/><Relationship Id="rId46" Type="http://schemas.openxmlformats.org/officeDocument/2006/relationships/slide" Target="slides/slide37.xml"/><Relationship Id="rId45" Type="http://schemas.openxmlformats.org/officeDocument/2006/relationships/slide" Target="slides/slide3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48" Type="http://schemas.openxmlformats.org/officeDocument/2006/relationships/slide" Target="slides/slide39.xml"/><Relationship Id="rId47" Type="http://schemas.openxmlformats.org/officeDocument/2006/relationships/slide" Target="slides/slide38.xml"/><Relationship Id="rId49" Type="http://schemas.openxmlformats.org/officeDocument/2006/relationships/slide" Target="slides/slide40.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2.xml"/><Relationship Id="rId30" Type="http://schemas.openxmlformats.org/officeDocument/2006/relationships/slide" Target="slides/slide21.xml"/><Relationship Id="rId33" Type="http://schemas.openxmlformats.org/officeDocument/2006/relationships/slide" Target="slides/slide24.xml"/><Relationship Id="rId32" Type="http://schemas.openxmlformats.org/officeDocument/2006/relationships/slide" Target="slides/slide23.xml"/><Relationship Id="rId35" Type="http://schemas.openxmlformats.org/officeDocument/2006/relationships/slide" Target="slides/slide26.xml"/><Relationship Id="rId34" Type="http://schemas.openxmlformats.org/officeDocument/2006/relationships/slide" Target="slides/slide25.xml"/><Relationship Id="rId37" Type="http://schemas.openxmlformats.org/officeDocument/2006/relationships/slide" Target="slides/slide28.xml"/><Relationship Id="rId36" Type="http://schemas.openxmlformats.org/officeDocument/2006/relationships/slide" Target="slides/slide27.xml"/><Relationship Id="rId39" Type="http://schemas.openxmlformats.org/officeDocument/2006/relationships/slide" Target="slides/slide30.xml"/><Relationship Id="rId38" Type="http://schemas.openxmlformats.org/officeDocument/2006/relationships/slide" Target="slides/slide29.xml"/><Relationship Id="rId62" Type="http://schemas.openxmlformats.org/officeDocument/2006/relationships/slide" Target="slides/slide53.xml"/><Relationship Id="rId61" Type="http://schemas.openxmlformats.org/officeDocument/2006/relationships/slide" Target="slides/slide52.xml"/><Relationship Id="rId20" Type="http://schemas.openxmlformats.org/officeDocument/2006/relationships/slide" Target="slides/slide11.xml"/><Relationship Id="rId64" Type="http://schemas.openxmlformats.org/officeDocument/2006/relationships/slide" Target="slides/slide55.xml"/><Relationship Id="rId63" Type="http://schemas.openxmlformats.org/officeDocument/2006/relationships/slide" Target="slides/slide54.xml"/><Relationship Id="rId22" Type="http://schemas.openxmlformats.org/officeDocument/2006/relationships/slide" Target="slides/slide13.xml"/><Relationship Id="rId66" Type="http://customschemas.google.com/relationships/presentationmetadata" Target="metadata"/><Relationship Id="rId21" Type="http://schemas.openxmlformats.org/officeDocument/2006/relationships/slide" Target="slides/slide12.xml"/><Relationship Id="rId65" Type="http://schemas.openxmlformats.org/officeDocument/2006/relationships/slide" Target="slides/slide56.xml"/><Relationship Id="rId24" Type="http://schemas.openxmlformats.org/officeDocument/2006/relationships/slide" Target="slides/slide15.xml"/><Relationship Id="rId23" Type="http://schemas.openxmlformats.org/officeDocument/2006/relationships/slide" Target="slides/slide14.xml"/><Relationship Id="rId60" Type="http://schemas.openxmlformats.org/officeDocument/2006/relationships/slide" Target="slides/slide5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29" Type="http://schemas.openxmlformats.org/officeDocument/2006/relationships/slide" Target="slides/slide20.xml"/><Relationship Id="rId51" Type="http://schemas.openxmlformats.org/officeDocument/2006/relationships/slide" Target="slides/slide42.xml"/><Relationship Id="rId50" Type="http://schemas.openxmlformats.org/officeDocument/2006/relationships/slide" Target="slides/slide41.xml"/><Relationship Id="rId53" Type="http://schemas.openxmlformats.org/officeDocument/2006/relationships/slide" Target="slides/slide44.xml"/><Relationship Id="rId52" Type="http://schemas.openxmlformats.org/officeDocument/2006/relationships/slide" Target="slides/slide43.xml"/><Relationship Id="rId11" Type="http://schemas.openxmlformats.org/officeDocument/2006/relationships/slide" Target="slides/slide2.xml"/><Relationship Id="rId55" Type="http://schemas.openxmlformats.org/officeDocument/2006/relationships/slide" Target="slides/slide46.xml"/><Relationship Id="rId10" Type="http://schemas.openxmlformats.org/officeDocument/2006/relationships/slide" Target="slides/slide1.xml"/><Relationship Id="rId54" Type="http://schemas.openxmlformats.org/officeDocument/2006/relationships/slide" Target="slides/slide45.xml"/><Relationship Id="rId13" Type="http://schemas.openxmlformats.org/officeDocument/2006/relationships/slide" Target="slides/slide4.xml"/><Relationship Id="rId57" Type="http://schemas.openxmlformats.org/officeDocument/2006/relationships/slide" Target="slides/slide48.xml"/><Relationship Id="rId12" Type="http://schemas.openxmlformats.org/officeDocument/2006/relationships/slide" Target="slides/slide3.xml"/><Relationship Id="rId56" Type="http://schemas.openxmlformats.org/officeDocument/2006/relationships/slide" Target="slides/slide47.xml"/><Relationship Id="rId15" Type="http://schemas.openxmlformats.org/officeDocument/2006/relationships/slide" Target="slides/slide6.xml"/><Relationship Id="rId59" Type="http://schemas.openxmlformats.org/officeDocument/2006/relationships/slide" Target="slides/slide50.xml"/><Relationship Id="rId14" Type="http://schemas.openxmlformats.org/officeDocument/2006/relationships/slide" Target="slides/slide5.xml"/><Relationship Id="rId58" Type="http://schemas.openxmlformats.org/officeDocument/2006/relationships/slide" Target="slides/slide49.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7077075" cy="9382125"/>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4" name="Google Shape;4;n"/>
          <p:cNvSpPr/>
          <p:nvPr/>
        </p:nvSpPr>
        <p:spPr>
          <a:xfrm>
            <a:off x="0" y="0"/>
            <a:ext cx="7077075" cy="9382125"/>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5" name="Google Shape;5;n"/>
          <p:cNvSpPr/>
          <p:nvPr/>
        </p:nvSpPr>
        <p:spPr>
          <a:xfrm>
            <a:off x="0" y="0"/>
            <a:ext cx="7077075" cy="9382125"/>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6" name="Google Shape;6;n"/>
          <p:cNvSpPr/>
          <p:nvPr/>
        </p:nvSpPr>
        <p:spPr>
          <a:xfrm>
            <a:off x="0" y="0"/>
            <a:ext cx="7077075" cy="9382125"/>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7" name="Google Shape;7;n"/>
          <p:cNvSpPr/>
          <p:nvPr/>
        </p:nvSpPr>
        <p:spPr>
          <a:xfrm>
            <a:off x="0" y="0"/>
            <a:ext cx="7077075" cy="9382125"/>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8" name="Google Shape;8;n"/>
          <p:cNvSpPr/>
          <p:nvPr/>
        </p:nvSpPr>
        <p:spPr>
          <a:xfrm>
            <a:off x="0" y="0"/>
            <a:ext cx="7077075" cy="9382125"/>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9" name="Google Shape;9;n"/>
          <p:cNvSpPr/>
          <p:nvPr/>
        </p:nvSpPr>
        <p:spPr>
          <a:xfrm>
            <a:off x="0" y="0"/>
            <a:ext cx="7077075" cy="9382125"/>
          </a:xfrm>
          <a:prstGeom prst="roundRect">
            <a:avLst>
              <a:gd fmla="val 4"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10" name="Google Shape;10;n"/>
          <p:cNvSpPr txBox="1"/>
          <p:nvPr/>
        </p:nvSpPr>
        <p:spPr>
          <a:xfrm>
            <a:off x="0" y="0"/>
            <a:ext cx="3067050" cy="468312"/>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11" name="Google Shape;11;n"/>
          <p:cNvSpPr txBox="1"/>
          <p:nvPr/>
        </p:nvSpPr>
        <p:spPr>
          <a:xfrm>
            <a:off x="4008437" y="0"/>
            <a:ext cx="3067050" cy="468312"/>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12" name="Google Shape;12;n"/>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3" name="Google Shape;13;n"/>
          <p:cNvSpPr txBox="1"/>
          <p:nvPr>
            <p:ph idx="1" type="body"/>
          </p:nvPr>
        </p:nvSpPr>
        <p:spPr>
          <a:xfrm>
            <a:off x="708025" y="4456112"/>
            <a:ext cx="5649912" cy="4211637"/>
          </a:xfrm>
          <a:prstGeom prst="rect">
            <a:avLst/>
          </a:prstGeom>
          <a:noFill/>
          <a:ln>
            <a:noFill/>
          </a:ln>
        </p:spPr>
        <p:txBody>
          <a:bodyPr anchorCtr="0" anchor="t" bIns="47150" lIns="93950" spcFirstLastPara="1" rIns="93950" wrap="square" tIns="4715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4" name="Google Shape;14;n"/>
          <p:cNvSpPr txBox="1"/>
          <p:nvPr/>
        </p:nvSpPr>
        <p:spPr>
          <a:xfrm>
            <a:off x="0" y="8910637"/>
            <a:ext cx="3067050" cy="4699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000000"/>
              </a:solidFill>
              <a:latin typeface="Trebuchet MS"/>
              <a:ea typeface="Trebuchet MS"/>
              <a:cs typeface="Trebuchet MS"/>
              <a:sym typeface="Trebuchet MS"/>
            </a:endParaRPr>
          </a:p>
        </p:txBody>
      </p:sp>
      <p:sp>
        <p:nvSpPr>
          <p:cNvPr id="15" name="Google Shape;15;n"/>
          <p:cNvSpPr txBox="1"/>
          <p:nvPr>
            <p:ph idx="12" type="sldNum"/>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10" name="Google Shape;210;p1: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11" name="Google Shape;211;p1: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10: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79" name="Google Shape;279;p10: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80" name="Google Shape;280;p10: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11: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86" name="Google Shape;286;p11: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87" name="Google Shape;287;p11: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2: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93" name="Google Shape;293;p12: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94" name="Google Shape;294;p12: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13: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300" name="Google Shape;300;p13: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01" name="Google Shape;301;p13: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14: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307" name="Google Shape;307;p14: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08" name="Google Shape;308;p14: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15: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314" name="Google Shape;314;p15: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15" name="Google Shape;315;p15: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16: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321" name="Google Shape;321;p16: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22" name="Google Shape;322;p16:notes"/>
          <p:cNvSpPr txBox="1"/>
          <p:nvPr>
            <p:ph idx="1" type="body"/>
          </p:nvPr>
        </p:nvSpPr>
        <p:spPr>
          <a:xfrm>
            <a:off x="708025" y="4456112"/>
            <a:ext cx="5661025" cy="4222750"/>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800"/>
              <a:buFont typeface="Arial"/>
              <a:buNone/>
            </a:pPr>
            <a:r>
              <a:rPr lang="en-US">
                <a:latin typeface="Arial"/>
                <a:ea typeface="Arial"/>
                <a:cs typeface="Arial"/>
                <a:sym typeface="Arial"/>
              </a:rPr>
              <a:t>The point is clear: Buyers operate under various constraints and occasionally make choices that give more weight to their personal benefit than to the company’s benefit. Customer-perceived value is a useful framework that applies to many situations and yields rich insights. It suggests that the seller must assess the total customer benefit and total customer cost associated with each competitor’s offer in order to know how his or her offer rates in the buyer’s mind. It also implies that the seller at a disadvantage has two alternatives: increase total customer benefit or decrease total customer cost.</a:t>
            </a:r>
            <a:endParaRPr/>
          </a:p>
          <a:p>
            <a:pPr indent="0" lvl="0" marL="0" rtl="0" algn="l">
              <a:spcBef>
                <a:spcPts val="400"/>
              </a:spcBef>
              <a:spcAft>
                <a:spcPts val="0"/>
              </a:spcAft>
              <a:buSzPts val="1800"/>
              <a:buFont typeface="Arial"/>
              <a:buNone/>
            </a:pPr>
            <a:r>
              <a:rPr lang="en-US">
                <a:latin typeface="Arial"/>
                <a:ea typeface="Arial"/>
                <a:cs typeface="Arial"/>
                <a:sym typeface="Arial"/>
              </a:rPr>
              <a:t>The choice process to buy a tractor for a large construction company from either Mahindra or John Deere can be used to describe the value concepts.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17: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29" name="Google Shape;329;p17: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18: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34" name="Google Shape;334;p18: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p19: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40" name="Google Shape;340;p19: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16" name="Google Shape;216;p2: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17" name="Google Shape;217;p2: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20: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45" name="Google Shape;345;p20: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21: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51" name="Google Shape;351;p21: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22: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56" name="Google Shape;356;p22: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23: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61" name="Google Shape;361;p23: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24: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67" name="Google Shape;367;p24: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25:notes"/>
          <p:cNvSpPr/>
          <p:nvPr>
            <p:ph idx="2" type="sldImg"/>
          </p:nvPr>
        </p:nvSpPr>
        <p:spPr>
          <a:xfrm>
            <a:off x="1196975" y="703262"/>
            <a:ext cx="4664075" cy="34988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72" name="Google Shape;372;p25:notes"/>
          <p:cNvSpPr txBox="1"/>
          <p:nvPr>
            <p:ph idx="1" type="body"/>
          </p:nvPr>
        </p:nvSpPr>
        <p:spPr>
          <a:xfrm>
            <a:off x="708025" y="4456112"/>
            <a:ext cx="5649912" cy="4211637"/>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800"/>
              <a:buNone/>
            </a:pPr>
            <a:r>
              <a:rPr lang="en-US"/>
              <a:t>Value equivalence Line</a:t>
            </a:r>
            <a:endParaRPr/>
          </a:p>
          <a:p>
            <a:pPr indent="0" lvl="0" marL="0" rtl="0" algn="l">
              <a:spcBef>
                <a:spcPts val="0"/>
              </a:spcBef>
              <a:spcAft>
                <a:spcPts val="0"/>
              </a:spcAft>
              <a:buSzPts val="1800"/>
              <a:buNone/>
            </a:pPr>
            <a:r>
              <a:rPr lang="en-US"/>
              <a:t>Economy, Parity, Premium</a:t>
            </a:r>
            <a:endParaRPr/>
          </a:p>
        </p:txBody>
      </p:sp>
      <p:sp>
        <p:nvSpPr>
          <p:cNvPr id="373" name="Google Shape;373;p25: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p26: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78" name="Google Shape;378;p26: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27: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83" name="Google Shape;383;p27: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28: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88" name="Google Shape;388;p28: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29: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393" name="Google Shape;393;p29: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3: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23" name="Google Shape;223;p3: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24" name="Google Shape;224;p3: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30: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398" name="Google Shape;398;p30: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99" name="Google Shape;399;p30: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p31: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15" name="Google Shape;415;p31: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16" name="Google Shape;416;p31: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p32: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22" name="Google Shape;422;p32: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23" name="Google Shape;423;p32: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p33: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29" name="Google Shape;429;p33: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30" name="Google Shape;430;p33: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p34: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36" name="Google Shape;436;p34:notes"/>
          <p:cNvSpPr/>
          <p:nvPr>
            <p:ph idx="2" type="sldImg"/>
          </p:nvPr>
        </p:nvSpPr>
        <p:spPr>
          <a:xfrm>
            <a:off x="1193800" y="703262"/>
            <a:ext cx="4684712" cy="3513137"/>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37" name="Google Shape;437;p34: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35: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43" name="Google Shape;443;p35:notes"/>
          <p:cNvSpPr/>
          <p:nvPr>
            <p:ph idx="2" type="sldImg"/>
          </p:nvPr>
        </p:nvSpPr>
        <p:spPr>
          <a:xfrm>
            <a:off x="1193800" y="703262"/>
            <a:ext cx="4684712" cy="3513137"/>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44" name="Google Shape;444;p35: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p36: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50" name="Google Shape;450;p36:notes"/>
          <p:cNvSpPr/>
          <p:nvPr>
            <p:ph idx="2" type="sldImg"/>
          </p:nvPr>
        </p:nvSpPr>
        <p:spPr>
          <a:xfrm>
            <a:off x="1193800" y="703262"/>
            <a:ext cx="4686300" cy="351472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51" name="Google Shape;451;p36: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37: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57" name="Google Shape;457;p37:notes"/>
          <p:cNvSpPr/>
          <p:nvPr>
            <p:ph idx="2" type="sldImg"/>
          </p:nvPr>
        </p:nvSpPr>
        <p:spPr>
          <a:xfrm>
            <a:off x="1193800" y="703262"/>
            <a:ext cx="4686300" cy="351472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58" name="Google Shape;458;p37: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p38: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64" name="Google Shape;464;p38:notes"/>
          <p:cNvSpPr/>
          <p:nvPr>
            <p:ph idx="2" type="sldImg"/>
          </p:nvPr>
        </p:nvSpPr>
        <p:spPr>
          <a:xfrm>
            <a:off x="1193800" y="703262"/>
            <a:ext cx="4687887" cy="3516312"/>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65" name="Google Shape;465;p38: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p39: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71" name="Google Shape;471;p39:notes"/>
          <p:cNvSpPr/>
          <p:nvPr>
            <p:ph idx="2" type="sldImg"/>
          </p:nvPr>
        </p:nvSpPr>
        <p:spPr>
          <a:xfrm>
            <a:off x="1193800" y="703262"/>
            <a:ext cx="4687887" cy="3516312"/>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72" name="Google Shape;472;p39: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4: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30" name="Google Shape;230;p4: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31" name="Google Shape;231;p4: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40: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78" name="Google Shape;478;p40: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79" name="Google Shape;479;p40: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p41: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85" name="Google Shape;485;p41: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86" name="Google Shape;486;p41: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0" name="Shape 490"/>
        <p:cNvGrpSpPr/>
        <p:nvPr/>
      </p:nvGrpSpPr>
      <p:grpSpPr>
        <a:xfrm>
          <a:off x="0" y="0"/>
          <a:ext cx="0" cy="0"/>
          <a:chOff x="0" y="0"/>
          <a:chExt cx="0" cy="0"/>
        </a:xfrm>
      </p:grpSpPr>
      <p:sp>
        <p:nvSpPr>
          <p:cNvPr id="491" name="Google Shape;491;p42: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92" name="Google Shape;492;p42:notes"/>
          <p:cNvSpPr/>
          <p:nvPr>
            <p:ph idx="2" type="sldImg"/>
          </p:nvPr>
        </p:nvSpPr>
        <p:spPr>
          <a:xfrm>
            <a:off x="1193800" y="703262"/>
            <a:ext cx="4686300" cy="351472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93" name="Google Shape;493;p42: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p43: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499" name="Google Shape;499;p43:notes"/>
          <p:cNvSpPr/>
          <p:nvPr>
            <p:ph idx="2" type="sldImg"/>
          </p:nvPr>
        </p:nvSpPr>
        <p:spPr>
          <a:xfrm>
            <a:off x="1193800" y="703262"/>
            <a:ext cx="4686300" cy="351472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00" name="Google Shape;500;p43: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p44: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06" name="Google Shape;506;p44:notes"/>
          <p:cNvSpPr/>
          <p:nvPr>
            <p:ph idx="2" type="sldImg"/>
          </p:nvPr>
        </p:nvSpPr>
        <p:spPr>
          <a:xfrm>
            <a:off x="1193800" y="703262"/>
            <a:ext cx="4686300" cy="351472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07" name="Google Shape;507;p44: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1" name="Shape 511"/>
        <p:cNvGrpSpPr/>
        <p:nvPr/>
      </p:nvGrpSpPr>
      <p:grpSpPr>
        <a:xfrm>
          <a:off x="0" y="0"/>
          <a:ext cx="0" cy="0"/>
          <a:chOff x="0" y="0"/>
          <a:chExt cx="0" cy="0"/>
        </a:xfrm>
      </p:grpSpPr>
      <p:sp>
        <p:nvSpPr>
          <p:cNvPr id="512" name="Google Shape;512;p45: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13" name="Google Shape;513;p45:notes"/>
          <p:cNvSpPr/>
          <p:nvPr>
            <p:ph idx="2" type="sldImg"/>
          </p:nvPr>
        </p:nvSpPr>
        <p:spPr>
          <a:xfrm>
            <a:off x="1195387" y="703262"/>
            <a:ext cx="4676775" cy="350837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14" name="Google Shape;514;p45:notes"/>
          <p:cNvSpPr txBox="1"/>
          <p:nvPr>
            <p:ph idx="1" type="body"/>
          </p:nvPr>
        </p:nvSpPr>
        <p:spPr>
          <a:xfrm>
            <a:off x="708025" y="4456112"/>
            <a:ext cx="5651500" cy="4122737"/>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8" name="Shape 518"/>
        <p:cNvGrpSpPr/>
        <p:nvPr/>
      </p:nvGrpSpPr>
      <p:grpSpPr>
        <a:xfrm>
          <a:off x="0" y="0"/>
          <a:ext cx="0" cy="0"/>
          <a:chOff x="0" y="0"/>
          <a:chExt cx="0" cy="0"/>
        </a:xfrm>
      </p:grpSpPr>
      <p:sp>
        <p:nvSpPr>
          <p:cNvPr id="519" name="Google Shape;519;p46: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20" name="Google Shape;520;p46:notes"/>
          <p:cNvSpPr/>
          <p:nvPr>
            <p:ph idx="2" type="sldImg"/>
          </p:nvPr>
        </p:nvSpPr>
        <p:spPr>
          <a:xfrm>
            <a:off x="1195387" y="703262"/>
            <a:ext cx="4676775" cy="350837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21" name="Google Shape;521;p46:notes"/>
          <p:cNvSpPr txBox="1"/>
          <p:nvPr>
            <p:ph idx="1" type="body"/>
          </p:nvPr>
        </p:nvSpPr>
        <p:spPr>
          <a:xfrm>
            <a:off x="708025" y="4456112"/>
            <a:ext cx="5651500" cy="4122737"/>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5" name="Shape 525"/>
        <p:cNvGrpSpPr/>
        <p:nvPr/>
      </p:nvGrpSpPr>
      <p:grpSpPr>
        <a:xfrm>
          <a:off x="0" y="0"/>
          <a:ext cx="0" cy="0"/>
          <a:chOff x="0" y="0"/>
          <a:chExt cx="0" cy="0"/>
        </a:xfrm>
      </p:grpSpPr>
      <p:sp>
        <p:nvSpPr>
          <p:cNvPr id="526" name="Google Shape;526;p47: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27" name="Google Shape;527;p47:notes"/>
          <p:cNvSpPr/>
          <p:nvPr>
            <p:ph idx="2" type="sldImg"/>
          </p:nvPr>
        </p:nvSpPr>
        <p:spPr>
          <a:xfrm>
            <a:off x="1193800" y="703262"/>
            <a:ext cx="4686300" cy="351472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28" name="Google Shape;528;p47: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48: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34" name="Google Shape;534;p48: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35" name="Google Shape;535;p48:notes"/>
          <p:cNvSpPr txBox="1"/>
          <p:nvPr>
            <p:ph idx="1" type="body"/>
          </p:nvPr>
        </p:nvSpPr>
        <p:spPr>
          <a:xfrm>
            <a:off x="708025" y="4456112"/>
            <a:ext cx="5661025" cy="4222750"/>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800"/>
              <a:buFont typeface="Arial"/>
              <a:buNone/>
            </a:pPr>
            <a:r>
              <a:rPr lang="en-US">
                <a:latin typeface="Arial"/>
                <a:ea typeface="Arial"/>
                <a:cs typeface="Arial"/>
                <a:sym typeface="Arial"/>
              </a:rPr>
              <a:t>A useful type of profitability analysis is shown in Figure 4.3. Customers are arrayed along the columns and products along the rows. Each cell contains a symbol representing the profitability of selling that product to that customer. Customer 1 is very profitable; he buys two profit-making products (P1 and P2). Customer 2 yields mixed profitability; he buys one profitable product (P1) and one unprofitable product (P3). Customer 3 is a losing customer because he buys one profitable product (P1) and two unprofitable products (P3 and P4). What can the company do about customers 2 and 3? (1) It can raise the price of its less profitable products or eliminate them, or (2) it can try to sell customers 2 and 3 its profit-making products. Unprofitable customers who defect should not concern the company. In fact, the company should encourage them to switch to competitors.</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p49: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41" name="Google Shape;541;p49:notes"/>
          <p:cNvSpPr/>
          <p:nvPr>
            <p:ph idx="2" type="sldImg"/>
          </p:nvPr>
        </p:nvSpPr>
        <p:spPr>
          <a:xfrm>
            <a:off x="1195387" y="703262"/>
            <a:ext cx="4676775" cy="350837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42" name="Google Shape;542;p49:notes"/>
          <p:cNvSpPr txBox="1"/>
          <p:nvPr>
            <p:ph idx="1" type="body"/>
          </p:nvPr>
        </p:nvSpPr>
        <p:spPr>
          <a:xfrm>
            <a:off x="708025" y="4456112"/>
            <a:ext cx="5651500" cy="4122737"/>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5: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237" name="Google Shape;237;p5: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6" name="Shape 546"/>
        <p:cNvGrpSpPr/>
        <p:nvPr/>
      </p:nvGrpSpPr>
      <p:grpSpPr>
        <a:xfrm>
          <a:off x="0" y="0"/>
          <a:ext cx="0" cy="0"/>
          <a:chOff x="0" y="0"/>
          <a:chExt cx="0" cy="0"/>
        </a:xfrm>
      </p:grpSpPr>
      <p:sp>
        <p:nvSpPr>
          <p:cNvPr id="547" name="Google Shape;547;p50: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48" name="Google Shape;548;p50: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49" name="Google Shape;549;p50:notes"/>
          <p:cNvSpPr txBox="1"/>
          <p:nvPr>
            <p:ph idx="1" type="body"/>
          </p:nvPr>
        </p:nvSpPr>
        <p:spPr>
          <a:xfrm>
            <a:off x="871537" y="4462462"/>
            <a:ext cx="5661025" cy="4221162"/>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800"/>
              <a:buFont typeface="Arial"/>
              <a:buNone/>
            </a:pPr>
            <a:r>
              <a:rPr lang="en-US">
                <a:latin typeface="Arial"/>
                <a:ea typeface="Arial"/>
                <a:cs typeface="Arial"/>
                <a:sym typeface="Arial"/>
              </a:rPr>
              <a:t>Customer relationship management (CRM) is the process of carefully managing detailed information about individual customers and all customer “touch points” to maximize loyalty. A customer touch point is any occasion on which a customer encounters the brand and product— from actual experience to personal or mass communications to casual observation.</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p51: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55" name="Google Shape;555;p51: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56" name="Google Shape;556;p51:notes"/>
          <p:cNvSpPr txBox="1"/>
          <p:nvPr>
            <p:ph idx="1" type="body"/>
          </p:nvPr>
        </p:nvSpPr>
        <p:spPr>
          <a:xfrm>
            <a:off x="708025" y="4456112"/>
            <a:ext cx="5661025" cy="4222750"/>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800"/>
              <a:buFont typeface="Arial"/>
              <a:buNone/>
            </a:pPr>
            <a:r>
              <a:rPr lang="en-US">
                <a:latin typeface="Arial"/>
                <a:ea typeface="Arial"/>
                <a:cs typeface="Arial"/>
                <a:sym typeface="Arial"/>
              </a:rPr>
              <a:t>Consumers have varying degrees of loyalty to specific brands, stores, and companies. Oliver defines loyalty as “a deeply held commitment to rebuy or repatronize a preferred product or service in the future despite situational influences and marketing efforts having the potential to cause switching behavior.</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0" name="Shape 560"/>
        <p:cNvGrpSpPr/>
        <p:nvPr/>
      </p:nvGrpSpPr>
      <p:grpSpPr>
        <a:xfrm>
          <a:off x="0" y="0"/>
          <a:ext cx="0" cy="0"/>
          <a:chOff x="0" y="0"/>
          <a:chExt cx="0" cy="0"/>
        </a:xfrm>
      </p:grpSpPr>
      <p:sp>
        <p:nvSpPr>
          <p:cNvPr id="561" name="Google Shape;561;p52: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62" name="Google Shape;562;p52: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63" name="Google Shape;563;p52:notes"/>
          <p:cNvSpPr txBox="1"/>
          <p:nvPr>
            <p:ph idx="1" type="body"/>
          </p:nvPr>
        </p:nvSpPr>
        <p:spPr>
          <a:xfrm>
            <a:off x="708025" y="4456112"/>
            <a:ext cx="5661025" cy="4222750"/>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800"/>
              <a:buFont typeface="Arial"/>
              <a:buNone/>
            </a:pPr>
            <a:r>
              <a:rPr lang="en-US">
                <a:latin typeface="Arial"/>
                <a:ea typeface="Arial"/>
                <a:cs typeface="Arial"/>
                <a:sym typeface="Arial"/>
              </a:rPr>
              <a:t>Figure 4.4 shows the main steps in attracting and retaining customers in terms of a funnel. The marketing funnel identifies the percentage of the potential target market at each stage in the decision process, from merely aware to highly loyal. Consumers must move through each stage before becoming loyal customers. Some marketers extend the funnel to include loyal customers who are brand advocates or even partners with the firm.</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7" name="Shape 567"/>
        <p:cNvGrpSpPr/>
        <p:nvPr/>
      </p:nvGrpSpPr>
      <p:grpSpPr>
        <a:xfrm>
          <a:off x="0" y="0"/>
          <a:ext cx="0" cy="0"/>
          <a:chOff x="0" y="0"/>
          <a:chExt cx="0" cy="0"/>
        </a:xfrm>
      </p:grpSpPr>
      <p:sp>
        <p:nvSpPr>
          <p:cNvPr id="568" name="Google Shape;568;p53: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569" name="Google Shape;569;p53: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3" name="Shape 573"/>
        <p:cNvGrpSpPr/>
        <p:nvPr/>
      </p:nvGrpSpPr>
      <p:grpSpPr>
        <a:xfrm>
          <a:off x="0" y="0"/>
          <a:ext cx="0" cy="0"/>
          <a:chOff x="0" y="0"/>
          <a:chExt cx="0" cy="0"/>
        </a:xfrm>
      </p:grpSpPr>
      <p:sp>
        <p:nvSpPr>
          <p:cNvPr id="574" name="Google Shape;574;p54: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75" name="Google Shape;575;p54:notes"/>
          <p:cNvSpPr/>
          <p:nvPr>
            <p:ph idx="2" type="sldImg"/>
          </p:nvPr>
        </p:nvSpPr>
        <p:spPr>
          <a:xfrm>
            <a:off x="1193800" y="703262"/>
            <a:ext cx="4686300" cy="3514725"/>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76" name="Google Shape;576;p54: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0" name="Shape 580"/>
        <p:cNvGrpSpPr/>
        <p:nvPr/>
      </p:nvGrpSpPr>
      <p:grpSpPr>
        <a:xfrm>
          <a:off x="0" y="0"/>
          <a:ext cx="0" cy="0"/>
          <a:chOff x="0" y="0"/>
          <a:chExt cx="0" cy="0"/>
        </a:xfrm>
      </p:grpSpPr>
      <p:sp>
        <p:nvSpPr>
          <p:cNvPr id="581" name="Google Shape;581;p55: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82" name="Google Shape;582;p55: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83" name="Google Shape;583;p55:notes"/>
          <p:cNvSpPr txBox="1"/>
          <p:nvPr>
            <p:ph idx="1" type="body"/>
          </p:nvPr>
        </p:nvSpPr>
        <p:spPr>
          <a:xfrm>
            <a:off x="708025" y="4456112"/>
            <a:ext cx="5661025" cy="4222750"/>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800"/>
              <a:buFont typeface="Arial"/>
              <a:buNone/>
            </a:pPr>
            <a:r>
              <a:rPr lang="en-US">
                <a:latin typeface="Arial"/>
                <a:ea typeface="Arial"/>
                <a:cs typeface="Arial"/>
                <a:sym typeface="Arial"/>
              </a:rPr>
              <a:t>There are many reasons for firms to use databases.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7" name="Shape 587"/>
        <p:cNvGrpSpPr/>
        <p:nvPr/>
      </p:nvGrpSpPr>
      <p:grpSpPr>
        <a:xfrm>
          <a:off x="0" y="0"/>
          <a:ext cx="0" cy="0"/>
          <a:chOff x="0" y="0"/>
          <a:chExt cx="0" cy="0"/>
        </a:xfrm>
      </p:grpSpPr>
      <p:sp>
        <p:nvSpPr>
          <p:cNvPr id="588" name="Google Shape;588;p56: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589" name="Google Shape;589;p56: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90" name="Google Shape;590;p56:notes"/>
          <p:cNvSpPr txBox="1"/>
          <p:nvPr>
            <p:ph idx="1" type="body"/>
          </p:nvPr>
        </p:nvSpPr>
        <p:spPr>
          <a:xfrm>
            <a:off x="708025" y="4456112"/>
            <a:ext cx="5661025" cy="4222750"/>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800"/>
              <a:buFont typeface="Arial"/>
              <a:buNone/>
            </a:pPr>
            <a:r>
              <a:rPr lang="en-US">
                <a:latin typeface="Arial"/>
                <a:ea typeface="Arial"/>
                <a:cs typeface="Arial"/>
                <a:sym typeface="Arial"/>
              </a:rPr>
              <a:t>Some situations like those named in the slide are cases for which companies would not benefit from building a database.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6: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43" name="Google Shape;243;p6: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44" name="Google Shape;244;p6:notes"/>
          <p:cNvSpPr txBox="1"/>
          <p:nvPr>
            <p:ph idx="1" type="body"/>
          </p:nvPr>
        </p:nvSpPr>
        <p:spPr>
          <a:xfrm>
            <a:off x="708025" y="4456112"/>
            <a:ext cx="5661025" cy="4222750"/>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800"/>
              <a:buFont typeface="Arial"/>
              <a:buNone/>
            </a:pPr>
            <a:r>
              <a:rPr lang="en-US">
                <a:latin typeface="Arial"/>
                <a:ea typeface="Arial"/>
                <a:cs typeface="Arial"/>
                <a:sym typeface="Arial"/>
              </a:rPr>
              <a:t>Figure 4.2 illustrates the relationships between and components of total customer benefit and total customer cost.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7: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59" name="Google Shape;259;p7:notes"/>
          <p:cNvSpPr/>
          <p:nvPr>
            <p:ph idx="2" type="sldImg"/>
          </p:nvPr>
        </p:nvSpPr>
        <p:spPr>
          <a:xfrm>
            <a:off x="1193800" y="703262"/>
            <a:ext cx="4689475" cy="35179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60" name="Google Shape;260;p7:notes"/>
          <p:cNvSpPr txBox="1"/>
          <p:nvPr>
            <p:ph idx="1" type="body"/>
          </p:nvPr>
        </p:nvSpPr>
        <p:spPr>
          <a:xfrm>
            <a:off x="708025" y="4456112"/>
            <a:ext cx="5661025" cy="4222750"/>
          </a:xfrm>
          <a:prstGeom prst="rect">
            <a:avLst/>
          </a:prstGeom>
          <a:noFill/>
          <a:ln>
            <a:noFill/>
          </a:ln>
        </p:spPr>
        <p:txBody>
          <a:bodyPr anchorCtr="0" anchor="t" bIns="47150" lIns="93950" spcFirstLastPara="1" rIns="93950" wrap="square" tIns="47150">
            <a:noAutofit/>
          </a:bodyPr>
          <a:lstStyle/>
          <a:p>
            <a:pPr indent="0" lvl="0" marL="0" rtl="0" algn="l">
              <a:spcBef>
                <a:spcPts val="0"/>
              </a:spcBef>
              <a:spcAft>
                <a:spcPts val="0"/>
              </a:spcAft>
              <a:buSzPts val="1000"/>
              <a:buFont typeface="Arial"/>
              <a:buNone/>
            </a:pPr>
            <a:r>
              <a:rPr lang="en-US" sz="1000">
                <a:latin typeface="Arial"/>
                <a:ea typeface="Arial"/>
                <a:cs typeface="Arial"/>
                <a:sym typeface="Arial"/>
              </a:rPr>
              <a:t>Consumers are better educated and informed than ever, and they have the tools to verify companies’ claims and seek out superior alternatives. Here’s an example:</a:t>
            </a:r>
            <a:endParaRPr/>
          </a:p>
          <a:p>
            <a:pPr indent="0" lvl="0" marL="0" rtl="0" algn="l">
              <a:spcBef>
                <a:spcPts val="300"/>
              </a:spcBef>
              <a:spcAft>
                <a:spcPts val="0"/>
              </a:spcAft>
              <a:buSzPts val="1000"/>
              <a:buFont typeface="Arial"/>
              <a:buNone/>
            </a:pPr>
            <a:r>
              <a:rPr lang="en-US" sz="1000">
                <a:latin typeface="Arial"/>
                <a:ea typeface="Arial"/>
                <a:cs typeface="Arial"/>
                <a:sym typeface="Arial"/>
              </a:rPr>
              <a:t>Dell rode to success by offering low-priced computers, logistical efficiency, and after-sales service. The firm’s maniacal focus on low costs has been a key ingredient in its success. When the company shifted its customer service call centers to India and the Philippines to cut costs, however, understaffing frequently led to 30-minute waits for customers. Almost half the calls required at least one transfer. To discourage customer calls, Dell even removed its toll-free service number from its Web site. With customer satisfaction slipping, and competitors matching its product quality and prices and offering improved service, Dell’s market share and stock price both declined sharply. Dell ended up hiring more North American call center employees. </a:t>
            </a:r>
            <a:endParaRPr/>
          </a:p>
          <a:p>
            <a:pPr indent="0" lvl="0" marL="0" rtl="0" algn="l">
              <a:spcBef>
                <a:spcPts val="300"/>
              </a:spcBef>
              <a:spcAft>
                <a:spcPts val="0"/>
              </a:spcAft>
              <a:buSzPts val="1000"/>
              <a:buFont typeface="Arial"/>
              <a:buNone/>
            </a:pPr>
            <a:r>
              <a:rPr i="1" lang="en-US" sz="1000">
                <a:latin typeface="Arial"/>
                <a:ea typeface="Arial"/>
                <a:cs typeface="Arial"/>
                <a:sym typeface="Arial"/>
              </a:rPr>
              <a:t>Customer-perceived value (CPV)</a:t>
            </a:r>
            <a:r>
              <a:rPr lang="en-US" sz="1000">
                <a:latin typeface="Arial"/>
                <a:ea typeface="Arial"/>
                <a:cs typeface="Arial"/>
                <a:sym typeface="Arial"/>
              </a:rPr>
              <a:t> is the difference between the prospective customer’s evaluation of all the benefits and all the costs of an offering and the perceived alternatives. </a:t>
            </a:r>
            <a:r>
              <a:rPr i="1" lang="en-US" sz="1000">
                <a:latin typeface="Arial"/>
                <a:ea typeface="Arial"/>
                <a:cs typeface="Arial"/>
                <a:sym typeface="Arial"/>
              </a:rPr>
              <a:t>Total customer benefit</a:t>
            </a:r>
            <a:r>
              <a:rPr lang="en-US" sz="1000">
                <a:latin typeface="Arial"/>
                <a:ea typeface="Arial"/>
                <a:cs typeface="Arial"/>
                <a:sym typeface="Arial"/>
              </a:rPr>
              <a:t> is the perceived monetary value of the bundle of economic, functional, and psychological benefits customers expect from a given market offering because of the product, service, people, and image. </a:t>
            </a:r>
            <a:r>
              <a:rPr i="1" lang="en-US" sz="1000">
                <a:latin typeface="Arial"/>
                <a:ea typeface="Arial"/>
                <a:cs typeface="Arial"/>
                <a:sym typeface="Arial"/>
              </a:rPr>
              <a:t>Total customer cost</a:t>
            </a:r>
            <a:r>
              <a:rPr lang="en-US" sz="1000">
                <a:latin typeface="Arial"/>
                <a:ea typeface="Arial"/>
                <a:cs typeface="Arial"/>
                <a:sym typeface="Arial"/>
              </a:rPr>
              <a:t> is the perceived bundle of costs customers expect to incur in evaluating, obtaining, using, and disposing of the given market offering, including monetary, time, energy, and psychological costs. Customer-perceived value is thus based on the difference between benefits the customer gets and costs he or she assumes for different choices. The marketer can increase the value of the customer offering by raising economic, functional, or emotional benefits and/or reducing one or more costs.</a:t>
            </a:r>
            <a:endParaRPr/>
          </a:p>
          <a:p>
            <a:pPr indent="0" lvl="0" marL="0" rtl="0" algn="l">
              <a:spcBef>
                <a:spcPts val="0"/>
              </a:spcBef>
              <a:spcAft>
                <a:spcPts val="0"/>
              </a:spcAft>
              <a:buNone/>
            </a:pPr>
            <a:r>
              <a:t/>
            </a:r>
            <a:endParaRPr sz="1000">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8:notes"/>
          <p:cNvSpPr txBox="1"/>
          <p:nvPr>
            <p:ph idx="1" type="body"/>
          </p:nvPr>
        </p:nvSpPr>
        <p:spPr>
          <a:xfrm>
            <a:off x="708025" y="4456112"/>
            <a:ext cx="5649912" cy="4211637"/>
          </a:xfrm>
          <a:prstGeom prst="rect">
            <a:avLst/>
          </a:prstGeom>
        </p:spPr>
        <p:txBody>
          <a:bodyPr anchorCtr="0" anchor="t" bIns="47150" lIns="93950" spcFirstLastPara="1" rIns="93950" wrap="square" tIns="47150">
            <a:noAutofit/>
          </a:bodyPr>
          <a:lstStyle/>
          <a:p>
            <a:pPr indent="0" lvl="0" marL="0" rtl="0" algn="l">
              <a:spcBef>
                <a:spcPts val="0"/>
              </a:spcBef>
              <a:spcAft>
                <a:spcPts val="0"/>
              </a:spcAft>
              <a:buNone/>
            </a:pPr>
            <a:r>
              <a:t/>
            </a:r>
            <a:endParaRPr/>
          </a:p>
        </p:txBody>
      </p:sp>
      <p:sp>
        <p:nvSpPr>
          <p:cNvPr id="266" name="Google Shape;266;p8:notes"/>
          <p:cNvSpPr/>
          <p:nvPr>
            <p:ph idx="2" type="sldImg"/>
          </p:nvPr>
        </p:nvSpPr>
        <p:spPr>
          <a:xfrm>
            <a:off x="1193800" y="703262"/>
            <a:ext cx="4678362" cy="35067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9:notes"/>
          <p:cNvSpPr txBox="1"/>
          <p:nvPr/>
        </p:nvSpPr>
        <p:spPr>
          <a:xfrm>
            <a:off x="4008437" y="8910637"/>
            <a:ext cx="3055937" cy="458787"/>
          </a:xfrm>
          <a:prstGeom prst="rect">
            <a:avLst/>
          </a:prstGeom>
          <a:noFill/>
          <a:ln>
            <a:noFill/>
          </a:ln>
        </p:spPr>
        <p:txBody>
          <a:bodyPr anchorCtr="0" anchor="b" bIns="47150" lIns="93950" spcFirstLastPara="1" rIns="93950" wrap="square" tIns="47150">
            <a:noAutofit/>
          </a:bodyPr>
          <a:lstStyle/>
          <a:p>
            <a:pPr indent="0" lvl="0" marL="0" marR="0" rtl="0" algn="r">
              <a:lnSpc>
                <a:spcPct val="100000"/>
              </a:lnSpc>
              <a:spcBef>
                <a:spcPts val="0"/>
              </a:spcBef>
              <a:spcAft>
                <a:spcPts val="0"/>
              </a:spcAft>
              <a:buClr>
                <a:srgbClr val="000000"/>
              </a:buClr>
              <a:buSzPts val="1800"/>
              <a:buFont typeface="Trebuchet MS"/>
              <a:buNone/>
            </a:pPr>
            <a:fld id="{00000000-1234-1234-1234-123412341234}" type="slidenum">
              <a:rPr b="0" i="0" lang="en-US" sz="1800" u="none">
                <a:solidFill>
                  <a:srgbClr val="000000"/>
                </a:solidFill>
                <a:latin typeface="Trebuchet MS"/>
                <a:ea typeface="Trebuchet MS"/>
                <a:cs typeface="Trebuchet MS"/>
                <a:sym typeface="Trebuchet MS"/>
              </a:rPr>
              <a:t>‹#›</a:t>
            </a:fld>
            <a:endParaRPr/>
          </a:p>
        </p:txBody>
      </p:sp>
      <p:sp>
        <p:nvSpPr>
          <p:cNvPr id="272" name="Google Shape;272;p9:notes"/>
          <p:cNvSpPr/>
          <p:nvPr>
            <p:ph idx="2" type="sldImg"/>
          </p:nvPr>
        </p:nvSpPr>
        <p:spPr>
          <a:xfrm>
            <a:off x="1193800" y="703262"/>
            <a:ext cx="4684712" cy="3513137"/>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73" name="Google Shape;273;p9:notes"/>
          <p:cNvSpPr txBox="1"/>
          <p:nvPr>
            <p:ph idx="1" type="body"/>
          </p:nvPr>
        </p:nvSpPr>
        <p:spPr>
          <a:xfrm>
            <a:off x="708025" y="4456112"/>
            <a:ext cx="5651500" cy="4213225"/>
          </a:xfrm>
          <a:prstGeom prst="rect">
            <a:avLst/>
          </a:prstGeom>
          <a:noFill/>
          <a:ln>
            <a:noFill/>
          </a:ln>
        </p:spPr>
        <p:txBody>
          <a:bodyPr anchorCtr="0" anchor="ctr" bIns="47150" lIns="93950" spcFirstLastPara="1" rIns="93950" wrap="square" tIns="4715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3" name="Shape 33"/>
        <p:cNvGrpSpPr/>
        <p:nvPr/>
      </p:nvGrpSpPr>
      <p:grpSpPr>
        <a:xfrm>
          <a:off x="0" y="0"/>
          <a:ext cx="0" cy="0"/>
          <a:chOff x="0" y="0"/>
          <a:chExt cx="0" cy="0"/>
        </a:xfrm>
      </p:grpSpPr>
      <p:sp>
        <p:nvSpPr>
          <p:cNvPr id="34" name="Google Shape;34;p58"/>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8"/>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8"/>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6" name="Shape 86"/>
        <p:cNvGrpSpPr/>
        <p:nvPr/>
      </p:nvGrpSpPr>
      <p:grpSpPr>
        <a:xfrm>
          <a:off x="0" y="0"/>
          <a:ext cx="0" cy="0"/>
          <a:chOff x="0" y="0"/>
          <a:chExt cx="0" cy="0"/>
        </a:xfrm>
      </p:grpSpPr>
      <p:sp>
        <p:nvSpPr>
          <p:cNvPr id="87" name="Google Shape;87;p71"/>
          <p:cNvSpPr txBox="1"/>
          <p:nvPr>
            <p:ph type="title"/>
          </p:nvPr>
        </p:nvSpPr>
        <p:spPr>
          <a:xfrm>
            <a:off x="609599" y="1498604"/>
            <a:ext cx="2790182" cy="12784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71"/>
          <p:cNvSpPr txBox="1"/>
          <p:nvPr>
            <p:ph idx="1" type="body"/>
          </p:nvPr>
        </p:nvSpPr>
        <p:spPr>
          <a:xfrm>
            <a:off x="3571275" y="514925"/>
            <a:ext cx="3386037" cy="552643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89" name="Google Shape;89;p71"/>
          <p:cNvSpPr txBox="1"/>
          <p:nvPr>
            <p:ph idx="2" type="body"/>
          </p:nvPr>
        </p:nvSpPr>
        <p:spPr>
          <a:xfrm>
            <a:off x="609599" y="2777069"/>
            <a:ext cx="2790182" cy="2584449"/>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840"/>
              <a:buNone/>
              <a:defRPr sz="1050"/>
            </a:lvl2pPr>
            <a:lvl3pPr indent="-228600" lvl="2" marL="1371600" algn="l">
              <a:spcBef>
                <a:spcPts val="1000"/>
              </a:spcBef>
              <a:spcAft>
                <a:spcPts val="0"/>
              </a:spcAft>
              <a:buSzPts val="720"/>
              <a:buNone/>
              <a:defRPr sz="900"/>
            </a:lvl3pPr>
            <a:lvl4pPr indent="-228600" lvl="3" marL="1828800" algn="l">
              <a:spcBef>
                <a:spcPts val="1000"/>
              </a:spcBef>
              <a:spcAft>
                <a:spcPts val="0"/>
              </a:spcAft>
              <a:buSzPts val="600"/>
              <a:buNone/>
              <a:defRPr sz="750"/>
            </a:lvl4pPr>
            <a:lvl5pPr indent="-228600" lvl="4" marL="2286000" algn="l">
              <a:spcBef>
                <a:spcPts val="1000"/>
              </a:spcBef>
              <a:spcAft>
                <a:spcPts val="0"/>
              </a:spcAft>
              <a:buSzPts val="600"/>
              <a:buNone/>
              <a:defRPr sz="750"/>
            </a:lvl5pPr>
            <a:lvl6pPr indent="-228600" lvl="5" marL="2743200" algn="l">
              <a:spcBef>
                <a:spcPts val="1000"/>
              </a:spcBef>
              <a:spcAft>
                <a:spcPts val="0"/>
              </a:spcAft>
              <a:buSzPts val="600"/>
              <a:buNone/>
              <a:defRPr sz="750"/>
            </a:lvl6pPr>
            <a:lvl7pPr indent="-228600" lvl="6" marL="3200400" algn="l">
              <a:spcBef>
                <a:spcPts val="1000"/>
              </a:spcBef>
              <a:spcAft>
                <a:spcPts val="0"/>
              </a:spcAft>
              <a:buSzPts val="600"/>
              <a:buNone/>
              <a:defRPr sz="750"/>
            </a:lvl7pPr>
            <a:lvl8pPr indent="-228600" lvl="7" marL="3657600" algn="l">
              <a:spcBef>
                <a:spcPts val="1000"/>
              </a:spcBef>
              <a:spcAft>
                <a:spcPts val="0"/>
              </a:spcAft>
              <a:buSzPts val="600"/>
              <a:buNone/>
              <a:defRPr sz="750"/>
            </a:lvl8pPr>
            <a:lvl9pPr indent="-228600" lvl="8" marL="4114800" algn="l">
              <a:spcBef>
                <a:spcPts val="1000"/>
              </a:spcBef>
              <a:spcAft>
                <a:spcPts val="0"/>
              </a:spcAft>
              <a:buSzPts val="600"/>
              <a:buNone/>
              <a:defRPr sz="750"/>
            </a:lvl9pPr>
          </a:lstStyle>
          <a:p/>
        </p:txBody>
      </p:sp>
      <p:sp>
        <p:nvSpPr>
          <p:cNvPr id="90" name="Google Shape;90;p71"/>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71"/>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71"/>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93" name="Shape 93"/>
        <p:cNvGrpSpPr/>
        <p:nvPr/>
      </p:nvGrpSpPr>
      <p:grpSpPr>
        <a:xfrm>
          <a:off x="0" y="0"/>
          <a:ext cx="0" cy="0"/>
          <a:chOff x="0" y="0"/>
          <a:chExt cx="0" cy="0"/>
        </a:xfrm>
      </p:grpSpPr>
      <p:sp>
        <p:nvSpPr>
          <p:cNvPr id="94" name="Google Shape;94;p72"/>
          <p:cNvSpPr txBox="1"/>
          <p:nvPr>
            <p:ph type="title"/>
          </p:nvPr>
        </p:nvSpPr>
        <p:spPr>
          <a:xfrm>
            <a:off x="609599" y="609600"/>
            <a:ext cx="6347713"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72"/>
          <p:cNvSpPr txBox="1"/>
          <p:nvPr>
            <p:ph idx="1" type="body"/>
          </p:nvPr>
        </p:nvSpPr>
        <p:spPr>
          <a:xfrm>
            <a:off x="609599" y="2160983"/>
            <a:ext cx="309067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96" name="Google Shape;96;p72"/>
          <p:cNvSpPr txBox="1"/>
          <p:nvPr>
            <p:ph idx="2" type="body"/>
          </p:nvPr>
        </p:nvSpPr>
        <p:spPr>
          <a:xfrm>
            <a:off x="609599" y="2737246"/>
            <a:ext cx="3090672"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97" name="Google Shape;97;p72"/>
          <p:cNvSpPr txBox="1"/>
          <p:nvPr>
            <p:ph idx="3" type="body"/>
          </p:nvPr>
        </p:nvSpPr>
        <p:spPr>
          <a:xfrm>
            <a:off x="3866640" y="2160983"/>
            <a:ext cx="309067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98" name="Google Shape;98;p72"/>
          <p:cNvSpPr txBox="1"/>
          <p:nvPr>
            <p:ph idx="4" type="body"/>
          </p:nvPr>
        </p:nvSpPr>
        <p:spPr>
          <a:xfrm>
            <a:off x="3866640" y="2737246"/>
            <a:ext cx="3090672"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99" name="Google Shape;99;p72"/>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72"/>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72"/>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2" name="Shape 102"/>
        <p:cNvGrpSpPr/>
        <p:nvPr/>
      </p:nvGrpSpPr>
      <p:grpSpPr>
        <a:xfrm>
          <a:off x="0" y="0"/>
          <a:ext cx="0" cy="0"/>
          <a:chOff x="0" y="0"/>
          <a:chExt cx="0" cy="0"/>
        </a:xfrm>
      </p:grpSpPr>
      <p:sp>
        <p:nvSpPr>
          <p:cNvPr id="103" name="Google Shape;103;p73"/>
          <p:cNvSpPr txBox="1"/>
          <p:nvPr>
            <p:ph type="title"/>
          </p:nvPr>
        </p:nvSpPr>
        <p:spPr>
          <a:xfrm>
            <a:off x="609600" y="609600"/>
            <a:ext cx="6347714"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73"/>
          <p:cNvSpPr txBox="1"/>
          <p:nvPr>
            <p:ph idx="1" type="body"/>
          </p:nvPr>
        </p:nvSpPr>
        <p:spPr>
          <a:xfrm>
            <a:off x="609600" y="2160589"/>
            <a:ext cx="3088109" cy="3880772"/>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sz="1800"/>
            </a:lvl1pPr>
            <a:lvl2pPr indent="-309880" lvl="1" marL="914400" algn="l">
              <a:spcBef>
                <a:spcPts val="1000"/>
              </a:spcBef>
              <a:spcAft>
                <a:spcPts val="0"/>
              </a:spcAft>
              <a:buSzPts val="1280"/>
              <a:buChar char="►"/>
              <a:defRPr sz="1600"/>
            </a:lvl2pPr>
            <a:lvl3pPr indent="-299719" lvl="2" marL="1371600" algn="l">
              <a:spcBef>
                <a:spcPts val="1000"/>
              </a:spcBef>
              <a:spcAft>
                <a:spcPts val="0"/>
              </a:spcAft>
              <a:buSzPts val="1120"/>
              <a:buChar char="►"/>
              <a:defRPr sz="1400"/>
            </a:lvl3pPr>
            <a:lvl4pPr indent="-289560" lvl="3" marL="1828800" algn="l">
              <a:spcBef>
                <a:spcPts val="1000"/>
              </a:spcBef>
              <a:spcAft>
                <a:spcPts val="0"/>
              </a:spcAft>
              <a:buSzPts val="960"/>
              <a:buChar char="►"/>
              <a:defRPr sz="1200"/>
            </a:lvl4pPr>
            <a:lvl5pPr indent="-289560" lvl="4" marL="2286000" algn="l">
              <a:spcBef>
                <a:spcPts val="1000"/>
              </a:spcBef>
              <a:spcAft>
                <a:spcPts val="0"/>
              </a:spcAft>
              <a:buSzPts val="960"/>
              <a:buChar char="►"/>
              <a:defRPr sz="1200"/>
            </a:lvl5pPr>
            <a:lvl6pPr indent="-289560" lvl="5" marL="2743200" algn="l">
              <a:spcBef>
                <a:spcPts val="1000"/>
              </a:spcBef>
              <a:spcAft>
                <a:spcPts val="0"/>
              </a:spcAft>
              <a:buSzPts val="960"/>
              <a:buChar char="►"/>
              <a:defRPr sz="1200"/>
            </a:lvl6pPr>
            <a:lvl7pPr indent="-289560" lvl="6" marL="3200400" algn="l">
              <a:spcBef>
                <a:spcPts val="1000"/>
              </a:spcBef>
              <a:spcAft>
                <a:spcPts val="0"/>
              </a:spcAft>
              <a:buSzPts val="960"/>
              <a:buChar char="►"/>
              <a:defRPr sz="1200"/>
            </a:lvl7pPr>
            <a:lvl8pPr indent="-289559" lvl="7" marL="3657600" algn="l">
              <a:spcBef>
                <a:spcPts val="1000"/>
              </a:spcBef>
              <a:spcAft>
                <a:spcPts val="0"/>
              </a:spcAft>
              <a:buSzPts val="960"/>
              <a:buChar char="►"/>
              <a:defRPr sz="1200"/>
            </a:lvl8pPr>
            <a:lvl9pPr indent="-289559" lvl="8" marL="4114800" algn="l">
              <a:spcBef>
                <a:spcPts val="1000"/>
              </a:spcBef>
              <a:spcAft>
                <a:spcPts val="0"/>
              </a:spcAft>
              <a:buSzPts val="960"/>
              <a:buChar char="►"/>
              <a:defRPr sz="1200"/>
            </a:lvl9pPr>
          </a:lstStyle>
          <a:p/>
        </p:txBody>
      </p:sp>
      <p:sp>
        <p:nvSpPr>
          <p:cNvPr id="105" name="Google Shape;105;p73"/>
          <p:cNvSpPr txBox="1"/>
          <p:nvPr>
            <p:ph idx="2" type="body"/>
          </p:nvPr>
        </p:nvSpPr>
        <p:spPr>
          <a:xfrm>
            <a:off x="3869204" y="2160590"/>
            <a:ext cx="3088110"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sz="1800"/>
            </a:lvl1pPr>
            <a:lvl2pPr indent="-309880" lvl="1" marL="914400" algn="l">
              <a:spcBef>
                <a:spcPts val="1000"/>
              </a:spcBef>
              <a:spcAft>
                <a:spcPts val="0"/>
              </a:spcAft>
              <a:buSzPts val="1280"/>
              <a:buChar char="►"/>
              <a:defRPr sz="1600"/>
            </a:lvl2pPr>
            <a:lvl3pPr indent="-299719" lvl="2" marL="1371600" algn="l">
              <a:spcBef>
                <a:spcPts val="1000"/>
              </a:spcBef>
              <a:spcAft>
                <a:spcPts val="0"/>
              </a:spcAft>
              <a:buSzPts val="1120"/>
              <a:buChar char="►"/>
              <a:defRPr sz="1400"/>
            </a:lvl3pPr>
            <a:lvl4pPr indent="-289560" lvl="3" marL="1828800" algn="l">
              <a:spcBef>
                <a:spcPts val="1000"/>
              </a:spcBef>
              <a:spcAft>
                <a:spcPts val="0"/>
              </a:spcAft>
              <a:buSzPts val="960"/>
              <a:buChar char="►"/>
              <a:defRPr sz="1200"/>
            </a:lvl4pPr>
            <a:lvl5pPr indent="-289560" lvl="4" marL="2286000" algn="l">
              <a:spcBef>
                <a:spcPts val="1000"/>
              </a:spcBef>
              <a:spcAft>
                <a:spcPts val="0"/>
              </a:spcAft>
              <a:buSzPts val="960"/>
              <a:buChar char="►"/>
              <a:defRPr sz="1200"/>
            </a:lvl5pPr>
            <a:lvl6pPr indent="-289560" lvl="5" marL="2743200" algn="l">
              <a:spcBef>
                <a:spcPts val="1000"/>
              </a:spcBef>
              <a:spcAft>
                <a:spcPts val="0"/>
              </a:spcAft>
              <a:buSzPts val="960"/>
              <a:buChar char="►"/>
              <a:defRPr sz="1200"/>
            </a:lvl6pPr>
            <a:lvl7pPr indent="-289560" lvl="6" marL="3200400" algn="l">
              <a:spcBef>
                <a:spcPts val="1000"/>
              </a:spcBef>
              <a:spcAft>
                <a:spcPts val="0"/>
              </a:spcAft>
              <a:buSzPts val="960"/>
              <a:buChar char="►"/>
              <a:defRPr sz="1200"/>
            </a:lvl7pPr>
            <a:lvl8pPr indent="-289559" lvl="7" marL="3657600" algn="l">
              <a:spcBef>
                <a:spcPts val="1000"/>
              </a:spcBef>
              <a:spcAft>
                <a:spcPts val="0"/>
              </a:spcAft>
              <a:buSzPts val="960"/>
              <a:buChar char="►"/>
              <a:defRPr sz="1200"/>
            </a:lvl8pPr>
            <a:lvl9pPr indent="-289559" lvl="8" marL="4114800" algn="l">
              <a:spcBef>
                <a:spcPts val="1000"/>
              </a:spcBef>
              <a:spcAft>
                <a:spcPts val="0"/>
              </a:spcAft>
              <a:buSzPts val="960"/>
              <a:buChar char="►"/>
              <a:defRPr sz="1200"/>
            </a:lvl9pPr>
          </a:lstStyle>
          <a:p/>
        </p:txBody>
      </p:sp>
      <p:sp>
        <p:nvSpPr>
          <p:cNvPr id="106" name="Google Shape;106;p73"/>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73"/>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73"/>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9" name="Shape 109"/>
        <p:cNvGrpSpPr/>
        <p:nvPr/>
      </p:nvGrpSpPr>
      <p:grpSpPr>
        <a:xfrm>
          <a:off x="0" y="0"/>
          <a:ext cx="0" cy="0"/>
          <a:chOff x="0" y="0"/>
          <a:chExt cx="0" cy="0"/>
        </a:xfrm>
      </p:grpSpPr>
      <p:sp>
        <p:nvSpPr>
          <p:cNvPr id="110" name="Google Shape;110;p74"/>
          <p:cNvSpPr txBox="1"/>
          <p:nvPr>
            <p:ph type="title"/>
          </p:nvPr>
        </p:nvSpPr>
        <p:spPr>
          <a:xfrm>
            <a:off x="609598" y="2700868"/>
            <a:ext cx="6347715" cy="1826581"/>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74"/>
          <p:cNvSpPr txBox="1"/>
          <p:nvPr>
            <p:ph idx="1" type="body"/>
          </p:nvPr>
        </p:nvSpPr>
        <p:spPr>
          <a:xfrm>
            <a:off x="609598" y="4527448"/>
            <a:ext cx="6347715" cy="860400"/>
          </a:xfrm>
          <a:prstGeom prst="rect">
            <a:avLst/>
          </a:prstGeom>
          <a:noFill/>
          <a:ln>
            <a:noFill/>
          </a:ln>
        </p:spPr>
        <p:txBody>
          <a:bodyPr anchorCtr="0" anchor="t" bIns="45700" lIns="91425" spcFirstLastPara="1" rIns="91425" wrap="square" tIns="45700">
            <a:no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2" name="Google Shape;112;p74"/>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74"/>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74"/>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130" name="Shape 130"/>
        <p:cNvGrpSpPr/>
        <p:nvPr/>
      </p:nvGrpSpPr>
      <p:grpSpPr>
        <a:xfrm>
          <a:off x="0" y="0"/>
          <a:ext cx="0" cy="0"/>
          <a:chOff x="0" y="0"/>
          <a:chExt cx="0" cy="0"/>
        </a:xfrm>
      </p:grpSpPr>
      <p:sp>
        <p:nvSpPr>
          <p:cNvPr id="131" name="Google Shape;131;p61"/>
          <p:cNvSpPr txBox="1"/>
          <p:nvPr>
            <p:ph type="title"/>
          </p:nvPr>
        </p:nvSpPr>
        <p:spPr>
          <a:xfrm>
            <a:off x="762000" y="274638"/>
            <a:ext cx="7685088" cy="1131887"/>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61"/>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0" name="Shape 150"/>
        <p:cNvGrpSpPr/>
        <p:nvPr/>
      </p:nvGrpSpPr>
      <p:grpSpPr>
        <a:xfrm>
          <a:off x="0" y="0"/>
          <a:ext cx="0" cy="0"/>
          <a:chOff x="0" y="0"/>
          <a:chExt cx="0" cy="0"/>
        </a:xfrm>
      </p:grpSpPr>
      <p:sp>
        <p:nvSpPr>
          <p:cNvPr id="151" name="Google Shape;151;p64"/>
          <p:cNvSpPr txBox="1"/>
          <p:nvPr>
            <p:ph type="ctrTitle"/>
          </p:nvPr>
        </p:nvSpPr>
        <p:spPr>
          <a:xfrm>
            <a:off x="1130595" y="2404534"/>
            <a:ext cx="5826719"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64"/>
          <p:cNvSpPr txBox="1"/>
          <p:nvPr>
            <p:ph idx="1" type="subTitle"/>
          </p:nvPr>
        </p:nvSpPr>
        <p:spPr>
          <a:xfrm>
            <a:off x="1130595" y="4050834"/>
            <a:ext cx="5826719" cy="1096899"/>
          </a:xfrm>
          <a:prstGeom prst="rect">
            <a:avLst/>
          </a:prstGeom>
          <a:noFill/>
          <a:ln>
            <a:noFill/>
          </a:ln>
        </p:spPr>
        <p:txBody>
          <a:bodyPr anchorCtr="0" anchor="t" bIns="45700" lIns="91425" spcFirstLastPara="1" rIns="91425" wrap="square" tIns="45700">
            <a:no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153" name="Google Shape;153;p64"/>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64"/>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64"/>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75" name="Shape 175"/>
        <p:cNvGrpSpPr/>
        <p:nvPr/>
      </p:nvGrpSpPr>
      <p:grpSpPr>
        <a:xfrm>
          <a:off x="0" y="0"/>
          <a:ext cx="0" cy="0"/>
          <a:chOff x="0" y="0"/>
          <a:chExt cx="0" cy="0"/>
        </a:xfrm>
      </p:grpSpPr>
      <p:sp>
        <p:nvSpPr>
          <p:cNvPr id="176" name="Google Shape;176;p76"/>
          <p:cNvSpPr txBox="1"/>
          <p:nvPr>
            <p:ph type="title"/>
          </p:nvPr>
        </p:nvSpPr>
        <p:spPr>
          <a:xfrm>
            <a:off x="774885" y="609600"/>
            <a:ext cx="6072182"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7" name="Google Shape;177;p76"/>
          <p:cNvSpPr txBox="1"/>
          <p:nvPr>
            <p:ph idx="1" type="body"/>
          </p:nvPr>
        </p:nvSpPr>
        <p:spPr>
          <a:xfrm>
            <a:off x="1101074" y="3632200"/>
            <a:ext cx="541980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78" name="Google Shape;178;p76"/>
          <p:cNvSpPr txBox="1"/>
          <p:nvPr>
            <p:ph idx="2" type="body"/>
          </p:nvPr>
        </p:nvSpPr>
        <p:spPr>
          <a:xfrm>
            <a:off x="609598" y="4470400"/>
            <a:ext cx="6347715"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79" name="Google Shape;179;p76"/>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0" name="Google Shape;180;p76"/>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1" name="Google Shape;181;p76"/>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201" name="Shape 201"/>
        <p:cNvGrpSpPr/>
        <p:nvPr/>
      </p:nvGrpSpPr>
      <p:grpSpPr>
        <a:xfrm>
          <a:off x="0" y="0"/>
          <a:ext cx="0" cy="0"/>
          <a:chOff x="0" y="0"/>
          <a:chExt cx="0" cy="0"/>
        </a:xfrm>
      </p:grpSpPr>
      <p:sp>
        <p:nvSpPr>
          <p:cNvPr id="202" name="Google Shape;202;p78"/>
          <p:cNvSpPr txBox="1"/>
          <p:nvPr>
            <p:ph type="title"/>
          </p:nvPr>
        </p:nvSpPr>
        <p:spPr>
          <a:xfrm>
            <a:off x="774885" y="609600"/>
            <a:ext cx="6072182"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3" name="Google Shape;203;p78"/>
          <p:cNvSpPr txBox="1"/>
          <p:nvPr>
            <p:ph idx="1" type="body"/>
          </p:nvPr>
        </p:nvSpPr>
        <p:spPr>
          <a:xfrm>
            <a:off x="609597" y="4013200"/>
            <a:ext cx="6347716"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204" name="Google Shape;204;p78"/>
          <p:cNvSpPr txBox="1"/>
          <p:nvPr>
            <p:ph idx="2" type="body"/>
          </p:nvPr>
        </p:nvSpPr>
        <p:spPr>
          <a:xfrm>
            <a:off x="609598" y="4527448"/>
            <a:ext cx="6347715"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205" name="Google Shape;205;p78"/>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6" name="Google Shape;206;p78"/>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7" name="Google Shape;207;p78"/>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7" name="Shape 37"/>
        <p:cNvGrpSpPr/>
        <p:nvPr/>
      </p:nvGrpSpPr>
      <p:grpSpPr>
        <a:xfrm>
          <a:off x="0" y="0"/>
          <a:ext cx="0" cy="0"/>
          <a:chOff x="0" y="0"/>
          <a:chExt cx="0" cy="0"/>
        </a:xfrm>
      </p:grpSpPr>
      <p:sp>
        <p:nvSpPr>
          <p:cNvPr id="38" name="Google Shape;38;p59"/>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9"/>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0" name="Google Shape;40;p59"/>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9"/>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9"/>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2"/>
          <p:cNvSpPr txBox="1"/>
          <p:nvPr>
            <p:ph type="title"/>
          </p:nvPr>
        </p:nvSpPr>
        <p:spPr>
          <a:xfrm>
            <a:off x="609599" y="609600"/>
            <a:ext cx="6347714"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2"/>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2"/>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2"/>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8" name="Shape 48"/>
        <p:cNvGrpSpPr/>
        <p:nvPr/>
      </p:nvGrpSpPr>
      <p:grpSpPr>
        <a:xfrm>
          <a:off x="0" y="0"/>
          <a:ext cx="0" cy="0"/>
          <a:chOff x="0" y="0"/>
          <a:chExt cx="0" cy="0"/>
        </a:xfrm>
      </p:grpSpPr>
      <p:sp>
        <p:nvSpPr>
          <p:cNvPr id="49" name="Google Shape;49;p65"/>
          <p:cNvSpPr txBox="1"/>
          <p:nvPr>
            <p:ph type="title"/>
          </p:nvPr>
        </p:nvSpPr>
        <p:spPr>
          <a:xfrm rot="5400000">
            <a:off x="3840993" y="2745919"/>
            <a:ext cx="5251451" cy="97881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65"/>
          <p:cNvSpPr txBox="1"/>
          <p:nvPr>
            <p:ph idx="1" type="body"/>
          </p:nvPr>
        </p:nvSpPr>
        <p:spPr>
          <a:xfrm rot="5400000">
            <a:off x="581386" y="637812"/>
            <a:ext cx="5251451" cy="5195026"/>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1" name="Google Shape;51;p65"/>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65"/>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5"/>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4" name="Shape 54"/>
        <p:cNvGrpSpPr/>
        <p:nvPr/>
      </p:nvGrpSpPr>
      <p:grpSpPr>
        <a:xfrm>
          <a:off x="0" y="0"/>
          <a:ext cx="0" cy="0"/>
          <a:chOff x="0" y="0"/>
          <a:chExt cx="0" cy="0"/>
        </a:xfrm>
      </p:grpSpPr>
      <p:sp>
        <p:nvSpPr>
          <p:cNvPr id="55" name="Google Shape;55;p66"/>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66"/>
          <p:cNvSpPr txBox="1"/>
          <p:nvPr>
            <p:ph idx="1" type="body"/>
          </p:nvPr>
        </p:nvSpPr>
        <p:spPr>
          <a:xfrm rot="5400000">
            <a:off x="1843087" y="927099"/>
            <a:ext cx="3881437" cy="6348412"/>
          </a:xfrm>
          <a:prstGeom prst="rect">
            <a:avLst/>
          </a:prstGeom>
          <a:noFill/>
          <a:ln>
            <a:noFill/>
          </a:ln>
        </p:spPr>
        <p:txBody>
          <a:bodyPr anchorCtr="0" anchor="t" bIns="45700" lIns="91425" spcFirstLastPara="1" rIns="91425" wrap="square" tIns="45700">
            <a:no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7" name="Google Shape;57;p66"/>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66"/>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66"/>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60" name="Shape 60"/>
        <p:cNvGrpSpPr/>
        <p:nvPr/>
      </p:nvGrpSpPr>
      <p:grpSpPr>
        <a:xfrm>
          <a:off x="0" y="0"/>
          <a:ext cx="0" cy="0"/>
          <a:chOff x="0" y="0"/>
          <a:chExt cx="0" cy="0"/>
        </a:xfrm>
      </p:grpSpPr>
      <p:sp>
        <p:nvSpPr>
          <p:cNvPr id="61" name="Google Shape;61;p67"/>
          <p:cNvSpPr txBox="1"/>
          <p:nvPr>
            <p:ph type="title"/>
          </p:nvPr>
        </p:nvSpPr>
        <p:spPr>
          <a:xfrm>
            <a:off x="615848" y="609600"/>
            <a:ext cx="6341465"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67"/>
          <p:cNvSpPr txBox="1"/>
          <p:nvPr>
            <p:ph idx="1" type="body"/>
          </p:nvPr>
        </p:nvSpPr>
        <p:spPr>
          <a:xfrm>
            <a:off x="609597" y="4013200"/>
            <a:ext cx="6347716"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3" name="Google Shape;63;p67"/>
          <p:cNvSpPr txBox="1"/>
          <p:nvPr>
            <p:ph idx="2" type="body"/>
          </p:nvPr>
        </p:nvSpPr>
        <p:spPr>
          <a:xfrm>
            <a:off x="609598" y="4527448"/>
            <a:ext cx="6347715"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64" name="Google Shape;64;p67"/>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67"/>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67"/>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67" name="Shape 67"/>
        <p:cNvGrpSpPr/>
        <p:nvPr/>
      </p:nvGrpSpPr>
      <p:grpSpPr>
        <a:xfrm>
          <a:off x="0" y="0"/>
          <a:ext cx="0" cy="0"/>
          <a:chOff x="0" y="0"/>
          <a:chExt cx="0" cy="0"/>
        </a:xfrm>
      </p:grpSpPr>
      <p:sp>
        <p:nvSpPr>
          <p:cNvPr id="68" name="Google Shape;68;p68"/>
          <p:cNvSpPr txBox="1"/>
          <p:nvPr>
            <p:ph type="title"/>
          </p:nvPr>
        </p:nvSpPr>
        <p:spPr>
          <a:xfrm>
            <a:off x="609598" y="1931988"/>
            <a:ext cx="6347715" cy="259546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68"/>
          <p:cNvSpPr txBox="1"/>
          <p:nvPr>
            <p:ph idx="1" type="body"/>
          </p:nvPr>
        </p:nvSpPr>
        <p:spPr>
          <a:xfrm>
            <a:off x="609598" y="4527448"/>
            <a:ext cx="6347715"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70" name="Google Shape;70;p68"/>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68"/>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68"/>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73" name="Shape 73"/>
        <p:cNvGrpSpPr/>
        <p:nvPr/>
      </p:nvGrpSpPr>
      <p:grpSpPr>
        <a:xfrm>
          <a:off x="0" y="0"/>
          <a:ext cx="0" cy="0"/>
          <a:chOff x="0" y="0"/>
          <a:chExt cx="0" cy="0"/>
        </a:xfrm>
      </p:grpSpPr>
      <p:sp>
        <p:nvSpPr>
          <p:cNvPr id="74" name="Google Shape;74;p69"/>
          <p:cNvSpPr txBox="1"/>
          <p:nvPr>
            <p:ph type="title"/>
          </p:nvPr>
        </p:nvSpPr>
        <p:spPr>
          <a:xfrm>
            <a:off x="609600" y="609600"/>
            <a:ext cx="6347714" cy="3403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69"/>
          <p:cNvSpPr txBox="1"/>
          <p:nvPr>
            <p:ph idx="1" type="body"/>
          </p:nvPr>
        </p:nvSpPr>
        <p:spPr>
          <a:xfrm>
            <a:off x="609600" y="4470400"/>
            <a:ext cx="6347714"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76" name="Google Shape;76;p69"/>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69"/>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69"/>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9" name="Shape 79"/>
        <p:cNvGrpSpPr/>
        <p:nvPr/>
      </p:nvGrpSpPr>
      <p:grpSpPr>
        <a:xfrm>
          <a:off x="0" y="0"/>
          <a:ext cx="0" cy="0"/>
          <a:chOff x="0" y="0"/>
          <a:chExt cx="0" cy="0"/>
        </a:xfrm>
      </p:grpSpPr>
      <p:sp>
        <p:nvSpPr>
          <p:cNvPr id="80" name="Google Shape;80;p70"/>
          <p:cNvSpPr txBox="1"/>
          <p:nvPr>
            <p:ph type="title"/>
          </p:nvPr>
        </p:nvSpPr>
        <p:spPr>
          <a:xfrm>
            <a:off x="609599" y="4800600"/>
            <a:ext cx="6347714"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SzPts val="1400"/>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70"/>
          <p:cNvSpPr/>
          <p:nvPr>
            <p:ph idx="2" type="pic"/>
          </p:nvPr>
        </p:nvSpPr>
        <p:spPr>
          <a:xfrm>
            <a:off x="609599" y="609600"/>
            <a:ext cx="6347714" cy="3845718"/>
          </a:xfrm>
          <a:prstGeom prst="rect">
            <a:avLst/>
          </a:prstGeom>
          <a:noFill/>
          <a:ln>
            <a:noFill/>
          </a:ln>
        </p:spPr>
        <p:txBody>
          <a:bodyPr anchorCtr="0" anchor="t" bIns="45700" lIns="91425" spcFirstLastPara="1" rIns="91425" wrap="square" tIns="45700">
            <a:normAutofit/>
          </a:bodyPr>
          <a:lstStyle>
            <a:lvl1pPr lvl="0" marR="0" rtl="0" algn="ctr">
              <a:spcBef>
                <a:spcPts val="1000"/>
              </a:spcBef>
              <a:spcAft>
                <a:spcPts val="0"/>
              </a:spcAft>
              <a:buClr>
                <a:schemeClr val="accent1"/>
              </a:buClr>
              <a:buSzPts val="1280"/>
              <a:buFont typeface="Noto Sans Symbols"/>
              <a:buNone/>
              <a:defRPr sz="1600">
                <a:solidFill>
                  <a:srgbClr val="404040"/>
                </a:solidFill>
                <a:latin typeface="Trebuchet MS"/>
                <a:ea typeface="Trebuchet MS"/>
                <a:cs typeface="Trebuchet MS"/>
                <a:sym typeface="Trebuchet MS"/>
              </a:defRPr>
            </a:lvl1pPr>
            <a:lvl2pPr lvl="1" marR="0" rtl="0" algn="l">
              <a:spcBef>
                <a:spcPts val="1000"/>
              </a:spcBef>
              <a:spcAft>
                <a:spcPts val="0"/>
              </a:spcAft>
              <a:buClr>
                <a:schemeClr val="accent1"/>
              </a:buClr>
              <a:buSzPts val="1280"/>
              <a:buFont typeface="Noto Sans Symbols"/>
              <a:buNone/>
              <a:defRPr b="0" i="0" sz="1600" u="none" cap="none" strike="noStrike">
                <a:solidFill>
                  <a:srgbClr val="404040"/>
                </a:solidFill>
                <a:latin typeface="Trebuchet MS"/>
                <a:ea typeface="Trebuchet MS"/>
                <a:cs typeface="Trebuchet MS"/>
                <a:sym typeface="Trebuchet MS"/>
              </a:defRPr>
            </a:lvl2pPr>
            <a:lvl3pPr lvl="2" marR="0" rtl="0" algn="l">
              <a:spcBef>
                <a:spcPts val="1000"/>
              </a:spcBef>
              <a:spcAft>
                <a:spcPts val="0"/>
              </a:spcAft>
              <a:buClr>
                <a:schemeClr val="accent1"/>
              </a:buClr>
              <a:buSzPts val="1280"/>
              <a:buFont typeface="Noto Sans Symbols"/>
              <a:buNone/>
              <a:defRPr b="0" i="0" sz="1600" u="none" cap="none" strike="noStrike">
                <a:solidFill>
                  <a:srgbClr val="404040"/>
                </a:solidFill>
                <a:latin typeface="Trebuchet MS"/>
                <a:ea typeface="Trebuchet MS"/>
                <a:cs typeface="Trebuchet MS"/>
                <a:sym typeface="Trebuchet MS"/>
              </a:defRPr>
            </a:lvl3pPr>
            <a:lvl4pPr lvl="3" marR="0" rtl="0" algn="l">
              <a:spcBef>
                <a:spcPts val="1000"/>
              </a:spcBef>
              <a:spcAft>
                <a:spcPts val="0"/>
              </a:spcAft>
              <a:buClr>
                <a:schemeClr val="accent1"/>
              </a:buClr>
              <a:buSzPts val="1280"/>
              <a:buFont typeface="Noto Sans Symbols"/>
              <a:buNone/>
              <a:defRPr b="0" i="0" sz="1600" u="none" cap="none" strike="noStrike">
                <a:solidFill>
                  <a:srgbClr val="404040"/>
                </a:solidFill>
                <a:latin typeface="Trebuchet MS"/>
                <a:ea typeface="Trebuchet MS"/>
                <a:cs typeface="Trebuchet MS"/>
                <a:sym typeface="Trebuchet MS"/>
              </a:defRPr>
            </a:lvl4pPr>
            <a:lvl5pPr lvl="4" marR="0" rtl="0" algn="l">
              <a:spcBef>
                <a:spcPts val="1000"/>
              </a:spcBef>
              <a:spcAft>
                <a:spcPts val="0"/>
              </a:spcAft>
              <a:buClr>
                <a:schemeClr val="accent1"/>
              </a:buClr>
              <a:buSzPts val="1280"/>
              <a:buFont typeface="Noto Sans Symbols"/>
              <a:buNone/>
              <a:defRPr b="0" i="0" sz="1600" u="none" cap="none" strike="noStrike">
                <a:solidFill>
                  <a:srgbClr val="404040"/>
                </a:solidFill>
                <a:latin typeface="Trebuchet MS"/>
                <a:ea typeface="Trebuchet MS"/>
                <a:cs typeface="Trebuchet MS"/>
                <a:sym typeface="Trebuchet MS"/>
              </a:defRPr>
            </a:lvl5pPr>
            <a:lvl6pPr lvl="5"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82" name="Google Shape;82;p70"/>
          <p:cNvSpPr txBox="1"/>
          <p:nvPr>
            <p:ph idx="1" type="body"/>
          </p:nvPr>
        </p:nvSpPr>
        <p:spPr>
          <a:xfrm>
            <a:off x="609599" y="5367338"/>
            <a:ext cx="6347714" cy="67402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83" name="Google Shape;83;p70"/>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70"/>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70"/>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theme" Target="../theme/theme6.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 name="Shape 16"/>
        <p:cNvGrpSpPr/>
        <p:nvPr/>
      </p:nvGrpSpPr>
      <p:grpSpPr>
        <a:xfrm>
          <a:off x="0" y="0"/>
          <a:ext cx="0" cy="0"/>
          <a:chOff x="0" y="0"/>
          <a:chExt cx="0" cy="0"/>
        </a:xfrm>
      </p:grpSpPr>
      <p:grpSp>
        <p:nvGrpSpPr>
          <p:cNvPr id="17" name="Google Shape;17;p57"/>
          <p:cNvGrpSpPr/>
          <p:nvPr/>
        </p:nvGrpSpPr>
        <p:grpSpPr>
          <a:xfrm>
            <a:off x="-7937" y="-7937"/>
            <a:ext cx="9169400" cy="6873875"/>
            <a:chOff x="-8467" y="-8468"/>
            <a:chExt cx="9169805" cy="6874935"/>
          </a:xfrm>
        </p:grpSpPr>
        <p:sp>
          <p:nvSpPr>
            <p:cNvPr id="18" name="Google Shape;18;p57"/>
            <p:cNvSpPr/>
            <p:nvPr/>
          </p:nvSpPr>
          <p:spPr>
            <a:xfrm>
              <a:off x="-8467" y="4013290"/>
              <a:ext cx="457221" cy="2853177"/>
            </a:xfrm>
            <a:custGeom>
              <a:rect b="b" l="l" r="r" t="t"/>
              <a:pathLst>
                <a:path extrusionOk="0" h="2853267" w="457200">
                  <a:moveTo>
                    <a:pt x="0" y="0"/>
                  </a:moveTo>
                  <a:lnTo>
                    <a:pt x="457200" y="2853267"/>
                  </a:lnTo>
                  <a:lnTo>
                    <a:pt x="0" y="2844800"/>
                  </a:lnTo>
                  <a:cubicBezTo>
                    <a:pt x="2822" y="1905000"/>
                    <a:pt x="5645" y="965200"/>
                    <a:pt x="0" y="0"/>
                  </a:cubicBezTo>
                  <a:close/>
                </a:path>
              </a:pathLst>
            </a:custGeom>
            <a:solidFill>
              <a:schemeClr val="accent1">
                <a:alpha val="8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cxnSp>
          <p:nvCxnSpPr>
            <p:cNvPr id="19" name="Google Shape;19;p57"/>
            <p:cNvCxnSpPr/>
            <p:nvPr/>
          </p:nvCxnSpPr>
          <p:spPr>
            <a:xfrm flipH="1" rot="10800000">
              <a:off x="5130497" y="4175239"/>
              <a:ext cx="4022902" cy="2683288"/>
            </a:xfrm>
            <a:prstGeom prst="straightConnector1">
              <a:avLst/>
            </a:prstGeom>
            <a:noFill/>
            <a:ln cap="rnd" cmpd="sng" w="9525">
              <a:solidFill>
                <a:srgbClr val="D9D9D9"/>
              </a:solidFill>
              <a:prstDash val="solid"/>
              <a:miter lim="800000"/>
              <a:headEnd len="med" w="med" type="none"/>
              <a:tailEnd len="med" w="med" type="none"/>
            </a:ln>
          </p:spPr>
        </p:cxnSp>
        <p:cxnSp>
          <p:nvCxnSpPr>
            <p:cNvPr id="20" name="Google Shape;20;p57"/>
            <p:cNvCxnSpPr/>
            <p:nvPr/>
          </p:nvCxnSpPr>
          <p:spPr>
            <a:xfrm>
              <a:off x="7041932" y="-529"/>
              <a:ext cx="1219254" cy="6859057"/>
            </a:xfrm>
            <a:prstGeom prst="straightConnector1">
              <a:avLst/>
            </a:prstGeom>
            <a:noFill/>
            <a:ln cap="rnd" cmpd="sng" w="9525">
              <a:solidFill>
                <a:srgbClr val="BFBFBF"/>
              </a:solidFill>
              <a:prstDash val="solid"/>
              <a:miter lim="800000"/>
              <a:headEnd len="med" w="med" type="none"/>
              <a:tailEnd len="med" w="med" type="none"/>
            </a:ln>
          </p:spPr>
        </p:cxnSp>
        <p:sp>
          <p:nvSpPr>
            <p:cNvPr id="21" name="Google Shape;21;p57"/>
            <p:cNvSpPr/>
            <p:nvPr/>
          </p:nvSpPr>
          <p:spPr>
            <a:xfrm>
              <a:off x="6891113" y="-529"/>
              <a:ext cx="2270225" cy="6866996"/>
            </a:xfrm>
            <a:custGeom>
              <a:rect b="b" l="l" r="r" t="t"/>
              <a:pathLst>
                <a:path extrusionOk="0" h="6866466" w="2269442">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22" name="Google Shape;22;p57"/>
            <p:cNvSpPr/>
            <p:nvPr/>
          </p:nvSpPr>
          <p:spPr>
            <a:xfrm>
              <a:off x="7205452" y="-8468"/>
              <a:ext cx="1947948" cy="6866996"/>
            </a:xfrm>
            <a:custGeom>
              <a:rect b="b" l="l" r="r" t="t"/>
              <a:pathLst>
                <a:path extrusionOk="0" h="6866467" w="1948147">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23" name="Google Shape;23;p57"/>
            <p:cNvSpPr/>
            <p:nvPr/>
          </p:nvSpPr>
          <p:spPr>
            <a:xfrm>
              <a:off x="6638689" y="3919613"/>
              <a:ext cx="2513124" cy="2938915"/>
            </a:xfrm>
            <a:custGeom>
              <a:rect b="b" l="l" r="r" t="t"/>
              <a:pathLst>
                <a:path extrusionOk="0" h="3810000" w="3259667">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24" name="Google Shape;24;p57"/>
            <p:cNvSpPr/>
            <p:nvPr/>
          </p:nvSpPr>
          <p:spPr>
            <a:xfrm>
              <a:off x="7010180" y="-8468"/>
              <a:ext cx="2143219" cy="6866996"/>
            </a:xfrm>
            <a:custGeom>
              <a:rect b="b" l="l" r="r" t="t"/>
              <a:pathLst>
                <a:path extrusionOk="0" h="6866467" w="2853267">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25" name="Google Shape;25;p57"/>
            <p:cNvSpPr/>
            <p:nvPr/>
          </p:nvSpPr>
          <p:spPr>
            <a:xfrm>
              <a:off x="8296112" y="-8468"/>
              <a:ext cx="857288" cy="6866996"/>
            </a:xfrm>
            <a:custGeom>
              <a:rect b="b" l="l" r="r" t="t"/>
              <a:pathLst>
                <a:path extrusionOk="0" h="6866467" w="1286933">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26" name="Google Shape;26;p57"/>
            <p:cNvSpPr/>
            <p:nvPr/>
          </p:nvSpPr>
          <p:spPr>
            <a:xfrm>
              <a:off x="8077027" y="-8468"/>
              <a:ext cx="1066847" cy="6866996"/>
            </a:xfrm>
            <a:custGeom>
              <a:rect b="b" l="l" r="r" t="t"/>
              <a:pathLst>
                <a:path extrusionOk="0" h="6866467" w="1270244">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27" name="Google Shape;27;p57"/>
            <p:cNvSpPr/>
            <p:nvPr/>
          </p:nvSpPr>
          <p:spPr>
            <a:xfrm>
              <a:off x="8059564" y="4894488"/>
              <a:ext cx="1095423" cy="1964040"/>
            </a:xfrm>
            <a:custGeom>
              <a:rect b="b" l="l" r="r" t="t"/>
              <a:pathLst>
                <a:path extrusionOk="0" h="3268133" w="1820333">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grpSp>
      <p:sp>
        <p:nvSpPr>
          <p:cNvPr id="28" name="Google Shape;28;p57"/>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2pPr>
            <a:lvl3pPr lvl="2"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3pPr>
            <a:lvl4pPr lvl="3"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4pPr>
            <a:lvl5pPr lvl="4"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29" name="Google Shape;29;p57"/>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404040"/>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404040"/>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404040"/>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30" name="Google Shape;30;p57"/>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31" name="Google Shape;31;p57"/>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32" name="Google Shape;32;p57"/>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5" name="Shape 115"/>
        <p:cNvGrpSpPr/>
        <p:nvPr/>
      </p:nvGrpSpPr>
      <p:grpSpPr>
        <a:xfrm>
          <a:off x="0" y="0"/>
          <a:ext cx="0" cy="0"/>
          <a:chOff x="0" y="0"/>
          <a:chExt cx="0" cy="0"/>
        </a:xfrm>
      </p:grpSpPr>
      <p:grpSp>
        <p:nvGrpSpPr>
          <p:cNvPr id="116" name="Google Shape;116;p60"/>
          <p:cNvGrpSpPr/>
          <p:nvPr/>
        </p:nvGrpSpPr>
        <p:grpSpPr>
          <a:xfrm>
            <a:off x="-7937" y="-7937"/>
            <a:ext cx="9169400" cy="6873875"/>
            <a:chOff x="-8467" y="-8468"/>
            <a:chExt cx="9169805" cy="6874935"/>
          </a:xfrm>
        </p:grpSpPr>
        <p:sp>
          <p:nvSpPr>
            <p:cNvPr id="117" name="Google Shape;117;p60"/>
            <p:cNvSpPr/>
            <p:nvPr/>
          </p:nvSpPr>
          <p:spPr>
            <a:xfrm>
              <a:off x="-8467" y="4013290"/>
              <a:ext cx="457221" cy="2853177"/>
            </a:xfrm>
            <a:custGeom>
              <a:rect b="b" l="l" r="r" t="t"/>
              <a:pathLst>
                <a:path extrusionOk="0" h="2853267" w="457200">
                  <a:moveTo>
                    <a:pt x="0" y="0"/>
                  </a:moveTo>
                  <a:lnTo>
                    <a:pt x="457200" y="2853267"/>
                  </a:lnTo>
                  <a:lnTo>
                    <a:pt x="0" y="2844800"/>
                  </a:lnTo>
                  <a:cubicBezTo>
                    <a:pt x="2822" y="1905000"/>
                    <a:pt x="5645" y="965200"/>
                    <a:pt x="0" y="0"/>
                  </a:cubicBezTo>
                  <a:close/>
                </a:path>
              </a:pathLst>
            </a:custGeom>
            <a:solidFill>
              <a:schemeClr val="accent1">
                <a:alpha val="8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cxnSp>
          <p:nvCxnSpPr>
            <p:cNvPr id="118" name="Google Shape;118;p60"/>
            <p:cNvCxnSpPr/>
            <p:nvPr/>
          </p:nvCxnSpPr>
          <p:spPr>
            <a:xfrm flipH="1" rot="10800000">
              <a:off x="5130497" y="4175239"/>
              <a:ext cx="4022902" cy="2683288"/>
            </a:xfrm>
            <a:prstGeom prst="straightConnector1">
              <a:avLst/>
            </a:prstGeom>
            <a:noFill/>
            <a:ln cap="rnd" cmpd="sng" w="9525">
              <a:solidFill>
                <a:srgbClr val="D9D9D9"/>
              </a:solidFill>
              <a:prstDash val="solid"/>
              <a:miter lim="800000"/>
              <a:headEnd len="med" w="med" type="none"/>
              <a:tailEnd len="med" w="med" type="none"/>
            </a:ln>
          </p:spPr>
        </p:cxnSp>
        <p:cxnSp>
          <p:nvCxnSpPr>
            <p:cNvPr id="119" name="Google Shape;119;p60"/>
            <p:cNvCxnSpPr/>
            <p:nvPr/>
          </p:nvCxnSpPr>
          <p:spPr>
            <a:xfrm>
              <a:off x="7041932" y="-529"/>
              <a:ext cx="1219254" cy="6859057"/>
            </a:xfrm>
            <a:prstGeom prst="straightConnector1">
              <a:avLst/>
            </a:prstGeom>
            <a:noFill/>
            <a:ln cap="rnd" cmpd="sng" w="9525">
              <a:solidFill>
                <a:srgbClr val="BFBFBF"/>
              </a:solidFill>
              <a:prstDash val="solid"/>
              <a:miter lim="800000"/>
              <a:headEnd len="med" w="med" type="none"/>
              <a:tailEnd len="med" w="med" type="none"/>
            </a:ln>
          </p:spPr>
        </p:cxnSp>
        <p:sp>
          <p:nvSpPr>
            <p:cNvPr id="120" name="Google Shape;120;p60"/>
            <p:cNvSpPr/>
            <p:nvPr/>
          </p:nvSpPr>
          <p:spPr>
            <a:xfrm>
              <a:off x="6891113" y="-529"/>
              <a:ext cx="2270225" cy="6866996"/>
            </a:xfrm>
            <a:custGeom>
              <a:rect b="b" l="l" r="r" t="t"/>
              <a:pathLst>
                <a:path extrusionOk="0" h="6866466" w="2269442">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21" name="Google Shape;121;p60"/>
            <p:cNvSpPr/>
            <p:nvPr/>
          </p:nvSpPr>
          <p:spPr>
            <a:xfrm>
              <a:off x="7205452" y="-8468"/>
              <a:ext cx="1947948" cy="6866996"/>
            </a:xfrm>
            <a:custGeom>
              <a:rect b="b" l="l" r="r" t="t"/>
              <a:pathLst>
                <a:path extrusionOk="0" h="6866467" w="1948147">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22" name="Google Shape;122;p60"/>
            <p:cNvSpPr/>
            <p:nvPr/>
          </p:nvSpPr>
          <p:spPr>
            <a:xfrm>
              <a:off x="6638689" y="3919613"/>
              <a:ext cx="2513124" cy="2938915"/>
            </a:xfrm>
            <a:custGeom>
              <a:rect b="b" l="l" r="r" t="t"/>
              <a:pathLst>
                <a:path extrusionOk="0" h="3810000" w="3259667">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23" name="Google Shape;123;p60"/>
            <p:cNvSpPr/>
            <p:nvPr/>
          </p:nvSpPr>
          <p:spPr>
            <a:xfrm>
              <a:off x="7010180" y="-8468"/>
              <a:ext cx="2143219" cy="6866996"/>
            </a:xfrm>
            <a:custGeom>
              <a:rect b="b" l="l" r="r" t="t"/>
              <a:pathLst>
                <a:path extrusionOk="0" h="6866467" w="2853267">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24" name="Google Shape;124;p60"/>
            <p:cNvSpPr/>
            <p:nvPr/>
          </p:nvSpPr>
          <p:spPr>
            <a:xfrm>
              <a:off x="8296112" y="-8468"/>
              <a:ext cx="857288" cy="6866996"/>
            </a:xfrm>
            <a:custGeom>
              <a:rect b="b" l="l" r="r" t="t"/>
              <a:pathLst>
                <a:path extrusionOk="0" h="6866467" w="1286933">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25" name="Google Shape;125;p60"/>
            <p:cNvSpPr/>
            <p:nvPr/>
          </p:nvSpPr>
          <p:spPr>
            <a:xfrm>
              <a:off x="8077027" y="-8468"/>
              <a:ext cx="1066847" cy="6866996"/>
            </a:xfrm>
            <a:custGeom>
              <a:rect b="b" l="l" r="r" t="t"/>
              <a:pathLst>
                <a:path extrusionOk="0" h="6866467" w="1270244">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26" name="Google Shape;126;p60"/>
            <p:cNvSpPr/>
            <p:nvPr/>
          </p:nvSpPr>
          <p:spPr>
            <a:xfrm>
              <a:off x="8059564" y="4894488"/>
              <a:ext cx="1095423" cy="1964040"/>
            </a:xfrm>
            <a:custGeom>
              <a:rect b="b" l="l" r="r" t="t"/>
              <a:pathLst>
                <a:path extrusionOk="0" h="3268133" w="1820333">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grpSp>
      <p:sp>
        <p:nvSpPr>
          <p:cNvPr id="127" name="Google Shape;127;p60"/>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2pPr>
            <a:lvl3pPr lvl="2"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3pPr>
            <a:lvl4pPr lvl="3"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4pPr>
            <a:lvl5pPr lvl="4"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28" name="Google Shape;128;p60"/>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404040"/>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404040"/>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404040"/>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29" name="Google Shape;129;p60"/>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Tree>
  </p:cSld>
  <p:clrMap accent1="accent1" accent2="accent2" accent3="accent3" accent4="accent4" accent5="accent5" accent6="accent6" bg1="lt1" bg2="dk2" tx1="dk1" tx2="lt2" folHlink="folHlink" hlink="hlink"/>
  <p:sldLayoutIdLst>
    <p:sldLayoutId id="2147483663"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3" name="Shape 133"/>
        <p:cNvGrpSpPr/>
        <p:nvPr/>
      </p:nvGrpSpPr>
      <p:grpSpPr>
        <a:xfrm>
          <a:off x="0" y="0"/>
          <a:ext cx="0" cy="0"/>
          <a:chOff x="0" y="0"/>
          <a:chExt cx="0" cy="0"/>
        </a:xfrm>
      </p:grpSpPr>
      <p:grpSp>
        <p:nvGrpSpPr>
          <p:cNvPr id="134" name="Google Shape;134;p63"/>
          <p:cNvGrpSpPr/>
          <p:nvPr/>
        </p:nvGrpSpPr>
        <p:grpSpPr>
          <a:xfrm>
            <a:off x="-7937" y="-7937"/>
            <a:ext cx="9169400" cy="6873875"/>
            <a:chOff x="-8466" y="-8468"/>
            <a:chExt cx="9169804" cy="6874935"/>
          </a:xfrm>
        </p:grpSpPr>
        <p:cxnSp>
          <p:nvCxnSpPr>
            <p:cNvPr id="135" name="Google Shape;135;p63"/>
            <p:cNvCxnSpPr/>
            <p:nvPr/>
          </p:nvCxnSpPr>
          <p:spPr>
            <a:xfrm flipH="1" rot="10800000">
              <a:off x="5130498" y="4175239"/>
              <a:ext cx="4022902" cy="2683288"/>
            </a:xfrm>
            <a:prstGeom prst="straightConnector1">
              <a:avLst/>
            </a:prstGeom>
            <a:noFill/>
            <a:ln cap="rnd" cmpd="sng" w="9525">
              <a:solidFill>
                <a:srgbClr val="D9D9D9"/>
              </a:solidFill>
              <a:prstDash val="solid"/>
              <a:miter lim="800000"/>
              <a:headEnd len="med" w="med" type="none"/>
              <a:tailEnd len="med" w="med" type="none"/>
            </a:ln>
          </p:spPr>
        </p:cxnSp>
        <p:cxnSp>
          <p:nvCxnSpPr>
            <p:cNvPr id="136" name="Google Shape;136;p63"/>
            <p:cNvCxnSpPr/>
            <p:nvPr/>
          </p:nvCxnSpPr>
          <p:spPr>
            <a:xfrm>
              <a:off x="7041932" y="-529"/>
              <a:ext cx="1219254" cy="6859057"/>
            </a:xfrm>
            <a:prstGeom prst="straightConnector1">
              <a:avLst/>
            </a:prstGeom>
            <a:noFill/>
            <a:ln cap="rnd" cmpd="sng" w="9525">
              <a:solidFill>
                <a:srgbClr val="BFBFBF"/>
              </a:solidFill>
              <a:prstDash val="solid"/>
              <a:miter lim="800000"/>
              <a:headEnd len="med" w="med" type="none"/>
              <a:tailEnd len="med" w="med" type="none"/>
            </a:ln>
          </p:spPr>
        </p:cxnSp>
        <p:sp>
          <p:nvSpPr>
            <p:cNvPr id="137" name="Google Shape;137;p63"/>
            <p:cNvSpPr/>
            <p:nvPr/>
          </p:nvSpPr>
          <p:spPr>
            <a:xfrm>
              <a:off x="6891113" y="-529"/>
              <a:ext cx="2270225" cy="6866996"/>
            </a:xfrm>
            <a:custGeom>
              <a:rect b="b" l="l" r="r" t="t"/>
              <a:pathLst>
                <a:path extrusionOk="0" h="6866466" w="2269442">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38" name="Google Shape;138;p63"/>
            <p:cNvSpPr/>
            <p:nvPr/>
          </p:nvSpPr>
          <p:spPr>
            <a:xfrm>
              <a:off x="7205452" y="-8468"/>
              <a:ext cx="1947948" cy="6866996"/>
            </a:xfrm>
            <a:custGeom>
              <a:rect b="b" l="l" r="r" t="t"/>
              <a:pathLst>
                <a:path extrusionOk="0" h="6866467" w="1948147">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39" name="Google Shape;139;p63"/>
            <p:cNvSpPr/>
            <p:nvPr/>
          </p:nvSpPr>
          <p:spPr>
            <a:xfrm>
              <a:off x="6638689" y="3919613"/>
              <a:ext cx="2513123" cy="2938915"/>
            </a:xfrm>
            <a:custGeom>
              <a:rect b="b" l="l" r="r" t="t"/>
              <a:pathLst>
                <a:path extrusionOk="0" h="3810000" w="3259667">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40" name="Google Shape;140;p63"/>
            <p:cNvSpPr/>
            <p:nvPr/>
          </p:nvSpPr>
          <p:spPr>
            <a:xfrm>
              <a:off x="7010180" y="-8468"/>
              <a:ext cx="2143219" cy="6866996"/>
            </a:xfrm>
            <a:custGeom>
              <a:rect b="b" l="l" r="r" t="t"/>
              <a:pathLst>
                <a:path extrusionOk="0" h="6866467" w="2853267">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41" name="Google Shape;141;p63"/>
            <p:cNvSpPr/>
            <p:nvPr/>
          </p:nvSpPr>
          <p:spPr>
            <a:xfrm>
              <a:off x="8296112" y="-8468"/>
              <a:ext cx="857288" cy="6866996"/>
            </a:xfrm>
            <a:custGeom>
              <a:rect b="b" l="l" r="r" t="t"/>
              <a:pathLst>
                <a:path extrusionOk="0" h="6866467" w="1286933">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42" name="Google Shape;142;p63"/>
            <p:cNvSpPr/>
            <p:nvPr/>
          </p:nvSpPr>
          <p:spPr>
            <a:xfrm>
              <a:off x="8077027" y="-8468"/>
              <a:ext cx="1066847" cy="6866996"/>
            </a:xfrm>
            <a:custGeom>
              <a:rect b="b" l="l" r="r" t="t"/>
              <a:pathLst>
                <a:path extrusionOk="0" h="6866467" w="1270244">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43" name="Google Shape;143;p63"/>
            <p:cNvSpPr/>
            <p:nvPr/>
          </p:nvSpPr>
          <p:spPr>
            <a:xfrm>
              <a:off x="8059565" y="4894488"/>
              <a:ext cx="1095423" cy="1964040"/>
            </a:xfrm>
            <a:custGeom>
              <a:rect b="b" l="l" r="r" t="t"/>
              <a:pathLst>
                <a:path extrusionOk="0" h="3268133" w="1820333">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44" name="Google Shape;144;p63"/>
            <p:cNvSpPr/>
            <p:nvPr/>
          </p:nvSpPr>
          <p:spPr>
            <a:xfrm>
              <a:off x="-8466" y="-8468"/>
              <a:ext cx="863639" cy="5698416"/>
            </a:xfrm>
            <a:custGeom>
              <a:rect b="b" l="l" r="r" t="t"/>
              <a:pathLst>
                <a:path extrusionOk="0" h="5698067" w="863600">
                  <a:moveTo>
                    <a:pt x="0" y="8467"/>
                  </a:moveTo>
                  <a:lnTo>
                    <a:pt x="863600" y="0"/>
                  </a:lnTo>
                  <a:lnTo>
                    <a:pt x="863600" y="16934"/>
                  </a:lnTo>
                  <a:lnTo>
                    <a:pt x="0" y="5698067"/>
                  </a:lnTo>
                  <a:lnTo>
                    <a:pt x="0" y="8467"/>
                  </a:lnTo>
                  <a:close/>
                </a:path>
              </a:pathLst>
            </a:custGeom>
            <a:solidFill>
              <a:schemeClr val="accent1">
                <a:alpha val="8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grpSp>
      <p:sp>
        <p:nvSpPr>
          <p:cNvPr id="145" name="Google Shape;145;p63"/>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2pPr>
            <a:lvl3pPr lvl="2"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3pPr>
            <a:lvl4pPr lvl="3"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4pPr>
            <a:lvl5pPr lvl="4"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46" name="Google Shape;146;p63"/>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404040"/>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404040"/>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404040"/>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47" name="Google Shape;147;p63"/>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48" name="Google Shape;148;p63"/>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49" name="Google Shape;149;p63"/>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5"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6" name="Shape 156"/>
        <p:cNvGrpSpPr/>
        <p:nvPr/>
      </p:nvGrpSpPr>
      <p:grpSpPr>
        <a:xfrm>
          <a:off x="0" y="0"/>
          <a:ext cx="0" cy="0"/>
          <a:chOff x="0" y="0"/>
          <a:chExt cx="0" cy="0"/>
        </a:xfrm>
      </p:grpSpPr>
      <p:grpSp>
        <p:nvGrpSpPr>
          <p:cNvPr id="157" name="Google Shape;157;p75"/>
          <p:cNvGrpSpPr/>
          <p:nvPr/>
        </p:nvGrpSpPr>
        <p:grpSpPr>
          <a:xfrm>
            <a:off x="-7937" y="-7937"/>
            <a:ext cx="9169400" cy="6873875"/>
            <a:chOff x="-8467" y="-8468"/>
            <a:chExt cx="9169805" cy="6874935"/>
          </a:xfrm>
        </p:grpSpPr>
        <p:sp>
          <p:nvSpPr>
            <p:cNvPr id="158" name="Google Shape;158;p75"/>
            <p:cNvSpPr/>
            <p:nvPr/>
          </p:nvSpPr>
          <p:spPr>
            <a:xfrm>
              <a:off x="-8467" y="4013290"/>
              <a:ext cx="457221" cy="2853177"/>
            </a:xfrm>
            <a:custGeom>
              <a:rect b="b" l="l" r="r" t="t"/>
              <a:pathLst>
                <a:path extrusionOk="0" h="2853267" w="457200">
                  <a:moveTo>
                    <a:pt x="0" y="0"/>
                  </a:moveTo>
                  <a:lnTo>
                    <a:pt x="457200" y="2853267"/>
                  </a:lnTo>
                  <a:lnTo>
                    <a:pt x="0" y="2844800"/>
                  </a:lnTo>
                  <a:cubicBezTo>
                    <a:pt x="2822" y="1905000"/>
                    <a:pt x="5645" y="965200"/>
                    <a:pt x="0" y="0"/>
                  </a:cubicBezTo>
                  <a:close/>
                </a:path>
              </a:pathLst>
            </a:custGeom>
            <a:solidFill>
              <a:schemeClr val="accent1">
                <a:alpha val="8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cxnSp>
          <p:nvCxnSpPr>
            <p:cNvPr id="159" name="Google Shape;159;p75"/>
            <p:cNvCxnSpPr/>
            <p:nvPr/>
          </p:nvCxnSpPr>
          <p:spPr>
            <a:xfrm flipH="1" rot="10800000">
              <a:off x="5130497" y="4175239"/>
              <a:ext cx="4022902" cy="2683288"/>
            </a:xfrm>
            <a:prstGeom prst="straightConnector1">
              <a:avLst/>
            </a:prstGeom>
            <a:noFill/>
            <a:ln cap="rnd" cmpd="sng" w="9525">
              <a:solidFill>
                <a:srgbClr val="D9D9D9"/>
              </a:solidFill>
              <a:prstDash val="solid"/>
              <a:miter lim="800000"/>
              <a:headEnd len="med" w="med" type="none"/>
              <a:tailEnd len="med" w="med" type="none"/>
            </a:ln>
          </p:spPr>
        </p:cxnSp>
        <p:cxnSp>
          <p:nvCxnSpPr>
            <p:cNvPr id="160" name="Google Shape;160;p75"/>
            <p:cNvCxnSpPr/>
            <p:nvPr/>
          </p:nvCxnSpPr>
          <p:spPr>
            <a:xfrm>
              <a:off x="7041932" y="-529"/>
              <a:ext cx="1219254" cy="6859057"/>
            </a:xfrm>
            <a:prstGeom prst="straightConnector1">
              <a:avLst/>
            </a:prstGeom>
            <a:noFill/>
            <a:ln cap="rnd" cmpd="sng" w="9525">
              <a:solidFill>
                <a:srgbClr val="BFBFBF"/>
              </a:solidFill>
              <a:prstDash val="solid"/>
              <a:miter lim="800000"/>
              <a:headEnd len="med" w="med" type="none"/>
              <a:tailEnd len="med" w="med" type="none"/>
            </a:ln>
          </p:spPr>
        </p:cxnSp>
        <p:sp>
          <p:nvSpPr>
            <p:cNvPr id="161" name="Google Shape;161;p75"/>
            <p:cNvSpPr/>
            <p:nvPr/>
          </p:nvSpPr>
          <p:spPr>
            <a:xfrm>
              <a:off x="6891113" y="-529"/>
              <a:ext cx="2270225" cy="6866996"/>
            </a:xfrm>
            <a:custGeom>
              <a:rect b="b" l="l" r="r" t="t"/>
              <a:pathLst>
                <a:path extrusionOk="0" h="6866466" w="2269442">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62" name="Google Shape;162;p75"/>
            <p:cNvSpPr/>
            <p:nvPr/>
          </p:nvSpPr>
          <p:spPr>
            <a:xfrm>
              <a:off x="7205452" y="-8468"/>
              <a:ext cx="1947948" cy="6866996"/>
            </a:xfrm>
            <a:custGeom>
              <a:rect b="b" l="l" r="r" t="t"/>
              <a:pathLst>
                <a:path extrusionOk="0" h="6866467" w="1948147">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63" name="Google Shape;163;p75"/>
            <p:cNvSpPr/>
            <p:nvPr/>
          </p:nvSpPr>
          <p:spPr>
            <a:xfrm>
              <a:off x="6638689" y="3919613"/>
              <a:ext cx="2513124" cy="2938915"/>
            </a:xfrm>
            <a:custGeom>
              <a:rect b="b" l="l" r="r" t="t"/>
              <a:pathLst>
                <a:path extrusionOk="0" h="3810000" w="3259667">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64" name="Google Shape;164;p75"/>
            <p:cNvSpPr/>
            <p:nvPr/>
          </p:nvSpPr>
          <p:spPr>
            <a:xfrm>
              <a:off x="7010180" y="-8468"/>
              <a:ext cx="2143219" cy="6866996"/>
            </a:xfrm>
            <a:custGeom>
              <a:rect b="b" l="l" r="r" t="t"/>
              <a:pathLst>
                <a:path extrusionOk="0" h="6866467" w="2853267">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65" name="Google Shape;165;p75"/>
            <p:cNvSpPr/>
            <p:nvPr/>
          </p:nvSpPr>
          <p:spPr>
            <a:xfrm>
              <a:off x="8296112" y="-8468"/>
              <a:ext cx="857288" cy="6866996"/>
            </a:xfrm>
            <a:custGeom>
              <a:rect b="b" l="l" r="r" t="t"/>
              <a:pathLst>
                <a:path extrusionOk="0" h="6866467" w="1286933">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66" name="Google Shape;166;p75"/>
            <p:cNvSpPr/>
            <p:nvPr/>
          </p:nvSpPr>
          <p:spPr>
            <a:xfrm>
              <a:off x="8077027" y="-8468"/>
              <a:ext cx="1066847" cy="6866996"/>
            </a:xfrm>
            <a:custGeom>
              <a:rect b="b" l="l" r="r" t="t"/>
              <a:pathLst>
                <a:path extrusionOk="0" h="6866467" w="1270244">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67" name="Google Shape;167;p75"/>
            <p:cNvSpPr/>
            <p:nvPr/>
          </p:nvSpPr>
          <p:spPr>
            <a:xfrm>
              <a:off x="8059564" y="4894488"/>
              <a:ext cx="1095423" cy="1964040"/>
            </a:xfrm>
            <a:custGeom>
              <a:rect b="b" l="l" r="r" t="t"/>
              <a:pathLst>
                <a:path extrusionOk="0" h="3268133" w="1820333">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grpSp>
      <p:sp>
        <p:nvSpPr>
          <p:cNvPr id="168" name="Google Shape;168;p75"/>
          <p:cNvSpPr txBox="1"/>
          <p:nvPr/>
        </p:nvSpPr>
        <p:spPr>
          <a:xfrm>
            <a:off x="482600" y="790575"/>
            <a:ext cx="457200" cy="584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C0E474"/>
              </a:buClr>
              <a:buSzPts val="8000"/>
              <a:buFont typeface="Arial"/>
              <a:buNone/>
            </a:pPr>
            <a:r>
              <a:rPr b="0" i="0" lang="en-US" sz="8000" u="none">
                <a:solidFill>
                  <a:srgbClr val="C0E474"/>
                </a:solidFill>
                <a:latin typeface="Arial"/>
                <a:ea typeface="Arial"/>
                <a:cs typeface="Arial"/>
                <a:sym typeface="Arial"/>
              </a:rPr>
              <a:t>“</a:t>
            </a:r>
            <a:endParaRPr/>
          </a:p>
        </p:txBody>
      </p:sp>
      <p:sp>
        <p:nvSpPr>
          <p:cNvPr id="169" name="Google Shape;169;p75"/>
          <p:cNvSpPr txBox="1"/>
          <p:nvPr/>
        </p:nvSpPr>
        <p:spPr>
          <a:xfrm>
            <a:off x="6748462" y="2886075"/>
            <a:ext cx="457200" cy="585787"/>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C0E474"/>
              </a:buClr>
              <a:buSzPts val="8000"/>
              <a:buFont typeface="Arial"/>
              <a:buNone/>
            </a:pPr>
            <a:r>
              <a:rPr b="0" i="0" lang="en-US" sz="8000" u="none">
                <a:solidFill>
                  <a:srgbClr val="C0E474"/>
                </a:solidFill>
                <a:latin typeface="Arial"/>
                <a:ea typeface="Arial"/>
                <a:cs typeface="Arial"/>
                <a:sym typeface="Arial"/>
              </a:rPr>
              <a:t>”</a:t>
            </a:r>
            <a:endParaRPr/>
          </a:p>
        </p:txBody>
      </p:sp>
      <p:sp>
        <p:nvSpPr>
          <p:cNvPr id="170" name="Google Shape;170;p75"/>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2pPr>
            <a:lvl3pPr lvl="2"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3pPr>
            <a:lvl4pPr lvl="3"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4pPr>
            <a:lvl5pPr lvl="4"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71" name="Google Shape;171;p75"/>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404040"/>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404040"/>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404040"/>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72" name="Google Shape;172;p75"/>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73" name="Google Shape;173;p75"/>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74" name="Google Shape;174;p75"/>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7"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2" name="Shape 182"/>
        <p:cNvGrpSpPr/>
        <p:nvPr/>
      </p:nvGrpSpPr>
      <p:grpSpPr>
        <a:xfrm>
          <a:off x="0" y="0"/>
          <a:ext cx="0" cy="0"/>
          <a:chOff x="0" y="0"/>
          <a:chExt cx="0" cy="0"/>
        </a:xfrm>
      </p:grpSpPr>
      <p:grpSp>
        <p:nvGrpSpPr>
          <p:cNvPr id="183" name="Google Shape;183;p77"/>
          <p:cNvGrpSpPr/>
          <p:nvPr/>
        </p:nvGrpSpPr>
        <p:grpSpPr>
          <a:xfrm>
            <a:off x="-7937" y="-7937"/>
            <a:ext cx="9169400" cy="6873875"/>
            <a:chOff x="-8467" y="-8468"/>
            <a:chExt cx="9169805" cy="6874935"/>
          </a:xfrm>
        </p:grpSpPr>
        <p:sp>
          <p:nvSpPr>
            <p:cNvPr id="184" name="Google Shape;184;p77"/>
            <p:cNvSpPr/>
            <p:nvPr/>
          </p:nvSpPr>
          <p:spPr>
            <a:xfrm>
              <a:off x="-8467" y="4013290"/>
              <a:ext cx="457221" cy="2853177"/>
            </a:xfrm>
            <a:custGeom>
              <a:rect b="b" l="l" r="r" t="t"/>
              <a:pathLst>
                <a:path extrusionOk="0" h="2853267" w="457200">
                  <a:moveTo>
                    <a:pt x="0" y="0"/>
                  </a:moveTo>
                  <a:lnTo>
                    <a:pt x="457200" y="2853267"/>
                  </a:lnTo>
                  <a:lnTo>
                    <a:pt x="0" y="2844800"/>
                  </a:lnTo>
                  <a:cubicBezTo>
                    <a:pt x="2822" y="1905000"/>
                    <a:pt x="5645" y="965200"/>
                    <a:pt x="0" y="0"/>
                  </a:cubicBezTo>
                  <a:close/>
                </a:path>
              </a:pathLst>
            </a:custGeom>
            <a:solidFill>
              <a:schemeClr val="accent1">
                <a:alpha val="8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cxnSp>
          <p:nvCxnSpPr>
            <p:cNvPr id="185" name="Google Shape;185;p77"/>
            <p:cNvCxnSpPr/>
            <p:nvPr/>
          </p:nvCxnSpPr>
          <p:spPr>
            <a:xfrm flipH="1" rot="10800000">
              <a:off x="5130497" y="4175239"/>
              <a:ext cx="4022902" cy="2683288"/>
            </a:xfrm>
            <a:prstGeom prst="straightConnector1">
              <a:avLst/>
            </a:prstGeom>
            <a:noFill/>
            <a:ln cap="rnd" cmpd="sng" w="9525">
              <a:solidFill>
                <a:srgbClr val="D9D9D9"/>
              </a:solidFill>
              <a:prstDash val="solid"/>
              <a:miter lim="800000"/>
              <a:headEnd len="med" w="med" type="none"/>
              <a:tailEnd len="med" w="med" type="none"/>
            </a:ln>
          </p:spPr>
        </p:cxnSp>
        <p:cxnSp>
          <p:nvCxnSpPr>
            <p:cNvPr id="186" name="Google Shape;186;p77"/>
            <p:cNvCxnSpPr/>
            <p:nvPr/>
          </p:nvCxnSpPr>
          <p:spPr>
            <a:xfrm>
              <a:off x="7041932" y="-529"/>
              <a:ext cx="1219254" cy="6859057"/>
            </a:xfrm>
            <a:prstGeom prst="straightConnector1">
              <a:avLst/>
            </a:prstGeom>
            <a:noFill/>
            <a:ln cap="rnd" cmpd="sng" w="9525">
              <a:solidFill>
                <a:srgbClr val="BFBFBF"/>
              </a:solidFill>
              <a:prstDash val="solid"/>
              <a:miter lim="800000"/>
              <a:headEnd len="med" w="med" type="none"/>
              <a:tailEnd len="med" w="med" type="none"/>
            </a:ln>
          </p:spPr>
        </p:cxnSp>
        <p:sp>
          <p:nvSpPr>
            <p:cNvPr id="187" name="Google Shape;187;p77"/>
            <p:cNvSpPr/>
            <p:nvPr/>
          </p:nvSpPr>
          <p:spPr>
            <a:xfrm>
              <a:off x="6891113" y="-529"/>
              <a:ext cx="2270225" cy="6866996"/>
            </a:xfrm>
            <a:custGeom>
              <a:rect b="b" l="l" r="r" t="t"/>
              <a:pathLst>
                <a:path extrusionOk="0" h="6866466" w="2269442">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88" name="Google Shape;188;p77"/>
            <p:cNvSpPr/>
            <p:nvPr/>
          </p:nvSpPr>
          <p:spPr>
            <a:xfrm>
              <a:off x="7205452" y="-8468"/>
              <a:ext cx="1947948" cy="6866996"/>
            </a:xfrm>
            <a:custGeom>
              <a:rect b="b" l="l" r="r" t="t"/>
              <a:pathLst>
                <a:path extrusionOk="0" h="6866467" w="1948147">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89" name="Google Shape;189;p77"/>
            <p:cNvSpPr/>
            <p:nvPr/>
          </p:nvSpPr>
          <p:spPr>
            <a:xfrm>
              <a:off x="6638689" y="3919613"/>
              <a:ext cx="2513124" cy="2938915"/>
            </a:xfrm>
            <a:custGeom>
              <a:rect b="b" l="l" r="r" t="t"/>
              <a:pathLst>
                <a:path extrusionOk="0" h="3810000" w="3259667">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90" name="Google Shape;190;p77"/>
            <p:cNvSpPr/>
            <p:nvPr/>
          </p:nvSpPr>
          <p:spPr>
            <a:xfrm>
              <a:off x="7010180" y="-8468"/>
              <a:ext cx="2143219" cy="6866996"/>
            </a:xfrm>
            <a:custGeom>
              <a:rect b="b" l="l" r="r" t="t"/>
              <a:pathLst>
                <a:path extrusionOk="0" h="6866467" w="2853267">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91" name="Google Shape;191;p77"/>
            <p:cNvSpPr/>
            <p:nvPr/>
          </p:nvSpPr>
          <p:spPr>
            <a:xfrm>
              <a:off x="8296112" y="-8468"/>
              <a:ext cx="857288" cy="6866996"/>
            </a:xfrm>
            <a:custGeom>
              <a:rect b="b" l="l" r="r" t="t"/>
              <a:pathLst>
                <a:path extrusionOk="0" h="6866467" w="1286933">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92" name="Google Shape;192;p77"/>
            <p:cNvSpPr/>
            <p:nvPr/>
          </p:nvSpPr>
          <p:spPr>
            <a:xfrm>
              <a:off x="8077027" y="-8468"/>
              <a:ext cx="1066847" cy="6866996"/>
            </a:xfrm>
            <a:custGeom>
              <a:rect b="b" l="l" r="r" t="t"/>
              <a:pathLst>
                <a:path extrusionOk="0" h="6866467" w="1270244">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93" name="Google Shape;193;p77"/>
            <p:cNvSpPr/>
            <p:nvPr/>
          </p:nvSpPr>
          <p:spPr>
            <a:xfrm>
              <a:off x="8059564" y="4894488"/>
              <a:ext cx="1095423" cy="1964040"/>
            </a:xfrm>
            <a:custGeom>
              <a:rect b="b" l="l" r="r" t="t"/>
              <a:pathLst>
                <a:path extrusionOk="0" h="3268133" w="1820333">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grpSp>
      <p:sp>
        <p:nvSpPr>
          <p:cNvPr id="194" name="Google Shape;194;p77"/>
          <p:cNvSpPr txBox="1"/>
          <p:nvPr/>
        </p:nvSpPr>
        <p:spPr>
          <a:xfrm>
            <a:off x="482600" y="790575"/>
            <a:ext cx="457200" cy="584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C0E474"/>
              </a:buClr>
              <a:buSzPts val="8000"/>
              <a:buFont typeface="Arial"/>
              <a:buNone/>
            </a:pPr>
            <a:r>
              <a:rPr b="0" i="0" lang="en-US" sz="8000" u="none">
                <a:solidFill>
                  <a:srgbClr val="C0E474"/>
                </a:solidFill>
                <a:latin typeface="Arial"/>
                <a:ea typeface="Arial"/>
                <a:cs typeface="Arial"/>
                <a:sym typeface="Arial"/>
              </a:rPr>
              <a:t>“</a:t>
            </a:r>
            <a:endParaRPr/>
          </a:p>
        </p:txBody>
      </p:sp>
      <p:sp>
        <p:nvSpPr>
          <p:cNvPr id="195" name="Google Shape;195;p77"/>
          <p:cNvSpPr txBox="1"/>
          <p:nvPr/>
        </p:nvSpPr>
        <p:spPr>
          <a:xfrm>
            <a:off x="6748462" y="2886075"/>
            <a:ext cx="457200" cy="585787"/>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C0E474"/>
              </a:buClr>
              <a:buSzPts val="8000"/>
              <a:buFont typeface="Arial"/>
              <a:buNone/>
            </a:pPr>
            <a:r>
              <a:rPr b="0" i="0" lang="en-US" sz="8000" u="none">
                <a:solidFill>
                  <a:srgbClr val="C0E474"/>
                </a:solidFill>
                <a:latin typeface="Arial"/>
                <a:ea typeface="Arial"/>
                <a:cs typeface="Arial"/>
                <a:sym typeface="Arial"/>
              </a:rPr>
              <a:t>”</a:t>
            </a:r>
            <a:endParaRPr/>
          </a:p>
        </p:txBody>
      </p:sp>
      <p:sp>
        <p:nvSpPr>
          <p:cNvPr id="196" name="Google Shape;196;p77"/>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2pPr>
            <a:lvl3pPr lvl="2"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3pPr>
            <a:lvl4pPr lvl="3"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4pPr>
            <a:lvl5pPr lvl="4" marR="0" rtl="0" algn="l">
              <a:spcBef>
                <a:spcPts val="0"/>
              </a:spcBef>
              <a:spcAft>
                <a:spcPts val="0"/>
              </a:spcAft>
              <a:buSzPts val="1400"/>
              <a:buNone/>
              <a:defRPr b="0" i="0" sz="3600" u="none" cap="none" strike="noStrike">
                <a:solidFill>
                  <a:schemeClr val="accent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97" name="Google Shape;197;p77"/>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404040"/>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404040"/>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404040"/>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404040"/>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8" name="Google Shape;198;p77"/>
          <p:cNvSpPr txBox="1"/>
          <p:nvPr>
            <p:ph idx="10" type="dt"/>
          </p:nvPr>
        </p:nvSpPr>
        <p:spPr>
          <a:xfrm>
            <a:off x="5405437" y="6042025"/>
            <a:ext cx="684212"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99" name="Google Shape;199;p77"/>
          <p:cNvSpPr txBox="1"/>
          <p:nvPr>
            <p:ph idx="11" type="ftr"/>
          </p:nvPr>
        </p:nvSpPr>
        <p:spPr>
          <a:xfrm>
            <a:off x="609600" y="6042025"/>
            <a:ext cx="4622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00" name="Google Shape;200;p77"/>
          <p:cNvSpPr txBox="1"/>
          <p:nvPr>
            <p:ph idx="12" type="sldNum"/>
          </p:nvPr>
        </p:nvSpPr>
        <p:spPr>
          <a:xfrm>
            <a:off x="6445250" y="6042025"/>
            <a:ext cx="512762"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8.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9.jpg"/><Relationship Id="rId4"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5.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0.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2.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7.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 Id="rId3" Type="http://schemas.openxmlformats.org/officeDocument/2006/relationships/image" Target="../media/image6.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 Id="rId3" Type="http://schemas.openxmlformats.org/officeDocument/2006/relationships/image" Target="../media/image4.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
          <p:cNvSpPr txBox="1"/>
          <p:nvPr/>
        </p:nvSpPr>
        <p:spPr>
          <a:xfrm>
            <a:off x="1079500" y="2160587"/>
            <a:ext cx="7380287" cy="2160587"/>
          </a:xfrm>
          <a:prstGeom prst="rect">
            <a:avLst/>
          </a:prstGeom>
          <a:solidFill>
            <a:srgbClr val="D5EDA2"/>
          </a:solidFill>
          <a:ln cap="flat" cmpd="sng" w="9525">
            <a:solidFill>
              <a:srgbClr val="000000"/>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a:solidFill>
                  <a:srgbClr val="000000"/>
                </a:solidFill>
                <a:latin typeface="Arial"/>
                <a:ea typeface="Arial"/>
                <a:cs typeface="Arial"/>
                <a:sym typeface="Arial"/>
              </a:rPr>
              <a:t>Creating Customer Value </a:t>
            </a:r>
            <a:endParaRPr/>
          </a:p>
        </p:txBody>
      </p:sp>
    </p:spTree>
  </p:cSld>
  <p:clrMapOvr>
    <a:masterClrMapping/>
  </p:clrMapOvr>
  <p:transition advTm="1024" spd="slow">
    <p:wipe dir="r"/>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10"/>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 Value</a:t>
            </a:r>
            <a:endParaRPr/>
          </a:p>
        </p:txBody>
      </p:sp>
      <p:sp>
        <p:nvSpPr>
          <p:cNvPr id="283" name="Google Shape;283;p10"/>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Autofit/>
          </a:bodyPr>
          <a:lstStyle/>
          <a:p>
            <a:pPr indent="-331787" lvl="0" marL="331787" marR="0" rtl="0" algn="l">
              <a:lnSpc>
                <a:spcPct val="100000"/>
              </a:lnSpc>
              <a:spcBef>
                <a:spcPts val="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Air Deccan</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Offering lowest fares</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Special offers like offering tickets between 9-11pm at throwaway prices</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Multiple routes and multiple price options</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Value- Price by offering simple economic value to target customers</a:t>
            </a:r>
            <a:endParaRPr/>
          </a:p>
        </p:txBody>
      </p:sp>
    </p:spTree>
  </p:cSld>
  <p:clrMapOvr>
    <a:masterClrMapping/>
  </p:clrMapOvr>
  <p:transition advTm="1024" spd="slow">
    <p:wipe dir="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1"/>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 Value</a:t>
            </a:r>
            <a:endParaRPr/>
          </a:p>
        </p:txBody>
      </p:sp>
      <p:sp>
        <p:nvSpPr>
          <p:cNvPr id="290" name="Google Shape;290;p11"/>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Autofit/>
          </a:bodyPr>
          <a:lstStyle/>
          <a:p>
            <a:pPr indent="-331787" lvl="0" marL="331787" marR="0" rtl="0" algn="l">
              <a:lnSpc>
                <a:spcPct val="100000"/>
              </a:lnSpc>
              <a:spcBef>
                <a:spcPts val="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Virgin Atlantic</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They focused on cutomer experience</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Removed all pain points of the traveller</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New services were added which would make the customer comfortable</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Price was added</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Value- Comfortable travel</a:t>
            </a:r>
            <a:endParaRPr/>
          </a:p>
        </p:txBody>
      </p:sp>
    </p:spTree>
  </p:cSld>
  <p:clrMapOvr>
    <a:masterClrMapping/>
  </p:clrMapOvr>
  <p:transition advTm="1024" spd="slow">
    <p:wipe dir="r"/>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12"/>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Value</a:t>
            </a:r>
            <a:endParaRPr/>
          </a:p>
        </p:txBody>
      </p:sp>
      <p:sp>
        <p:nvSpPr>
          <p:cNvPr id="297" name="Google Shape;297;p12"/>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Autofit/>
          </a:bodyPr>
          <a:lstStyle/>
          <a:p>
            <a:pPr indent="-331787" lvl="0" marL="331787" marR="0" rtl="0" algn="l">
              <a:lnSpc>
                <a:spcPct val="100000"/>
              </a:lnSpc>
              <a:spcBef>
                <a:spcPts val="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FedEx</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Allowed customers to track packages through the company's website</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These services were free of charge</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Enhanced value by adding these services</a:t>
            </a:r>
            <a:endParaRPr/>
          </a:p>
          <a:p>
            <a:pPr indent="-331787" lvl="0" marL="331787" marR="0" rtl="0" algn="l">
              <a:lnSpc>
                <a:spcPct val="100000"/>
              </a:lnSpc>
              <a:spcBef>
                <a:spcPts val="100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McDonald's</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Adapting menu acording to the taste &amp; culture  of the country.</a:t>
            </a:r>
            <a:endParaRPr/>
          </a:p>
        </p:txBody>
      </p:sp>
    </p:spTree>
  </p:cSld>
  <p:clrMapOvr>
    <a:masterClrMapping/>
  </p:clrMapOvr>
  <p:transition advTm="1024" spd="slow">
    <p:wipe dir="r"/>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13"/>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eBay</a:t>
            </a:r>
            <a:endParaRPr/>
          </a:p>
        </p:txBody>
      </p:sp>
      <p:sp>
        <p:nvSpPr>
          <p:cNvPr id="304" name="Google Shape;304;p13"/>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Autofit/>
          </a:bodyPr>
          <a:lstStyle/>
          <a:p>
            <a:pPr indent="-333375"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Ebay- founded by Piere Omidyar in 1995</a:t>
            </a:r>
            <a:endParaRPr/>
          </a:p>
          <a:p>
            <a:pPr indent="-333375"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ebay's Model- </a:t>
            </a:r>
            <a:r>
              <a:rPr b="1" i="0" lang="en-US" sz="1800" u="none">
                <a:solidFill>
                  <a:srgbClr val="404040"/>
                </a:solidFill>
                <a:latin typeface="Trebuchet MS"/>
                <a:ea typeface="Trebuchet MS"/>
                <a:cs typeface="Trebuchet MS"/>
                <a:sym typeface="Trebuchet MS"/>
              </a:rPr>
              <a:t>Low cost </a:t>
            </a:r>
            <a:endParaRPr/>
          </a:p>
          <a:p>
            <a:pPr indent="-333375"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Investment modest</a:t>
            </a:r>
            <a:endParaRPr/>
          </a:p>
          <a:p>
            <a:pPr indent="-333375"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Customer arrive by WOM- little mkt expenses</a:t>
            </a:r>
            <a:endParaRPr/>
          </a:p>
          <a:p>
            <a:pPr indent="-333375"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No costs of goods sold</a:t>
            </a:r>
            <a:endParaRPr/>
          </a:p>
          <a:p>
            <a:pPr indent="-333375"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Sellers pay for listing in advance, no inventory</a:t>
            </a:r>
            <a:endParaRPr/>
          </a:p>
          <a:p>
            <a:pPr indent="-333375" lvl="0" marL="342900" marR="0" rtl="0" algn="l">
              <a:lnSpc>
                <a:spcPct val="100000"/>
              </a:lnSpc>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a:p>
            <a:pPr indent="-251459" lvl="0" marL="342900" marR="0" rtl="0" algn="l">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p:txBody>
      </p:sp>
    </p:spTree>
  </p:cSld>
  <p:clrMapOvr>
    <a:masterClrMapping/>
  </p:clrMapOvr>
  <p:transition advTm="1024" spd="slow">
    <p:wipe dir="r"/>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14"/>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eBay</a:t>
            </a:r>
            <a:endParaRPr/>
          </a:p>
        </p:txBody>
      </p:sp>
      <p:sp>
        <p:nvSpPr>
          <p:cNvPr id="311" name="Google Shape;311;p14"/>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rmAutofit/>
          </a:bodyPr>
          <a:lstStyle/>
          <a:p>
            <a:pPr indent="-333375" lvl="0" marL="342900" marR="0" rtl="0" algn="l">
              <a:lnSpc>
                <a:spcPct val="90000"/>
              </a:lnSpc>
              <a:spcBef>
                <a:spcPts val="0"/>
              </a:spcBef>
              <a:spcAft>
                <a:spcPts val="0"/>
              </a:spcAft>
              <a:buClr>
                <a:schemeClr val="accent1"/>
              </a:buClr>
              <a:buSzPts val="1920"/>
              <a:buFont typeface="Noto Sans Symbols"/>
              <a:buNone/>
            </a:pPr>
            <a:r>
              <a:rPr b="0" i="0" lang="en-US" sz="2400" u="none">
                <a:solidFill>
                  <a:srgbClr val="404040"/>
                </a:solidFill>
                <a:latin typeface="Trebuchet MS"/>
                <a:ea typeface="Trebuchet MS"/>
                <a:cs typeface="Trebuchet MS"/>
                <a:sym typeface="Trebuchet MS"/>
              </a:rPr>
              <a:t>Insertion fees</a:t>
            </a:r>
            <a:endParaRPr/>
          </a:p>
          <a:p>
            <a:pPr indent="-333375" lvl="0" marL="342900" marR="0" rtl="0" algn="l">
              <a:lnSpc>
                <a:spcPct val="90000"/>
              </a:lnSpc>
              <a:spcBef>
                <a:spcPts val="1000"/>
              </a:spcBef>
              <a:spcAft>
                <a:spcPts val="0"/>
              </a:spcAft>
              <a:buClr>
                <a:schemeClr val="accent1"/>
              </a:buClr>
              <a:buSzPts val="1920"/>
              <a:buFont typeface="Noto Sans Symbols"/>
              <a:buNone/>
            </a:pPr>
            <a:r>
              <a:rPr b="0" i="0" lang="en-US" sz="2400" u="none">
                <a:solidFill>
                  <a:srgbClr val="404040"/>
                </a:solidFill>
                <a:latin typeface="Trebuchet MS"/>
                <a:ea typeface="Trebuchet MS"/>
                <a:cs typeface="Trebuchet MS"/>
                <a:sym typeface="Trebuchet MS"/>
              </a:rPr>
              <a:t>Sellers paid $5.30 per pd listed on the site</a:t>
            </a:r>
            <a:endParaRPr/>
          </a:p>
          <a:p>
            <a:pPr indent="-333375" lvl="0" marL="342900" marR="0" rtl="0" algn="l">
              <a:lnSpc>
                <a:spcPct val="90000"/>
              </a:lnSpc>
              <a:spcBef>
                <a:spcPts val="1000"/>
              </a:spcBef>
              <a:spcAft>
                <a:spcPts val="0"/>
              </a:spcAft>
              <a:buClr>
                <a:schemeClr val="accent1"/>
              </a:buClr>
              <a:buSzPts val="1920"/>
              <a:buFont typeface="Noto Sans Symbols"/>
              <a:buNone/>
            </a:pPr>
            <a:r>
              <a:rPr b="0" i="0" lang="en-US" sz="2400" u="none">
                <a:solidFill>
                  <a:srgbClr val="404040"/>
                </a:solidFill>
                <a:latin typeface="Trebuchet MS"/>
                <a:ea typeface="Trebuchet MS"/>
                <a:cs typeface="Trebuchet MS"/>
                <a:sym typeface="Trebuchet MS"/>
              </a:rPr>
              <a:t>Additional fee for 10 day auction site</a:t>
            </a:r>
            <a:endParaRPr/>
          </a:p>
          <a:p>
            <a:pPr indent="-333375" lvl="0" marL="342900" marR="0" rtl="0" algn="l">
              <a:lnSpc>
                <a:spcPct val="90000"/>
              </a:lnSpc>
              <a:spcBef>
                <a:spcPts val="1000"/>
              </a:spcBef>
              <a:spcAft>
                <a:spcPts val="0"/>
              </a:spcAft>
              <a:buClr>
                <a:schemeClr val="accent1"/>
              </a:buClr>
              <a:buSzPts val="1920"/>
              <a:buFont typeface="Noto Sans Symbols"/>
              <a:buNone/>
            </a:pPr>
            <a:r>
              <a:rPr b="0" i="0" lang="en-US" sz="2400" u="none">
                <a:solidFill>
                  <a:srgbClr val="404040"/>
                </a:solidFill>
                <a:latin typeface="Trebuchet MS"/>
                <a:ea typeface="Trebuchet MS"/>
                <a:cs typeface="Trebuchet MS"/>
                <a:sym typeface="Trebuchet MS"/>
              </a:rPr>
              <a:t>Additional fees for promotion of auction</a:t>
            </a:r>
            <a:endParaRPr/>
          </a:p>
          <a:p>
            <a:pPr indent="-333375" lvl="0" marL="342900" marR="0" rtl="0" algn="l">
              <a:lnSpc>
                <a:spcPct val="90000"/>
              </a:lnSpc>
              <a:spcBef>
                <a:spcPts val="1000"/>
              </a:spcBef>
              <a:spcAft>
                <a:spcPts val="0"/>
              </a:spcAft>
              <a:buClr>
                <a:schemeClr val="accent1"/>
              </a:buClr>
              <a:buSzPts val="1920"/>
              <a:buFont typeface="Noto Sans Symbols"/>
              <a:buNone/>
            </a:pPr>
            <a:r>
              <a:rPr b="0" i="0" lang="en-US" sz="2400" u="none">
                <a:solidFill>
                  <a:srgbClr val="404040"/>
                </a:solidFill>
                <a:latin typeface="Trebuchet MS"/>
                <a:ea typeface="Trebuchet MS"/>
                <a:cs typeface="Trebuchet MS"/>
                <a:sym typeface="Trebuchet MS"/>
              </a:rPr>
              <a:t>Business customers- $9.95 per mnth</a:t>
            </a:r>
            <a:endParaRPr/>
          </a:p>
          <a:p>
            <a:pPr indent="-333375" lvl="0" marL="342900" marR="0" rtl="0" algn="l">
              <a:lnSpc>
                <a:spcPct val="90000"/>
              </a:lnSpc>
              <a:spcBef>
                <a:spcPts val="1000"/>
              </a:spcBef>
              <a:spcAft>
                <a:spcPts val="0"/>
              </a:spcAft>
              <a:buClr>
                <a:schemeClr val="accent1"/>
              </a:buClr>
              <a:buSzPts val="1920"/>
              <a:buFont typeface="Noto Sans Symbols"/>
              <a:buNone/>
            </a:pPr>
            <a:r>
              <a:rPr b="0" i="0" lang="en-US" sz="2400" u="none">
                <a:solidFill>
                  <a:srgbClr val="404040"/>
                </a:solidFill>
                <a:latin typeface="Trebuchet MS"/>
                <a:ea typeface="Trebuchet MS"/>
                <a:cs typeface="Trebuchet MS"/>
                <a:sym typeface="Trebuchet MS"/>
              </a:rPr>
              <a:t>Commision charged for each sale (items less than $25- 5.25%, Between $25.01 - $1000- 2.75%, over $1000, 1.50%)</a:t>
            </a:r>
            <a:endParaRPr/>
          </a:p>
          <a:p>
            <a:pPr indent="-333375" lvl="0" marL="342900" marR="0" rtl="0" algn="l">
              <a:lnSpc>
                <a:spcPct val="90000"/>
              </a:lnSpc>
              <a:spcBef>
                <a:spcPts val="1000"/>
              </a:spcBef>
              <a:spcAft>
                <a:spcPts val="0"/>
              </a:spcAft>
              <a:buClr>
                <a:schemeClr val="accent1"/>
              </a:buClr>
              <a:buSzPts val="1920"/>
              <a:buFont typeface="Noto Sans Symbols"/>
              <a:buNone/>
            </a:pPr>
            <a:r>
              <a:rPr b="0" i="0" lang="en-US" sz="2400" u="none">
                <a:solidFill>
                  <a:srgbClr val="404040"/>
                </a:solidFill>
                <a:latin typeface="Trebuchet MS"/>
                <a:ea typeface="Trebuchet MS"/>
                <a:cs typeface="Trebuchet MS"/>
                <a:sym typeface="Trebuchet MS"/>
              </a:rPr>
              <a:t>1998-  600,000 items for sale, $6 m in revenue</a:t>
            </a:r>
            <a:endParaRPr/>
          </a:p>
          <a:p>
            <a:pPr indent="-333375" lvl="0" marL="342900" marR="0" rtl="0" algn="l">
              <a:lnSpc>
                <a:spcPct val="90000"/>
              </a:lnSpc>
              <a:spcBef>
                <a:spcPts val="1000"/>
              </a:spcBef>
              <a:spcAft>
                <a:spcPts val="0"/>
              </a:spcAft>
              <a:buClr>
                <a:schemeClr val="accent1"/>
              </a:buClr>
              <a:buSzPts val="1920"/>
              <a:buFont typeface="Noto Sans Symbols"/>
              <a:buNone/>
            </a:pPr>
            <a:r>
              <a:rPr b="0" i="0" lang="en-US" sz="2400" u="none">
                <a:solidFill>
                  <a:srgbClr val="404040"/>
                </a:solidFill>
                <a:latin typeface="Trebuchet MS"/>
                <a:ea typeface="Trebuchet MS"/>
                <a:cs typeface="Trebuchet MS"/>
                <a:sym typeface="Trebuchet MS"/>
              </a:rPr>
              <a:t>2003- 2 m items for sale, $ 47.1m revenue</a:t>
            </a:r>
            <a:endParaRPr/>
          </a:p>
        </p:txBody>
      </p:sp>
    </p:spTree>
  </p:cSld>
  <p:clrMapOvr>
    <a:masterClrMapping/>
  </p:clrMapOvr>
  <p:transition advTm="1024" spd="slow">
    <p:wipe dir="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15"/>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Increase Value</a:t>
            </a:r>
            <a:endParaRPr/>
          </a:p>
        </p:txBody>
      </p:sp>
      <p:sp>
        <p:nvSpPr>
          <p:cNvPr id="318" name="Google Shape;318;p15"/>
          <p:cNvSpPr txBox="1"/>
          <p:nvPr>
            <p:ph idx="4294967295" type="subTitle"/>
          </p:nvPr>
        </p:nvSpPr>
        <p:spPr>
          <a:xfrm>
            <a:off x="1447800" y="1644650"/>
            <a:ext cx="7696200" cy="4481512"/>
          </a:xfrm>
          <a:prstGeom prst="rect">
            <a:avLst/>
          </a:prstGeom>
          <a:noFill/>
          <a:ln>
            <a:noFill/>
          </a:ln>
        </p:spPr>
        <p:txBody>
          <a:bodyPr anchorCtr="0" anchor="ctr" bIns="0" lIns="0" spcFirstLastPara="1" rIns="0" wrap="square" tIns="0">
            <a:noAutofit/>
          </a:bodyPr>
          <a:lstStyle/>
          <a:p>
            <a:pPr indent="-333375" lvl="0" marL="342900" marR="0" rtl="0" algn="ctr">
              <a:lnSpc>
                <a:spcPct val="100000"/>
              </a:lnSpc>
              <a:spcBef>
                <a:spcPts val="0"/>
              </a:spcBef>
              <a:spcAft>
                <a:spcPts val="0"/>
              </a:spcAft>
              <a:buClr>
                <a:schemeClr val="accent1"/>
              </a:buClr>
              <a:buSzPts val="1440"/>
              <a:buFont typeface="Noto Sans Symbols"/>
              <a:buNone/>
            </a:pPr>
            <a:r>
              <a:rPr b="0" i="0" lang="en-US" sz="1800" u="none" cap="none" strike="noStrike">
                <a:solidFill>
                  <a:srgbClr val="404040"/>
                </a:solidFill>
                <a:latin typeface="Trebuchet MS"/>
                <a:ea typeface="Trebuchet MS"/>
                <a:cs typeface="Trebuchet MS"/>
                <a:sym typeface="Trebuchet MS"/>
              </a:rPr>
              <a:t>How does a firm increase value?</a:t>
            </a:r>
            <a:endParaRPr/>
          </a:p>
        </p:txBody>
      </p:sp>
    </p:spTree>
  </p:cSld>
  <p:clrMapOvr>
    <a:masterClrMapping/>
  </p:clrMapOvr>
  <p:transition advTm="1024" spd="slow">
    <p:wipe dir="r"/>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16"/>
          <p:cNvSpPr txBox="1"/>
          <p:nvPr/>
        </p:nvSpPr>
        <p:spPr>
          <a:xfrm>
            <a:off x="762000" y="274637"/>
            <a:ext cx="7696200" cy="11430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325" name="Google Shape;325;p16"/>
          <p:cNvSpPr txBox="1"/>
          <p:nvPr/>
        </p:nvSpPr>
        <p:spPr>
          <a:xfrm>
            <a:off x="609600" y="2160587"/>
            <a:ext cx="7696200" cy="4033837"/>
          </a:xfrm>
          <a:prstGeom prst="rect">
            <a:avLst/>
          </a:prstGeom>
          <a:noFill/>
          <a:ln>
            <a:noFill/>
          </a:ln>
        </p:spPr>
        <p:txBody>
          <a:bodyPr anchorCtr="0" anchor="t" bIns="46800" lIns="90000" spcFirstLastPara="1" rIns="90000" wrap="square" tIns="46800">
            <a:spAutoFit/>
          </a:bodyPr>
          <a:lstStyle/>
          <a:p>
            <a:pPr indent="-514350" lvl="0" marL="523875" marR="0" rtl="0" algn="l">
              <a:lnSpc>
                <a:spcPct val="100000"/>
              </a:lnSpc>
              <a:spcBef>
                <a:spcPts val="0"/>
              </a:spcBef>
              <a:spcAft>
                <a:spcPts val="0"/>
              </a:spcAft>
              <a:buClr>
                <a:srgbClr val="000000"/>
              </a:buClr>
              <a:buSzPts val="2800"/>
              <a:buFont typeface="Arial"/>
              <a:buAutoNum type="arabicPeriod"/>
            </a:pPr>
            <a:r>
              <a:rPr b="0" i="0" lang="en-US" sz="2800" u="none">
                <a:solidFill>
                  <a:srgbClr val="000000"/>
                </a:solidFill>
                <a:latin typeface="Arial"/>
                <a:ea typeface="Arial"/>
                <a:cs typeface="Arial"/>
                <a:sym typeface="Arial"/>
              </a:rPr>
              <a:t>Changing product form- liquid soap</a:t>
            </a:r>
            <a:endParaRPr/>
          </a:p>
          <a:p>
            <a:pPr indent="-514350" lvl="0" marL="523875" marR="0" rtl="0" algn="l">
              <a:lnSpc>
                <a:spcPct val="100000"/>
              </a:lnSpc>
              <a:spcBef>
                <a:spcPts val="1200"/>
              </a:spcBef>
              <a:spcAft>
                <a:spcPts val="0"/>
              </a:spcAft>
              <a:buClr>
                <a:srgbClr val="000000"/>
              </a:buClr>
              <a:buSzPts val="2800"/>
              <a:buFont typeface="Arial"/>
              <a:buAutoNum type="arabicPeriod"/>
            </a:pPr>
            <a:r>
              <a:rPr b="0" i="0" lang="en-US" sz="2800" u="none">
                <a:solidFill>
                  <a:srgbClr val="000000"/>
                </a:solidFill>
                <a:latin typeface="Arial"/>
                <a:ea typeface="Arial"/>
                <a:cs typeface="Arial"/>
                <a:sym typeface="Arial"/>
              </a:rPr>
              <a:t>Service- Maruti- max Service centres</a:t>
            </a:r>
            <a:endParaRPr/>
          </a:p>
          <a:p>
            <a:pPr indent="-514350" lvl="0" marL="523875" marR="0" rtl="0" algn="l">
              <a:lnSpc>
                <a:spcPct val="100000"/>
              </a:lnSpc>
              <a:spcBef>
                <a:spcPts val="1200"/>
              </a:spcBef>
              <a:spcAft>
                <a:spcPts val="0"/>
              </a:spcAft>
              <a:buClr>
                <a:srgbClr val="000000"/>
              </a:buClr>
              <a:buSzPts val="2800"/>
              <a:buFont typeface="Arial"/>
              <a:buAutoNum type="arabicPeriod"/>
            </a:pPr>
            <a:r>
              <a:rPr b="0" i="0" lang="en-US" sz="2800" u="none">
                <a:solidFill>
                  <a:srgbClr val="000000"/>
                </a:solidFill>
                <a:latin typeface="Arial"/>
                <a:ea typeface="Arial"/>
                <a:cs typeface="Arial"/>
                <a:sym typeface="Arial"/>
              </a:rPr>
              <a:t>Customization &amp; personalisation- Levi’s</a:t>
            </a:r>
            <a:endParaRPr/>
          </a:p>
          <a:p>
            <a:pPr indent="-514350" lvl="0" marL="523875" marR="0" rtl="0" algn="l">
              <a:lnSpc>
                <a:spcPct val="100000"/>
              </a:lnSpc>
              <a:spcBef>
                <a:spcPts val="1200"/>
              </a:spcBef>
              <a:spcAft>
                <a:spcPts val="0"/>
              </a:spcAft>
              <a:buClr>
                <a:srgbClr val="000000"/>
              </a:buClr>
              <a:buSzPts val="2800"/>
              <a:buFont typeface="Arial"/>
              <a:buAutoNum type="arabicPeriod"/>
            </a:pPr>
            <a:r>
              <a:rPr b="0" i="0" lang="en-US" sz="2800" u="none">
                <a:solidFill>
                  <a:srgbClr val="000000"/>
                </a:solidFill>
                <a:latin typeface="Arial"/>
                <a:ea typeface="Arial"/>
                <a:cs typeface="Arial"/>
                <a:sym typeface="Arial"/>
              </a:rPr>
              <a:t>Experience- Airlines, Starbucks</a:t>
            </a:r>
            <a:endParaRPr/>
          </a:p>
          <a:p>
            <a:pPr indent="-514350" lvl="0" marL="523875" marR="0" rtl="0" algn="l">
              <a:lnSpc>
                <a:spcPct val="100000"/>
              </a:lnSpc>
              <a:spcBef>
                <a:spcPts val="1200"/>
              </a:spcBef>
              <a:spcAft>
                <a:spcPts val="0"/>
              </a:spcAft>
              <a:buClr>
                <a:srgbClr val="000000"/>
              </a:buClr>
              <a:buSzPts val="2800"/>
              <a:buFont typeface="Arial"/>
              <a:buAutoNum type="arabicPeriod"/>
            </a:pPr>
            <a:r>
              <a:rPr b="0" i="0" lang="en-US" sz="2800" u="none">
                <a:solidFill>
                  <a:srgbClr val="000000"/>
                </a:solidFill>
                <a:latin typeface="Arial"/>
                <a:ea typeface="Arial"/>
                <a:cs typeface="Arial"/>
                <a:sym typeface="Arial"/>
              </a:rPr>
              <a:t>Time &amp; Speed- Banks open for long hrs.</a:t>
            </a:r>
            <a:endParaRPr/>
          </a:p>
          <a:p>
            <a:pPr indent="-514350" lvl="0" marL="523875" marR="0" rtl="0" algn="l">
              <a:lnSpc>
                <a:spcPct val="100000"/>
              </a:lnSpc>
              <a:spcBef>
                <a:spcPts val="1200"/>
              </a:spcBef>
              <a:spcAft>
                <a:spcPts val="0"/>
              </a:spcAft>
              <a:buClr>
                <a:schemeClr val="dk1"/>
              </a:buClr>
              <a:buSzPts val="2800"/>
              <a:buFont typeface="Trebuchet MS"/>
              <a:buNone/>
            </a:pPr>
            <a:r>
              <a:t/>
            </a:r>
            <a:endParaRPr b="0" i="0" sz="2800" u="non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800" u="none">
              <a:solidFill>
                <a:srgbClr val="000000"/>
              </a:solidFill>
              <a:latin typeface="Arial"/>
              <a:ea typeface="Arial"/>
              <a:cs typeface="Arial"/>
              <a:sym typeface="Arial"/>
            </a:endParaRPr>
          </a:p>
        </p:txBody>
      </p:sp>
      <p:sp>
        <p:nvSpPr>
          <p:cNvPr id="326" name="Google Shape;326;p16"/>
          <p:cNvSpPr txBox="1"/>
          <p:nvPr/>
        </p:nvSpPr>
        <p:spPr>
          <a:xfrm>
            <a:off x="720725" y="900112"/>
            <a:ext cx="7705725" cy="1065212"/>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a:solidFill>
                  <a:srgbClr val="000000"/>
                </a:solidFill>
                <a:latin typeface="Arial"/>
                <a:ea typeface="Arial"/>
                <a:cs typeface="Arial"/>
                <a:sym typeface="Arial"/>
              </a:rPr>
              <a:t>A firm can improve its offers in these ways</a:t>
            </a:r>
            <a:endParaRPr/>
          </a:p>
        </p:txBody>
      </p:sp>
    </p:spTree>
  </p:cSld>
  <p:clrMapOvr>
    <a:masterClrMapping/>
  </p:clrMapOvr>
  <p:transition advTm="1024" spd="slow">
    <p:wipe dir="r"/>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17"/>
          <p:cNvSpPr txBox="1"/>
          <p:nvPr>
            <p:ph type="title"/>
          </p:nvPr>
        </p:nvSpPr>
        <p:spPr>
          <a:xfrm>
            <a:off x="1828800" y="1447800"/>
            <a:ext cx="4495800" cy="272891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Fair Value </a:t>
            </a:r>
            <a:r>
              <a:rPr b="0" i="0" lang="en-US" sz="1100" u="none">
                <a:solidFill>
                  <a:schemeClr val="accent1"/>
                </a:solidFill>
                <a:latin typeface="Trebuchet MS"/>
                <a:ea typeface="Trebuchet MS"/>
                <a:cs typeface="Trebuchet MS"/>
                <a:sym typeface="Trebuchet MS"/>
              </a:rPr>
              <a:t>by Treacy &amp; Wiersema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18"/>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200"/>
              <a:buFont typeface="Trebuchet MS"/>
              <a:buNone/>
            </a:pPr>
            <a:r>
              <a:rPr b="0" i="0" lang="en-US" sz="3200" u="none">
                <a:solidFill>
                  <a:schemeClr val="accent1"/>
                </a:solidFill>
                <a:latin typeface="Trebuchet MS"/>
                <a:ea typeface="Trebuchet MS"/>
                <a:cs typeface="Trebuchet MS"/>
                <a:sym typeface="Trebuchet MS"/>
              </a:rPr>
              <a:t>Assumptions: Market Driven Principles</a:t>
            </a:r>
            <a:endParaRPr/>
          </a:p>
        </p:txBody>
      </p:sp>
      <p:sp>
        <p:nvSpPr>
          <p:cNvPr id="337" name="Google Shape;337;p18"/>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rmAutofit/>
          </a:bodyPr>
          <a:lstStyle/>
          <a:p>
            <a:pPr indent="-457200" lvl="0" marL="457200" marR="0" rtl="0" algn="l">
              <a:lnSpc>
                <a:spcPct val="100000"/>
              </a:lnSpc>
              <a:spcBef>
                <a:spcPts val="0"/>
              </a:spcBef>
              <a:spcAft>
                <a:spcPts val="0"/>
              </a:spcAft>
              <a:buClr>
                <a:schemeClr val="accent1"/>
              </a:buClr>
              <a:buSzPts val="1440"/>
              <a:buFont typeface="Noto Sans Symbols"/>
              <a:buChar char="▪"/>
            </a:pPr>
            <a:r>
              <a:rPr b="0" i="0" lang="en-US" sz="1800" u="none">
                <a:solidFill>
                  <a:srgbClr val="404040"/>
                </a:solidFill>
                <a:latin typeface="Trebuchet MS"/>
                <a:ea typeface="Trebuchet MS"/>
                <a:cs typeface="Trebuchet MS"/>
                <a:sym typeface="Trebuchet MS"/>
              </a:rPr>
              <a:t>Know your markets</a:t>
            </a:r>
            <a:endParaRPr/>
          </a:p>
          <a:p>
            <a:pPr indent="-457200" lvl="0" marL="457200" marR="0" rtl="0" algn="l">
              <a:lnSpc>
                <a:spcPct val="100000"/>
              </a:lnSpc>
              <a:spcBef>
                <a:spcPts val="1000"/>
              </a:spcBef>
              <a:spcAft>
                <a:spcPts val="0"/>
              </a:spcAft>
              <a:buClr>
                <a:schemeClr val="accent1"/>
              </a:buClr>
              <a:buSzPts val="1440"/>
              <a:buFont typeface="Noto Sans Symbols"/>
              <a:buChar char="▪"/>
            </a:pPr>
            <a:r>
              <a:rPr b="0" i="0" lang="en-US" sz="1800" u="none">
                <a:solidFill>
                  <a:srgbClr val="404040"/>
                </a:solidFill>
                <a:latin typeface="Trebuchet MS"/>
                <a:ea typeface="Trebuchet MS"/>
                <a:cs typeface="Trebuchet MS"/>
                <a:sym typeface="Trebuchet MS"/>
              </a:rPr>
              <a:t>Customers have the final say</a:t>
            </a:r>
            <a:endParaRPr/>
          </a:p>
          <a:p>
            <a:pPr indent="-457200" lvl="0" marL="457200" marR="0" rtl="0" algn="l">
              <a:lnSpc>
                <a:spcPct val="100000"/>
              </a:lnSpc>
              <a:spcBef>
                <a:spcPts val="1000"/>
              </a:spcBef>
              <a:spcAft>
                <a:spcPts val="0"/>
              </a:spcAft>
              <a:buClr>
                <a:schemeClr val="accent1"/>
              </a:buClr>
              <a:buSzPts val="1440"/>
              <a:buFont typeface="Noto Sans Symbols"/>
              <a:buChar char="▪"/>
            </a:pPr>
            <a:r>
              <a:rPr b="0" i="0" lang="en-US" sz="1800" u="none">
                <a:solidFill>
                  <a:srgbClr val="404040"/>
                </a:solidFill>
                <a:latin typeface="Trebuchet MS"/>
                <a:ea typeface="Trebuchet MS"/>
                <a:cs typeface="Trebuchet MS"/>
                <a:sym typeface="Trebuchet MS"/>
              </a:rPr>
              <a:t>Commit to being first in the market you serve</a:t>
            </a:r>
            <a:endParaRPr/>
          </a:p>
          <a:p>
            <a:pPr indent="-251459" lvl="0" marL="342900" marR="0" rtl="0" algn="l">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pic>
        <p:nvPicPr>
          <p:cNvPr id="342" name="Google Shape;342;p19"/>
          <p:cNvPicPr preferRelativeResize="0"/>
          <p:nvPr/>
        </p:nvPicPr>
        <p:blipFill rotWithShape="1">
          <a:blip r:embed="rId3">
            <a:alphaModFix/>
          </a:blip>
          <a:srcRect b="0" l="0" r="0" t="0"/>
          <a:stretch/>
        </p:blipFill>
        <p:spPr>
          <a:xfrm>
            <a:off x="228600" y="457200"/>
            <a:ext cx="8763000" cy="6324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
          <p:cNvSpPr txBox="1"/>
          <p:nvPr>
            <p:ph type="title"/>
          </p:nvPr>
        </p:nvSpPr>
        <p:spPr>
          <a:xfrm>
            <a:off x="762000" y="228600"/>
            <a:ext cx="7691437" cy="1231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Creating customer value</a:t>
            </a:r>
            <a:endParaRPr/>
          </a:p>
        </p:txBody>
      </p:sp>
      <p:sp>
        <p:nvSpPr>
          <p:cNvPr id="220" name="Google Shape;220;p2"/>
          <p:cNvSpPr txBox="1"/>
          <p:nvPr>
            <p:ph idx="1" type="body"/>
          </p:nvPr>
        </p:nvSpPr>
        <p:spPr>
          <a:xfrm>
            <a:off x="762000" y="1600200"/>
            <a:ext cx="7691437" cy="4567237"/>
          </a:xfrm>
          <a:prstGeom prst="rect">
            <a:avLst/>
          </a:prstGeom>
          <a:noFill/>
          <a:ln>
            <a:noFill/>
          </a:ln>
        </p:spPr>
        <p:txBody>
          <a:bodyPr anchorCtr="0" anchor="t" bIns="45700" lIns="91425" spcFirstLastPara="1" rIns="91425" wrap="square" tIns="45700">
            <a:noAutofit/>
          </a:bodyPr>
          <a:lstStyle/>
          <a:p>
            <a:pPr indent="-333375" lvl="0" marL="342900" marR="0" rtl="0" algn="l">
              <a:lnSpc>
                <a:spcPct val="100000"/>
              </a:lnSpc>
              <a:spcBef>
                <a:spcPts val="0"/>
              </a:spcBef>
              <a:spcAft>
                <a:spcPts val="0"/>
              </a:spcAft>
              <a:buClr>
                <a:schemeClr val="accent1"/>
              </a:buClr>
              <a:buSzPts val="2880"/>
              <a:buFont typeface="Noto Sans Symbols"/>
              <a:buNone/>
            </a:pPr>
            <a:r>
              <a:rPr b="0" i="0" lang="en-US" sz="3600" u="none" cap="none" strike="noStrike">
                <a:solidFill>
                  <a:srgbClr val="404040"/>
                </a:solidFill>
                <a:latin typeface="Trebuchet MS"/>
                <a:ea typeface="Trebuchet MS"/>
                <a:cs typeface="Trebuchet MS"/>
                <a:sym typeface="Trebuchet MS"/>
              </a:rPr>
              <a:t>Customers are very important</a:t>
            </a:r>
            <a:endParaRPr/>
          </a:p>
          <a:p>
            <a:pPr indent="-333375" lvl="0" marL="342900" marR="0" rtl="0" algn="l">
              <a:lnSpc>
                <a:spcPct val="100000"/>
              </a:lnSpc>
              <a:spcBef>
                <a:spcPts val="1000"/>
              </a:spcBef>
              <a:spcAft>
                <a:spcPts val="0"/>
              </a:spcAft>
              <a:buClr>
                <a:schemeClr val="accent1"/>
              </a:buClr>
              <a:buSzPts val="2880"/>
              <a:buFont typeface="Noto Sans Symbols"/>
              <a:buNone/>
            </a:pPr>
            <a:r>
              <a:rPr b="0" i="0" lang="en-US" sz="3600" u="none" cap="none" strike="noStrike">
                <a:solidFill>
                  <a:srgbClr val="404040"/>
                </a:solidFill>
                <a:latin typeface="Trebuchet MS"/>
                <a:ea typeface="Trebuchet MS"/>
                <a:cs typeface="Trebuchet MS"/>
                <a:sym typeface="Trebuchet MS"/>
              </a:rPr>
              <a:t> to an organization.</a:t>
            </a:r>
            <a:endParaRPr/>
          </a:p>
          <a:p>
            <a:pPr indent="-333375" lvl="0" marL="342900" marR="0" rtl="0" algn="l">
              <a:lnSpc>
                <a:spcPct val="100000"/>
              </a:lnSpc>
              <a:spcBef>
                <a:spcPts val="1000"/>
              </a:spcBef>
              <a:spcAft>
                <a:spcPts val="0"/>
              </a:spcAft>
              <a:buClr>
                <a:schemeClr val="accent1"/>
              </a:buClr>
              <a:buSzPts val="2880"/>
              <a:buFont typeface="Noto Sans Symbols"/>
              <a:buNone/>
            </a:pPr>
            <a:r>
              <a:rPr b="0" i="0" lang="en-US" sz="3600" u="none" cap="none" strike="noStrike">
                <a:solidFill>
                  <a:srgbClr val="404040"/>
                </a:solidFill>
                <a:latin typeface="Trebuchet MS"/>
                <a:ea typeface="Trebuchet MS"/>
                <a:cs typeface="Trebuchet MS"/>
                <a:sym typeface="Trebuchet MS"/>
              </a:rPr>
              <a:t>The primary focus of organization is  to satisfy customers.</a:t>
            </a:r>
            <a:endParaRPr/>
          </a:p>
          <a:p>
            <a:pPr indent="-333375" lvl="0" marL="342900" marR="0" rtl="0" algn="l">
              <a:lnSpc>
                <a:spcPct val="100000"/>
              </a:lnSpc>
              <a:spcBef>
                <a:spcPts val="1000"/>
              </a:spcBef>
              <a:spcAft>
                <a:spcPts val="0"/>
              </a:spcAft>
              <a:buClr>
                <a:schemeClr val="accent1"/>
              </a:buClr>
              <a:buSzPts val="2880"/>
              <a:buFont typeface="Noto Sans Symbols"/>
              <a:buNone/>
            </a:pPr>
            <a:r>
              <a:rPr b="1" i="0" lang="en-US" sz="3600" u="none" cap="none" strike="noStrike">
                <a:solidFill>
                  <a:srgbClr val="404040"/>
                </a:solidFill>
                <a:latin typeface="Trebuchet MS"/>
                <a:ea typeface="Trebuchet MS"/>
                <a:cs typeface="Trebuchet MS"/>
                <a:sym typeface="Trebuchet MS"/>
              </a:rPr>
              <a:t>Value</a:t>
            </a:r>
            <a:r>
              <a:rPr b="0" i="0" lang="en-US" sz="3600" u="none" cap="none" strike="noStrike">
                <a:solidFill>
                  <a:srgbClr val="404040"/>
                </a:solidFill>
                <a:latin typeface="Trebuchet MS"/>
                <a:ea typeface="Trebuchet MS"/>
                <a:cs typeface="Trebuchet MS"/>
                <a:sym typeface="Trebuchet MS"/>
              </a:rPr>
              <a:t> is the worth that customers sees in the product.</a:t>
            </a:r>
            <a:endParaRPr/>
          </a:p>
        </p:txBody>
      </p:sp>
    </p:spTree>
  </p:cSld>
  <p:clrMapOvr>
    <a:masterClrMapping/>
  </p:clrMapOvr>
  <p:transition advTm="1024" spd="slow">
    <p:wipe dir="r"/>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20"/>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3600">
              <a:solidFill>
                <a:schemeClr val="accent1"/>
              </a:solidFill>
              <a:latin typeface="Trebuchet MS"/>
              <a:ea typeface="Trebuchet MS"/>
              <a:cs typeface="Trebuchet MS"/>
              <a:sym typeface="Trebuchet MS"/>
            </a:endParaRPr>
          </a:p>
        </p:txBody>
      </p:sp>
      <p:sp>
        <p:nvSpPr>
          <p:cNvPr id="348" name="Google Shape;348;p20"/>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rmAutofit/>
          </a:bodyPr>
          <a:lstStyle/>
          <a:p>
            <a:pPr indent="-251459" lvl="0" marL="342900" marR="0" rtl="0" algn="l">
              <a:lnSpc>
                <a:spcPct val="100000"/>
              </a:lnSpc>
              <a:spcBef>
                <a:spcPts val="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a:p>
            <a:pPr indent="-342900" lvl="0" marL="342900" marR="0" rtl="0" algn="l">
              <a:lnSpc>
                <a:spcPct val="100000"/>
              </a:lnSpc>
              <a:spcBef>
                <a:spcPts val="1000"/>
              </a:spcBef>
              <a:spcAft>
                <a:spcPts val="0"/>
              </a:spcAft>
              <a:buClr>
                <a:schemeClr val="accent1"/>
              </a:buClr>
              <a:buSzPts val="1440"/>
              <a:buFont typeface="Arial"/>
              <a:buChar char="•"/>
            </a:pPr>
            <a:r>
              <a:rPr b="0" i="0" lang="en-US" sz="1800" u="none">
                <a:solidFill>
                  <a:srgbClr val="404040"/>
                </a:solidFill>
                <a:latin typeface="Trebuchet MS"/>
                <a:ea typeface="Trebuchet MS"/>
                <a:cs typeface="Trebuchet MS"/>
                <a:sym typeface="Trebuchet MS"/>
              </a:rPr>
              <a:t> operations factors price, cost, delivery, service, reliability </a:t>
            </a:r>
            <a:endParaRPr/>
          </a:p>
          <a:p>
            <a:pPr indent="-342900" lvl="0" marL="342900" marR="0" rtl="0" algn="l">
              <a:lnSpc>
                <a:spcPct val="100000"/>
              </a:lnSpc>
              <a:spcBef>
                <a:spcPts val="1000"/>
              </a:spcBef>
              <a:spcAft>
                <a:spcPts val="0"/>
              </a:spcAft>
              <a:buClr>
                <a:schemeClr val="accent1"/>
              </a:buClr>
              <a:buSzPts val="1440"/>
              <a:buFont typeface="Arial"/>
              <a:buChar char="•"/>
            </a:pPr>
            <a:r>
              <a:rPr b="0" i="0" lang="en-US" sz="1800" u="none">
                <a:solidFill>
                  <a:srgbClr val="404040"/>
                </a:solidFill>
                <a:latin typeface="Trebuchet MS"/>
                <a:ea typeface="Trebuchet MS"/>
                <a:cs typeface="Trebuchet MS"/>
                <a:sym typeface="Trebuchet MS"/>
              </a:rPr>
              <a:t>product features or designs attributes, style, innovation, technology </a:t>
            </a:r>
            <a:endParaRPr/>
          </a:p>
          <a:p>
            <a:pPr indent="-342900" lvl="0" marL="342900" marR="0" rtl="0" algn="l">
              <a:lnSpc>
                <a:spcPct val="100000"/>
              </a:lnSpc>
              <a:spcBef>
                <a:spcPts val="1000"/>
              </a:spcBef>
              <a:spcAft>
                <a:spcPts val="0"/>
              </a:spcAft>
              <a:buClr>
                <a:schemeClr val="accent1"/>
              </a:buClr>
              <a:buSzPts val="1440"/>
              <a:buFont typeface="Arial"/>
              <a:buChar char="•"/>
            </a:pPr>
            <a:r>
              <a:rPr b="0" i="0" lang="en-US" sz="1800" u="none">
                <a:solidFill>
                  <a:srgbClr val="404040"/>
                </a:solidFill>
                <a:latin typeface="Trebuchet MS"/>
                <a:ea typeface="Trebuchet MS"/>
                <a:cs typeface="Trebuchet MS"/>
                <a:sym typeface="Trebuchet MS"/>
              </a:rPr>
              <a:t> does this meet </a:t>
            </a:r>
            <a:r>
              <a:rPr b="0" i="1" lang="en-US" sz="1800" u="none">
                <a:solidFill>
                  <a:srgbClr val="404040"/>
                </a:solidFill>
                <a:latin typeface="Trebuchet MS"/>
                <a:ea typeface="Trebuchet MS"/>
                <a:cs typeface="Trebuchet MS"/>
                <a:sym typeface="Trebuchet MS"/>
              </a:rPr>
              <a:t>my </a:t>
            </a:r>
            <a:r>
              <a:rPr b="0" i="0" lang="en-US" sz="1800" u="none">
                <a:solidFill>
                  <a:srgbClr val="404040"/>
                </a:solidFill>
                <a:latin typeface="Trebuchet MS"/>
                <a:ea typeface="Trebuchet MS"/>
                <a:cs typeface="Trebuchet MS"/>
                <a:sym typeface="Trebuchet MS"/>
              </a:rPr>
              <a:t>needs? is it customized for me?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pic>
        <p:nvPicPr>
          <p:cNvPr id="353" name="Google Shape;353;p21"/>
          <p:cNvPicPr preferRelativeResize="0"/>
          <p:nvPr/>
        </p:nvPicPr>
        <p:blipFill rotWithShape="1">
          <a:blip r:embed="rId3">
            <a:alphaModFix/>
          </a:blip>
          <a:srcRect b="0" l="0" r="0" t="0"/>
          <a:stretch/>
        </p:blipFill>
        <p:spPr>
          <a:xfrm>
            <a:off x="1285875" y="1238250"/>
            <a:ext cx="6572250" cy="43815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pic>
        <p:nvPicPr>
          <p:cNvPr descr="A refrigerator filled with food&#10;&#10;Description automatically generated" id="358" name="Google Shape;358;p22"/>
          <p:cNvPicPr preferRelativeResize="0"/>
          <p:nvPr/>
        </p:nvPicPr>
        <p:blipFill rotWithShape="1">
          <a:blip r:embed="rId3">
            <a:alphaModFix/>
          </a:blip>
          <a:srcRect b="0" l="0" r="0" t="0"/>
          <a:stretch/>
        </p:blipFill>
        <p:spPr>
          <a:xfrm>
            <a:off x="2684462" y="0"/>
            <a:ext cx="3775075" cy="68580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pic>
        <p:nvPicPr>
          <p:cNvPr descr="A group of people standing in a kitchen preparing food&#10;&#10;Description automatically generated" id="363" name="Google Shape;363;p23"/>
          <p:cNvPicPr preferRelativeResize="0"/>
          <p:nvPr/>
        </p:nvPicPr>
        <p:blipFill rotWithShape="1">
          <a:blip r:embed="rId3">
            <a:alphaModFix/>
          </a:blip>
          <a:srcRect b="0" l="0" r="0" t="0"/>
          <a:stretch/>
        </p:blipFill>
        <p:spPr>
          <a:xfrm>
            <a:off x="1524000" y="457200"/>
            <a:ext cx="5029200" cy="2819400"/>
          </a:xfrm>
          <a:prstGeom prst="rect">
            <a:avLst/>
          </a:prstGeom>
          <a:noFill/>
          <a:ln>
            <a:noFill/>
          </a:ln>
        </p:spPr>
      </p:pic>
      <p:pic>
        <p:nvPicPr>
          <p:cNvPr descr="A person holding a tennis racket&#10;&#10;Description automatically generated" id="364" name="Google Shape;364;p23"/>
          <p:cNvPicPr preferRelativeResize="0"/>
          <p:nvPr/>
        </p:nvPicPr>
        <p:blipFill rotWithShape="1">
          <a:blip r:embed="rId4">
            <a:alphaModFix/>
          </a:blip>
          <a:srcRect b="0" l="0" r="0" t="0"/>
          <a:stretch/>
        </p:blipFill>
        <p:spPr>
          <a:xfrm>
            <a:off x="1524000" y="3581400"/>
            <a:ext cx="5029200" cy="31051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pic>
        <p:nvPicPr>
          <p:cNvPr descr="A screenshot of a cell phone&#10;&#10;Description generated with high confidence" id="369" name="Google Shape;369;p24"/>
          <p:cNvPicPr preferRelativeResize="0"/>
          <p:nvPr/>
        </p:nvPicPr>
        <p:blipFill rotWithShape="1">
          <a:blip r:embed="rId3">
            <a:alphaModFix/>
          </a:blip>
          <a:srcRect b="0" l="0" r="0" t="0"/>
          <a:stretch/>
        </p:blipFill>
        <p:spPr>
          <a:xfrm>
            <a:off x="533400" y="-6350"/>
            <a:ext cx="8153400" cy="67119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pic>
        <p:nvPicPr>
          <p:cNvPr descr="A screenshot of a cell phone&#10;&#10;Description generated with very high confidence" id="375" name="Google Shape;375;p25"/>
          <p:cNvPicPr preferRelativeResize="0"/>
          <p:nvPr/>
        </p:nvPicPr>
        <p:blipFill rotWithShape="1">
          <a:blip r:embed="rId3">
            <a:alphaModFix/>
          </a:blip>
          <a:srcRect b="0" l="0" r="0" t="0"/>
          <a:stretch/>
        </p:blipFill>
        <p:spPr>
          <a:xfrm>
            <a:off x="685800" y="533400"/>
            <a:ext cx="7315200" cy="60960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pic>
        <p:nvPicPr>
          <p:cNvPr descr="A screenshot of a cell phone&#10;&#10;Description generated with very high confidence" id="380" name="Google Shape;380;p26"/>
          <p:cNvPicPr preferRelativeResize="0"/>
          <p:nvPr/>
        </p:nvPicPr>
        <p:blipFill rotWithShape="1">
          <a:blip r:embed="rId3">
            <a:alphaModFix/>
          </a:blip>
          <a:srcRect b="0" l="0" r="0" t="0"/>
          <a:stretch/>
        </p:blipFill>
        <p:spPr>
          <a:xfrm>
            <a:off x="1905000" y="533400"/>
            <a:ext cx="6019800" cy="59436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pic>
        <p:nvPicPr>
          <p:cNvPr descr="A screenshot of a cell phone&#10;&#10;Description generated with high confidence" id="385" name="Google Shape;385;p27"/>
          <p:cNvPicPr preferRelativeResize="0"/>
          <p:nvPr/>
        </p:nvPicPr>
        <p:blipFill rotWithShape="1">
          <a:blip r:embed="rId3">
            <a:alphaModFix/>
          </a:blip>
          <a:srcRect b="0" l="0" r="0" t="0"/>
          <a:stretch/>
        </p:blipFill>
        <p:spPr>
          <a:xfrm>
            <a:off x="609600" y="533400"/>
            <a:ext cx="7620000" cy="60960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28"/>
          <p:cNvSpPr txBox="1"/>
          <p:nvPr/>
        </p:nvSpPr>
        <p:spPr>
          <a:xfrm>
            <a:off x="609600" y="582612"/>
            <a:ext cx="8305800" cy="5692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Trebuchet MS"/>
              <a:buNone/>
            </a:pPr>
            <a:r>
              <a:rPr b="0" i="0" lang="en-US" sz="2800" u="none">
                <a:solidFill>
                  <a:schemeClr val="dk1"/>
                </a:solidFill>
                <a:latin typeface="Trebuchet MS"/>
                <a:ea typeface="Trebuchet MS"/>
                <a:cs typeface="Trebuchet MS"/>
                <a:sym typeface="Trebuchet MS"/>
              </a:rPr>
              <a:t>The </a:t>
            </a:r>
            <a:r>
              <a:rPr b="1" i="0" lang="en-US" sz="2800" u="none">
                <a:solidFill>
                  <a:schemeClr val="dk1"/>
                </a:solidFill>
                <a:latin typeface="Trebuchet MS"/>
                <a:ea typeface="Trebuchet MS"/>
                <a:cs typeface="Trebuchet MS"/>
                <a:sym typeface="Trebuchet MS"/>
              </a:rPr>
              <a:t>Alpha Computer case </a:t>
            </a:r>
            <a:r>
              <a:rPr b="0" i="0" lang="en-US" sz="2800" u="none">
                <a:solidFill>
                  <a:schemeClr val="dk1"/>
                </a:solidFill>
                <a:latin typeface="Trebuchet MS"/>
                <a:ea typeface="Trebuchet MS"/>
                <a:cs typeface="Trebuchet MS"/>
                <a:sym typeface="Trebuchet MS"/>
              </a:rPr>
              <a:t>illustrates several important points about value management:</a:t>
            </a:r>
            <a:endParaRPr/>
          </a:p>
          <a:p>
            <a:pPr indent="0" lvl="0" marL="0" marR="0" rtl="0" algn="l">
              <a:lnSpc>
                <a:spcPct val="100000"/>
              </a:lnSpc>
              <a:spcBef>
                <a:spcPts val="0"/>
              </a:spcBef>
              <a:spcAft>
                <a:spcPts val="0"/>
              </a:spcAft>
              <a:buClr>
                <a:schemeClr val="dk1"/>
              </a:buClr>
              <a:buSzPts val="2800"/>
              <a:buFont typeface="Trebuchet MS"/>
              <a:buNone/>
            </a:pPr>
            <a:r>
              <a:rPr b="0" i="0" lang="en-US" sz="2800" u="none">
                <a:solidFill>
                  <a:schemeClr val="dk1"/>
                </a:solidFill>
                <a:latin typeface="Trebuchet MS"/>
                <a:ea typeface="Trebuchet MS"/>
                <a:cs typeface="Trebuchet MS"/>
                <a:sym typeface="Trebuchet MS"/>
              </a:rPr>
              <a:t>• The key to success often resides in gaining a clear understanding of the real attributes driving customer choice and their relative importance.</a:t>
            </a:r>
            <a:endParaRPr/>
          </a:p>
          <a:p>
            <a:pPr indent="0" lvl="0" marL="0" marR="0" rtl="0" algn="l">
              <a:lnSpc>
                <a:spcPct val="100000"/>
              </a:lnSpc>
              <a:spcBef>
                <a:spcPts val="0"/>
              </a:spcBef>
              <a:spcAft>
                <a:spcPts val="0"/>
              </a:spcAft>
              <a:buClr>
                <a:schemeClr val="dk1"/>
              </a:buClr>
              <a:buSzPts val="2800"/>
              <a:buFont typeface="Trebuchet MS"/>
              <a:buNone/>
            </a:pPr>
            <a:r>
              <a:rPr b="0" i="0" lang="en-US" sz="2800" u="none">
                <a:solidFill>
                  <a:schemeClr val="dk1"/>
                </a:solidFill>
                <a:latin typeface="Trebuchet MS"/>
                <a:ea typeface="Trebuchet MS"/>
                <a:cs typeface="Trebuchet MS"/>
                <a:sym typeface="Trebuchet MS"/>
              </a:rPr>
              <a:t>• "Softer," nontechnical attributes (perceived reliability, quality of vendor support, ease of doing business) are often as important as or more important than precisely measurable technical features.</a:t>
            </a:r>
            <a:endParaRPr/>
          </a:p>
          <a:p>
            <a:pPr indent="0" lvl="0" marL="0" marR="0" rtl="0" algn="l">
              <a:lnSpc>
                <a:spcPct val="100000"/>
              </a:lnSpc>
              <a:spcBef>
                <a:spcPts val="0"/>
              </a:spcBef>
              <a:spcAft>
                <a:spcPts val="0"/>
              </a:spcAft>
              <a:buClr>
                <a:schemeClr val="dk1"/>
              </a:buClr>
              <a:buSzPts val="2800"/>
              <a:buFont typeface="Trebuchet MS"/>
              <a:buNone/>
            </a:pPr>
            <a:r>
              <a:rPr b="0" i="0" lang="en-US" sz="2800" u="none">
                <a:solidFill>
                  <a:schemeClr val="dk1"/>
                </a:solidFill>
                <a:latin typeface="Trebuchet MS"/>
                <a:ea typeface="Trebuchet MS"/>
                <a:cs typeface="Trebuchet MS"/>
                <a:sym typeface="Trebuchet MS"/>
              </a:rPr>
              <a:t>• Trusting internal perceptions of which attributes drive customer choice can be a fatal mistake; rely on customers for this critical information.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29"/>
          <p:cNvSpPr txBox="1"/>
          <p:nvPr>
            <p:ph type="ctrTitle"/>
          </p:nvPr>
        </p:nvSpPr>
        <p:spPr>
          <a:xfrm>
            <a:off x="1130300" y="2405062"/>
            <a:ext cx="5827712" cy="164623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chemeClr val="accent1"/>
              </a:buClr>
              <a:buSzPts val="4400"/>
              <a:buFont typeface="Trebuchet MS"/>
              <a:buNone/>
            </a:pPr>
            <a:r>
              <a:rPr b="0" i="0" lang="en-US" sz="4400" u="none">
                <a:solidFill>
                  <a:schemeClr val="accent1"/>
                </a:solidFill>
                <a:latin typeface="Trebuchet MS"/>
                <a:ea typeface="Trebuchet MS"/>
                <a:cs typeface="Trebuchet MS"/>
                <a:sym typeface="Trebuchet MS"/>
              </a:rPr>
              <a:t>Value Delivery Process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Perceived Value</a:t>
            </a:r>
            <a:endParaRPr/>
          </a:p>
        </p:txBody>
      </p:sp>
      <p:sp>
        <p:nvSpPr>
          <p:cNvPr id="227" name="Google Shape;227;p3"/>
          <p:cNvSpPr txBox="1"/>
          <p:nvPr>
            <p:ph idx="4294967295" type="subTitle"/>
          </p:nvPr>
        </p:nvSpPr>
        <p:spPr>
          <a:xfrm>
            <a:off x="1447800" y="1644650"/>
            <a:ext cx="7696200" cy="4481512"/>
          </a:xfrm>
          <a:prstGeom prst="rect">
            <a:avLst/>
          </a:prstGeom>
          <a:noFill/>
          <a:ln>
            <a:noFill/>
          </a:ln>
        </p:spPr>
        <p:txBody>
          <a:bodyPr anchorCtr="0" anchor="ctr" bIns="0" lIns="0" spcFirstLastPara="1" rIns="0" wrap="square" tIns="0">
            <a:noAutofit/>
          </a:bodyPr>
          <a:lstStyle/>
          <a:p>
            <a:pPr indent="-333375" lvl="0" marL="342900" marR="0" rtl="0" algn="ctr">
              <a:lnSpc>
                <a:spcPct val="100000"/>
              </a:lnSpc>
              <a:spcBef>
                <a:spcPts val="0"/>
              </a:spcBef>
              <a:spcAft>
                <a:spcPts val="0"/>
              </a:spcAft>
              <a:buClr>
                <a:schemeClr val="accent1"/>
              </a:buClr>
              <a:buSzPts val="1440"/>
              <a:buFont typeface="Noto Sans Symbols"/>
              <a:buNone/>
            </a:pPr>
            <a:r>
              <a:rPr b="0" i="0" lang="en-US" sz="1800" u="none" cap="none" strike="noStrike">
                <a:solidFill>
                  <a:srgbClr val="404040"/>
                </a:solidFill>
                <a:latin typeface="Trebuchet MS"/>
                <a:ea typeface="Trebuchet MS"/>
                <a:cs typeface="Trebuchet MS"/>
                <a:sym typeface="Trebuchet MS"/>
              </a:rPr>
              <a:t>How do the customers perceive value</a:t>
            </a:r>
            <a:endParaRPr/>
          </a:p>
          <a:p>
            <a:pPr indent="-333375" lvl="0" marL="342900" marR="0" rtl="0" algn="ctr">
              <a:lnSpc>
                <a:spcPct val="100000"/>
              </a:lnSpc>
              <a:spcBef>
                <a:spcPts val="1000"/>
              </a:spcBef>
              <a:spcAft>
                <a:spcPts val="0"/>
              </a:spcAft>
              <a:buClr>
                <a:schemeClr val="accent1"/>
              </a:buClr>
              <a:buSzPts val="1440"/>
              <a:buFont typeface="Noto Sans Symbols"/>
              <a:buNone/>
            </a:pPr>
            <a:r>
              <a:rPr b="0" i="0" lang="en-US" sz="1800" u="none" cap="none" strike="noStrike">
                <a:solidFill>
                  <a:srgbClr val="404040"/>
                </a:solidFill>
                <a:latin typeface="Trebuchet MS"/>
                <a:ea typeface="Trebuchet MS"/>
                <a:cs typeface="Trebuchet MS"/>
                <a:sym typeface="Trebuchet MS"/>
              </a:rPr>
              <a:t>In a product/Service?</a:t>
            </a:r>
            <a:endParaRPr/>
          </a:p>
        </p:txBody>
      </p:sp>
    </p:spTree>
  </p:cSld>
  <p:clrMapOvr>
    <a:masterClrMapping/>
  </p:clrMapOvr>
  <p:transition advTm="1024" spd="slow">
    <p:wipe dir="r"/>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0" name="Shape 400"/>
        <p:cNvGrpSpPr/>
        <p:nvPr/>
      </p:nvGrpSpPr>
      <p:grpSpPr>
        <a:xfrm>
          <a:off x="0" y="0"/>
          <a:ext cx="0" cy="0"/>
          <a:chOff x="0" y="0"/>
          <a:chExt cx="0" cy="0"/>
        </a:xfrm>
      </p:grpSpPr>
      <p:sp>
        <p:nvSpPr>
          <p:cNvPr id="401" name="Google Shape;401;p30"/>
          <p:cNvSpPr txBox="1"/>
          <p:nvPr/>
        </p:nvSpPr>
        <p:spPr>
          <a:xfrm>
            <a:off x="1079500" y="1079500"/>
            <a:ext cx="6840537" cy="720725"/>
          </a:xfrm>
          <a:prstGeom prst="rect">
            <a:avLst/>
          </a:prstGeom>
          <a:solidFill>
            <a:srgbClr val="EAF6D1"/>
          </a:solidFill>
          <a:ln cap="flat" cmpd="sng" w="9525">
            <a:solidFill>
              <a:srgbClr val="000000"/>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Selecting the value</a:t>
            </a:r>
            <a:endParaRPr/>
          </a:p>
        </p:txBody>
      </p:sp>
      <p:sp>
        <p:nvSpPr>
          <p:cNvPr id="402" name="Google Shape;402;p30"/>
          <p:cNvSpPr txBox="1"/>
          <p:nvPr/>
        </p:nvSpPr>
        <p:spPr>
          <a:xfrm>
            <a:off x="1079500" y="1979612"/>
            <a:ext cx="6840537" cy="720725"/>
          </a:xfrm>
          <a:prstGeom prst="rect">
            <a:avLst/>
          </a:prstGeom>
          <a:solidFill>
            <a:srgbClr val="EAF6D1"/>
          </a:solidFill>
          <a:ln cap="flat" cmpd="sng" w="9525">
            <a:solidFill>
              <a:srgbClr val="000000"/>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Creating the value</a:t>
            </a:r>
            <a:endParaRPr/>
          </a:p>
        </p:txBody>
      </p:sp>
      <p:sp>
        <p:nvSpPr>
          <p:cNvPr id="403" name="Google Shape;403;p30"/>
          <p:cNvSpPr txBox="1"/>
          <p:nvPr/>
        </p:nvSpPr>
        <p:spPr>
          <a:xfrm>
            <a:off x="1079500" y="2879725"/>
            <a:ext cx="6840600" cy="720600"/>
          </a:xfrm>
          <a:prstGeom prst="rect">
            <a:avLst/>
          </a:prstGeom>
          <a:solidFill>
            <a:srgbClr val="EAF6D1"/>
          </a:solidFill>
          <a:ln cap="flat" cmpd="sng" w="9525">
            <a:solidFill>
              <a:srgbClr val="000000"/>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Communicating the value</a:t>
            </a:r>
            <a:endParaRPr/>
          </a:p>
        </p:txBody>
      </p:sp>
      <p:sp>
        <p:nvSpPr>
          <p:cNvPr id="404" name="Google Shape;404;p30"/>
          <p:cNvSpPr txBox="1"/>
          <p:nvPr/>
        </p:nvSpPr>
        <p:spPr>
          <a:xfrm>
            <a:off x="1079500" y="3779837"/>
            <a:ext cx="6840537" cy="720725"/>
          </a:xfrm>
          <a:prstGeom prst="rect">
            <a:avLst/>
          </a:prstGeom>
          <a:solidFill>
            <a:srgbClr val="EAF6D1"/>
          </a:solidFill>
          <a:ln cap="flat" cmpd="sng" w="9525">
            <a:solidFill>
              <a:srgbClr val="000000"/>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Delivering the value</a:t>
            </a:r>
            <a:endParaRPr/>
          </a:p>
        </p:txBody>
      </p:sp>
      <p:sp>
        <p:nvSpPr>
          <p:cNvPr id="405" name="Google Shape;405;p30"/>
          <p:cNvSpPr txBox="1"/>
          <p:nvPr/>
        </p:nvSpPr>
        <p:spPr>
          <a:xfrm>
            <a:off x="1079500" y="4679950"/>
            <a:ext cx="6840537" cy="720725"/>
          </a:xfrm>
          <a:prstGeom prst="rect">
            <a:avLst/>
          </a:prstGeom>
          <a:solidFill>
            <a:srgbClr val="EAF6D1"/>
          </a:solidFill>
          <a:ln cap="flat" cmpd="sng" w="9525">
            <a:solidFill>
              <a:srgbClr val="000000"/>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Capturing the value back from the market</a:t>
            </a:r>
            <a:endParaRPr/>
          </a:p>
        </p:txBody>
      </p:sp>
      <p:sp>
        <p:nvSpPr>
          <p:cNvPr id="406" name="Google Shape;406;p30"/>
          <p:cNvSpPr txBox="1"/>
          <p:nvPr/>
        </p:nvSpPr>
        <p:spPr>
          <a:xfrm>
            <a:off x="1079500" y="5759450"/>
            <a:ext cx="6840537" cy="720725"/>
          </a:xfrm>
          <a:prstGeom prst="rect">
            <a:avLst/>
          </a:prstGeom>
          <a:solidFill>
            <a:srgbClr val="EAF6D1"/>
          </a:solidFill>
          <a:ln cap="flat" cmpd="sng" w="9525">
            <a:solidFill>
              <a:srgbClr val="000000"/>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Enhancing the value</a:t>
            </a:r>
            <a:endParaRPr/>
          </a:p>
        </p:txBody>
      </p:sp>
      <p:sp>
        <p:nvSpPr>
          <p:cNvPr id="407" name="Google Shape;407;p30"/>
          <p:cNvSpPr txBox="1"/>
          <p:nvPr/>
        </p:nvSpPr>
        <p:spPr>
          <a:xfrm>
            <a:off x="720725" y="360362"/>
            <a:ext cx="7559675" cy="360362"/>
          </a:xfrm>
          <a:prstGeom prst="rect">
            <a:avLst/>
          </a:prstGeom>
          <a:solidFill>
            <a:srgbClr val="EAF6D1"/>
          </a:solidFill>
          <a:ln cap="flat" cmpd="sng" w="9525">
            <a:solidFill>
              <a:srgbClr val="000000"/>
            </a:solidFill>
            <a:prstDash val="solid"/>
            <a:round/>
            <a:headEnd len="sm" w="sm" type="none"/>
            <a:tailEnd len="sm" w="sm" type="none"/>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Value Delivery Framework- Steps</a:t>
            </a:r>
            <a:endParaRPr/>
          </a:p>
        </p:txBody>
      </p:sp>
      <p:cxnSp>
        <p:nvCxnSpPr>
          <p:cNvPr id="408" name="Google Shape;408;p30"/>
          <p:cNvCxnSpPr/>
          <p:nvPr/>
        </p:nvCxnSpPr>
        <p:spPr>
          <a:xfrm>
            <a:off x="4319587" y="1800225"/>
            <a:ext cx="1587" cy="179387"/>
          </a:xfrm>
          <a:prstGeom prst="straightConnector1">
            <a:avLst/>
          </a:prstGeom>
          <a:noFill/>
          <a:ln cap="flat" cmpd="sng" w="9525">
            <a:solidFill>
              <a:srgbClr val="000000"/>
            </a:solidFill>
            <a:prstDash val="solid"/>
            <a:miter lim="800000"/>
            <a:headEnd len="med" w="med" type="none"/>
            <a:tailEnd len="med" w="med" type="triangle"/>
          </a:ln>
        </p:spPr>
      </p:cxnSp>
      <p:cxnSp>
        <p:nvCxnSpPr>
          <p:cNvPr id="409" name="Google Shape;409;p30"/>
          <p:cNvCxnSpPr/>
          <p:nvPr/>
        </p:nvCxnSpPr>
        <p:spPr>
          <a:xfrm>
            <a:off x="4319587" y="2700337"/>
            <a:ext cx="1587" cy="179387"/>
          </a:xfrm>
          <a:prstGeom prst="straightConnector1">
            <a:avLst/>
          </a:prstGeom>
          <a:noFill/>
          <a:ln cap="flat" cmpd="sng" w="9525">
            <a:solidFill>
              <a:srgbClr val="000000"/>
            </a:solidFill>
            <a:prstDash val="solid"/>
            <a:miter lim="800000"/>
            <a:headEnd len="med" w="med" type="none"/>
            <a:tailEnd len="med" w="med" type="triangle"/>
          </a:ln>
        </p:spPr>
      </p:cxnSp>
      <p:cxnSp>
        <p:nvCxnSpPr>
          <p:cNvPr id="410" name="Google Shape;410;p30"/>
          <p:cNvCxnSpPr/>
          <p:nvPr/>
        </p:nvCxnSpPr>
        <p:spPr>
          <a:xfrm>
            <a:off x="4319587" y="3600450"/>
            <a:ext cx="1587" cy="179387"/>
          </a:xfrm>
          <a:prstGeom prst="straightConnector1">
            <a:avLst/>
          </a:prstGeom>
          <a:noFill/>
          <a:ln cap="flat" cmpd="sng" w="9525">
            <a:solidFill>
              <a:srgbClr val="000000"/>
            </a:solidFill>
            <a:prstDash val="solid"/>
            <a:miter lim="800000"/>
            <a:headEnd len="med" w="med" type="none"/>
            <a:tailEnd len="med" w="med" type="triangle"/>
          </a:ln>
        </p:spPr>
      </p:cxnSp>
      <p:cxnSp>
        <p:nvCxnSpPr>
          <p:cNvPr id="411" name="Google Shape;411;p30"/>
          <p:cNvCxnSpPr/>
          <p:nvPr/>
        </p:nvCxnSpPr>
        <p:spPr>
          <a:xfrm>
            <a:off x="4319587" y="4500562"/>
            <a:ext cx="1587" cy="179387"/>
          </a:xfrm>
          <a:prstGeom prst="straightConnector1">
            <a:avLst/>
          </a:prstGeom>
          <a:noFill/>
          <a:ln cap="flat" cmpd="sng" w="9525">
            <a:solidFill>
              <a:srgbClr val="000000"/>
            </a:solidFill>
            <a:prstDash val="solid"/>
            <a:miter lim="800000"/>
            <a:headEnd len="med" w="med" type="none"/>
            <a:tailEnd len="med" w="med" type="triangle"/>
          </a:ln>
        </p:spPr>
      </p:cxnSp>
      <p:cxnSp>
        <p:nvCxnSpPr>
          <p:cNvPr id="412" name="Google Shape;412;p30"/>
          <p:cNvCxnSpPr/>
          <p:nvPr/>
        </p:nvCxnSpPr>
        <p:spPr>
          <a:xfrm>
            <a:off x="4319587" y="5400675"/>
            <a:ext cx="1587" cy="360362"/>
          </a:xfrm>
          <a:prstGeom prst="straightConnector1">
            <a:avLst/>
          </a:prstGeom>
          <a:noFill/>
          <a:ln cap="flat" cmpd="sng" w="9525">
            <a:solidFill>
              <a:srgbClr val="000000"/>
            </a:solidFill>
            <a:prstDash val="solid"/>
            <a:miter lim="800000"/>
            <a:headEnd len="med" w="med" type="none"/>
            <a:tailEnd len="med" w="med" type="triangle"/>
          </a:ln>
        </p:spPr>
      </p:cxnSp>
    </p:spTree>
  </p:cSld>
  <p:clrMapOvr>
    <a:masterClrMapping/>
  </p:clrMapOvr>
  <p:transition advTm="1024" spd="slow">
    <p:wipe dir="r"/>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7" name="Shape 417"/>
        <p:cNvGrpSpPr/>
        <p:nvPr/>
      </p:nvGrpSpPr>
      <p:grpSpPr>
        <a:xfrm>
          <a:off x="0" y="0"/>
          <a:ext cx="0" cy="0"/>
          <a:chOff x="0" y="0"/>
          <a:chExt cx="0" cy="0"/>
        </a:xfrm>
      </p:grpSpPr>
      <p:sp>
        <p:nvSpPr>
          <p:cNvPr id="418" name="Google Shape;418;p31"/>
          <p:cNvSpPr txBox="1"/>
          <p:nvPr>
            <p:ph type="title"/>
          </p:nvPr>
        </p:nvSpPr>
        <p:spPr>
          <a:xfrm>
            <a:off x="762000" y="250825"/>
            <a:ext cx="7696200" cy="11906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Value Selection &amp; Creation by Mahindra &amp; Mahindra</a:t>
            </a:r>
            <a:endParaRPr/>
          </a:p>
        </p:txBody>
      </p:sp>
      <p:sp>
        <p:nvSpPr>
          <p:cNvPr id="419" name="Google Shape;419;p31"/>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rmAutofit/>
          </a:bodyPr>
          <a:lstStyle/>
          <a:p>
            <a:pPr indent="-331787" lvl="0" marL="331787" marR="0" rtl="0" algn="l">
              <a:lnSpc>
                <a:spcPct val="100000"/>
              </a:lnSpc>
              <a:spcBef>
                <a:spcPts val="0"/>
              </a:spcBef>
              <a:spcAft>
                <a:spcPts val="0"/>
              </a:spcAft>
              <a:buClr>
                <a:schemeClr val="accent1"/>
              </a:buClr>
              <a:buSzPts val="1100"/>
              <a:buFont typeface="Noto Sans Symbols"/>
              <a:buChar char="▪"/>
            </a:pPr>
            <a:r>
              <a:rPr b="0" i="0" lang="en-US" sz="2200" u="none">
                <a:solidFill>
                  <a:srgbClr val="404040"/>
                </a:solidFill>
                <a:latin typeface="Trebuchet MS"/>
                <a:ea typeface="Trebuchet MS"/>
                <a:cs typeface="Trebuchet MS"/>
                <a:sym typeface="Trebuchet MS"/>
              </a:rPr>
              <a:t>Wanted to launch a vehicle to compete with Ford Ikon, Hyundai Accent, Toyota Qualis,Tata Safari, Sumo...</a:t>
            </a:r>
            <a:endParaRPr/>
          </a:p>
          <a:p>
            <a:pPr indent="-331787" lvl="0" marL="331787" marR="0" rtl="0" algn="l">
              <a:lnSpc>
                <a:spcPct val="100000"/>
              </a:lnSpc>
              <a:spcBef>
                <a:spcPts val="1000"/>
              </a:spcBef>
              <a:spcAft>
                <a:spcPts val="0"/>
              </a:spcAft>
              <a:buClr>
                <a:schemeClr val="accent1"/>
              </a:buClr>
              <a:buSzPts val="1100"/>
              <a:buFont typeface="Noto Sans Symbols"/>
              <a:buChar char="▪"/>
            </a:pPr>
            <a:r>
              <a:rPr b="0" i="0" lang="en-US" sz="2200" u="none">
                <a:solidFill>
                  <a:srgbClr val="404040"/>
                </a:solidFill>
                <a:latin typeface="Trebuchet MS"/>
                <a:ea typeface="Trebuchet MS"/>
                <a:cs typeface="Trebuchet MS"/>
                <a:sym typeface="Trebuchet MS"/>
              </a:rPr>
              <a:t>SCORPIO was born</a:t>
            </a:r>
            <a:endParaRPr/>
          </a:p>
          <a:p>
            <a:pPr indent="-331787" lvl="0" marL="331787" marR="0" rtl="0" algn="l">
              <a:lnSpc>
                <a:spcPct val="100000"/>
              </a:lnSpc>
              <a:spcBef>
                <a:spcPts val="1000"/>
              </a:spcBef>
              <a:spcAft>
                <a:spcPts val="0"/>
              </a:spcAft>
              <a:buClr>
                <a:schemeClr val="accent1"/>
              </a:buClr>
              <a:buSzPts val="1100"/>
              <a:buFont typeface="Noto Sans Symbols"/>
              <a:buChar char="▪"/>
            </a:pPr>
            <a:r>
              <a:rPr b="1" i="0" lang="en-US" sz="2200" u="none">
                <a:solidFill>
                  <a:srgbClr val="404040"/>
                </a:solidFill>
                <a:latin typeface="Trebuchet MS"/>
                <a:ea typeface="Trebuchet MS"/>
                <a:cs typeface="Trebuchet MS"/>
                <a:sym typeface="Trebuchet MS"/>
              </a:rPr>
              <a:t>Value Selection</a:t>
            </a:r>
            <a:endParaRPr/>
          </a:p>
          <a:p>
            <a:pPr indent="-331787" lvl="0" marL="331787" marR="0" rtl="0" algn="l">
              <a:lnSpc>
                <a:spcPct val="100000"/>
              </a:lnSpc>
              <a:spcBef>
                <a:spcPts val="1000"/>
              </a:spcBef>
              <a:spcAft>
                <a:spcPts val="0"/>
              </a:spcAft>
              <a:buClr>
                <a:schemeClr val="accent1"/>
              </a:buClr>
              <a:buSzPts val="1100"/>
              <a:buFont typeface="Noto Sans Symbols"/>
              <a:buChar char="▪"/>
            </a:pPr>
            <a:r>
              <a:rPr b="0" i="0" lang="en-US" sz="2200" u="none">
                <a:solidFill>
                  <a:srgbClr val="404040"/>
                </a:solidFill>
                <a:latin typeface="Trebuchet MS"/>
                <a:ea typeface="Trebuchet MS"/>
                <a:cs typeface="Trebuchet MS"/>
                <a:sym typeface="Trebuchet MS"/>
              </a:rPr>
              <a:t>Market research was conducted</a:t>
            </a:r>
            <a:endParaRPr/>
          </a:p>
          <a:p>
            <a:pPr indent="-274637" lvl="1" marL="731837" marR="0" rtl="0" algn="l">
              <a:lnSpc>
                <a:spcPct val="100000"/>
              </a:lnSpc>
              <a:spcBef>
                <a:spcPts val="1000"/>
              </a:spcBef>
              <a:spcAft>
                <a:spcPts val="0"/>
              </a:spcAft>
              <a:buClr>
                <a:schemeClr val="accent1"/>
              </a:buClr>
              <a:buSzPts val="1100"/>
              <a:buFont typeface="Noto Sans Symbols"/>
              <a:buChar char="▪"/>
            </a:pPr>
            <a:r>
              <a:rPr b="0" i="0" lang="en-US" sz="2200" u="none" cap="none" strike="noStrike">
                <a:solidFill>
                  <a:srgbClr val="404040"/>
                </a:solidFill>
                <a:latin typeface="Trebuchet MS"/>
                <a:ea typeface="Trebuchet MS"/>
                <a:cs typeface="Trebuchet MS"/>
                <a:sym typeface="Trebuchet MS"/>
              </a:rPr>
              <a:t>Latest technology</a:t>
            </a:r>
            <a:endParaRPr/>
          </a:p>
          <a:p>
            <a:pPr indent="-274637" lvl="1" marL="731837" marR="0" rtl="0" algn="l">
              <a:lnSpc>
                <a:spcPct val="100000"/>
              </a:lnSpc>
              <a:spcBef>
                <a:spcPts val="1000"/>
              </a:spcBef>
              <a:spcAft>
                <a:spcPts val="0"/>
              </a:spcAft>
              <a:buClr>
                <a:schemeClr val="accent1"/>
              </a:buClr>
              <a:buSzPts val="1100"/>
              <a:buFont typeface="Noto Sans Symbols"/>
              <a:buChar char="▪"/>
            </a:pPr>
            <a:r>
              <a:rPr b="0" i="0" lang="en-US" sz="2200" u="none" cap="none" strike="noStrike">
                <a:solidFill>
                  <a:srgbClr val="404040"/>
                </a:solidFill>
                <a:latin typeface="Trebuchet MS"/>
                <a:ea typeface="Trebuchet MS"/>
                <a:cs typeface="Trebuchet MS"/>
                <a:sym typeface="Trebuchet MS"/>
              </a:rPr>
              <a:t>Big Size for status</a:t>
            </a:r>
            <a:endParaRPr/>
          </a:p>
          <a:p>
            <a:pPr indent="-274637" lvl="1" marL="731837" marR="0" rtl="0" algn="l">
              <a:lnSpc>
                <a:spcPct val="100000"/>
              </a:lnSpc>
              <a:spcBef>
                <a:spcPts val="1000"/>
              </a:spcBef>
              <a:spcAft>
                <a:spcPts val="0"/>
              </a:spcAft>
              <a:buClr>
                <a:schemeClr val="accent1"/>
              </a:buClr>
              <a:buSzPts val="1100"/>
              <a:buFont typeface="Noto Sans Symbols"/>
              <a:buChar char="▪"/>
            </a:pPr>
            <a:r>
              <a:rPr b="0" i="0" lang="en-US" sz="2200" u="none" cap="none" strike="noStrike">
                <a:solidFill>
                  <a:srgbClr val="404040"/>
                </a:solidFill>
                <a:latin typeface="Trebuchet MS"/>
                <a:ea typeface="Trebuchet MS"/>
                <a:cs typeface="Trebuchet MS"/>
                <a:sym typeface="Trebuchet MS"/>
              </a:rPr>
              <a:t>Thrill in driving SUV</a:t>
            </a:r>
            <a:endParaRPr/>
          </a:p>
          <a:p>
            <a:pPr indent="-274637" lvl="1" marL="731837" marR="0" rtl="0" algn="l">
              <a:lnSpc>
                <a:spcPct val="100000"/>
              </a:lnSpc>
              <a:spcBef>
                <a:spcPts val="1000"/>
              </a:spcBef>
              <a:spcAft>
                <a:spcPts val="0"/>
              </a:spcAft>
              <a:buClr>
                <a:schemeClr val="accent1"/>
              </a:buClr>
              <a:buSzPts val="1100"/>
              <a:buFont typeface="Noto Sans Symbols"/>
              <a:buChar char="▪"/>
            </a:pPr>
            <a:r>
              <a:rPr b="0" i="0" lang="en-US" sz="2200" u="none" cap="none" strike="noStrike">
                <a:solidFill>
                  <a:srgbClr val="404040"/>
                </a:solidFill>
                <a:latin typeface="Trebuchet MS"/>
                <a:ea typeface="Trebuchet MS"/>
                <a:cs typeface="Trebuchet MS"/>
                <a:sym typeface="Trebuchet MS"/>
              </a:rPr>
              <a:t>Aspirations – Land Cruiser</a:t>
            </a:r>
            <a:endParaRPr/>
          </a:p>
          <a:p>
            <a:pPr indent="-274637" lvl="1" marL="731837" marR="0" rtl="0" algn="l">
              <a:lnSpc>
                <a:spcPct val="100000"/>
              </a:lnSpc>
              <a:spcBef>
                <a:spcPts val="1000"/>
              </a:spcBef>
              <a:spcAft>
                <a:spcPts val="0"/>
              </a:spcAft>
              <a:buClr>
                <a:schemeClr val="accent1"/>
              </a:buClr>
              <a:buSzPts val="1100"/>
              <a:buFont typeface="Noto Sans Symbols"/>
              <a:buChar char="▪"/>
            </a:pPr>
            <a:r>
              <a:rPr b="0" i="0" lang="en-US" sz="2200" u="none" cap="none" strike="noStrike">
                <a:solidFill>
                  <a:srgbClr val="404040"/>
                </a:solidFill>
                <a:latin typeface="Trebuchet MS"/>
                <a:ea typeface="Trebuchet MS"/>
                <a:cs typeface="Trebuchet MS"/>
                <a:sym typeface="Trebuchet MS"/>
              </a:rPr>
              <a:t>Had to be affordable</a:t>
            </a:r>
            <a:endParaRPr/>
          </a:p>
        </p:txBody>
      </p:sp>
    </p:spTree>
  </p:cSld>
  <p:clrMapOvr>
    <a:masterClrMapping/>
  </p:clrMapOvr>
  <p:transition advTm="1024" spd="slow">
    <p:wipe dir="r"/>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32"/>
          <p:cNvSpPr txBox="1"/>
          <p:nvPr>
            <p:ph type="title"/>
          </p:nvPr>
        </p:nvSpPr>
        <p:spPr>
          <a:xfrm>
            <a:off x="762000" y="250825"/>
            <a:ext cx="7696200" cy="11906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Value Selection &amp; Creation by Mahindra &amp; Mahindra</a:t>
            </a:r>
            <a:endParaRPr/>
          </a:p>
        </p:txBody>
      </p:sp>
      <p:sp>
        <p:nvSpPr>
          <p:cNvPr id="426" name="Google Shape;426;p32"/>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rmAutofit/>
          </a:bodyPr>
          <a:lstStyle/>
          <a:p>
            <a:pPr indent="-331787" lvl="0" marL="331787" marR="0" rtl="0" algn="l">
              <a:lnSpc>
                <a:spcPct val="90000"/>
              </a:lnSpc>
              <a:spcBef>
                <a:spcPts val="0"/>
              </a:spcBef>
              <a:spcAft>
                <a:spcPts val="0"/>
              </a:spcAft>
              <a:buClr>
                <a:schemeClr val="accent1"/>
              </a:buClr>
              <a:buSzPts val="850"/>
              <a:buFont typeface="Noto Sans Symbols"/>
              <a:buChar char="▪"/>
            </a:pPr>
            <a:r>
              <a:rPr b="0" i="0" lang="en-US" sz="1700" u="none">
                <a:solidFill>
                  <a:srgbClr val="404040"/>
                </a:solidFill>
                <a:latin typeface="Trebuchet MS"/>
                <a:ea typeface="Trebuchet MS"/>
                <a:cs typeface="Trebuchet MS"/>
                <a:sym typeface="Trebuchet MS"/>
              </a:rPr>
              <a:t>Outcome- </a:t>
            </a:r>
            <a:endParaRPr/>
          </a:p>
          <a:p>
            <a:pPr indent="-565150" lvl="1" marL="1479550" marR="0" rtl="0" algn="l">
              <a:lnSpc>
                <a:spcPct val="90000"/>
              </a:lnSpc>
              <a:spcBef>
                <a:spcPts val="1000"/>
              </a:spcBef>
              <a:spcAft>
                <a:spcPts val="0"/>
              </a:spcAft>
              <a:buClr>
                <a:schemeClr val="accent1"/>
              </a:buClr>
              <a:buSzPts val="1360"/>
              <a:buFont typeface="Noto Sans Symbols"/>
              <a:buChar char="►"/>
            </a:pPr>
            <a:r>
              <a:rPr b="0" i="0" lang="en-US" sz="1700" u="none" cap="none" strike="noStrike">
                <a:solidFill>
                  <a:srgbClr val="404040"/>
                </a:solidFill>
                <a:latin typeface="Trebuchet MS"/>
                <a:ea typeface="Trebuchet MS"/>
                <a:cs typeface="Trebuchet MS"/>
                <a:sym typeface="Trebuchet MS"/>
              </a:rPr>
              <a:t>SUV in smaller budget was the Gap identified.</a:t>
            </a:r>
            <a:endParaRPr/>
          </a:p>
          <a:p>
            <a:pPr indent="-565150" lvl="1" marL="1479550" marR="0" rtl="0" algn="l">
              <a:lnSpc>
                <a:spcPct val="90000"/>
              </a:lnSpc>
              <a:spcBef>
                <a:spcPts val="1000"/>
              </a:spcBef>
              <a:spcAft>
                <a:spcPts val="0"/>
              </a:spcAft>
              <a:buClr>
                <a:schemeClr val="accent1"/>
              </a:buClr>
              <a:buSzPts val="1360"/>
              <a:buFont typeface="Noto Sans Symbols"/>
              <a:buChar char="►"/>
            </a:pPr>
            <a:r>
              <a:rPr b="0" i="0" lang="en-US" sz="1700" u="none" cap="none" strike="noStrike">
                <a:solidFill>
                  <a:srgbClr val="404040"/>
                </a:solidFill>
                <a:latin typeface="Trebuchet MS"/>
                <a:ea typeface="Trebuchet MS"/>
                <a:cs typeface="Trebuchet MS"/>
                <a:sym typeface="Trebuchet MS"/>
              </a:rPr>
              <a:t>Consumers wanted a Pajero that would suit their pocket</a:t>
            </a:r>
            <a:endParaRPr/>
          </a:p>
          <a:p>
            <a:pPr indent="-331787" lvl="0" marL="331787" marR="0" rtl="0" algn="l">
              <a:lnSpc>
                <a:spcPct val="90000"/>
              </a:lnSpc>
              <a:spcBef>
                <a:spcPts val="1000"/>
              </a:spcBef>
              <a:spcAft>
                <a:spcPts val="0"/>
              </a:spcAft>
              <a:buClr>
                <a:schemeClr val="accent1"/>
              </a:buClr>
              <a:buSzPts val="850"/>
              <a:buFont typeface="Noto Sans Symbols"/>
              <a:buChar char="▪"/>
            </a:pPr>
            <a:r>
              <a:rPr b="1" i="0" lang="en-US" sz="1700" u="none">
                <a:solidFill>
                  <a:srgbClr val="404040"/>
                </a:solidFill>
                <a:latin typeface="Trebuchet MS"/>
                <a:ea typeface="Trebuchet MS"/>
                <a:cs typeface="Trebuchet MS"/>
                <a:sym typeface="Trebuchet MS"/>
              </a:rPr>
              <a:t>Value Creation</a:t>
            </a:r>
            <a:endParaRPr/>
          </a:p>
          <a:p>
            <a:pPr indent="-565150" lvl="1" marL="1479550" marR="0" rtl="0" algn="l">
              <a:lnSpc>
                <a:spcPct val="90000"/>
              </a:lnSpc>
              <a:spcBef>
                <a:spcPts val="1000"/>
              </a:spcBef>
              <a:spcAft>
                <a:spcPts val="0"/>
              </a:spcAft>
              <a:buClr>
                <a:schemeClr val="accent1"/>
              </a:buClr>
              <a:buSzPts val="850"/>
              <a:buFont typeface="Noto Sans Symbols"/>
              <a:buChar char="▪"/>
            </a:pPr>
            <a:r>
              <a:rPr b="0" i="0" lang="en-US" sz="1700" u="none" cap="none" strike="noStrike">
                <a:solidFill>
                  <a:srgbClr val="404040"/>
                </a:solidFill>
                <a:latin typeface="Trebuchet MS"/>
                <a:ea typeface="Trebuchet MS"/>
                <a:cs typeface="Trebuchet MS"/>
                <a:sym typeface="Trebuchet MS"/>
              </a:rPr>
              <a:t>M&amp;M entered into alliance wth the best in car manufacturing</a:t>
            </a:r>
            <a:endParaRPr/>
          </a:p>
          <a:p>
            <a:pPr indent="-565150" lvl="1" marL="1479550" marR="0" rtl="0" algn="l">
              <a:lnSpc>
                <a:spcPct val="90000"/>
              </a:lnSpc>
              <a:spcBef>
                <a:spcPts val="1000"/>
              </a:spcBef>
              <a:spcAft>
                <a:spcPts val="0"/>
              </a:spcAft>
              <a:buClr>
                <a:schemeClr val="accent1"/>
              </a:buClr>
              <a:buSzPts val="850"/>
              <a:buFont typeface="Noto Sans Symbols"/>
              <a:buChar char="▪"/>
            </a:pPr>
            <a:r>
              <a:rPr b="0" i="0" lang="en-US" sz="1700" u="none" cap="none" strike="noStrike">
                <a:solidFill>
                  <a:srgbClr val="404040"/>
                </a:solidFill>
                <a:latin typeface="Trebuchet MS"/>
                <a:ea typeface="Trebuchet MS"/>
                <a:cs typeface="Trebuchet MS"/>
                <a:sym typeface="Trebuchet MS"/>
              </a:rPr>
              <a:t>Fuji, Japan for dies</a:t>
            </a:r>
            <a:endParaRPr/>
          </a:p>
          <a:p>
            <a:pPr indent="-565150" lvl="1" marL="1479550" marR="0" rtl="0" algn="l">
              <a:lnSpc>
                <a:spcPct val="90000"/>
              </a:lnSpc>
              <a:spcBef>
                <a:spcPts val="1000"/>
              </a:spcBef>
              <a:spcAft>
                <a:spcPts val="0"/>
              </a:spcAft>
              <a:buClr>
                <a:schemeClr val="accent1"/>
              </a:buClr>
              <a:buSzPts val="850"/>
              <a:buFont typeface="Noto Sans Symbols"/>
              <a:buChar char="▪"/>
            </a:pPr>
            <a:r>
              <a:rPr b="0" i="0" lang="en-US" sz="1700" u="none" cap="none" strike="noStrike">
                <a:solidFill>
                  <a:srgbClr val="404040"/>
                </a:solidFill>
                <a:latin typeface="Trebuchet MS"/>
                <a:ea typeface="Trebuchet MS"/>
                <a:cs typeface="Trebuchet MS"/>
                <a:sym typeface="Trebuchet MS"/>
              </a:rPr>
              <a:t>Wooshin, Korea for body shop</a:t>
            </a:r>
            <a:endParaRPr/>
          </a:p>
          <a:p>
            <a:pPr indent="-565150" lvl="1" marL="1479550" marR="0" rtl="0" algn="l">
              <a:lnSpc>
                <a:spcPct val="90000"/>
              </a:lnSpc>
              <a:spcBef>
                <a:spcPts val="1000"/>
              </a:spcBef>
              <a:spcAft>
                <a:spcPts val="0"/>
              </a:spcAft>
              <a:buClr>
                <a:schemeClr val="accent1"/>
              </a:buClr>
              <a:buSzPts val="850"/>
              <a:buFont typeface="Noto Sans Symbols"/>
              <a:buChar char="▪"/>
            </a:pPr>
            <a:r>
              <a:rPr b="0" i="0" lang="en-US" sz="1700" u="none" cap="none" strike="noStrike">
                <a:solidFill>
                  <a:srgbClr val="404040"/>
                </a:solidFill>
                <a:latin typeface="Trebuchet MS"/>
                <a:ea typeface="Trebuchet MS"/>
                <a:cs typeface="Trebuchet MS"/>
                <a:sym typeface="Trebuchet MS"/>
              </a:rPr>
              <a:t>Durr, germany for paint shop</a:t>
            </a:r>
            <a:endParaRPr/>
          </a:p>
          <a:p>
            <a:pPr indent="-565150" lvl="1" marL="1479550" marR="0" rtl="0" algn="l">
              <a:lnSpc>
                <a:spcPct val="90000"/>
              </a:lnSpc>
              <a:spcBef>
                <a:spcPts val="1000"/>
              </a:spcBef>
              <a:spcAft>
                <a:spcPts val="0"/>
              </a:spcAft>
              <a:buClr>
                <a:schemeClr val="accent1"/>
              </a:buClr>
              <a:buSzPts val="850"/>
              <a:buFont typeface="Noto Sans Symbols"/>
              <a:buChar char="▪"/>
            </a:pPr>
            <a:r>
              <a:rPr b="0" i="0" lang="en-US" sz="1700" u="none" cap="none" strike="noStrike">
                <a:solidFill>
                  <a:srgbClr val="404040"/>
                </a:solidFill>
                <a:latin typeface="Trebuchet MS"/>
                <a:ea typeface="Trebuchet MS"/>
                <a:cs typeface="Trebuchet MS"/>
                <a:sym typeface="Trebuchet MS"/>
              </a:rPr>
              <a:t>Lear, USA for seats and interiors</a:t>
            </a:r>
            <a:endParaRPr/>
          </a:p>
          <a:p>
            <a:pPr indent="-565150" lvl="1" marL="1479550" marR="0" rtl="0" algn="l">
              <a:lnSpc>
                <a:spcPct val="90000"/>
              </a:lnSpc>
              <a:spcBef>
                <a:spcPts val="1000"/>
              </a:spcBef>
              <a:spcAft>
                <a:spcPts val="0"/>
              </a:spcAft>
              <a:buClr>
                <a:schemeClr val="accent1"/>
              </a:buClr>
              <a:buSzPts val="850"/>
              <a:buFont typeface="Noto Sans Symbols"/>
              <a:buChar char="▪"/>
            </a:pPr>
            <a:r>
              <a:rPr b="0" i="0" lang="en-US" sz="1700" u="none" cap="none" strike="noStrike">
                <a:solidFill>
                  <a:srgbClr val="404040"/>
                </a:solidFill>
                <a:latin typeface="Trebuchet MS"/>
                <a:ea typeface="Trebuchet MS"/>
                <a:cs typeface="Trebuchet MS"/>
                <a:sym typeface="Trebuchet MS"/>
              </a:rPr>
              <a:t>BEHR, Germany for AC</a:t>
            </a:r>
            <a:endParaRPr/>
          </a:p>
          <a:p>
            <a:pPr indent="-565150" lvl="1" marL="1479550" marR="0" rtl="0" algn="l">
              <a:lnSpc>
                <a:spcPct val="90000"/>
              </a:lnSpc>
              <a:spcBef>
                <a:spcPts val="1000"/>
              </a:spcBef>
              <a:spcAft>
                <a:spcPts val="0"/>
              </a:spcAft>
              <a:buClr>
                <a:schemeClr val="accent1"/>
              </a:buClr>
              <a:buSzPts val="850"/>
              <a:buFont typeface="Noto Sans Symbols"/>
              <a:buChar char="▪"/>
            </a:pPr>
            <a:r>
              <a:rPr b="0" i="0" lang="en-US" sz="1700" u="none" cap="none" strike="noStrike">
                <a:solidFill>
                  <a:srgbClr val="404040"/>
                </a:solidFill>
                <a:latin typeface="Trebuchet MS"/>
                <a:ea typeface="Trebuchet MS"/>
                <a:cs typeface="Trebuchet MS"/>
                <a:sym typeface="Trebuchet MS"/>
              </a:rPr>
              <a:t>Renault, France for petrol engine</a:t>
            </a:r>
            <a:endParaRPr/>
          </a:p>
          <a:p>
            <a:pPr indent="-565150" lvl="1" marL="1479550" marR="0" rtl="0" algn="l">
              <a:lnSpc>
                <a:spcPct val="90000"/>
              </a:lnSpc>
              <a:spcBef>
                <a:spcPts val="1000"/>
              </a:spcBef>
              <a:spcAft>
                <a:spcPts val="0"/>
              </a:spcAft>
              <a:buClr>
                <a:schemeClr val="accent1"/>
              </a:buClr>
              <a:buSzPts val="850"/>
              <a:buFont typeface="Noto Sans Symbols"/>
              <a:buChar char="▪"/>
            </a:pPr>
            <a:r>
              <a:rPr b="0" i="0" lang="en-US" sz="1700" u="none" cap="none" strike="noStrike">
                <a:solidFill>
                  <a:srgbClr val="404040"/>
                </a:solidFill>
                <a:latin typeface="Trebuchet MS"/>
                <a:ea typeface="Trebuchet MS"/>
                <a:cs typeface="Trebuchet MS"/>
                <a:sym typeface="Trebuchet MS"/>
              </a:rPr>
              <a:t>Alliances were created and they set up facilities in and around M&amp;M</a:t>
            </a:r>
            <a:r>
              <a:rPr b="0" i="0" lang="en-US" sz="1500" u="none" cap="none" strike="noStrike">
                <a:solidFill>
                  <a:srgbClr val="404040"/>
                </a:solidFill>
                <a:latin typeface="Trebuchet MS"/>
                <a:ea typeface="Trebuchet MS"/>
                <a:cs typeface="Trebuchet MS"/>
                <a:sym typeface="Trebuchet MS"/>
              </a:rPr>
              <a:t>.</a:t>
            </a:r>
            <a:endParaRPr/>
          </a:p>
        </p:txBody>
      </p:sp>
    </p:spTree>
  </p:cSld>
  <p:clrMapOvr>
    <a:masterClrMapping/>
  </p:clrMapOvr>
  <p:transition advTm="1024" spd="slow">
    <p:wipe dir="r"/>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1" name="Shape 431"/>
        <p:cNvGrpSpPr/>
        <p:nvPr/>
      </p:nvGrpSpPr>
      <p:grpSpPr>
        <a:xfrm>
          <a:off x="0" y="0"/>
          <a:ext cx="0" cy="0"/>
          <a:chOff x="0" y="0"/>
          <a:chExt cx="0" cy="0"/>
        </a:xfrm>
      </p:grpSpPr>
      <p:sp>
        <p:nvSpPr>
          <p:cNvPr id="432" name="Google Shape;432;p33"/>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Value Proposition</a:t>
            </a:r>
            <a:endParaRPr/>
          </a:p>
        </p:txBody>
      </p:sp>
      <p:sp>
        <p:nvSpPr>
          <p:cNvPr id="433" name="Google Shape;433;p33"/>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Autofit/>
          </a:bodyPr>
          <a:lstStyle/>
          <a:p>
            <a:pPr indent="-331787" lvl="0" marL="331787" marR="0" rtl="0" algn="l">
              <a:lnSpc>
                <a:spcPct val="100000"/>
              </a:lnSpc>
              <a:spcBef>
                <a:spcPts val="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SCORPIO- Superior technology, dynamic looks, pricing was at Rs.5-7 lakhs (penetration pricing)</a:t>
            </a:r>
            <a:endParaRPr/>
          </a:p>
          <a:p>
            <a:pPr indent="-331787" lvl="0" marL="331787" marR="0" rtl="0" algn="l">
              <a:lnSpc>
                <a:spcPct val="100000"/>
              </a:lnSpc>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a:p>
            <a:pPr indent="-331787" lvl="0" marL="331787" marR="0" rtl="0" algn="l">
              <a:lnSpc>
                <a:spcPct val="100000"/>
              </a:lnSpc>
              <a:spcBef>
                <a:spcPts val="1000"/>
              </a:spcBef>
              <a:spcAft>
                <a:spcPts val="0"/>
              </a:spcAft>
              <a:buClr>
                <a:schemeClr val="accent1"/>
              </a:buClr>
              <a:buSzPts val="1440"/>
              <a:buFont typeface="Noto Sans Symbols"/>
              <a:buNone/>
            </a:pPr>
            <a:r>
              <a:t/>
            </a:r>
            <a:endParaRPr b="1" i="0" sz="1800" u="none">
              <a:solidFill>
                <a:srgbClr val="404040"/>
              </a:solidFill>
              <a:latin typeface="Trebuchet MS"/>
              <a:ea typeface="Trebuchet MS"/>
              <a:cs typeface="Trebuchet MS"/>
              <a:sym typeface="Trebuchet MS"/>
            </a:endParaRPr>
          </a:p>
          <a:p>
            <a:pPr indent="-251459" lvl="0" marL="342900" marR="0" rtl="0" algn="l">
              <a:spcBef>
                <a:spcPts val="1000"/>
              </a:spcBef>
              <a:spcAft>
                <a:spcPts val="0"/>
              </a:spcAft>
              <a:buClr>
                <a:schemeClr val="accent1"/>
              </a:buClr>
              <a:buSzPts val="1440"/>
              <a:buFont typeface="Noto Sans Symbols"/>
              <a:buNone/>
            </a:pPr>
            <a:r>
              <a:t/>
            </a:r>
            <a:endParaRPr b="1" i="0" sz="1800" u="none">
              <a:solidFill>
                <a:srgbClr val="404040"/>
              </a:solidFill>
              <a:latin typeface="Trebuchet MS"/>
              <a:ea typeface="Trebuchet MS"/>
              <a:cs typeface="Trebuchet MS"/>
              <a:sym typeface="Trebuchet MS"/>
            </a:endParaRPr>
          </a:p>
        </p:txBody>
      </p:sp>
    </p:spTree>
  </p:cSld>
  <p:clrMapOvr>
    <a:masterClrMapping/>
  </p:clrMapOvr>
  <p:transition advTm="1024" spd="slow">
    <p:wipe dir="r"/>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34"/>
          <p:cNvSpPr txBox="1"/>
          <p:nvPr>
            <p:ph type="title"/>
          </p:nvPr>
        </p:nvSpPr>
        <p:spPr>
          <a:xfrm>
            <a:off x="762000" y="273050"/>
            <a:ext cx="7691437" cy="1143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Value Communication</a:t>
            </a:r>
            <a:endParaRPr/>
          </a:p>
        </p:txBody>
      </p:sp>
      <p:sp>
        <p:nvSpPr>
          <p:cNvPr id="440" name="Google Shape;440;p34"/>
          <p:cNvSpPr txBox="1"/>
          <p:nvPr>
            <p:ph idx="1" type="body"/>
          </p:nvPr>
        </p:nvSpPr>
        <p:spPr>
          <a:xfrm>
            <a:off x="762000" y="1600200"/>
            <a:ext cx="7691437" cy="4567237"/>
          </a:xfrm>
          <a:prstGeom prst="rect">
            <a:avLst/>
          </a:prstGeom>
          <a:noFill/>
          <a:ln>
            <a:noFill/>
          </a:ln>
        </p:spPr>
        <p:txBody>
          <a:bodyPr anchorCtr="0" anchor="t" bIns="45700" lIns="91425" spcFirstLastPara="1" rIns="91425" wrap="square" tIns="45700">
            <a:noAutofit/>
          </a:bodyPr>
          <a:lstStyle/>
          <a:p>
            <a:pPr indent="-336550"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M&amp;M developed a compelling Value Proposition: Scorpio, “Carplus. Luxury of a car, Thrill of a SUV.”</a:t>
            </a:r>
            <a:endParaRPr/>
          </a:p>
        </p:txBody>
      </p:sp>
    </p:spTree>
  </p:cSld>
  <p:clrMapOvr>
    <a:masterClrMapping/>
  </p:clrMapOvr>
  <p:transition advTm="1024" spd="slow">
    <p:wipe dir="r"/>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35"/>
          <p:cNvSpPr txBox="1"/>
          <p:nvPr>
            <p:ph type="title"/>
          </p:nvPr>
        </p:nvSpPr>
        <p:spPr>
          <a:xfrm>
            <a:off x="762000" y="273050"/>
            <a:ext cx="7691437" cy="1143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Communicating the Value</a:t>
            </a:r>
            <a:endParaRPr/>
          </a:p>
        </p:txBody>
      </p:sp>
      <p:sp>
        <p:nvSpPr>
          <p:cNvPr id="447" name="Google Shape;447;p35"/>
          <p:cNvSpPr txBox="1"/>
          <p:nvPr>
            <p:ph idx="1" type="body"/>
          </p:nvPr>
        </p:nvSpPr>
        <p:spPr>
          <a:xfrm>
            <a:off x="762000" y="1600200"/>
            <a:ext cx="7691437" cy="4567237"/>
          </a:xfrm>
          <a:prstGeom prst="rect">
            <a:avLst/>
          </a:prstGeom>
          <a:noFill/>
          <a:ln>
            <a:noFill/>
          </a:ln>
        </p:spPr>
        <p:txBody>
          <a:bodyPr anchorCtr="0" anchor="t" bIns="45700" lIns="91425" spcFirstLastPara="1" rIns="91425" wrap="square" tIns="45700">
            <a:noAutofit/>
          </a:bodyPr>
          <a:lstStyle/>
          <a:p>
            <a:pPr indent="-336550"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Various means are there</a:t>
            </a:r>
            <a:endParaRPr/>
          </a:p>
          <a:p>
            <a:pPr indent="-279400" lvl="1" marL="742950" marR="0" rtl="0" algn="l">
              <a:lnSpc>
                <a:spcPct val="100000"/>
              </a:lnSpc>
              <a:spcBef>
                <a:spcPts val="1000"/>
              </a:spcBef>
              <a:spcAft>
                <a:spcPts val="0"/>
              </a:spcAft>
              <a:buClr>
                <a:schemeClr val="accent1"/>
              </a:buClr>
              <a:buSzPts val="1280"/>
              <a:buFont typeface="Noto Sans Symbols"/>
              <a:buNone/>
            </a:pPr>
            <a:r>
              <a:rPr b="0" i="0" lang="en-US" sz="1600" u="none" cap="none" strike="noStrike">
                <a:solidFill>
                  <a:srgbClr val="404040"/>
                </a:solidFill>
                <a:latin typeface="Trebuchet MS"/>
                <a:ea typeface="Trebuchet MS"/>
                <a:cs typeface="Trebuchet MS"/>
                <a:sym typeface="Trebuchet MS"/>
              </a:rPr>
              <a:t>Advertising ( print, TV, Radio, Internet)</a:t>
            </a:r>
            <a:endParaRPr/>
          </a:p>
          <a:p>
            <a:pPr indent="-279400" lvl="1" marL="742950" marR="0" rtl="0" algn="l">
              <a:lnSpc>
                <a:spcPct val="100000"/>
              </a:lnSpc>
              <a:spcBef>
                <a:spcPts val="1000"/>
              </a:spcBef>
              <a:spcAft>
                <a:spcPts val="0"/>
              </a:spcAft>
              <a:buClr>
                <a:schemeClr val="accent1"/>
              </a:buClr>
              <a:buSzPts val="1280"/>
              <a:buFont typeface="Noto Sans Symbols"/>
              <a:buNone/>
            </a:pPr>
            <a:r>
              <a:rPr b="0" i="0" lang="en-US" sz="1600" u="none" cap="none" strike="noStrike">
                <a:solidFill>
                  <a:srgbClr val="404040"/>
                </a:solidFill>
                <a:latin typeface="Trebuchet MS"/>
                <a:ea typeface="Trebuchet MS"/>
                <a:cs typeface="Trebuchet MS"/>
                <a:sym typeface="Trebuchet MS"/>
              </a:rPr>
              <a:t>Promotions</a:t>
            </a:r>
            <a:endParaRPr/>
          </a:p>
          <a:p>
            <a:pPr indent="-279400" lvl="1" marL="742950" marR="0" rtl="0" algn="l">
              <a:lnSpc>
                <a:spcPct val="100000"/>
              </a:lnSpc>
              <a:spcBef>
                <a:spcPts val="1000"/>
              </a:spcBef>
              <a:spcAft>
                <a:spcPts val="0"/>
              </a:spcAft>
              <a:buClr>
                <a:schemeClr val="accent1"/>
              </a:buClr>
              <a:buSzPts val="1280"/>
              <a:buFont typeface="Noto Sans Symbols"/>
              <a:buNone/>
            </a:pPr>
            <a:r>
              <a:rPr b="0" i="0" lang="en-US" sz="1600" u="none" cap="none" strike="noStrike">
                <a:solidFill>
                  <a:srgbClr val="404040"/>
                </a:solidFill>
                <a:latin typeface="Trebuchet MS"/>
                <a:ea typeface="Trebuchet MS"/>
                <a:cs typeface="Trebuchet MS"/>
                <a:sym typeface="Trebuchet MS"/>
              </a:rPr>
              <a:t>Events</a:t>
            </a:r>
            <a:endParaRPr/>
          </a:p>
          <a:p>
            <a:pPr indent="-279400" lvl="1" marL="742950" marR="0" rtl="0" algn="l">
              <a:lnSpc>
                <a:spcPct val="100000"/>
              </a:lnSpc>
              <a:spcBef>
                <a:spcPts val="1000"/>
              </a:spcBef>
              <a:spcAft>
                <a:spcPts val="0"/>
              </a:spcAft>
              <a:buClr>
                <a:schemeClr val="accent1"/>
              </a:buClr>
              <a:buSzPts val="1280"/>
              <a:buFont typeface="Noto Sans Symbols"/>
              <a:buNone/>
            </a:pPr>
            <a:r>
              <a:rPr b="0" i="0" lang="en-US" sz="1600" u="none" cap="none" strike="noStrike">
                <a:solidFill>
                  <a:srgbClr val="404040"/>
                </a:solidFill>
                <a:latin typeface="Trebuchet MS"/>
                <a:ea typeface="Trebuchet MS"/>
                <a:cs typeface="Trebuchet MS"/>
                <a:sym typeface="Trebuchet MS"/>
              </a:rPr>
              <a:t>PR</a:t>
            </a:r>
            <a:endParaRPr/>
          </a:p>
        </p:txBody>
      </p:sp>
    </p:spTree>
  </p:cSld>
  <p:clrMapOvr>
    <a:masterClrMapping/>
  </p:clrMapOvr>
  <p:transition advTm="1024" spd="slow">
    <p:wipe dir="r"/>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p36"/>
          <p:cNvSpPr txBox="1"/>
          <p:nvPr>
            <p:ph type="title"/>
          </p:nvPr>
        </p:nvSpPr>
        <p:spPr>
          <a:xfrm>
            <a:off x="762000" y="273050"/>
            <a:ext cx="7693025" cy="11430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Delivering Value</a:t>
            </a:r>
            <a:endParaRPr/>
          </a:p>
        </p:txBody>
      </p:sp>
      <p:sp>
        <p:nvSpPr>
          <p:cNvPr id="454" name="Google Shape;454;p36"/>
          <p:cNvSpPr txBox="1"/>
          <p:nvPr>
            <p:ph idx="1" type="body"/>
          </p:nvPr>
        </p:nvSpPr>
        <p:spPr>
          <a:xfrm>
            <a:off x="762000" y="1600200"/>
            <a:ext cx="7693025" cy="4568825"/>
          </a:xfrm>
          <a:prstGeom prst="rect">
            <a:avLst/>
          </a:prstGeom>
          <a:noFill/>
          <a:ln>
            <a:noFill/>
          </a:ln>
        </p:spPr>
        <p:txBody>
          <a:bodyPr anchorCtr="0" anchor="t" bIns="45700" lIns="91425" spcFirstLastPara="1" rIns="91425" wrap="square" tIns="45700">
            <a:noAutofit/>
          </a:bodyPr>
          <a:lstStyle/>
          <a:p>
            <a:pPr indent="-33496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Two levels of value delivery</a:t>
            </a:r>
            <a:endParaRPr/>
          </a:p>
          <a:p>
            <a:pPr indent="-33496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Level 1- entire value delivery process</a:t>
            </a:r>
            <a:endParaRPr/>
          </a:p>
          <a:p>
            <a:pPr indent="-33496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Level 2- physical delivery of the product</a:t>
            </a:r>
            <a:endParaRPr/>
          </a:p>
        </p:txBody>
      </p:sp>
    </p:spTree>
  </p:cSld>
  <p:clrMapOvr>
    <a:masterClrMapping/>
  </p:clrMapOvr>
  <p:transition advTm="1024" spd="slow">
    <p:wipe dir="r"/>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9" name="Shape 459"/>
        <p:cNvGrpSpPr/>
        <p:nvPr/>
      </p:nvGrpSpPr>
      <p:grpSpPr>
        <a:xfrm>
          <a:off x="0" y="0"/>
          <a:ext cx="0" cy="0"/>
          <a:chOff x="0" y="0"/>
          <a:chExt cx="0" cy="0"/>
        </a:xfrm>
      </p:grpSpPr>
      <p:sp>
        <p:nvSpPr>
          <p:cNvPr id="460" name="Google Shape;460;p37"/>
          <p:cNvSpPr txBox="1"/>
          <p:nvPr>
            <p:ph type="title"/>
          </p:nvPr>
        </p:nvSpPr>
        <p:spPr>
          <a:xfrm>
            <a:off x="762000" y="273050"/>
            <a:ext cx="7693025" cy="1143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Deliver value</a:t>
            </a:r>
            <a:endParaRPr/>
          </a:p>
        </p:txBody>
      </p:sp>
      <p:sp>
        <p:nvSpPr>
          <p:cNvPr id="461" name="Google Shape;461;p37"/>
          <p:cNvSpPr txBox="1"/>
          <p:nvPr>
            <p:ph idx="1" type="body"/>
          </p:nvPr>
        </p:nvSpPr>
        <p:spPr>
          <a:xfrm>
            <a:off x="762000" y="1600200"/>
            <a:ext cx="7693025" cy="4568825"/>
          </a:xfrm>
          <a:prstGeom prst="rect">
            <a:avLst/>
          </a:prstGeom>
          <a:noFill/>
          <a:ln>
            <a:noFill/>
          </a:ln>
        </p:spPr>
        <p:txBody>
          <a:bodyPr anchorCtr="0" anchor="t" bIns="45700" lIns="91425" spcFirstLastPara="1" rIns="91425" wrap="square" tIns="45700">
            <a:noAutofit/>
          </a:bodyPr>
          <a:lstStyle/>
          <a:p>
            <a:pPr indent="-33496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Make the product available to the customers.</a:t>
            </a:r>
            <a:endParaRPr/>
          </a:p>
          <a:p>
            <a:pPr indent="-334962" lvl="0" marL="342900" marR="0" rtl="0" algn="l">
              <a:lnSpc>
                <a:spcPct val="100000"/>
              </a:lnSpc>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a:p>
            <a:pPr indent="-277812" lvl="1" marL="742950" marR="0" rtl="0" algn="l">
              <a:lnSpc>
                <a:spcPct val="100000"/>
              </a:lnSpc>
              <a:spcBef>
                <a:spcPts val="1000"/>
              </a:spcBef>
              <a:spcAft>
                <a:spcPts val="0"/>
              </a:spcAft>
              <a:buClr>
                <a:schemeClr val="accent1"/>
              </a:buClr>
              <a:buSzPts val="1280"/>
              <a:buFont typeface="Noto Sans Symbols"/>
              <a:buNone/>
            </a:pPr>
            <a:r>
              <a:rPr b="0" i="0" lang="en-US" sz="1600" u="none" cap="none" strike="noStrike">
                <a:solidFill>
                  <a:srgbClr val="404040"/>
                </a:solidFill>
                <a:latin typeface="Trebuchet MS"/>
                <a:ea typeface="Trebuchet MS"/>
                <a:cs typeface="Trebuchet MS"/>
                <a:sym typeface="Trebuchet MS"/>
              </a:rPr>
              <a:t>Both online and physical store can add value delivery- HP</a:t>
            </a:r>
            <a:endParaRPr/>
          </a:p>
          <a:p>
            <a:pPr indent="-334962" lvl="0" marL="342900" marR="0" rtl="0" algn="l">
              <a:lnSpc>
                <a:spcPct val="100000"/>
              </a:lnSpc>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a:p>
            <a:pPr indent="-33496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Enrich the overall experience- CRM</a:t>
            </a:r>
            <a:endParaRPr/>
          </a:p>
          <a:p>
            <a:pPr indent="-33496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Every contact point is an opportunity for enhnacing value of delivery.</a:t>
            </a:r>
            <a:endParaRPr/>
          </a:p>
        </p:txBody>
      </p:sp>
    </p:spTree>
  </p:cSld>
  <p:clrMapOvr>
    <a:masterClrMapping/>
  </p:clrMapOvr>
  <p:transition advTm="1024" spd="slow">
    <p:wipe dir="r"/>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6" name="Shape 466"/>
        <p:cNvGrpSpPr/>
        <p:nvPr/>
      </p:nvGrpSpPr>
      <p:grpSpPr>
        <a:xfrm>
          <a:off x="0" y="0"/>
          <a:ext cx="0" cy="0"/>
          <a:chOff x="0" y="0"/>
          <a:chExt cx="0" cy="0"/>
        </a:xfrm>
      </p:grpSpPr>
      <p:sp>
        <p:nvSpPr>
          <p:cNvPr id="467" name="Google Shape;467;p38"/>
          <p:cNvSpPr txBox="1"/>
          <p:nvPr>
            <p:ph type="title"/>
          </p:nvPr>
        </p:nvSpPr>
        <p:spPr>
          <a:xfrm>
            <a:off x="762000" y="273050"/>
            <a:ext cx="7694612" cy="11445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Value Capturing</a:t>
            </a:r>
            <a:endParaRPr/>
          </a:p>
        </p:txBody>
      </p:sp>
      <p:sp>
        <p:nvSpPr>
          <p:cNvPr id="468" name="Google Shape;468;p38"/>
          <p:cNvSpPr txBox="1"/>
          <p:nvPr>
            <p:ph idx="1" type="body"/>
          </p:nvPr>
        </p:nvSpPr>
        <p:spPr>
          <a:xfrm>
            <a:off x="900112" y="1600200"/>
            <a:ext cx="7556500" cy="4570412"/>
          </a:xfrm>
          <a:prstGeom prst="rect">
            <a:avLst/>
          </a:prstGeom>
          <a:noFill/>
          <a:ln>
            <a:noFill/>
          </a:ln>
        </p:spPr>
        <p:txBody>
          <a:bodyPr anchorCtr="0" anchor="t" bIns="45700" lIns="91425" spcFirstLastPara="1" rIns="91425" wrap="square" tIns="45700">
            <a:normAutofit/>
          </a:bodyPr>
          <a:lstStyle/>
          <a:p>
            <a:pPr indent="-333375" lvl="0" marL="342900" marR="0" rtl="0" algn="l">
              <a:lnSpc>
                <a:spcPct val="90000"/>
              </a:lnSpc>
              <a:spcBef>
                <a:spcPts val="0"/>
              </a:spcBef>
              <a:spcAft>
                <a:spcPts val="0"/>
              </a:spcAft>
              <a:buClr>
                <a:schemeClr val="accent1"/>
              </a:buClr>
              <a:buSzPts val="1760"/>
              <a:buFont typeface="Noto Sans Symbols"/>
              <a:buNone/>
            </a:pPr>
            <a:r>
              <a:rPr b="0" i="0" lang="en-US" sz="2200" u="none">
                <a:solidFill>
                  <a:srgbClr val="404040"/>
                </a:solidFill>
                <a:latin typeface="Trebuchet MS"/>
                <a:ea typeface="Trebuchet MS"/>
                <a:cs typeface="Trebuchet MS"/>
                <a:sym typeface="Trebuchet MS"/>
              </a:rPr>
              <a:t>Capture back the value through price mechanisms </a:t>
            </a:r>
            <a:endParaRPr/>
          </a:p>
          <a:p>
            <a:pPr indent="-333375" lvl="0" marL="342900" marR="0" rtl="0" algn="l">
              <a:lnSpc>
                <a:spcPct val="90000"/>
              </a:lnSpc>
              <a:spcBef>
                <a:spcPts val="1000"/>
              </a:spcBef>
              <a:spcAft>
                <a:spcPts val="0"/>
              </a:spcAft>
              <a:buClr>
                <a:schemeClr val="accent1"/>
              </a:buClr>
              <a:buSzPts val="1760"/>
              <a:buFont typeface="Noto Sans Symbols"/>
              <a:buNone/>
            </a:pPr>
            <a:r>
              <a:rPr b="0" i="0" lang="en-US" sz="2200" u="none">
                <a:solidFill>
                  <a:srgbClr val="404040"/>
                </a:solidFill>
                <a:latin typeface="Trebuchet MS"/>
                <a:ea typeface="Trebuchet MS"/>
                <a:cs typeface="Trebuchet MS"/>
                <a:sym typeface="Trebuchet MS"/>
              </a:rPr>
              <a:t>Offer Value and capture value</a:t>
            </a:r>
            <a:endParaRPr/>
          </a:p>
          <a:p>
            <a:pPr indent="-333375" lvl="0" marL="342900" marR="0" rtl="0" algn="l">
              <a:lnSpc>
                <a:spcPct val="90000"/>
              </a:lnSpc>
              <a:spcBef>
                <a:spcPts val="1000"/>
              </a:spcBef>
              <a:spcAft>
                <a:spcPts val="0"/>
              </a:spcAft>
              <a:buClr>
                <a:schemeClr val="accent1"/>
              </a:buClr>
              <a:buSzPts val="1760"/>
              <a:buFont typeface="Noto Sans Symbols"/>
              <a:buNone/>
            </a:pPr>
            <a:r>
              <a:rPr b="0" i="0" lang="en-US" sz="2200" u="none">
                <a:solidFill>
                  <a:srgbClr val="404040"/>
                </a:solidFill>
                <a:latin typeface="Trebuchet MS"/>
                <a:ea typeface="Trebuchet MS"/>
                <a:cs typeface="Trebuchet MS"/>
                <a:sym typeface="Trebuchet MS"/>
              </a:rPr>
              <a:t>1. Bharati Telecom (Airtel)</a:t>
            </a:r>
            <a:endParaRPr/>
          </a:p>
          <a:p>
            <a:pPr indent="-276225" lvl="1" marL="742950" marR="0" rtl="0" algn="l">
              <a:lnSpc>
                <a:spcPct val="90000"/>
              </a:lnSpc>
              <a:spcBef>
                <a:spcPts val="1000"/>
              </a:spcBef>
              <a:spcAft>
                <a:spcPts val="0"/>
              </a:spcAft>
              <a:buClr>
                <a:schemeClr val="accent1"/>
              </a:buClr>
              <a:buSzPts val="1760"/>
              <a:buFont typeface="Noto Sans Symbols"/>
              <a:buNone/>
            </a:pPr>
            <a:r>
              <a:rPr b="0" i="0" lang="en-US" sz="2200" u="none" cap="none" strike="noStrike">
                <a:solidFill>
                  <a:srgbClr val="404040"/>
                </a:solidFill>
                <a:latin typeface="Trebuchet MS"/>
                <a:ea typeface="Trebuchet MS"/>
                <a:cs typeface="Trebuchet MS"/>
                <a:sym typeface="Trebuchet MS"/>
              </a:rPr>
              <a:t>Good value to customers by providing cellular telephone services at low prices</a:t>
            </a:r>
            <a:endParaRPr/>
          </a:p>
          <a:p>
            <a:pPr indent="-276225" lvl="1" marL="742950" marR="0" rtl="0" algn="l">
              <a:lnSpc>
                <a:spcPct val="90000"/>
              </a:lnSpc>
              <a:spcBef>
                <a:spcPts val="1000"/>
              </a:spcBef>
              <a:spcAft>
                <a:spcPts val="0"/>
              </a:spcAft>
              <a:buClr>
                <a:schemeClr val="accent1"/>
              </a:buClr>
              <a:buSzPts val="1760"/>
              <a:buFont typeface="Noto Sans Symbols"/>
              <a:buNone/>
            </a:pPr>
            <a:r>
              <a:rPr b="0" i="0" lang="en-US" sz="2200" u="none" cap="none" strike="noStrike">
                <a:solidFill>
                  <a:srgbClr val="404040"/>
                </a:solidFill>
                <a:latin typeface="Trebuchet MS"/>
                <a:ea typeface="Trebuchet MS"/>
                <a:cs typeface="Trebuchet MS"/>
                <a:sym typeface="Trebuchet MS"/>
              </a:rPr>
              <a:t>It sponsors cricket matches and captures the value back It created contests related to the match through text messages (SMS) over the cell phone. Bets on outcome through SMS.</a:t>
            </a:r>
            <a:endParaRPr/>
          </a:p>
          <a:p>
            <a:pPr indent="-276225" lvl="1" marL="742950" marR="0" rtl="0" algn="l">
              <a:lnSpc>
                <a:spcPct val="90000"/>
              </a:lnSpc>
              <a:spcBef>
                <a:spcPts val="1000"/>
              </a:spcBef>
              <a:spcAft>
                <a:spcPts val="0"/>
              </a:spcAft>
              <a:buClr>
                <a:schemeClr val="accent1"/>
              </a:buClr>
              <a:buSzPts val="1760"/>
              <a:buFont typeface="Noto Sans Symbols"/>
              <a:buNone/>
            </a:pPr>
            <a:r>
              <a:rPr b="0" i="0" lang="en-US" sz="2200" u="none" cap="none" strike="noStrike">
                <a:solidFill>
                  <a:srgbClr val="404040"/>
                </a:solidFill>
                <a:latin typeface="Trebuchet MS"/>
                <a:ea typeface="Trebuchet MS"/>
                <a:cs typeface="Trebuchet MS"/>
                <a:sym typeface="Trebuchet MS"/>
              </a:rPr>
              <a:t>The text message traffic alone created  a lot of revenue.</a:t>
            </a:r>
            <a:endParaRPr/>
          </a:p>
          <a:p>
            <a:pPr indent="-276225" lvl="1" marL="742950" marR="0" rtl="0" algn="l">
              <a:lnSpc>
                <a:spcPct val="90000"/>
              </a:lnSpc>
              <a:spcBef>
                <a:spcPts val="1000"/>
              </a:spcBef>
              <a:spcAft>
                <a:spcPts val="0"/>
              </a:spcAft>
              <a:buClr>
                <a:schemeClr val="accent1"/>
              </a:buClr>
              <a:buSzPts val="1760"/>
              <a:buFont typeface="Noto Sans Symbols"/>
              <a:buNone/>
            </a:pPr>
            <a:r>
              <a:rPr b="0" i="0" lang="en-US" sz="2200" u="none" cap="none" strike="noStrike">
                <a:solidFill>
                  <a:srgbClr val="404040"/>
                </a:solidFill>
                <a:latin typeface="Trebuchet MS"/>
                <a:ea typeface="Trebuchet MS"/>
                <a:cs typeface="Trebuchet MS"/>
                <a:sym typeface="Trebuchet MS"/>
              </a:rPr>
              <a:t>2. Sachets..</a:t>
            </a:r>
            <a:endParaRPr/>
          </a:p>
        </p:txBody>
      </p:sp>
    </p:spTree>
  </p:cSld>
  <p:clrMapOvr>
    <a:masterClrMapping/>
  </p:clrMapOvr>
  <p:transition advTm="1024" spd="slow">
    <p:wipe dir="r"/>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3" name="Shape 473"/>
        <p:cNvGrpSpPr/>
        <p:nvPr/>
      </p:nvGrpSpPr>
      <p:grpSpPr>
        <a:xfrm>
          <a:off x="0" y="0"/>
          <a:ext cx="0" cy="0"/>
          <a:chOff x="0" y="0"/>
          <a:chExt cx="0" cy="0"/>
        </a:xfrm>
      </p:grpSpPr>
      <p:sp>
        <p:nvSpPr>
          <p:cNvPr id="474" name="Google Shape;474;p39"/>
          <p:cNvSpPr txBox="1"/>
          <p:nvPr>
            <p:ph type="title"/>
          </p:nvPr>
        </p:nvSpPr>
        <p:spPr>
          <a:xfrm>
            <a:off x="762000" y="273050"/>
            <a:ext cx="7694612" cy="11445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Enhancing Value</a:t>
            </a:r>
            <a:endParaRPr/>
          </a:p>
        </p:txBody>
      </p:sp>
      <p:sp>
        <p:nvSpPr>
          <p:cNvPr id="475" name="Google Shape;475;p39"/>
          <p:cNvSpPr txBox="1"/>
          <p:nvPr>
            <p:ph idx="1" type="body"/>
          </p:nvPr>
        </p:nvSpPr>
        <p:spPr>
          <a:xfrm>
            <a:off x="762000" y="1600200"/>
            <a:ext cx="7694612" cy="4570412"/>
          </a:xfrm>
          <a:prstGeom prst="rect">
            <a:avLst/>
          </a:prstGeom>
          <a:noFill/>
          <a:ln>
            <a:noFill/>
          </a:ln>
        </p:spPr>
        <p:txBody>
          <a:bodyPr anchorCtr="0" anchor="t" bIns="45700" lIns="91425" spcFirstLastPara="1" rIns="91425" wrap="square" tIns="45700">
            <a:noAutofit/>
          </a:bodyPr>
          <a:lstStyle/>
          <a:p>
            <a:pPr indent="-333375"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The firm keeps enhancing value continuously.</a:t>
            </a:r>
            <a:endParaRPr/>
          </a:p>
          <a:p>
            <a:pPr indent="-333375" lvl="0" marL="342900" marR="0" rtl="0" algn="l">
              <a:lnSpc>
                <a:spcPct val="100000"/>
              </a:lnSpc>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a:p>
            <a:pPr indent="-333375"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M&amp;M by Mars Inc.</a:t>
            </a:r>
            <a:endParaRPr/>
          </a:p>
          <a:p>
            <a:pPr indent="-333375"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Mars allowed its online store customers to customize their own M&amp;M with personalised messages.</a:t>
            </a:r>
            <a:endParaRPr/>
          </a:p>
          <a:p>
            <a:pPr indent="-333375"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Instead of the signature M, the personalised candy features the customer's own message.</a:t>
            </a:r>
            <a:endParaRPr/>
          </a:p>
          <a:p>
            <a:pPr indent="-333375"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Mars also offers customised messages for special events</a:t>
            </a:r>
            <a:endParaRPr/>
          </a:p>
        </p:txBody>
      </p:sp>
    </p:spTree>
  </p:cSld>
  <p:clrMapOvr>
    <a:masterClrMapping/>
  </p:clrMapOvr>
  <p:transition advTm="1024" spd="slow">
    <p:wipe dir="r"/>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4"/>
          <p:cNvSpPr txBox="1"/>
          <p:nvPr>
            <p:ph type="title"/>
          </p:nvPr>
        </p:nvSpPr>
        <p:spPr>
          <a:xfrm>
            <a:off x="762000" y="227012"/>
            <a:ext cx="7696200" cy="123666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Customer Perceived value</a:t>
            </a:r>
            <a:endParaRPr/>
          </a:p>
        </p:txBody>
      </p:sp>
      <p:sp>
        <p:nvSpPr>
          <p:cNvPr id="234" name="Google Shape;234;p4"/>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Autofit/>
          </a:bodyPr>
          <a:lstStyle/>
          <a:p>
            <a:pPr indent="-331787" lvl="0" marL="331787" marR="0" rtl="0" algn="l">
              <a:lnSpc>
                <a:spcPct val="100000"/>
              </a:lnSpc>
              <a:spcBef>
                <a:spcPts val="0"/>
              </a:spcBef>
              <a:spcAft>
                <a:spcPts val="0"/>
              </a:spcAft>
              <a:buClr>
                <a:schemeClr val="accent1"/>
              </a:buClr>
              <a:buSzPts val="900"/>
              <a:buFont typeface="Noto Sans Symbols"/>
              <a:buChar char="▪"/>
            </a:pPr>
            <a:r>
              <a:rPr b="0" i="0" lang="en-US" sz="1800" u="none" cap="none" strike="noStrike">
                <a:solidFill>
                  <a:srgbClr val="404040"/>
                </a:solidFill>
                <a:latin typeface="Trebuchet MS"/>
                <a:ea typeface="Trebuchet MS"/>
                <a:cs typeface="Trebuchet MS"/>
                <a:sym typeface="Trebuchet MS"/>
              </a:rPr>
              <a:t>Step 1.</a:t>
            </a:r>
            <a:endParaRPr/>
          </a:p>
          <a:p>
            <a:pPr indent="-331787" lvl="0" marL="331787" marR="0" rtl="0" algn="l">
              <a:lnSpc>
                <a:spcPct val="100000"/>
              </a:lnSpc>
              <a:spcBef>
                <a:spcPts val="1000"/>
              </a:spcBef>
              <a:spcAft>
                <a:spcPts val="0"/>
              </a:spcAft>
              <a:buClr>
                <a:schemeClr val="accent1"/>
              </a:buClr>
              <a:buSzPts val="900"/>
              <a:buFont typeface="Noto Sans Symbols"/>
              <a:buChar char="▪"/>
            </a:pPr>
            <a:r>
              <a:rPr b="0" i="0" lang="en-US" sz="1800" u="none" cap="none" strike="noStrike">
                <a:solidFill>
                  <a:srgbClr val="404040"/>
                </a:solidFill>
                <a:latin typeface="Trebuchet MS"/>
                <a:ea typeface="Trebuchet MS"/>
                <a:cs typeface="Trebuchet MS"/>
                <a:sym typeface="Trebuchet MS"/>
              </a:rPr>
              <a:t>Customer evaluates all the </a:t>
            </a:r>
            <a:r>
              <a:rPr b="1" i="0" lang="en-US" sz="1800" u="none" cap="none" strike="noStrike">
                <a:solidFill>
                  <a:srgbClr val="404040"/>
                </a:solidFill>
                <a:latin typeface="Trebuchet MS"/>
                <a:ea typeface="Trebuchet MS"/>
                <a:cs typeface="Trebuchet MS"/>
                <a:sym typeface="Trebuchet MS"/>
              </a:rPr>
              <a:t>benefits</a:t>
            </a:r>
            <a:r>
              <a:rPr b="0" i="0" lang="en-US" sz="1800" u="none" cap="none" strike="noStrike">
                <a:solidFill>
                  <a:srgbClr val="404040"/>
                </a:solidFill>
                <a:latin typeface="Trebuchet MS"/>
                <a:ea typeface="Trebuchet MS"/>
                <a:cs typeface="Trebuchet MS"/>
                <a:sym typeface="Trebuchet MS"/>
              </a:rPr>
              <a:t> a product/service offers.</a:t>
            </a:r>
            <a:endParaRPr/>
          </a:p>
          <a:p>
            <a:pPr indent="-331787" lvl="0" marL="331787" marR="0" rtl="0" algn="l">
              <a:lnSpc>
                <a:spcPct val="100000"/>
              </a:lnSpc>
              <a:spcBef>
                <a:spcPts val="1000"/>
              </a:spcBef>
              <a:spcAft>
                <a:spcPts val="0"/>
              </a:spcAft>
              <a:buClr>
                <a:schemeClr val="accent1"/>
              </a:buClr>
              <a:buSzPts val="900"/>
              <a:buFont typeface="Noto Sans Symbols"/>
              <a:buChar char="▪"/>
            </a:pPr>
            <a:r>
              <a:rPr b="0" i="0" lang="en-US" sz="1800" u="none" cap="none" strike="noStrike">
                <a:solidFill>
                  <a:srgbClr val="404040"/>
                </a:solidFill>
                <a:latin typeface="Trebuchet MS"/>
                <a:ea typeface="Trebuchet MS"/>
                <a:cs typeface="Trebuchet MS"/>
                <a:sym typeface="Trebuchet MS"/>
              </a:rPr>
              <a:t>Step 2.</a:t>
            </a:r>
            <a:endParaRPr/>
          </a:p>
          <a:p>
            <a:pPr indent="-331787" lvl="0" marL="331787" marR="0" rtl="0" algn="l">
              <a:lnSpc>
                <a:spcPct val="100000"/>
              </a:lnSpc>
              <a:spcBef>
                <a:spcPts val="1000"/>
              </a:spcBef>
              <a:spcAft>
                <a:spcPts val="0"/>
              </a:spcAft>
              <a:buClr>
                <a:schemeClr val="accent1"/>
              </a:buClr>
              <a:buSzPts val="900"/>
              <a:buFont typeface="Noto Sans Symbols"/>
              <a:buChar char="▪"/>
            </a:pPr>
            <a:r>
              <a:rPr b="0" i="0" lang="en-US" sz="1800" u="none" cap="none" strike="noStrike">
                <a:solidFill>
                  <a:srgbClr val="404040"/>
                </a:solidFill>
                <a:latin typeface="Trebuchet MS"/>
                <a:ea typeface="Trebuchet MS"/>
                <a:cs typeface="Trebuchet MS"/>
                <a:sym typeface="Trebuchet MS"/>
              </a:rPr>
              <a:t>The customer then evaluates the </a:t>
            </a:r>
            <a:r>
              <a:rPr b="1" i="0" lang="en-US" sz="1800" u="none" cap="none" strike="noStrike">
                <a:solidFill>
                  <a:srgbClr val="404040"/>
                </a:solidFill>
                <a:latin typeface="Trebuchet MS"/>
                <a:ea typeface="Trebuchet MS"/>
                <a:cs typeface="Trebuchet MS"/>
                <a:sym typeface="Trebuchet MS"/>
              </a:rPr>
              <a:t>costs</a:t>
            </a:r>
            <a:r>
              <a:rPr b="0" i="0" lang="en-US" sz="1800" u="none" cap="none" strike="noStrike">
                <a:solidFill>
                  <a:srgbClr val="404040"/>
                </a:solidFill>
                <a:latin typeface="Trebuchet MS"/>
                <a:ea typeface="Trebuchet MS"/>
                <a:cs typeface="Trebuchet MS"/>
                <a:sym typeface="Trebuchet MS"/>
              </a:rPr>
              <a:t> he will incurr in obtaining it.</a:t>
            </a:r>
            <a:endParaRPr/>
          </a:p>
          <a:p>
            <a:pPr indent="-331787" lvl="0" marL="331787" marR="0" rtl="0" algn="l">
              <a:lnSpc>
                <a:spcPct val="100000"/>
              </a:lnSpc>
              <a:spcBef>
                <a:spcPts val="1000"/>
              </a:spcBef>
              <a:spcAft>
                <a:spcPts val="0"/>
              </a:spcAft>
              <a:buClr>
                <a:schemeClr val="accent1"/>
              </a:buClr>
              <a:buSzPts val="900"/>
              <a:buFont typeface="Noto Sans Symbols"/>
              <a:buChar char="▪"/>
            </a:pPr>
            <a:r>
              <a:rPr b="0" i="0" lang="en-US" sz="1800" u="none" cap="none" strike="noStrike">
                <a:solidFill>
                  <a:srgbClr val="404040"/>
                </a:solidFill>
                <a:latin typeface="Trebuchet MS"/>
                <a:ea typeface="Trebuchet MS"/>
                <a:cs typeface="Trebuchet MS"/>
                <a:sym typeface="Trebuchet MS"/>
              </a:rPr>
              <a:t>Step 3</a:t>
            </a:r>
            <a:endParaRPr/>
          </a:p>
          <a:p>
            <a:pPr indent="-331787" lvl="0" marL="331787" marR="0" rtl="0" algn="l">
              <a:lnSpc>
                <a:spcPct val="100000"/>
              </a:lnSpc>
              <a:spcBef>
                <a:spcPts val="1000"/>
              </a:spcBef>
              <a:spcAft>
                <a:spcPts val="0"/>
              </a:spcAft>
              <a:buClr>
                <a:schemeClr val="accent1"/>
              </a:buClr>
              <a:buSzPts val="900"/>
              <a:buFont typeface="Noto Sans Symbols"/>
              <a:buChar char="▪"/>
            </a:pPr>
            <a:r>
              <a:rPr b="1" i="0" lang="en-US" sz="1800" u="none" cap="none" strike="noStrike">
                <a:solidFill>
                  <a:srgbClr val="404040"/>
                </a:solidFill>
                <a:latin typeface="Trebuchet MS"/>
                <a:ea typeface="Trebuchet MS"/>
                <a:cs typeface="Trebuchet MS"/>
                <a:sym typeface="Trebuchet MS"/>
              </a:rPr>
              <a:t>Value= Benefit/Costs</a:t>
            </a:r>
            <a:endParaRPr/>
          </a:p>
          <a:p>
            <a:pPr indent="-251459" lvl="0" marL="342900" marR="0" rtl="0" algn="l">
              <a:spcBef>
                <a:spcPts val="1000"/>
              </a:spcBef>
              <a:spcAft>
                <a:spcPts val="0"/>
              </a:spcAft>
              <a:buClr>
                <a:schemeClr val="accent1"/>
              </a:buClr>
              <a:buSzPts val="1440"/>
              <a:buFont typeface="Noto Sans Symbols"/>
              <a:buNone/>
            </a:pPr>
            <a:r>
              <a:t/>
            </a:r>
            <a:endParaRPr b="1" i="0" sz="1800" u="none">
              <a:solidFill>
                <a:srgbClr val="404040"/>
              </a:solidFill>
              <a:latin typeface="Trebuchet MS"/>
              <a:ea typeface="Trebuchet MS"/>
              <a:cs typeface="Trebuchet MS"/>
              <a:sym typeface="Trebuchet MS"/>
            </a:endParaRPr>
          </a:p>
        </p:txBody>
      </p:sp>
    </p:spTree>
  </p:cSld>
  <p:clrMapOvr>
    <a:masterClrMapping/>
  </p:clrMapOvr>
  <p:transition advTm="1024" spd="slow">
    <p:wipe dir="r"/>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sp>
        <p:nvSpPr>
          <p:cNvPr id="481" name="Google Shape;481;p40"/>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Customers Value &amp; Sellers value</a:t>
            </a:r>
            <a:endParaRPr/>
          </a:p>
        </p:txBody>
      </p:sp>
      <p:sp>
        <p:nvSpPr>
          <p:cNvPr id="482" name="Google Shape;482;p40"/>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Autofit/>
          </a:bodyPr>
          <a:lstStyle/>
          <a:p>
            <a:pPr indent="-331787" lvl="0" marL="341312"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P&amp;G- 1970's recognised two problems in the potato chip business</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Product damaged during transit</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Low shelf life</a:t>
            </a:r>
            <a:endParaRPr/>
          </a:p>
          <a:p>
            <a:pPr indent="-331787" lvl="0" marL="341312" marR="0" rtl="0" algn="l">
              <a:lnSpc>
                <a:spcPct val="100000"/>
              </a:lnSpc>
              <a:spcBef>
                <a:spcPts val="100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Product improvement – launced Pringles</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New packaging ensured no breakages &amp; more shelf life. Premium was charged</a:t>
            </a:r>
            <a:endParaRPr/>
          </a:p>
          <a:p>
            <a:pPr indent="-331787" lvl="0" marL="341312" marR="0" rtl="0" algn="l">
              <a:lnSpc>
                <a:spcPct val="100000"/>
              </a:lnSpc>
              <a:spcBef>
                <a:spcPts val="100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15% market share achieved initially but sales fell.</a:t>
            </a:r>
            <a:endParaRPr/>
          </a:p>
        </p:txBody>
      </p:sp>
    </p:spTree>
  </p:cSld>
  <p:clrMapOvr>
    <a:masterClrMapping/>
  </p:clrMapOvr>
  <p:transition advTm="1024" spd="slow">
    <p:wipe dir="r"/>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7" name="Shape 487"/>
        <p:cNvGrpSpPr/>
        <p:nvPr/>
      </p:nvGrpSpPr>
      <p:grpSpPr>
        <a:xfrm>
          <a:off x="0" y="0"/>
          <a:ext cx="0" cy="0"/>
          <a:chOff x="0" y="0"/>
          <a:chExt cx="0" cy="0"/>
        </a:xfrm>
      </p:grpSpPr>
      <p:sp>
        <p:nvSpPr>
          <p:cNvPr id="488" name="Google Shape;488;p41"/>
          <p:cNvSpPr txBox="1"/>
          <p:nvPr>
            <p:ph type="title"/>
          </p:nvPr>
        </p:nvSpPr>
        <p:spPr>
          <a:xfrm>
            <a:off x="762000" y="273050"/>
            <a:ext cx="7696200" cy="11461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Customers Value &amp; Sellers value</a:t>
            </a:r>
            <a:endParaRPr/>
          </a:p>
        </p:txBody>
      </p:sp>
      <p:sp>
        <p:nvSpPr>
          <p:cNvPr id="489" name="Google Shape;489;p41"/>
          <p:cNvSpPr txBox="1"/>
          <p:nvPr>
            <p:ph idx="1" type="body"/>
          </p:nvPr>
        </p:nvSpPr>
        <p:spPr>
          <a:xfrm>
            <a:off x="762000" y="1600200"/>
            <a:ext cx="7696200" cy="4572000"/>
          </a:xfrm>
          <a:prstGeom prst="rect">
            <a:avLst/>
          </a:prstGeom>
          <a:noFill/>
          <a:ln>
            <a:noFill/>
          </a:ln>
        </p:spPr>
        <p:txBody>
          <a:bodyPr anchorCtr="0" anchor="t" bIns="45700" lIns="91425" spcFirstLastPara="1" rIns="91425" wrap="square" tIns="45700">
            <a:noAutofit/>
          </a:bodyPr>
          <a:lstStyle/>
          <a:p>
            <a:pPr indent="-331787" lvl="0" marL="331787" marR="0" rtl="0" algn="l">
              <a:lnSpc>
                <a:spcPct val="100000"/>
              </a:lnSpc>
              <a:spcBef>
                <a:spcPts val="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Consumers felt that the chips tasted artificial</a:t>
            </a:r>
            <a:endParaRPr/>
          </a:p>
          <a:p>
            <a:pPr indent="-331787" lvl="0" marL="331787" marR="0" rtl="0" algn="l">
              <a:lnSpc>
                <a:spcPct val="100000"/>
              </a:lnSpc>
              <a:spcBef>
                <a:spcPts val="100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Uniform in shape and texture</a:t>
            </a:r>
            <a:endParaRPr/>
          </a:p>
          <a:p>
            <a:pPr indent="-331787" lvl="0" marL="331787" marR="0" rtl="0" algn="l">
              <a:lnSpc>
                <a:spcPct val="100000"/>
              </a:lnSpc>
              <a:spcBef>
                <a:spcPts val="100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Not broken, burnt or greasy.</a:t>
            </a:r>
            <a:endParaRPr/>
          </a:p>
          <a:p>
            <a:pPr indent="-331787" lvl="0" marL="331787" marR="0" rtl="0" algn="l">
              <a:lnSpc>
                <a:spcPct val="100000"/>
              </a:lnSpc>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a:p>
            <a:pPr indent="-331787" lvl="0" marL="331787" marR="0" rtl="0" algn="l">
              <a:lnSpc>
                <a:spcPct val="100000"/>
              </a:lnSpc>
              <a:spcBef>
                <a:spcPts val="1000"/>
              </a:spcBef>
              <a:spcAft>
                <a:spcPts val="0"/>
              </a:spcAft>
              <a:buClr>
                <a:schemeClr val="accent1"/>
              </a:buClr>
              <a:buSzPts val="900"/>
              <a:buFont typeface="Noto Sans Symbols"/>
              <a:buChar char="▪"/>
            </a:pPr>
            <a:r>
              <a:rPr b="0" i="0" lang="en-US" sz="1800" u="none">
                <a:solidFill>
                  <a:srgbClr val="404040"/>
                </a:solidFill>
                <a:latin typeface="Trebuchet MS"/>
                <a:ea typeface="Trebuchet MS"/>
                <a:cs typeface="Trebuchet MS"/>
                <a:sym typeface="Trebuchet MS"/>
              </a:rPr>
              <a:t>What went wrong?</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Assumed that customers would pay a more for the attributes added</a:t>
            </a:r>
            <a:endParaRPr/>
          </a:p>
          <a:p>
            <a:pPr indent="-274637" lvl="1" marL="731837" marR="0" rtl="0" algn="l">
              <a:lnSpc>
                <a:spcPct val="100000"/>
              </a:lnSpc>
              <a:spcBef>
                <a:spcPts val="1000"/>
              </a:spcBef>
              <a:spcAft>
                <a:spcPts val="0"/>
              </a:spcAft>
              <a:buClr>
                <a:schemeClr val="accent1"/>
              </a:buClr>
              <a:buSzPts val="800"/>
              <a:buFont typeface="Noto Sans Symbols"/>
              <a:buChar char="▪"/>
            </a:pPr>
            <a:r>
              <a:rPr b="0" i="0" lang="en-US" sz="1600" u="none" cap="none" strike="noStrike">
                <a:solidFill>
                  <a:srgbClr val="404040"/>
                </a:solidFill>
                <a:latin typeface="Trebuchet MS"/>
                <a:ea typeface="Trebuchet MS"/>
                <a:cs typeface="Trebuchet MS"/>
                <a:sym typeface="Trebuchet MS"/>
              </a:rPr>
              <a:t>These attribtes were solving company's problems and not customers</a:t>
            </a:r>
            <a:endParaRPr/>
          </a:p>
          <a:p>
            <a:pPr indent="-261620" lvl="0" marL="342900" marR="0" rtl="0" algn="l">
              <a:spcBef>
                <a:spcPts val="1000"/>
              </a:spcBef>
              <a:spcAft>
                <a:spcPts val="0"/>
              </a:spcAft>
              <a:buClr>
                <a:schemeClr val="accent1"/>
              </a:buClr>
              <a:buSzPts val="1280"/>
              <a:buFont typeface="Noto Sans Symbols"/>
              <a:buNone/>
            </a:pPr>
            <a:r>
              <a:t/>
            </a:r>
            <a:endParaRPr b="0" i="0" sz="1600" u="none" cap="none" strike="noStrike">
              <a:solidFill>
                <a:srgbClr val="404040"/>
              </a:solidFill>
              <a:latin typeface="Trebuchet MS"/>
              <a:ea typeface="Trebuchet MS"/>
              <a:cs typeface="Trebuchet MS"/>
              <a:sym typeface="Trebuchet MS"/>
            </a:endParaRPr>
          </a:p>
        </p:txBody>
      </p:sp>
    </p:spTree>
  </p:cSld>
  <p:clrMapOvr>
    <a:masterClrMapping/>
  </p:clrMapOvr>
  <p:transition advTm="1024" spd="slow">
    <p:wipe dir="r"/>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42"/>
          <p:cNvSpPr txBox="1"/>
          <p:nvPr>
            <p:ph type="title"/>
          </p:nvPr>
        </p:nvSpPr>
        <p:spPr>
          <a:xfrm>
            <a:off x="762000" y="273050"/>
            <a:ext cx="7693025" cy="1143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Co-creating Value</a:t>
            </a:r>
            <a:endParaRPr/>
          </a:p>
        </p:txBody>
      </p:sp>
      <p:sp>
        <p:nvSpPr>
          <p:cNvPr id="496" name="Google Shape;496;p42"/>
          <p:cNvSpPr txBox="1"/>
          <p:nvPr>
            <p:ph idx="1" type="body"/>
          </p:nvPr>
        </p:nvSpPr>
        <p:spPr>
          <a:xfrm>
            <a:off x="762000" y="1600200"/>
            <a:ext cx="7693025" cy="4568825"/>
          </a:xfrm>
          <a:prstGeom prst="rect">
            <a:avLst/>
          </a:prstGeom>
          <a:noFill/>
          <a:ln>
            <a:noFill/>
          </a:ln>
        </p:spPr>
        <p:txBody>
          <a:bodyPr anchorCtr="0" anchor="t" bIns="45700" lIns="91425" spcFirstLastPara="1" rIns="91425" wrap="square" tIns="45700">
            <a:noAutofit/>
          </a:bodyPr>
          <a:lstStyle/>
          <a:p>
            <a:pPr indent="-33496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Propounded y C.K.Prahalad and Venkat Ramaswamy, in their book “</a:t>
            </a:r>
            <a:r>
              <a:rPr b="1" i="0" lang="en-US" sz="1800" u="none">
                <a:solidFill>
                  <a:srgbClr val="404040"/>
                </a:solidFill>
                <a:latin typeface="Trebuchet MS"/>
                <a:ea typeface="Trebuchet MS"/>
                <a:cs typeface="Trebuchet MS"/>
                <a:sym typeface="Trebuchet MS"/>
              </a:rPr>
              <a:t>The future of competition-Co-creating Unique Value with Customers”</a:t>
            </a:r>
            <a:endParaRPr/>
          </a:p>
          <a:p>
            <a:pPr indent="-33496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Value creation is at it's best when it is co-created with individual customer.</a:t>
            </a:r>
            <a:endParaRPr/>
          </a:p>
        </p:txBody>
      </p:sp>
    </p:spTree>
  </p:cSld>
  <p:clrMapOvr>
    <a:masterClrMapping/>
  </p:clrMapOvr>
  <p:transition advTm="1024" spd="slow">
    <p:wipe dir="r"/>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1" name="Shape 501"/>
        <p:cNvGrpSpPr/>
        <p:nvPr/>
      </p:nvGrpSpPr>
      <p:grpSpPr>
        <a:xfrm>
          <a:off x="0" y="0"/>
          <a:ext cx="0" cy="0"/>
          <a:chOff x="0" y="0"/>
          <a:chExt cx="0" cy="0"/>
        </a:xfrm>
      </p:grpSpPr>
      <p:sp>
        <p:nvSpPr>
          <p:cNvPr id="502" name="Google Shape;502;p43"/>
          <p:cNvSpPr txBox="1"/>
          <p:nvPr>
            <p:ph type="title"/>
          </p:nvPr>
        </p:nvSpPr>
        <p:spPr>
          <a:xfrm>
            <a:off x="762000" y="273050"/>
            <a:ext cx="7693025" cy="1143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Example of Tanishq- Mia</a:t>
            </a:r>
            <a:endParaRPr/>
          </a:p>
        </p:txBody>
      </p:sp>
      <p:sp>
        <p:nvSpPr>
          <p:cNvPr id="503" name="Google Shape;503;p43"/>
          <p:cNvSpPr txBox="1"/>
          <p:nvPr>
            <p:ph idx="1" type="body"/>
          </p:nvPr>
        </p:nvSpPr>
        <p:spPr>
          <a:xfrm>
            <a:off x="762000" y="1600200"/>
            <a:ext cx="7693025" cy="4568825"/>
          </a:xfrm>
          <a:prstGeom prst="rect">
            <a:avLst/>
          </a:prstGeom>
          <a:noFill/>
          <a:ln>
            <a:noFill/>
          </a:ln>
        </p:spPr>
        <p:txBody>
          <a:bodyPr anchorCtr="0" anchor="t" bIns="45700" lIns="91425" spcFirstLastPara="1" rIns="91425" wrap="square" tIns="45700">
            <a:noAutofit/>
          </a:bodyPr>
          <a:lstStyle/>
          <a:p>
            <a:pPr indent="-33496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Participants are invited to submit an idea for Mia – the new Working Women’s line from Tanishq, of which the winner will get to collaborate with designers at Tanishq to design the latest collection. Also, top 10 finalist entries stand to win INR 1,00,000 each.</a:t>
            </a:r>
            <a:endParaRPr/>
          </a:p>
        </p:txBody>
      </p:sp>
    </p:spTree>
  </p:cSld>
  <p:clrMapOvr>
    <a:masterClrMapping/>
  </p:clrMapOvr>
  <p:transition advTm="1024" spd="slow">
    <p:wipe dir="r"/>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8" name="Shape 508"/>
        <p:cNvGrpSpPr/>
        <p:nvPr/>
      </p:nvGrpSpPr>
      <p:grpSpPr>
        <a:xfrm>
          <a:off x="0" y="0"/>
          <a:ext cx="0" cy="0"/>
          <a:chOff x="0" y="0"/>
          <a:chExt cx="0" cy="0"/>
        </a:xfrm>
      </p:grpSpPr>
      <p:sp>
        <p:nvSpPr>
          <p:cNvPr id="509" name="Google Shape;509;p44"/>
          <p:cNvSpPr txBox="1"/>
          <p:nvPr>
            <p:ph type="title"/>
          </p:nvPr>
        </p:nvSpPr>
        <p:spPr>
          <a:xfrm>
            <a:off x="762000" y="273050"/>
            <a:ext cx="7693025" cy="1143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Customer Satisfaction</a:t>
            </a:r>
            <a:endParaRPr/>
          </a:p>
        </p:txBody>
      </p:sp>
      <p:sp>
        <p:nvSpPr>
          <p:cNvPr id="510" name="Google Shape;510;p44"/>
          <p:cNvSpPr txBox="1"/>
          <p:nvPr>
            <p:ph idx="1" type="body"/>
          </p:nvPr>
        </p:nvSpPr>
        <p:spPr>
          <a:xfrm>
            <a:off x="762000" y="1600200"/>
            <a:ext cx="7693025" cy="4568825"/>
          </a:xfrm>
          <a:prstGeom prst="rect">
            <a:avLst/>
          </a:prstGeom>
          <a:noFill/>
          <a:ln>
            <a:noFill/>
          </a:ln>
        </p:spPr>
        <p:txBody>
          <a:bodyPr anchorCtr="0" anchor="t" bIns="45700" lIns="91425" spcFirstLastPara="1" rIns="91425" wrap="square" tIns="45700">
            <a:noAutofit/>
          </a:bodyPr>
          <a:lstStyle/>
          <a:p>
            <a:pPr indent="-33496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Satisfaction is a person's feelings of pleasure or disappointement that result from comparing a product's perceived </a:t>
            </a:r>
            <a:r>
              <a:rPr b="1" i="0" lang="en-US" sz="1800" u="none">
                <a:solidFill>
                  <a:srgbClr val="404040"/>
                </a:solidFill>
                <a:latin typeface="Trebuchet MS"/>
                <a:ea typeface="Trebuchet MS"/>
                <a:cs typeface="Trebuchet MS"/>
                <a:sym typeface="Trebuchet MS"/>
              </a:rPr>
              <a:t>performance</a:t>
            </a:r>
            <a:r>
              <a:rPr b="0" i="0" lang="en-US" sz="1800" u="none">
                <a:solidFill>
                  <a:srgbClr val="404040"/>
                </a:solidFill>
                <a:latin typeface="Trebuchet MS"/>
                <a:ea typeface="Trebuchet MS"/>
                <a:cs typeface="Trebuchet MS"/>
                <a:sym typeface="Trebuchet MS"/>
              </a:rPr>
              <a:t> to their </a:t>
            </a:r>
            <a:r>
              <a:rPr b="1" i="0" lang="en-US" sz="1800" u="none">
                <a:solidFill>
                  <a:srgbClr val="404040"/>
                </a:solidFill>
                <a:latin typeface="Trebuchet MS"/>
                <a:ea typeface="Trebuchet MS"/>
                <a:cs typeface="Trebuchet MS"/>
                <a:sym typeface="Trebuchet MS"/>
              </a:rPr>
              <a:t>expectations.</a:t>
            </a:r>
            <a:endParaRPr/>
          </a:p>
          <a:p>
            <a:pPr indent="-334962" lvl="0" marL="342900" marR="0" rtl="0" algn="l">
              <a:lnSpc>
                <a:spcPct val="100000"/>
              </a:lnSpc>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a:p>
            <a:pPr indent="-33496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eg- Dominos</a:t>
            </a:r>
            <a:endParaRPr/>
          </a:p>
          <a:p>
            <a:pPr indent="-251459" lvl="0" marL="342900" marR="0" rtl="0" algn="l">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p:txBody>
      </p:sp>
    </p:spTree>
  </p:cSld>
  <p:clrMapOvr>
    <a:masterClrMapping/>
  </p:clrMapOvr>
  <p:transition advTm="1024" spd="slow">
    <p:wipe dir="r"/>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5" name="Shape 515"/>
        <p:cNvGrpSpPr/>
        <p:nvPr/>
      </p:nvGrpSpPr>
      <p:grpSpPr>
        <a:xfrm>
          <a:off x="0" y="0"/>
          <a:ext cx="0" cy="0"/>
          <a:chOff x="0" y="0"/>
          <a:chExt cx="0" cy="0"/>
        </a:xfrm>
      </p:grpSpPr>
      <p:sp>
        <p:nvSpPr>
          <p:cNvPr id="516" name="Google Shape;516;p45"/>
          <p:cNvSpPr txBox="1"/>
          <p:nvPr>
            <p:ph type="title"/>
          </p:nvPr>
        </p:nvSpPr>
        <p:spPr>
          <a:xfrm>
            <a:off x="762000" y="273050"/>
            <a:ext cx="7686675" cy="113665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200"/>
              <a:buFont typeface="Trebuchet MS"/>
              <a:buNone/>
            </a:pPr>
            <a:r>
              <a:rPr b="0" i="0" lang="en-US" sz="3200" u="none">
                <a:solidFill>
                  <a:schemeClr val="accent1"/>
                </a:solidFill>
                <a:latin typeface="Trebuchet MS"/>
                <a:ea typeface="Trebuchet MS"/>
                <a:cs typeface="Trebuchet MS"/>
                <a:sym typeface="Trebuchet MS"/>
              </a:rPr>
              <a:t>Total Customer Benefits &amp; Total Customer Costs</a:t>
            </a:r>
            <a:endParaRPr/>
          </a:p>
        </p:txBody>
      </p:sp>
      <p:sp>
        <p:nvSpPr>
          <p:cNvPr id="517" name="Google Shape;517;p45"/>
          <p:cNvSpPr txBox="1"/>
          <p:nvPr>
            <p:ph idx="1" type="body"/>
          </p:nvPr>
        </p:nvSpPr>
        <p:spPr>
          <a:xfrm>
            <a:off x="762000" y="1600200"/>
            <a:ext cx="7686675" cy="4562475"/>
          </a:xfrm>
          <a:prstGeom prst="rect">
            <a:avLst/>
          </a:prstGeom>
          <a:noFill/>
          <a:ln>
            <a:noFill/>
          </a:ln>
        </p:spPr>
        <p:txBody>
          <a:bodyPr anchorCtr="0" anchor="t" bIns="45700" lIns="91425" spcFirstLastPara="1" rIns="91425" wrap="square" tIns="45700">
            <a:noAutofit/>
          </a:bodyPr>
          <a:lstStyle/>
          <a:p>
            <a:pPr indent="-34131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TCB-Perceived </a:t>
            </a:r>
            <a:r>
              <a:rPr b="1" i="0" lang="en-US" sz="1800" u="none">
                <a:solidFill>
                  <a:srgbClr val="404040"/>
                </a:solidFill>
                <a:latin typeface="Trebuchet MS"/>
                <a:ea typeface="Trebuchet MS"/>
                <a:cs typeface="Trebuchet MS"/>
                <a:sym typeface="Trebuchet MS"/>
              </a:rPr>
              <a:t>monetary value </a:t>
            </a:r>
            <a:r>
              <a:rPr b="0" i="0" lang="en-US" sz="1800" u="none">
                <a:solidFill>
                  <a:srgbClr val="404040"/>
                </a:solidFill>
                <a:latin typeface="Trebuchet MS"/>
                <a:ea typeface="Trebuchet MS"/>
                <a:cs typeface="Trebuchet MS"/>
                <a:sym typeface="Trebuchet MS"/>
              </a:rPr>
              <a:t>of the bundle of economic, functional abd psychological </a:t>
            </a:r>
            <a:r>
              <a:rPr b="1" i="0" lang="en-US" sz="1800" u="none">
                <a:solidFill>
                  <a:srgbClr val="404040"/>
                </a:solidFill>
                <a:latin typeface="Trebuchet MS"/>
                <a:ea typeface="Trebuchet MS"/>
                <a:cs typeface="Trebuchet MS"/>
                <a:sym typeface="Trebuchet MS"/>
              </a:rPr>
              <a:t>benefits</a:t>
            </a:r>
            <a:r>
              <a:rPr b="0" i="0" lang="en-US" sz="1800" u="none">
                <a:solidFill>
                  <a:srgbClr val="404040"/>
                </a:solidFill>
                <a:latin typeface="Trebuchet MS"/>
                <a:ea typeface="Trebuchet MS"/>
                <a:cs typeface="Trebuchet MS"/>
                <a:sym typeface="Trebuchet MS"/>
              </a:rPr>
              <a:t> customer's expect from a given market offering.</a:t>
            </a:r>
            <a:endParaRPr/>
          </a:p>
          <a:p>
            <a:pPr indent="-34131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TCC- Perceived </a:t>
            </a:r>
            <a:r>
              <a:rPr b="1" i="0" lang="en-US" sz="1800" u="none">
                <a:solidFill>
                  <a:srgbClr val="404040"/>
                </a:solidFill>
                <a:latin typeface="Trebuchet MS"/>
                <a:ea typeface="Trebuchet MS"/>
                <a:cs typeface="Trebuchet MS"/>
                <a:sym typeface="Trebuchet MS"/>
              </a:rPr>
              <a:t>bundle of costs </a:t>
            </a:r>
            <a:r>
              <a:rPr b="0" i="0" lang="en-US" sz="1800" u="none">
                <a:solidFill>
                  <a:srgbClr val="404040"/>
                </a:solidFill>
                <a:latin typeface="Trebuchet MS"/>
                <a:ea typeface="Trebuchet MS"/>
                <a:cs typeface="Trebuchet MS"/>
                <a:sym typeface="Trebuchet MS"/>
              </a:rPr>
              <a:t>customer's expect to incur in evaluating, obtaining, using and disposing of the given market offering including </a:t>
            </a:r>
            <a:r>
              <a:rPr b="1" i="0" lang="en-US" sz="1800" u="none">
                <a:solidFill>
                  <a:srgbClr val="404040"/>
                </a:solidFill>
                <a:latin typeface="Trebuchet MS"/>
                <a:ea typeface="Trebuchet MS"/>
                <a:cs typeface="Trebuchet MS"/>
                <a:sym typeface="Trebuchet MS"/>
              </a:rPr>
              <a:t>monetary, time, energy and psychological costs</a:t>
            </a:r>
            <a:r>
              <a:rPr b="0" i="0" lang="en-US" sz="1800" u="none">
                <a:solidFill>
                  <a:srgbClr val="404040"/>
                </a:solidFill>
                <a:latin typeface="Trebuchet MS"/>
                <a:ea typeface="Trebuchet MS"/>
                <a:cs typeface="Trebuchet MS"/>
                <a:sym typeface="Trebuchet MS"/>
              </a:rPr>
              <a:t>.</a:t>
            </a:r>
            <a:endParaRPr/>
          </a:p>
        </p:txBody>
      </p:sp>
    </p:spTree>
  </p:cSld>
  <p:clrMapOvr>
    <a:masterClrMapping/>
  </p:clrMapOvr>
  <p:transition advTm="1024" spd="slow">
    <p:wipe dir="r"/>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2" name="Shape 522"/>
        <p:cNvGrpSpPr/>
        <p:nvPr/>
      </p:nvGrpSpPr>
      <p:grpSpPr>
        <a:xfrm>
          <a:off x="0" y="0"/>
          <a:ext cx="0" cy="0"/>
          <a:chOff x="0" y="0"/>
          <a:chExt cx="0" cy="0"/>
        </a:xfrm>
      </p:grpSpPr>
      <p:sp>
        <p:nvSpPr>
          <p:cNvPr id="523" name="Google Shape;523;p46"/>
          <p:cNvSpPr txBox="1"/>
          <p:nvPr>
            <p:ph type="title"/>
          </p:nvPr>
        </p:nvSpPr>
        <p:spPr>
          <a:xfrm>
            <a:off x="762000" y="273050"/>
            <a:ext cx="7686675" cy="11366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Customer Perceived Value</a:t>
            </a:r>
            <a:endParaRPr/>
          </a:p>
        </p:txBody>
      </p:sp>
      <p:sp>
        <p:nvSpPr>
          <p:cNvPr id="524" name="Google Shape;524;p46"/>
          <p:cNvSpPr txBox="1"/>
          <p:nvPr>
            <p:ph idx="1" type="body"/>
          </p:nvPr>
        </p:nvSpPr>
        <p:spPr>
          <a:xfrm>
            <a:off x="762000" y="1600200"/>
            <a:ext cx="7686675" cy="4562475"/>
          </a:xfrm>
          <a:prstGeom prst="rect">
            <a:avLst/>
          </a:prstGeom>
          <a:noFill/>
          <a:ln>
            <a:noFill/>
          </a:ln>
        </p:spPr>
        <p:txBody>
          <a:bodyPr anchorCtr="0" anchor="t" bIns="45700" lIns="91425" spcFirstLastPara="1" rIns="91425" wrap="square" tIns="45700">
            <a:noAutofit/>
          </a:bodyPr>
          <a:lstStyle/>
          <a:p>
            <a:pPr indent="-34131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CPV- is the difference between the prospective customer's evaluation of the benefits and all the costs of an offering and it's perceived alternatives</a:t>
            </a:r>
            <a:endParaRPr/>
          </a:p>
          <a:p>
            <a:pPr indent="-34131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a:t>
            </a:r>
            <a:endParaRPr/>
          </a:p>
        </p:txBody>
      </p:sp>
    </p:spTree>
  </p:cSld>
  <p:clrMapOvr>
    <a:masterClrMapping/>
  </p:clrMapOvr>
  <p:transition advTm="1024" spd="slow">
    <p:wipe dir="r"/>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47"/>
          <p:cNvSpPr txBox="1"/>
          <p:nvPr>
            <p:ph type="title"/>
          </p:nvPr>
        </p:nvSpPr>
        <p:spPr>
          <a:xfrm>
            <a:off x="720725" y="360362"/>
            <a:ext cx="8053387" cy="1079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Customer Profitability analysis</a:t>
            </a:r>
            <a:endParaRPr/>
          </a:p>
        </p:txBody>
      </p:sp>
      <p:sp>
        <p:nvSpPr>
          <p:cNvPr id="531" name="Google Shape;531;p47"/>
          <p:cNvSpPr txBox="1"/>
          <p:nvPr>
            <p:ph idx="1" type="body"/>
          </p:nvPr>
        </p:nvSpPr>
        <p:spPr>
          <a:xfrm>
            <a:off x="762000" y="1600200"/>
            <a:ext cx="7693025" cy="4568825"/>
          </a:xfrm>
          <a:prstGeom prst="rect">
            <a:avLst/>
          </a:prstGeom>
          <a:noFill/>
          <a:ln>
            <a:noFill/>
          </a:ln>
        </p:spPr>
        <p:txBody>
          <a:bodyPr anchorCtr="0" anchor="t" bIns="45700" lIns="91425" spcFirstLastPara="1" rIns="91425" wrap="square" tIns="45700">
            <a:noAutofit/>
          </a:bodyPr>
          <a:lstStyle/>
          <a:p>
            <a:pPr indent="-33496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A profitable customer is a person that yields a revenue stream that exceeds the cost stream of attracting, selling and serving that customer.</a:t>
            </a:r>
            <a:endParaRPr/>
          </a:p>
          <a:p>
            <a:pPr indent="-33496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The emphasis is on the life-stream of revenue and costs and not on the profit from a particular transaction. </a:t>
            </a:r>
            <a:endParaRPr/>
          </a:p>
          <a:p>
            <a:pPr indent="-251459" lvl="0" marL="342900" marR="0" rtl="0" algn="l">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p:txBody>
      </p:sp>
    </p:spTree>
  </p:cSld>
  <p:clrMapOvr>
    <a:masterClrMapping/>
  </p:clrMapOvr>
  <p:transition advTm="1024" spd="slow">
    <p:wipe dir="r"/>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6" name="Shape 536"/>
        <p:cNvGrpSpPr/>
        <p:nvPr/>
      </p:nvGrpSpPr>
      <p:grpSpPr>
        <a:xfrm>
          <a:off x="0" y="0"/>
          <a:ext cx="0" cy="0"/>
          <a:chOff x="0" y="0"/>
          <a:chExt cx="0" cy="0"/>
        </a:xfrm>
      </p:grpSpPr>
      <p:sp>
        <p:nvSpPr>
          <p:cNvPr id="537" name="Google Shape;537;p48"/>
          <p:cNvSpPr txBox="1"/>
          <p:nvPr/>
        </p:nvSpPr>
        <p:spPr>
          <a:xfrm>
            <a:off x="762000" y="252412"/>
            <a:ext cx="7696200" cy="1189037"/>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a:solidFill>
                  <a:srgbClr val="000000"/>
                </a:solidFill>
                <a:latin typeface="Arial"/>
                <a:ea typeface="Arial"/>
                <a:cs typeface="Arial"/>
                <a:sym typeface="Arial"/>
              </a:rPr>
              <a:t> Customer-Product Profitability Analysis</a:t>
            </a:r>
            <a:endParaRPr/>
          </a:p>
        </p:txBody>
      </p:sp>
      <p:pic>
        <p:nvPicPr>
          <p:cNvPr id="538" name="Google Shape;538;p48"/>
          <p:cNvPicPr preferRelativeResize="0"/>
          <p:nvPr/>
        </p:nvPicPr>
        <p:blipFill rotWithShape="1">
          <a:blip r:embed="rId3">
            <a:alphaModFix/>
          </a:blip>
          <a:srcRect b="0" l="0" r="0" t="0"/>
          <a:stretch/>
        </p:blipFill>
        <p:spPr>
          <a:xfrm>
            <a:off x="519275" y="252400"/>
            <a:ext cx="8809749" cy="6480250"/>
          </a:xfrm>
          <a:prstGeom prst="rect">
            <a:avLst/>
          </a:prstGeom>
          <a:noFill/>
          <a:ln>
            <a:noFill/>
          </a:ln>
        </p:spPr>
      </p:pic>
    </p:spTree>
  </p:cSld>
  <p:clrMapOvr>
    <a:masterClrMapping/>
  </p:clrMapOvr>
  <p:transition advTm="1024" spd="slow">
    <p:wipe dir="r"/>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3" name="Shape 543"/>
        <p:cNvGrpSpPr/>
        <p:nvPr/>
      </p:nvGrpSpPr>
      <p:grpSpPr>
        <a:xfrm>
          <a:off x="0" y="0"/>
          <a:ext cx="0" cy="0"/>
          <a:chOff x="0" y="0"/>
          <a:chExt cx="0" cy="0"/>
        </a:xfrm>
      </p:grpSpPr>
      <p:sp>
        <p:nvSpPr>
          <p:cNvPr id="544" name="Google Shape;544;p49"/>
          <p:cNvSpPr txBox="1"/>
          <p:nvPr>
            <p:ph type="title"/>
          </p:nvPr>
        </p:nvSpPr>
        <p:spPr>
          <a:xfrm>
            <a:off x="762000" y="273050"/>
            <a:ext cx="7686675" cy="11366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Customer Lifetime Value</a:t>
            </a:r>
            <a:endParaRPr/>
          </a:p>
        </p:txBody>
      </p:sp>
      <p:sp>
        <p:nvSpPr>
          <p:cNvPr id="545" name="Google Shape;545;p49"/>
          <p:cNvSpPr txBox="1"/>
          <p:nvPr>
            <p:ph idx="1" type="body"/>
          </p:nvPr>
        </p:nvSpPr>
        <p:spPr>
          <a:xfrm>
            <a:off x="762000" y="1600200"/>
            <a:ext cx="7686675" cy="4562475"/>
          </a:xfrm>
          <a:prstGeom prst="rect">
            <a:avLst/>
          </a:prstGeom>
          <a:noFill/>
          <a:ln>
            <a:noFill/>
          </a:ln>
        </p:spPr>
        <p:txBody>
          <a:bodyPr anchorCtr="0" anchor="t" bIns="45700" lIns="91425" spcFirstLastPara="1" rIns="91425" wrap="square" tIns="45700">
            <a:noAutofit/>
          </a:bodyPr>
          <a:lstStyle/>
          <a:p>
            <a:pPr indent="-34131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CLV describes the net present value of the stream of future profits expected over the customer's lifetime purchases.</a:t>
            </a:r>
            <a:endParaRPr/>
          </a:p>
          <a:p>
            <a:pPr indent="-341312" lvl="0" marL="3429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It is the crucial link between the value the firm delivers to customers and the value customer's deliver to the firm.</a:t>
            </a:r>
            <a:endParaRPr/>
          </a:p>
          <a:p>
            <a:pPr indent="-251459" lvl="0" marL="342900" marR="0" rtl="0" algn="l">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p:txBody>
      </p:sp>
    </p:spTree>
  </p:cSld>
  <p:clrMapOvr>
    <a:masterClrMapping/>
  </p:clrMapOvr>
  <p:transition advTm="1024" spd="slow">
    <p:wipe dir="r"/>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5"/>
          <p:cNvSpPr txBox="1"/>
          <p:nvPr>
            <p:ph type="title"/>
          </p:nvPr>
        </p:nvSpPr>
        <p:spPr>
          <a:xfrm>
            <a:off x="762000" y="247650"/>
            <a:ext cx="7685087" cy="11318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Defining value</a:t>
            </a:r>
            <a:endParaRPr/>
          </a:p>
        </p:txBody>
      </p:sp>
      <p:sp>
        <p:nvSpPr>
          <p:cNvPr id="240" name="Google Shape;240;p5"/>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rmAutofit/>
          </a:bodyPr>
          <a:lstStyle/>
          <a:p>
            <a:pPr indent="-342900" lvl="0" marL="342900" marR="0" rtl="0" algn="l">
              <a:lnSpc>
                <a:spcPct val="80000"/>
              </a:lnSpc>
              <a:spcBef>
                <a:spcPts val="0"/>
              </a:spcBef>
              <a:spcAft>
                <a:spcPts val="0"/>
              </a:spcAft>
              <a:buClr>
                <a:schemeClr val="accent1"/>
              </a:buClr>
              <a:buSzPts val="1360"/>
              <a:buFont typeface="Noto Sans Symbols"/>
              <a:buNone/>
            </a:pPr>
            <a:r>
              <a:rPr b="0" i="0" lang="en-US" sz="1700" u="none">
                <a:solidFill>
                  <a:srgbClr val="404040"/>
                </a:solidFill>
                <a:latin typeface="Trebuchet MS"/>
                <a:ea typeface="Trebuchet MS"/>
                <a:cs typeface="Trebuchet MS"/>
                <a:sym typeface="Trebuchet MS"/>
              </a:rPr>
              <a:t>.</a:t>
            </a:r>
            <a:r>
              <a:rPr b="1" i="0" lang="en-US" sz="2200" u="none">
                <a:solidFill>
                  <a:srgbClr val="404040"/>
                </a:solidFill>
                <a:latin typeface="Trebuchet MS"/>
                <a:ea typeface="Trebuchet MS"/>
                <a:cs typeface="Trebuchet MS"/>
                <a:sym typeface="Trebuchet MS"/>
              </a:rPr>
              <a:t>Total Customer benefit- </a:t>
            </a:r>
            <a:r>
              <a:rPr b="0" i="0" lang="en-US" sz="2200" u="none">
                <a:solidFill>
                  <a:srgbClr val="404040"/>
                </a:solidFill>
                <a:latin typeface="Trebuchet MS"/>
                <a:ea typeface="Trebuchet MS"/>
                <a:cs typeface="Trebuchet MS"/>
                <a:sym typeface="Trebuchet MS"/>
              </a:rPr>
              <a:t>is the perceived monetary value of the bundle of economic, functional and psychological benefits customers expect from a given market offering because of the product, service , people and image.</a:t>
            </a:r>
            <a:endParaRPr/>
          </a:p>
          <a:p>
            <a:pPr indent="-342900" lvl="0" marL="342900" marR="0" rtl="0" algn="l">
              <a:lnSpc>
                <a:spcPct val="80000"/>
              </a:lnSpc>
              <a:spcBef>
                <a:spcPts val="1000"/>
              </a:spcBef>
              <a:spcAft>
                <a:spcPts val="0"/>
              </a:spcAft>
              <a:buClr>
                <a:schemeClr val="accent1"/>
              </a:buClr>
              <a:buSzPts val="1760"/>
              <a:buFont typeface="Noto Sans Symbols"/>
              <a:buNone/>
            </a:pPr>
            <a:r>
              <a:rPr b="1" i="0" lang="en-US" sz="2200" u="none">
                <a:solidFill>
                  <a:srgbClr val="404040"/>
                </a:solidFill>
                <a:latin typeface="Trebuchet MS"/>
                <a:ea typeface="Trebuchet MS"/>
                <a:cs typeface="Trebuchet MS"/>
                <a:sym typeface="Trebuchet MS"/>
              </a:rPr>
              <a:t>Total Customer Cost</a:t>
            </a:r>
            <a:endParaRPr/>
          </a:p>
          <a:p>
            <a:pPr indent="-342900" lvl="0" marL="342900" marR="0" rtl="0" algn="l">
              <a:lnSpc>
                <a:spcPct val="80000"/>
              </a:lnSpc>
              <a:spcBef>
                <a:spcPts val="1000"/>
              </a:spcBef>
              <a:spcAft>
                <a:spcPts val="0"/>
              </a:spcAft>
              <a:buClr>
                <a:schemeClr val="accent1"/>
              </a:buClr>
              <a:buSzPts val="1760"/>
              <a:buFont typeface="Noto Sans Symbols"/>
              <a:buNone/>
            </a:pPr>
            <a:r>
              <a:rPr b="0" i="0" lang="en-US" sz="2200" u="none">
                <a:solidFill>
                  <a:srgbClr val="404040"/>
                </a:solidFill>
                <a:latin typeface="Trebuchet MS"/>
                <a:ea typeface="Trebuchet MS"/>
                <a:cs typeface="Trebuchet MS"/>
                <a:sym typeface="Trebuchet MS"/>
              </a:rPr>
              <a:t>	is the perceived bundle of costs customers  expect to incur in evaluating, obtaining, using, and disposing of the given market offering, including monetary, time, energy and psychological costs..</a:t>
            </a:r>
            <a:endParaRPr/>
          </a:p>
          <a:p>
            <a:pPr indent="-231140" lvl="0" marL="342900" marR="0" rtl="0" algn="l">
              <a:spcBef>
                <a:spcPts val="1000"/>
              </a:spcBef>
              <a:spcAft>
                <a:spcPts val="0"/>
              </a:spcAft>
              <a:buClr>
                <a:schemeClr val="accent1"/>
              </a:buClr>
              <a:buSzPts val="1760"/>
              <a:buFont typeface="Noto Sans Symbols"/>
              <a:buNone/>
            </a:pPr>
            <a:r>
              <a:t/>
            </a:r>
            <a:endParaRPr b="0" i="0" sz="2200" u="none">
              <a:solidFill>
                <a:srgbClr val="404040"/>
              </a:solidFill>
              <a:latin typeface="Trebuchet MS"/>
              <a:ea typeface="Trebuchet MS"/>
              <a:cs typeface="Trebuchet MS"/>
              <a:sym typeface="Trebuchet MS"/>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0" name="Shape 550"/>
        <p:cNvGrpSpPr/>
        <p:nvPr/>
      </p:nvGrpSpPr>
      <p:grpSpPr>
        <a:xfrm>
          <a:off x="0" y="0"/>
          <a:ext cx="0" cy="0"/>
          <a:chOff x="0" y="0"/>
          <a:chExt cx="0" cy="0"/>
        </a:xfrm>
      </p:grpSpPr>
      <p:sp>
        <p:nvSpPr>
          <p:cNvPr id="551" name="Google Shape;551;p50"/>
          <p:cNvSpPr txBox="1"/>
          <p:nvPr/>
        </p:nvSpPr>
        <p:spPr>
          <a:xfrm>
            <a:off x="762000" y="274637"/>
            <a:ext cx="7696200" cy="11430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a:solidFill>
                  <a:srgbClr val="000000"/>
                </a:solidFill>
                <a:latin typeface="Arial"/>
                <a:ea typeface="Arial"/>
                <a:cs typeface="Arial"/>
                <a:sym typeface="Arial"/>
              </a:rPr>
              <a:t>What Is </a:t>
            </a:r>
            <a:br>
              <a:rPr b="1" i="0" lang="en-US" sz="3200" u="none">
                <a:solidFill>
                  <a:srgbClr val="000000"/>
                </a:solidFill>
                <a:latin typeface="Arial"/>
                <a:ea typeface="Arial"/>
                <a:cs typeface="Arial"/>
                <a:sym typeface="Arial"/>
              </a:rPr>
            </a:br>
            <a:r>
              <a:rPr b="1" i="0" lang="en-US" sz="3200" u="none">
                <a:solidFill>
                  <a:srgbClr val="000000"/>
                </a:solidFill>
                <a:latin typeface="Arial"/>
                <a:ea typeface="Arial"/>
                <a:cs typeface="Arial"/>
                <a:sym typeface="Arial"/>
              </a:rPr>
              <a:t>Customer Relationship Management?</a:t>
            </a:r>
            <a:endParaRPr/>
          </a:p>
        </p:txBody>
      </p:sp>
      <p:sp>
        <p:nvSpPr>
          <p:cNvPr id="552" name="Google Shape;552;p50"/>
          <p:cNvSpPr txBox="1"/>
          <p:nvPr/>
        </p:nvSpPr>
        <p:spPr>
          <a:xfrm>
            <a:off x="838200" y="1752600"/>
            <a:ext cx="7621587" cy="4419600"/>
          </a:xfrm>
          <a:prstGeom prst="rect">
            <a:avLst/>
          </a:prstGeom>
          <a:noFill/>
          <a:ln>
            <a:noFill/>
          </a:ln>
        </p:spPr>
        <p:txBody>
          <a:bodyPr anchorCtr="0" anchor="t" bIns="45700" lIns="91425" spcFirstLastPara="1" rIns="91425" wrap="square" tIns="45700">
            <a:noAutofit/>
          </a:bodyPr>
          <a:lstStyle/>
          <a:p>
            <a:pPr indent="-331787" lvl="0" marL="342900" marR="0" rtl="0" algn="just">
              <a:lnSpc>
                <a:spcPct val="100000"/>
              </a:lnSpc>
              <a:spcBef>
                <a:spcPts val="0"/>
              </a:spcBef>
              <a:spcAft>
                <a:spcPts val="0"/>
              </a:spcAft>
              <a:buClr>
                <a:srgbClr val="000000"/>
              </a:buClr>
              <a:buSzPts val="2800"/>
              <a:buFont typeface="Arial"/>
              <a:buNone/>
            </a:pPr>
            <a:r>
              <a:rPr b="1" i="0" lang="en-US" sz="2800" u="none">
                <a:solidFill>
                  <a:srgbClr val="000000"/>
                </a:solidFill>
                <a:latin typeface="Arial"/>
                <a:ea typeface="Arial"/>
                <a:cs typeface="Arial"/>
                <a:sym typeface="Arial"/>
              </a:rPr>
              <a:t>CRM</a:t>
            </a:r>
            <a:r>
              <a:rPr b="0" i="0" lang="en-US" sz="2800" u="none">
                <a:solidFill>
                  <a:srgbClr val="000000"/>
                </a:solidFill>
                <a:latin typeface="Arial"/>
                <a:ea typeface="Arial"/>
                <a:cs typeface="Arial"/>
                <a:sym typeface="Arial"/>
              </a:rPr>
              <a:t> is the process of carefully managing detailed information about individual customers and all customer </a:t>
            </a:r>
            <a:r>
              <a:rPr b="1" i="0" lang="en-US" sz="2800" u="none">
                <a:solidFill>
                  <a:srgbClr val="000000"/>
                </a:solidFill>
                <a:latin typeface="Arial"/>
                <a:ea typeface="Arial"/>
                <a:cs typeface="Arial"/>
                <a:sym typeface="Arial"/>
              </a:rPr>
              <a:t>touch points </a:t>
            </a:r>
            <a:r>
              <a:rPr b="0" i="0" lang="en-US" sz="2800" u="none">
                <a:solidFill>
                  <a:srgbClr val="000000"/>
                </a:solidFill>
                <a:latin typeface="Arial"/>
                <a:ea typeface="Arial"/>
                <a:cs typeface="Arial"/>
                <a:sym typeface="Arial"/>
              </a:rPr>
              <a:t>to maximize customer loyalty.</a:t>
            </a:r>
            <a:endParaRPr/>
          </a:p>
          <a:p>
            <a:pPr indent="-331787" lvl="0" marL="342900" marR="0" rtl="0" algn="just">
              <a:lnSpc>
                <a:spcPct val="100000"/>
              </a:lnSpc>
              <a:spcBef>
                <a:spcPts val="600"/>
              </a:spcBef>
              <a:spcAft>
                <a:spcPts val="0"/>
              </a:spcAft>
              <a:buClr>
                <a:srgbClr val="000000"/>
              </a:buClr>
              <a:buSzPts val="2800"/>
              <a:buFont typeface="Arial"/>
              <a:buNone/>
            </a:pPr>
            <a:r>
              <a:rPr b="0" i="0" lang="en-US" sz="2800" u="none">
                <a:solidFill>
                  <a:srgbClr val="000000"/>
                </a:solidFill>
                <a:latin typeface="Arial"/>
                <a:ea typeface="Arial"/>
                <a:cs typeface="Arial"/>
                <a:sym typeface="Arial"/>
              </a:rPr>
              <a:t>Customer Value Management -describes the company’s optimization of the value of it’s customer base.</a:t>
            </a:r>
            <a:endParaRPr/>
          </a:p>
          <a:p>
            <a:pPr indent="-331787" lvl="0" marL="342900" marR="0" rtl="0" algn="l">
              <a:lnSpc>
                <a:spcPct val="100000"/>
              </a:lnSpc>
              <a:spcBef>
                <a:spcPts val="600"/>
              </a:spcBef>
              <a:spcAft>
                <a:spcPts val="0"/>
              </a:spcAft>
              <a:buClr>
                <a:srgbClr val="000000"/>
              </a:buClr>
              <a:buSzPts val="2800"/>
              <a:buFont typeface="Arial"/>
              <a:buNone/>
            </a:pPr>
            <a:r>
              <a:rPr b="0" i="0" lang="en-US" sz="2800" u="none">
                <a:solidFill>
                  <a:srgbClr val="000000"/>
                </a:solidFill>
                <a:latin typeface="Arial"/>
                <a:ea typeface="Arial"/>
                <a:cs typeface="Arial"/>
                <a:sym typeface="Arial"/>
              </a:rPr>
              <a:t>Customer Touch Points: any occasion in which the customer encounters the brand or product.</a:t>
            </a:r>
            <a:endParaRPr/>
          </a:p>
          <a:p>
            <a:pPr indent="-331787" lvl="0" marL="342900" marR="0" rtl="0" algn="l">
              <a:lnSpc>
                <a:spcPct val="100000"/>
              </a:lnSpc>
              <a:spcBef>
                <a:spcPts val="600"/>
              </a:spcBef>
              <a:spcAft>
                <a:spcPts val="0"/>
              </a:spcAft>
              <a:buClr>
                <a:schemeClr val="dk1"/>
              </a:buClr>
              <a:buSzPts val="2800"/>
              <a:buFont typeface="Trebuchet MS"/>
              <a:buNone/>
            </a:pPr>
            <a:r>
              <a:t/>
            </a:r>
            <a:endParaRPr b="0" i="0" sz="2800" u="none">
              <a:solidFill>
                <a:srgbClr val="000000"/>
              </a:solidFill>
              <a:latin typeface="Arial"/>
              <a:ea typeface="Arial"/>
              <a:cs typeface="Arial"/>
              <a:sym typeface="Arial"/>
            </a:endParaRPr>
          </a:p>
          <a:p>
            <a:pPr indent="-331787" lvl="0" marL="342900" marR="0" rtl="0" algn="r">
              <a:lnSpc>
                <a:spcPct val="100000"/>
              </a:lnSpc>
              <a:spcBef>
                <a:spcPts val="600"/>
              </a:spcBef>
              <a:spcAft>
                <a:spcPts val="0"/>
              </a:spcAft>
              <a:buClr>
                <a:schemeClr val="dk1"/>
              </a:buClr>
              <a:buSzPts val="2800"/>
              <a:buFont typeface="Trebuchet MS"/>
              <a:buNone/>
            </a:pPr>
            <a:r>
              <a:t/>
            </a:r>
            <a:endParaRPr b="0" i="0" sz="2800" u="none">
              <a:solidFill>
                <a:srgbClr val="000000"/>
              </a:solidFill>
              <a:latin typeface="Arial"/>
              <a:ea typeface="Arial"/>
              <a:cs typeface="Arial"/>
              <a:sym typeface="Arial"/>
            </a:endParaRPr>
          </a:p>
          <a:p>
            <a:pPr indent="-331787" lvl="0" marL="342900" marR="0" rtl="0" algn="r">
              <a:lnSpc>
                <a:spcPct val="100000"/>
              </a:lnSpc>
              <a:spcBef>
                <a:spcPts val="600"/>
              </a:spcBef>
              <a:spcAft>
                <a:spcPts val="0"/>
              </a:spcAft>
              <a:buClr>
                <a:schemeClr val="dk1"/>
              </a:buClr>
              <a:buSzPts val="2800"/>
              <a:buFont typeface="Trebuchet MS"/>
              <a:buNone/>
            </a:pPr>
            <a:r>
              <a:t/>
            </a:r>
            <a:endParaRPr b="0" i="0" sz="2800" u="none">
              <a:solidFill>
                <a:srgbClr val="000000"/>
              </a:solidFill>
              <a:latin typeface="Arial"/>
              <a:ea typeface="Arial"/>
              <a:cs typeface="Arial"/>
              <a:sym typeface="Arial"/>
            </a:endParaRPr>
          </a:p>
          <a:p>
            <a:pPr indent="-331787" lvl="0" marL="342900" marR="0" rtl="0" algn="r">
              <a:lnSpc>
                <a:spcPct val="100000"/>
              </a:lnSpc>
              <a:spcBef>
                <a:spcPts val="600"/>
              </a:spcBef>
              <a:spcAft>
                <a:spcPts val="0"/>
              </a:spcAft>
              <a:buClr>
                <a:schemeClr val="dk1"/>
              </a:buClr>
              <a:buSzPts val="2800"/>
              <a:buFont typeface="Trebuchet MS"/>
              <a:buNone/>
            </a:pPr>
            <a:r>
              <a:t/>
            </a:r>
            <a:endParaRPr b="0" i="0" sz="2800" u="none">
              <a:solidFill>
                <a:srgbClr val="000000"/>
              </a:solidFill>
              <a:latin typeface="Arial"/>
              <a:ea typeface="Arial"/>
              <a:cs typeface="Arial"/>
              <a:sym typeface="Arial"/>
            </a:endParaRPr>
          </a:p>
          <a:p>
            <a:pPr indent="-331787" lvl="0" marL="342900" marR="0" rtl="0" algn="r">
              <a:lnSpc>
                <a:spcPct val="100000"/>
              </a:lnSpc>
              <a:spcBef>
                <a:spcPts val="600"/>
              </a:spcBef>
              <a:spcAft>
                <a:spcPts val="0"/>
              </a:spcAft>
              <a:buClr>
                <a:schemeClr val="dk1"/>
              </a:buClr>
              <a:buSzPts val="2800"/>
              <a:buFont typeface="Trebuchet MS"/>
              <a:buNone/>
            </a:pPr>
            <a:r>
              <a:t/>
            </a:r>
            <a:endParaRPr b="0" i="0" sz="2800" u="none">
              <a:solidFill>
                <a:srgbClr val="000000"/>
              </a:solidFill>
              <a:latin typeface="Arial"/>
              <a:ea typeface="Arial"/>
              <a:cs typeface="Arial"/>
              <a:sym typeface="Arial"/>
            </a:endParaRPr>
          </a:p>
          <a:p>
            <a:pPr indent="0" lvl="0" marL="0" marR="0" rtl="0" algn="l">
              <a:lnSpc>
                <a:spcPct val="100000"/>
              </a:lnSpc>
              <a:spcBef>
                <a:spcPts val="300"/>
              </a:spcBef>
              <a:spcAft>
                <a:spcPts val="0"/>
              </a:spcAft>
              <a:buNone/>
            </a:pPr>
            <a:r>
              <a:t/>
            </a:r>
            <a:endParaRPr b="0" i="0" sz="2800" u="none">
              <a:solidFill>
                <a:srgbClr val="000000"/>
              </a:solidFill>
              <a:latin typeface="Arial"/>
              <a:ea typeface="Arial"/>
              <a:cs typeface="Arial"/>
              <a:sym typeface="Arial"/>
            </a:endParaRPr>
          </a:p>
        </p:txBody>
      </p:sp>
    </p:spTree>
  </p:cSld>
  <p:clrMapOvr>
    <a:masterClrMapping/>
  </p:clrMapOvr>
  <p:transition advTm="1024" spd="slow">
    <p:wipe dir="r"/>
  </p:transition>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7" name="Shape 557"/>
        <p:cNvGrpSpPr/>
        <p:nvPr/>
      </p:nvGrpSpPr>
      <p:grpSpPr>
        <a:xfrm>
          <a:off x="0" y="0"/>
          <a:ext cx="0" cy="0"/>
          <a:chOff x="0" y="0"/>
          <a:chExt cx="0" cy="0"/>
        </a:xfrm>
      </p:grpSpPr>
      <p:sp>
        <p:nvSpPr>
          <p:cNvPr id="558" name="Google Shape;558;p51"/>
          <p:cNvSpPr txBox="1"/>
          <p:nvPr/>
        </p:nvSpPr>
        <p:spPr>
          <a:xfrm>
            <a:off x="762000" y="274637"/>
            <a:ext cx="7696200" cy="11430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a:solidFill>
                  <a:srgbClr val="000000"/>
                </a:solidFill>
                <a:latin typeface="Arial"/>
                <a:ea typeface="Arial"/>
                <a:cs typeface="Arial"/>
                <a:sym typeface="Arial"/>
              </a:rPr>
              <a:t>What Is Loyalty?</a:t>
            </a:r>
            <a:endParaRPr/>
          </a:p>
        </p:txBody>
      </p:sp>
      <p:sp>
        <p:nvSpPr>
          <p:cNvPr id="559" name="Google Shape;559;p51"/>
          <p:cNvSpPr txBox="1"/>
          <p:nvPr/>
        </p:nvSpPr>
        <p:spPr>
          <a:xfrm>
            <a:off x="533400" y="1600200"/>
            <a:ext cx="7467600" cy="4572000"/>
          </a:xfrm>
          <a:prstGeom prst="rect">
            <a:avLst/>
          </a:prstGeom>
          <a:noFill/>
          <a:ln>
            <a:noFill/>
          </a:ln>
        </p:spPr>
        <p:txBody>
          <a:bodyPr anchorCtr="0" anchor="t" bIns="45700" lIns="91425" spcFirstLastPara="1" rIns="91425" wrap="square" tIns="45700">
            <a:noAutofit/>
          </a:bodyPr>
          <a:lstStyle/>
          <a:p>
            <a:pPr indent="4761" lvl="0" marL="342900" marR="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Arial"/>
                <a:ea typeface="Arial"/>
                <a:cs typeface="Arial"/>
                <a:sym typeface="Arial"/>
              </a:rPr>
              <a:t>Loyalty</a:t>
            </a:r>
            <a:r>
              <a:rPr b="0" i="0" lang="en-US" sz="2800" u="none">
                <a:solidFill>
                  <a:srgbClr val="000000"/>
                </a:solidFill>
                <a:latin typeface="Arial"/>
                <a:ea typeface="Arial"/>
                <a:cs typeface="Arial"/>
                <a:sym typeface="Arial"/>
              </a:rPr>
              <a:t> is a deeply held commitment to</a:t>
            </a:r>
            <a:r>
              <a:rPr b="1" i="0" lang="en-US" sz="2800" u="none">
                <a:solidFill>
                  <a:srgbClr val="000000"/>
                </a:solidFill>
                <a:latin typeface="Arial"/>
                <a:ea typeface="Arial"/>
                <a:cs typeface="Arial"/>
                <a:sym typeface="Arial"/>
              </a:rPr>
              <a:t> re-buy or re-patronize</a:t>
            </a:r>
            <a:r>
              <a:rPr b="0" i="0" lang="en-US" sz="2800" u="none">
                <a:solidFill>
                  <a:srgbClr val="000000"/>
                </a:solidFill>
                <a:latin typeface="Arial"/>
                <a:ea typeface="Arial"/>
                <a:cs typeface="Arial"/>
                <a:sym typeface="Arial"/>
              </a:rPr>
              <a:t> a preferred product or service in the future despite situational influences and marketing efforts having the potential to cause switching behaviour.</a:t>
            </a:r>
            <a:endParaRPr/>
          </a:p>
        </p:txBody>
      </p:sp>
    </p:spTree>
  </p:cSld>
  <p:clrMapOvr>
    <a:masterClrMapping/>
  </p:clrMapOvr>
  <p:transition advTm="1024" spd="slow">
    <p:wipe dir="r"/>
  </p:transition>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4" name="Shape 564"/>
        <p:cNvGrpSpPr/>
        <p:nvPr/>
      </p:nvGrpSpPr>
      <p:grpSpPr>
        <a:xfrm>
          <a:off x="0" y="0"/>
          <a:ext cx="0" cy="0"/>
          <a:chOff x="0" y="0"/>
          <a:chExt cx="0" cy="0"/>
        </a:xfrm>
      </p:grpSpPr>
      <p:sp>
        <p:nvSpPr>
          <p:cNvPr id="565" name="Google Shape;565;p52"/>
          <p:cNvSpPr txBox="1"/>
          <p:nvPr/>
        </p:nvSpPr>
        <p:spPr>
          <a:xfrm>
            <a:off x="763587" y="179387"/>
            <a:ext cx="7696200" cy="11430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a:solidFill>
                  <a:srgbClr val="000000"/>
                </a:solidFill>
                <a:latin typeface="Arial"/>
                <a:ea typeface="Arial"/>
                <a:cs typeface="Arial"/>
                <a:sym typeface="Arial"/>
              </a:rPr>
              <a:t>The Marketing Funnel</a:t>
            </a:r>
            <a:endParaRPr/>
          </a:p>
        </p:txBody>
      </p:sp>
      <p:pic>
        <p:nvPicPr>
          <p:cNvPr id="566" name="Google Shape;566;p52"/>
          <p:cNvPicPr preferRelativeResize="0"/>
          <p:nvPr/>
        </p:nvPicPr>
        <p:blipFill rotWithShape="1">
          <a:blip r:embed="rId3">
            <a:alphaModFix/>
          </a:blip>
          <a:srcRect b="0" l="0" r="0" t="0"/>
          <a:stretch/>
        </p:blipFill>
        <p:spPr>
          <a:xfrm>
            <a:off x="0" y="1038550"/>
            <a:ext cx="9144000" cy="5980600"/>
          </a:xfrm>
          <a:prstGeom prst="rect">
            <a:avLst/>
          </a:prstGeom>
          <a:noFill/>
          <a:ln>
            <a:noFill/>
          </a:ln>
        </p:spPr>
      </p:pic>
    </p:spTree>
  </p:cSld>
  <p:clrMapOvr>
    <a:masterClrMapping/>
  </p:clrMapOvr>
  <p:transition advTm="1024" spd="slow">
    <p:wipe dir="r"/>
  </p:transition>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0" name="Shape 570"/>
        <p:cNvGrpSpPr/>
        <p:nvPr/>
      </p:nvGrpSpPr>
      <p:grpSpPr>
        <a:xfrm>
          <a:off x="0" y="0"/>
          <a:ext cx="0" cy="0"/>
          <a:chOff x="0" y="0"/>
          <a:chExt cx="0" cy="0"/>
        </a:xfrm>
      </p:grpSpPr>
      <p:sp>
        <p:nvSpPr>
          <p:cNvPr id="571" name="Google Shape;571;p53"/>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Building Loyalty</a:t>
            </a:r>
            <a:endParaRPr/>
          </a:p>
        </p:txBody>
      </p:sp>
      <p:sp>
        <p:nvSpPr>
          <p:cNvPr id="572" name="Google Shape;572;p53"/>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rmAutofit/>
          </a:bodyPr>
          <a:lstStyle/>
          <a:p>
            <a:pPr indent="-457200" lvl="0" marL="457200" marR="0" rtl="0" algn="l">
              <a:lnSpc>
                <a:spcPct val="100000"/>
              </a:lnSpc>
              <a:spcBef>
                <a:spcPts val="0"/>
              </a:spcBef>
              <a:spcAft>
                <a:spcPts val="0"/>
              </a:spcAft>
              <a:buClr>
                <a:schemeClr val="accent1"/>
              </a:buClr>
              <a:buSzPts val="1440"/>
              <a:buFont typeface="Arial"/>
              <a:buChar char="•"/>
            </a:pPr>
            <a:r>
              <a:rPr b="0" i="0" lang="en-US" sz="1800" u="none">
                <a:solidFill>
                  <a:srgbClr val="404040"/>
                </a:solidFill>
                <a:latin typeface="Trebuchet MS"/>
                <a:ea typeface="Trebuchet MS"/>
                <a:cs typeface="Trebuchet MS"/>
                <a:sym typeface="Trebuchet MS"/>
              </a:rPr>
              <a:t>Interact closely with customers</a:t>
            </a:r>
            <a:endParaRPr/>
          </a:p>
          <a:p>
            <a:pPr indent="-457200" lvl="0" marL="457200" marR="0" rtl="0" algn="l">
              <a:lnSpc>
                <a:spcPct val="100000"/>
              </a:lnSpc>
              <a:spcBef>
                <a:spcPts val="1000"/>
              </a:spcBef>
              <a:spcAft>
                <a:spcPts val="0"/>
              </a:spcAft>
              <a:buClr>
                <a:schemeClr val="accent1"/>
              </a:buClr>
              <a:buSzPts val="1440"/>
              <a:buFont typeface="Arial"/>
              <a:buChar char="•"/>
            </a:pPr>
            <a:r>
              <a:rPr b="0" i="0" lang="en-US" sz="1800" u="none">
                <a:solidFill>
                  <a:srgbClr val="404040"/>
                </a:solidFill>
                <a:latin typeface="Trebuchet MS"/>
                <a:ea typeface="Trebuchet MS"/>
                <a:cs typeface="Trebuchet MS"/>
                <a:sym typeface="Trebuchet MS"/>
              </a:rPr>
              <a:t>Develop loyalty programs</a:t>
            </a:r>
            <a:endParaRPr/>
          </a:p>
          <a:p>
            <a:pPr indent="-457200" lvl="0" marL="45720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		-club membership programs</a:t>
            </a:r>
            <a:endParaRPr/>
          </a:p>
          <a:p>
            <a:pPr indent="-457200" lvl="0" marL="457200" marR="0" rtl="0" algn="l">
              <a:lnSpc>
                <a:spcPct val="100000"/>
              </a:lnSpc>
              <a:spcBef>
                <a:spcPts val="1000"/>
              </a:spcBef>
              <a:spcAft>
                <a:spcPts val="0"/>
              </a:spcAft>
              <a:buClr>
                <a:schemeClr val="accent1"/>
              </a:buClr>
              <a:buSzPts val="1440"/>
              <a:buFont typeface="Arial"/>
              <a:buChar char="•"/>
            </a:pPr>
            <a:r>
              <a:rPr b="0" i="0" lang="en-US" sz="1800" u="none">
                <a:solidFill>
                  <a:srgbClr val="404040"/>
                </a:solidFill>
                <a:latin typeface="Trebuchet MS"/>
                <a:ea typeface="Trebuchet MS"/>
                <a:cs typeface="Trebuchet MS"/>
                <a:sym typeface="Trebuchet MS"/>
              </a:rPr>
              <a:t>Create institutional ties</a:t>
            </a:r>
            <a:endParaRPr/>
          </a:p>
          <a:p>
            <a:pPr indent="-457200" lvl="0" marL="457200" marR="0" rtl="0" algn="l">
              <a:lnSpc>
                <a:spcPct val="100000"/>
              </a:lnSpc>
              <a:spcBef>
                <a:spcPts val="1000"/>
              </a:spcBef>
              <a:spcAft>
                <a:spcPts val="0"/>
              </a:spcAft>
              <a:buClr>
                <a:schemeClr val="accent1"/>
              </a:buClr>
              <a:buSzPts val="1440"/>
              <a:buFont typeface="Arial"/>
              <a:buChar char="•"/>
            </a:pPr>
            <a:r>
              <a:rPr b="0" i="0" lang="en-US" sz="1800" u="none">
                <a:solidFill>
                  <a:srgbClr val="404040"/>
                </a:solidFill>
                <a:latin typeface="Trebuchet MS"/>
                <a:ea typeface="Trebuchet MS"/>
                <a:cs typeface="Trebuchet MS"/>
                <a:sym typeface="Trebuchet MS"/>
              </a:rPr>
              <a:t>Brand Communities</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7" name="Shape 577"/>
        <p:cNvGrpSpPr/>
        <p:nvPr/>
      </p:nvGrpSpPr>
      <p:grpSpPr>
        <a:xfrm>
          <a:off x="0" y="0"/>
          <a:ext cx="0" cy="0"/>
          <a:chOff x="0" y="0"/>
          <a:chExt cx="0" cy="0"/>
        </a:xfrm>
      </p:grpSpPr>
      <p:sp>
        <p:nvSpPr>
          <p:cNvPr id="578" name="Google Shape;578;p54"/>
          <p:cNvSpPr txBox="1"/>
          <p:nvPr>
            <p:ph type="title"/>
          </p:nvPr>
        </p:nvSpPr>
        <p:spPr>
          <a:xfrm>
            <a:off x="762000" y="273050"/>
            <a:ext cx="7693025" cy="1143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Customer Database</a:t>
            </a:r>
            <a:endParaRPr/>
          </a:p>
        </p:txBody>
      </p:sp>
      <p:sp>
        <p:nvSpPr>
          <p:cNvPr id="579" name="Google Shape;579;p54"/>
          <p:cNvSpPr txBox="1"/>
          <p:nvPr>
            <p:ph idx="1" type="body"/>
          </p:nvPr>
        </p:nvSpPr>
        <p:spPr>
          <a:xfrm>
            <a:off x="762000" y="1600200"/>
            <a:ext cx="7693025" cy="4568825"/>
          </a:xfrm>
          <a:prstGeom prst="rect">
            <a:avLst/>
          </a:prstGeom>
          <a:noFill/>
          <a:ln>
            <a:noFill/>
          </a:ln>
        </p:spPr>
        <p:txBody>
          <a:bodyPr anchorCtr="0" anchor="t" bIns="45700" lIns="91425" spcFirstLastPara="1" rIns="91425" wrap="square" tIns="45700">
            <a:noAutofit/>
          </a:bodyPr>
          <a:lstStyle/>
          <a:p>
            <a:pPr indent="-334962" lvl="0" marL="34290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Organised collection of comprehensive information about individual customers or prospects that is current, accessible and actionable  for lead generation, sale or maintanance of CRM</a:t>
            </a:r>
            <a:endParaRPr/>
          </a:p>
        </p:txBody>
      </p:sp>
    </p:spTree>
  </p:cSld>
  <p:clrMapOvr>
    <a:masterClrMapping/>
  </p:clrMapOvr>
  <p:transition advTm="1024" spd="slow">
    <p:wipe dir="r"/>
  </p:transition>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4" name="Shape 584"/>
        <p:cNvGrpSpPr/>
        <p:nvPr/>
      </p:nvGrpSpPr>
      <p:grpSpPr>
        <a:xfrm>
          <a:off x="0" y="0"/>
          <a:ext cx="0" cy="0"/>
          <a:chOff x="0" y="0"/>
          <a:chExt cx="0" cy="0"/>
        </a:xfrm>
      </p:grpSpPr>
      <p:sp>
        <p:nvSpPr>
          <p:cNvPr id="585" name="Google Shape;585;p55"/>
          <p:cNvSpPr txBox="1"/>
          <p:nvPr/>
        </p:nvSpPr>
        <p:spPr>
          <a:xfrm>
            <a:off x="762000" y="274637"/>
            <a:ext cx="7696200" cy="11430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a:solidFill>
                  <a:srgbClr val="000000"/>
                </a:solidFill>
                <a:latin typeface="Arial"/>
                <a:ea typeface="Arial"/>
                <a:cs typeface="Arial"/>
                <a:sym typeface="Arial"/>
              </a:rPr>
              <a:t>Using the Database</a:t>
            </a:r>
            <a:endParaRPr/>
          </a:p>
        </p:txBody>
      </p:sp>
      <p:sp>
        <p:nvSpPr>
          <p:cNvPr id="586" name="Google Shape;586;p55"/>
          <p:cNvSpPr txBox="1"/>
          <p:nvPr/>
        </p:nvSpPr>
        <p:spPr>
          <a:xfrm>
            <a:off x="533400" y="1600200"/>
            <a:ext cx="7924800" cy="4572000"/>
          </a:xfrm>
          <a:prstGeom prst="rect">
            <a:avLst/>
          </a:prstGeom>
          <a:noFill/>
          <a:ln>
            <a:noFill/>
          </a:ln>
        </p:spPr>
        <p:txBody>
          <a:bodyPr anchorCtr="0" anchor="t" bIns="45700" lIns="91425" spcFirstLastPara="1" rIns="91425" wrap="square" tIns="45700">
            <a:noAutofit/>
          </a:bodyPr>
          <a:lstStyle/>
          <a:p>
            <a:pPr indent="-331787" lvl="0" marL="331787" marR="0" rtl="0" algn="l">
              <a:lnSpc>
                <a:spcPct val="100000"/>
              </a:lnSpc>
              <a:spcBef>
                <a:spcPts val="0"/>
              </a:spcBef>
              <a:spcAft>
                <a:spcPts val="0"/>
              </a:spcAft>
              <a:buClr>
                <a:srgbClr val="000000"/>
              </a:buClr>
              <a:buSzPts val="1400"/>
              <a:buFont typeface="Noto Sans Symbols"/>
              <a:buChar char="▪"/>
            </a:pPr>
            <a:r>
              <a:rPr b="0" i="0" lang="en-US" sz="2800" u="none">
                <a:solidFill>
                  <a:srgbClr val="000000"/>
                </a:solidFill>
                <a:latin typeface="Arial"/>
                <a:ea typeface="Arial"/>
                <a:cs typeface="Arial"/>
                <a:sym typeface="Arial"/>
              </a:rPr>
              <a:t>To identify prospects</a:t>
            </a:r>
            <a:endParaRPr/>
          </a:p>
          <a:p>
            <a:pPr indent="-331787" lvl="0" marL="331787" marR="0" rtl="0" algn="l">
              <a:lnSpc>
                <a:spcPct val="100000"/>
              </a:lnSpc>
              <a:spcBef>
                <a:spcPts val="600"/>
              </a:spcBef>
              <a:spcAft>
                <a:spcPts val="0"/>
              </a:spcAft>
              <a:buClr>
                <a:srgbClr val="000000"/>
              </a:buClr>
              <a:buSzPts val="1400"/>
              <a:buFont typeface="Noto Sans Symbols"/>
              <a:buChar char="▪"/>
            </a:pPr>
            <a:r>
              <a:rPr b="0" i="0" lang="en-US" sz="2800" u="none">
                <a:solidFill>
                  <a:srgbClr val="000000"/>
                </a:solidFill>
                <a:latin typeface="Arial"/>
                <a:ea typeface="Arial"/>
                <a:cs typeface="Arial"/>
                <a:sym typeface="Arial"/>
              </a:rPr>
              <a:t>To target offers</a:t>
            </a:r>
            <a:endParaRPr/>
          </a:p>
          <a:p>
            <a:pPr indent="-331787" lvl="0" marL="331787" marR="0" rtl="0" algn="l">
              <a:lnSpc>
                <a:spcPct val="100000"/>
              </a:lnSpc>
              <a:spcBef>
                <a:spcPts val="600"/>
              </a:spcBef>
              <a:spcAft>
                <a:spcPts val="0"/>
              </a:spcAft>
              <a:buClr>
                <a:srgbClr val="000000"/>
              </a:buClr>
              <a:buSzPts val="1400"/>
              <a:buFont typeface="Noto Sans Symbols"/>
              <a:buChar char="▪"/>
            </a:pPr>
            <a:r>
              <a:rPr b="0" i="0" lang="en-US" sz="2800" u="none">
                <a:solidFill>
                  <a:srgbClr val="000000"/>
                </a:solidFill>
                <a:latin typeface="Arial"/>
                <a:ea typeface="Arial"/>
                <a:cs typeface="Arial"/>
                <a:sym typeface="Arial"/>
              </a:rPr>
              <a:t>To deepen loyalty</a:t>
            </a:r>
            <a:endParaRPr/>
          </a:p>
          <a:p>
            <a:pPr indent="-331787" lvl="0" marL="331787" marR="0" rtl="0" algn="l">
              <a:lnSpc>
                <a:spcPct val="100000"/>
              </a:lnSpc>
              <a:spcBef>
                <a:spcPts val="600"/>
              </a:spcBef>
              <a:spcAft>
                <a:spcPts val="0"/>
              </a:spcAft>
              <a:buClr>
                <a:srgbClr val="000000"/>
              </a:buClr>
              <a:buSzPts val="1400"/>
              <a:buFont typeface="Noto Sans Symbols"/>
              <a:buChar char="▪"/>
            </a:pPr>
            <a:r>
              <a:rPr b="0" i="0" lang="en-US" sz="2800" u="none">
                <a:solidFill>
                  <a:srgbClr val="000000"/>
                </a:solidFill>
                <a:latin typeface="Arial"/>
                <a:ea typeface="Arial"/>
                <a:cs typeface="Arial"/>
                <a:sym typeface="Arial"/>
              </a:rPr>
              <a:t>To reactivate customers</a:t>
            </a:r>
            <a:endParaRPr/>
          </a:p>
          <a:p>
            <a:pPr indent="-331787" lvl="0" marL="331787" marR="0" rtl="0" algn="l">
              <a:lnSpc>
                <a:spcPct val="100000"/>
              </a:lnSpc>
              <a:spcBef>
                <a:spcPts val="600"/>
              </a:spcBef>
              <a:spcAft>
                <a:spcPts val="0"/>
              </a:spcAft>
              <a:buClr>
                <a:srgbClr val="000000"/>
              </a:buClr>
              <a:buSzPts val="1400"/>
              <a:buFont typeface="Noto Sans Symbols"/>
              <a:buChar char="▪"/>
            </a:pPr>
            <a:r>
              <a:rPr b="0" i="0" lang="en-US" sz="2800" u="none">
                <a:solidFill>
                  <a:srgbClr val="000000"/>
                </a:solidFill>
                <a:latin typeface="Arial"/>
                <a:ea typeface="Arial"/>
                <a:cs typeface="Arial"/>
                <a:sym typeface="Arial"/>
              </a:rPr>
              <a:t>To avoid mistakes</a:t>
            </a:r>
            <a:endParaRPr/>
          </a:p>
        </p:txBody>
      </p:sp>
    </p:spTree>
  </p:cSld>
  <p:clrMapOvr>
    <a:masterClrMapping/>
  </p:clrMapOvr>
  <p:transition advTm="1024" spd="slow">
    <p:wipe dir="r"/>
  </p:transition>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1" name="Shape 591"/>
        <p:cNvGrpSpPr/>
        <p:nvPr/>
      </p:nvGrpSpPr>
      <p:grpSpPr>
        <a:xfrm>
          <a:off x="0" y="0"/>
          <a:ext cx="0" cy="0"/>
          <a:chOff x="0" y="0"/>
          <a:chExt cx="0" cy="0"/>
        </a:xfrm>
      </p:grpSpPr>
      <p:sp>
        <p:nvSpPr>
          <p:cNvPr id="592" name="Google Shape;592;p56"/>
          <p:cNvSpPr txBox="1"/>
          <p:nvPr/>
        </p:nvSpPr>
        <p:spPr>
          <a:xfrm>
            <a:off x="762000" y="274637"/>
            <a:ext cx="7696200" cy="11430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a:solidFill>
                  <a:srgbClr val="000000"/>
                </a:solidFill>
                <a:latin typeface="Arial"/>
                <a:ea typeface="Arial"/>
                <a:cs typeface="Arial"/>
                <a:sym typeface="Arial"/>
              </a:rPr>
              <a:t>Don’t Build a Database When</a:t>
            </a:r>
            <a:endParaRPr/>
          </a:p>
        </p:txBody>
      </p:sp>
      <p:sp>
        <p:nvSpPr>
          <p:cNvPr id="593" name="Google Shape;593;p56"/>
          <p:cNvSpPr txBox="1"/>
          <p:nvPr/>
        </p:nvSpPr>
        <p:spPr>
          <a:xfrm>
            <a:off x="533400" y="1600200"/>
            <a:ext cx="7924800" cy="4572000"/>
          </a:xfrm>
          <a:prstGeom prst="rect">
            <a:avLst/>
          </a:prstGeom>
          <a:noFill/>
          <a:ln>
            <a:noFill/>
          </a:ln>
        </p:spPr>
        <p:txBody>
          <a:bodyPr anchorCtr="0" anchor="t" bIns="45700" lIns="91425" spcFirstLastPara="1" rIns="91425" wrap="square" tIns="45700">
            <a:noAutofit/>
          </a:bodyPr>
          <a:lstStyle/>
          <a:p>
            <a:pPr indent="-331787" lvl="0" marL="331787" marR="0" rtl="0" algn="l">
              <a:lnSpc>
                <a:spcPct val="100000"/>
              </a:lnSpc>
              <a:spcBef>
                <a:spcPts val="0"/>
              </a:spcBef>
              <a:spcAft>
                <a:spcPts val="0"/>
              </a:spcAft>
              <a:buClr>
                <a:srgbClr val="000000"/>
              </a:buClr>
              <a:buSzPts val="1400"/>
              <a:buFont typeface="Noto Sans Symbols"/>
              <a:buChar char="▪"/>
            </a:pPr>
            <a:r>
              <a:rPr b="0" i="0" lang="en-US" sz="2800" u="none">
                <a:solidFill>
                  <a:srgbClr val="000000"/>
                </a:solidFill>
                <a:latin typeface="Arial"/>
                <a:ea typeface="Arial"/>
                <a:cs typeface="Arial"/>
                <a:sym typeface="Arial"/>
              </a:rPr>
              <a:t>The product is a once-in-a-lifetime purchase</a:t>
            </a:r>
            <a:endParaRPr/>
          </a:p>
          <a:p>
            <a:pPr indent="-331787" lvl="0" marL="331787" marR="0" rtl="0" algn="l">
              <a:lnSpc>
                <a:spcPct val="100000"/>
              </a:lnSpc>
              <a:spcBef>
                <a:spcPts val="600"/>
              </a:spcBef>
              <a:spcAft>
                <a:spcPts val="0"/>
              </a:spcAft>
              <a:buClr>
                <a:srgbClr val="000000"/>
              </a:buClr>
              <a:buSzPts val="1400"/>
              <a:buFont typeface="Noto Sans Symbols"/>
              <a:buChar char="▪"/>
            </a:pPr>
            <a:r>
              <a:rPr b="0" i="0" lang="en-US" sz="2800" u="none">
                <a:solidFill>
                  <a:srgbClr val="000000"/>
                </a:solidFill>
                <a:latin typeface="Arial"/>
                <a:ea typeface="Arial"/>
                <a:cs typeface="Arial"/>
                <a:sym typeface="Arial"/>
              </a:rPr>
              <a:t>Customers do not show loyalty</a:t>
            </a:r>
            <a:endParaRPr/>
          </a:p>
          <a:p>
            <a:pPr indent="-331787" lvl="0" marL="331787" marR="0" rtl="0" algn="l">
              <a:lnSpc>
                <a:spcPct val="100000"/>
              </a:lnSpc>
              <a:spcBef>
                <a:spcPts val="600"/>
              </a:spcBef>
              <a:spcAft>
                <a:spcPts val="0"/>
              </a:spcAft>
              <a:buClr>
                <a:srgbClr val="000000"/>
              </a:buClr>
              <a:buSzPts val="1400"/>
              <a:buFont typeface="Noto Sans Symbols"/>
              <a:buChar char="▪"/>
            </a:pPr>
            <a:r>
              <a:rPr b="0" i="0" lang="en-US" sz="2800" u="none">
                <a:solidFill>
                  <a:srgbClr val="000000"/>
                </a:solidFill>
                <a:latin typeface="Arial"/>
                <a:ea typeface="Arial"/>
                <a:cs typeface="Arial"/>
                <a:sym typeface="Arial"/>
              </a:rPr>
              <a:t>The unit sale is very small</a:t>
            </a:r>
            <a:endParaRPr/>
          </a:p>
          <a:p>
            <a:pPr indent="-331787" lvl="0" marL="331787" marR="0" rtl="0" algn="l">
              <a:lnSpc>
                <a:spcPct val="100000"/>
              </a:lnSpc>
              <a:spcBef>
                <a:spcPts val="600"/>
              </a:spcBef>
              <a:spcAft>
                <a:spcPts val="0"/>
              </a:spcAft>
              <a:buClr>
                <a:srgbClr val="000000"/>
              </a:buClr>
              <a:buSzPts val="1400"/>
              <a:buFont typeface="Noto Sans Symbols"/>
              <a:buChar char="▪"/>
            </a:pPr>
            <a:r>
              <a:rPr b="0" i="0" lang="en-US" sz="2800" u="none">
                <a:solidFill>
                  <a:srgbClr val="000000"/>
                </a:solidFill>
                <a:latin typeface="Arial"/>
                <a:ea typeface="Arial"/>
                <a:cs typeface="Arial"/>
                <a:sym typeface="Arial"/>
              </a:rPr>
              <a:t>The cost of gathering information is too high </a:t>
            </a:r>
            <a:endParaRPr/>
          </a:p>
        </p:txBody>
      </p:sp>
    </p:spTree>
  </p:cSld>
  <p:clrMapOvr>
    <a:masterClrMapping/>
  </p:clrMapOvr>
  <p:transition advTm="1024" spd="slow">
    <p:wipe dir="r"/>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6"/>
          <p:cNvSpPr txBox="1"/>
          <p:nvPr/>
        </p:nvSpPr>
        <p:spPr>
          <a:xfrm>
            <a:off x="762000" y="252412"/>
            <a:ext cx="7696200" cy="1189037"/>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a:solidFill>
                  <a:srgbClr val="000000"/>
                </a:solidFill>
                <a:latin typeface="Arial"/>
                <a:ea typeface="Arial"/>
                <a:cs typeface="Arial"/>
                <a:sym typeface="Arial"/>
              </a:rPr>
              <a:t>   Determinants of </a:t>
            </a:r>
            <a:br>
              <a:rPr b="1" i="0" lang="en-US" sz="3600" u="none">
                <a:solidFill>
                  <a:srgbClr val="000000"/>
                </a:solidFill>
                <a:latin typeface="Arial"/>
                <a:ea typeface="Arial"/>
                <a:cs typeface="Arial"/>
                <a:sym typeface="Arial"/>
              </a:rPr>
            </a:br>
            <a:r>
              <a:rPr b="1" i="0" lang="en-US" sz="3600" u="none">
                <a:solidFill>
                  <a:srgbClr val="000000"/>
                </a:solidFill>
                <a:latin typeface="Arial"/>
                <a:ea typeface="Arial"/>
                <a:cs typeface="Arial"/>
                <a:sym typeface="Arial"/>
              </a:rPr>
              <a:t>Customer Perceived Value</a:t>
            </a:r>
            <a:endParaRPr/>
          </a:p>
        </p:txBody>
      </p:sp>
      <p:sp>
        <p:nvSpPr>
          <p:cNvPr id="247" name="Google Shape;247;p6"/>
          <p:cNvSpPr txBox="1"/>
          <p:nvPr/>
        </p:nvSpPr>
        <p:spPr>
          <a:xfrm>
            <a:off x="1600200" y="53340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Image benefit</a:t>
            </a:r>
            <a:endParaRPr/>
          </a:p>
        </p:txBody>
      </p:sp>
      <p:sp>
        <p:nvSpPr>
          <p:cNvPr id="248" name="Google Shape;248;p6"/>
          <p:cNvSpPr txBox="1"/>
          <p:nvPr/>
        </p:nvSpPr>
        <p:spPr>
          <a:xfrm>
            <a:off x="4419600" y="53340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Psychological cost</a:t>
            </a:r>
            <a:endParaRPr/>
          </a:p>
        </p:txBody>
      </p:sp>
      <p:sp>
        <p:nvSpPr>
          <p:cNvPr id="249" name="Google Shape;249;p6"/>
          <p:cNvSpPr txBox="1"/>
          <p:nvPr/>
        </p:nvSpPr>
        <p:spPr>
          <a:xfrm>
            <a:off x="1600200" y="44196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Personal benefit</a:t>
            </a:r>
            <a:endParaRPr/>
          </a:p>
        </p:txBody>
      </p:sp>
      <p:sp>
        <p:nvSpPr>
          <p:cNvPr id="250" name="Google Shape;250;p6"/>
          <p:cNvSpPr txBox="1"/>
          <p:nvPr/>
        </p:nvSpPr>
        <p:spPr>
          <a:xfrm>
            <a:off x="4419600" y="44196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Energy cost</a:t>
            </a:r>
            <a:endParaRPr/>
          </a:p>
        </p:txBody>
      </p:sp>
      <p:sp>
        <p:nvSpPr>
          <p:cNvPr id="251" name="Google Shape;251;p6"/>
          <p:cNvSpPr txBox="1"/>
          <p:nvPr/>
        </p:nvSpPr>
        <p:spPr>
          <a:xfrm>
            <a:off x="1600200" y="35052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Services benefit</a:t>
            </a:r>
            <a:endParaRPr/>
          </a:p>
        </p:txBody>
      </p:sp>
      <p:sp>
        <p:nvSpPr>
          <p:cNvPr id="252" name="Google Shape;252;p6"/>
          <p:cNvSpPr txBox="1"/>
          <p:nvPr/>
        </p:nvSpPr>
        <p:spPr>
          <a:xfrm>
            <a:off x="4419600" y="35052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Time cost</a:t>
            </a:r>
            <a:endParaRPr/>
          </a:p>
        </p:txBody>
      </p:sp>
      <p:sp>
        <p:nvSpPr>
          <p:cNvPr id="253" name="Google Shape;253;p6"/>
          <p:cNvSpPr txBox="1"/>
          <p:nvPr/>
        </p:nvSpPr>
        <p:spPr>
          <a:xfrm>
            <a:off x="1600200" y="25908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Product benefit</a:t>
            </a:r>
            <a:endParaRPr/>
          </a:p>
        </p:txBody>
      </p:sp>
      <p:sp>
        <p:nvSpPr>
          <p:cNvPr id="254" name="Google Shape;254;p6"/>
          <p:cNvSpPr txBox="1"/>
          <p:nvPr/>
        </p:nvSpPr>
        <p:spPr>
          <a:xfrm>
            <a:off x="4419600" y="25908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Monetary cost</a:t>
            </a:r>
            <a:endParaRPr/>
          </a:p>
        </p:txBody>
      </p:sp>
      <p:sp>
        <p:nvSpPr>
          <p:cNvPr id="255" name="Google Shape;255;p6"/>
          <p:cNvSpPr txBox="1"/>
          <p:nvPr/>
        </p:nvSpPr>
        <p:spPr>
          <a:xfrm>
            <a:off x="1600200" y="16764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Total customer benefit</a:t>
            </a:r>
            <a:endParaRPr/>
          </a:p>
        </p:txBody>
      </p:sp>
      <p:sp>
        <p:nvSpPr>
          <p:cNvPr id="256" name="Google Shape;256;p6"/>
          <p:cNvSpPr txBox="1"/>
          <p:nvPr/>
        </p:nvSpPr>
        <p:spPr>
          <a:xfrm>
            <a:off x="4419600" y="1676400"/>
            <a:ext cx="2362200" cy="838200"/>
          </a:xfrm>
          <a:prstGeom prst="rect">
            <a:avLst/>
          </a:prstGeom>
          <a:solidFill>
            <a:srgbClr val="D9D9D9"/>
          </a:solid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a:solidFill>
                  <a:srgbClr val="000000"/>
                </a:solidFill>
                <a:latin typeface="Arial"/>
                <a:ea typeface="Arial"/>
                <a:cs typeface="Arial"/>
                <a:sym typeface="Arial"/>
              </a:rPr>
              <a:t>Total customer cost</a:t>
            </a:r>
            <a:endParaRPr/>
          </a:p>
        </p:txBody>
      </p:sp>
    </p:spTree>
  </p:cSld>
  <p:clrMapOvr>
    <a:masterClrMapping/>
  </p:clrMapOvr>
  <p:transition advTm="1024" spd="slow">
    <p:wipe dir="r"/>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7"/>
          <p:cNvSpPr txBox="1"/>
          <p:nvPr/>
        </p:nvSpPr>
        <p:spPr>
          <a:xfrm>
            <a:off x="762000" y="274637"/>
            <a:ext cx="7696200" cy="11430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a:solidFill>
                  <a:srgbClr val="000000"/>
                </a:solidFill>
                <a:latin typeface="Arial"/>
                <a:ea typeface="Arial"/>
                <a:cs typeface="Arial"/>
                <a:sym typeface="Arial"/>
              </a:rPr>
              <a:t>CustomerPerceived Value</a:t>
            </a:r>
            <a:endParaRPr/>
          </a:p>
        </p:txBody>
      </p:sp>
      <p:sp>
        <p:nvSpPr>
          <p:cNvPr id="263" name="Google Shape;263;p7"/>
          <p:cNvSpPr txBox="1"/>
          <p:nvPr/>
        </p:nvSpPr>
        <p:spPr>
          <a:xfrm>
            <a:off x="452437" y="1312862"/>
            <a:ext cx="7467600" cy="167481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chemeClr val="dk1"/>
              </a:buClr>
              <a:buSzPts val="2400"/>
              <a:buFont typeface="Trebuchet MS"/>
              <a:buNone/>
            </a:pPr>
            <a:r>
              <a:t/>
            </a:r>
            <a:endParaRPr b="1" i="0" sz="2400" u="none">
              <a:solidFill>
                <a:srgbClr val="00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2400"/>
              <a:buFont typeface="Arial"/>
              <a:buNone/>
            </a:pPr>
            <a:r>
              <a:rPr b="1" i="0" lang="en-US" sz="2400" u="none">
                <a:solidFill>
                  <a:srgbClr val="000000"/>
                </a:solidFill>
                <a:latin typeface="Arial"/>
                <a:ea typeface="Arial"/>
                <a:cs typeface="Arial"/>
                <a:sym typeface="Arial"/>
              </a:rPr>
              <a:t>Customer perceived value </a:t>
            </a:r>
            <a:r>
              <a:rPr b="0" i="0" lang="en-US" sz="2400" u="none">
                <a:solidFill>
                  <a:srgbClr val="000000"/>
                </a:solidFill>
                <a:latin typeface="Arial"/>
                <a:ea typeface="Arial"/>
                <a:cs typeface="Arial"/>
                <a:sym typeface="Arial"/>
              </a:rPr>
              <a:t>is the difference between the prospective customer’s evaluation of all </a:t>
            </a:r>
            <a:r>
              <a:rPr b="1" i="0" lang="en-US" sz="2400" u="none">
                <a:solidFill>
                  <a:srgbClr val="000000"/>
                </a:solidFill>
                <a:latin typeface="Arial"/>
                <a:ea typeface="Arial"/>
                <a:cs typeface="Arial"/>
                <a:sym typeface="Arial"/>
              </a:rPr>
              <a:t>the benefits </a:t>
            </a:r>
            <a:r>
              <a:rPr b="0" i="0" lang="en-US" sz="2400" u="none">
                <a:solidFill>
                  <a:srgbClr val="000000"/>
                </a:solidFill>
                <a:latin typeface="Arial"/>
                <a:ea typeface="Arial"/>
                <a:cs typeface="Arial"/>
                <a:sym typeface="Arial"/>
              </a:rPr>
              <a:t>and all the </a:t>
            </a:r>
            <a:r>
              <a:rPr b="1" i="0" lang="en-US" sz="2400" u="none">
                <a:solidFill>
                  <a:srgbClr val="000000"/>
                </a:solidFill>
                <a:latin typeface="Arial"/>
                <a:ea typeface="Arial"/>
                <a:cs typeface="Arial"/>
                <a:sym typeface="Arial"/>
              </a:rPr>
              <a:t>costs </a:t>
            </a:r>
            <a:r>
              <a:rPr b="0" i="0" lang="en-US" sz="2400" u="none">
                <a:solidFill>
                  <a:srgbClr val="000000"/>
                </a:solidFill>
                <a:latin typeface="Arial"/>
                <a:ea typeface="Arial"/>
                <a:cs typeface="Arial"/>
                <a:sym typeface="Arial"/>
              </a:rPr>
              <a:t>of an offering</a:t>
            </a:r>
            <a:endParaRPr/>
          </a:p>
        </p:txBody>
      </p:sp>
    </p:spTree>
  </p:cSld>
  <p:clrMapOvr>
    <a:masterClrMapping/>
  </p:clrMapOvr>
  <p:transition advTm="1024" spd="slow">
    <p:wipe dir="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8"/>
          <p:cNvSpPr txBox="1"/>
          <p:nvPr>
            <p:ph type="title"/>
          </p:nvPr>
        </p:nvSpPr>
        <p:spPr>
          <a:xfrm>
            <a:off x="609600" y="609600"/>
            <a:ext cx="6348412" cy="1320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Components of customer value</a:t>
            </a:r>
            <a:endParaRPr/>
          </a:p>
        </p:txBody>
      </p:sp>
      <p:sp>
        <p:nvSpPr>
          <p:cNvPr id="269" name="Google Shape;269;p8"/>
          <p:cNvSpPr txBox="1"/>
          <p:nvPr>
            <p:ph idx="1" type="body"/>
          </p:nvPr>
        </p:nvSpPr>
        <p:spPr>
          <a:xfrm>
            <a:off x="609600" y="2160587"/>
            <a:ext cx="6348412" cy="3881437"/>
          </a:xfrm>
          <a:prstGeom prst="rect">
            <a:avLst/>
          </a:prstGeom>
          <a:noFill/>
          <a:ln>
            <a:noFill/>
          </a:ln>
        </p:spPr>
        <p:txBody>
          <a:bodyPr anchorCtr="0" anchor="t" bIns="45700" lIns="91425" spcFirstLastPara="1" rIns="91425" wrap="square" tIns="45700">
            <a:normAutofit/>
          </a:bodyPr>
          <a:lstStyle/>
          <a:p>
            <a:pPr indent="-342900" lvl="0" marL="342900" marR="0" rtl="0" algn="l">
              <a:lnSpc>
                <a:spcPct val="80000"/>
              </a:lnSpc>
              <a:spcBef>
                <a:spcPts val="0"/>
              </a:spcBef>
              <a:spcAft>
                <a:spcPts val="0"/>
              </a:spcAft>
              <a:buClr>
                <a:schemeClr val="accent1"/>
              </a:buClr>
              <a:buSzPts val="1600"/>
              <a:buFont typeface="Noto Sans Symbols"/>
              <a:buNone/>
            </a:pPr>
            <a:r>
              <a:rPr b="1" i="0" lang="en-US" sz="2000" u="none">
                <a:solidFill>
                  <a:srgbClr val="404040"/>
                </a:solidFill>
                <a:latin typeface="Trebuchet MS"/>
                <a:ea typeface="Trebuchet MS"/>
                <a:cs typeface="Trebuchet MS"/>
                <a:sym typeface="Trebuchet MS"/>
              </a:rPr>
              <a:t>Tangible Values</a:t>
            </a:r>
            <a:endParaRPr/>
          </a:p>
          <a:p>
            <a:pPr indent="-342900" lvl="0" marL="342900" marR="0" rtl="0" algn="l">
              <a:lnSpc>
                <a:spcPct val="80000"/>
              </a:lnSpc>
              <a:spcBef>
                <a:spcPts val="1000"/>
              </a:spcBef>
              <a:spcAft>
                <a:spcPts val="0"/>
              </a:spcAft>
              <a:buClr>
                <a:schemeClr val="accent1"/>
              </a:buClr>
              <a:buSzPts val="1200"/>
              <a:buFont typeface="Noto Sans Symbols"/>
              <a:buNone/>
            </a:pPr>
            <a:r>
              <a:rPr b="0" i="0" lang="en-US" sz="1500" u="none">
                <a:solidFill>
                  <a:srgbClr val="404040"/>
                </a:solidFill>
                <a:latin typeface="Trebuchet MS"/>
                <a:ea typeface="Trebuchet MS"/>
                <a:cs typeface="Trebuchet MS"/>
                <a:sym typeface="Trebuchet MS"/>
              </a:rPr>
              <a:t>	</a:t>
            </a:r>
            <a:r>
              <a:rPr b="0" i="0" lang="en-US" sz="1700" u="none">
                <a:solidFill>
                  <a:srgbClr val="404040"/>
                </a:solidFill>
                <a:latin typeface="Trebuchet MS"/>
                <a:ea typeface="Trebuchet MS"/>
                <a:cs typeface="Trebuchet MS"/>
                <a:sym typeface="Trebuchet MS"/>
              </a:rPr>
              <a:t>Functional Value, eg car</a:t>
            </a:r>
            <a:endParaRPr/>
          </a:p>
          <a:p>
            <a:pPr indent="-342900" lvl="0" marL="342900" marR="0" rtl="0" algn="l">
              <a:lnSpc>
                <a:spcPct val="80000"/>
              </a:lnSpc>
              <a:spcBef>
                <a:spcPts val="1000"/>
              </a:spcBef>
              <a:spcAft>
                <a:spcPts val="0"/>
              </a:spcAft>
              <a:buClr>
                <a:schemeClr val="accent1"/>
              </a:buClr>
              <a:buSzPts val="1360"/>
              <a:buFont typeface="Noto Sans Symbols"/>
              <a:buNone/>
            </a:pPr>
            <a:r>
              <a:rPr b="0" i="0" lang="en-US" sz="1700" u="none">
                <a:solidFill>
                  <a:srgbClr val="404040"/>
                </a:solidFill>
                <a:latin typeface="Trebuchet MS"/>
                <a:ea typeface="Trebuchet MS"/>
                <a:cs typeface="Trebuchet MS"/>
                <a:sym typeface="Trebuchet MS"/>
              </a:rPr>
              <a:t>	Economic value,eg price</a:t>
            </a:r>
            <a:endParaRPr/>
          </a:p>
          <a:p>
            <a:pPr indent="-342900" lvl="0" marL="342900" marR="0" rtl="0" algn="l">
              <a:lnSpc>
                <a:spcPct val="80000"/>
              </a:lnSpc>
              <a:spcBef>
                <a:spcPts val="1000"/>
              </a:spcBef>
              <a:spcAft>
                <a:spcPts val="0"/>
              </a:spcAft>
              <a:buClr>
                <a:schemeClr val="accent1"/>
              </a:buClr>
              <a:buSzPts val="1360"/>
              <a:buFont typeface="Noto Sans Symbols"/>
              <a:buNone/>
            </a:pPr>
            <a:r>
              <a:rPr b="0" i="0" lang="en-US" sz="1700" u="none">
                <a:solidFill>
                  <a:srgbClr val="404040"/>
                </a:solidFill>
                <a:latin typeface="Trebuchet MS"/>
                <a:ea typeface="Trebuchet MS"/>
                <a:cs typeface="Trebuchet MS"/>
                <a:sym typeface="Trebuchet MS"/>
              </a:rPr>
              <a:t>	Convenience value eg online</a:t>
            </a:r>
            <a:endParaRPr/>
          </a:p>
          <a:p>
            <a:pPr indent="-342900" lvl="0" marL="342900" marR="0" rtl="0" algn="l">
              <a:lnSpc>
                <a:spcPct val="80000"/>
              </a:lnSpc>
              <a:spcBef>
                <a:spcPts val="1000"/>
              </a:spcBef>
              <a:spcAft>
                <a:spcPts val="0"/>
              </a:spcAft>
              <a:buClr>
                <a:schemeClr val="accent1"/>
              </a:buClr>
              <a:buSzPts val="1360"/>
              <a:buFont typeface="Noto Sans Symbols"/>
              <a:buNone/>
            </a:pPr>
            <a:r>
              <a:rPr b="0" i="0" lang="en-US" sz="1700" u="none">
                <a:solidFill>
                  <a:srgbClr val="404040"/>
                </a:solidFill>
                <a:latin typeface="Trebuchet MS"/>
                <a:ea typeface="Trebuchet MS"/>
                <a:cs typeface="Trebuchet MS"/>
                <a:sym typeface="Trebuchet MS"/>
              </a:rPr>
              <a:t>	Sensory &amp; Aesthetic value eg design</a:t>
            </a:r>
            <a:endParaRPr/>
          </a:p>
          <a:p>
            <a:pPr indent="-342900" lvl="0" marL="342900" marR="0" rtl="0" algn="l">
              <a:lnSpc>
                <a:spcPct val="80000"/>
              </a:lnSpc>
              <a:spcBef>
                <a:spcPts val="1000"/>
              </a:spcBef>
              <a:spcAft>
                <a:spcPts val="0"/>
              </a:spcAft>
              <a:buClr>
                <a:schemeClr val="accent1"/>
              </a:buClr>
              <a:buSzPts val="1360"/>
              <a:buFont typeface="Noto Sans Symbols"/>
              <a:buNone/>
            </a:pPr>
            <a:r>
              <a:rPr b="0" i="0" lang="en-US" sz="1700" u="none">
                <a:solidFill>
                  <a:srgbClr val="404040"/>
                </a:solidFill>
                <a:latin typeface="Trebuchet MS"/>
                <a:ea typeface="Trebuchet MS"/>
                <a:cs typeface="Trebuchet MS"/>
                <a:sym typeface="Trebuchet MS"/>
              </a:rPr>
              <a:t>	Service value eg CRM</a:t>
            </a:r>
            <a:endParaRPr/>
          </a:p>
          <a:p>
            <a:pPr indent="-342900" lvl="0" marL="342900" marR="0" rtl="0" algn="l">
              <a:lnSpc>
                <a:spcPct val="80000"/>
              </a:lnSpc>
              <a:spcBef>
                <a:spcPts val="1000"/>
              </a:spcBef>
              <a:spcAft>
                <a:spcPts val="0"/>
              </a:spcAft>
              <a:buClr>
                <a:schemeClr val="accent1"/>
              </a:buClr>
              <a:buSzPts val="1600"/>
              <a:buFont typeface="Noto Sans Symbols"/>
              <a:buNone/>
            </a:pPr>
            <a:r>
              <a:rPr b="1" i="0" lang="en-US" sz="2000" u="none">
                <a:solidFill>
                  <a:srgbClr val="404040"/>
                </a:solidFill>
                <a:latin typeface="Trebuchet MS"/>
                <a:ea typeface="Trebuchet MS"/>
                <a:cs typeface="Trebuchet MS"/>
                <a:sym typeface="Trebuchet MS"/>
              </a:rPr>
              <a:t>Intangible values</a:t>
            </a:r>
            <a:endParaRPr/>
          </a:p>
          <a:p>
            <a:pPr indent="-342900" lvl="0" marL="342900" marR="0" rtl="0" algn="l">
              <a:lnSpc>
                <a:spcPct val="80000"/>
              </a:lnSpc>
              <a:spcBef>
                <a:spcPts val="1000"/>
              </a:spcBef>
              <a:spcAft>
                <a:spcPts val="0"/>
              </a:spcAft>
              <a:buClr>
                <a:schemeClr val="accent1"/>
              </a:buClr>
              <a:buSzPts val="1600"/>
              <a:buFont typeface="Noto Sans Symbols"/>
              <a:buNone/>
            </a:pPr>
            <a:r>
              <a:rPr b="1" i="0" lang="en-US" sz="2000" u="none">
                <a:solidFill>
                  <a:srgbClr val="404040"/>
                </a:solidFill>
                <a:latin typeface="Trebuchet MS"/>
                <a:ea typeface="Trebuchet MS"/>
                <a:cs typeface="Trebuchet MS"/>
                <a:sym typeface="Trebuchet MS"/>
              </a:rPr>
              <a:t>	</a:t>
            </a:r>
            <a:r>
              <a:rPr b="0" i="0" lang="en-US" sz="1700" u="none">
                <a:solidFill>
                  <a:srgbClr val="404040"/>
                </a:solidFill>
                <a:latin typeface="Trebuchet MS"/>
                <a:ea typeface="Trebuchet MS"/>
                <a:cs typeface="Trebuchet MS"/>
                <a:sym typeface="Trebuchet MS"/>
              </a:rPr>
              <a:t>Social Value eg social acceptance</a:t>
            </a:r>
            <a:endParaRPr/>
          </a:p>
          <a:p>
            <a:pPr indent="-342900" lvl="0" marL="342900" marR="0" rtl="0" algn="l">
              <a:lnSpc>
                <a:spcPct val="80000"/>
              </a:lnSpc>
              <a:spcBef>
                <a:spcPts val="1000"/>
              </a:spcBef>
              <a:spcAft>
                <a:spcPts val="0"/>
              </a:spcAft>
              <a:buClr>
                <a:schemeClr val="accent1"/>
              </a:buClr>
              <a:buSzPts val="1360"/>
              <a:buFont typeface="Noto Sans Symbols"/>
              <a:buNone/>
            </a:pPr>
            <a:r>
              <a:rPr b="0" i="0" lang="en-US" sz="1700" u="none">
                <a:solidFill>
                  <a:srgbClr val="404040"/>
                </a:solidFill>
                <a:latin typeface="Trebuchet MS"/>
                <a:ea typeface="Trebuchet MS"/>
                <a:cs typeface="Trebuchet MS"/>
                <a:sym typeface="Trebuchet MS"/>
              </a:rPr>
              <a:t>	Prestige Value eg status/ego</a:t>
            </a:r>
            <a:endParaRPr/>
          </a:p>
          <a:p>
            <a:pPr indent="-342900" lvl="0" marL="342900" marR="0" rtl="0" algn="l">
              <a:lnSpc>
                <a:spcPct val="80000"/>
              </a:lnSpc>
              <a:spcBef>
                <a:spcPts val="1000"/>
              </a:spcBef>
              <a:spcAft>
                <a:spcPts val="0"/>
              </a:spcAft>
              <a:buClr>
                <a:schemeClr val="accent1"/>
              </a:buClr>
              <a:buSzPts val="1360"/>
              <a:buFont typeface="Noto Sans Symbols"/>
              <a:buNone/>
            </a:pPr>
            <a:r>
              <a:rPr b="0" i="0" lang="en-US" sz="1700" u="none">
                <a:solidFill>
                  <a:srgbClr val="404040"/>
                </a:solidFill>
                <a:latin typeface="Trebuchet MS"/>
                <a:ea typeface="Trebuchet MS"/>
                <a:cs typeface="Trebuchet MS"/>
                <a:sym typeface="Trebuchet MS"/>
              </a:rPr>
              <a:t>	Sentiment Value eg memories/past association</a:t>
            </a:r>
            <a:endParaRPr/>
          </a:p>
          <a:p>
            <a:pPr indent="-342900" lvl="0" marL="342900" marR="0" rtl="0" algn="l">
              <a:lnSpc>
                <a:spcPct val="80000"/>
              </a:lnSpc>
              <a:spcBef>
                <a:spcPts val="1000"/>
              </a:spcBef>
              <a:spcAft>
                <a:spcPts val="0"/>
              </a:spcAft>
              <a:buClr>
                <a:schemeClr val="accent1"/>
              </a:buClr>
              <a:buSzPts val="1360"/>
              <a:buFont typeface="Noto Sans Symbols"/>
              <a:buNone/>
            </a:pPr>
            <a:r>
              <a:rPr b="0" i="0" lang="en-US" sz="1700" u="none">
                <a:solidFill>
                  <a:srgbClr val="404040"/>
                </a:solidFill>
                <a:latin typeface="Trebuchet MS"/>
                <a:ea typeface="Trebuchet MS"/>
                <a:cs typeface="Trebuchet MS"/>
                <a:sym typeface="Trebuchet MS"/>
              </a:rPr>
              <a:t>	Experience value eg the service experience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9"/>
          <p:cNvSpPr txBox="1"/>
          <p:nvPr>
            <p:ph type="title"/>
          </p:nvPr>
        </p:nvSpPr>
        <p:spPr>
          <a:xfrm>
            <a:off x="762000" y="273050"/>
            <a:ext cx="7691437" cy="1143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b="0" i="0" lang="en-US" sz="3600" u="none">
                <a:solidFill>
                  <a:schemeClr val="accent1"/>
                </a:solidFill>
                <a:latin typeface="Trebuchet MS"/>
                <a:ea typeface="Trebuchet MS"/>
                <a:cs typeface="Trebuchet MS"/>
                <a:sym typeface="Trebuchet MS"/>
              </a:rPr>
              <a:t>What is Value Proposition?</a:t>
            </a:r>
            <a:endParaRPr/>
          </a:p>
        </p:txBody>
      </p:sp>
      <p:sp>
        <p:nvSpPr>
          <p:cNvPr id="276" name="Google Shape;276;p9"/>
          <p:cNvSpPr txBox="1"/>
          <p:nvPr>
            <p:ph idx="1" type="body"/>
          </p:nvPr>
        </p:nvSpPr>
        <p:spPr>
          <a:xfrm>
            <a:off x="762000" y="1600200"/>
            <a:ext cx="7691437" cy="4567237"/>
          </a:xfrm>
          <a:prstGeom prst="rect">
            <a:avLst/>
          </a:prstGeom>
          <a:noFill/>
          <a:ln>
            <a:noFill/>
          </a:ln>
        </p:spPr>
        <p:txBody>
          <a:bodyPr anchorCtr="0" anchor="t" bIns="45700" lIns="91425" spcFirstLastPara="1" rIns="91425" wrap="square" tIns="45700">
            <a:noAutofit/>
          </a:bodyPr>
          <a:lstStyle/>
          <a:p>
            <a:pPr indent="-338137" lvl="0" marL="342900" marR="0" rtl="0" algn="l">
              <a:lnSpc>
                <a:spcPct val="100000"/>
              </a:lnSpc>
              <a:spcBef>
                <a:spcPts val="0"/>
              </a:spcBef>
              <a:spcAft>
                <a:spcPts val="0"/>
              </a:spcAft>
              <a:buClr>
                <a:schemeClr val="accent1"/>
              </a:buClr>
              <a:buSzPts val="1440"/>
              <a:buFont typeface="Noto Sans Symbols"/>
              <a:buNone/>
            </a:pPr>
            <a:r>
              <a:rPr b="1" i="0" lang="en-US" sz="1800" u="none">
                <a:solidFill>
                  <a:srgbClr val="404040"/>
                </a:solidFill>
                <a:latin typeface="Times New Roman"/>
                <a:ea typeface="Times New Roman"/>
                <a:cs typeface="Times New Roman"/>
                <a:sym typeface="Times New Roman"/>
              </a:rPr>
              <a:t>Value Proposition</a:t>
            </a:r>
            <a:r>
              <a:rPr b="0" i="0" lang="en-US" sz="1800" u="none">
                <a:solidFill>
                  <a:srgbClr val="404040"/>
                </a:solidFill>
                <a:latin typeface="Times New Roman"/>
                <a:ea typeface="Times New Roman"/>
                <a:cs typeface="Times New Roman"/>
                <a:sym typeface="Times New Roman"/>
              </a:rPr>
              <a:t> - It consists of the whole cluster of benefits the company promises to deliver. Now a days offer is termed as value proposition.</a:t>
            </a:r>
            <a:endParaRPr/>
          </a:p>
        </p:txBody>
      </p:sp>
    </p:spTree>
  </p:cSld>
  <p:clrMapOvr>
    <a:masterClrMapping/>
  </p:clrMapOvr>
  <p:transition advTm="1024" spd="slow">
    <p:wipe dir="r"/>
  </p:transition>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4_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3_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2_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2006-04-02T17:59:30Z</dcterms:created>
  <dc:creator>Tracy Tuten</dc:creator>
</cp:coreProperties>
</file>