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12192000"/>
  <p:notesSz cx="6858000" cy="9144000"/>
  <p:embeddedFontLst>
    <p:embeddedFont>
      <p:font typeface="Century Gothic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36" roundtripDataSignature="AMtx7mjq0akukpQ3S3+0tX43AYukldLi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CenturyGothic-bold.fntdata"/><Relationship Id="rId10" Type="http://schemas.openxmlformats.org/officeDocument/2006/relationships/slide" Target="slides/slide5.xml"/><Relationship Id="rId32" Type="http://schemas.openxmlformats.org/officeDocument/2006/relationships/font" Target="fonts/CenturyGothic-regular.fntdata"/><Relationship Id="rId13" Type="http://schemas.openxmlformats.org/officeDocument/2006/relationships/slide" Target="slides/slide8.xml"/><Relationship Id="rId35" Type="http://schemas.openxmlformats.org/officeDocument/2006/relationships/font" Target="fonts/CenturyGothic-boldItalic.fntdata"/><Relationship Id="rId12" Type="http://schemas.openxmlformats.org/officeDocument/2006/relationships/slide" Target="slides/slide7.xml"/><Relationship Id="rId34" Type="http://schemas.openxmlformats.org/officeDocument/2006/relationships/font" Target="fonts/CenturyGothic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customschemas.google.com/relationships/presentationmetadata" Target="meta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3" name="Google Shape;27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83" name="Google Shape;2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2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94" name="Google Shape;29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3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04" name="Google Shape;30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4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16" name="Google Shape;31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5" name="Google Shape;32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6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3" name="Google Shape;33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6" name="Google Shape;34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56" name="Google Shape;3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66" name="Google Shape;36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8" name="Google Shape;1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75" name="Google Shape;37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4" name="Google Shape;38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22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94" name="Google Shape;39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04" name="Google Shape;40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3" name="Google Shape;413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5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23" name="Google Shape;42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9" name="Google Shape;1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4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5" name="Google Shape;21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5" name="Google Shape;2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34" name="Google Shape;2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43" name="Google Shape;24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53" name="Google Shape;2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63" name="Google Shape;26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7" name="Google Shape;27;p28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28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28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28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28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7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5" name="Google Shape;85;p37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6" name="Google Shape;86;p3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8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8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2" name="Google Shape;92;p3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9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9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8" name="Google Shape;98;p39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3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39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3" name="Google Shape;103;p39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0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0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7" name="Google Shape;107;p4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4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1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1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3" name="Google Shape;113;p41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4" name="Google Shape;114;p4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4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41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8" name="Google Shape;118;p4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2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42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2" name="Google Shape;122;p42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3" name="Google Shape;123;p4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4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3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43"/>
          <p:cNvSpPr txBox="1"/>
          <p:nvPr>
            <p:ph idx="1" type="body"/>
          </p:nvPr>
        </p:nvSpPr>
        <p:spPr>
          <a:xfrm rot="5400000">
            <a:off x="3143778" y="-1773767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9" name="Google Shape;129;p4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4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4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4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44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5" name="Google Shape;135;p4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4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4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0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3" name="Google Shape;43;p3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2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9" name="Google Shape;49;p3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3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3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33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4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4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2" name="Google Shape;62;p34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3" name="Google Shape;63;p34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4" name="Google Shape;64;p34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2" name="Google Shape;72;p3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6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8" name="Google Shape;78;p36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9" name="Google Shape;79;p3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7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11" name="Google Shape;11;p27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27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" name="Google Shape;13;p27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7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" name="Google Shape;15;p27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" name="Google Shape;16;p2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7" name="Google Shape;17;p27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/>
          <p:nvPr/>
        </p:nvSpPr>
        <p:spPr>
          <a:xfrm>
            <a:off x="0" y="-2"/>
            <a:ext cx="12192000" cy="6858000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A picture containing rain, food&#10;&#10;Description automatically generated" id="143" name="Google Shape;143;p1"/>
          <p:cNvPicPr preferRelativeResize="0"/>
          <p:nvPr/>
        </p:nvPicPr>
        <p:blipFill rotWithShape="1">
          <a:blip r:embed="rId3">
            <a:alphaModFix/>
          </a:blip>
          <a:srcRect b="0" l="0" r="0"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"/>
          <p:cNvSpPr/>
          <p:nvPr/>
        </p:nvSpPr>
        <p:spPr>
          <a:xfrm flipH="1">
            <a:off x="0" y="0"/>
            <a:ext cx="12191075" cy="6857998"/>
          </a:xfrm>
          <a:prstGeom prst="snip2DiagRect">
            <a:avLst>
              <a:gd fmla="val 0" name="adj1"/>
              <a:gd fmla="val 42414" name="adj2"/>
            </a:avLst>
          </a:prstGeom>
          <a:gradFill>
            <a:gsLst>
              <a:gs pos="0">
                <a:srgbClr val="62D2EF">
                  <a:alpha val="78823"/>
                </a:srgbClr>
              </a:gs>
              <a:gs pos="2000">
                <a:srgbClr val="62D2EF">
                  <a:alpha val="78823"/>
                </a:srgbClr>
              </a:gs>
              <a:gs pos="100000">
                <a:srgbClr val="05578D">
                  <a:alpha val="8784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45" name="Google Shape;145;p1"/>
          <p:cNvGrpSpPr/>
          <p:nvPr/>
        </p:nvGrpSpPr>
        <p:grpSpPr>
          <a:xfrm>
            <a:off x="571274" y="2519128"/>
            <a:ext cx="6767736" cy="2466359"/>
            <a:chOff x="0" y="9844"/>
            <a:chExt cx="6767736" cy="2466359"/>
          </a:xfrm>
        </p:grpSpPr>
        <p:sp>
          <p:nvSpPr>
            <p:cNvPr id="146" name="Google Shape;146;p1"/>
            <p:cNvSpPr/>
            <p:nvPr/>
          </p:nvSpPr>
          <p:spPr>
            <a:xfrm>
              <a:off x="0" y="9844"/>
              <a:ext cx="6767736" cy="2466359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"/>
            <p:cNvSpPr txBox="1"/>
            <p:nvPr/>
          </p:nvSpPr>
          <p:spPr>
            <a:xfrm>
              <a:off x="120398" y="130242"/>
              <a:ext cx="6526940" cy="22255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6200" lIns="236200" spcFirstLastPara="1" rIns="236200" wrap="square" tIns="23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200"/>
                <a:buFont typeface="Century Gothic"/>
                <a:buNone/>
              </a:pPr>
              <a:r>
                <a:rPr b="0" i="0" lang="en-US" sz="62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Managing competition</a:t>
              </a:r>
              <a:endParaRPr/>
            </a:p>
          </p:txBody>
        </p:sp>
      </p:grpSp>
      <p:sp>
        <p:nvSpPr>
          <p:cNvPr id="148" name="Google Shape;148;p1"/>
          <p:cNvSpPr txBox="1"/>
          <p:nvPr>
            <p:ph idx="1" type="subTitle"/>
          </p:nvPr>
        </p:nvSpPr>
        <p:spPr>
          <a:xfrm>
            <a:off x="614249" y="5071532"/>
            <a:ext cx="5133408" cy="914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US">
                <a:solidFill>
                  <a:schemeClr val="lt1"/>
                </a:solidFill>
              </a:rPr>
              <a:t>MM</a:t>
            </a:r>
            <a:endParaRPr/>
          </a:p>
        </p:txBody>
      </p:sp>
      <p:grpSp>
        <p:nvGrpSpPr>
          <p:cNvPr id="149" name="Google Shape;149;p1"/>
          <p:cNvGrpSpPr/>
          <p:nvPr/>
        </p:nvGrpSpPr>
        <p:grpSpPr>
          <a:xfrm>
            <a:off x="6111344" y="9144"/>
            <a:ext cx="6080656" cy="6163733"/>
            <a:chOff x="6108170" y="8467"/>
            <a:chExt cx="6080656" cy="6163733"/>
          </a:xfrm>
        </p:grpSpPr>
        <p:cxnSp>
          <p:nvCxnSpPr>
            <p:cNvPr id="150" name="Google Shape;150;p1"/>
            <p:cNvCxnSpPr/>
            <p:nvPr/>
          </p:nvCxnSpPr>
          <p:spPr>
            <a:xfrm flipH="1">
              <a:off x="8228012" y="8467"/>
              <a:ext cx="3810000" cy="38100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1" name="Google Shape;151;p1"/>
            <p:cNvCxnSpPr/>
            <p:nvPr/>
          </p:nvCxnSpPr>
          <p:spPr>
            <a:xfrm flipH="1">
              <a:off x="6108170" y="91545"/>
              <a:ext cx="6080655" cy="6080655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2" name="Google Shape;152;p1"/>
            <p:cNvCxnSpPr/>
            <p:nvPr/>
          </p:nvCxnSpPr>
          <p:spPr>
            <a:xfrm flipH="1">
              <a:off x="7235825" y="228600"/>
              <a:ext cx="4953000" cy="49530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3" name="Google Shape;153;p1"/>
            <p:cNvCxnSpPr/>
            <p:nvPr/>
          </p:nvCxnSpPr>
          <p:spPr>
            <a:xfrm flipH="1">
              <a:off x="7335837" y="32278"/>
              <a:ext cx="4852989" cy="4852989"/>
            </a:xfrm>
            <a:prstGeom prst="straightConnector1">
              <a:avLst/>
            </a:prstGeom>
            <a:noFill/>
            <a:ln cap="flat" cmpd="sng" w="317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4" name="Google Shape;154;p1"/>
            <p:cNvCxnSpPr/>
            <p:nvPr/>
          </p:nvCxnSpPr>
          <p:spPr>
            <a:xfrm flipH="1">
              <a:off x="7845426" y="609601"/>
              <a:ext cx="4343399" cy="4343399"/>
            </a:xfrm>
            <a:prstGeom prst="straightConnector1">
              <a:avLst/>
            </a:prstGeom>
            <a:noFill/>
            <a:ln cap="flat" cmpd="sng" w="317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oogle Shape;275;p10"/>
          <p:cNvGrpSpPr/>
          <p:nvPr/>
        </p:nvGrpSpPr>
        <p:grpSpPr>
          <a:xfrm>
            <a:off x="2286000" y="226219"/>
            <a:ext cx="7696200" cy="1127295"/>
            <a:chOff x="0" y="7852"/>
            <a:chExt cx="7696200" cy="1127295"/>
          </a:xfrm>
        </p:grpSpPr>
        <p:sp>
          <p:nvSpPr>
            <p:cNvPr id="276" name="Google Shape;276;p10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0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Mobile Defense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78" name="Google Shape;278;p10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Market broadening. Eg Haldiram 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Market Diversification. Eg ITC</a:t>
            </a:r>
            <a:endParaRPr/>
          </a:p>
        </p:txBody>
      </p:sp>
      <p:sp>
        <p:nvSpPr>
          <p:cNvPr id="279" name="Google Shape;279;p10"/>
          <p:cNvSpPr txBox="1"/>
          <p:nvPr/>
        </p:nvSpPr>
        <p:spPr>
          <a:xfrm>
            <a:off x="1752600" y="6381750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oogle Shape;285;p11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286" name="Google Shape;286;p11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1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Contraction Defense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88" name="Google Shape;288;p11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Large companies when recognize that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they can no longer defend all their  territory, then they go for planned contraction or strategic withdrawal.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Eg.  P&amp;G, Unilever</a:t>
            </a:r>
            <a:endParaRPr/>
          </a:p>
        </p:txBody>
      </p:sp>
      <p:sp>
        <p:nvSpPr>
          <p:cNvPr id="289" name="Google Shape;289;p11"/>
          <p:cNvSpPr txBox="1"/>
          <p:nvPr/>
        </p:nvSpPr>
        <p:spPr>
          <a:xfrm>
            <a:off x="1752600" y="6381750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" name="Google Shape;296;p12"/>
          <p:cNvGrpSpPr/>
          <p:nvPr/>
        </p:nvGrpSpPr>
        <p:grpSpPr>
          <a:xfrm>
            <a:off x="2286000" y="270122"/>
            <a:ext cx="7696200" cy="1153620"/>
            <a:chOff x="0" y="17708"/>
            <a:chExt cx="7696200" cy="1153620"/>
          </a:xfrm>
        </p:grpSpPr>
        <p:sp>
          <p:nvSpPr>
            <p:cNvPr id="297" name="Google Shape;297;p12"/>
            <p:cNvSpPr/>
            <p:nvPr/>
          </p:nvSpPr>
          <p:spPr>
            <a:xfrm>
              <a:off x="0" y="17708"/>
              <a:ext cx="7696200" cy="1153620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2"/>
            <p:cNvSpPr txBox="1"/>
            <p:nvPr/>
          </p:nvSpPr>
          <p:spPr>
            <a:xfrm>
              <a:off x="56315" y="74023"/>
              <a:ext cx="7583570" cy="10409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entury Gothic"/>
                <a:buNone/>
              </a:pPr>
              <a:r>
                <a:rPr b="1" i="0" lang="en-US" sz="29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Factors to consider before Pursuing Increased Market Share</a:t>
              </a:r>
              <a:endParaRPr b="0" i="0" sz="2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99" name="Google Shape;299;p12"/>
          <p:cNvSpPr txBox="1"/>
          <p:nvPr/>
        </p:nvSpPr>
        <p:spPr>
          <a:xfrm>
            <a:off x="2286000" y="1881188"/>
            <a:ext cx="7696200" cy="4291012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Possibility of provoking antitrust action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Economic cost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Pursuing the wrong marketing-mix strategy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effect of increased market share on actual and perceived quality</a:t>
            </a:r>
            <a:endParaRPr/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oogle Shape;306;p13"/>
          <p:cNvGrpSpPr/>
          <p:nvPr/>
        </p:nvGrpSpPr>
        <p:grpSpPr>
          <a:xfrm>
            <a:off x="2286000" y="310167"/>
            <a:ext cx="7696200" cy="959400"/>
            <a:chOff x="0" y="91799"/>
            <a:chExt cx="7696200" cy="959400"/>
          </a:xfrm>
        </p:grpSpPr>
        <p:sp>
          <p:nvSpPr>
            <p:cNvPr id="307" name="Google Shape;307;p13"/>
            <p:cNvSpPr/>
            <p:nvPr/>
          </p:nvSpPr>
          <p:spPr>
            <a:xfrm>
              <a:off x="0" y="91799"/>
              <a:ext cx="7696200" cy="959400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3"/>
            <p:cNvSpPr txBox="1"/>
            <p:nvPr/>
          </p:nvSpPr>
          <p:spPr>
            <a:xfrm>
              <a:off x="46834" y="138633"/>
              <a:ext cx="7602532" cy="865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Century Gothic"/>
                <a:buNone/>
              </a:pPr>
              <a:r>
                <a:rPr b="1" i="0" lang="en-US" sz="40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Other Competitive Strategies</a:t>
              </a:r>
              <a:endParaRPr b="0" i="0" sz="4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09" name="Google Shape;309;p13"/>
          <p:cNvSpPr/>
          <p:nvPr/>
        </p:nvSpPr>
        <p:spPr>
          <a:xfrm>
            <a:off x="4800600" y="1828800"/>
            <a:ext cx="2438400" cy="205740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FFDD4F"/>
              </a:gs>
            </a:gsLst>
            <a:lin ang="5400000" scaled="0"/>
          </a:gra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46"/>
                </a:solidFill>
                <a:latin typeface="Arial"/>
                <a:ea typeface="Arial"/>
                <a:cs typeface="Arial"/>
                <a:sym typeface="Arial"/>
              </a:rPr>
              <a:t>Market </a:t>
            </a:r>
            <a:endParaRPr/>
          </a:p>
          <a:p>
            <a:pPr indent="-341313" lvl="0" marL="34290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46"/>
                </a:solidFill>
                <a:latin typeface="Arial"/>
                <a:ea typeface="Arial"/>
                <a:cs typeface="Arial"/>
                <a:sym typeface="Arial"/>
              </a:rPr>
              <a:t>Challengers</a:t>
            </a:r>
            <a:endParaRPr/>
          </a:p>
        </p:txBody>
      </p:sp>
      <p:sp>
        <p:nvSpPr>
          <p:cNvPr id="310" name="Google Shape;310;p13"/>
          <p:cNvSpPr/>
          <p:nvPr/>
        </p:nvSpPr>
        <p:spPr>
          <a:xfrm>
            <a:off x="6858000" y="3810000"/>
            <a:ext cx="2438400" cy="205740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FFDD4F"/>
              </a:gs>
            </a:gsLst>
            <a:lin ang="5400000" scaled="0"/>
          </a:gra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46"/>
                </a:solidFill>
                <a:latin typeface="Arial"/>
                <a:ea typeface="Arial"/>
                <a:cs typeface="Arial"/>
                <a:sym typeface="Arial"/>
              </a:rPr>
              <a:t>Market </a:t>
            </a:r>
            <a:endParaRPr/>
          </a:p>
          <a:p>
            <a:pPr indent="-341313" lvl="0" marL="34290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46"/>
                </a:solidFill>
                <a:latin typeface="Arial"/>
                <a:ea typeface="Arial"/>
                <a:cs typeface="Arial"/>
                <a:sym typeface="Arial"/>
              </a:rPr>
              <a:t>Nichers</a:t>
            </a:r>
            <a:endParaRPr/>
          </a:p>
        </p:txBody>
      </p:sp>
      <p:sp>
        <p:nvSpPr>
          <p:cNvPr id="311" name="Google Shape;311;p13"/>
          <p:cNvSpPr/>
          <p:nvPr/>
        </p:nvSpPr>
        <p:spPr>
          <a:xfrm>
            <a:off x="2971800" y="3886200"/>
            <a:ext cx="2438400" cy="205740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FFDD4F"/>
              </a:gs>
            </a:gsLst>
            <a:lin ang="5400000" scaled="0"/>
          </a:gra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46"/>
                </a:solidFill>
                <a:latin typeface="Arial"/>
                <a:ea typeface="Arial"/>
                <a:cs typeface="Arial"/>
                <a:sym typeface="Arial"/>
              </a:rPr>
              <a:t>Market </a:t>
            </a:r>
            <a:endParaRPr/>
          </a:p>
          <a:p>
            <a:pPr indent="-341313" lvl="0" marL="34290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46"/>
                </a:solidFill>
                <a:latin typeface="Arial"/>
                <a:ea typeface="Arial"/>
                <a:cs typeface="Arial"/>
                <a:sym typeface="Arial"/>
              </a:rPr>
              <a:t>Followers</a:t>
            </a:r>
            <a:endParaRPr/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4"/>
          <p:cNvGrpSpPr/>
          <p:nvPr/>
        </p:nvGrpSpPr>
        <p:grpSpPr>
          <a:xfrm>
            <a:off x="2286000" y="366437"/>
            <a:ext cx="7696200" cy="959400"/>
            <a:chOff x="0" y="91799"/>
            <a:chExt cx="7696200" cy="959400"/>
          </a:xfrm>
        </p:grpSpPr>
        <p:sp>
          <p:nvSpPr>
            <p:cNvPr id="319" name="Google Shape;319;p14"/>
            <p:cNvSpPr/>
            <p:nvPr/>
          </p:nvSpPr>
          <p:spPr>
            <a:xfrm>
              <a:off x="0" y="91799"/>
              <a:ext cx="7696200" cy="959400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4"/>
            <p:cNvSpPr txBox="1"/>
            <p:nvPr/>
          </p:nvSpPr>
          <p:spPr>
            <a:xfrm>
              <a:off x="46834" y="138633"/>
              <a:ext cx="7602532" cy="865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Century Gothic"/>
                <a:buNone/>
              </a:pPr>
              <a:r>
                <a:rPr b="1" i="0" lang="en-US" sz="40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Market Challenger Strategies</a:t>
              </a:r>
              <a:endParaRPr b="0" i="0" sz="4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21" name="Google Shape;321;p14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 the strategic objective and opponents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Choose a general attack strategy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Choose a specific attack strategy</a:t>
            </a:r>
            <a:endParaRPr/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5"/>
          <p:cNvSpPr txBox="1"/>
          <p:nvPr/>
        </p:nvSpPr>
        <p:spPr>
          <a:xfrm>
            <a:off x="2286000" y="-22225"/>
            <a:ext cx="7696200" cy="1738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 Sri Lanka, Tapal has challenged Unilever to emerge as a serious competitor </a:t>
            </a:r>
            <a:endParaRPr/>
          </a:p>
        </p:txBody>
      </p:sp>
      <p:pic>
        <p:nvPicPr>
          <p:cNvPr id="328" name="Google Shape;32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5600" y="1752601"/>
            <a:ext cx="6553200" cy="4621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16"/>
          <p:cNvGrpSpPr/>
          <p:nvPr/>
        </p:nvGrpSpPr>
        <p:grpSpPr>
          <a:xfrm>
            <a:off x="2286000" y="250204"/>
            <a:ext cx="7696200" cy="1079325"/>
            <a:chOff x="0" y="31837"/>
            <a:chExt cx="7696200" cy="1079325"/>
          </a:xfrm>
        </p:grpSpPr>
        <p:sp>
          <p:nvSpPr>
            <p:cNvPr id="336" name="Google Shape;336;p16"/>
            <p:cNvSpPr/>
            <p:nvPr/>
          </p:nvSpPr>
          <p:spPr>
            <a:xfrm>
              <a:off x="0" y="31837"/>
              <a:ext cx="7696200" cy="107932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16"/>
            <p:cNvSpPr txBox="1"/>
            <p:nvPr/>
          </p:nvSpPr>
          <p:spPr>
            <a:xfrm>
              <a:off x="52688" y="84525"/>
              <a:ext cx="7590824" cy="973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1450" lIns="171450" spcFirstLastPara="1" rIns="171450" wrap="square" tIns="1714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500"/>
                <a:buFont typeface="Century Gothic"/>
                <a:buNone/>
              </a:pPr>
              <a:r>
                <a:rPr b="1" i="0" lang="en-US" sz="45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General Attack Strategies</a:t>
              </a:r>
              <a:endParaRPr b="0" i="0" sz="4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38" name="Google Shape;338;p16"/>
          <p:cNvSpPr/>
          <p:nvPr/>
        </p:nvSpPr>
        <p:spPr>
          <a:xfrm>
            <a:off x="2362200" y="1828800"/>
            <a:ext cx="3657600" cy="1371600"/>
          </a:xfrm>
          <a:prstGeom prst="octagon">
            <a:avLst>
              <a:gd fmla="val 23148" name="adj"/>
            </a:avLst>
          </a:prstGeom>
          <a:solidFill>
            <a:srgbClr val="DFDFFF"/>
          </a:soli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Frontal Attack</a:t>
            </a:r>
            <a:endParaRPr/>
          </a:p>
        </p:txBody>
      </p:sp>
      <p:sp>
        <p:nvSpPr>
          <p:cNvPr id="339" name="Google Shape;339;p16"/>
          <p:cNvSpPr/>
          <p:nvPr/>
        </p:nvSpPr>
        <p:spPr>
          <a:xfrm>
            <a:off x="2362200" y="3429000"/>
            <a:ext cx="3657600" cy="1371600"/>
          </a:xfrm>
          <a:prstGeom prst="octagon">
            <a:avLst>
              <a:gd fmla="val 23148" name="adj"/>
            </a:avLst>
          </a:prstGeom>
          <a:solidFill>
            <a:srgbClr val="DFDFFF"/>
          </a:soli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Encirclement </a:t>
            </a:r>
            <a:endParaRPr/>
          </a:p>
          <a:p>
            <a:pPr indent="-341313" lvl="0" marL="34290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Attack</a:t>
            </a:r>
            <a:endParaRPr/>
          </a:p>
        </p:txBody>
      </p:sp>
      <p:sp>
        <p:nvSpPr>
          <p:cNvPr id="340" name="Google Shape;340;p16"/>
          <p:cNvSpPr/>
          <p:nvPr/>
        </p:nvSpPr>
        <p:spPr>
          <a:xfrm>
            <a:off x="6400800" y="3429000"/>
            <a:ext cx="3657600" cy="1371600"/>
          </a:xfrm>
          <a:prstGeom prst="octagon">
            <a:avLst>
              <a:gd fmla="val 23148" name="adj"/>
            </a:avLst>
          </a:prstGeom>
          <a:solidFill>
            <a:srgbClr val="DFDFFF"/>
          </a:soli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Bypass Attack</a:t>
            </a:r>
            <a:endParaRPr/>
          </a:p>
        </p:txBody>
      </p:sp>
      <p:sp>
        <p:nvSpPr>
          <p:cNvPr id="341" name="Google Shape;341;p16"/>
          <p:cNvSpPr/>
          <p:nvPr/>
        </p:nvSpPr>
        <p:spPr>
          <a:xfrm>
            <a:off x="6324600" y="1828800"/>
            <a:ext cx="3657600" cy="1371600"/>
          </a:xfrm>
          <a:prstGeom prst="octagon">
            <a:avLst>
              <a:gd fmla="val 23148" name="adj"/>
            </a:avLst>
          </a:prstGeom>
          <a:solidFill>
            <a:srgbClr val="DFDFFF"/>
          </a:soli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Flank Attack</a:t>
            </a:r>
            <a:endParaRPr/>
          </a:p>
        </p:txBody>
      </p:sp>
      <p:sp>
        <p:nvSpPr>
          <p:cNvPr id="342" name="Google Shape;342;p16"/>
          <p:cNvSpPr/>
          <p:nvPr/>
        </p:nvSpPr>
        <p:spPr>
          <a:xfrm>
            <a:off x="4495800" y="5029200"/>
            <a:ext cx="3657600" cy="1295400"/>
          </a:xfrm>
          <a:prstGeom prst="octagon">
            <a:avLst>
              <a:gd fmla="val 23148" name="adj"/>
            </a:avLst>
          </a:prstGeom>
          <a:solidFill>
            <a:srgbClr val="DFDFFF"/>
          </a:solidFill>
          <a:ln cap="flat" cmpd="sng" w="9525">
            <a:solidFill>
              <a:srgbClr val="E1D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-341313" lvl="0" marL="3429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Guerrilla Warfare</a:t>
            </a:r>
            <a:endParaRPr/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Google Shape;348;p17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349" name="Google Shape;349;p17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7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Frontal Attack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51" name="Google Shape;351;p17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attacker matches it’s opponents product, advertising, price &amp; distribution.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Side with greater resources wins.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modified frontal attack with price cutting also takes place.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 Samsung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17"/>
          <p:cNvSpPr txBox="1"/>
          <p:nvPr/>
        </p:nvSpPr>
        <p:spPr>
          <a:xfrm>
            <a:off x="1752600" y="6092825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oogle Shape;358;p18"/>
          <p:cNvGrpSpPr/>
          <p:nvPr/>
        </p:nvGrpSpPr>
        <p:grpSpPr>
          <a:xfrm>
            <a:off x="2286000" y="226219"/>
            <a:ext cx="7696200" cy="1127295"/>
            <a:chOff x="0" y="7852"/>
            <a:chExt cx="7696200" cy="1127295"/>
          </a:xfrm>
        </p:grpSpPr>
        <p:sp>
          <p:nvSpPr>
            <p:cNvPr id="359" name="Google Shape;359;p18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18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Flank Attack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61" name="Google Shape;361;p18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Enemy’s weak spots are the targets.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attack can be directed along two strategic dimensions– geographic &amp; segmental. (uncontested)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 Canon vs Xerox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Japanese auto makers vs US</a:t>
            </a:r>
            <a:endParaRPr/>
          </a:p>
        </p:txBody>
      </p:sp>
      <p:sp>
        <p:nvSpPr>
          <p:cNvPr id="362" name="Google Shape;362;p18"/>
          <p:cNvSpPr txBox="1"/>
          <p:nvPr/>
        </p:nvSpPr>
        <p:spPr>
          <a:xfrm>
            <a:off x="1752600" y="6381750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" name="Google Shape;368;p19"/>
          <p:cNvGrpSpPr/>
          <p:nvPr/>
        </p:nvGrpSpPr>
        <p:grpSpPr>
          <a:xfrm>
            <a:off x="2286000" y="169948"/>
            <a:ext cx="7696200" cy="1127295"/>
            <a:chOff x="0" y="7852"/>
            <a:chExt cx="7696200" cy="1127295"/>
          </a:xfrm>
        </p:grpSpPr>
        <p:sp>
          <p:nvSpPr>
            <p:cNvPr id="369" name="Google Shape;369;p19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19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Encirclement Attack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71" name="Google Shape;371;p19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Launching a grand offensive on several fronts.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makes sense when the challenger commands superior resources &amp; believes a swift encirclement will break the opponent’s will.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Smirnoff Vodka- higher end and lower end.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 encirclement- Korean firms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0">
              <a:srgbClr val="05578D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oogle Shape;160;p2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161" name="Google Shape;16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2" name="Google Shape;16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3" name="Google Shape;16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4" name="Google Shape;16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5" name="Google Shape;16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6" name="Google Shape;166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OBJECTIVES</a:t>
            </a: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1" y="620722"/>
            <a:ext cx="12188825" cy="3612950"/>
          </a:xfrm>
          <a:prstGeom prst="snip2DiagRect">
            <a:avLst>
              <a:gd fmla="val 8741" name="adj1"/>
              <a:gd fmla="val 0" name="adj2"/>
            </a:avLst>
          </a:prstGeom>
          <a:solidFill>
            <a:schemeClr val="dk1">
              <a:alpha val="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69" name="Google Shape;169;p2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170" name="Google Shape;170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1" name="Google Shape;171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2" name="Google Shape;172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3" name="Google Shape;173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4" name="Google Shape;174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75" name="Google Shape;175;p2"/>
          <p:cNvGrpSpPr/>
          <p:nvPr/>
        </p:nvGrpSpPr>
        <p:grpSpPr>
          <a:xfrm>
            <a:off x="684961" y="1364735"/>
            <a:ext cx="10229941" cy="2153671"/>
            <a:chOff x="749" y="357738"/>
            <a:chExt cx="10229941" cy="2153671"/>
          </a:xfrm>
        </p:grpSpPr>
        <p:sp>
          <p:nvSpPr>
            <p:cNvPr id="176" name="Google Shape;176;p2"/>
            <p:cNvSpPr/>
            <p:nvPr/>
          </p:nvSpPr>
          <p:spPr>
            <a:xfrm>
              <a:off x="350720" y="357738"/>
              <a:ext cx="1094783" cy="1094783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A50B8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584035" y="591052"/>
              <a:ext cx="628154" cy="62815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749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2"/>
            <p:cNvSpPr txBox="1"/>
            <p:nvPr/>
          </p:nvSpPr>
          <p:spPr>
            <a:xfrm>
              <a:off x="749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entury Gothic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MAXIMIZE PROFITS</a:t>
              </a: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2459524" y="357738"/>
              <a:ext cx="1094783" cy="1094783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1196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2692839" y="591052"/>
              <a:ext cx="628154" cy="62815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2109553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"/>
            <p:cNvSpPr txBox="1"/>
            <p:nvPr/>
          </p:nvSpPr>
          <p:spPr>
            <a:xfrm>
              <a:off x="2109553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entury Gothic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SALES GROWTH</a:t>
              </a: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4568328" y="357738"/>
              <a:ext cx="1094783" cy="1094783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689E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4801642" y="591052"/>
              <a:ext cx="628154" cy="62815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4218356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"/>
            <p:cNvSpPr txBox="1"/>
            <p:nvPr/>
          </p:nvSpPr>
          <p:spPr>
            <a:xfrm>
              <a:off x="4218356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entury Gothic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MARKET SHARE</a:t>
              </a: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6677132" y="357738"/>
              <a:ext cx="1094783" cy="1094783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E77A3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6910446" y="591052"/>
              <a:ext cx="628154" cy="62815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6327160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"/>
            <p:cNvSpPr txBox="1"/>
            <p:nvPr/>
          </p:nvSpPr>
          <p:spPr>
            <a:xfrm>
              <a:off x="6327160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entury Gothic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TECHNOLOGICAL LEADERSHIP</a:t>
              </a: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8785935" y="357738"/>
              <a:ext cx="1094783" cy="1094783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C620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9019250" y="591052"/>
              <a:ext cx="628154" cy="628154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8435964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2"/>
            <p:cNvSpPr txBox="1"/>
            <p:nvPr/>
          </p:nvSpPr>
          <p:spPr>
            <a:xfrm>
              <a:off x="8435964" y="1793519"/>
              <a:ext cx="1794726" cy="7178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entury Gothic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SERVICE LEADERSHIP</a:t>
              </a:r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oogle Shape;377;p20"/>
          <p:cNvGrpSpPr/>
          <p:nvPr/>
        </p:nvGrpSpPr>
        <p:grpSpPr>
          <a:xfrm>
            <a:off x="2298700" y="255502"/>
            <a:ext cx="7696200" cy="1127295"/>
            <a:chOff x="0" y="7852"/>
            <a:chExt cx="7696200" cy="1127295"/>
          </a:xfrm>
        </p:grpSpPr>
        <p:sp>
          <p:nvSpPr>
            <p:cNvPr id="378" name="Google Shape;378;p20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20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Bypass Attack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80" name="Google Shape;380;p20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Bypassing the enemy altogether &amp; attacking easier markets to broaden the firm’s resource base.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Three lines of approach to this strategy are diversifying into unrelated products, diversifying into new geographical markets &amp; leapfrogging into new technologies. 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Titan into perfumes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6" name="Google Shape;386;p21"/>
          <p:cNvGrpSpPr/>
          <p:nvPr/>
        </p:nvGrpSpPr>
        <p:grpSpPr>
          <a:xfrm>
            <a:off x="2286000" y="226219"/>
            <a:ext cx="7696200" cy="1127295"/>
            <a:chOff x="0" y="7852"/>
            <a:chExt cx="7696200" cy="1127295"/>
          </a:xfrm>
        </p:grpSpPr>
        <p:sp>
          <p:nvSpPr>
            <p:cNvPr id="387" name="Google Shape;387;p21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21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Guerrilla Warfare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89" name="Google Shape;389;p21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Waging small, intermittent attacks to harass &amp; demoralize the opponent.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These include selective price cuts, intense promotional blitzes &amp; occasional legal action.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Airlines- discounted fare</a:t>
            </a:r>
            <a:endParaRPr/>
          </a:p>
          <a:p>
            <a:pPr indent="-1381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22"/>
          <p:cNvGrpSpPr/>
          <p:nvPr/>
        </p:nvGrpSpPr>
        <p:grpSpPr>
          <a:xfrm>
            <a:off x="2286000" y="306475"/>
            <a:ext cx="7696200" cy="1079325"/>
            <a:chOff x="0" y="31837"/>
            <a:chExt cx="7696200" cy="1079325"/>
          </a:xfrm>
        </p:grpSpPr>
        <p:sp>
          <p:nvSpPr>
            <p:cNvPr id="397" name="Google Shape;397;p22"/>
            <p:cNvSpPr/>
            <p:nvPr/>
          </p:nvSpPr>
          <p:spPr>
            <a:xfrm>
              <a:off x="0" y="31837"/>
              <a:ext cx="7696200" cy="107932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22"/>
            <p:cNvSpPr txBox="1"/>
            <p:nvPr/>
          </p:nvSpPr>
          <p:spPr>
            <a:xfrm>
              <a:off x="52688" y="84525"/>
              <a:ext cx="7590824" cy="973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1450" lIns="171450" spcFirstLastPara="1" rIns="171450" wrap="square" tIns="1714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500"/>
                <a:buFont typeface="Century Gothic"/>
                <a:buNone/>
              </a:pPr>
              <a:r>
                <a:rPr b="1" i="0" lang="en-US" sz="45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Specific Attack Strategies</a:t>
              </a:r>
              <a:endParaRPr b="0" i="0" sz="4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99" name="Google Shape;399;p22"/>
          <p:cNvSpPr txBox="1"/>
          <p:nvPr/>
        </p:nvSpPr>
        <p:spPr>
          <a:xfrm>
            <a:off x="2286000" y="1811338"/>
            <a:ext cx="3778250" cy="4360862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Price discounts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Lower-priced goods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Value-priced goods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Prestige goods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 proliferation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 innovation</a:t>
            </a:r>
            <a:endParaRPr/>
          </a:p>
        </p:txBody>
      </p:sp>
      <p:sp>
        <p:nvSpPr>
          <p:cNvPr id="400" name="Google Shape;400;p22"/>
          <p:cNvSpPr txBox="1"/>
          <p:nvPr/>
        </p:nvSpPr>
        <p:spPr>
          <a:xfrm>
            <a:off x="6203950" y="1811338"/>
            <a:ext cx="3778250" cy="4360862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C622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Improved services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Distribution innovation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Manufacturing-cost reduction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Intensive advertising promotion</a:t>
            </a:r>
            <a:endParaRPr/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oogle Shape;406;p23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407" name="Google Shape;407;p23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23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Market Follower 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09" name="Google Shape;409;p23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139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Many times product imitation might be as profitable as a strategy of product innovation. The follower can achieve high profits because it did not bear any of the innovation expense.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" name="Google Shape;415;p24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416" name="Google Shape;416;p24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24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Market Follower 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18" name="Google Shape;418;p24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Follower must keep its manufacturing costs low &amp; its product quality and services high.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must also enter new markets as they open up.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follower must define a growth path, but one that doesn’t invite competitive retaliation.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Google Shape;425;p25"/>
          <p:cNvGrpSpPr/>
          <p:nvPr/>
        </p:nvGrpSpPr>
        <p:grpSpPr>
          <a:xfrm>
            <a:off x="2286000" y="65881"/>
            <a:ext cx="7696200" cy="1127295"/>
            <a:chOff x="0" y="7852"/>
            <a:chExt cx="7696200" cy="1127295"/>
          </a:xfrm>
        </p:grpSpPr>
        <p:sp>
          <p:nvSpPr>
            <p:cNvPr id="426" name="Google Shape;426;p25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25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Niche Specialist Roles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28" name="Google Shape;428;p25"/>
          <p:cNvSpPr txBox="1"/>
          <p:nvPr/>
        </p:nvSpPr>
        <p:spPr>
          <a:xfrm>
            <a:off x="2286000" y="1600200"/>
            <a:ext cx="37719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End-User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Vertical-Level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Customer-Size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Specific-Customer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Geographic Specialist</a:t>
            </a:r>
            <a:endParaRPr/>
          </a:p>
        </p:txBody>
      </p:sp>
      <p:sp>
        <p:nvSpPr>
          <p:cNvPr id="429" name="Google Shape;429;p25"/>
          <p:cNvSpPr txBox="1"/>
          <p:nvPr/>
        </p:nvSpPr>
        <p:spPr>
          <a:xfrm>
            <a:off x="6210300" y="1600200"/>
            <a:ext cx="37719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Product-Line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Job-Shop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Quality-Price 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Service-Specialist</a:t>
            </a:r>
            <a:endParaRPr/>
          </a:p>
          <a:p>
            <a:pPr indent="-341313" lvl="0" marL="341313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Channel Specialist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4" name="Google Shape;434;p26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5" name="Google Shape;435;p26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6" name="Google Shape;436;p26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7" name="Google Shape;437;p26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8" name="Google Shape;438;p26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9" name="Google Shape;439;p26"/>
          <p:cNvSpPr/>
          <p:nvPr/>
        </p:nvSpPr>
        <p:spPr>
          <a:xfrm>
            <a:off x="-3175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40" name="Google Shape;440;p26"/>
          <p:cNvPicPr preferRelativeResize="0"/>
          <p:nvPr/>
        </p:nvPicPr>
        <p:blipFill rotWithShape="1">
          <a:blip r:embed="rId3">
            <a:alphaModFix amt="40000"/>
          </a:blip>
          <a:srcRect b="0" l="0" r="0" t="18182"/>
          <a:stretch/>
        </p:blipFill>
        <p:spPr>
          <a:xfrm>
            <a:off x="-3175" y="10"/>
            <a:ext cx="1219200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Google Shape;441;p26"/>
          <p:cNvSpPr txBox="1"/>
          <p:nvPr>
            <p:ph type="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lang="en-US" sz="4800"/>
              <a:t>ANY Q’S?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oogle Shape;201;p3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202" name="Google Shape;202;p3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3" name="Google Shape;203;p3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4" name="Google Shape;204;p3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5" name="Google Shape;205;p3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6" name="Google Shape;206;p3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07" name="Google Shape;207;p3"/>
          <p:cNvSpPr txBox="1"/>
          <p:nvPr/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ANALYZING COMPETITORS</a:t>
            </a:r>
            <a:endParaRPr/>
          </a:p>
        </p:txBody>
      </p:sp>
      <p:grpSp>
        <p:nvGrpSpPr>
          <p:cNvPr id="208" name="Google Shape;208;p3"/>
          <p:cNvGrpSpPr/>
          <p:nvPr/>
        </p:nvGrpSpPr>
        <p:grpSpPr>
          <a:xfrm>
            <a:off x="684212" y="685800"/>
            <a:ext cx="10820398" cy="3614738"/>
            <a:chOff x="0" y="0"/>
            <a:chExt cx="10820398" cy="3614738"/>
          </a:xfrm>
        </p:grpSpPr>
        <p:sp>
          <p:nvSpPr>
            <p:cNvPr id="209" name="Google Shape;209;p3"/>
            <p:cNvSpPr/>
            <p:nvPr/>
          </p:nvSpPr>
          <p:spPr>
            <a:xfrm>
              <a:off x="0" y="0"/>
              <a:ext cx="10820398" cy="3614738"/>
            </a:xfrm>
            <a:prstGeom prst="rect">
              <a:avLst/>
            </a:prstGeom>
            <a:solidFill>
              <a:srgbClr val="A50B82"/>
            </a:solidFill>
            <a:ln cap="rnd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3"/>
            <p:cNvSpPr txBox="1"/>
            <p:nvPr/>
          </p:nvSpPr>
          <p:spPr>
            <a:xfrm>
              <a:off x="0" y="0"/>
              <a:ext cx="10820398" cy="3614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700" lIns="362700" spcFirstLastPara="1" rIns="362700" wrap="square" tIns="36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100"/>
                <a:buFont typeface="Century Gothic"/>
                <a:buNone/>
              </a:pPr>
              <a:r>
                <a:rPr b="0" i="0" lang="en-US" sz="51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Companies that make steady gains in mind share &amp; heart share will inevitably make gains in market share &amp; profitability.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oogle Shape;217;p4"/>
          <p:cNvGrpSpPr/>
          <p:nvPr/>
        </p:nvGrpSpPr>
        <p:grpSpPr>
          <a:xfrm>
            <a:off x="1752600" y="27781"/>
            <a:ext cx="8534400" cy="1127295"/>
            <a:chOff x="0" y="7852"/>
            <a:chExt cx="8534400" cy="1127295"/>
          </a:xfrm>
        </p:grpSpPr>
        <p:sp>
          <p:nvSpPr>
            <p:cNvPr id="218" name="Google Shape;218;p4"/>
            <p:cNvSpPr/>
            <p:nvPr/>
          </p:nvSpPr>
          <p:spPr>
            <a:xfrm>
              <a:off x="0" y="7852"/>
              <a:ext cx="85344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4"/>
            <p:cNvSpPr txBox="1"/>
            <p:nvPr/>
          </p:nvSpPr>
          <p:spPr>
            <a:xfrm>
              <a:off x="55030" y="62882"/>
              <a:ext cx="84243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Expanding the Total Market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0" name="Google Shape;220;p4"/>
          <p:cNvSpPr/>
          <p:nvPr/>
        </p:nvSpPr>
        <p:spPr>
          <a:xfrm>
            <a:off x="2021115" y="1879600"/>
            <a:ext cx="4495800" cy="990600"/>
          </a:xfrm>
          <a:prstGeom prst="roundRect">
            <a:avLst>
              <a:gd fmla="val 50000" name="adj"/>
            </a:avLst>
          </a:prstGeom>
          <a:solidFill>
            <a:srgbClr val="E3E3FF"/>
          </a:solidFill>
          <a:ln cap="flat" cmpd="sng" w="381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53966">
              <a:srgbClr val="000000"/>
            </a:outerShdw>
          </a:effectLst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New customers</a:t>
            </a:r>
            <a:endParaRPr/>
          </a:p>
        </p:txBody>
      </p:sp>
      <p:sp>
        <p:nvSpPr>
          <p:cNvPr id="221" name="Google Shape;221;p4"/>
          <p:cNvSpPr/>
          <p:nvPr/>
        </p:nvSpPr>
        <p:spPr>
          <a:xfrm>
            <a:off x="5827486" y="3987801"/>
            <a:ext cx="4572000" cy="914400"/>
          </a:xfrm>
          <a:prstGeom prst="roundRect">
            <a:avLst>
              <a:gd fmla="val 50000" name="adj"/>
            </a:avLst>
          </a:prstGeom>
          <a:solidFill>
            <a:srgbClr val="E3E3FF"/>
          </a:solidFill>
          <a:ln cap="flat" cmpd="sng" w="381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rotWithShape="0" algn="ctr" dir="2700000" dist="53966">
              <a:srgbClr val="000000"/>
            </a:outerShdw>
          </a:effectLst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usage</a:t>
            </a:r>
            <a:endParaRPr/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5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228" name="Google Shape;228;p5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5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Defending Market Share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30" name="Google Shape;230;p5"/>
          <p:cNvSpPr txBox="1"/>
          <p:nvPr/>
        </p:nvSpPr>
        <p:spPr>
          <a:xfrm>
            <a:off x="1828800" y="1600200"/>
            <a:ext cx="8153400" cy="52578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To defend its terrain, market leader has to go for continuous innovation.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Responsive v/s anticipative v/s creative marketing.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Aim of defensive strategy is to reduce the probability of attack, divert attacks to less threatening areas &amp; lessen their intensity.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6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237" name="Google Shape;237;p6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6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Position Defense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39" name="Google Shape;239;p6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Involves building superior brand power, and making the brand almost impregnable.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McDonald's Burger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7"/>
          <p:cNvGrpSpPr/>
          <p:nvPr/>
        </p:nvGrpSpPr>
        <p:grpSpPr>
          <a:xfrm>
            <a:off x="3855712" y="218367"/>
            <a:ext cx="4556775" cy="1143000"/>
            <a:chOff x="1569712" y="0"/>
            <a:chExt cx="4556775" cy="1143000"/>
          </a:xfrm>
        </p:grpSpPr>
        <p:sp>
          <p:nvSpPr>
            <p:cNvPr id="246" name="Google Shape;246;p7"/>
            <p:cNvSpPr/>
            <p:nvPr/>
          </p:nvSpPr>
          <p:spPr>
            <a:xfrm>
              <a:off x="1569712" y="0"/>
              <a:ext cx="4556775" cy="1143000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7"/>
            <p:cNvSpPr txBox="1"/>
            <p:nvPr/>
          </p:nvSpPr>
          <p:spPr>
            <a:xfrm>
              <a:off x="1625509" y="55797"/>
              <a:ext cx="4445181" cy="1031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9525" lIns="179050" spcFirstLastPara="1" rIns="179050" wrap="square" tIns="8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Flank Defense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48" name="Google Shape;248;p7"/>
          <p:cNvSpPr txBox="1"/>
          <p:nvPr/>
        </p:nvSpPr>
        <p:spPr>
          <a:xfrm>
            <a:off x="2286000" y="1600200"/>
            <a:ext cx="7696200" cy="45720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0442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Market leader erects outposts to protect a weak front or possibly serve as an invasion base for counterattack.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Eg. Dettol v/s Savlon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7"/>
          <p:cNvSpPr txBox="1"/>
          <p:nvPr/>
        </p:nvSpPr>
        <p:spPr>
          <a:xfrm>
            <a:off x="1752600" y="6381750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Google Shape;255;p8"/>
          <p:cNvGrpSpPr/>
          <p:nvPr/>
        </p:nvGrpSpPr>
        <p:grpSpPr>
          <a:xfrm>
            <a:off x="2286000" y="282490"/>
            <a:ext cx="7696200" cy="1127295"/>
            <a:chOff x="0" y="7852"/>
            <a:chExt cx="7696200" cy="1127295"/>
          </a:xfrm>
        </p:grpSpPr>
        <p:sp>
          <p:nvSpPr>
            <p:cNvPr id="256" name="Google Shape;256;p8"/>
            <p:cNvSpPr/>
            <p:nvPr/>
          </p:nvSpPr>
          <p:spPr>
            <a:xfrm>
              <a:off x="0" y="7852"/>
              <a:ext cx="7696200" cy="112729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8"/>
            <p:cNvSpPr txBox="1"/>
            <p:nvPr/>
          </p:nvSpPr>
          <p:spPr>
            <a:xfrm>
              <a:off x="55030" y="62882"/>
              <a:ext cx="7586140" cy="10172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700"/>
                <a:buFont typeface="Century Gothic"/>
                <a:buNone/>
              </a:pPr>
              <a:r>
                <a:rPr b="1" i="0" lang="en-US" sz="47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Preemptive Defense</a:t>
              </a:r>
              <a:endParaRPr b="0" i="0" sz="47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58" name="Google Shape;258;p8"/>
          <p:cNvSpPr txBox="1"/>
          <p:nvPr/>
        </p:nvSpPr>
        <p:spPr>
          <a:xfrm>
            <a:off x="2286000" y="1600200"/>
            <a:ext cx="7696200" cy="50292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980D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An aggressive move in which the leader attacks before the enemy starts its offense. Many ways: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Guerrilla action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 market envelopment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Introduce a stream of new products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Precede introductions with preannouncements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Eg. SBI</a:t>
            </a:r>
            <a:endParaRPr/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sp>
        <p:nvSpPr>
          <p:cNvPr id="259" name="Google Shape;259;p8"/>
          <p:cNvSpPr txBox="1"/>
          <p:nvPr/>
        </p:nvSpPr>
        <p:spPr>
          <a:xfrm>
            <a:off x="1752600" y="6381750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9"/>
          <p:cNvGrpSpPr/>
          <p:nvPr/>
        </p:nvGrpSpPr>
        <p:grpSpPr>
          <a:xfrm>
            <a:off x="2286000" y="306475"/>
            <a:ext cx="7696200" cy="1079325"/>
            <a:chOff x="0" y="31837"/>
            <a:chExt cx="7696200" cy="1079325"/>
          </a:xfrm>
        </p:grpSpPr>
        <p:sp>
          <p:nvSpPr>
            <p:cNvPr id="266" name="Google Shape;266;p9"/>
            <p:cNvSpPr/>
            <p:nvPr/>
          </p:nvSpPr>
          <p:spPr>
            <a:xfrm>
              <a:off x="0" y="31837"/>
              <a:ext cx="7696200" cy="1079325"/>
            </a:xfrm>
            <a:prstGeom prst="roundRect">
              <a:avLst>
                <a:gd fmla="val 16667" name="adj"/>
              </a:avLst>
            </a:prstGeom>
            <a:solidFill>
              <a:srgbClr val="022F61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9"/>
            <p:cNvSpPr txBox="1"/>
            <p:nvPr/>
          </p:nvSpPr>
          <p:spPr>
            <a:xfrm>
              <a:off x="52688" y="84525"/>
              <a:ext cx="7590824" cy="973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1450" lIns="171450" spcFirstLastPara="1" rIns="171450" wrap="square" tIns="1714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500"/>
                <a:buFont typeface="Century Gothic"/>
                <a:buNone/>
              </a:pPr>
              <a:r>
                <a:rPr b="1" i="0" lang="en-US" sz="45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Counteroffensive Defense</a:t>
              </a:r>
              <a:endParaRPr b="0" i="0" sz="4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68" name="Google Shape;268;p9"/>
          <p:cNvSpPr txBox="1"/>
          <p:nvPr/>
        </p:nvSpPr>
        <p:spPr>
          <a:xfrm>
            <a:off x="2286000" y="1600200"/>
            <a:ext cx="7696200" cy="4724400"/>
          </a:xfrm>
          <a:prstGeom prst="rect">
            <a:avLst/>
          </a:prstGeom>
          <a:solidFill>
            <a:schemeClr val="lt1"/>
          </a:solidFill>
          <a:ln cap="rnd" cmpd="sng" w="15875">
            <a:solidFill>
              <a:srgbClr val="139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Meet the attacker frontally or hit its flank.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effective counterattack is to invade the attacker’s main territory so that it will have to deploy resources to defend it.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Saffola v/s Dhara, </a:t>
            </a:r>
            <a:endParaRPr/>
          </a:p>
          <a:p>
            <a:pPr indent="-341313" lvl="0" marL="341313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9"/>
          <p:cNvSpPr txBox="1"/>
          <p:nvPr/>
        </p:nvSpPr>
        <p:spPr>
          <a:xfrm>
            <a:off x="1752600" y="6381750"/>
            <a:ext cx="8610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                                                 9-</a:t>
            </a: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2020-06-24T18:22:11Z</dcterms:created>
  <dc:creator>Josraj Arakkal</dc:creator>
</cp:coreProperties>
</file>