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gEWIjCQht+3saHyZrh3nkw2WpX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6" name="Google Shape;276;p1: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3" name="Google Shape;443;p14: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p:nvPr/>
        </p:nvSpPr>
        <p:spPr>
          <a:xfrm>
            <a:off x="-4680" y="2467080"/>
            <a:ext cx="6790680" cy="4735800"/>
          </a:xfrm>
          <a:prstGeom prst="rect">
            <a:avLst/>
          </a:prstGeom>
          <a:noFill/>
          <a:ln>
            <a:noFill/>
          </a:ln>
        </p:spPr>
        <p:txBody>
          <a:bodyPr anchorCtr="0" anchor="t" bIns="44275" lIns="90350" spcFirstLastPara="1" rIns="90350" wrap="square" tIns="44275">
            <a:noAutofit/>
          </a:bodyPr>
          <a:lstStyle/>
          <a:p>
            <a:pPr indent="0" lvl="0" marL="0" marR="0" rtl="0" algn="l">
              <a:lnSpc>
                <a:spcPct val="100000"/>
              </a:lnSpc>
              <a:spcBef>
                <a:spcPts val="0"/>
              </a:spcBef>
              <a:spcAft>
                <a:spcPts val="0"/>
              </a:spcAft>
              <a:buNone/>
            </a:pPr>
            <a:r>
              <a:rPr b="1" i="0" lang="en-IN" sz="1600" u="none" cap="none" strike="noStrike">
                <a:solidFill>
                  <a:srgbClr val="000000"/>
                </a:solidFill>
                <a:latin typeface="Arial"/>
                <a:ea typeface="Arial"/>
                <a:cs typeface="Arial"/>
                <a:sym typeface="Arial"/>
              </a:rPr>
              <a:t>Steps in Segmentation, Targeting, and Positioning</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u="none" cap="none" strike="noStrike">
                <a:solidFill>
                  <a:srgbClr val="000000"/>
                </a:solidFill>
                <a:latin typeface="Arial"/>
                <a:ea typeface="Arial"/>
                <a:cs typeface="Arial"/>
                <a:sym typeface="Arial"/>
              </a:rPr>
              <a:t>Market Segmentation.  </a:t>
            </a:r>
            <a:r>
              <a:rPr b="1" i="0" lang="en-IN" sz="1400" u="none" cap="none" strike="noStrike">
                <a:solidFill>
                  <a:srgbClr val="000000"/>
                </a:solidFill>
                <a:latin typeface="Arial"/>
                <a:ea typeface="Arial"/>
                <a:cs typeface="Arial"/>
                <a:sym typeface="Arial"/>
              </a:rPr>
              <a:t>Market segmentation is the process of dividing a market into distinct groups of buyers who might require separate products or marketing mixes.  All buyers have unique needs and wants.  Still it is usually possible in consumer markets to identify relatively homogeneous portions or segments of the total market according to shared preferences, attitudes, or behaviors that distinguish them from the rest of the market.  These segments may require different products and/or separate mixes.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u="none" cap="none" strike="noStrike">
                <a:solidFill>
                  <a:srgbClr val="000000"/>
                </a:solidFill>
                <a:latin typeface="Arial"/>
                <a:ea typeface="Arial"/>
                <a:cs typeface="Arial"/>
                <a:sym typeface="Arial"/>
              </a:rPr>
              <a:t>Market Targeting.</a:t>
            </a:r>
            <a:r>
              <a:rPr b="1" i="0" lang="en-IN" sz="1400" u="none" cap="none" strike="noStrike">
                <a:solidFill>
                  <a:srgbClr val="000000"/>
                </a:solidFill>
                <a:latin typeface="Arial"/>
                <a:ea typeface="Arial"/>
                <a:cs typeface="Arial"/>
                <a:sym typeface="Arial"/>
              </a:rPr>
              <a:t>  Market targeting is the process of evaluating each market segment's attractiveness and selecting one or more segments to enter.  Given effective market segmentation, the firm must choose which markets to serve and how to serve them.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en-IN" sz="1400" u="none" cap="none" strike="noStrike">
                <a:solidFill>
                  <a:srgbClr val="000000"/>
                </a:solidFill>
                <a:latin typeface="Arial"/>
                <a:ea typeface="Arial"/>
                <a:cs typeface="Arial"/>
                <a:sym typeface="Arial"/>
              </a:rPr>
              <a:t>Discussion Note:  In targeting markets to serve the firm must consider its resources and objectives in setting strategy.</a:t>
            </a:r>
            <a:r>
              <a:rPr b="1" i="0" lang="en-IN" sz="14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u="none" cap="none" strike="noStrike">
                <a:solidFill>
                  <a:srgbClr val="000000"/>
                </a:solidFill>
                <a:latin typeface="Arial"/>
                <a:ea typeface="Arial"/>
                <a:cs typeface="Arial"/>
                <a:sym typeface="Arial"/>
              </a:rPr>
              <a:t>Market Positioning.</a:t>
            </a:r>
            <a:r>
              <a:rPr b="1" i="0" lang="en-IN" sz="1400" u="none" cap="none" strike="noStrike">
                <a:solidFill>
                  <a:srgbClr val="000000"/>
                </a:solidFill>
                <a:latin typeface="Arial"/>
                <a:ea typeface="Arial"/>
                <a:cs typeface="Arial"/>
                <a:sym typeface="Arial"/>
              </a:rPr>
              <a:t>  Market positioning is the process of formulating competitive positioning for a product and a detailed marketing mix.  Marketers must plan how to present the product to the consumer.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en-IN" sz="1400" u="none" cap="none" strike="noStrike">
                <a:solidFill>
                  <a:srgbClr val="000000"/>
                </a:solidFill>
                <a:latin typeface="Arial"/>
                <a:ea typeface="Arial"/>
                <a:cs typeface="Arial"/>
                <a:sym typeface="Arial"/>
              </a:rPr>
              <a:t>Discussion Note:  The product's position is defined by how consumers view it on important attributes.</a:t>
            </a:r>
            <a:r>
              <a:rPr b="1" i="0" lang="en-IN" sz="14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302" name="Google Shape;302;p2:notes"/>
          <p:cNvSpPr/>
          <p:nvPr/>
        </p:nvSpPr>
        <p:spPr>
          <a:xfrm>
            <a:off x="-4680" y="23760"/>
            <a:ext cx="3833280" cy="1348200"/>
          </a:xfrm>
          <a:prstGeom prst="rect">
            <a:avLst/>
          </a:prstGeom>
          <a:noFill/>
          <a:ln>
            <a:noFill/>
          </a:ln>
        </p:spPr>
        <p:txBody>
          <a:bodyPr anchorCtr="0" anchor="t" bIns="44275" lIns="90350" spcFirstLastPara="1" rIns="90350" wrap="square" tIns="44275">
            <a:noAutofit/>
          </a:bodyPr>
          <a:lstStyle/>
          <a:p>
            <a:pPr indent="0" lvl="0" marL="0" marR="0" rtl="0" algn="l">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Steps in Segmentation, Targeting, and Positioning</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This CTR corresponds to Figure 7-1 on p. 196 and relates to the material on pp. 196.</a:t>
            </a:r>
            <a:endParaRPr b="0" i="0" sz="1800" u="none" cap="none" strike="noStrike">
              <a:solidFill>
                <a:schemeClr val="dk1"/>
              </a:solidFill>
              <a:latin typeface="Arial"/>
              <a:ea typeface="Arial"/>
              <a:cs typeface="Arial"/>
              <a:sym typeface="Arial"/>
            </a:endParaRPr>
          </a:p>
        </p:txBody>
      </p:sp>
      <p:sp>
        <p:nvSpPr>
          <p:cNvPr id="303" name="Google Shape;3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IN"/>
              <a:t>Constellation Brands did a study on wine tasters</a:t>
            </a:r>
            <a:endParaRPr/>
          </a:p>
          <a:p>
            <a:pPr indent="-228600" lvl="0" marL="228600" rtl="0" algn="l">
              <a:spcBef>
                <a:spcPts val="0"/>
              </a:spcBef>
              <a:spcAft>
                <a:spcPts val="0"/>
              </a:spcAft>
              <a:buClr>
                <a:schemeClr val="dk1"/>
              </a:buClr>
              <a:buSzPts val="1200"/>
              <a:buFont typeface="Arial"/>
              <a:buAutoNum type="arabicPeriod"/>
            </a:pPr>
            <a:r>
              <a:rPr lang="en-IN"/>
              <a:t>Luxury enthusiasts</a:t>
            </a:r>
            <a:endParaRPr/>
          </a:p>
          <a:p>
            <a:pPr indent="-152400" lvl="0" marL="228600" rtl="0" algn="l">
              <a:spcBef>
                <a:spcPts val="0"/>
              </a:spcBef>
              <a:spcAft>
                <a:spcPts val="0"/>
              </a:spcAft>
              <a:buClr>
                <a:schemeClr val="dk1"/>
              </a:buClr>
              <a:buSzPts val="1200"/>
              <a:buFont typeface="Arial"/>
              <a:buNone/>
            </a:pPr>
            <a:r>
              <a:t/>
            </a:r>
            <a:endParaRPr/>
          </a:p>
          <a:p>
            <a:pPr indent="-152400" lvl="0" marL="228600" rtl="0" algn="l">
              <a:spcBef>
                <a:spcPts val="0"/>
              </a:spcBef>
              <a:spcAft>
                <a:spcPts val="0"/>
              </a:spcAft>
              <a:buClr>
                <a:schemeClr val="dk1"/>
              </a:buClr>
              <a:buSzPts val="1200"/>
              <a:buFont typeface="Arial"/>
              <a:buNone/>
            </a:pPr>
            <a:r>
              <a:t/>
            </a:r>
            <a:endParaRPr/>
          </a:p>
        </p:txBody>
      </p:sp>
      <p:sp>
        <p:nvSpPr>
          <p:cNvPr id="505" name="Google Shape;505;p25: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6: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lang="en-IN"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
        <p:nvSpPr>
          <p:cNvPr id="511" name="Google Shape;51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2" name="Google Shape;512;p2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IN">
                <a:latin typeface="Arial"/>
                <a:ea typeface="Arial"/>
                <a:cs typeface="Arial"/>
                <a:sym typeface="Arial"/>
              </a:rPr>
              <a:t>People play five roles in a buying decision: Initiator, Influencer, Decider, Buyer, and User. For example, assume a wife initiates a purchase by requesting a new treadmill for her birthday. The husband may then seek information from many sources, including his best friend who has a treadmill and is a key influencer in what models to consider. After presenting the alternative choices to his wife, he purchases her preferred model, which ends up being used by the entire family.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4:notes"/>
          <p:cNvSpPr/>
          <p:nvPr/>
        </p:nvSpPr>
        <p:spPr>
          <a:xfrm>
            <a:off x="338040" y="3052800"/>
            <a:ext cx="6104880" cy="2436120"/>
          </a:xfrm>
          <a:prstGeom prst="rect">
            <a:avLst/>
          </a:prstGeom>
          <a:noFill/>
          <a:ln>
            <a:noFill/>
          </a:ln>
        </p:spPr>
        <p:txBody>
          <a:bodyPr anchorCtr="0" anchor="t" bIns="44275" lIns="90350" spcFirstLastPara="1" rIns="90350" wrap="square" tIns="44275">
            <a:noAutofit/>
          </a:bodyPr>
          <a:lstStyle/>
          <a:p>
            <a:pPr indent="0" lvl="0" marL="0" marR="0" rtl="0" algn="l">
              <a:lnSpc>
                <a:spcPct val="100000"/>
              </a:lnSpc>
              <a:spcBef>
                <a:spcPts val="0"/>
              </a:spcBef>
              <a:spcAft>
                <a:spcPts val="0"/>
              </a:spcAft>
              <a:buNone/>
            </a:pPr>
            <a:r>
              <a:rPr b="1" lang="en-IN" sz="1600">
                <a:solidFill>
                  <a:srgbClr val="000000"/>
                </a:solidFill>
                <a:latin typeface="Arial"/>
                <a:ea typeface="Arial"/>
                <a:cs typeface="Arial"/>
                <a:sym typeface="Arial"/>
              </a:rPr>
              <a:t>Evaluating Market Segments</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a:solidFill>
                  <a:srgbClr val="000000"/>
                </a:solidFill>
                <a:latin typeface="Arial"/>
                <a:ea typeface="Arial"/>
                <a:cs typeface="Arial"/>
                <a:sym typeface="Arial"/>
              </a:rPr>
              <a:t>Segment Size and Growth. </a:t>
            </a:r>
            <a:r>
              <a:rPr b="1" lang="en-IN" sz="1400">
                <a:solidFill>
                  <a:srgbClr val="000000"/>
                </a:solidFill>
                <a:latin typeface="Arial"/>
                <a:ea typeface="Arial"/>
                <a:cs typeface="Arial"/>
                <a:sym typeface="Arial"/>
              </a:rPr>
              <a:t> The company must collect and analyze data on current dollar sales, projected sales-growth, and expected profit margins for each market segment.</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a:solidFill>
                  <a:srgbClr val="000000"/>
                </a:solidFill>
                <a:latin typeface="Arial"/>
                <a:ea typeface="Arial"/>
                <a:cs typeface="Arial"/>
                <a:sym typeface="Arial"/>
              </a:rPr>
              <a:t>Segment Structural Attractiveness.</a:t>
            </a:r>
            <a:r>
              <a:rPr b="1" lang="en-IN" sz="1600">
                <a:solidFill>
                  <a:srgbClr val="000000"/>
                </a:solidFill>
                <a:latin typeface="Arial"/>
                <a:ea typeface="Arial"/>
                <a:cs typeface="Arial"/>
                <a:sym typeface="Arial"/>
              </a:rPr>
              <a:t>  </a:t>
            </a:r>
            <a:r>
              <a:rPr b="1" lang="en-IN" sz="1400">
                <a:solidFill>
                  <a:srgbClr val="000000"/>
                </a:solidFill>
                <a:latin typeface="Arial"/>
                <a:ea typeface="Arial"/>
                <a:cs typeface="Arial"/>
                <a:sym typeface="Arial"/>
              </a:rPr>
              <a:t>Long run attractiveness includes an assessment of current and potential competitors, the threats of substitutes, and the power of buyers and suppliers.</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IN" sz="1400">
                <a:solidFill>
                  <a:srgbClr val="000000"/>
                </a:solidFill>
                <a:latin typeface="Arial"/>
                <a:ea typeface="Arial"/>
                <a:cs typeface="Arial"/>
                <a:sym typeface="Arial"/>
              </a:rPr>
              <a:t>Company Objectives and Resources.</a:t>
            </a:r>
            <a:r>
              <a:rPr b="1" lang="en-IN" sz="1600">
                <a:solidFill>
                  <a:srgbClr val="000000"/>
                </a:solidFill>
                <a:latin typeface="Arial"/>
                <a:ea typeface="Arial"/>
                <a:cs typeface="Arial"/>
                <a:sym typeface="Arial"/>
              </a:rPr>
              <a:t>  </a:t>
            </a:r>
            <a:r>
              <a:rPr b="1" lang="en-IN" sz="1400">
                <a:solidFill>
                  <a:srgbClr val="000000"/>
                </a:solidFill>
                <a:latin typeface="Arial"/>
                <a:ea typeface="Arial"/>
                <a:cs typeface="Arial"/>
                <a:sym typeface="Arial"/>
              </a:rPr>
              <a:t>The company’s resources and core business strengths should also fit well with the market segment opportunities.</a:t>
            </a:r>
            <a:endParaRPr sz="1800">
              <a:solidFill>
                <a:schemeClr val="dk1"/>
              </a:solidFill>
              <a:latin typeface="Arial"/>
              <a:ea typeface="Arial"/>
              <a:cs typeface="Arial"/>
              <a:sym typeface="Arial"/>
            </a:endParaRPr>
          </a:p>
        </p:txBody>
      </p:sp>
      <p:sp>
        <p:nvSpPr>
          <p:cNvPr id="587" name="Google Shape;587;p34:notes"/>
          <p:cNvSpPr/>
          <p:nvPr/>
        </p:nvSpPr>
        <p:spPr>
          <a:xfrm>
            <a:off x="281160" y="209520"/>
            <a:ext cx="3533040" cy="882720"/>
          </a:xfrm>
          <a:prstGeom prst="rect">
            <a:avLst/>
          </a:prstGeom>
          <a:noFill/>
          <a:ln>
            <a:noFill/>
          </a:ln>
        </p:spPr>
        <p:txBody>
          <a:bodyPr anchorCtr="0" anchor="t" bIns="44275" lIns="90350" spcFirstLastPara="1" rIns="90350" wrap="square" tIns="44275">
            <a:noAutofit/>
          </a:bodyPr>
          <a:lstStyle/>
          <a:p>
            <a:pPr indent="0" lvl="0" marL="0" marR="0" rtl="0" algn="l">
              <a:lnSpc>
                <a:spcPct val="90000"/>
              </a:lnSpc>
              <a:spcBef>
                <a:spcPts val="0"/>
              </a:spcBef>
              <a:spcAft>
                <a:spcPts val="0"/>
              </a:spcAft>
              <a:buNone/>
            </a:pPr>
            <a:r>
              <a:rPr b="1" lang="en-IN" sz="1800">
                <a:solidFill>
                  <a:srgbClr val="000000"/>
                </a:solidFill>
                <a:latin typeface="Arial"/>
                <a:ea typeface="Arial"/>
                <a:cs typeface="Arial"/>
                <a:sym typeface="Arial"/>
              </a:rPr>
              <a:t>Evaluating Market Segments</a:t>
            </a:r>
            <a:endParaRPr sz="1800">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lang="en-IN" sz="1600">
                <a:solidFill>
                  <a:srgbClr val="000000"/>
                </a:solidFill>
                <a:latin typeface="Arial"/>
                <a:ea typeface="Arial"/>
                <a:cs typeface="Arial"/>
                <a:sym typeface="Arial"/>
              </a:rPr>
              <a:t>This CTR relates to the material on pp. 215-216.</a:t>
            </a:r>
            <a:endParaRPr sz="1800">
              <a:solidFill>
                <a:schemeClr val="dk1"/>
              </a:solidFill>
              <a:latin typeface="Arial"/>
              <a:ea typeface="Arial"/>
              <a:cs typeface="Arial"/>
              <a:sym typeface="Arial"/>
            </a:endParaRPr>
          </a:p>
        </p:txBody>
      </p:sp>
      <p:sp>
        <p:nvSpPr>
          <p:cNvPr id="588" name="Google Shape;58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4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IN"/>
              <a:t>Frozen desserts</a:t>
            </a:r>
            <a:endParaRPr/>
          </a:p>
        </p:txBody>
      </p:sp>
      <p:sp>
        <p:nvSpPr>
          <p:cNvPr id="647" name="Google Shape;647;p44: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7" name="Google Shape;687;p5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8" name="Google Shape;688;p51: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I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5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IN"/>
              <a:t>Hul s fair and lovely </a:t>
            </a:r>
            <a:endParaRPr/>
          </a:p>
          <a:p>
            <a:pPr indent="0" lvl="0" marL="0" rtl="0" algn="l">
              <a:spcBef>
                <a:spcPts val="0"/>
              </a:spcBef>
              <a:spcAft>
                <a:spcPts val="0"/>
              </a:spcAft>
              <a:buNone/>
            </a:pPr>
            <a:r>
              <a:t/>
            </a:r>
            <a:endParaRPr/>
          </a:p>
        </p:txBody>
      </p:sp>
      <p:sp>
        <p:nvSpPr>
          <p:cNvPr id="737" name="Google Shape;737;p59: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1143000" lvl="0" marL="1143000" rtl="0" algn="l">
              <a:spcBef>
                <a:spcPts val="0"/>
              </a:spcBef>
              <a:spcAft>
                <a:spcPts val="0"/>
              </a:spcAft>
              <a:buClr>
                <a:schemeClr val="dk1"/>
              </a:buClr>
              <a:buSzPts val="1200"/>
              <a:buFont typeface="Arial"/>
              <a:buChar char="•"/>
            </a:pPr>
            <a:r>
              <a:rPr b="1" lang="en-IN" sz="1200">
                <a:solidFill>
                  <a:schemeClr val="dk1"/>
                </a:solidFill>
              </a:rPr>
              <a:t>39 factors in 5 broad categories 1)education&amp;affluence            2)family life cycle       3) urbanization                 4) race and ethnicity</a:t>
            </a:r>
            <a:endParaRPr/>
          </a:p>
          <a:p>
            <a:pPr indent="0" lvl="0" marL="0" rtl="0" algn="l">
              <a:spcBef>
                <a:spcPts val="0"/>
              </a:spcBef>
              <a:spcAft>
                <a:spcPts val="0"/>
              </a:spcAft>
              <a:buNone/>
            </a:pPr>
            <a:r>
              <a:rPr b="1" lang="en-IN" sz="1200">
                <a:solidFill>
                  <a:schemeClr val="dk1"/>
                </a:solidFill>
              </a:rPr>
              <a:t>5) mobility</a:t>
            </a:r>
            <a:endParaRPr/>
          </a:p>
          <a:p>
            <a:pPr indent="0" lvl="0" marL="0" rtl="0" algn="l">
              <a:spcBef>
                <a:spcPts val="0"/>
              </a:spcBef>
              <a:spcAft>
                <a:spcPts val="0"/>
              </a:spcAft>
              <a:buNone/>
            </a:pPr>
            <a:r>
              <a:t/>
            </a:r>
            <a:endParaRPr/>
          </a:p>
        </p:txBody>
      </p:sp>
      <p:sp>
        <p:nvSpPr>
          <p:cNvPr id="374" name="Google Shape;374;p6:notes"/>
          <p:cNvSpPr txBox="1"/>
          <p:nvPr>
            <p:ph idx="12" type="sldNum"/>
          </p:nvPr>
        </p:nvSpPr>
        <p:spPr>
          <a:xfrm>
            <a:off x="4279320" y="10157400"/>
            <a:ext cx="328032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IN" sz="1400">
                <a:latin typeface="Times New Roman"/>
                <a:ea typeface="Times New Roman"/>
                <a:cs typeface="Times New Roman"/>
                <a:sym typeface="Times New Roman"/>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7:notes"/>
          <p:cNvSpPr/>
          <p:nvPr/>
        </p:nvSpPr>
        <p:spPr>
          <a:xfrm rot="10800000">
            <a:off x="-11786760" y="-11791800"/>
            <a:ext cx="11791800" cy="117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notes"/>
          <p:cNvSpPr txBox="1"/>
          <p:nvPr>
            <p:ph idx="1" type="body"/>
          </p:nvPr>
        </p:nvSpPr>
        <p:spPr>
          <a:xfrm rot="10800000">
            <a:off x="-11786760" y="-11791800"/>
            <a:ext cx="11791800" cy="1179180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None/>
            </a:pPr>
            <a:r>
              <a:rPr lang="en-IN"/>
              <a:t>PC’s at low price- Below 12,990 Rs. : budget PC segment, captures 14.5% market share </a:t>
            </a:r>
            <a:endParaRPr/>
          </a:p>
          <a:p>
            <a:pPr indent="0" lvl="0" marL="0" rtl="0" algn="l">
              <a:spcBef>
                <a:spcPts val="0"/>
              </a:spcBef>
              <a:spcAft>
                <a:spcPts val="0"/>
              </a:spcAft>
              <a:buNone/>
            </a:pPr>
            <a:r>
              <a:rPr lang="en-IN"/>
              <a:t>Pierre cardin misconstrued the so called middle class Indians and the rich, brand image is exclusive apparel, neither the super affluent nor the well to do among the middle class patronized it/   reebok</a:t>
            </a:r>
            <a:endParaRPr/>
          </a:p>
        </p:txBody>
      </p:sp>
      <p:sp>
        <p:nvSpPr>
          <p:cNvPr id="393" name="Google Shape;3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6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72"/>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2"/>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7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7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7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73"/>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73"/>
          <p:cNvSpPr txBox="1"/>
          <p:nvPr>
            <p:ph idx="1" type="body"/>
          </p:nvPr>
        </p:nvSpPr>
        <p:spPr>
          <a:xfrm>
            <a:off x="1101074" y="3632200"/>
            <a:ext cx="541980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73"/>
          <p:cNvSpPr txBox="1"/>
          <p:nvPr>
            <p:ph idx="2" type="body"/>
          </p:nvPr>
        </p:nvSpPr>
        <p:spPr>
          <a:xfrm>
            <a:off x="609598" y="4470400"/>
            <a:ext cx="6347715"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7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7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7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03" name="Google Shape;103;p73"/>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
        <p:nvSpPr>
          <p:cNvPr id="104" name="Google Shape;104;p73"/>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74"/>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4"/>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74"/>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74"/>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4"/>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75"/>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5"/>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75"/>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75"/>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75"/>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75"/>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75"/>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
        <p:nvSpPr>
          <p:cNvPr id="119" name="Google Shape;119;p75"/>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76"/>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76"/>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76"/>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76"/>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76"/>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6"/>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77"/>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7"/>
          <p:cNvSpPr txBox="1"/>
          <p:nvPr>
            <p:ph idx="1" type="body"/>
          </p:nvPr>
        </p:nvSpPr>
        <p:spPr>
          <a:xfrm rot="5400000">
            <a:off x="1843070" y="927120"/>
            <a:ext cx="3880773" cy="6347714"/>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77"/>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7"/>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7"/>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78"/>
          <p:cNvSpPr txBox="1"/>
          <p:nvPr>
            <p:ph type="title"/>
          </p:nvPr>
        </p:nvSpPr>
        <p:spPr>
          <a:xfrm rot="5400000">
            <a:off x="3840993" y="2745919"/>
            <a:ext cx="5251451" cy="97881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8"/>
          <p:cNvSpPr txBox="1"/>
          <p:nvPr>
            <p:ph idx="1" type="body"/>
          </p:nvPr>
        </p:nvSpPr>
        <p:spPr>
          <a:xfrm rot="5400000">
            <a:off x="581386" y="637812"/>
            <a:ext cx="5251451" cy="519502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78"/>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8"/>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8"/>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66"/>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6"/>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66"/>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grpSp>
        <p:nvGrpSpPr>
          <p:cNvPr id="161" name="Google Shape;161;p79"/>
          <p:cNvGrpSpPr/>
          <p:nvPr/>
        </p:nvGrpSpPr>
        <p:grpSpPr>
          <a:xfrm>
            <a:off x="-8466" y="-8468"/>
            <a:ext cx="9169804" cy="6874935"/>
            <a:chOff x="-8466" y="-8468"/>
            <a:chExt cx="9169804" cy="6874935"/>
          </a:xfrm>
        </p:grpSpPr>
        <p:cxnSp>
          <p:nvCxnSpPr>
            <p:cNvPr id="162" name="Google Shape;162;p79"/>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163" name="Google Shape;163;p79"/>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164" name="Google Shape;164;p79"/>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9"/>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9"/>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9"/>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68" name="Google Shape;168;p79"/>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9"/>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9"/>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9"/>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172" name="Google Shape;172;p79"/>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79"/>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174" name="Google Shape;174;p79"/>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79"/>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79"/>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7" name="Shape 177"/>
        <p:cNvGrpSpPr/>
        <p:nvPr/>
      </p:nvGrpSpPr>
      <p:grpSpPr>
        <a:xfrm>
          <a:off x="0" y="0"/>
          <a:ext cx="0" cy="0"/>
          <a:chOff x="0" y="0"/>
          <a:chExt cx="0" cy="0"/>
        </a:xfrm>
      </p:grpSpPr>
      <p:sp>
        <p:nvSpPr>
          <p:cNvPr id="178" name="Google Shape;178;p80"/>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80"/>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80" name="Google Shape;180;p80"/>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80"/>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80"/>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62"/>
          <p:cNvGrpSpPr/>
          <p:nvPr/>
        </p:nvGrpSpPr>
        <p:grpSpPr>
          <a:xfrm>
            <a:off x="-8466" y="-8468"/>
            <a:ext cx="9169804" cy="6874935"/>
            <a:chOff x="-8466" y="-8468"/>
            <a:chExt cx="9169804" cy="6874935"/>
          </a:xfrm>
        </p:grpSpPr>
        <p:cxnSp>
          <p:nvCxnSpPr>
            <p:cNvPr id="28" name="Google Shape;28;p62"/>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29" name="Google Shape;29;p62"/>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30" name="Google Shape;30;p62"/>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2"/>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2"/>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2"/>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34" name="Google Shape;34;p62"/>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2"/>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2"/>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2"/>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38" name="Google Shape;38;p62"/>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2"/>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6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3" name="Shape 183"/>
        <p:cNvGrpSpPr/>
        <p:nvPr/>
      </p:nvGrpSpPr>
      <p:grpSpPr>
        <a:xfrm>
          <a:off x="0" y="0"/>
          <a:ext cx="0" cy="0"/>
          <a:chOff x="0" y="0"/>
          <a:chExt cx="0" cy="0"/>
        </a:xfrm>
      </p:grpSpPr>
      <p:sp>
        <p:nvSpPr>
          <p:cNvPr id="184" name="Google Shape;184;p81"/>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81"/>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86" name="Google Shape;186;p8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8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8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9" name="Shape 189"/>
        <p:cNvGrpSpPr/>
        <p:nvPr/>
      </p:nvGrpSpPr>
      <p:grpSpPr>
        <a:xfrm>
          <a:off x="0" y="0"/>
          <a:ext cx="0" cy="0"/>
          <a:chOff x="0" y="0"/>
          <a:chExt cx="0" cy="0"/>
        </a:xfrm>
      </p:grpSpPr>
      <p:sp>
        <p:nvSpPr>
          <p:cNvPr id="190" name="Google Shape;190;p82"/>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82"/>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92" name="Google Shape;192;p82"/>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93" name="Google Shape;193;p8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8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6" name="Shape 196"/>
        <p:cNvGrpSpPr/>
        <p:nvPr/>
      </p:nvGrpSpPr>
      <p:grpSpPr>
        <a:xfrm>
          <a:off x="0" y="0"/>
          <a:ext cx="0" cy="0"/>
          <a:chOff x="0" y="0"/>
          <a:chExt cx="0" cy="0"/>
        </a:xfrm>
      </p:grpSpPr>
      <p:sp>
        <p:nvSpPr>
          <p:cNvPr id="197" name="Google Shape;197;p8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83"/>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83"/>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00" name="Google Shape;200;p83"/>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1" name="Google Shape;201;p83"/>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02" name="Google Shape;202;p8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8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8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84"/>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84"/>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84"/>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84"/>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0" name="Shape 210"/>
        <p:cNvGrpSpPr/>
        <p:nvPr/>
      </p:nvGrpSpPr>
      <p:grpSpPr>
        <a:xfrm>
          <a:off x="0" y="0"/>
          <a:ext cx="0" cy="0"/>
          <a:chOff x="0" y="0"/>
          <a:chExt cx="0" cy="0"/>
        </a:xfrm>
      </p:grpSpPr>
      <p:sp>
        <p:nvSpPr>
          <p:cNvPr id="211" name="Google Shape;211;p85"/>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85"/>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13" name="Google Shape;213;p85"/>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840"/>
              <a:buNone/>
              <a:defRPr sz="1050"/>
            </a:lvl2pPr>
            <a:lvl3pPr indent="-228600" lvl="2" marL="1371600" algn="l">
              <a:spcBef>
                <a:spcPts val="1000"/>
              </a:spcBef>
              <a:spcAft>
                <a:spcPts val="0"/>
              </a:spcAft>
              <a:buSzPts val="720"/>
              <a:buNone/>
              <a:defRPr sz="900"/>
            </a:lvl3pPr>
            <a:lvl4pPr indent="-228600" lvl="3" marL="1828800" algn="l">
              <a:spcBef>
                <a:spcPts val="1000"/>
              </a:spcBef>
              <a:spcAft>
                <a:spcPts val="0"/>
              </a:spcAft>
              <a:buSzPts val="600"/>
              <a:buNone/>
              <a:defRPr sz="750"/>
            </a:lvl4pPr>
            <a:lvl5pPr indent="-228600" lvl="4" marL="2286000" algn="l">
              <a:spcBef>
                <a:spcPts val="1000"/>
              </a:spcBef>
              <a:spcAft>
                <a:spcPts val="0"/>
              </a:spcAft>
              <a:buSzPts val="600"/>
              <a:buNone/>
              <a:defRPr sz="750"/>
            </a:lvl5pPr>
            <a:lvl6pPr indent="-228600" lvl="5" marL="2743200" algn="l">
              <a:spcBef>
                <a:spcPts val="1000"/>
              </a:spcBef>
              <a:spcAft>
                <a:spcPts val="0"/>
              </a:spcAft>
              <a:buSzPts val="600"/>
              <a:buNone/>
              <a:defRPr sz="750"/>
            </a:lvl6pPr>
            <a:lvl7pPr indent="-228600" lvl="6" marL="3200400" algn="l">
              <a:spcBef>
                <a:spcPts val="1000"/>
              </a:spcBef>
              <a:spcAft>
                <a:spcPts val="0"/>
              </a:spcAft>
              <a:buSzPts val="600"/>
              <a:buNone/>
              <a:defRPr sz="750"/>
            </a:lvl7pPr>
            <a:lvl8pPr indent="-228600" lvl="7" marL="3657600" algn="l">
              <a:spcBef>
                <a:spcPts val="1000"/>
              </a:spcBef>
              <a:spcAft>
                <a:spcPts val="0"/>
              </a:spcAft>
              <a:buSzPts val="600"/>
              <a:buNone/>
              <a:defRPr sz="750"/>
            </a:lvl8pPr>
            <a:lvl9pPr indent="-228600" lvl="8" marL="4114800" algn="l">
              <a:spcBef>
                <a:spcPts val="1000"/>
              </a:spcBef>
              <a:spcAft>
                <a:spcPts val="0"/>
              </a:spcAft>
              <a:buSzPts val="600"/>
              <a:buNone/>
              <a:defRPr sz="750"/>
            </a:lvl9pPr>
          </a:lstStyle>
          <a:p/>
        </p:txBody>
      </p:sp>
      <p:sp>
        <p:nvSpPr>
          <p:cNvPr id="214" name="Google Shape;214;p85"/>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85"/>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85"/>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7" name="Shape 217"/>
        <p:cNvGrpSpPr/>
        <p:nvPr/>
      </p:nvGrpSpPr>
      <p:grpSpPr>
        <a:xfrm>
          <a:off x="0" y="0"/>
          <a:ext cx="0" cy="0"/>
          <a:chOff x="0" y="0"/>
          <a:chExt cx="0" cy="0"/>
        </a:xfrm>
      </p:grpSpPr>
      <p:sp>
        <p:nvSpPr>
          <p:cNvPr id="218" name="Google Shape;218;p86"/>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86"/>
          <p:cNvSpPr/>
          <p:nvPr>
            <p:ph idx="2" type="pic"/>
          </p:nvPr>
        </p:nvSpPr>
        <p:spPr>
          <a:xfrm>
            <a:off x="609599" y="609600"/>
            <a:ext cx="6347714"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220" name="Google Shape;220;p86"/>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21" name="Google Shape;221;p86"/>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86"/>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86"/>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24" name="Shape 224"/>
        <p:cNvGrpSpPr/>
        <p:nvPr/>
      </p:nvGrpSpPr>
      <p:grpSpPr>
        <a:xfrm>
          <a:off x="0" y="0"/>
          <a:ext cx="0" cy="0"/>
          <a:chOff x="0" y="0"/>
          <a:chExt cx="0" cy="0"/>
        </a:xfrm>
      </p:grpSpPr>
      <p:sp>
        <p:nvSpPr>
          <p:cNvPr id="225" name="Google Shape;225;p87"/>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87"/>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27" name="Google Shape;227;p87"/>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87"/>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87"/>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30" name="Shape 230"/>
        <p:cNvGrpSpPr/>
        <p:nvPr/>
      </p:nvGrpSpPr>
      <p:grpSpPr>
        <a:xfrm>
          <a:off x="0" y="0"/>
          <a:ext cx="0" cy="0"/>
          <a:chOff x="0" y="0"/>
          <a:chExt cx="0" cy="0"/>
        </a:xfrm>
      </p:grpSpPr>
      <p:sp>
        <p:nvSpPr>
          <p:cNvPr id="231" name="Google Shape;231;p88"/>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88"/>
          <p:cNvSpPr txBox="1"/>
          <p:nvPr>
            <p:ph idx="1" type="body"/>
          </p:nvPr>
        </p:nvSpPr>
        <p:spPr>
          <a:xfrm>
            <a:off x="1101074" y="3632200"/>
            <a:ext cx="541980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33" name="Google Shape;233;p88"/>
          <p:cNvSpPr txBox="1"/>
          <p:nvPr>
            <p:ph idx="2" type="body"/>
          </p:nvPr>
        </p:nvSpPr>
        <p:spPr>
          <a:xfrm>
            <a:off x="609598" y="4470400"/>
            <a:ext cx="6347715"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34" name="Google Shape;234;p88"/>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88"/>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88"/>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237" name="Google Shape;237;p88"/>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
        <p:nvSpPr>
          <p:cNvPr id="238" name="Google Shape;238;p88"/>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39" name="Shape 239"/>
        <p:cNvGrpSpPr/>
        <p:nvPr/>
      </p:nvGrpSpPr>
      <p:grpSpPr>
        <a:xfrm>
          <a:off x="0" y="0"/>
          <a:ext cx="0" cy="0"/>
          <a:chOff x="0" y="0"/>
          <a:chExt cx="0" cy="0"/>
        </a:xfrm>
      </p:grpSpPr>
      <p:sp>
        <p:nvSpPr>
          <p:cNvPr id="240" name="Google Shape;240;p89"/>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89"/>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42" name="Google Shape;242;p89"/>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89"/>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89"/>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45" name="Shape 245"/>
        <p:cNvGrpSpPr/>
        <p:nvPr/>
      </p:nvGrpSpPr>
      <p:grpSpPr>
        <a:xfrm>
          <a:off x="0" y="0"/>
          <a:ext cx="0" cy="0"/>
          <a:chOff x="0" y="0"/>
          <a:chExt cx="0" cy="0"/>
        </a:xfrm>
      </p:grpSpPr>
      <p:sp>
        <p:nvSpPr>
          <p:cNvPr id="246" name="Google Shape;246;p90"/>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90"/>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8" name="Google Shape;248;p90"/>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49" name="Google Shape;249;p90"/>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90"/>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90"/>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252" name="Google Shape;252;p90"/>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
        <p:nvSpPr>
          <p:cNvPr id="253" name="Google Shape;253;p90"/>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rgbClr val="BFE471"/>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6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3"/>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6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54" name="Shape 254"/>
        <p:cNvGrpSpPr/>
        <p:nvPr/>
      </p:nvGrpSpPr>
      <p:grpSpPr>
        <a:xfrm>
          <a:off x="0" y="0"/>
          <a:ext cx="0" cy="0"/>
          <a:chOff x="0" y="0"/>
          <a:chExt cx="0" cy="0"/>
        </a:xfrm>
      </p:grpSpPr>
      <p:sp>
        <p:nvSpPr>
          <p:cNvPr id="255" name="Google Shape;255;p91"/>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91"/>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7" name="Google Shape;257;p91"/>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58" name="Google Shape;258;p9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9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9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1" name="Shape 261"/>
        <p:cNvGrpSpPr/>
        <p:nvPr/>
      </p:nvGrpSpPr>
      <p:grpSpPr>
        <a:xfrm>
          <a:off x="0" y="0"/>
          <a:ext cx="0" cy="0"/>
          <a:chOff x="0" y="0"/>
          <a:chExt cx="0" cy="0"/>
        </a:xfrm>
      </p:grpSpPr>
      <p:sp>
        <p:nvSpPr>
          <p:cNvPr id="262" name="Google Shape;262;p9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92"/>
          <p:cNvSpPr txBox="1"/>
          <p:nvPr>
            <p:ph idx="1" type="body"/>
          </p:nvPr>
        </p:nvSpPr>
        <p:spPr>
          <a:xfrm rot="5400000">
            <a:off x="1843070" y="927120"/>
            <a:ext cx="3880773" cy="6347714"/>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4" name="Google Shape;264;p9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9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9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7" name="Shape 267"/>
        <p:cNvGrpSpPr/>
        <p:nvPr/>
      </p:nvGrpSpPr>
      <p:grpSpPr>
        <a:xfrm>
          <a:off x="0" y="0"/>
          <a:ext cx="0" cy="0"/>
          <a:chOff x="0" y="0"/>
          <a:chExt cx="0" cy="0"/>
        </a:xfrm>
      </p:grpSpPr>
      <p:sp>
        <p:nvSpPr>
          <p:cNvPr id="268" name="Google Shape;268;p93"/>
          <p:cNvSpPr txBox="1"/>
          <p:nvPr>
            <p:ph type="title"/>
          </p:nvPr>
        </p:nvSpPr>
        <p:spPr>
          <a:xfrm rot="5400000">
            <a:off x="3840993" y="2745919"/>
            <a:ext cx="5251451" cy="97881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93"/>
          <p:cNvSpPr txBox="1"/>
          <p:nvPr>
            <p:ph idx="1" type="body"/>
          </p:nvPr>
        </p:nvSpPr>
        <p:spPr>
          <a:xfrm rot="5400000">
            <a:off x="581386" y="637812"/>
            <a:ext cx="5251451" cy="519502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70" name="Google Shape;270;p9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9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9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64"/>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4"/>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64"/>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3" name="Google Shape;53;p64"/>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4"/>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4"/>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67"/>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7"/>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9" name="Google Shape;59;p67"/>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7"/>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7"/>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68"/>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8"/>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68"/>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68"/>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68"/>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68"/>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8"/>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8"/>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69"/>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9"/>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9"/>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9"/>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70"/>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0"/>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70"/>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840"/>
              <a:buNone/>
              <a:defRPr sz="1050"/>
            </a:lvl2pPr>
            <a:lvl3pPr indent="-228600" lvl="2" marL="1371600" algn="l">
              <a:spcBef>
                <a:spcPts val="1000"/>
              </a:spcBef>
              <a:spcAft>
                <a:spcPts val="0"/>
              </a:spcAft>
              <a:buSzPts val="720"/>
              <a:buNone/>
              <a:defRPr sz="900"/>
            </a:lvl3pPr>
            <a:lvl4pPr indent="-228600" lvl="3" marL="1828800" algn="l">
              <a:spcBef>
                <a:spcPts val="1000"/>
              </a:spcBef>
              <a:spcAft>
                <a:spcPts val="0"/>
              </a:spcAft>
              <a:buSzPts val="600"/>
              <a:buNone/>
              <a:defRPr sz="750"/>
            </a:lvl4pPr>
            <a:lvl5pPr indent="-228600" lvl="4" marL="2286000" algn="l">
              <a:spcBef>
                <a:spcPts val="1000"/>
              </a:spcBef>
              <a:spcAft>
                <a:spcPts val="0"/>
              </a:spcAft>
              <a:buSzPts val="600"/>
              <a:buNone/>
              <a:defRPr sz="750"/>
            </a:lvl5pPr>
            <a:lvl6pPr indent="-228600" lvl="5" marL="2743200" algn="l">
              <a:spcBef>
                <a:spcPts val="1000"/>
              </a:spcBef>
              <a:spcAft>
                <a:spcPts val="0"/>
              </a:spcAft>
              <a:buSzPts val="600"/>
              <a:buNone/>
              <a:defRPr sz="750"/>
            </a:lvl6pPr>
            <a:lvl7pPr indent="-228600" lvl="6" marL="3200400" algn="l">
              <a:spcBef>
                <a:spcPts val="1000"/>
              </a:spcBef>
              <a:spcAft>
                <a:spcPts val="0"/>
              </a:spcAft>
              <a:buSzPts val="600"/>
              <a:buNone/>
              <a:defRPr sz="750"/>
            </a:lvl7pPr>
            <a:lvl8pPr indent="-228600" lvl="7" marL="3657600" algn="l">
              <a:spcBef>
                <a:spcPts val="1000"/>
              </a:spcBef>
              <a:spcAft>
                <a:spcPts val="0"/>
              </a:spcAft>
              <a:buSzPts val="600"/>
              <a:buNone/>
              <a:defRPr sz="750"/>
            </a:lvl8pPr>
            <a:lvl9pPr indent="-228600" lvl="8" marL="4114800" algn="l">
              <a:spcBef>
                <a:spcPts val="1000"/>
              </a:spcBef>
              <a:spcAft>
                <a:spcPts val="0"/>
              </a:spcAft>
              <a:buSzPts val="600"/>
              <a:buNone/>
              <a:defRPr sz="750"/>
            </a:lvl9pPr>
          </a:lstStyle>
          <a:p/>
        </p:txBody>
      </p:sp>
      <p:sp>
        <p:nvSpPr>
          <p:cNvPr id="80" name="Google Shape;80;p70"/>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0"/>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0"/>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71"/>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1"/>
          <p:cNvSpPr/>
          <p:nvPr>
            <p:ph idx="2" type="pic"/>
          </p:nvPr>
        </p:nvSpPr>
        <p:spPr>
          <a:xfrm>
            <a:off x="609599" y="609600"/>
            <a:ext cx="6347714"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71"/>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7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theme" Target="../theme/theme1.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60"/>
          <p:cNvGrpSpPr/>
          <p:nvPr/>
        </p:nvGrpSpPr>
        <p:grpSpPr>
          <a:xfrm>
            <a:off x="-8467" y="-8468"/>
            <a:ext cx="9169805" cy="6874935"/>
            <a:chOff x="-8467" y="-8468"/>
            <a:chExt cx="9169805" cy="6874935"/>
          </a:xfrm>
        </p:grpSpPr>
        <p:sp>
          <p:nvSpPr>
            <p:cNvPr id="7" name="Google Shape;7;p60"/>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 name="Google Shape;8;p60"/>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9" name="Google Shape;9;p60"/>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10" name="Google Shape;10;p60"/>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60"/>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60"/>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60"/>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4" name="Google Shape;14;p60"/>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60"/>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60"/>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60"/>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60"/>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60"/>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60"/>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60"/>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grpSp>
        <p:nvGrpSpPr>
          <p:cNvPr id="140" name="Google Shape;140;p65"/>
          <p:cNvGrpSpPr/>
          <p:nvPr/>
        </p:nvGrpSpPr>
        <p:grpSpPr>
          <a:xfrm>
            <a:off x="-8467" y="-8468"/>
            <a:ext cx="9169805" cy="6874935"/>
            <a:chOff x="-8467" y="-8468"/>
            <a:chExt cx="9169805" cy="6874935"/>
          </a:xfrm>
        </p:grpSpPr>
        <p:sp>
          <p:nvSpPr>
            <p:cNvPr id="141" name="Google Shape;141;p65"/>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65"/>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143" name="Google Shape;143;p65"/>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144" name="Google Shape;144;p65"/>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5"/>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5"/>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5"/>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48" name="Google Shape;148;p65"/>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5"/>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5"/>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65"/>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2" name="Google Shape;152;p65"/>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53" name="Google Shape;153;p65"/>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54" name="Google Shape;154;p65"/>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55" name="Google Shape;155;p65"/>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answers.com/topic/innovation" TargetMode="External"/><Relationship Id="rId4" Type="http://schemas.openxmlformats.org/officeDocument/2006/relationships/hyperlink" Target="http://www.answers.com/topic/income" TargetMode="External"/><Relationship Id="rId5" Type="http://schemas.openxmlformats.org/officeDocument/2006/relationships/hyperlink" Target="http://www.answers.com/topic/education" TargetMode="External"/><Relationship Id="rId6" Type="http://schemas.openxmlformats.org/officeDocument/2006/relationships/hyperlink" Target="http://www.answers.com/topic/self-confidence-1" TargetMode="External"/><Relationship Id="rId7" Type="http://schemas.openxmlformats.org/officeDocument/2006/relationships/hyperlink" Target="http://www.answers.com/topic/intellige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8.jp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image" Target="../media/image1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9.jpg"/></Relationships>
</file>

<file path=ppt/slides/_rels/slide54.xml.rels><?xml version="1.0" encoding="UTF-8" standalone="yes"?><Relationships xmlns="http://schemas.openxmlformats.org/package/2006/relationships"><Relationship Id="rId20" Type="http://schemas.openxmlformats.org/officeDocument/2006/relationships/hyperlink" Target="http://www.paperboatdrinks.com/p/life-is-still-beautiful" TargetMode="External"/><Relationship Id="rId11" Type="http://schemas.openxmlformats.org/officeDocument/2006/relationships/hyperlink" Target="http://www.paperboatdrinks.com/p/life-is-still-beautiful" TargetMode="External"/><Relationship Id="rId22" Type="http://schemas.openxmlformats.org/officeDocument/2006/relationships/image" Target="../media/image30.png"/><Relationship Id="rId10" Type="http://schemas.openxmlformats.org/officeDocument/2006/relationships/hyperlink" Target="http://www.paperboatdrinks.com/p/life-is-still-beautiful" TargetMode="External"/><Relationship Id="rId21" Type="http://schemas.openxmlformats.org/officeDocument/2006/relationships/hyperlink" Target="http://www.paperboatdrinks.com/drinks" TargetMode="External"/><Relationship Id="rId13" Type="http://schemas.openxmlformats.org/officeDocument/2006/relationships/hyperlink" Target="http://www.paperboatdrinks.com/p/life-is-still-beautiful" TargetMode="External"/><Relationship Id="rId12" Type="http://schemas.openxmlformats.org/officeDocument/2006/relationships/hyperlink" Target="http://www.paperboatdrinks.com/p/life-is-still-beautiful" TargetMode="External"/><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http://www.paperboatdrinks.com/p/life-is-still-beautiful" TargetMode="External"/><Relationship Id="rId4" Type="http://schemas.openxmlformats.org/officeDocument/2006/relationships/hyperlink" Target="http://www.paperboatdrinks.com/p/life-is-still-beautiful" TargetMode="External"/><Relationship Id="rId9" Type="http://schemas.openxmlformats.org/officeDocument/2006/relationships/hyperlink" Target="http://www.paperboatdrinks.com/p/life-is-still-beautiful" TargetMode="External"/><Relationship Id="rId15" Type="http://schemas.openxmlformats.org/officeDocument/2006/relationships/hyperlink" Target="http://www.paperboatdrinks.com/p/life-is-still-beautiful" TargetMode="External"/><Relationship Id="rId14" Type="http://schemas.openxmlformats.org/officeDocument/2006/relationships/hyperlink" Target="http://www.paperboatdrinks.com/p/life-is-still-beautiful" TargetMode="External"/><Relationship Id="rId17" Type="http://schemas.openxmlformats.org/officeDocument/2006/relationships/hyperlink" Target="http://www.paperboatdrinks.com/p/life-is-still-beautiful" TargetMode="External"/><Relationship Id="rId16" Type="http://schemas.openxmlformats.org/officeDocument/2006/relationships/hyperlink" Target="http://www.paperboatdrinks.com/p/life-is-still-beautiful" TargetMode="External"/><Relationship Id="rId5" Type="http://schemas.openxmlformats.org/officeDocument/2006/relationships/hyperlink" Target="http://www.paperboatdrinks.com/p/life-is-still-beautiful" TargetMode="External"/><Relationship Id="rId19" Type="http://schemas.openxmlformats.org/officeDocument/2006/relationships/hyperlink" Target="http://www.paperboatdrinks.com/p/life-is-still-beautiful" TargetMode="External"/><Relationship Id="rId6" Type="http://schemas.openxmlformats.org/officeDocument/2006/relationships/hyperlink" Target="http://www.paperboatdrinks.com/p/life-is-still-beautiful" TargetMode="External"/><Relationship Id="rId18" Type="http://schemas.openxmlformats.org/officeDocument/2006/relationships/hyperlink" Target="http://www.paperboatdrinks.com/p/life-is-still-beautiful" TargetMode="External"/><Relationship Id="rId7" Type="http://schemas.openxmlformats.org/officeDocument/2006/relationships/hyperlink" Target="http://www.paperboatdrinks.com/p/life-is-still-beautiful" TargetMode="External"/><Relationship Id="rId8" Type="http://schemas.openxmlformats.org/officeDocument/2006/relationships/hyperlink" Target="http://www.paperboatdrinks.com/p/life-is-still-beautifu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grpSp>
        <p:nvGrpSpPr>
          <p:cNvPr id="278" name="Google Shape;278;p1"/>
          <p:cNvGrpSpPr/>
          <p:nvPr/>
        </p:nvGrpSpPr>
        <p:grpSpPr>
          <a:xfrm>
            <a:off x="0" y="-8467"/>
            <a:ext cx="9144001" cy="6866467"/>
            <a:chOff x="0" y="-8467"/>
            <a:chExt cx="12192000" cy="6866467"/>
          </a:xfrm>
        </p:grpSpPr>
        <p:cxnSp>
          <p:nvCxnSpPr>
            <p:cNvPr id="279" name="Google Shape;279;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80" name="Google Shape;280;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81" name="Google Shape;281;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82" name="Google Shape;282;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3" name="Google Shape;283;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85" name="Google Shape;285;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86" name="Google Shape;286;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87" name="Google Shape;287;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A picture containing orange, bicycle, fruit, grass&#10;&#10;Description automatically generated" id="289" name="Google Shape;289;p1"/>
          <p:cNvPicPr preferRelativeResize="0"/>
          <p:nvPr/>
        </p:nvPicPr>
        <p:blipFill rotWithShape="1">
          <a:blip r:embed="rId3">
            <a:alphaModFix/>
          </a:blip>
          <a:srcRect b="5161" l="8871" r="5090" t="0"/>
          <a:stretch/>
        </p:blipFill>
        <p:spPr>
          <a:xfrm>
            <a:off x="3202390" y="-1"/>
            <a:ext cx="5941610" cy="6858001"/>
          </a:xfrm>
          <a:custGeom>
            <a:rect b="b" l="l" r="r" t="t"/>
            <a:pathLst>
              <a:path extrusionOk="0" h="6858001" w="7922146">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290" name="Google Shape;290;p1"/>
          <p:cNvSpPr/>
          <p:nvPr/>
        </p:nvSpPr>
        <p:spPr>
          <a:xfrm>
            <a:off x="501650" y="1678666"/>
            <a:ext cx="3066142" cy="2369093"/>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None/>
            </a:pPr>
            <a:r>
              <a:rPr b="1" i="0" lang="en-IN" sz="2300" u="none" cap="none" strike="noStrike">
                <a:solidFill>
                  <a:schemeClr val="dk1"/>
                </a:solidFill>
                <a:latin typeface="Trebuchet MS"/>
                <a:ea typeface="Trebuchet MS"/>
                <a:cs typeface="Trebuchet MS"/>
                <a:sym typeface="Trebuchet MS"/>
              </a:rPr>
              <a:t>Market Segmentation, </a:t>
            </a:r>
            <a:endParaRPr b="0" i="0" sz="2300" u="none" cap="none" strike="noStrike">
              <a:solidFill>
                <a:schemeClr val="dk1"/>
              </a:solidFill>
              <a:latin typeface="Trebuchet MS"/>
              <a:ea typeface="Trebuchet MS"/>
              <a:cs typeface="Trebuchet MS"/>
              <a:sym typeface="Trebuchet MS"/>
            </a:endParaRPr>
          </a:p>
          <a:p>
            <a:pPr indent="0" lvl="0" marL="0" marR="0" rtl="0" algn="r">
              <a:lnSpc>
                <a:spcPct val="90000"/>
              </a:lnSpc>
              <a:spcBef>
                <a:spcPts val="600"/>
              </a:spcBef>
              <a:spcAft>
                <a:spcPts val="0"/>
              </a:spcAft>
              <a:buNone/>
            </a:pPr>
            <a:r>
              <a:rPr b="1" i="0" lang="en-IN" sz="2300" u="none" cap="none" strike="noStrike">
                <a:solidFill>
                  <a:schemeClr val="dk1"/>
                </a:solidFill>
                <a:latin typeface="Trebuchet MS"/>
                <a:ea typeface="Trebuchet MS"/>
                <a:cs typeface="Trebuchet MS"/>
                <a:sym typeface="Trebuchet MS"/>
              </a:rPr>
              <a:t>Targeting, and Positioning</a:t>
            </a:r>
            <a:endParaRPr b="0" i="0" sz="2300" u="none" cap="none" strike="noStrike">
              <a:solidFill>
                <a:schemeClr val="dk1"/>
              </a:solidFill>
              <a:latin typeface="Trebuchet MS"/>
              <a:ea typeface="Trebuchet MS"/>
              <a:cs typeface="Trebuchet MS"/>
              <a:sym typeface="Trebuchet MS"/>
            </a:endParaRPr>
          </a:p>
          <a:p>
            <a:pPr indent="0" lvl="0" marL="0" marR="0" rtl="0" algn="r">
              <a:lnSpc>
                <a:spcPct val="90000"/>
              </a:lnSpc>
              <a:spcBef>
                <a:spcPts val="600"/>
              </a:spcBef>
              <a:spcAft>
                <a:spcPts val="0"/>
              </a:spcAft>
              <a:buNone/>
            </a:pPr>
            <a:r>
              <a:rPr b="1" i="0" lang="en-IN" sz="2300" u="none" cap="none" strike="noStrike">
                <a:solidFill>
                  <a:schemeClr val="dk1"/>
                </a:solidFill>
                <a:latin typeface="Trebuchet MS"/>
                <a:ea typeface="Trebuchet MS"/>
                <a:cs typeface="Trebuchet MS"/>
                <a:sym typeface="Trebuchet MS"/>
              </a:rPr>
              <a:t>for Competitive Advantage</a:t>
            </a:r>
            <a:endParaRPr b="0" i="0" sz="2300" u="none" cap="none" strike="noStrike">
              <a:solidFill>
                <a:schemeClr val="dk1"/>
              </a:solidFill>
              <a:latin typeface="Trebuchet MS"/>
              <a:ea typeface="Trebuchet MS"/>
              <a:cs typeface="Trebuchet MS"/>
              <a:sym typeface="Trebuchet MS"/>
            </a:endParaRPr>
          </a:p>
        </p:txBody>
      </p:sp>
      <p:cxnSp>
        <p:nvCxnSpPr>
          <p:cNvPr id="291" name="Google Shape;291;p1"/>
          <p:cNvCxnSpPr/>
          <p:nvPr/>
        </p:nvCxnSpPr>
        <p:spPr>
          <a:xfrm>
            <a:off x="7028259" y="0"/>
            <a:ext cx="914400" cy="6858000"/>
          </a:xfrm>
          <a:prstGeom prst="straightConnector1">
            <a:avLst/>
          </a:prstGeom>
          <a:noFill/>
          <a:ln cap="flat" cmpd="sng" w="9525">
            <a:solidFill>
              <a:srgbClr val="BFBFBF"/>
            </a:solidFill>
            <a:prstDash val="solid"/>
            <a:round/>
            <a:headEnd len="sm" w="sm" type="none"/>
            <a:tailEnd len="sm" w="sm" type="none"/>
          </a:ln>
        </p:spPr>
      </p:cxnSp>
      <p:cxnSp>
        <p:nvCxnSpPr>
          <p:cNvPr id="292" name="Google Shape;292;p1"/>
          <p:cNvCxnSpPr/>
          <p:nvPr/>
        </p:nvCxnSpPr>
        <p:spPr>
          <a:xfrm flipH="1">
            <a:off x="5568950" y="3681413"/>
            <a:ext cx="3572668" cy="3176587"/>
          </a:xfrm>
          <a:prstGeom prst="straightConnector1">
            <a:avLst/>
          </a:prstGeom>
          <a:noFill/>
          <a:ln cap="flat" cmpd="sng" w="9525">
            <a:solidFill>
              <a:srgbClr val="D8D8D8"/>
            </a:solidFill>
            <a:prstDash val="solid"/>
            <a:round/>
            <a:headEnd len="sm" w="sm" type="none"/>
            <a:tailEnd len="sm" w="sm" type="none"/>
          </a:ln>
        </p:spPr>
      </p:cxnSp>
      <p:sp>
        <p:nvSpPr>
          <p:cNvPr id="293" name="Google Shape;293;p1"/>
          <p:cNvSpPr/>
          <p:nvPr/>
        </p:nvSpPr>
        <p:spPr>
          <a:xfrm>
            <a:off x="6886107" y="-8467"/>
            <a:ext cx="2255511"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94" name="Google Shape;294;p1"/>
          <p:cNvSpPr/>
          <p:nvPr/>
        </p:nvSpPr>
        <p:spPr>
          <a:xfrm>
            <a:off x="7202581" y="-8467"/>
            <a:ext cx="1941419"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5" name="Google Shape;295;p1"/>
          <p:cNvSpPr/>
          <p:nvPr/>
        </p:nvSpPr>
        <p:spPr>
          <a:xfrm>
            <a:off x="6699249" y="3048000"/>
            <a:ext cx="2444751"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
          <p:cNvSpPr/>
          <p:nvPr/>
        </p:nvSpPr>
        <p:spPr>
          <a:xfrm>
            <a:off x="7000875" y="-8467"/>
            <a:ext cx="2140744"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46666"/>
            </a:srgbClr>
          </a:solidFill>
          <a:ln>
            <a:noFill/>
          </a:ln>
        </p:spPr>
      </p:sp>
      <p:sp>
        <p:nvSpPr>
          <p:cNvPr id="297" name="Google Shape;297;p1"/>
          <p:cNvSpPr/>
          <p:nvPr/>
        </p:nvSpPr>
        <p:spPr>
          <a:xfrm>
            <a:off x="8174047" y="-8467"/>
            <a:ext cx="967571"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98" name="Google Shape;298;p1"/>
          <p:cNvSpPr/>
          <p:nvPr/>
        </p:nvSpPr>
        <p:spPr>
          <a:xfrm>
            <a:off x="8204249" y="-8467"/>
            <a:ext cx="937369"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99" name="Google Shape;299;p1"/>
          <p:cNvSpPr/>
          <p:nvPr/>
        </p:nvSpPr>
        <p:spPr>
          <a:xfrm>
            <a:off x="7778749" y="3589867"/>
            <a:ext cx="136286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0"/>
          <p:cNvSpPr txBox="1"/>
          <p:nvPr>
            <p:ph type="ctrTitle"/>
          </p:nvPr>
        </p:nvSpPr>
        <p:spPr>
          <a:xfrm>
            <a:off x="533400" y="533400"/>
            <a:ext cx="6154713" cy="128195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IN"/>
              <a:t>Old  SEC</a:t>
            </a:r>
            <a:endParaRPr/>
          </a:p>
        </p:txBody>
      </p:sp>
      <p:sp>
        <p:nvSpPr>
          <p:cNvPr id="421" name="Google Shape;421;p10"/>
          <p:cNvSpPr txBox="1"/>
          <p:nvPr>
            <p:ph idx="1" type="subTitle"/>
          </p:nvPr>
        </p:nvSpPr>
        <p:spPr>
          <a:xfrm>
            <a:off x="533400" y="2245659"/>
            <a:ext cx="8045824" cy="357891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920"/>
              <a:buNone/>
            </a:pPr>
            <a:r>
              <a:rPr lang="en-IN" sz="2400">
                <a:solidFill>
                  <a:schemeClr val="dk1"/>
                </a:solidFill>
              </a:rPr>
              <a:t>Based on occupation and education for urban</a:t>
            </a:r>
            <a:endParaRPr/>
          </a:p>
          <a:p>
            <a:pPr indent="0" lvl="0" marL="0" rtl="0" algn="r">
              <a:spcBef>
                <a:spcPts val="1000"/>
              </a:spcBef>
              <a:spcAft>
                <a:spcPts val="0"/>
              </a:spcAft>
              <a:buSzPts val="1920"/>
              <a:buNone/>
            </a:pPr>
            <a:r>
              <a:t/>
            </a:r>
            <a:endParaRPr sz="2400">
              <a:solidFill>
                <a:schemeClr val="dk1"/>
              </a:solidFill>
            </a:endParaRPr>
          </a:p>
          <a:p>
            <a:pPr indent="0" lvl="0" marL="0" rtl="0" algn="r">
              <a:spcBef>
                <a:spcPts val="1000"/>
              </a:spcBef>
              <a:spcAft>
                <a:spcPts val="0"/>
              </a:spcAft>
              <a:buSzPts val="1920"/>
              <a:buNone/>
            </a:pPr>
            <a:r>
              <a:rPr lang="en-IN" sz="2400">
                <a:solidFill>
                  <a:schemeClr val="dk1"/>
                </a:solidFill>
              </a:rPr>
              <a:t>Rural: education and type of House occupied</a:t>
            </a:r>
            <a:endParaRPr/>
          </a:p>
          <a:p>
            <a:pPr indent="0" lvl="0" marL="0" rtl="0" algn="r">
              <a:spcBef>
                <a:spcPts val="1000"/>
              </a:spcBef>
              <a:spcAft>
                <a:spcPts val="0"/>
              </a:spcAft>
              <a:buSzPts val="1920"/>
              <a:buNone/>
            </a:pPr>
            <a:r>
              <a:t/>
            </a:r>
            <a:endParaRPr sz="2400">
              <a:solidFill>
                <a:schemeClr val="dk1"/>
              </a:solidFill>
            </a:endParaRPr>
          </a:p>
          <a:p>
            <a:pPr indent="0" lvl="0" marL="0" rtl="0" algn="r">
              <a:spcBef>
                <a:spcPts val="1000"/>
              </a:spcBef>
              <a:spcAft>
                <a:spcPts val="0"/>
              </a:spcAft>
              <a:buSzPts val="1920"/>
              <a:buNone/>
            </a:pPr>
            <a:r>
              <a:rPr lang="en-IN" sz="2400">
                <a:solidFill>
                  <a:schemeClr val="dk1"/>
                </a:solidFill>
              </a:rPr>
              <a:t>(market research society of India)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1"/>
          <p:cNvSpPr txBox="1"/>
          <p:nvPr>
            <p:ph idx="4294967295" type="title"/>
          </p:nvPr>
        </p:nvSpPr>
        <p:spPr>
          <a:xfrm>
            <a:off x="0" y="273050"/>
            <a:ext cx="8229600" cy="11461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IN"/>
              <a:t> </a:t>
            </a:r>
            <a:endParaRPr/>
          </a:p>
        </p:txBody>
      </p:sp>
      <p:pic>
        <p:nvPicPr>
          <p:cNvPr descr="https://escapevelocityblog.files.wordpress.com/2011/05/pic-1.png" id="427" name="Google Shape;427;p11"/>
          <p:cNvPicPr preferRelativeResize="0"/>
          <p:nvPr/>
        </p:nvPicPr>
        <p:blipFill rotWithShape="1">
          <a:blip r:embed="rId3">
            <a:alphaModFix/>
          </a:blip>
          <a:srcRect b="0" l="0" r="0" t="0"/>
          <a:stretch/>
        </p:blipFill>
        <p:spPr>
          <a:xfrm>
            <a:off x="0" y="273050"/>
            <a:ext cx="8827060" cy="6257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2"/>
          <p:cNvSpPr txBox="1"/>
          <p:nvPr>
            <p:ph type="title"/>
          </p:nvPr>
        </p:nvSpPr>
        <p:spPr>
          <a:xfrm>
            <a:off x="1467220" y="272947"/>
            <a:ext cx="6589199" cy="128075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IN"/>
              <a:t>Revised System</a:t>
            </a:r>
            <a:endParaRPr/>
          </a:p>
        </p:txBody>
      </p:sp>
      <p:sp>
        <p:nvSpPr>
          <p:cNvPr id="433" name="Google Shape;433;p12"/>
          <p:cNvSpPr txBox="1"/>
          <p:nvPr>
            <p:ph idx="1" type="body"/>
          </p:nvPr>
        </p:nvSpPr>
        <p:spPr>
          <a:xfrm>
            <a:off x="1942416" y="1110967"/>
            <a:ext cx="6591985" cy="47999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742"/>
              <a:buChar char="►"/>
            </a:pPr>
            <a:r>
              <a:rPr b="1" lang="en-IN" sz="2177"/>
              <a:t>Combines Urban and Rural</a:t>
            </a:r>
            <a:endParaRPr/>
          </a:p>
          <a:p>
            <a:pPr indent="-232308" lvl="0" marL="342900" rtl="0" algn="l">
              <a:spcBef>
                <a:spcPts val="1000"/>
              </a:spcBef>
              <a:spcAft>
                <a:spcPts val="0"/>
              </a:spcAft>
              <a:buSzPts val="1742"/>
              <a:buNone/>
            </a:pPr>
            <a:r>
              <a:t/>
            </a:r>
            <a:endParaRPr b="1" sz="2177"/>
          </a:p>
          <a:p>
            <a:pPr indent="-342900" lvl="0" marL="342900" rtl="0" algn="l">
              <a:spcBef>
                <a:spcPts val="1000"/>
              </a:spcBef>
              <a:spcAft>
                <a:spcPts val="0"/>
              </a:spcAft>
              <a:buSzPts val="1742"/>
              <a:buChar char="►"/>
            </a:pPr>
            <a:r>
              <a:rPr b="1" lang="en-IN" sz="2177"/>
              <a:t>Classifies households on two parameters of educational Qualifications and assets owned (11 assets)</a:t>
            </a:r>
            <a:endParaRPr/>
          </a:p>
          <a:p>
            <a:pPr indent="-232308" lvl="0" marL="342900" rtl="0" algn="l">
              <a:spcBef>
                <a:spcPts val="1000"/>
              </a:spcBef>
              <a:spcAft>
                <a:spcPts val="0"/>
              </a:spcAft>
              <a:buSzPts val="1742"/>
              <a:buNone/>
            </a:pPr>
            <a:r>
              <a:t/>
            </a:r>
            <a:endParaRPr b="1" sz="2177"/>
          </a:p>
          <a:p>
            <a:pPr indent="-342900" lvl="0" marL="342900" rtl="0" algn="l">
              <a:spcBef>
                <a:spcPts val="1000"/>
              </a:spcBef>
              <a:spcAft>
                <a:spcPts val="0"/>
              </a:spcAft>
              <a:buSzPts val="1742"/>
              <a:buChar char="►"/>
            </a:pPr>
            <a:r>
              <a:rPr b="1" lang="en-IN" sz="2177"/>
              <a:t>12 SEC’s: A1,A2, A3, B1, B2, C1,C2,D1, D2, E1 , E2, E3.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3"/>
          <p:cNvSpPr txBox="1"/>
          <p:nvPr>
            <p:ph type="ctrTitle"/>
          </p:nvPr>
        </p:nvSpPr>
        <p:spPr>
          <a:xfrm>
            <a:off x="457200" y="273600"/>
            <a:ext cx="5572539" cy="573565"/>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4860"/>
              <a:buFont typeface="Trebuchet MS"/>
              <a:buNone/>
            </a:pPr>
            <a:r>
              <a:rPr lang="en-IN" sz="4860"/>
              <a:t>The 11 assets</a:t>
            </a:r>
            <a:endParaRPr/>
          </a:p>
        </p:txBody>
      </p:sp>
      <p:sp>
        <p:nvSpPr>
          <p:cNvPr id="439" name="Google Shape;439;p13"/>
          <p:cNvSpPr txBox="1"/>
          <p:nvPr>
            <p:ph idx="1" type="subTitle"/>
          </p:nvPr>
        </p:nvSpPr>
        <p:spPr>
          <a:xfrm flipH="1">
            <a:off x="984718" y="1008641"/>
            <a:ext cx="4928400" cy="5144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SzPts val="1440"/>
              <a:buNone/>
            </a:pPr>
            <a:r>
              <a:rPr b="1" lang="en-IN">
                <a:solidFill>
                  <a:schemeClr val="dk1"/>
                </a:solidFill>
              </a:rPr>
              <a:t>Electricity connection</a:t>
            </a:r>
            <a:endParaRPr/>
          </a:p>
          <a:p>
            <a:pPr indent="0" lvl="0" marL="0" rtl="0" algn="r">
              <a:spcBef>
                <a:spcPts val="1000"/>
              </a:spcBef>
              <a:spcAft>
                <a:spcPts val="0"/>
              </a:spcAft>
              <a:buSzPts val="1440"/>
              <a:buNone/>
            </a:pPr>
            <a:r>
              <a:rPr b="1" lang="en-IN">
                <a:solidFill>
                  <a:schemeClr val="dk1"/>
                </a:solidFill>
              </a:rPr>
              <a:t>Ceiling Fan</a:t>
            </a:r>
            <a:endParaRPr/>
          </a:p>
          <a:p>
            <a:pPr indent="0" lvl="0" marL="0" rtl="0" algn="r">
              <a:spcBef>
                <a:spcPts val="1000"/>
              </a:spcBef>
              <a:spcAft>
                <a:spcPts val="0"/>
              </a:spcAft>
              <a:buSzPts val="1440"/>
              <a:buNone/>
            </a:pPr>
            <a:r>
              <a:rPr b="1" lang="en-IN">
                <a:solidFill>
                  <a:schemeClr val="dk1"/>
                </a:solidFill>
              </a:rPr>
              <a:t>LPG Stove</a:t>
            </a:r>
            <a:endParaRPr/>
          </a:p>
          <a:p>
            <a:pPr indent="0" lvl="0" marL="0" rtl="0" algn="r">
              <a:spcBef>
                <a:spcPts val="1000"/>
              </a:spcBef>
              <a:spcAft>
                <a:spcPts val="0"/>
              </a:spcAft>
              <a:buSzPts val="1440"/>
              <a:buNone/>
            </a:pPr>
            <a:r>
              <a:rPr b="1" lang="en-IN">
                <a:solidFill>
                  <a:schemeClr val="dk1"/>
                </a:solidFill>
              </a:rPr>
              <a:t>2 Wheelers</a:t>
            </a:r>
            <a:endParaRPr/>
          </a:p>
          <a:p>
            <a:pPr indent="0" lvl="0" marL="0" rtl="0" algn="r">
              <a:spcBef>
                <a:spcPts val="1000"/>
              </a:spcBef>
              <a:spcAft>
                <a:spcPts val="0"/>
              </a:spcAft>
              <a:buSzPts val="1440"/>
              <a:buNone/>
            </a:pPr>
            <a:r>
              <a:rPr b="1" lang="en-IN">
                <a:solidFill>
                  <a:schemeClr val="dk1"/>
                </a:solidFill>
              </a:rPr>
              <a:t>Colour TV</a:t>
            </a:r>
            <a:endParaRPr/>
          </a:p>
          <a:p>
            <a:pPr indent="0" lvl="0" marL="0" rtl="0" algn="r">
              <a:spcBef>
                <a:spcPts val="1000"/>
              </a:spcBef>
              <a:spcAft>
                <a:spcPts val="0"/>
              </a:spcAft>
              <a:buSzPts val="1440"/>
              <a:buNone/>
            </a:pPr>
            <a:r>
              <a:rPr b="1" lang="en-IN">
                <a:solidFill>
                  <a:schemeClr val="dk1"/>
                </a:solidFill>
              </a:rPr>
              <a:t>Refrigerators</a:t>
            </a:r>
            <a:endParaRPr/>
          </a:p>
          <a:p>
            <a:pPr indent="0" lvl="0" marL="0" rtl="0" algn="r">
              <a:spcBef>
                <a:spcPts val="1000"/>
              </a:spcBef>
              <a:spcAft>
                <a:spcPts val="0"/>
              </a:spcAft>
              <a:buSzPts val="1440"/>
              <a:buNone/>
            </a:pPr>
            <a:r>
              <a:rPr b="1" lang="en-IN">
                <a:solidFill>
                  <a:schemeClr val="dk1"/>
                </a:solidFill>
              </a:rPr>
              <a:t>Washing Machines</a:t>
            </a:r>
            <a:endParaRPr/>
          </a:p>
          <a:p>
            <a:pPr indent="0" lvl="0" marL="0" rtl="0" algn="r">
              <a:spcBef>
                <a:spcPts val="1000"/>
              </a:spcBef>
              <a:spcAft>
                <a:spcPts val="0"/>
              </a:spcAft>
              <a:buSzPts val="1440"/>
              <a:buNone/>
            </a:pPr>
            <a:r>
              <a:rPr b="1" lang="en-IN">
                <a:solidFill>
                  <a:schemeClr val="dk1"/>
                </a:solidFill>
              </a:rPr>
              <a:t>PC/Laptop</a:t>
            </a:r>
            <a:endParaRPr/>
          </a:p>
          <a:p>
            <a:pPr indent="0" lvl="0" marL="0" rtl="0" algn="r">
              <a:spcBef>
                <a:spcPts val="1000"/>
              </a:spcBef>
              <a:spcAft>
                <a:spcPts val="0"/>
              </a:spcAft>
              <a:buSzPts val="1440"/>
              <a:buNone/>
            </a:pPr>
            <a:r>
              <a:rPr b="1" lang="en-IN">
                <a:solidFill>
                  <a:schemeClr val="dk1"/>
                </a:solidFill>
              </a:rPr>
              <a:t>Car/Jeep/Van</a:t>
            </a:r>
            <a:endParaRPr/>
          </a:p>
          <a:p>
            <a:pPr indent="0" lvl="0" marL="0" rtl="0" algn="r">
              <a:spcBef>
                <a:spcPts val="1000"/>
              </a:spcBef>
              <a:spcAft>
                <a:spcPts val="0"/>
              </a:spcAft>
              <a:buSzPts val="1440"/>
              <a:buNone/>
            </a:pPr>
            <a:r>
              <a:rPr b="1" lang="en-IN">
                <a:solidFill>
                  <a:schemeClr val="dk1"/>
                </a:solidFill>
              </a:rPr>
              <a:t>AC</a:t>
            </a:r>
            <a:endParaRPr/>
          </a:p>
          <a:p>
            <a:pPr indent="0" lvl="0" marL="0" rtl="0" algn="r">
              <a:spcBef>
                <a:spcPts val="1000"/>
              </a:spcBef>
              <a:spcAft>
                <a:spcPts val="0"/>
              </a:spcAft>
              <a:buSzPts val="1440"/>
              <a:buNone/>
            </a:pPr>
            <a:r>
              <a:rPr b="1" lang="en-IN">
                <a:solidFill>
                  <a:schemeClr val="dk1"/>
                </a:solidFill>
              </a:rPr>
              <a:t>Agricultural Land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4"/>
          <p:cNvSpPr txBox="1"/>
          <p:nvPr>
            <p:ph type="ctrTitle"/>
          </p:nvPr>
        </p:nvSpPr>
        <p:spPr>
          <a:xfrm>
            <a:off x="533400" y="533400"/>
            <a:ext cx="8341659" cy="116092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IN"/>
              <a:t>McKinsey Global Institute</a:t>
            </a:r>
            <a:endParaRPr/>
          </a:p>
        </p:txBody>
      </p:sp>
      <p:sp>
        <p:nvSpPr>
          <p:cNvPr id="446" name="Google Shape;446;p14"/>
          <p:cNvSpPr txBox="1"/>
          <p:nvPr>
            <p:ph idx="1" type="subTitle"/>
          </p:nvPr>
        </p:nvSpPr>
        <p:spPr>
          <a:xfrm>
            <a:off x="533400" y="2122644"/>
            <a:ext cx="4954250" cy="1913466"/>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440"/>
              <a:buNone/>
            </a:pPr>
            <a:r>
              <a:rPr b="1" i="1" lang="en-IN" sz="1800">
                <a:solidFill>
                  <a:schemeClr val="dk1"/>
                </a:solidFill>
              </a:rPr>
              <a:t>(Based on real annual disposable Income)</a:t>
            </a:r>
            <a:endParaRPr b="1" sz="1800">
              <a:solidFill>
                <a:schemeClr val="dk1"/>
              </a:solidFill>
            </a:endParaRPr>
          </a:p>
          <a:p>
            <a:pPr indent="0" lvl="0" marL="0" rtl="0" algn="r">
              <a:spcBef>
                <a:spcPts val="1000"/>
              </a:spcBef>
              <a:spcAft>
                <a:spcPts val="0"/>
              </a:spcAft>
              <a:buSzPts val="1440"/>
              <a:buNone/>
            </a:pPr>
            <a:r>
              <a:t/>
            </a:r>
            <a:endParaRPr b="1" sz="1800">
              <a:solidFill>
                <a:schemeClr val="dk1"/>
              </a:solidFill>
            </a:endParaRPr>
          </a:p>
          <a:p>
            <a:pPr indent="0" lvl="0" marL="0" rtl="0" algn="r">
              <a:spcBef>
                <a:spcPts val="1000"/>
              </a:spcBef>
              <a:spcAft>
                <a:spcPts val="0"/>
              </a:spcAft>
              <a:buSzPts val="1440"/>
              <a:buNone/>
            </a:pPr>
            <a:r>
              <a:rPr b="1" lang="en-IN" sz="1800">
                <a:solidFill>
                  <a:schemeClr val="dk1"/>
                </a:solidFill>
              </a:rPr>
              <a:t>The Global Indians( Rs. 10 lakh+)</a:t>
            </a:r>
            <a:endParaRPr b="1" sz="1800">
              <a:solidFill>
                <a:schemeClr val="dk1"/>
              </a:solidFill>
            </a:endParaRPr>
          </a:p>
          <a:p>
            <a:pPr indent="0" lvl="0" marL="0" rtl="0" algn="r">
              <a:spcBef>
                <a:spcPts val="1000"/>
              </a:spcBef>
              <a:spcAft>
                <a:spcPts val="0"/>
              </a:spcAft>
              <a:buSzPts val="1440"/>
              <a:buNone/>
            </a:pPr>
            <a:r>
              <a:t/>
            </a:r>
            <a:endParaRPr b="1" sz="1800">
              <a:solidFill>
                <a:schemeClr val="dk1"/>
              </a:solidFill>
            </a:endParaRPr>
          </a:p>
          <a:p>
            <a:pPr indent="0" lvl="0" marL="0" rtl="0" algn="r">
              <a:spcBef>
                <a:spcPts val="1000"/>
              </a:spcBef>
              <a:spcAft>
                <a:spcPts val="0"/>
              </a:spcAft>
              <a:buSzPts val="1440"/>
              <a:buNone/>
            </a:pPr>
            <a:r>
              <a:rPr b="1" lang="en-IN" sz="1800">
                <a:solidFill>
                  <a:schemeClr val="dk1"/>
                </a:solidFill>
              </a:rPr>
              <a:t>The Strivers (Rs.5 lakh-10 lakh)</a:t>
            </a:r>
            <a:endParaRPr/>
          </a:p>
          <a:p>
            <a:pPr indent="0" lvl="0" marL="0" rtl="0" algn="r">
              <a:spcBef>
                <a:spcPts val="1000"/>
              </a:spcBef>
              <a:spcAft>
                <a:spcPts val="0"/>
              </a:spcAft>
              <a:buSzPts val="1440"/>
              <a:buNone/>
            </a:pPr>
            <a:r>
              <a:t/>
            </a:r>
            <a:endParaRPr b="1" sz="1800">
              <a:solidFill>
                <a:schemeClr val="dk1"/>
              </a:solidFill>
            </a:endParaRPr>
          </a:p>
          <a:p>
            <a:pPr indent="0" lvl="0" marL="0" rtl="0" algn="r">
              <a:spcBef>
                <a:spcPts val="1000"/>
              </a:spcBef>
              <a:spcAft>
                <a:spcPts val="0"/>
              </a:spcAft>
              <a:buSzPts val="1440"/>
              <a:buNone/>
            </a:pPr>
            <a:r>
              <a:rPr b="1" lang="en-IN" sz="1800">
                <a:solidFill>
                  <a:schemeClr val="dk1"/>
                </a:solidFill>
              </a:rPr>
              <a:t>The Seekers (2-5lakh)</a:t>
            </a:r>
            <a:endParaRPr/>
          </a:p>
          <a:p>
            <a:pPr indent="0" lvl="0" marL="0" rtl="0" algn="r">
              <a:spcBef>
                <a:spcPts val="1000"/>
              </a:spcBef>
              <a:spcAft>
                <a:spcPts val="0"/>
              </a:spcAft>
              <a:buSzPts val="1440"/>
              <a:buNone/>
            </a:pPr>
            <a:r>
              <a:t/>
            </a:r>
            <a:endParaRPr b="1" sz="1800">
              <a:solidFill>
                <a:schemeClr val="dk1"/>
              </a:solidFill>
            </a:endParaRPr>
          </a:p>
          <a:p>
            <a:pPr indent="0" lvl="0" marL="0" rtl="0" algn="r">
              <a:spcBef>
                <a:spcPts val="1000"/>
              </a:spcBef>
              <a:spcAft>
                <a:spcPts val="0"/>
              </a:spcAft>
              <a:buSzPts val="1440"/>
              <a:buNone/>
            </a:pPr>
            <a:r>
              <a:rPr b="1" lang="en-IN" sz="1800">
                <a:solidFill>
                  <a:schemeClr val="dk1"/>
                </a:solidFill>
              </a:rPr>
              <a:t>The Aspirers (90,000-2 lakh)</a:t>
            </a:r>
            <a:endParaRPr/>
          </a:p>
          <a:p>
            <a:pPr indent="0" lvl="0" marL="0" rtl="0" algn="r">
              <a:spcBef>
                <a:spcPts val="1000"/>
              </a:spcBef>
              <a:spcAft>
                <a:spcPts val="0"/>
              </a:spcAft>
              <a:buSzPts val="1440"/>
              <a:buNone/>
            </a:pPr>
            <a:r>
              <a:t/>
            </a:r>
            <a:endParaRPr b="1" sz="1800">
              <a:solidFill>
                <a:schemeClr val="dk1"/>
              </a:solidFill>
            </a:endParaRPr>
          </a:p>
          <a:p>
            <a:pPr indent="0" lvl="0" marL="0" rtl="0" algn="r">
              <a:spcBef>
                <a:spcPts val="1000"/>
              </a:spcBef>
              <a:spcAft>
                <a:spcPts val="0"/>
              </a:spcAft>
              <a:buSzPts val="1440"/>
              <a:buNone/>
            </a:pPr>
            <a:r>
              <a:rPr b="1" lang="en-IN" sz="1800">
                <a:solidFill>
                  <a:schemeClr val="dk1"/>
                </a:solidFill>
              </a:rPr>
              <a:t>The Deprived (less than 90,000)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5"/>
          <p:cNvSpPr txBox="1"/>
          <p:nvPr>
            <p:ph type="title"/>
          </p:nvPr>
        </p:nvSpPr>
        <p:spPr>
          <a:xfrm>
            <a:off x="291353" y="596153"/>
            <a:ext cx="6554867" cy="1524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IN"/>
              <a:t>Psychographic Segmentation</a:t>
            </a:r>
            <a:br>
              <a:rPr lang="en-IN"/>
            </a:br>
            <a:endParaRPr/>
          </a:p>
        </p:txBody>
      </p:sp>
      <p:sp>
        <p:nvSpPr>
          <p:cNvPr id="452" name="Google Shape;452;p15"/>
          <p:cNvSpPr txBox="1"/>
          <p:nvPr>
            <p:ph idx="1" type="body"/>
          </p:nvPr>
        </p:nvSpPr>
        <p:spPr>
          <a:xfrm>
            <a:off x="762000" y="3090330"/>
            <a:ext cx="6554867" cy="2786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IN">
                <a:solidFill>
                  <a:schemeClr val="dk1"/>
                </a:solidFill>
              </a:rPr>
              <a:t>Strategic Business Insight’s  VALS</a:t>
            </a:r>
            <a:endParaRPr/>
          </a:p>
          <a:p>
            <a:pPr indent="-251459" lvl="0" marL="342900" rtl="0" algn="l">
              <a:spcBef>
                <a:spcPts val="1000"/>
              </a:spcBef>
              <a:spcAft>
                <a:spcPts val="0"/>
              </a:spcAft>
              <a:buSzPts val="1440"/>
              <a:buNone/>
            </a:pPr>
            <a:r>
              <a:t/>
            </a:r>
            <a:endParaRPr b="1">
              <a:solidFill>
                <a:schemeClr val="dk1"/>
              </a:solidFill>
            </a:endParaRPr>
          </a:p>
          <a:p>
            <a:pPr indent="-342900" lvl="0" marL="342900" rtl="0" algn="l">
              <a:spcBef>
                <a:spcPts val="1000"/>
              </a:spcBef>
              <a:spcAft>
                <a:spcPts val="0"/>
              </a:spcAft>
              <a:buSzPts val="1440"/>
              <a:buChar char="►"/>
            </a:pPr>
            <a:r>
              <a:rPr b="1" lang="en-IN">
                <a:solidFill>
                  <a:schemeClr val="dk1"/>
                </a:solidFill>
              </a:rPr>
              <a:t>Classifies U.S adults into 8 primary groups</a:t>
            </a:r>
            <a:endParaRPr/>
          </a:p>
          <a:p>
            <a:pPr indent="-251459" lvl="0" marL="342900" rtl="0" algn="l">
              <a:spcBef>
                <a:spcPts val="1000"/>
              </a:spcBef>
              <a:spcAft>
                <a:spcPts val="0"/>
              </a:spcAft>
              <a:buSzPts val="1440"/>
              <a:buNone/>
            </a:pPr>
            <a:r>
              <a:t/>
            </a:r>
            <a:endParaRPr b="1">
              <a:solidFill>
                <a:schemeClr val="dk1"/>
              </a:solidFill>
            </a:endParaRPr>
          </a:p>
          <a:p>
            <a:pPr indent="-342900" lvl="0" marL="342900" rtl="0" algn="l">
              <a:spcBef>
                <a:spcPts val="1000"/>
              </a:spcBef>
              <a:spcAft>
                <a:spcPts val="0"/>
              </a:spcAft>
              <a:buSzPts val="1440"/>
              <a:buChar char="►"/>
            </a:pPr>
            <a:r>
              <a:rPr b="1" lang="en-IN">
                <a:solidFill>
                  <a:schemeClr val="dk1"/>
                </a:solidFill>
              </a:rPr>
              <a:t>Vertical Dimension: </a:t>
            </a:r>
            <a:r>
              <a:rPr lang="en-IN" u="sng">
                <a:solidFill>
                  <a:schemeClr val="hlink"/>
                </a:solidFill>
                <a:hlinkClick r:id="rId3"/>
              </a:rPr>
              <a:t>innovative</a:t>
            </a:r>
            <a:r>
              <a:rPr lang="en-IN"/>
              <a:t> and have resources such as </a:t>
            </a:r>
            <a:r>
              <a:rPr lang="en-IN" u="sng">
                <a:solidFill>
                  <a:schemeClr val="hlink"/>
                </a:solidFill>
                <a:hlinkClick r:id="rId4"/>
              </a:rPr>
              <a:t>income</a:t>
            </a:r>
            <a:r>
              <a:rPr lang="en-IN"/>
              <a:t>, </a:t>
            </a:r>
            <a:r>
              <a:rPr lang="en-IN" u="sng">
                <a:solidFill>
                  <a:schemeClr val="hlink"/>
                </a:solidFill>
                <a:hlinkClick r:id="rId5"/>
              </a:rPr>
              <a:t>education</a:t>
            </a:r>
            <a:r>
              <a:rPr lang="en-IN"/>
              <a:t>, </a:t>
            </a:r>
            <a:r>
              <a:rPr lang="en-IN" u="sng">
                <a:solidFill>
                  <a:schemeClr val="hlink"/>
                </a:solidFill>
                <a:hlinkClick r:id="rId6"/>
              </a:rPr>
              <a:t>self-confidence</a:t>
            </a:r>
            <a:r>
              <a:rPr lang="en-IN"/>
              <a:t>, </a:t>
            </a:r>
            <a:r>
              <a:rPr lang="en-IN" u="sng">
                <a:solidFill>
                  <a:schemeClr val="hlink"/>
                </a:solidFill>
                <a:hlinkClick r:id="rId7"/>
              </a:rPr>
              <a:t>intelligence</a:t>
            </a:r>
            <a:r>
              <a:rPr lang="en-IN"/>
              <a:t>, leadership skills, and energy.</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16"/>
          <p:cNvPicPr preferRelativeResize="0"/>
          <p:nvPr/>
        </p:nvPicPr>
        <p:blipFill rotWithShape="1">
          <a:blip r:embed="rId3">
            <a:alphaModFix/>
          </a:blip>
          <a:srcRect b="0" l="0" r="0" t="0"/>
          <a:stretch/>
        </p:blipFill>
        <p:spPr>
          <a:xfrm>
            <a:off x="605118" y="806803"/>
            <a:ext cx="7933764" cy="5858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7"/>
          <p:cNvSpPr/>
          <p:nvPr/>
        </p:nvSpPr>
        <p:spPr>
          <a:xfrm>
            <a:off x="457200" y="273600"/>
            <a:ext cx="8226720" cy="1142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IN" sz="2600" u="sng">
                <a:solidFill>
                  <a:srgbClr val="000000"/>
                </a:solidFill>
                <a:latin typeface="Arial"/>
                <a:ea typeface="Arial"/>
                <a:cs typeface="Arial"/>
                <a:sym typeface="Arial"/>
              </a:rPr>
              <a:t>Innovator</a:t>
            </a:r>
            <a:r>
              <a:rPr lang="en-IN" sz="1600">
                <a:solidFill>
                  <a:srgbClr val="000000"/>
                </a:solidFill>
                <a:latin typeface="Arial"/>
                <a:ea typeface="Arial"/>
                <a:cs typeface="Arial"/>
                <a:sym typeface="Arial"/>
              </a:rPr>
              <a:t>.</a:t>
            </a:r>
            <a:endParaRPr sz="1800">
              <a:solidFill>
                <a:schemeClr val="dk1"/>
              </a:solidFill>
              <a:latin typeface="Trebuchet MS"/>
              <a:ea typeface="Trebuchet MS"/>
              <a:cs typeface="Trebuchet MS"/>
              <a:sym typeface="Trebuchet MS"/>
            </a:endParaRPr>
          </a:p>
        </p:txBody>
      </p:sp>
      <p:sp>
        <p:nvSpPr>
          <p:cNvPr id="463" name="Google Shape;463;p17"/>
          <p:cNvSpPr/>
          <p:nvPr/>
        </p:nvSpPr>
        <p:spPr>
          <a:xfrm>
            <a:off x="457200" y="1604520"/>
            <a:ext cx="8108640" cy="3974400"/>
          </a:xfrm>
          <a:prstGeom prst="rect">
            <a:avLst/>
          </a:prstGeom>
          <a:noFill/>
          <a:ln>
            <a:noFill/>
          </a:ln>
        </p:spPr>
        <p:txBody>
          <a:bodyPr anchorCtr="0" anchor="t" bIns="0" lIns="0" spcFirstLastPara="1" rIns="0" wrap="square" tIns="0">
            <a:noAutofit/>
          </a:bodyPr>
          <a:lstStyle/>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These consumers are on the leading edge of change,</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 Have the highest incomes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High self-esteem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abundant resources that they can indulge in any or all self-orientations.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Image is important to them as an expression of taste, independence, and character.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Their consumer choices are directed toward the "finer things in life."</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8"/>
          <p:cNvSpPr/>
          <p:nvPr/>
        </p:nvSpPr>
        <p:spPr>
          <a:xfrm>
            <a:off x="457200" y="273600"/>
            <a:ext cx="8226720" cy="1142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IN" sz="2600" u="sng">
                <a:solidFill>
                  <a:srgbClr val="000000"/>
                </a:solidFill>
                <a:latin typeface="Arial"/>
                <a:ea typeface="Arial"/>
                <a:cs typeface="Arial"/>
                <a:sym typeface="Arial"/>
              </a:rPr>
              <a:t>Thinkers. </a:t>
            </a:r>
            <a:endParaRPr sz="1800">
              <a:solidFill>
                <a:schemeClr val="dk1"/>
              </a:solidFill>
              <a:latin typeface="Trebuchet MS"/>
              <a:ea typeface="Trebuchet MS"/>
              <a:cs typeface="Trebuchet MS"/>
              <a:sym typeface="Trebuchet MS"/>
            </a:endParaRPr>
          </a:p>
        </p:txBody>
      </p:sp>
      <p:sp>
        <p:nvSpPr>
          <p:cNvPr id="469" name="Google Shape;469;p18"/>
          <p:cNvSpPr/>
          <p:nvPr/>
        </p:nvSpPr>
        <p:spPr>
          <a:xfrm>
            <a:off x="457200" y="1604520"/>
            <a:ext cx="8180640" cy="3974400"/>
          </a:xfrm>
          <a:prstGeom prst="rect">
            <a:avLst/>
          </a:prstGeom>
          <a:noFill/>
          <a:ln>
            <a:noFill/>
          </a:ln>
        </p:spPr>
        <p:txBody>
          <a:bodyPr anchorCtr="0" anchor="t" bIns="0" lIns="0" spcFirstLastPara="1" rIns="0" wrap="square" tIns="0">
            <a:noAutofit/>
          </a:bodyPr>
          <a:lstStyle/>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These consumers are the high-resource group of those who are motivated by ideals.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They are mature, responsible, well-educated professionals.</a:t>
            </a:r>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Their leisure activities center on their homes</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they are well informed about what goes on in the world and are open to new ideas and social change.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57150" lvl="0" marL="0" marR="0" rtl="0" algn="l">
              <a:lnSpc>
                <a:spcPct val="100000"/>
              </a:lnSpc>
              <a:spcBef>
                <a:spcPts val="0"/>
              </a:spcBef>
              <a:spcAft>
                <a:spcPts val="0"/>
              </a:spcAft>
              <a:buClr>
                <a:srgbClr val="000000"/>
              </a:buClr>
              <a:buSzPts val="900"/>
              <a:buFont typeface="Noto Sans Symbols"/>
              <a:buChar char="l"/>
            </a:pPr>
            <a:r>
              <a:rPr lang="en-IN" sz="2000">
                <a:solidFill>
                  <a:srgbClr val="000000"/>
                </a:solidFill>
                <a:latin typeface="Arial"/>
                <a:ea typeface="Arial"/>
                <a:cs typeface="Arial"/>
                <a:sym typeface="Arial"/>
              </a:rPr>
              <a:t>They have high incomes but are practical consumers and rational decision makers.</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9"/>
          <p:cNvSpPr/>
          <p:nvPr/>
        </p:nvSpPr>
        <p:spPr>
          <a:xfrm>
            <a:off x="457200" y="273600"/>
            <a:ext cx="8226720" cy="1142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IN" sz="2600" u="sng">
                <a:solidFill>
                  <a:srgbClr val="000000"/>
                </a:solidFill>
                <a:latin typeface="Arial"/>
                <a:ea typeface="Arial"/>
                <a:cs typeface="Arial"/>
                <a:sym typeface="Arial"/>
              </a:rPr>
              <a:t>Achievers.</a:t>
            </a:r>
            <a:endParaRPr sz="1800">
              <a:solidFill>
                <a:schemeClr val="dk1"/>
              </a:solidFill>
              <a:latin typeface="Trebuchet MS"/>
              <a:ea typeface="Trebuchet MS"/>
              <a:cs typeface="Trebuchet MS"/>
              <a:sym typeface="Trebuchet MS"/>
            </a:endParaRPr>
          </a:p>
        </p:txBody>
      </p:sp>
      <p:sp>
        <p:nvSpPr>
          <p:cNvPr id="475" name="Google Shape;475;p19"/>
          <p:cNvSpPr/>
          <p:nvPr/>
        </p:nvSpPr>
        <p:spPr>
          <a:xfrm>
            <a:off x="457200" y="1604520"/>
            <a:ext cx="8180640" cy="3974400"/>
          </a:xfrm>
          <a:prstGeom prst="rect">
            <a:avLst/>
          </a:prstGeom>
          <a:noFill/>
          <a:ln>
            <a:noFill/>
          </a:ln>
        </p:spPr>
        <p:txBody>
          <a:bodyPr anchorCtr="0" anchor="t" bIns="0" lIns="0" spcFirstLastPara="1" rIns="0" wrap="square" tIns="0">
            <a:noAutofit/>
          </a:bodyPr>
          <a:lstStyle/>
          <a:p>
            <a:pPr indent="-45720" lvl="0" marL="0" marR="0" rtl="0" algn="l">
              <a:lnSpc>
                <a:spcPct val="100000"/>
              </a:lnSpc>
              <a:spcBef>
                <a:spcPts val="0"/>
              </a:spcBef>
              <a:spcAft>
                <a:spcPts val="0"/>
              </a:spcAft>
              <a:buClr>
                <a:srgbClr val="000000"/>
              </a:buClr>
              <a:buSzPts val="720"/>
              <a:buFont typeface="Noto Sans Symbols"/>
              <a:buChar char="l"/>
            </a:pPr>
            <a:r>
              <a:rPr lang="en-IN" sz="1600">
                <a:solidFill>
                  <a:srgbClr val="000000"/>
                </a:solidFill>
                <a:latin typeface="Arial"/>
                <a:ea typeface="Arial"/>
                <a:cs typeface="Arial"/>
                <a:sym typeface="Arial"/>
              </a:rPr>
              <a:t> </a:t>
            </a:r>
            <a:r>
              <a:rPr lang="en-IN" sz="2200">
                <a:solidFill>
                  <a:srgbClr val="000000"/>
                </a:solidFill>
                <a:latin typeface="Arial"/>
                <a:ea typeface="Arial"/>
                <a:cs typeface="Arial"/>
                <a:sym typeface="Arial"/>
              </a:rPr>
              <a:t>These consumers are the high-resource group of those who are motivated by achievement.</a:t>
            </a:r>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They are successful work-oriented people who get their satisfaction from their jobs and families.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They are politically conservative and respect authority and the status quo.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They favor established products and services that show off their success to their peers.</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
          <p:cNvSpPr/>
          <p:nvPr/>
        </p:nvSpPr>
        <p:spPr>
          <a:xfrm>
            <a:off x="240840" y="1350360"/>
            <a:ext cx="8689680" cy="5127120"/>
          </a:xfrm>
          <a:prstGeom prst="rect">
            <a:avLst/>
          </a:prstGeom>
          <a:gradFill>
            <a:gsLst>
              <a:gs pos="0">
                <a:srgbClr val="FEFE70"/>
              </a:gs>
              <a:gs pos="100000">
                <a:srgbClr val="FEFE7E"/>
              </a:gs>
            </a:gsLst>
            <a:path path="circle">
              <a:fillToRect b="50%" l="50%" r="50%" t="50%"/>
            </a:path>
            <a:tileRect/>
          </a:gra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217800" y="-14040"/>
            <a:ext cx="5900040" cy="110412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600" u="none" cap="none" strike="noStrike">
                <a:solidFill>
                  <a:srgbClr val="000000"/>
                </a:solidFill>
                <a:latin typeface="Calibri"/>
                <a:ea typeface="Calibri"/>
                <a:cs typeface="Calibri"/>
                <a:sym typeface="Calibri"/>
              </a:rPr>
              <a:t>Steps in Segmentation, </a:t>
            </a:r>
            <a:endParaRPr b="0" i="0" sz="18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rPr b="0" i="0" lang="en-IN" sz="2600" u="none" cap="none" strike="noStrike">
                <a:solidFill>
                  <a:srgbClr val="000000"/>
                </a:solidFill>
                <a:latin typeface="Calibri"/>
                <a:ea typeface="Calibri"/>
                <a:cs typeface="Calibri"/>
                <a:sym typeface="Calibri"/>
              </a:rPr>
              <a:t>Targeting, and Positioning</a:t>
            </a:r>
            <a:endParaRPr b="0" i="0" sz="1800" u="none" cap="none" strike="noStrike">
              <a:solidFill>
                <a:schemeClr val="dk1"/>
              </a:solidFill>
              <a:latin typeface="Trebuchet MS"/>
              <a:ea typeface="Trebuchet MS"/>
              <a:cs typeface="Trebuchet MS"/>
              <a:sym typeface="Trebuchet MS"/>
            </a:endParaRPr>
          </a:p>
        </p:txBody>
      </p:sp>
      <p:sp>
        <p:nvSpPr>
          <p:cNvPr id="308" name="Google Shape;308;p2"/>
          <p:cNvSpPr/>
          <p:nvPr/>
        </p:nvSpPr>
        <p:spPr>
          <a:xfrm>
            <a:off x="3771000" y="3200760"/>
            <a:ext cx="4891320" cy="1094040"/>
          </a:xfrm>
          <a:prstGeom prst="rect">
            <a:avLst/>
          </a:prstGeom>
          <a:solidFill>
            <a:srgbClr val="F6BF69"/>
          </a:soli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3771000" y="2089800"/>
            <a:ext cx="4891320" cy="1094040"/>
          </a:xfrm>
          <a:prstGeom prst="rect">
            <a:avLst/>
          </a:prstGeom>
          <a:solidFill>
            <a:srgbClr val="E3BEFF"/>
          </a:soli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3771000" y="4311360"/>
            <a:ext cx="4891320" cy="1094040"/>
          </a:xfrm>
          <a:prstGeom prst="rect">
            <a:avLst/>
          </a:prstGeom>
          <a:solidFill>
            <a:srgbClr val="8CF4EA"/>
          </a:soli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375120" y="4866120"/>
            <a:ext cx="3412080" cy="539640"/>
          </a:xfrm>
          <a:prstGeom prst="rect">
            <a:avLst/>
          </a:prstGeom>
          <a:solidFill>
            <a:srgbClr val="1F497D"/>
          </a:soli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1.  Identify Bases</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for Segmenting the Market</a:t>
            </a:r>
            <a:endParaRPr b="0" i="0" sz="1800" u="none" cap="none" strike="noStrike">
              <a:solidFill>
                <a:schemeClr val="dk1"/>
              </a:solidFill>
              <a:latin typeface="Trebuchet MS"/>
              <a:ea typeface="Trebuchet MS"/>
              <a:cs typeface="Trebuchet MS"/>
              <a:sym typeface="Trebuchet MS"/>
            </a:endParaRPr>
          </a:p>
        </p:txBody>
      </p:sp>
      <p:sp>
        <p:nvSpPr>
          <p:cNvPr id="312" name="Google Shape;312;p2"/>
          <p:cNvSpPr/>
          <p:nvPr/>
        </p:nvSpPr>
        <p:spPr>
          <a:xfrm>
            <a:off x="896040" y="4311360"/>
            <a:ext cx="3412080" cy="538200"/>
          </a:xfrm>
          <a:prstGeom prst="rect">
            <a:avLst/>
          </a:prstGeom>
          <a:solidFill>
            <a:srgbClr val="FDC0E5"/>
          </a:soli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2.  Develop Profiles</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of Resulting Segments</a:t>
            </a:r>
            <a:endParaRPr b="0" i="0" sz="1800" u="none" cap="none" strike="noStrike">
              <a:solidFill>
                <a:schemeClr val="dk1"/>
              </a:solidFill>
              <a:latin typeface="Trebuchet MS"/>
              <a:ea typeface="Trebuchet MS"/>
              <a:cs typeface="Trebuchet MS"/>
              <a:sym typeface="Trebuchet MS"/>
            </a:endParaRPr>
          </a:p>
        </p:txBody>
      </p:sp>
      <p:sp>
        <p:nvSpPr>
          <p:cNvPr id="313" name="Google Shape;313;p2"/>
          <p:cNvSpPr/>
          <p:nvPr/>
        </p:nvSpPr>
        <p:spPr>
          <a:xfrm>
            <a:off x="1417320" y="3756600"/>
            <a:ext cx="3412080" cy="538200"/>
          </a:xfrm>
          <a:prstGeom prst="rect">
            <a:avLst/>
          </a:prstGeom>
          <a:solidFill>
            <a:srgbClr val="DBFFB8"/>
          </a:soli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3.  Develop Measures</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of Segment Attractiveness</a:t>
            </a:r>
            <a:endParaRPr b="0" i="0" sz="1800" u="none" cap="none" strike="noStrike">
              <a:solidFill>
                <a:schemeClr val="dk1"/>
              </a:solidFill>
              <a:latin typeface="Trebuchet MS"/>
              <a:ea typeface="Trebuchet MS"/>
              <a:cs typeface="Trebuchet MS"/>
              <a:sym typeface="Trebuchet MS"/>
            </a:endParaRPr>
          </a:p>
        </p:txBody>
      </p:sp>
      <p:sp>
        <p:nvSpPr>
          <p:cNvPr id="314" name="Google Shape;314;p2"/>
          <p:cNvSpPr/>
          <p:nvPr/>
        </p:nvSpPr>
        <p:spPr>
          <a:xfrm>
            <a:off x="1938240" y="3200760"/>
            <a:ext cx="3412080" cy="539640"/>
          </a:xfrm>
          <a:prstGeom prst="rect">
            <a:avLst/>
          </a:prstGeom>
          <a:solidFill>
            <a:srgbClr val="FFFFFF"/>
          </a:soli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4.  Select Target</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Segment(s)</a:t>
            </a:r>
            <a:endParaRPr b="0" i="0" sz="1800" u="none" cap="none" strike="noStrike">
              <a:solidFill>
                <a:schemeClr val="dk1"/>
              </a:solidFill>
              <a:latin typeface="Trebuchet MS"/>
              <a:ea typeface="Trebuchet MS"/>
              <a:cs typeface="Trebuchet MS"/>
              <a:sym typeface="Trebuchet MS"/>
            </a:endParaRPr>
          </a:p>
        </p:txBody>
      </p:sp>
      <p:sp>
        <p:nvSpPr>
          <p:cNvPr id="315" name="Google Shape;315;p2"/>
          <p:cNvSpPr/>
          <p:nvPr/>
        </p:nvSpPr>
        <p:spPr>
          <a:xfrm>
            <a:off x="2459160" y="2646000"/>
            <a:ext cx="3412080" cy="538200"/>
          </a:xfrm>
          <a:prstGeom prst="rect">
            <a:avLst/>
          </a:prstGeom>
          <a:solidFill>
            <a:srgbClr val="DADADA"/>
          </a:soli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5.  Develop Positioning</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for Each Target Segment</a:t>
            </a:r>
            <a:endParaRPr b="0" i="0" sz="1800" u="none" cap="none" strike="noStrike">
              <a:solidFill>
                <a:schemeClr val="dk1"/>
              </a:solidFill>
              <a:latin typeface="Trebuchet MS"/>
              <a:ea typeface="Trebuchet MS"/>
              <a:cs typeface="Trebuchet MS"/>
              <a:sym typeface="Trebuchet MS"/>
            </a:endParaRPr>
          </a:p>
        </p:txBody>
      </p:sp>
      <p:sp>
        <p:nvSpPr>
          <p:cNvPr id="316" name="Google Shape;316;p2"/>
          <p:cNvSpPr/>
          <p:nvPr/>
        </p:nvSpPr>
        <p:spPr>
          <a:xfrm>
            <a:off x="2981520" y="2089800"/>
            <a:ext cx="3412080" cy="539640"/>
          </a:xfrm>
          <a:prstGeom prst="rect">
            <a:avLst/>
          </a:prstGeom>
          <a:gradFill>
            <a:gsLst>
              <a:gs pos="0">
                <a:srgbClr val="A3F25F"/>
              </a:gs>
              <a:gs pos="100000">
                <a:srgbClr val="A2F15E"/>
              </a:gs>
            </a:gsLst>
            <a:path path="circle">
              <a:fillToRect b="50%" l="50%" r="50%" t="50%"/>
            </a:path>
            <a:tileRect/>
          </a:gradFill>
          <a:ln cap="flat" cmpd="sng" w="12600">
            <a:solidFill>
              <a:srgbClr val="000000"/>
            </a:solidFill>
            <a:prstDash val="solid"/>
            <a:miter lim="8000"/>
            <a:headEnd len="sm" w="sm" type="none"/>
            <a:tailEnd len="sm" w="sm" type="none"/>
          </a:ln>
        </p:spPr>
        <p:txBody>
          <a:bodyPr anchorCtr="0" anchor="ctr"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6.  Develop Marketing</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Mix for Each Target Segment</a:t>
            </a:r>
            <a:endParaRPr b="0" i="0" sz="1800" u="none" cap="none" strike="noStrike">
              <a:solidFill>
                <a:schemeClr val="dk1"/>
              </a:solidFill>
              <a:latin typeface="Trebuchet MS"/>
              <a:ea typeface="Trebuchet MS"/>
              <a:cs typeface="Trebuchet MS"/>
              <a:sym typeface="Trebuchet MS"/>
            </a:endParaRPr>
          </a:p>
        </p:txBody>
      </p:sp>
      <p:sp>
        <p:nvSpPr>
          <p:cNvPr id="317" name="Google Shape;317;p2"/>
          <p:cNvSpPr/>
          <p:nvPr/>
        </p:nvSpPr>
        <p:spPr>
          <a:xfrm>
            <a:off x="6651720" y="2344680"/>
            <a:ext cx="1406880" cy="568440"/>
          </a:xfrm>
          <a:prstGeom prst="rect">
            <a:avLst/>
          </a:prstGeom>
          <a:noFill/>
          <a:ln>
            <a:noFill/>
          </a:ln>
        </p:spPr>
        <p:txBody>
          <a:bodyPr anchorCtr="0" anchor="t" bIns="39950" lIns="81350" spcFirstLastPara="1" rIns="81350" wrap="square" tIns="39950">
            <a:noAutofit/>
          </a:bodyPr>
          <a:lstStyle/>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Market</a:t>
            </a:r>
            <a:endParaRPr b="0" i="0" sz="1800" u="none" cap="none" strike="noStrike">
              <a:solidFill>
                <a:schemeClr val="dk1"/>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Positioning</a:t>
            </a:r>
            <a:endParaRPr b="0" i="0" sz="1800" u="none" cap="none" strike="noStrike">
              <a:solidFill>
                <a:schemeClr val="dk1"/>
              </a:solidFill>
              <a:latin typeface="Trebuchet MS"/>
              <a:ea typeface="Trebuchet MS"/>
              <a:cs typeface="Trebuchet MS"/>
              <a:sym typeface="Trebuchet MS"/>
            </a:endParaRPr>
          </a:p>
        </p:txBody>
      </p:sp>
      <p:sp>
        <p:nvSpPr>
          <p:cNvPr id="318" name="Google Shape;318;p2"/>
          <p:cNvSpPr/>
          <p:nvPr/>
        </p:nvSpPr>
        <p:spPr>
          <a:xfrm>
            <a:off x="5935680" y="3504600"/>
            <a:ext cx="1184400" cy="568440"/>
          </a:xfrm>
          <a:prstGeom prst="rect">
            <a:avLst/>
          </a:prstGeom>
          <a:noFill/>
          <a:ln>
            <a:noFill/>
          </a:ln>
        </p:spPr>
        <p:txBody>
          <a:bodyPr anchorCtr="0" anchor="t" bIns="39950" lIns="81350" spcFirstLastPara="1" rIns="81350" wrap="square" tIns="39950">
            <a:noAutofit/>
          </a:bodyPr>
          <a:lstStyle/>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Market</a:t>
            </a:r>
            <a:endParaRPr b="0" i="0" sz="1800" u="none" cap="none" strike="noStrike">
              <a:solidFill>
                <a:schemeClr val="dk1"/>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Targeting</a:t>
            </a:r>
            <a:endParaRPr b="0" i="0" sz="1800" u="none" cap="none" strike="noStrike">
              <a:solidFill>
                <a:schemeClr val="dk1"/>
              </a:solidFill>
              <a:latin typeface="Trebuchet MS"/>
              <a:ea typeface="Trebuchet MS"/>
              <a:cs typeface="Trebuchet MS"/>
              <a:sym typeface="Trebuchet MS"/>
            </a:endParaRPr>
          </a:p>
        </p:txBody>
      </p:sp>
      <p:sp>
        <p:nvSpPr>
          <p:cNvPr id="319" name="Google Shape;319;p2"/>
          <p:cNvSpPr/>
          <p:nvPr/>
        </p:nvSpPr>
        <p:spPr>
          <a:xfrm>
            <a:off x="4821480" y="4731840"/>
            <a:ext cx="2469240" cy="321840"/>
          </a:xfrm>
          <a:prstGeom prst="rect">
            <a:avLst/>
          </a:prstGeom>
          <a:noFill/>
          <a:ln>
            <a:noFill/>
          </a:ln>
        </p:spPr>
        <p:txBody>
          <a:bodyPr anchorCtr="0" anchor="t" bIns="39950" lIns="81350" spcFirstLastPara="1" rIns="81350" wrap="square" tIns="39950">
            <a:noAutofit/>
          </a:bodyPr>
          <a:lstStyle/>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Market Segmentation</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0"/>
          <p:cNvSpPr/>
          <p:nvPr/>
        </p:nvSpPr>
        <p:spPr>
          <a:xfrm>
            <a:off x="457200" y="273600"/>
            <a:ext cx="8226720" cy="1142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IN" sz="2400">
                <a:solidFill>
                  <a:schemeClr val="dk1"/>
                </a:solidFill>
                <a:latin typeface="Arial"/>
                <a:ea typeface="Arial"/>
                <a:cs typeface="Arial"/>
                <a:sym typeface="Arial"/>
              </a:rPr>
              <a:t>Experiencers</a:t>
            </a:r>
            <a:endParaRPr sz="1800">
              <a:solidFill>
                <a:schemeClr val="dk1"/>
              </a:solidFill>
              <a:latin typeface="Trebuchet MS"/>
              <a:ea typeface="Trebuchet MS"/>
              <a:cs typeface="Trebuchet MS"/>
              <a:sym typeface="Trebuchet MS"/>
            </a:endParaRPr>
          </a:p>
        </p:txBody>
      </p:sp>
      <p:sp>
        <p:nvSpPr>
          <p:cNvPr id="481" name="Google Shape;481;p20"/>
          <p:cNvSpPr/>
          <p:nvPr/>
        </p:nvSpPr>
        <p:spPr>
          <a:xfrm>
            <a:off x="457200" y="1604520"/>
            <a:ext cx="8180640" cy="3974400"/>
          </a:xfrm>
          <a:prstGeom prst="rect">
            <a:avLst/>
          </a:prstGeom>
          <a:noFill/>
          <a:ln>
            <a:noFill/>
          </a:ln>
        </p:spPr>
        <p:txBody>
          <a:bodyPr anchorCtr="0" anchor="t" bIns="0" lIns="0" spcFirstLastPara="1" rIns="0" wrap="square" tIns="0">
            <a:noAutofit/>
          </a:bodyPr>
          <a:lstStyle/>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These consumers are the high-resource group of those who are motivated by self-expression.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are the youngest of all the segments, with a median age of 25. </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have a lot of energy, which they pour into physical exercise and social activities.</a:t>
            </a:r>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 They are avid consumers, spending heavily on clothing, fast-foods, music, and other youthful favorites, with particular emphasis on new products and services.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1"/>
          <p:cNvSpPr/>
          <p:nvPr/>
        </p:nvSpPr>
        <p:spPr>
          <a:xfrm>
            <a:off x="144000" y="288000"/>
            <a:ext cx="8565480" cy="6495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IN" sz="2600" u="sng">
                <a:solidFill>
                  <a:srgbClr val="000000"/>
                </a:solidFill>
                <a:latin typeface="Arial"/>
                <a:ea typeface="Arial"/>
                <a:cs typeface="Arial"/>
                <a:sym typeface="Arial"/>
              </a:rPr>
              <a:t>Believers</a:t>
            </a:r>
            <a:r>
              <a:rPr lang="en-IN" sz="1600">
                <a:solidFill>
                  <a:srgbClr val="000000"/>
                </a:solidFill>
                <a:latin typeface="Arial"/>
                <a:ea typeface="Arial"/>
                <a:cs typeface="Arial"/>
                <a:sym typeface="Arial"/>
              </a:rPr>
              <a:t>.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These consumers are the low-resource group of those who are motivated by ideals.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are conservative and predictable consumers who favor local products and established brands.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Their lives are centered on family, community, and the nation.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have modest incomes.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2"/>
          <p:cNvSpPr/>
          <p:nvPr/>
        </p:nvSpPr>
        <p:spPr>
          <a:xfrm>
            <a:off x="144000" y="288000"/>
            <a:ext cx="8565480" cy="6495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IN" sz="2600" u="sng">
                <a:solidFill>
                  <a:srgbClr val="000000"/>
                </a:solidFill>
                <a:latin typeface="Arial"/>
                <a:ea typeface="Arial"/>
                <a:cs typeface="Arial"/>
                <a:sym typeface="Arial"/>
              </a:rPr>
              <a:t>Strivers.</a:t>
            </a:r>
            <a:r>
              <a:rPr lang="en-IN" sz="1600">
                <a:solidFill>
                  <a:srgbClr val="000000"/>
                </a:solidFill>
                <a:latin typeface="Arial"/>
                <a:ea typeface="Arial"/>
                <a:cs typeface="Arial"/>
                <a:sym typeface="Arial"/>
              </a:rPr>
              <a:t>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These consumers are the low-resource group of those who are motivated by achievements.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 They have values very similar to achievers but have fewer economic, social, and psychological resources.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2864" lvl="0" marL="0" marR="0" rtl="0" algn="l">
              <a:lnSpc>
                <a:spcPct val="100000"/>
              </a:lnSpc>
              <a:spcBef>
                <a:spcPts val="0"/>
              </a:spcBef>
              <a:spcAft>
                <a:spcPts val="0"/>
              </a:spcAft>
              <a:buClr>
                <a:srgbClr val="000000"/>
              </a:buClr>
              <a:buSzPts val="990"/>
              <a:buFont typeface="Noto Sans Symbols"/>
              <a:buChar char="l"/>
            </a:pPr>
            <a:r>
              <a:rPr lang="en-IN" sz="2200">
                <a:solidFill>
                  <a:srgbClr val="000000"/>
                </a:solidFill>
                <a:latin typeface="Arial"/>
                <a:ea typeface="Arial"/>
                <a:cs typeface="Arial"/>
                <a:sym typeface="Arial"/>
              </a:rPr>
              <a:t>Style is extremely important to them as they strive to emulate people they admire.</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3"/>
          <p:cNvSpPr/>
          <p:nvPr/>
        </p:nvSpPr>
        <p:spPr>
          <a:xfrm>
            <a:off x="144000" y="288000"/>
            <a:ext cx="8565480" cy="6495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IN" sz="2600" u="sng">
                <a:solidFill>
                  <a:srgbClr val="000000"/>
                </a:solidFill>
                <a:latin typeface="Arial"/>
                <a:ea typeface="Arial"/>
                <a:cs typeface="Arial"/>
                <a:sym typeface="Arial"/>
              </a:rPr>
              <a:t>Makers.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These consumers are the low-resource group of those who are motivated by self-expression.</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 They are practical people who value self-sufficiency.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are focused on the familiar-family, work, and physical recreation-and have little interest in the broader world.</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 As consumers, they appreciate practical and functional products.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4"/>
          <p:cNvSpPr/>
          <p:nvPr/>
        </p:nvSpPr>
        <p:spPr>
          <a:xfrm>
            <a:off x="144000" y="288000"/>
            <a:ext cx="8565480" cy="6495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lang="en-IN" sz="2600" u="sng">
                <a:solidFill>
                  <a:srgbClr val="000000"/>
                </a:solidFill>
                <a:latin typeface="Arial"/>
                <a:ea typeface="Arial"/>
                <a:cs typeface="Arial"/>
                <a:sym typeface="Arial"/>
              </a:rPr>
              <a:t>Survivors.</a:t>
            </a:r>
            <a:r>
              <a:rPr lang="en-IN" sz="1600">
                <a:solidFill>
                  <a:srgbClr val="000000"/>
                </a:solidFill>
                <a:latin typeface="Arial"/>
                <a:ea typeface="Arial"/>
                <a:cs typeface="Arial"/>
                <a:sym typeface="Arial"/>
              </a:rPr>
              <a:t>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These consumers have the lowest incomes.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They have too few resources to be included in any consumer self-orientation and are thus located below the rectangle.</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 They are the oldest of all the segments, with a median age of 61.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68580" lvl="0" marL="0" marR="0" rtl="0" algn="l">
              <a:lnSpc>
                <a:spcPct val="100000"/>
              </a:lnSpc>
              <a:spcBef>
                <a:spcPts val="0"/>
              </a:spcBef>
              <a:spcAft>
                <a:spcPts val="0"/>
              </a:spcAft>
              <a:buClr>
                <a:srgbClr val="000000"/>
              </a:buClr>
              <a:buSzPts val="1080"/>
              <a:buFont typeface="Noto Sans Symbols"/>
              <a:buChar char="l"/>
            </a:pPr>
            <a:r>
              <a:rPr lang="en-IN" sz="2400">
                <a:solidFill>
                  <a:srgbClr val="000000"/>
                </a:solidFill>
                <a:latin typeface="Arial"/>
                <a:ea typeface="Arial"/>
                <a:cs typeface="Arial"/>
                <a:sym typeface="Arial"/>
              </a:rPr>
              <a:t>Within their limited means, they tend to be brand-loyal consumers.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5"/>
          <p:cNvSpPr txBox="1"/>
          <p:nvPr>
            <p:ph type="title"/>
          </p:nvPr>
        </p:nvSpPr>
        <p:spPr>
          <a:xfrm>
            <a:off x="609599" y="609600"/>
            <a:ext cx="8142515"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40"/>
              <a:buFont typeface="Trebuchet MS"/>
              <a:buNone/>
            </a:pPr>
            <a:r>
              <a:rPr lang="en-IN" sz="3240">
                <a:solidFill>
                  <a:schemeClr val="dk1"/>
                </a:solidFill>
              </a:rPr>
              <a:t>Needs &amp; Benefits: Constellation Brands study on US Premium Wine market</a:t>
            </a:r>
            <a:br>
              <a:rPr lang="en-IN" sz="3240"/>
            </a:br>
            <a:endParaRPr sz="3240"/>
          </a:p>
        </p:txBody>
      </p:sp>
      <p:sp>
        <p:nvSpPr>
          <p:cNvPr id="508" name="Google Shape;508;p25"/>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560"/>
              <a:buChar char="►"/>
            </a:pPr>
            <a:r>
              <a:rPr lang="en-IN" sz="3200"/>
              <a:t>Enthusiasts</a:t>
            </a:r>
            <a:endParaRPr/>
          </a:p>
          <a:p>
            <a:pPr indent="-342900" lvl="0" marL="342900" rtl="0" algn="l">
              <a:spcBef>
                <a:spcPts val="1000"/>
              </a:spcBef>
              <a:spcAft>
                <a:spcPts val="0"/>
              </a:spcAft>
              <a:buSzPts val="2560"/>
              <a:buChar char="►"/>
            </a:pPr>
            <a:r>
              <a:rPr lang="en-IN" sz="3200"/>
              <a:t>Image Seekers</a:t>
            </a:r>
            <a:endParaRPr/>
          </a:p>
          <a:p>
            <a:pPr indent="-342900" lvl="0" marL="342900" rtl="0" algn="l">
              <a:spcBef>
                <a:spcPts val="1000"/>
              </a:spcBef>
              <a:spcAft>
                <a:spcPts val="0"/>
              </a:spcAft>
              <a:buSzPts val="2560"/>
              <a:buChar char="►"/>
            </a:pPr>
            <a:r>
              <a:rPr lang="en-IN" sz="3200"/>
              <a:t>Savvy Shoppers</a:t>
            </a:r>
            <a:endParaRPr/>
          </a:p>
          <a:p>
            <a:pPr indent="-342900" lvl="0" marL="342900" rtl="0" algn="l">
              <a:spcBef>
                <a:spcPts val="1000"/>
              </a:spcBef>
              <a:spcAft>
                <a:spcPts val="0"/>
              </a:spcAft>
              <a:buSzPts val="2560"/>
              <a:buChar char="►"/>
            </a:pPr>
            <a:r>
              <a:rPr lang="en-IN" sz="3200"/>
              <a:t>Tradationalists</a:t>
            </a:r>
            <a:endParaRPr sz="3200"/>
          </a:p>
          <a:p>
            <a:pPr indent="-342900" lvl="0" marL="342900" rtl="0" algn="l">
              <a:spcBef>
                <a:spcPts val="1000"/>
              </a:spcBef>
              <a:spcAft>
                <a:spcPts val="0"/>
              </a:spcAft>
              <a:buSzPts val="2560"/>
              <a:buChar char="►"/>
            </a:pPr>
            <a:r>
              <a:rPr lang="en-IN" sz="3200"/>
              <a:t>Satisfied Shoppers</a:t>
            </a:r>
            <a:endParaRPr/>
          </a:p>
          <a:p>
            <a:pPr indent="-342900" lvl="0" marL="342900" rtl="0" algn="l">
              <a:spcBef>
                <a:spcPts val="1000"/>
              </a:spcBef>
              <a:spcAft>
                <a:spcPts val="0"/>
              </a:spcAft>
              <a:buSzPts val="2560"/>
              <a:buChar char="►"/>
            </a:pPr>
            <a:r>
              <a:rPr lang="en-IN" sz="3200"/>
              <a:t>Overwhelmed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6"/>
          <p:cNvSpPr txBox="1"/>
          <p:nvPr>
            <p:ph idx="4294967295"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IN"/>
              <a:t>Behavioral Segmentation: Decision Roles</a:t>
            </a:r>
            <a:endParaRPr/>
          </a:p>
        </p:txBody>
      </p:sp>
      <p:sp>
        <p:nvSpPr>
          <p:cNvPr id="515" name="Google Shape;515;p26"/>
          <p:cNvSpPr/>
          <p:nvPr/>
        </p:nvSpPr>
        <p:spPr>
          <a:xfrm>
            <a:off x="2590800" y="2057400"/>
            <a:ext cx="3276600" cy="609600"/>
          </a:xfrm>
          <a:prstGeom prst="roundRect">
            <a:avLst>
              <a:gd fmla="val 16667" name="adj"/>
            </a:avLst>
          </a:prstGeom>
          <a:solidFill>
            <a:srgbClr val="D8D8D8"/>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2800">
                <a:solidFill>
                  <a:schemeClr val="dk1"/>
                </a:solidFill>
                <a:latin typeface="Trebuchet MS"/>
                <a:ea typeface="Trebuchet MS"/>
                <a:cs typeface="Trebuchet MS"/>
                <a:sym typeface="Trebuchet MS"/>
              </a:rPr>
              <a:t>Initiator</a:t>
            </a:r>
            <a:endParaRPr/>
          </a:p>
        </p:txBody>
      </p:sp>
      <p:sp>
        <p:nvSpPr>
          <p:cNvPr id="516" name="Google Shape;516;p26"/>
          <p:cNvSpPr/>
          <p:nvPr/>
        </p:nvSpPr>
        <p:spPr>
          <a:xfrm>
            <a:off x="2590800" y="2819400"/>
            <a:ext cx="3276600" cy="609600"/>
          </a:xfrm>
          <a:prstGeom prst="roundRect">
            <a:avLst>
              <a:gd fmla="val 16667" name="adj"/>
            </a:avLst>
          </a:prstGeom>
          <a:solidFill>
            <a:srgbClr val="D8D8D8"/>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2800">
                <a:solidFill>
                  <a:schemeClr val="dk1"/>
                </a:solidFill>
                <a:latin typeface="Trebuchet MS"/>
                <a:ea typeface="Trebuchet MS"/>
                <a:cs typeface="Trebuchet MS"/>
                <a:sym typeface="Trebuchet MS"/>
              </a:rPr>
              <a:t>Influencer</a:t>
            </a:r>
            <a:endParaRPr/>
          </a:p>
        </p:txBody>
      </p:sp>
      <p:sp>
        <p:nvSpPr>
          <p:cNvPr id="517" name="Google Shape;517;p26"/>
          <p:cNvSpPr/>
          <p:nvPr/>
        </p:nvSpPr>
        <p:spPr>
          <a:xfrm>
            <a:off x="2590800" y="3581400"/>
            <a:ext cx="3276600" cy="609600"/>
          </a:xfrm>
          <a:prstGeom prst="roundRect">
            <a:avLst>
              <a:gd fmla="val 16667" name="adj"/>
            </a:avLst>
          </a:prstGeom>
          <a:solidFill>
            <a:srgbClr val="D8D8D8"/>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2800">
                <a:solidFill>
                  <a:schemeClr val="dk1"/>
                </a:solidFill>
                <a:latin typeface="Trebuchet MS"/>
                <a:ea typeface="Trebuchet MS"/>
                <a:cs typeface="Trebuchet MS"/>
                <a:sym typeface="Trebuchet MS"/>
              </a:rPr>
              <a:t>Decider</a:t>
            </a:r>
            <a:endParaRPr/>
          </a:p>
        </p:txBody>
      </p:sp>
      <p:sp>
        <p:nvSpPr>
          <p:cNvPr id="518" name="Google Shape;518;p26"/>
          <p:cNvSpPr/>
          <p:nvPr/>
        </p:nvSpPr>
        <p:spPr>
          <a:xfrm>
            <a:off x="2590800" y="4343400"/>
            <a:ext cx="3276600" cy="609600"/>
          </a:xfrm>
          <a:prstGeom prst="roundRect">
            <a:avLst>
              <a:gd fmla="val 16667" name="adj"/>
            </a:avLst>
          </a:prstGeom>
          <a:solidFill>
            <a:srgbClr val="D8D8D8"/>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2800">
                <a:solidFill>
                  <a:schemeClr val="dk1"/>
                </a:solidFill>
                <a:latin typeface="Trebuchet MS"/>
                <a:ea typeface="Trebuchet MS"/>
                <a:cs typeface="Trebuchet MS"/>
                <a:sym typeface="Trebuchet MS"/>
              </a:rPr>
              <a:t>Buyer</a:t>
            </a:r>
            <a:endParaRPr/>
          </a:p>
        </p:txBody>
      </p:sp>
      <p:sp>
        <p:nvSpPr>
          <p:cNvPr id="519" name="Google Shape;519;p26"/>
          <p:cNvSpPr/>
          <p:nvPr/>
        </p:nvSpPr>
        <p:spPr>
          <a:xfrm>
            <a:off x="2590800" y="5105400"/>
            <a:ext cx="3276600" cy="609600"/>
          </a:xfrm>
          <a:prstGeom prst="roundRect">
            <a:avLst>
              <a:gd fmla="val 16667" name="adj"/>
            </a:avLst>
          </a:prstGeom>
          <a:solidFill>
            <a:srgbClr val="D8D8D8"/>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2800">
                <a:solidFill>
                  <a:schemeClr val="dk1"/>
                </a:solidFill>
                <a:latin typeface="Trebuchet MS"/>
                <a:ea typeface="Trebuchet MS"/>
                <a:cs typeface="Trebuchet MS"/>
                <a:sym typeface="Trebuchet MS"/>
              </a:rPr>
              <a:t>User</a:t>
            </a:r>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7"/>
          <p:cNvSpPr/>
          <p:nvPr/>
        </p:nvSpPr>
        <p:spPr>
          <a:xfrm rot="10800000">
            <a:off x="-11786760" y="-11791800"/>
            <a:ext cx="11791800" cy="11791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525" name="Google Shape;525;p27"/>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lang="en-IN" sz="4400">
                <a:solidFill>
                  <a:srgbClr val="000000"/>
                </a:solidFill>
                <a:latin typeface="Calibri"/>
                <a:ea typeface="Calibri"/>
                <a:cs typeface="Calibri"/>
                <a:sym typeface="Calibri"/>
              </a:rPr>
              <a:t>Behavioral Segmentation</a:t>
            </a:r>
            <a:endParaRPr sz="1800">
              <a:solidFill>
                <a:schemeClr val="dk1"/>
              </a:solidFill>
              <a:latin typeface="Trebuchet MS"/>
              <a:ea typeface="Trebuchet MS"/>
              <a:cs typeface="Trebuchet MS"/>
              <a:sym typeface="Trebuchet MS"/>
            </a:endParaRPr>
          </a:p>
        </p:txBody>
      </p:sp>
      <p:sp>
        <p:nvSpPr>
          <p:cNvPr id="526" name="Google Shape;526;p27"/>
          <p:cNvSpPr/>
          <p:nvPr/>
        </p:nvSpPr>
        <p:spPr>
          <a:xfrm>
            <a:off x="609480" y="1523880"/>
            <a:ext cx="3880800" cy="487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a:off x="576000" y="1523880"/>
            <a:ext cx="8258040" cy="47952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1" lang="en-IN" sz="3200">
                <a:solidFill>
                  <a:srgbClr val="000000"/>
                </a:solidFill>
                <a:latin typeface="Calibri"/>
                <a:ea typeface="Calibri"/>
                <a:cs typeface="Calibri"/>
                <a:sym typeface="Calibri"/>
              </a:rPr>
              <a:t>Behavioral Variables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Occasions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Benefits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User Status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Usage Rate</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Buyer-Readiness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Loyalty Status</a:t>
            </a:r>
            <a:endParaRPr sz="1800">
              <a:solidFill>
                <a:schemeClr val="dk1"/>
              </a:solidFill>
              <a:latin typeface="Trebuchet MS"/>
              <a:ea typeface="Trebuchet MS"/>
              <a:cs typeface="Trebuchet MS"/>
              <a:sym typeface="Trebuchet MS"/>
            </a:endParaRPr>
          </a:p>
          <a:p>
            <a:pPr indent="-203200" lvl="0" marL="0" marR="0" rtl="0" algn="l">
              <a:lnSpc>
                <a:spcPct val="100000"/>
              </a:lnSpc>
              <a:spcBef>
                <a:spcPts val="0"/>
              </a:spcBef>
              <a:spcAft>
                <a:spcPts val="0"/>
              </a:spcAft>
              <a:buClr>
                <a:srgbClr val="000000"/>
              </a:buClr>
              <a:buSzPts val="3200"/>
              <a:buFont typeface="Arial"/>
              <a:buChar char="•"/>
            </a:pPr>
            <a:r>
              <a:rPr lang="en-IN" sz="3200">
                <a:solidFill>
                  <a:srgbClr val="000000"/>
                </a:solidFill>
                <a:latin typeface="Calibri"/>
                <a:ea typeface="Calibri"/>
                <a:cs typeface="Calibri"/>
                <a:sym typeface="Calibri"/>
              </a:rPr>
              <a:t>Attitude</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28"/>
          <p:cNvSpPr/>
          <p:nvPr/>
        </p:nvSpPr>
        <p:spPr>
          <a:xfrm>
            <a:off x="0" y="0"/>
            <a:ext cx="914171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533" name="Google Shape;533;p28"/>
          <p:cNvGrpSpPr/>
          <p:nvPr/>
        </p:nvGrpSpPr>
        <p:grpSpPr>
          <a:xfrm>
            <a:off x="0" y="-8467"/>
            <a:ext cx="9144001" cy="6866467"/>
            <a:chOff x="0" y="-8467"/>
            <a:chExt cx="12192000" cy="6866467"/>
          </a:xfrm>
        </p:grpSpPr>
        <p:cxnSp>
          <p:nvCxnSpPr>
            <p:cNvPr id="534" name="Google Shape;534;p2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535" name="Google Shape;535;p2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536" name="Google Shape;536;p2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7" name="Google Shape;537;p2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539" name="Google Shape;539;p2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540" name="Google Shape;540;p2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541" name="Google Shape;541;p2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28"/>
          <p:cNvSpPr/>
          <p:nvPr/>
        </p:nvSpPr>
        <p:spPr>
          <a:xfrm>
            <a:off x="357759" y="480060"/>
            <a:ext cx="8428482" cy="5897880"/>
          </a:xfrm>
          <a:prstGeom prst="rect">
            <a:avLst/>
          </a:prstGeom>
          <a:solidFill>
            <a:srgbClr val="FFFFFF"/>
          </a:solidFill>
          <a:ln>
            <a:noFill/>
          </a:ln>
          <a:effectLst>
            <a:outerShdw blurRad="63500" rotWithShape="0" algn="t" dir="5400000" dist="1778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A close up of a sign&#10;&#10;Description generated with high confidence" id="544" name="Google Shape;544;p28"/>
          <p:cNvPicPr preferRelativeResize="0"/>
          <p:nvPr/>
        </p:nvPicPr>
        <p:blipFill rotWithShape="1">
          <a:blip r:embed="rId3">
            <a:alphaModFix/>
          </a:blip>
          <a:srcRect b="0" l="0" r="0" t="0"/>
          <a:stretch/>
        </p:blipFill>
        <p:spPr>
          <a:xfrm>
            <a:off x="1359433" y="1131994"/>
            <a:ext cx="6426540" cy="45903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http://www.segmentationstudyguide.com/wp-content/uploads/2015/02/market-segmentation-example-for-a-car.png" id="549" name="Google Shape;549;p29"/>
          <p:cNvPicPr preferRelativeResize="0"/>
          <p:nvPr/>
        </p:nvPicPr>
        <p:blipFill rotWithShape="1">
          <a:blip r:embed="rId3">
            <a:alphaModFix/>
          </a:blip>
          <a:srcRect b="0" l="0" r="0" t="0"/>
          <a:stretch/>
        </p:blipFill>
        <p:spPr>
          <a:xfrm>
            <a:off x="182469" y="427037"/>
            <a:ext cx="8486775" cy="6257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grpSp>
        <p:nvGrpSpPr>
          <p:cNvPr id="324" name="Google Shape;324;p3"/>
          <p:cNvGrpSpPr/>
          <p:nvPr/>
        </p:nvGrpSpPr>
        <p:grpSpPr>
          <a:xfrm>
            <a:off x="0" y="-8467"/>
            <a:ext cx="9144001" cy="6866467"/>
            <a:chOff x="0" y="-8467"/>
            <a:chExt cx="12192000" cy="6866467"/>
          </a:xfrm>
        </p:grpSpPr>
        <p:cxnSp>
          <p:nvCxnSpPr>
            <p:cNvPr id="325" name="Google Shape;325;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26" name="Google Shape;326;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7" name="Google Shape;327;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28" name="Google Shape;328;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9" name="Google Shape;329;p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31" name="Google Shape;331;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32" name="Google Shape;332;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33" name="Google Shape;333;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36" name="Google Shape;336;p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337" name="Google Shape;337;p3"/>
          <p:cNvCxnSpPr/>
          <p:nvPr/>
        </p:nvCxnSpPr>
        <p:spPr>
          <a:xfrm>
            <a:off x="3833484" y="0"/>
            <a:ext cx="914400" cy="6858000"/>
          </a:xfrm>
          <a:prstGeom prst="straightConnector1">
            <a:avLst/>
          </a:prstGeom>
          <a:noFill/>
          <a:ln cap="flat" cmpd="sng" w="9525">
            <a:solidFill>
              <a:srgbClr val="6C911C"/>
            </a:solidFill>
            <a:prstDash val="solid"/>
            <a:round/>
            <a:headEnd len="sm" w="sm" type="none"/>
            <a:tailEnd len="sm" w="sm" type="none"/>
          </a:ln>
        </p:spPr>
      </p:cxnSp>
      <p:cxnSp>
        <p:nvCxnSpPr>
          <p:cNvPr id="338" name="Google Shape;338;p3"/>
          <p:cNvCxnSpPr/>
          <p:nvPr/>
        </p:nvCxnSpPr>
        <p:spPr>
          <a:xfrm flipH="1">
            <a:off x="2468234" y="3681413"/>
            <a:ext cx="3572668" cy="3176587"/>
          </a:xfrm>
          <a:prstGeom prst="straightConnector1">
            <a:avLst/>
          </a:prstGeom>
          <a:noFill/>
          <a:ln cap="flat" cmpd="sng" w="9525">
            <a:solidFill>
              <a:srgbClr val="7F7F7F">
                <a:alpha val="80000"/>
              </a:srgbClr>
            </a:solidFill>
            <a:prstDash val="solid"/>
            <a:round/>
            <a:headEnd len="sm" w="sm" type="none"/>
            <a:tailEnd len="sm" w="sm" type="none"/>
          </a:ln>
        </p:spPr>
      </p:cxnSp>
      <p:sp>
        <p:nvSpPr>
          <p:cNvPr id="339" name="Google Shape;339;p3"/>
          <p:cNvSpPr/>
          <p:nvPr/>
        </p:nvSpPr>
        <p:spPr>
          <a:xfrm>
            <a:off x="3361926" y="-8467"/>
            <a:ext cx="2255511"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40" name="Google Shape;340;p3"/>
          <p:cNvSpPr/>
          <p:nvPr/>
        </p:nvSpPr>
        <p:spPr>
          <a:xfrm>
            <a:off x="3678400" y="-8467"/>
            <a:ext cx="1941419"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1" name="Google Shape;341;p3"/>
          <p:cNvSpPr/>
          <p:nvPr/>
        </p:nvSpPr>
        <p:spPr>
          <a:xfrm>
            <a:off x="3175068" y="3048000"/>
            <a:ext cx="2444751"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3476694" y="-8467"/>
            <a:ext cx="2140744"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3" name="Google Shape;343;p3"/>
          <p:cNvSpPr/>
          <p:nvPr/>
        </p:nvSpPr>
        <p:spPr>
          <a:xfrm>
            <a:off x="4254568" y="3589867"/>
            <a:ext cx="136286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4648223" y="-8467"/>
            <a:ext cx="4495777" cy="6866467"/>
          </a:xfrm>
          <a:custGeom>
            <a:rect b="b" l="l" r="r" t="t"/>
            <a:pathLst>
              <a:path extrusionOk="0" h="6866467" w="5994369">
                <a:moveTo>
                  <a:pt x="0" y="0"/>
                </a:moveTo>
                <a:lnTo>
                  <a:pt x="1249825" y="0"/>
                </a:lnTo>
                <a:lnTo>
                  <a:pt x="1249825" y="8467"/>
                </a:lnTo>
                <a:lnTo>
                  <a:pt x="5994369" y="8467"/>
                </a:lnTo>
                <a:lnTo>
                  <a:pt x="5994369" y="6866467"/>
                </a:lnTo>
                <a:lnTo>
                  <a:pt x="1249825" y="6866467"/>
                </a:lnTo>
                <a:lnTo>
                  <a:pt x="1109382" y="6866467"/>
                </a:lnTo>
                <a:close/>
              </a:path>
            </a:pathLst>
          </a:custGeom>
          <a:solidFill>
            <a:srgbClr val="3F78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45" name="Google Shape;345;p3"/>
          <p:cNvSpPr txBox="1"/>
          <p:nvPr>
            <p:ph type="ctrTitle"/>
          </p:nvPr>
        </p:nvSpPr>
        <p:spPr>
          <a:xfrm>
            <a:off x="5386292" y="609600"/>
            <a:ext cx="3384742" cy="222773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600"/>
              <a:buFont typeface="Trebuchet MS"/>
              <a:buNone/>
            </a:pPr>
            <a:r>
              <a:rPr lang="en-IN" sz="3600">
                <a:solidFill>
                  <a:srgbClr val="FFFFFF"/>
                </a:solidFill>
              </a:rPr>
              <a:t>Segmentation</a:t>
            </a:r>
            <a:endParaRPr/>
          </a:p>
        </p:txBody>
      </p:sp>
      <p:pic>
        <p:nvPicPr>
          <p:cNvPr descr="exampl market segmentation for sports shoes" id="346" name="Google Shape;346;p3"/>
          <p:cNvPicPr preferRelativeResize="0"/>
          <p:nvPr/>
        </p:nvPicPr>
        <p:blipFill rotWithShape="1">
          <a:blip r:embed="rId3">
            <a:alphaModFix/>
          </a:blip>
          <a:srcRect b="0" l="0" r="0" t="0"/>
          <a:stretch/>
        </p:blipFill>
        <p:spPr>
          <a:xfrm>
            <a:off x="169333" y="304801"/>
            <a:ext cx="3820541" cy="5850466"/>
          </a:xfrm>
          <a:prstGeom prst="rect">
            <a:avLst/>
          </a:prstGeom>
          <a:noFill/>
          <a:ln>
            <a:noFill/>
          </a:ln>
        </p:spPr>
      </p:pic>
      <p:sp>
        <p:nvSpPr>
          <p:cNvPr id="347" name="Google Shape;347;p3"/>
          <p:cNvSpPr txBox="1"/>
          <p:nvPr>
            <p:ph idx="1" type="subTitle"/>
          </p:nvPr>
        </p:nvSpPr>
        <p:spPr>
          <a:xfrm>
            <a:off x="5386293" y="2837329"/>
            <a:ext cx="3384741" cy="3317938"/>
          </a:xfrm>
          <a:prstGeom prst="rect">
            <a:avLst/>
          </a:prstGeom>
          <a:noFill/>
          <a:ln>
            <a:noFill/>
          </a:ln>
        </p:spPr>
        <p:txBody>
          <a:bodyPr anchorCtr="0" anchor="t" bIns="45700" lIns="91425" spcFirstLastPara="1" rIns="91425" wrap="square" tIns="45700">
            <a:normAutofit/>
          </a:bodyPr>
          <a:lstStyle/>
          <a:p>
            <a:pPr indent="-76200" lvl="0" marL="0" rtl="0" algn="l">
              <a:lnSpc>
                <a:spcPct val="90000"/>
              </a:lnSpc>
              <a:spcBef>
                <a:spcPts val="0"/>
              </a:spcBef>
              <a:spcAft>
                <a:spcPts val="0"/>
              </a:spcAft>
              <a:buSzPts val="1200"/>
              <a:buFont typeface="Noto Sans Symbols"/>
              <a:buChar char="►"/>
            </a:pPr>
            <a:r>
              <a:rPr b="1" lang="en-IN" sz="1500">
                <a:solidFill>
                  <a:srgbClr val="FFFFFF"/>
                </a:solidFill>
              </a:rPr>
              <a:t>Groups the heterogenous consumers into homogenous subunits</a:t>
            </a:r>
            <a:endParaRPr/>
          </a:p>
          <a:p>
            <a:pPr indent="0" lvl="0" marL="0" rtl="0" algn="l">
              <a:lnSpc>
                <a:spcPct val="90000"/>
              </a:lnSpc>
              <a:spcBef>
                <a:spcPts val="1000"/>
              </a:spcBef>
              <a:spcAft>
                <a:spcPts val="0"/>
              </a:spcAft>
              <a:buSzPts val="1200"/>
              <a:buFont typeface="Noto Sans Symbols"/>
              <a:buNone/>
            </a:pPr>
            <a:r>
              <a:t/>
            </a:r>
            <a:endParaRPr b="1" sz="1500">
              <a:solidFill>
                <a:srgbClr val="FFFFFF"/>
              </a:solidFill>
            </a:endParaRPr>
          </a:p>
          <a:p>
            <a:pPr indent="-76200" lvl="0" marL="0" rtl="0" algn="l">
              <a:lnSpc>
                <a:spcPct val="90000"/>
              </a:lnSpc>
              <a:spcBef>
                <a:spcPts val="1000"/>
              </a:spcBef>
              <a:spcAft>
                <a:spcPts val="0"/>
              </a:spcAft>
              <a:buSzPts val="1200"/>
              <a:buFont typeface="Noto Sans Symbols"/>
              <a:buChar char="►"/>
            </a:pPr>
            <a:r>
              <a:rPr b="1" lang="en-IN" sz="1500">
                <a:solidFill>
                  <a:srgbClr val="FFFFFF"/>
                </a:solidFill>
              </a:rPr>
              <a:t>After segmentation, consumers will vary ‘Across segments, but be homogenous within</a:t>
            </a:r>
            <a:endParaRPr/>
          </a:p>
          <a:p>
            <a:pPr indent="-76200" lvl="0" marL="0" rtl="0" algn="l">
              <a:lnSpc>
                <a:spcPct val="90000"/>
              </a:lnSpc>
              <a:spcBef>
                <a:spcPts val="1000"/>
              </a:spcBef>
              <a:spcAft>
                <a:spcPts val="0"/>
              </a:spcAft>
              <a:buSzPts val="1200"/>
              <a:buFont typeface="Noto Sans Symbols"/>
              <a:buChar char="►"/>
            </a:pPr>
            <a:r>
              <a:rPr b="1" lang="en-IN" sz="1500">
                <a:solidFill>
                  <a:srgbClr val="FFFFFF"/>
                </a:solidFill>
              </a:rPr>
              <a:t>It is the consumers who are segmented not the product or price.</a:t>
            </a:r>
            <a:endParaRPr/>
          </a:p>
          <a:p>
            <a:pPr indent="0" lvl="0" marL="0" rtl="0" algn="l">
              <a:lnSpc>
                <a:spcPct val="90000"/>
              </a:lnSpc>
              <a:spcBef>
                <a:spcPts val="1000"/>
              </a:spcBef>
              <a:spcAft>
                <a:spcPts val="0"/>
              </a:spcAft>
              <a:buSzPts val="1200"/>
              <a:buFont typeface="Noto Sans Symbols"/>
              <a:buNone/>
            </a:pPr>
            <a:r>
              <a:t/>
            </a:r>
            <a:endParaRPr i="1" sz="1500">
              <a:solidFill>
                <a:srgbClr val="FFFFFF"/>
              </a:solidFill>
            </a:endParaRPr>
          </a:p>
          <a:p>
            <a:pPr indent="-76200" lvl="0" marL="0" rtl="0" algn="l">
              <a:lnSpc>
                <a:spcPct val="90000"/>
              </a:lnSpc>
              <a:spcBef>
                <a:spcPts val="1000"/>
              </a:spcBef>
              <a:spcAft>
                <a:spcPts val="0"/>
              </a:spcAft>
              <a:buSzPts val="1200"/>
              <a:buFont typeface="Noto Sans Symbols"/>
              <a:buChar char="►"/>
            </a:pPr>
            <a:r>
              <a:rPr i="1" lang="en-IN" sz="1500">
                <a:solidFill>
                  <a:srgbClr val="FFFFFF"/>
                </a:solidFill>
              </a:rPr>
              <a:t>Shoes market seg.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30"/>
          <p:cNvPicPr preferRelativeResize="0"/>
          <p:nvPr/>
        </p:nvPicPr>
        <p:blipFill rotWithShape="1">
          <a:blip r:embed="rId3">
            <a:alphaModFix/>
          </a:blip>
          <a:srcRect b="0" l="0" r="0" t="0"/>
          <a:stretch/>
        </p:blipFill>
        <p:spPr>
          <a:xfrm>
            <a:off x="990720" y="1066680"/>
            <a:ext cx="7082640" cy="4950360"/>
          </a:xfrm>
          <a:prstGeom prst="rect">
            <a:avLst/>
          </a:prstGeom>
          <a:noFill/>
          <a:ln>
            <a:noFill/>
          </a:ln>
        </p:spPr>
      </p:pic>
      <p:sp>
        <p:nvSpPr>
          <p:cNvPr id="555" name="Google Shape;555;p30"/>
          <p:cNvSpPr/>
          <p:nvPr/>
        </p:nvSpPr>
        <p:spPr>
          <a:xfrm>
            <a:off x="762120" y="304920"/>
            <a:ext cx="7846200" cy="455400"/>
          </a:xfrm>
          <a:prstGeom prst="rect">
            <a:avLst/>
          </a:prstGeom>
          <a:solidFill>
            <a:srgbClr val="DCE6F2"/>
          </a:solid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IN" sz="2400">
                <a:solidFill>
                  <a:srgbClr val="660066"/>
                </a:solidFill>
                <a:latin typeface="Arial"/>
                <a:ea typeface="Arial"/>
                <a:cs typeface="Arial"/>
                <a:sym typeface="Arial"/>
              </a:rPr>
              <a:t>Behavioral Segmentation Breakdown</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1"/>
          <p:cNvSpPr/>
          <p:nvPr/>
        </p:nvSpPr>
        <p:spPr>
          <a:xfrm>
            <a:off x="1512000" y="1152000"/>
            <a:ext cx="6044400" cy="3956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IN" sz="3200">
                <a:solidFill>
                  <a:srgbClr val="000000"/>
                </a:solidFill>
                <a:latin typeface="Calibri"/>
                <a:ea typeface="Calibri"/>
                <a:cs typeface="Calibri"/>
                <a:sym typeface="Calibri"/>
              </a:rPr>
              <a:t>Using Multiple Segmentation</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rPr lang="en-IN" sz="3200">
                <a:solidFill>
                  <a:srgbClr val="000000"/>
                </a:solidFill>
                <a:latin typeface="Calibri"/>
                <a:ea typeface="Calibri"/>
                <a:cs typeface="Calibri"/>
                <a:sym typeface="Calibri"/>
              </a:rPr>
              <a:t>Bases:  Geodemographics</a:t>
            </a:r>
            <a:endParaRPr sz="1800">
              <a:solidFill>
                <a:schemeClr val="dk1"/>
              </a:solidFill>
              <a:latin typeface="Trebuchet MS"/>
              <a:ea typeface="Trebuchet MS"/>
              <a:cs typeface="Trebuchet MS"/>
              <a:sym typeface="Trebuchet MS"/>
            </a:endParaRPr>
          </a:p>
        </p:txBody>
      </p:sp>
    </p:spTree>
  </p:cSld>
  <p:clrMapOvr>
    <a:masterClrMapping/>
  </p:clrMapOvr>
  <p:transition>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Trebuchet MS"/>
              <a:buNone/>
            </a:pPr>
            <a:r>
              <a:rPr lang="en-IN" sz="2800">
                <a:solidFill>
                  <a:schemeClr val="dk1"/>
                </a:solidFill>
              </a:rPr>
              <a:t>Possible Levels of Segmentation</a:t>
            </a:r>
            <a:endParaRPr/>
          </a:p>
        </p:txBody>
      </p:sp>
      <p:sp>
        <p:nvSpPr>
          <p:cNvPr id="566" name="Google Shape;566;p32"/>
          <p:cNvSpPr txBox="1"/>
          <p:nvPr>
            <p:ph idx="1" type="body"/>
          </p:nvPr>
        </p:nvSpPr>
        <p:spPr>
          <a:xfrm>
            <a:off x="609599" y="2119745"/>
            <a:ext cx="6347714" cy="392161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560"/>
              <a:buChar char="►"/>
            </a:pPr>
            <a:r>
              <a:rPr lang="en-IN" sz="3200"/>
              <a:t>Full Market Coverage</a:t>
            </a:r>
            <a:endParaRPr/>
          </a:p>
          <a:p>
            <a:pPr indent="-342900" lvl="0" marL="342900" rtl="0" algn="l">
              <a:spcBef>
                <a:spcPts val="1000"/>
              </a:spcBef>
              <a:spcAft>
                <a:spcPts val="0"/>
              </a:spcAft>
              <a:buSzPts val="2560"/>
              <a:buChar char="►"/>
            </a:pPr>
            <a:r>
              <a:rPr lang="en-IN" sz="3200"/>
              <a:t>Multiple Segments</a:t>
            </a:r>
            <a:endParaRPr/>
          </a:p>
          <a:p>
            <a:pPr indent="-342900" lvl="0" marL="342900" rtl="0" algn="l">
              <a:spcBef>
                <a:spcPts val="1000"/>
              </a:spcBef>
              <a:spcAft>
                <a:spcPts val="0"/>
              </a:spcAft>
              <a:buSzPts val="2560"/>
              <a:buChar char="►"/>
            </a:pPr>
            <a:r>
              <a:rPr lang="en-IN" sz="3200"/>
              <a:t>Single Segments</a:t>
            </a:r>
            <a:endParaRPr/>
          </a:p>
          <a:p>
            <a:pPr indent="-342900" lvl="0" marL="342900" rtl="0" algn="l">
              <a:spcBef>
                <a:spcPts val="1000"/>
              </a:spcBef>
              <a:spcAft>
                <a:spcPts val="0"/>
              </a:spcAft>
              <a:buSzPts val="2560"/>
              <a:buChar char="►"/>
            </a:pPr>
            <a:r>
              <a:rPr lang="en-IN" sz="3200"/>
              <a:t>Individuals as segments</a:t>
            </a:r>
            <a:endParaRPr/>
          </a:p>
        </p:txBody>
      </p:sp>
      <p:sp>
        <p:nvSpPr>
          <p:cNvPr id="567" name="Google Shape;567;p32"/>
          <p:cNvSpPr/>
          <p:nvPr/>
        </p:nvSpPr>
        <p:spPr>
          <a:xfrm>
            <a:off x="482138" y="4738255"/>
            <a:ext cx="7315200" cy="484632"/>
          </a:xfrm>
          <a:prstGeom prst="leftRightArrow">
            <a:avLst>
              <a:gd fmla="val 50000" name="adj1"/>
              <a:gd fmla="val 50000" name="adj2"/>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grpSp>
        <p:nvGrpSpPr>
          <p:cNvPr id="572" name="Google Shape;572;p33"/>
          <p:cNvGrpSpPr/>
          <p:nvPr/>
        </p:nvGrpSpPr>
        <p:grpSpPr>
          <a:xfrm>
            <a:off x="0" y="-8467"/>
            <a:ext cx="9144001" cy="6866467"/>
            <a:chOff x="0" y="-8467"/>
            <a:chExt cx="12192000" cy="6866467"/>
          </a:xfrm>
        </p:grpSpPr>
        <p:cxnSp>
          <p:nvCxnSpPr>
            <p:cNvPr id="573" name="Google Shape;573;p3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74" name="Google Shape;574;p3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575" name="Google Shape;575;p3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576" name="Google Shape;576;p3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77" name="Google Shape;577;p3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579" name="Google Shape;579;p3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580" name="Google Shape;580;p3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581" name="Google Shape;581;p3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3" name="Google Shape;583;p33"/>
          <p:cNvSpPr txBox="1"/>
          <p:nvPr/>
        </p:nvSpPr>
        <p:spPr>
          <a:xfrm>
            <a:off x="739476" y="4553712"/>
            <a:ext cx="6216024" cy="1096316"/>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n-IN" sz="4200">
                <a:solidFill>
                  <a:schemeClr val="accent1"/>
                </a:solidFill>
                <a:latin typeface="Trebuchet MS"/>
                <a:ea typeface="Trebuchet MS"/>
                <a:cs typeface="Trebuchet MS"/>
                <a:sym typeface="Trebuchet MS"/>
              </a:rPr>
              <a:t>Targeting</a:t>
            </a:r>
            <a:endParaRPr/>
          </a:p>
        </p:txBody>
      </p:sp>
      <p:pic>
        <p:nvPicPr>
          <p:cNvPr descr="A picture containing dart, missile, pinwheel, flower&#10;&#10;Description automatically generated" id="584" name="Google Shape;584;p33"/>
          <p:cNvPicPr preferRelativeResize="0"/>
          <p:nvPr/>
        </p:nvPicPr>
        <p:blipFill rotWithShape="1">
          <a:blip r:embed="rId3">
            <a:alphaModFix/>
          </a:blip>
          <a:srcRect b="0" l="0" r="0" t="0"/>
          <a:stretch/>
        </p:blipFill>
        <p:spPr>
          <a:xfrm>
            <a:off x="631948" y="1120479"/>
            <a:ext cx="6803275" cy="38099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4"/>
          <p:cNvSpPr/>
          <p:nvPr/>
        </p:nvSpPr>
        <p:spPr>
          <a:xfrm>
            <a:off x="217800" y="-14040"/>
            <a:ext cx="5445360" cy="99612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1" lang="en-IN" sz="2200">
                <a:solidFill>
                  <a:srgbClr val="000000"/>
                </a:solidFill>
                <a:latin typeface="Calibri"/>
                <a:ea typeface="Calibri"/>
                <a:cs typeface="Calibri"/>
                <a:sym typeface="Calibri"/>
              </a:rPr>
              <a:t>Step 2. Market Targeting</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rPr b="1" lang="en-IN" sz="2200">
                <a:solidFill>
                  <a:srgbClr val="000000"/>
                </a:solidFill>
                <a:latin typeface="Calibri"/>
                <a:ea typeface="Calibri"/>
                <a:cs typeface="Calibri"/>
                <a:sym typeface="Calibri"/>
              </a:rPr>
              <a:t>Evaluating Market Segments</a:t>
            </a:r>
            <a:endParaRPr sz="1800">
              <a:solidFill>
                <a:schemeClr val="dk1"/>
              </a:solidFill>
              <a:latin typeface="Trebuchet MS"/>
              <a:ea typeface="Trebuchet MS"/>
              <a:cs typeface="Trebuchet MS"/>
              <a:sym typeface="Trebuchet MS"/>
            </a:endParaRPr>
          </a:p>
        </p:txBody>
      </p:sp>
      <p:sp>
        <p:nvSpPr>
          <p:cNvPr id="592" name="Google Shape;592;p34"/>
          <p:cNvSpPr/>
          <p:nvPr/>
        </p:nvSpPr>
        <p:spPr>
          <a:xfrm>
            <a:off x="144000" y="2232000"/>
            <a:ext cx="8670960" cy="4163040"/>
          </a:xfrm>
          <a:prstGeom prst="rect">
            <a:avLst/>
          </a:prstGeom>
          <a:noFill/>
          <a:ln>
            <a:noFill/>
          </a:ln>
        </p:spPr>
        <p:txBody>
          <a:bodyPr anchorCtr="0" anchor="t" bIns="39950" lIns="81350" spcFirstLastPara="1" rIns="81350" wrap="square" tIns="39950">
            <a:noAutofit/>
          </a:bodyPr>
          <a:lstStyle/>
          <a:p>
            <a:pPr indent="-184150" lvl="0" marL="0" marR="0" rtl="0" algn="l">
              <a:lnSpc>
                <a:spcPct val="90000"/>
              </a:lnSpc>
              <a:spcBef>
                <a:spcPts val="0"/>
              </a:spcBef>
              <a:spcAft>
                <a:spcPts val="0"/>
              </a:spcAft>
              <a:buClr>
                <a:srgbClr val="4F81BD"/>
              </a:buClr>
              <a:buSzPts val="2900"/>
              <a:buFont typeface="Arial"/>
              <a:buChar char="•"/>
            </a:pPr>
            <a:r>
              <a:rPr lang="en-IN" sz="2900">
                <a:solidFill>
                  <a:srgbClr val="4F81BD"/>
                </a:solidFill>
                <a:latin typeface="Calibri"/>
                <a:ea typeface="Calibri"/>
                <a:cs typeface="Calibri"/>
                <a:sym typeface="Calibri"/>
              </a:rPr>
              <a:t>Segment Size and Growth</a:t>
            </a:r>
            <a:endParaRPr sz="1800">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0" lang="en-IN" sz="2200" u="none" cap="none" strike="noStrike">
                <a:solidFill>
                  <a:srgbClr val="000000"/>
                </a:solidFill>
                <a:latin typeface="Calibri"/>
                <a:ea typeface="Calibri"/>
                <a:cs typeface="Calibri"/>
                <a:sym typeface="Calibri"/>
              </a:rPr>
              <a:t>Analyze sales, growth rates and expected profitability.</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84150" lvl="0" marL="0" marR="0" rtl="0" algn="l">
              <a:lnSpc>
                <a:spcPct val="90000"/>
              </a:lnSpc>
              <a:spcBef>
                <a:spcPts val="0"/>
              </a:spcBef>
              <a:spcAft>
                <a:spcPts val="0"/>
              </a:spcAft>
              <a:buClr>
                <a:srgbClr val="4F81BD"/>
              </a:buClr>
              <a:buSzPts val="2900"/>
              <a:buFont typeface="Arial"/>
              <a:buChar char="•"/>
            </a:pPr>
            <a:r>
              <a:rPr lang="en-IN" sz="2900">
                <a:solidFill>
                  <a:srgbClr val="4F81BD"/>
                </a:solidFill>
                <a:latin typeface="Calibri"/>
                <a:ea typeface="Calibri"/>
                <a:cs typeface="Calibri"/>
                <a:sym typeface="Calibri"/>
              </a:rPr>
              <a:t>Segment Structural Attractiveness</a:t>
            </a:r>
            <a:endParaRPr sz="1800">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0" lang="en-IN" sz="2200" u="none" cap="none" strike="noStrike">
                <a:solidFill>
                  <a:srgbClr val="000000"/>
                </a:solidFill>
                <a:latin typeface="Calibri"/>
                <a:ea typeface="Calibri"/>
                <a:cs typeface="Calibri"/>
                <a:sym typeface="Calibri"/>
              </a:rPr>
              <a:t>Consider effects of:  Competitors, Availability of Substitute Products and, the Power of Buyers &amp; Suppliers.</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84150" lvl="0" marL="0" marR="0" rtl="0" algn="l">
              <a:lnSpc>
                <a:spcPct val="90000"/>
              </a:lnSpc>
              <a:spcBef>
                <a:spcPts val="0"/>
              </a:spcBef>
              <a:spcAft>
                <a:spcPts val="0"/>
              </a:spcAft>
              <a:buClr>
                <a:srgbClr val="4F81BD"/>
              </a:buClr>
              <a:buSzPts val="2900"/>
              <a:buFont typeface="Arial"/>
              <a:buChar char="•"/>
            </a:pPr>
            <a:r>
              <a:rPr lang="en-IN" sz="2900">
                <a:solidFill>
                  <a:srgbClr val="4F81BD"/>
                </a:solidFill>
                <a:latin typeface="Calibri"/>
                <a:ea typeface="Calibri"/>
                <a:cs typeface="Calibri"/>
                <a:sym typeface="Calibri"/>
              </a:rPr>
              <a:t>Company Objectives and Resources</a:t>
            </a:r>
            <a:endParaRPr sz="1800">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0" lang="en-IN" sz="2200" u="none" cap="none" strike="noStrike">
                <a:solidFill>
                  <a:srgbClr val="000000"/>
                </a:solidFill>
                <a:latin typeface="Calibri"/>
                <a:ea typeface="Calibri"/>
                <a:cs typeface="Calibri"/>
                <a:sym typeface="Calibri"/>
              </a:rPr>
              <a:t>Company skills &amp; resources relative to the segment(s).</a:t>
            </a:r>
            <a:endParaRPr b="0" i="0" sz="1800" u="none" cap="none" strike="noStrike">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0" lang="en-IN" sz="2200" u="none" cap="none" strike="noStrike">
                <a:solidFill>
                  <a:srgbClr val="000000"/>
                </a:solidFill>
                <a:latin typeface="Calibri"/>
                <a:ea typeface="Calibri"/>
                <a:cs typeface="Calibri"/>
                <a:sym typeface="Calibri"/>
              </a:rPr>
              <a:t>Look for Competitive Advantages.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6" name="Shape 596"/>
        <p:cNvGrpSpPr/>
        <p:nvPr/>
      </p:nvGrpSpPr>
      <p:grpSpPr>
        <a:xfrm>
          <a:off x="0" y="0"/>
          <a:ext cx="0" cy="0"/>
          <a:chOff x="0" y="0"/>
          <a:chExt cx="0" cy="0"/>
        </a:xfrm>
      </p:grpSpPr>
      <p:pic>
        <p:nvPicPr>
          <p:cNvPr descr="A picture containing sitting, sign, black, table&#10;&#10;Description automatically generated" id="597" name="Google Shape;597;p35"/>
          <p:cNvPicPr preferRelativeResize="0"/>
          <p:nvPr/>
        </p:nvPicPr>
        <p:blipFill rotWithShape="1">
          <a:blip r:embed="rId3">
            <a:alphaModFix/>
          </a:blip>
          <a:srcRect b="11958" l="0" r="0" t="13043"/>
          <a:stretch/>
        </p:blipFill>
        <p:spPr>
          <a:xfrm>
            <a:off x="20" y="10"/>
            <a:ext cx="9143980" cy="68579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6"/>
          <p:cNvSpPr txBox="1"/>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603" name="Google Shape;603;p36"/>
          <p:cNvSpPr txBox="1"/>
          <p:nvPr/>
        </p:nvSpPr>
        <p:spPr>
          <a:xfrm>
            <a:off x="457200" y="1604520"/>
            <a:ext cx="8229240" cy="3976920"/>
          </a:xfrm>
          <a:prstGeom prst="rect">
            <a:avLst/>
          </a:prstGeom>
          <a:noFill/>
          <a:ln>
            <a:noFill/>
          </a:ln>
        </p:spPr>
        <p:txBody>
          <a:bodyPr anchorCtr="0" anchor="t" bIns="0" lIns="0" spcFirstLastPara="1" rIns="0" wrap="square" tIns="0">
            <a:noAutofit/>
          </a:bodyPr>
          <a:lstStyle/>
          <a:p>
            <a:pPr indent="-91440" lvl="0" marL="0" marR="0" rtl="0" algn="l">
              <a:spcBef>
                <a:spcPts val="0"/>
              </a:spcBef>
              <a:spcAft>
                <a:spcPts val="0"/>
              </a:spcAft>
              <a:buClr>
                <a:schemeClr val="dk1"/>
              </a:buClr>
              <a:buSzPts val="1440"/>
              <a:buFont typeface="Noto Sans Symbols"/>
              <a:buChar char=""/>
            </a:pPr>
            <a:r>
              <a:rPr lang="en-IN" sz="3200">
                <a:solidFill>
                  <a:schemeClr val="dk1"/>
                </a:solidFill>
                <a:latin typeface="Arial"/>
                <a:ea typeface="Arial"/>
                <a:cs typeface="Arial"/>
                <a:sym typeface="Arial"/>
              </a:rPr>
              <a:t>David Ogilvy</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IN" sz="3200">
                <a:solidFill>
                  <a:schemeClr val="dk1"/>
                </a:solidFill>
                <a:latin typeface="Arial"/>
                <a:ea typeface="Arial"/>
                <a:cs typeface="Arial"/>
                <a:sym typeface="Arial"/>
              </a:rPr>
              <a:t>'The results of a campaign depends less</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IN" sz="3200">
                <a:solidFill>
                  <a:schemeClr val="dk1"/>
                </a:solidFill>
                <a:latin typeface="Arial"/>
                <a:ea typeface="Arial"/>
                <a:cs typeface="Arial"/>
                <a:sym typeface="Arial"/>
              </a:rPr>
              <a:t> upon how we create the ad than on how we</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IN" sz="3200">
                <a:solidFill>
                  <a:schemeClr val="dk1"/>
                </a:solidFill>
                <a:latin typeface="Arial"/>
                <a:ea typeface="Arial"/>
                <a:cs typeface="Arial"/>
                <a:sym typeface="Arial"/>
              </a:rPr>
              <a:t> position the product’</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7"/>
          <p:cNvSpPr txBox="1"/>
          <p:nvPr>
            <p:ph type="title"/>
          </p:nvPr>
        </p:nvSpPr>
        <p:spPr>
          <a:xfrm>
            <a:off x="612648" y="279400"/>
            <a:ext cx="6347713"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IN"/>
              <a:t>Typology of Strategic Positioning</a:t>
            </a:r>
            <a:endParaRPr/>
          </a:p>
        </p:txBody>
      </p:sp>
      <p:sp>
        <p:nvSpPr>
          <p:cNvPr id="609" name="Google Shape;609;p37"/>
          <p:cNvSpPr txBox="1"/>
          <p:nvPr>
            <p:ph idx="1" type="body"/>
          </p:nvPr>
        </p:nvSpPr>
        <p:spPr>
          <a:xfrm>
            <a:off x="612648" y="1600199"/>
            <a:ext cx="8153400" cy="505990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IN" sz="2400"/>
              <a:t>Top of the range – Upper class – Rolls Royce</a:t>
            </a:r>
            <a:endParaRPr/>
          </a:p>
          <a:p>
            <a:pPr indent="-342900" lvl="0" marL="342900" rtl="0" algn="l">
              <a:spcBef>
                <a:spcPts val="1000"/>
              </a:spcBef>
              <a:spcAft>
                <a:spcPts val="0"/>
              </a:spcAft>
              <a:buSzPts val="1920"/>
              <a:buChar char="►"/>
            </a:pPr>
            <a:r>
              <a:rPr lang="en-IN" sz="2400"/>
              <a:t>Service – Impressive service – Pizza hut – 30 mins </a:t>
            </a:r>
            <a:endParaRPr/>
          </a:p>
          <a:p>
            <a:pPr indent="-342900" lvl="0" marL="342900" rtl="0" algn="l">
              <a:spcBef>
                <a:spcPts val="1000"/>
              </a:spcBef>
              <a:spcAft>
                <a:spcPts val="0"/>
              </a:spcAft>
              <a:buSzPts val="1920"/>
              <a:buChar char="►"/>
            </a:pPr>
            <a:r>
              <a:rPr lang="en-IN" sz="2400"/>
              <a:t>Value for money – Affordability –Megamart,D mart</a:t>
            </a:r>
            <a:endParaRPr/>
          </a:p>
          <a:p>
            <a:pPr indent="-342900" lvl="0" marL="342900" rtl="0" algn="l">
              <a:spcBef>
                <a:spcPts val="1000"/>
              </a:spcBef>
              <a:spcAft>
                <a:spcPts val="0"/>
              </a:spcAft>
              <a:buSzPts val="1920"/>
              <a:buChar char="►"/>
            </a:pPr>
            <a:r>
              <a:rPr lang="en-IN" sz="2400"/>
              <a:t>Reliability – Durability – Kenstar mixer- 10yrs warranty</a:t>
            </a:r>
            <a:endParaRPr/>
          </a:p>
          <a:p>
            <a:pPr indent="-342900" lvl="0" marL="342900" rtl="0" algn="l">
              <a:spcBef>
                <a:spcPts val="1000"/>
              </a:spcBef>
              <a:spcAft>
                <a:spcPts val="0"/>
              </a:spcAft>
              <a:buSzPts val="1920"/>
              <a:buChar char="►"/>
            </a:pPr>
            <a:r>
              <a:rPr lang="en-IN" sz="2400"/>
              <a:t>Attractive – Cool, Elegant – Mercedes, Bournville </a:t>
            </a:r>
            <a:endParaRPr/>
          </a:p>
          <a:p>
            <a:pPr indent="-342900" lvl="0" marL="342900" rtl="0" algn="l">
              <a:spcBef>
                <a:spcPts val="1000"/>
              </a:spcBef>
              <a:spcAft>
                <a:spcPts val="0"/>
              </a:spcAft>
              <a:buSzPts val="1920"/>
              <a:buChar char="►"/>
            </a:pPr>
            <a:r>
              <a:rPr lang="en-IN" sz="2400"/>
              <a:t>Country of Origin – Patriotism- Amul- The Taste of India</a:t>
            </a:r>
            <a:endParaRPr/>
          </a:p>
          <a:p>
            <a:pPr indent="-342900" lvl="0" marL="342900" rtl="0" algn="l">
              <a:spcBef>
                <a:spcPts val="1000"/>
              </a:spcBef>
              <a:spcAft>
                <a:spcPts val="0"/>
              </a:spcAft>
              <a:buSzPts val="1920"/>
              <a:buChar char="►"/>
            </a:pPr>
            <a:r>
              <a:rPr lang="en-IN" sz="2400"/>
              <a:t>The Brand Name – Leaders in the market – Apple, Sony</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8"/>
          <p:cNvSpPr/>
          <p:nvPr/>
        </p:nvSpPr>
        <p:spPr>
          <a:xfrm>
            <a:off x="457200" y="273600"/>
            <a:ext cx="8228520" cy="11440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IN" sz="4400">
                <a:solidFill>
                  <a:schemeClr val="dk1"/>
                </a:solidFill>
                <a:latin typeface="Arial"/>
                <a:ea typeface="Arial"/>
                <a:cs typeface="Arial"/>
                <a:sym typeface="Arial"/>
              </a:rPr>
              <a:t>Positioning</a:t>
            </a:r>
            <a:endParaRPr sz="1800">
              <a:solidFill>
                <a:schemeClr val="dk1"/>
              </a:solidFill>
              <a:latin typeface="Trebuchet MS"/>
              <a:ea typeface="Trebuchet MS"/>
              <a:cs typeface="Trebuchet MS"/>
              <a:sym typeface="Trebuchet MS"/>
            </a:endParaRPr>
          </a:p>
        </p:txBody>
      </p:sp>
      <p:sp>
        <p:nvSpPr>
          <p:cNvPr id="615" name="Google Shape;615;p38"/>
          <p:cNvSpPr/>
          <p:nvPr/>
        </p:nvSpPr>
        <p:spPr>
          <a:xfrm>
            <a:off x="457200" y="1604520"/>
            <a:ext cx="8228520" cy="3976200"/>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chemeClr val="dk1"/>
              </a:buClr>
              <a:buSzPts val="1440"/>
              <a:buFont typeface="Arial"/>
              <a:buChar char="•"/>
            </a:pPr>
            <a:r>
              <a:rPr lang="en-IN" sz="3200">
                <a:solidFill>
                  <a:schemeClr val="dk1"/>
                </a:solidFill>
                <a:latin typeface="Arial"/>
                <a:ea typeface="Arial"/>
                <a:cs typeface="Arial"/>
                <a:sym typeface="Arial"/>
              </a:rPr>
              <a:t>It is the art of designing a company's offering and image to occupy a distinctive place in the minds of the target market.</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chemeClr val="dk1"/>
              </a:buClr>
              <a:buSzPts val="1440"/>
              <a:buFont typeface="Arial"/>
              <a:buChar char="•"/>
            </a:pPr>
            <a:r>
              <a:rPr lang="en-IN" sz="3200">
                <a:solidFill>
                  <a:schemeClr val="dk1"/>
                </a:solidFill>
                <a:latin typeface="Arial"/>
                <a:ea typeface="Arial"/>
                <a:cs typeface="Arial"/>
                <a:sym typeface="Arial"/>
              </a:rPr>
              <a:t>Deciding the locus : in consumer's mind where to lodge the product.</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810"/>
              <a:buFont typeface="Noto Sans Symbols"/>
              <a:buNone/>
            </a:pPr>
            <a:r>
              <a:t/>
            </a:r>
            <a:endParaRPr sz="1800">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chemeClr val="dk1"/>
              </a:buClr>
              <a:buSzPts val="1440"/>
              <a:buFont typeface="Arial"/>
              <a:buChar char="•"/>
            </a:pPr>
            <a:r>
              <a:rPr lang="en-IN" sz="3200">
                <a:solidFill>
                  <a:schemeClr val="dk1"/>
                </a:solidFill>
                <a:latin typeface="Arial"/>
                <a:ea typeface="Arial"/>
                <a:cs typeface="Arial"/>
                <a:sym typeface="Arial"/>
              </a:rPr>
              <a:t>A foot in the present and another in the future</a:t>
            </a:r>
            <a:endParaRPr sz="1800">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9"/>
          <p:cNvSpPr txBox="1"/>
          <p:nvPr>
            <p:ph idx="4294967295" type="body"/>
          </p:nvPr>
        </p:nvSpPr>
        <p:spPr>
          <a:xfrm>
            <a:off x="0" y="2160588"/>
            <a:ext cx="6348413" cy="388143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440"/>
              <a:buChar char="►"/>
            </a:pPr>
            <a:r>
              <a:rPr b="1" lang="en-IN"/>
              <a:t>1994 -</a:t>
            </a:r>
            <a:r>
              <a:rPr lang="en-IN"/>
              <a:t> Cadbury Dairy Milk’s The Real Taste of Life. Popularly known as ‘Shimona’ after the girl who ran out on the cricket field. </a:t>
            </a:r>
            <a:endParaRPr/>
          </a:p>
          <a:p>
            <a:pPr indent="0" lvl="0" marL="0" rtl="0" algn="l">
              <a:lnSpc>
                <a:spcPct val="90000"/>
              </a:lnSpc>
              <a:spcBef>
                <a:spcPts val="1000"/>
              </a:spcBef>
              <a:spcAft>
                <a:spcPts val="0"/>
              </a:spcAft>
              <a:buSzPts val="1440"/>
              <a:buNone/>
            </a:pPr>
            <a:r>
              <a:rPr lang="en-IN"/>
              <a:t>For the kid in you</a:t>
            </a:r>
            <a:endParaRPr/>
          </a:p>
          <a:p>
            <a:pPr indent="0" lvl="0" marL="0" rtl="0" algn="l">
              <a:lnSpc>
                <a:spcPct val="90000"/>
              </a:lnSpc>
              <a:spcBef>
                <a:spcPts val="1000"/>
              </a:spcBef>
              <a:spcAft>
                <a:spcPts val="0"/>
              </a:spcAft>
              <a:buSzPts val="1440"/>
              <a:buNone/>
            </a:pPr>
            <a:r>
              <a:rPr lang="en-IN"/>
              <a:t>1998- khaane waalon ko khaane ki bahane chahiye</a:t>
            </a:r>
            <a:endParaRPr/>
          </a:p>
          <a:p>
            <a:pPr indent="0" lvl="0" marL="0" rtl="0" algn="l">
              <a:lnSpc>
                <a:spcPct val="90000"/>
              </a:lnSpc>
              <a:spcBef>
                <a:spcPts val="1000"/>
              </a:spcBef>
              <a:spcAft>
                <a:spcPts val="0"/>
              </a:spcAft>
              <a:buSzPts val="1440"/>
              <a:buNone/>
            </a:pPr>
            <a:r>
              <a:rPr lang="en-IN"/>
              <a:t>2004- kuch meetha chahiye</a:t>
            </a:r>
            <a:endParaRPr/>
          </a:p>
          <a:p>
            <a:pPr indent="0" lvl="0" marL="0" rtl="0" algn="l">
              <a:lnSpc>
                <a:spcPct val="90000"/>
              </a:lnSpc>
              <a:spcBef>
                <a:spcPts val="1000"/>
              </a:spcBef>
              <a:spcAft>
                <a:spcPts val="0"/>
              </a:spcAft>
              <a:buSzPts val="1440"/>
              <a:buNone/>
            </a:pPr>
            <a:br>
              <a:rPr lang="en-IN"/>
            </a:br>
            <a:br>
              <a:rPr lang="en-IN"/>
            </a:br>
            <a:r>
              <a:rPr b="1" lang="en-IN"/>
              <a:t>2010 -</a:t>
            </a:r>
            <a:r>
              <a:rPr lang="en-IN"/>
              <a:t> Cadbury Dairy Milk’s Shubh Aarambh takes the story forward to capture a new generation. </a:t>
            </a:r>
            <a:br>
              <a:rPr lang="en-IN"/>
            </a:br>
            <a:br>
              <a:rPr lang="en-IN"/>
            </a:br>
            <a:endParaRPr/>
          </a:p>
        </p:txBody>
      </p:sp>
      <p:pic>
        <p:nvPicPr>
          <p:cNvPr id="621" name="Google Shape;621;p39"/>
          <p:cNvPicPr preferRelativeResize="0"/>
          <p:nvPr/>
        </p:nvPicPr>
        <p:blipFill rotWithShape="1">
          <a:blip r:embed="rId3">
            <a:alphaModFix/>
          </a:blip>
          <a:srcRect b="0" l="0" r="0" t="0"/>
          <a:stretch/>
        </p:blipFill>
        <p:spPr>
          <a:xfrm>
            <a:off x="691997" y="0"/>
            <a:ext cx="1943100" cy="19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
          <p:cNvSpPr/>
          <p:nvPr/>
        </p:nvSpPr>
        <p:spPr>
          <a:xfrm>
            <a:off x="457200" y="273600"/>
            <a:ext cx="8226720" cy="11422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4400" u="none" cap="none" strike="noStrike">
                <a:solidFill>
                  <a:srgbClr val="000000"/>
                </a:solidFill>
                <a:latin typeface="Arial"/>
                <a:ea typeface="Arial"/>
                <a:cs typeface="Arial"/>
                <a:sym typeface="Arial"/>
              </a:rPr>
              <a:t>Why segment the market?</a:t>
            </a:r>
            <a:endParaRPr b="0" i="0" sz="1800" u="none" cap="none" strike="noStrike">
              <a:solidFill>
                <a:schemeClr val="dk1"/>
              </a:solidFill>
              <a:latin typeface="Trebuchet MS"/>
              <a:ea typeface="Trebuchet MS"/>
              <a:cs typeface="Trebuchet MS"/>
              <a:sym typeface="Trebuchet MS"/>
            </a:endParaRPr>
          </a:p>
        </p:txBody>
      </p:sp>
      <p:sp>
        <p:nvSpPr>
          <p:cNvPr id="353" name="Google Shape;353;p4"/>
          <p:cNvSpPr/>
          <p:nvPr/>
        </p:nvSpPr>
        <p:spPr>
          <a:xfrm>
            <a:off x="457200" y="1604520"/>
            <a:ext cx="8226720" cy="3974400"/>
          </a:xfrm>
          <a:prstGeom prst="rect">
            <a:avLst/>
          </a:prstGeom>
          <a:noFill/>
          <a:ln>
            <a:noFill/>
          </a:ln>
        </p:spPr>
        <p:txBody>
          <a:bodyPr anchorCtr="0" anchor="t" bIns="0" lIns="0" spcFirstLastPara="1" rIns="0" wrap="square" tIns="0">
            <a:noAutofit/>
          </a:bodyPr>
          <a:lstStyle/>
          <a:p>
            <a:pPr indent="-91440" lvl="0" marL="0" marR="0" rtl="0" algn="l">
              <a:lnSpc>
                <a:spcPct val="100000"/>
              </a:lnSpc>
              <a:spcBef>
                <a:spcPts val="0"/>
              </a:spcBef>
              <a:spcAft>
                <a:spcPts val="0"/>
              </a:spcAft>
              <a:buClr>
                <a:srgbClr val="000000"/>
              </a:buClr>
              <a:buSzPts val="1440"/>
              <a:buFont typeface="Noto Sans Symbols"/>
              <a:buChar char="l"/>
            </a:pPr>
            <a:r>
              <a:rPr b="0" i="0" lang="en-IN" sz="3200" u="none" cap="none" strike="noStrike">
                <a:solidFill>
                  <a:srgbClr val="000000"/>
                </a:solidFill>
                <a:latin typeface="Arial"/>
                <a:ea typeface="Arial"/>
                <a:cs typeface="Arial"/>
                <a:sym typeface="Arial"/>
              </a:rPr>
              <a:t>Facilitates right choice of target market</a:t>
            </a:r>
            <a:endParaRPr b="0" i="0" sz="1800" u="none" cap="none" strike="noStrike">
              <a:solidFill>
                <a:schemeClr val="dk1"/>
              </a:solidFill>
              <a:latin typeface="Trebuchet MS"/>
              <a:ea typeface="Trebuchet MS"/>
              <a:cs typeface="Trebuchet MS"/>
              <a:sym typeface="Trebuchet MS"/>
            </a:endParaRPr>
          </a:p>
          <a:p>
            <a:pPr indent="-91440" lvl="0" marL="0" marR="0" rtl="0" algn="l">
              <a:lnSpc>
                <a:spcPct val="100000"/>
              </a:lnSpc>
              <a:spcBef>
                <a:spcPts val="0"/>
              </a:spcBef>
              <a:spcAft>
                <a:spcPts val="0"/>
              </a:spcAft>
              <a:buClr>
                <a:srgbClr val="000000"/>
              </a:buClr>
              <a:buSzPts val="1440"/>
              <a:buFont typeface="Noto Sans Symbols"/>
              <a:buChar char="l"/>
            </a:pPr>
            <a:r>
              <a:rPr b="0" i="0" lang="en-IN" sz="3200" u="none" cap="none" strike="noStrike">
                <a:solidFill>
                  <a:srgbClr val="000000"/>
                </a:solidFill>
                <a:latin typeface="Arial"/>
                <a:ea typeface="Arial"/>
                <a:cs typeface="Arial"/>
                <a:sym typeface="Arial"/>
              </a:rPr>
              <a:t>Facilitates effective tapping of the chosen market</a:t>
            </a:r>
            <a:endParaRPr b="0" i="0" sz="1800" u="none" cap="none" strike="noStrike">
              <a:solidFill>
                <a:schemeClr val="dk1"/>
              </a:solidFill>
              <a:latin typeface="Trebuchet MS"/>
              <a:ea typeface="Trebuchet MS"/>
              <a:cs typeface="Trebuchet MS"/>
              <a:sym typeface="Trebuchet MS"/>
            </a:endParaRPr>
          </a:p>
          <a:p>
            <a:pPr indent="-91440" lvl="0" marL="0" marR="0" rtl="0" algn="l">
              <a:lnSpc>
                <a:spcPct val="100000"/>
              </a:lnSpc>
              <a:spcBef>
                <a:spcPts val="0"/>
              </a:spcBef>
              <a:spcAft>
                <a:spcPts val="0"/>
              </a:spcAft>
              <a:buClr>
                <a:srgbClr val="000000"/>
              </a:buClr>
              <a:buSzPts val="1440"/>
              <a:buFont typeface="Noto Sans Symbols"/>
              <a:buChar char="l"/>
            </a:pPr>
            <a:r>
              <a:rPr b="0" i="0" lang="en-IN" sz="3200" u="none" cap="none" strike="noStrike">
                <a:solidFill>
                  <a:srgbClr val="000000"/>
                </a:solidFill>
                <a:latin typeface="Arial"/>
                <a:ea typeface="Arial"/>
                <a:cs typeface="Arial"/>
                <a:sym typeface="Arial"/>
              </a:rPr>
              <a:t>Makes marketing effort more efficient and economic</a:t>
            </a:r>
            <a:endParaRPr b="0" i="0" sz="1800" u="none" cap="none" strike="noStrike">
              <a:solidFill>
                <a:schemeClr val="dk1"/>
              </a:solidFill>
              <a:latin typeface="Trebuchet MS"/>
              <a:ea typeface="Trebuchet MS"/>
              <a:cs typeface="Trebuchet MS"/>
              <a:sym typeface="Trebuchet MS"/>
            </a:endParaRPr>
          </a:p>
          <a:p>
            <a:pPr indent="-91440" lvl="0" marL="0" marR="0" rtl="0" algn="l">
              <a:lnSpc>
                <a:spcPct val="100000"/>
              </a:lnSpc>
              <a:spcBef>
                <a:spcPts val="0"/>
              </a:spcBef>
              <a:spcAft>
                <a:spcPts val="0"/>
              </a:spcAft>
              <a:buClr>
                <a:srgbClr val="000000"/>
              </a:buClr>
              <a:buSzPts val="1440"/>
              <a:buFont typeface="Noto Sans Symbols"/>
              <a:buChar char="l"/>
            </a:pPr>
            <a:r>
              <a:rPr b="0" i="0" lang="en-IN" sz="3200" u="none" cap="none" strike="noStrike">
                <a:solidFill>
                  <a:srgbClr val="000000"/>
                </a:solidFill>
                <a:latin typeface="Arial"/>
                <a:ea typeface="Arial"/>
                <a:cs typeface="Arial"/>
                <a:sym typeface="Arial"/>
              </a:rPr>
              <a:t>Helps identify less satisfied segments &amp; concentrate on them</a:t>
            </a:r>
            <a:endParaRPr b="0" i="0" sz="1800" u="none" cap="none" strike="noStrike">
              <a:solidFill>
                <a:schemeClr val="dk1"/>
              </a:solidFill>
              <a:latin typeface="Trebuchet MS"/>
              <a:ea typeface="Trebuchet MS"/>
              <a:cs typeface="Trebuchet MS"/>
              <a:sym typeface="Trebuchet MS"/>
            </a:endParaRPr>
          </a:p>
          <a:p>
            <a:pPr indent="-91440" lvl="0" marL="0" marR="0" rtl="0" algn="l">
              <a:lnSpc>
                <a:spcPct val="100000"/>
              </a:lnSpc>
              <a:spcBef>
                <a:spcPts val="0"/>
              </a:spcBef>
              <a:spcAft>
                <a:spcPts val="0"/>
              </a:spcAft>
              <a:buClr>
                <a:srgbClr val="000000"/>
              </a:buClr>
              <a:buSzPts val="1440"/>
              <a:buFont typeface="Noto Sans Symbols"/>
              <a:buChar char="l"/>
            </a:pPr>
            <a:r>
              <a:rPr b="0" i="0" lang="en-IN" sz="3200" u="none" cap="none" strike="noStrike">
                <a:solidFill>
                  <a:srgbClr val="000000"/>
                </a:solidFill>
                <a:latin typeface="Arial"/>
                <a:ea typeface="Arial"/>
                <a:cs typeface="Arial"/>
                <a:sym typeface="Arial"/>
              </a:rPr>
              <a:t>Benefits the consumer as well</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40"/>
          <p:cNvPicPr preferRelativeResize="0"/>
          <p:nvPr/>
        </p:nvPicPr>
        <p:blipFill rotWithShape="1">
          <a:blip r:embed="rId3">
            <a:alphaModFix/>
          </a:blip>
          <a:srcRect b="0" l="0" r="0" t="0"/>
          <a:stretch/>
        </p:blipFill>
        <p:spPr>
          <a:xfrm>
            <a:off x="508000" y="1143000"/>
            <a:ext cx="8128000" cy="4572000"/>
          </a:xfrm>
          <a:prstGeom prst="rect">
            <a:avLst/>
          </a:prstGeom>
          <a:noFill/>
          <a:ln>
            <a:noFill/>
          </a:ln>
        </p:spPr>
      </p:pic>
      <p:pic>
        <p:nvPicPr>
          <p:cNvPr id="627" name="Google Shape;627;p40"/>
          <p:cNvPicPr preferRelativeResize="0"/>
          <p:nvPr/>
        </p:nvPicPr>
        <p:blipFill rotWithShape="1">
          <a:blip r:embed="rId4">
            <a:alphaModFix/>
          </a:blip>
          <a:srcRect b="0" l="0" r="0" t="0"/>
          <a:stretch/>
        </p:blipFill>
        <p:spPr>
          <a:xfrm>
            <a:off x="0" y="85725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1"/>
          <p:cNvSpPr/>
          <p:nvPr/>
        </p:nvSpPr>
        <p:spPr>
          <a:xfrm>
            <a:off x="217800" y="-14040"/>
            <a:ext cx="7880040" cy="110412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lang="en-IN" sz="2800">
                <a:solidFill>
                  <a:srgbClr val="000000"/>
                </a:solidFill>
                <a:latin typeface="Arial"/>
                <a:ea typeface="Arial"/>
                <a:cs typeface="Arial"/>
                <a:sym typeface="Arial"/>
              </a:rPr>
              <a:t>Step 3. Positioning for Competitive Advantage</a:t>
            </a:r>
            <a:endParaRPr sz="1800">
              <a:solidFill>
                <a:schemeClr val="dk1"/>
              </a:solidFill>
              <a:latin typeface="Trebuchet MS"/>
              <a:ea typeface="Trebuchet MS"/>
              <a:cs typeface="Trebuchet MS"/>
              <a:sym typeface="Trebuchet MS"/>
            </a:endParaRPr>
          </a:p>
        </p:txBody>
      </p:sp>
      <p:sp>
        <p:nvSpPr>
          <p:cNvPr id="633" name="Google Shape;633;p41"/>
          <p:cNvSpPr/>
          <p:nvPr/>
        </p:nvSpPr>
        <p:spPr>
          <a:xfrm>
            <a:off x="692640" y="1949760"/>
            <a:ext cx="8047440" cy="4163040"/>
          </a:xfrm>
          <a:prstGeom prst="rect">
            <a:avLst/>
          </a:prstGeom>
          <a:noFill/>
          <a:ln>
            <a:noFill/>
          </a:ln>
        </p:spPr>
        <p:txBody>
          <a:bodyPr anchorCtr="0" anchor="t" bIns="39950" lIns="81350" spcFirstLastPara="1" rIns="81350" wrap="square" tIns="39950">
            <a:noAutofit/>
          </a:bodyPr>
          <a:lstStyle/>
          <a:p>
            <a:pPr indent="-184150" lvl="0" marL="0" marR="0" rtl="0" algn="l">
              <a:lnSpc>
                <a:spcPct val="90000"/>
              </a:lnSpc>
              <a:spcBef>
                <a:spcPts val="0"/>
              </a:spcBef>
              <a:spcAft>
                <a:spcPts val="0"/>
              </a:spcAft>
              <a:buClr>
                <a:srgbClr val="000000"/>
              </a:buClr>
              <a:buSzPts val="2900"/>
              <a:buFont typeface="Arial"/>
              <a:buChar char="•"/>
            </a:pPr>
            <a:r>
              <a:rPr lang="en-IN" sz="2900">
                <a:solidFill>
                  <a:srgbClr val="000000"/>
                </a:solidFill>
                <a:latin typeface="Calibri"/>
                <a:ea typeface="Calibri"/>
                <a:cs typeface="Calibri"/>
                <a:sym typeface="Calibri"/>
              </a:rPr>
              <a:t>Product’s Position - the place the product occupies in consumers’ minds relative to competing products- competitive frame of reference; i.e. Volvo positions on “safety”.</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84150" lvl="0" marL="0" marR="0" rtl="0" algn="l">
              <a:lnSpc>
                <a:spcPct val="90000"/>
              </a:lnSpc>
              <a:spcBef>
                <a:spcPts val="0"/>
              </a:spcBef>
              <a:spcAft>
                <a:spcPts val="0"/>
              </a:spcAft>
              <a:buClr>
                <a:srgbClr val="000000"/>
              </a:buClr>
              <a:buSzPts val="2900"/>
              <a:buFont typeface="Arial"/>
              <a:buChar char="•"/>
            </a:pPr>
            <a:r>
              <a:rPr lang="en-IN" sz="2900">
                <a:solidFill>
                  <a:srgbClr val="000000"/>
                </a:solidFill>
                <a:latin typeface="Calibri"/>
                <a:ea typeface="Calibri"/>
                <a:cs typeface="Calibri"/>
                <a:sym typeface="Calibri"/>
              </a:rPr>
              <a:t>Marketers must:</a:t>
            </a:r>
            <a:endParaRPr sz="1800">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1" lang="en-IN" sz="2200" u="none" cap="none" strike="noStrike">
                <a:solidFill>
                  <a:srgbClr val="000000"/>
                </a:solidFill>
                <a:latin typeface="Calibri"/>
                <a:ea typeface="Calibri"/>
                <a:cs typeface="Calibri"/>
                <a:sym typeface="Calibri"/>
              </a:rPr>
              <a:t>Plan</a:t>
            </a:r>
            <a:r>
              <a:rPr b="0" i="0" lang="en-IN" sz="2200" u="none" cap="none" strike="noStrike">
                <a:solidFill>
                  <a:srgbClr val="000000"/>
                </a:solidFill>
                <a:latin typeface="Calibri"/>
                <a:ea typeface="Calibri"/>
                <a:cs typeface="Calibri"/>
                <a:sym typeface="Calibri"/>
              </a:rPr>
              <a:t> positions to give products the greatest advantage</a:t>
            </a:r>
            <a:endParaRPr b="0" i="0" sz="1800" u="none" cap="none" strike="noStrike">
              <a:solidFill>
                <a:schemeClr val="dk1"/>
              </a:solidFill>
              <a:latin typeface="Trebuchet MS"/>
              <a:ea typeface="Trebuchet MS"/>
              <a:cs typeface="Trebuchet MS"/>
              <a:sym typeface="Trebuchet MS"/>
            </a:endParaRPr>
          </a:p>
          <a:p>
            <a:pPr indent="-139700" lvl="1" marL="457200" marR="0" rtl="0" algn="l">
              <a:lnSpc>
                <a:spcPct val="90000"/>
              </a:lnSpc>
              <a:spcBef>
                <a:spcPts val="0"/>
              </a:spcBef>
              <a:spcAft>
                <a:spcPts val="0"/>
              </a:spcAft>
              <a:buClr>
                <a:srgbClr val="000000"/>
              </a:buClr>
              <a:buSzPts val="2200"/>
              <a:buFont typeface="Arial"/>
              <a:buChar char="–"/>
            </a:pPr>
            <a:r>
              <a:rPr b="0" i="0" lang="en-IN" sz="2200" u="none" cap="none" strike="noStrike">
                <a:solidFill>
                  <a:srgbClr val="000000"/>
                </a:solidFill>
                <a:latin typeface="Calibri"/>
                <a:ea typeface="Calibri"/>
                <a:cs typeface="Calibri"/>
                <a:sym typeface="Calibri"/>
              </a:rPr>
              <a:t>Develop marketing mixes to create planned positions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42"/>
          <p:cNvPicPr preferRelativeResize="0"/>
          <p:nvPr/>
        </p:nvPicPr>
        <p:blipFill rotWithShape="1">
          <a:blip r:embed="rId3">
            <a:alphaModFix/>
          </a:blip>
          <a:srcRect b="0" l="0" r="0" t="0"/>
          <a:stretch/>
        </p:blipFill>
        <p:spPr>
          <a:xfrm>
            <a:off x="253388" y="1147762"/>
            <a:ext cx="8571123" cy="53301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43"/>
          <p:cNvPicPr preferRelativeResize="0"/>
          <p:nvPr/>
        </p:nvPicPr>
        <p:blipFill rotWithShape="1">
          <a:blip r:embed="rId3">
            <a:alphaModFix/>
          </a:blip>
          <a:srcRect b="0" l="0" r="0" t="0"/>
          <a:stretch/>
        </p:blipFill>
        <p:spPr>
          <a:xfrm>
            <a:off x="517792" y="1147762"/>
            <a:ext cx="8527055" cy="4562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descr="A close up of food&#10;&#10;Description generated with high confidence" id="649" name="Google Shape;649;p44"/>
          <p:cNvPicPr preferRelativeResize="0"/>
          <p:nvPr/>
        </p:nvPicPr>
        <p:blipFill rotWithShape="1">
          <a:blip r:embed="rId3">
            <a:alphaModFix/>
          </a:blip>
          <a:srcRect b="0" l="0" r="0" t="0"/>
          <a:stretch/>
        </p:blipFill>
        <p:spPr>
          <a:xfrm>
            <a:off x="4671152" y="289633"/>
            <a:ext cx="4351663" cy="6056083"/>
          </a:xfrm>
          <a:prstGeom prst="rect">
            <a:avLst/>
          </a:prstGeom>
          <a:noFill/>
          <a:ln>
            <a:noFill/>
          </a:ln>
        </p:spPr>
      </p:pic>
      <p:pic>
        <p:nvPicPr>
          <p:cNvPr id="650" name="Google Shape;650;p44"/>
          <p:cNvPicPr preferRelativeResize="0"/>
          <p:nvPr/>
        </p:nvPicPr>
        <p:blipFill rotWithShape="1">
          <a:blip r:embed="rId4">
            <a:alphaModFix/>
          </a:blip>
          <a:srcRect b="0" l="0" r="0" t="0"/>
          <a:stretch/>
        </p:blipFill>
        <p:spPr>
          <a:xfrm>
            <a:off x="390525" y="107301"/>
            <a:ext cx="4181475" cy="38671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descr="http://3.bp.blogspot.com/-ZFK7O8hW1kc/UmVeRfwn9FI/AAAAAAAAACo/TiXq2ooV_uc/s1600/Rolex-Change-The-World.jpg" id="655" name="Google Shape;655;p45"/>
          <p:cNvPicPr preferRelativeResize="0"/>
          <p:nvPr/>
        </p:nvPicPr>
        <p:blipFill rotWithShape="1">
          <a:blip r:embed="rId3">
            <a:alphaModFix/>
          </a:blip>
          <a:srcRect b="0" l="0" r="0" t="0"/>
          <a:stretch/>
        </p:blipFill>
        <p:spPr>
          <a:xfrm>
            <a:off x="3009020" y="925157"/>
            <a:ext cx="3000375" cy="523730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descr="http://titaneyeplus.com/trendz/images/slide1.jpg" id="660" name="Google Shape;660;p46"/>
          <p:cNvPicPr preferRelativeResize="0"/>
          <p:nvPr/>
        </p:nvPicPr>
        <p:blipFill rotWithShape="1">
          <a:blip r:embed="rId3">
            <a:alphaModFix/>
          </a:blip>
          <a:srcRect b="0" l="0" r="0" t="0"/>
          <a:stretch/>
        </p:blipFill>
        <p:spPr>
          <a:xfrm>
            <a:off x="1785238" y="1563269"/>
            <a:ext cx="5628068" cy="392805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47"/>
          <p:cNvPicPr preferRelativeResize="0"/>
          <p:nvPr/>
        </p:nvPicPr>
        <p:blipFill rotWithShape="1">
          <a:blip r:embed="rId3">
            <a:alphaModFix/>
          </a:blip>
          <a:srcRect b="0" l="0" r="0" t="0"/>
          <a:stretch/>
        </p:blipFill>
        <p:spPr>
          <a:xfrm>
            <a:off x="766763" y="1290918"/>
            <a:ext cx="7608887" cy="312868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48"/>
          <p:cNvSpPr/>
          <p:nvPr/>
        </p:nvSpPr>
        <p:spPr>
          <a:xfrm>
            <a:off x="217800" y="25200"/>
            <a:ext cx="7539480" cy="105084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lang="en-IN" sz="2400">
                <a:solidFill>
                  <a:srgbClr val="000000"/>
                </a:solidFill>
                <a:latin typeface="Calibri"/>
                <a:ea typeface="Calibri"/>
                <a:cs typeface="Calibri"/>
                <a:sym typeface="Calibri"/>
              </a:rPr>
              <a:t>Steps to Choosing and Implementing a Positioning Strategy</a:t>
            </a:r>
            <a:r>
              <a:rPr lang="en-IN" sz="4400">
                <a:solidFill>
                  <a:srgbClr val="000000"/>
                </a:solidFill>
                <a:latin typeface="Calibri"/>
                <a:ea typeface="Calibri"/>
                <a:cs typeface="Calibri"/>
                <a:sym typeface="Calibri"/>
              </a:rPr>
              <a:t>	</a:t>
            </a:r>
            <a:endParaRPr sz="1800">
              <a:solidFill>
                <a:schemeClr val="dk1"/>
              </a:solidFill>
              <a:latin typeface="Trebuchet MS"/>
              <a:ea typeface="Trebuchet MS"/>
              <a:cs typeface="Trebuchet MS"/>
              <a:sym typeface="Trebuchet MS"/>
            </a:endParaRPr>
          </a:p>
        </p:txBody>
      </p:sp>
      <p:sp>
        <p:nvSpPr>
          <p:cNvPr id="671" name="Google Shape;671;p48"/>
          <p:cNvSpPr/>
          <p:nvPr/>
        </p:nvSpPr>
        <p:spPr>
          <a:xfrm>
            <a:off x="692640" y="1949760"/>
            <a:ext cx="7753320" cy="4163040"/>
          </a:xfrm>
          <a:prstGeom prst="rect">
            <a:avLst/>
          </a:prstGeom>
          <a:noFill/>
          <a:ln>
            <a:noFill/>
          </a:ln>
        </p:spPr>
        <p:txBody>
          <a:bodyPr anchorCtr="0" anchor="t" bIns="39950" lIns="81350" spcFirstLastPara="1" rIns="81350" wrap="square" tIns="39950">
            <a:noAutofit/>
          </a:bodyPr>
          <a:lstStyle/>
          <a:p>
            <a:pPr indent="-152400" lvl="0" marL="0" marR="0" rtl="0" algn="l">
              <a:lnSpc>
                <a:spcPct val="90000"/>
              </a:lnSpc>
              <a:spcBef>
                <a:spcPts val="0"/>
              </a:spcBef>
              <a:spcAft>
                <a:spcPts val="0"/>
              </a:spcAft>
              <a:buClr>
                <a:srgbClr val="000000"/>
              </a:buClr>
              <a:buSzPts val="2400"/>
              <a:buFont typeface="Arial"/>
              <a:buChar char="•"/>
            </a:pPr>
            <a:r>
              <a:rPr lang="en-IN" sz="2400" u="sng">
                <a:solidFill>
                  <a:srgbClr val="000000"/>
                </a:solidFill>
                <a:latin typeface="Calibri"/>
                <a:ea typeface="Calibri"/>
                <a:cs typeface="Calibri"/>
                <a:sym typeface="Calibri"/>
              </a:rPr>
              <a:t>Step 1.</a:t>
            </a:r>
            <a:r>
              <a:rPr lang="en-IN" sz="2400">
                <a:solidFill>
                  <a:srgbClr val="000000"/>
                </a:solidFill>
                <a:latin typeface="Calibri"/>
                <a:ea typeface="Calibri"/>
                <a:cs typeface="Calibri"/>
                <a:sym typeface="Calibri"/>
              </a:rPr>
              <a:t>  Identifying a set of possible competitive advantages: Competitive Differentiation.</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52400" lvl="0" marL="0" marR="0" rtl="0" algn="l">
              <a:lnSpc>
                <a:spcPct val="90000"/>
              </a:lnSpc>
              <a:spcBef>
                <a:spcPts val="0"/>
              </a:spcBef>
              <a:spcAft>
                <a:spcPts val="0"/>
              </a:spcAft>
              <a:buClr>
                <a:srgbClr val="000000"/>
              </a:buClr>
              <a:buSzPts val="2400"/>
              <a:buFont typeface="Arial"/>
              <a:buChar char="•"/>
            </a:pPr>
            <a:r>
              <a:rPr lang="en-IN" sz="2400" u="sng">
                <a:solidFill>
                  <a:srgbClr val="000000"/>
                </a:solidFill>
                <a:latin typeface="Calibri"/>
                <a:ea typeface="Calibri"/>
                <a:cs typeface="Calibri"/>
                <a:sym typeface="Calibri"/>
              </a:rPr>
              <a:t>Step 2.</a:t>
            </a:r>
            <a:r>
              <a:rPr lang="en-IN" sz="2400">
                <a:solidFill>
                  <a:srgbClr val="000000"/>
                </a:solidFill>
                <a:latin typeface="Calibri"/>
                <a:ea typeface="Calibri"/>
                <a:cs typeface="Calibri"/>
                <a:sym typeface="Calibri"/>
              </a:rPr>
              <a:t>  Selecting the right competitive advantage.</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52400" lvl="0" marL="0" marR="0" rtl="0" algn="l">
              <a:lnSpc>
                <a:spcPct val="90000"/>
              </a:lnSpc>
              <a:spcBef>
                <a:spcPts val="0"/>
              </a:spcBef>
              <a:spcAft>
                <a:spcPts val="0"/>
              </a:spcAft>
              <a:buClr>
                <a:srgbClr val="000000"/>
              </a:buClr>
              <a:buSzPts val="2400"/>
              <a:buFont typeface="Arial"/>
              <a:buChar char="•"/>
            </a:pPr>
            <a:r>
              <a:rPr lang="en-IN" sz="2400" u="sng">
                <a:solidFill>
                  <a:srgbClr val="000000"/>
                </a:solidFill>
                <a:latin typeface="Calibri"/>
                <a:ea typeface="Calibri"/>
                <a:cs typeface="Calibri"/>
                <a:sym typeface="Calibri"/>
              </a:rPr>
              <a:t>Step 3.</a:t>
            </a:r>
            <a:r>
              <a:rPr lang="en-IN" sz="2400">
                <a:solidFill>
                  <a:srgbClr val="000000"/>
                </a:solidFill>
                <a:latin typeface="Calibri"/>
                <a:ea typeface="Calibri"/>
                <a:cs typeface="Calibri"/>
                <a:sym typeface="Calibri"/>
              </a:rPr>
              <a:t>  Effectively communicating and delivering the chosen position to the market.</a:t>
            </a:r>
            <a:endParaRPr sz="1800">
              <a:solidFill>
                <a:schemeClr val="dk1"/>
              </a:solidFill>
              <a:latin typeface="Trebuchet MS"/>
              <a:ea typeface="Trebuchet MS"/>
              <a:cs typeface="Trebuchet MS"/>
              <a:sym typeface="Trebuchet MS"/>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9"/>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None/>
            </a:pPr>
            <a:r>
              <a:rPr lang="en-IN" sz="4800">
                <a:solidFill>
                  <a:srgbClr val="000000"/>
                </a:solidFill>
                <a:latin typeface="Calibri"/>
                <a:ea typeface="Calibri"/>
                <a:cs typeface="Calibri"/>
                <a:sym typeface="Calibri"/>
              </a:rPr>
              <a:t>Positioning requires</a:t>
            </a:r>
            <a:endParaRPr sz="1800">
              <a:solidFill>
                <a:schemeClr val="dk1"/>
              </a:solidFill>
              <a:latin typeface="Trebuchet MS"/>
              <a:ea typeface="Trebuchet MS"/>
              <a:cs typeface="Trebuchet MS"/>
              <a:sym typeface="Trebuchet MS"/>
            </a:endParaRPr>
          </a:p>
        </p:txBody>
      </p:sp>
      <p:sp>
        <p:nvSpPr>
          <p:cNvPr id="677" name="Google Shape;677;p49"/>
          <p:cNvSpPr/>
          <p:nvPr/>
        </p:nvSpPr>
        <p:spPr>
          <a:xfrm>
            <a:off x="457200" y="1600200"/>
            <a:ext cx="8224200" cy="4520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IN" sz="3200">
                <a:solidFill>
                  <a:srgbClr val="000000"/>
                </a:solidFill>
                <a:latin typeface="Calibri"/>
                <a:ea typeface="Calibri"/>
                <a:cs typeface="Calibri"/>
                <a:sym typeface="Calibri"/>
              </a:rPr>
              <a:t>To decide</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65100" lvl="0" marL="0" marR="0" rtl="0" algn="l">
              <a:lnSpc>
                <a:spcPct val="100000"/>
              </a:lnSpc>
              <a:spcBef>
                <a:spcPts val="0"/>
              </a:spcBef>
              <a:spcAft>
                <a:spcPts val="0"/>
              </a:spcAft>
              <a:buClr>
                <a:srgbClr val="000000"/>
              </a:buClr>
              <a:buSzPts val="2600"/>
              <a:buFont typeface="Noto Sans Symbols"/>
              <a:buChar char="❑"/>
            </a:pPr>
            <a:r>
              <a:rPr lang="en-IN" sz="2600">
                <a:solidFill>
                  <a:srgbClr val="000000"/>
                </a:solidFill>
                <a:latin typeface="Calibri"/>
                <a:ea typeface="Calibri"/>
                <a:cs typeface="Calibri"/>
                <a:sym typeface="Calibri"/>
              </a:rPr>
              <a:t>Who the target consumer is?</a:t>
            </a:r>
            <a:endParaRPr sz="1800">
              <a:solidFill>
                <a:schemeClr val="dk1"/>
              </a:solidFill>
              <a:latin typeface="Trebuchet MS"/>
              <a:ea typeface="Trebuchet MS"/>
              <a:cs typeface="Trebuchet MS"/>
              <a:sym typeface="Trebuchet MS"/>
            </a:endParaRPr>
          </a:p>
          <a:p>
            <a:pPr indent="-165100" lvl="0" marL="0" marR="0" rtl="0" algn="l">
              <a:lnSpc>
                <a:spcPct val="100000"/>
              </a:lnSpc>
              <a:spcBef>
                <a:spcPts val="0"/>
              </a:spcBef>
              <a:spcAft>
                <a:spcPts val="0"/>
              </a:spcAft>
              <a:buClr>
                <a:srgbClr val="000000"/>
              </a:buClr>
              <a:buSzPts val="2600"/>
              <a:buFont typeface="Noto Sans Symbols"/>
              <a:buChar char="❑"/>
            </a:pPr>
            <a:r>
              <a:rPr lang="en-IN" sz="2600">
                <a:solidFill>
                  <a:srgbClr val="000000"/>
                </a:solidFill>
                <a:latin typeface="Calibri"/>
                <a:ea typeface="Calibri"/>
                <a:cs typeface="Calibri"/>
                <a:sym typeface="Calibri"/>
              </a:rPr>
              <a:t>Who the main competitors are?</a:t>
            </a:r>
            <a:endParaRPr sz="1800">
              <a:solidFill>
                <a:schemeClr val="dk1"/>
              </a:solidFill>
              <a:latin typeface="Trebuchet MS"/>
              <a:ea typeface="Trebuchet MS"/>
              <a:cs typeface="Trebuchet MS"/>
              <a:sym typeface="Trebuchet MS"/>
            </a:endParaRPr>
          </a:p>
          <a:p>
            <a:pPr indent="-165100" lvl="0" marL="0" marR="0" rtl="0" algn="l">
              <a:lnSpc>
                <a:spcPct val="100000"/>
              </a:lnSpc>
              <a:spcBef>
                <a:spcPts val="0"/>
              </a:spcBef>
              <a:spcAft>
                <a:spcPts val="0"/>
              </a:spcAft>
              <a:buClr>
                <a:srgbClr val="000000"/>
              </a:buClr>
              <a:buSzPts val="2600"/>
              <a:buFont typeface="Noto Sans Symbols"/>
              <a:buChar char="❑"/>
            </a:pPr>
            <a:r>
              <a:rPr lang="en-IN" sz="2600">
                <a:solidFill>
                  <a:srgbClr val="000000"/>
                </a:solidFill>
                <a:latin typeface="Calibri"/>
                <a:ea typeface="Calibri"/>
                <a:cs typeface="Calibri"/>
                <a:sym typeface="Calibri"/>
              </a:rPr>
              <a:t>How the brand is similar to these competitors?</a:t>
            </a:r>
            <a:endParaRPr sz="1800">
              <a:solidFill>
                <a:schemeClr val="dk1"/>
              </a:solidFill>
              <a:latin typeface="Trebuchet MS"/>
              <a:ea typeface="Trebuchet MS"/>
              <a:cs typeface="Trebuchet MS"/>
              <a:sym typeface="Trebuchet MS"/>
            </a:endParaRPr>
          </a:p>
          <a:p>
            <a:pPr indent="-165100" lvl="0" marL="0" marR="0" rtl="0" algn="l">
              <a:lnSpc>
                <a:spcPct val="100000"/>
              </a:lnSpc>
              <a:spcBef>
                <a:spcPts val="0"/>
              </a:spcBef>
              <a:spcAft>
                <a:spcPts val="0"/>
              </a:spcAft>
              <a:buClr>
                <a:srgbClr val="000000"/>
              </a:buClr>
              <a:buSzPts val="2600"/>
              <a:buFont typeface="Noto Sans Symbols"/>
              <a:buChar char="❑"/>
            </a:pPr>
            <a:r>
              <a:rPr lang="en-IN" sz="2600">
                <a:solidFill>
                  <a:srgbClr val="000000"/>
                </a:solidFill>
                <a:latin typeface="Calibri"/>
                <a:ea typeface="Calibri"/>
                <a:cs typeface="Calibri"/>
                <a:sym typeface="Calibri"/>
              </a:rPr>
              <a:t>How the brand is different from these competitors?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
          <p:cNvSpPr/>
          <p:nvPr/>
        </p:nvSpPr>
        <p:spPr>
          <a:xfrm>
            <a:off x="162000" y="1152000"/>
            <a:ext cx="2931480" cy="1155960"/>
          </a:xfrm>
          <a:prstGeom prst="rect">
            <a:avLst/>
          </a:prstGeom>
          <a:gradFill>
            <a:gsLst>
              <a:gs pos="0">
                <a:srgbClr val="FFFFFF"/>
              </a:gs>
              <a:gs pos="100000">
                <a:srgbClr val="F95AB7"/>
              </a:gs>
            </a:gsLst>
            <a:lin ang="18900000" scaled="0"/>
          </a:gra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61200" y="1094400"/>
            <a:ext cx="1736640" cy="343080"/>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 Geographic</a:t>
            </a:r>
            <a:endParaRPr b="0" i="0" sz="1800" u="none" cap="none" strike="noStrike">
              <a:solidFill>
                <a:schemeClr val="dk1"/>
              </a:solidFill>
              <a:latin typeface="Trebuchet MS"/>
              <a:ea typeface="Trebuchet MS"/>
              <a:cs typeface="Trebuchet MS"/>
              <a:sym typeface="Trebuchet MS"/>
            </a:endParaRPr>
          </a:p>
        </p:txBody>
      </p:sp>
      <p:sp>
        <p:nvSpPr>
          <p:cNvPr id="360" name="Google Shape;360;p5"/>
          <p:cNvSpPr/>
          <p:nvPr/>
        </p:nvSpPr>
        <p:spPr>
          <a:xfrm>
            <a:off x="111240" y="1662840"/>
            <a:ext cx="2899800" cy="731880"/>
          </a:xfrm>
          <a:prstGeom prst="rect">
            <a:avLst/>
          </a:prstGeom>
          <a:noFill/>
          <a:ln>
            <a:noFill/>
          </a:ln>
        </p:spPr>
        <p:txBody>
          <a:bodyPr anchorCtr="0" anchor="t" bIns="39950" lIns="81350" spcFirstLastPara="1" rIns="81350" wrap="square" tIns="39950">
            <a:noAutofit/>
          </a:bodyPr>
          <a:lstStyle/>
          <a:p>
            <a:pPr indent="0" lvl="0" marL="0" marR="0" rtl="0" algn="ctr">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Nations, states, </a:t>
            </a:r>
            <a:endParaRPr b="0" i="0" sz="1800" u="none" cap="none" strike="noStrike">
              <a:solidFill>
                <a:schemeClr val="dk1"/>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regions or cities,urban rural</a:t>
            </a:r>
            <a:endParaRPr b="0" i="0" sz="1800" u="none" cap="none" strike="noStrike">
              <a:solidFill>
                <a:schemeClr val="dk1"/>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
        <p:nvSpPr>
          <p:cNvPr id="361" name="Google Shape;361;p5"/>
          <p:cNvSpPr/>
          <p:nvPr/>
        </p:nvSpPr>
        <p:spPr>
          <a:xfrm>
            <a:off x="1409760" y="2616480"/>
            <a:ext cx="2931480" cy="1143360"/>
          </a:xfrm>
          <a:prstGeom prst="rect">
            <a:avLst/>
          </a:prstGeom>
          <a:gradFill>
            <a:gsLst>
              <a:gs pos="0">
                <a:srgbClr val="FFFFFF"/>
              </a:gs>
              <a:gs pos="100000">
                <a:srgbClr val="B760F9"/>
              </a:gs>
            </a:gsLst>
            <a:lin ang="18900000" scaled="0"/>
          </a:gra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1570680" y="2629800"/>
            <a:ext cx="1618920" cy="321840"/>
          </a:xfrm>
          <a:prstGeom prst="rect">
            <a:avLst/>
          </a:prstGeom>
          <a:noFill/>
          <a:ln>
            <a:noFill/>
          </a:ln>
        </p:spPr>
        <p:txBody>
          <a:bodyPr anchorCtr="0" anchor="t" bIns="39950" lIns="81350" spcFirstLastPara="1" rIns="81350" wrap="square" tIns="39950">
            <a:noAutofit/>
          </a:bodyPr>
          <a:lstStyle/>
          <a:p>
            <a:pPr indent="0" lvl="0" marL="0" marR="0" rtl="0" algn="ctr">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Demographic</a:t>
            </a:r>
            <a:endParaRPr b="0" i="0" sz="1800" u="none" cap="none" strike="noStrike">
              <a:solidFill>
                <a:schemeClr val="dk1"/>
              </a:solidFill>
              <a:latin typeface="Trebuchet MS"/>
              <a:ea typeface="Trebuchet MS"/>
              <a:cs typeface="Trebuchet MS"/>
              <a:sym typeface="Trebuchet MS"/>
            </a:endParaRPr>
          </a:p>
        </p:txBody>
      </p:sp>
      <p:sp>
        <p:nvSpPr>
          <p:cNvPr id="363" name="Google Shape;363;p5"/>
          <p:cNvSpPr/>
          <p:nvPr/>
        </p:nvSpPr>
        <p:spPr>
          <a:xfrm>
            <a:off x="2757240" y="3958200"/>
            <a:ext cx="2927160" cy="1144800"/>
          </a:xfrm>
          <a:prstGeom prst="rect">
            <a:avLst/>
          </a:prstGeom>
          <a:gradFill>
            <a:gsLst>
              <a:gs pos="0">
                <a:srgbClr val="FFFFFF"/>
              </a:gs>
              <a:gs pos="100000">
                <a:srgbClr val="EAEC5E"/>
              </a:gs>
            </a:gsLst>
            <a:lin ang="18900000" scaled="0"/>
          </a:gra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1584000" y="3011400"/>
            <a:ext cx="2808720" cy="513000"/>
          </a:xfrm>
          <a:prstGeom prst="rect">
            <a:avLst/>
          </a:prstGeom>
          <a:noFill/>
          <a:ln>
            <a:noFill/>
          </a:ln>
        </p:spPr>
        <p:txBody>
          <a:bodyPr anchorCtr="0" anchor="t"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Social class, Age,Income, Gender,Occupation, Ed,</a:t>
            </a:r>
            <a:endParaRPr b="0" i="0" sz="1800" u="none" cap="none" strike="noStrike">
              <a:solidFill>
                <a:schemeClr val="dk1"/>
              </a:solidFill>
              <a:latin typeface="Trebuchet MS"/>
              <a:ea typeface="Trebuchet MS"/>
              <a:cs typeface="Trebuchet MS"/>
              <a:sym typeface="Trebuchet MS"/>
            </a:endParaRPr>
          </a:p>
        </p:txBody>
      </p:sp>
      <p:sp>
        <p:nvSpPr>
          <p:cNvPr id="365" name="Google Shape;365;p5"/>
          <p:cNvSpPr/>
          <p:nvPr/>
        </p:nvSpPr>
        <p:spPr>
          <a:xfrm>
            <a:off x="2757240" y="3994560"/>
            <a:ext cx="2408760" cy="321840"/>
          </a:xfrm>
          <a:prstGeom prst="rect">
            <a:avLst/>
          </a:prstGeom>
          <a:noFill/>
          <a:ln>
            <a:noFill/>
          </a:ln>
        </p:spPr>
        <p:txBody>
          <a:bodyPr anchorCtr="0" anchor="t" bIns="39950" lIns="81350" spcFirstLastPara="1" rIns="81350" wrap="square" tIns="39950">
            <a:noAutofit/>
          </a:bodyPr>
          <a:lstStyle/>
          <a:p>
            <a:pPr indent="0" lvl="0" marL="0" marR="0" rtl="0" algn="l">
              <a:lnSpc>
                <a:spcPct val="90000"/>
              </a:lnSpc>
              <a:spcBef>
                <a:spcPts val="0"/>
              </a:spcBef>
              <a:spcAft>
                <a:spcPts val="0"/>
              </a:spcAft>
              <a:buNone/>
            </a:pPr>
            <a:r>
              <a:rPr b="1" i="0" lang="en-IN" sz="1800" u="none" cap="none" strike="noStrike">
                <a:solidFill>
                  <a:srgbClr val="000000"/>
                </a:solidFill>
                <a:latin typeface="Arial"/>
                <a:ea typeface="Arial"/>
                <a:cs typeface="Arial"/>
                <a:sym typeface="Arial"/>
              </a:rPr>
              <a:t>Behavioral</a:t>
            </a:r>
            <a:endParaRPr b="0" i="0" sz="1800" u="none" cap="none" strike="noStrike">
              <a:solidFill>
                <a:schemeClr val="dk1"/>
              </a:solidFill>
              <a:latin typeface="Trebuchet MS"/>
              <a:ea typeface="Trebuchet MS"/>
              <a:cs typeface="Trebuchet MS"/>
              <a:sym typeface="Trebuchet MS"/>
            </a:endParaRPr>
          </a:p>
        </p:txBody>
      </p:sp>
      <p:sp>
        <p:nvSpPr>
          <p:cNvPr id="366" name="Google Shape;366;p5"/>
          <p:cNvSpPr/>
          <p:nvPr/>
        </p:nvSpPr>
        <p:spPr>
          <a:xfrm>
            <a:off x="3124080" y="4267080"/>
            <a:ext cx="2549160" cy="513000"/>
          </a:xfrm>
          <a:prstGeom prst="rect">
            <a:avLst/>
          </a:prstGeom>
          <a:noFill/>
          <a:ln>
            <a:noFill/>
          </a:ln>
        </p:spPr>
        <p:txBody>
          <a:bodyPr anchorCtr="0" anchor="t" bIns="39950" lIns="81350" spcFirstLastPara="1" rIns="81350" wrap="square" tIns="39950">
            <a:noAutofit/>
          </a:bodyPr>
          <a:lstStyle/>
          <a:p>
            <a:pPr indent="0" lvl="0" marL="0" marR="0" rtl="0" algn="l">
              <a:lnSpc>
                <a:spcPct val="90000"/>
              </a:lnSpc>
              <a:spcBef>
                <a:spcPts val="0"/>
              </a:spcBef>
              <a:spcAft>
                <a:spcPts val="0"/>
              </a:spcAft>
              <a:buNone/>
            </a:pPr>
            <a:r>
              <a:rPr b="1" i="0" lang="en-IN" sz="1600" u="none" cap="none" strike="noStrike">
                <a:solidFill>
                  <a:srgbClr val="000000"/>
                </a:solidFill>
                <a:latin typeface="Arial"/>
                <a:ea typeface="Arial"/>
                <a:cs typeface="Arial"/>
                <a:sym typeface="Arial"/>
              </a:rPr>
              <a:t>Occasions, benefits, uses, or responses, loyalty</a:t>
            </a:r>
            <a:endParaRPr b="0" i="0" sz="1800" u="none" cap="none" strike="noStrike">
              <a:solidFill>
                <a:schemeClr val="dk1"/>
              </a:solidFill>
              <a:latin typeface="Trebuchet MS"/>
              <a:ea typeface="Trebuchet MS"/>
              <a:cs typeface="Trebuchet MS"/>
              <a:sym typeface="Trebuchet MS"/>
            </a:endParaRPr>
          </a:p>
        </p:txBody>
      </p:sp>
      <p:sp>
        <p:nvSpPr>
          <p:cNvPr id="367" name="Google Shape;367;p5"/>
          <p:cNvSpPr/>
          <p:nvPr/>
        </p:nvSpPr>
        <p:spPr>
          <a:xfrm>
            <a:off x="4952880" y="5334120"/>
            <a:ext cx="2927160" cy="934200"/>
          </a:xfrm>
          <a:prstGeom prst="rect">
            <a:avLst/>
          </a:prstGeom>
          <a:gradFill>
            <a:gsLst>
              <a:gs pos="0">
                <a:srgbClr val="FFFFFF"/>
              </a:gs>
              <a:gs pos="100000">
                <a:srgbClr val="EAEC5E"/>
              </a:gs>
            </a:gsLst>
            <a:lin ang="18900000" scaled="0"/>
          </a:gradFill>
          <a:ln cap="flat" cmpd="sng" w="126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4962240" y="5334120"/>
            <a:ext cx="1817280" cy="362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IN" sz="1800" u="none" cap="none" strike="noStrike">
                <a:solidFill>
                  <a:srgbClr val="000000"/>
                </a:solidFill>
                <a:latin typeface="Arial"/>
                <a:ea typeface="Arial"/>
                <a:cs typeface="Arial"/>
                <a:sym typeface="Arial"/>
              </a:rPr>
              <a:t>Psychographic</a:t>
            </a:r>
            <a:endParaRPr b="0" i="0" sz="1800" u="none" cap="none" strike="noStrike">
              <a:solidFill>
                <a:schemeClr val="dk1"/>
              </a:solidFill>
              <a:latin typeface="Trebuchet MS"/>
              <a:ea typeface="Trebuchet MS"/>
              <a:cs typeface="Trebuchet MS"/>
              <a:sym typeface="Trebuchet MS"/>
            </a:endParaRPr>
          </a:p>
        </p:txBody>
      </p:sp>
      <p:sp>
        <p:nvSpPr>
          <p:cNvPr id="369" name="Google Shape;369;p5"/>
          <p:cNvSpPr/>
          <p:nvPr/>
        </p:nvSpPr>
        <p:spPr>
          <a:xfrm>
            <a:off x="4952879" y="5715000"/>
            <a:ext cx="3209485" cy="6368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IN" sz="1800" u="none" cap="none" strike="noStrike">
                <a:solidFill>
                  <a:srgbClr val="000000"/>
                </a:solidFill>
                <a:latin typeface="Arial"/>
                <a:ea typeface="Arial"/>
                <a:cs typeface="Arial"/>
                <a:sym typeface="Arial"/>
              </a:rPr>
              <a:t>Psychological,personality</a:t>
            </a:r>
            <a:r>
              <a:rPr b="0" i="0" lang="en-IN" sz="1800" u="none" cap="none" strike="noStrike">
                <a:solidFill>
                  <a:srgbClr val="000000"/>
                </a:solidFill>
                <a:latin typeface="Arial"/>
                <a:ea typeface="Arial"/>
                <a:cs typeface="Arial"/>
                <a:sym typeface="Arial"/>
              </a:rPr>
              <a:t>, </a:t>
            </a:r>
            <a:r>
              <a:rPr b="1" i="0" lang="en-IN" sz="1800" u="none" cap="none" strike="noStrike">
                <a:solidFill>
                  <a:srgbClr val="000000"/>
                </a:solidFill>
                <a:latin typeface="Arial"/>
                <a:ea typeface="Arial"/>
                <a:cs typeface="Arial"/>
                <a:sym typeface="Arial"/>
              </a:rPr>
              <a:t>lifestyle</a:t>
            </a:r>
            <a:r>
              <a:rPr b="0" i="0" lang="en-IN" sz="1800" u="none" cap="none" strike="noStrike">
                <a:solidFill>
                  <a:srgbClr val="000000"/>
                </a:solidFill>
                <a:latin typeface="Arial"/>
                <a:ea typeface="Arial"/>
                <a:cs typeface="Arial"/>
                <a:sym typeface="Arial"/>
              </a:rPr>
              <a:t>, </a:t>
            </a:r>
            <a:r>
              <a:rPr b="1" i="0" lang="en-IN" sz="1800" u="none" cap="none" strike="noStrike">
                <a:solidFill>
                  <a:srgbClr val="000000"/>
                </a:solidFill>
                <a:latin typeface="Arial"/>
                <a:ea typeface="Arial"/>
                <a:cs typeface="Arial"/>
                <a:sym typeface="Arial"/>
              </a:rPr>
              <a:t>values</a:t>
            </a:r>
            <a:endParaRPr b="1" i="0" sz="1800" u="none" cap="none" strike="noStrike">
              <a:solidFill>
                <a:schemeClr val="dk1"/>
              </a:solidFill>
              <a:latin typeface="Trebuchet MS"/>
              <a:ea typeface="Trebuchet MS"/>
              <a:cs typeface="Trebuchet MS"/>
              <a:sym typeface="Trebuchet MS"/>
            </a:endParaRPr>
          </a:p>
        </p:txBody>
      </p:sp>
      <p:pic>
        <p:nvPicPr>
          <p:cNvPr descr="A picture containing device&#10;&#10;Description automatically generated" id="370" name="Google Shape;370;p5"/>
          <p:cNvPicPr preferRelativeResize="0"/>
          <p:nvPr/>
        </p:nvPicPr>
        <p:blipFill rotWithShape="1">
          <a:blip r:embed="rId3">
            <a:alphaModFix/>
          </a:blip>
          <a:srcRect b="0" l="0" r="0" t="0"/>
          <a:stretch/>
        </p:blipFill>
        <p:spPr>
          <a:xfrm>
            <a:off x="5492222" y="190052"/>
            <a:ext cx="3505320" cy="3922588"/>
          </a:xfrm>
          <a:prstGeom prst="rect">
            <a:avLst/>
          </a:prstGeom>
          <a:noFill/>
          <a:ln>
            <a:noFill/>
          </a:ln>
        </p:spPr>
      </p:pic>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descr="Image result for maaza" id="682" name="Google Shape;682;p50"/>
          <p:cNvSpPr/>
          <p:nvPr/>
        </p:nvSpPr>
        <p:spPr>
          <a:xfrm>
            <a:off x="155575" y="-411163"/>
            <a:ext cx="857250" cy="8572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http://www.dunonu.com/image/data/Beverages/maaza-.jpg" id="683" name="Google Shape;683;p50"/>
          <p:cNvPicPr preferRelativeResize="0"/>
          <p:nvPr/>
        </p:nvPicPr>
        <p:blipFill rotWithShape="1">
          <a:blip r:embed="rId3">
            <a:alphaModFix/>
          </a:blip>
          <a:srcRect b="0" l="0" r="0" t="0"/>
          <a:stretch/>
        </p:blipFill>
        <p:spPr>
          <a:xfrm>
            <a:off x="1930587" y="1251977"/>
            <a:ext cx="3924300" cy="3924301"/>
          </a:xfrm>
          <a:prstGeom prst="rect">
            <a:avLst/>
          </a:prstGeom>
          <a:noFill/>
          <a:ln>
            <a:noFill/>
          </a:ln>
        </p:spPr>
      </p:pic>
      <p:sp>
        <p:nvSpPr>
          <p:cNvPr id="684" name="Google Shape;684;p50"/>
          <p:cNvSpPr txBox="1"/>
          <p:nvPr/>
        </p:nvSpPr>
        <p:spPr>
          <a:xfrm>
            <a:off x="2918012" y="446088"/>
            <a:ext cx="3514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Trebuchet MS"/>
                <a:ea typeface="Trebuchet MS"/>
                <a:cs typeface="Trebuchet MS"/>
                <a:sym typeface="Trebuchet MS"/>
              </a:rPr>
              <a:t>Bina Gutli Wala Aam : Coca Cola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51"/>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691" name="Google Shape;691;p51"/>
          <p:cNvSpPr txBox="1"/>
          <p:nvPr>
            <p:ph idx="12" type="sldNum"/>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898989"/>
              </a:buClr>
              <a:buSzPts val="1200"/>
              <a:buFont typeface="Arial"/>
              <a:buNone/>
            </a:pPr>
            <a:fld id="{00000000-1234-1234-1234-123412341234}" type="slidenum">
              <a:rPr lang="en-IN"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pic>
        <p:nvPicPr>
          <p:cNvPr descr="http://www.amul.com/files/hits/amul-hits-1552.jpg" id="692" name="Google Shape;692;p51"/>
          <p:cNvPicPr preferRelativeResize="0"/>
          <p:nvPr/>
        </p:nvPicPr>
        <p:blipFill rotWithShape="1">
          <a:blip r:embed="rId3">
            <a:alphaModFix/>
          </a:blip>
          <a:srcRect b="0" l="0" r="0" t="0"/>
          <a:stretch/>
        </p:blipFill>
        <p:spPr>
          <a:xfrm>
            <a:off x="457200" y="609600"/>
            <a:ext cx="8229600" cy="5638800"/>
          </a:xfrm>
          <a:prstGeom prst="rect">
            <a:avLst/>
          </a:prstGeom>
          <a:noFill/>
          <a:ln>
            <a:noFill/>
          </a:ln>
        </p:spPr>
      </p:pic>
      <p:sp>
        <p:nvSpPr>
          <p:cNvPr id="693" name="Google Shape;693;p51"/>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2"/>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lang="en-IN" sz="5400">
                <a:solidFill>
                  <a:srgbClr val="000000"/>
                </a:solidFill>
                <a:latin typeface="Calibri"/>
                <a:ea typeface="Calibri"/>
                <a:cs typeface="Calibri"/>
                <a:sym typeface="Calibri"/>
              </a:rPr>
              <a:t>Points of Parity</a:t>
            </a:r>
            <a:endParaRPr sz="1800">
              <a:solidFill>
                <a:schemeClr val="dk1"/>
              </a:solidFill>
              <a:latin typeface="Trebuchet MS"/>
              <a:ea typeface="Trebuchet MS"/>
              <a:cs typeface="Trebuchet MS"/>
              <a:sym typeface="Trebuchet MS"/>
            </a:endParaRPr>
          </a:p>
        </p:txBody>
      </p:sp>
      <p:sp>
        <p:nvSpPr>
          <p:cNvPr id="699" name="Google Shape;699;p52"/>
          <p:cNvSpPr/>
          <p:nvPr/>
        </p:nvSpPr>
        <p:spPr>
          <a:xfrm>
            <a:off x="457200" y="1600200"/>
            <a:ext cx="8224200" cy="4520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IN" sz="3200">
                <a:solidFill>
                  <a:srgbClr val="000000"/>
                </a:solidFill>
                <a:latin typeface="Calibri"/>
                <a:ea typeface="Calibri"/>
                <a:cs typeface="Calibri"/>
                <a:sym typeface="Calibri"/>
              </a:rPr>
              <a:t>Those associations that are not necessarily unique to the brand but may in fact be shared with other brands.</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descr="Hope Floats, #FloatABoat" id="704" name="Google Shape;704;p53"/>
          <p:cNvPicPr preferRelativeResize="0"/>
          <p:nvPr/>
        </p:nvPicPr>
        <p:blipFill rotWithShape="1">
          <a:blip r:embed="rId3">
            <a:alphaModFix/>
          </a:blip>
          <a:srcRect b="0" l="0" r="0" t="0"/>
          <a:stretch/>
        </p:blipFill>
        <p:spPr>
          <a:xfrm>
            <a:off x="174812" y="201705"/>
            <a:ext cx="8807823" cy="650837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54"/>
          <p:cNvSpPr/>
          <p:nvPr/>
        </p:nvSpPr>
        <p:spPr>
          <a:xfrm>
            <a:off x="282388" y="-3526064"/>
            <a:ext cx="8538883" cy="1006429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IN" sz="1800" u="sng" cap="none" strike="noStrike">
                <a:solidFill>
                  <a:schemeClr val="dk1"/>
                </a:solidFill>
                <a:latin typeface="Arial"/>
                <a:ea typeface="Arial"/>
                <a:cs typeface="Arial"/>
                <a:sym typeface="Arial"/>
                <a:hlinkClick r:id="rId3">
                  <a:extLst>
                    <a:ext uri="{A12FA001-AC4F-418D-AE19-62706E023703}">
                      <ahyp:hlinkClr val="tx"/>
                    </a:ext>
                  </a:extLst>
                </a:hlinkClick>
              </a:rPr>
              <a:t>L</a:t>
            </a:r>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5">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6">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7">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8">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9">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10">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11">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12">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13">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14">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15">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16">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17">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sz="1800" u="sng">
              <a:solidFill>
                <a:schemeClr val="dk1"/>
              </a:solidFill>
              <a:latin typeface="Arial"/>
              <a:ea typeface="Arial"/>
              <a:cs typeface="Arial"/>
              <a:sym typeface="Arial"/>
              <a:hlinkClick r:id="rId18">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Trebuchet MS"/>
              <a:buNone/>
            </a:pPr>
            <a:r>
              <a:t/>
            </a:r>
            <a:endParaRPr b="0" i="0" sz="1800" u="sng" cap="none" strike="noStrike">
              <a:solidFill>
                <a:schemeClr val="dk1"/>
              </a:solidFill>
              <a:latin typeface="Arial"/>
              <a:ea typeface="Arial"/>
              <a:cs typeface="Arial"/>
              <a:sym typeface="Arial"/>
              <a:hlinkClick r:id="rId19">
                <a:extLst>
                  <a:ext uri="{A12FA001-AC4F-418D-AE19-62706E023703}">
                    <ahyp:hlinkClr val="tx"/>
                  </a:ext>
                </a:extLst>
              </a:hlinkClick>
            </a:endParaRPr>
          </a:p>
          <a:p>
            <a:pPr indent="0" lvl="0" marL="0" marR="0" rtl="0" algn="l">
              <a:lnSpc>
                <a:spcPct val="100000"/>
              </a:lnSpc>
              <a:spcBef>
                <a:spcPts val="0"/>
              </a:spcBef>
              <a:spcAft>
                <a:spcPts val="0"/>
              </a:spcAft>
              <a:buClr>
                <a:schemeClr val="dk1"/>
              </a:buClr>
              <a:buSzPts val="1800"/>
              <a:buFont typeface="Arial"/>
              <a:buNone/>
            </a:pPr>
            <a:r>
              <a:rPr b="0" i="0" lang="en-IN" sz="1800" u="sng" cap="none" strike="noStrike">
                <a:solidFill>
                  <a:schemeClr val="dk1"/>
                </a:solidFill>
                <a:latin typeface="Arial"/>
                <a:ea typeface="Arial"/>
                <a:cs typeface="Arial"/>
                <a:sym typeface="Arial"/>
                <a:hlinkClick r:id="rId20">
                  <a:extLst>
                    <a:ext uri="{A12FA001-AC4F-418D-AE19-62706E023703}">
                      <ahyp:hlinkClr val="tx"/>
                    </a:ext>
                  </a:extLst>
                </a:hlinkClick>
              </a:rPr>
              <a:t>life is still beautiful</a:t>
            </a:r>
            <a:r>
              <a:rPr b="0" i="0" lang="en-IN" sz="18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800"/>
              <a:buFont typeface="Arial"/>
              <a:buNone/>
            </a:pPr>
            <a:r>
              <a:rPr b="0" i="0" lang="en-IN" sz="1800" u="none" cap="none" strike="noStrike">
                <a:solidFill>
                  <a:schemeClr val="dk1"/>
                </a:solidFill>
                <a:latin typeface="Arial"/>
                <a:ea typeface="Arial"/>
                <a:cs typeface="Arial"/>
                <a:sym typeface="Arial"/>
              </a:rPr>
              <a:t>We all are very fond of our most innocent memories. Our childhood, our years of growing up. Those were simpler times, completely unadulterated. A memory here, and a memory there, still gets a smile on our lips. </a:t>
            </a:r>
            <a:endParaRPr/>
          </a:p>
          <a:p>
            <a:pPr indent="0" lvl="0" marL="0" marR="0" rtl="0" algn="l">
              <a:lnSpc>
                <a:spcPct val="100000"/>
              </a:lnSpc>
              <a:spcBef>
                <a:spcPts val="0"/>
              </a:spcBef>
              <a:spcAft>
                <a:spcPts val="0"/>
              </a:spcAft>
              <a:buClr>
                <a:schemeClr val="dk1"/>
              </a:buClr>
              <a:buSzPts val="1800"/>
              <a:buFont typeface="Arial"/>
              <a:buNone/>
            </a:pPr>
            <a:r>
              <a:rPr b="0" i="0" lang="en-IN" sz="1800" u="none" cap="none" strike="noStrike">
                <a:solidFill>
                  <a:schemeClr val="dk1"/>
                </a:solidFill>
                <a:latin typeface="Arial"/>
                <a:ea typeface="Arial"/>
                <a:cs typeface="Arial"/>
                <a:sym typeface="Arial"/>
              </a:rPr>
              <a:t>  </a:t>
            </a:r>
            <a:r>
              <a:rPr b="0" i="0" lang="en-IN" sz="300" u="none" cap="none" strike="noStrike">
                <a:solidFill>
                  <a:schemeClr val="dk1"/>
                </a:solidFill>
                <a:latin typeface="Arial"/>
                <a:ea typeface="Arial"/>
                <a:cs typeface="Arial"/>
                <a:sym typeface="Arial"/>
              </a:rPr>
              <a:t> </a:t>
            </a:r>
            <a:r>
              <a:rPr b="0" i="0" lang="en-IN" sz="18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800"/>
              <a:buFont typeface="Arial"/>
              <a:buNone/>
            </a:pPr>
            <a:r>
              <a:rPr b="0" i="0" lang="en-IN" sz="1800" u="sng" cap="none" strike="noStrike">
                <a:solidFill>
                  <a:schemeClr val="dk1"/>
                </a:solidFill>
                <a:latin typeface="Arial"/>
                <a:ea typeface="Arial"/>
                <a:cs typeface="Arial"/>
                <a:sym typeface="Arial"/>
                <a:hlinkClick r:id="rId21">
                  <a:extLst>
                    <a:ext uri="{A12FA001-AC4F-418D-AE19-62706E023703}">
                      <ahyp:hlinkClr val="tx"/>
                    </a:ext>
                  </a:extLst>
                </a:hlinkClick>
              </a:rPr>
              <a:t>nutritious benefits</a:t>
            </a:r>
            <a:r>
              <a:rPr b="0" i="0" lang="en-IN" sz="1800" u="none" cap="none" strike="noStrike">
                <a:solidFill>
                  <a:schemeClr val="dk1"/>
                </a:solidFill>
                <a:latin typeface="Arial"/>
                <a:ea typeface="Arial"/>
                <a:cs typeface="Arial"/>
                <a:sym typeface="Arial"/>
              </a:rPr>
              <a:t> </a:t>
            </a:r>
            <a:endParaRPr/>
          </a:p>
          <a:p>
            <a:pPr indent="-114300" lvl="0" marL="0" marR="0" rtl="0" algn="l">
              <a:lnSpc>
                <a:spcPct val="100000"/>
              </a:lnSpc>
              <a:spcBef>
                <a:spcPts val="0"/>
              </a:spcBef>
              <a:spcAft>
                <a:spcPts val="0"/>
              </a:spcAft>
              <a:buClr>
                <a:schemeClr val="dk1"/>
              </a:buClr>
              <a:buSzPts val="1800"/>
              <a:buFont typeface="Arial"/>
              <a:buChar char="•"/>
            </a:pPr>
            <a:r>
              <a:rPr b="0" i="0" lang="en-IN" sz="1800" u="none" cap="none" strike="noStrike">
                <a:solidFill>
                  <a:schemeClr val="dk1"/>
                </a:solidFill>
                <a:latin typeface="Arial"/>
                <a:ea typeface="Arial"/>
                <a:cs typeface="Arial"/>
                <a:sym typeface="Arial"/>
              </a:rPr>
              <a:t>Natural Ingredients &amp; functional </a:t>
            </a:r>
            <a:endParaRPr/>
          </a:p>
          <a:p>
            <a:pPr indent="-114300" lvl="0" marL="0" marR="0" rtl="0" algn="l">
              <a:lnSpc>
                <a:spcPct val="100000"/>
              </a:lnSpc>
              <a:spcBef>
                <a:spcPts val="0"/>
              </a:spcBef>
              <a:spcAft>
                <a:spcPts val="0"/>
              </a:spcAft>
              <a:buClr>
                <a:schemeClr val="dk1"/>
              </a:buClr>
              <a:buSzPts val="1800"/>
              <a:buFont typeface="Arial"/>
              <a:buChar char="•"/>
            </a:pPr>
            <a:r>
              <a:rPr b="0" i="0" lang="en-IN" sz="1800" u="none" cap="none" strike="noStrike">
                <a:solidFill>
                  <a:schemeClr val="dk1"/>
                </a:solidFill>
                <a:latin typeface="Arial"/>
                <a:ea typeface="Arial"/>
                <a:cs typeface="Arial"/>
                <a:sym typeface="Arial"/>
              </a:rPr>
              <a:t>Indian traditional ingredients </a:t>
            </a:r>
            <a:endParaRPr/>
          </a:p>
          <a:p>
            <a:pPr indent="-114300" lvl="0" marL="0" marR="0" rtl="0" algn="l">
              <a:lnSpc>
                <a:spcPct val="100000"/>
              </a:lnSpc>
              <a:spcBef>
                <a:spcPts val="0"/>
              </a:spcBef>
              <a:spcAft>
                <a:spcPts val="0"/>
              </a:spcAft>
              <a:buClr>
                <a:schemeClr val="dk1"/>
              </a:buClr>
              <a:buSzPts val="1800"/>
              <a:buFont typeface="Arial"/>
              <a:buChar char="•"/>
            </a:pPr>
            <a:r>
              <a:rPr b="0" i="0" lang="en-IN" sz="1800" u="none" cap="none" strike="noStrike">
                <a:solidFill>
                  <a:schemeClr val="dk1"/>
                </a:solidFill>
                <a:latin typeface="Arial"/>
                <a:ea typeface="Arial"/>
                <a:cs typeface="Arial"/>
                <a:sym typeface="Arial"/>
              </a:rPr>
              <a:t>Great packaging &amp; hygienic </a:t>
            </a:r>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IN" sz="1800">
                <a:solidFill>
                  <a:schemeClr val="dk1"/>
                </a:solidFill>
                <a:latin typeface="Arial"/>
                <a:ea typeface="Arial"/>
                <a:cs typeface="Arial"/>
                <a:sym typeface="Arial"/>
              </a:rPr>
              <a:t>Panakkam, Chilli guava, neer more, anar, jaljeera, jamun , kokum, aam panna, rose tamarind</a:t>
            </a:r>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IN" sz="1800">
                <a:solidFill>
                  <a:schemeClr val="dk1"/>
                </a:solidFill>
                <a:latin typeface="Arial"/>
                <a:ea typeface="Arial"/>
                <a:cs typeface="Arial"/>
                <a:sym typeface="Arial"/>
              </a:rPr>
              <a:t>Hector Bevrages- Neeraj Kakkar /Neeraj biyani</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Trebuchet MS"/>
              <a:buNone/>
            </a:pPr>
            <a:r>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IN" sz="1800" u="none" cap="none" strike="noStrike">
                <a:solidFill>
                  <a:schemeClr val="dk1"/>
                </a:solidFill>
                <a:latin typeface="Arial"/>
                <a:ea typeface="Arial"/>
                <a:cs typeface="Arial"/>
                <a:sym typeface="Arial"/>
              </a:rPr>
              <a:t>Frooti:</a:t>
            </a:r>
            <a:r>
              <a:rPr b="0" i="0" lang="en-IN" sz="1800" u="none" cap="none" strike="noStrike">
                <a:solidFill>
                  <a:schemeClr val="dk1"/>
                </a:solidFill>
                <a:latin typeface="Arial"/>
                <a:ea typeface="Arial"/>
                <a:cs typeface="Arial"/>
                <a:sym typeface="Arial"/>
              </a:rPr>
              <a:t> Parle agro/ </a:t>
            </a:r>
            <a:endParaRPr/>
          </a:p>
          <a:p>
            <a:pPr indent="0" lvl="0" marL="0" marR="0" rtl="0" algn="l">
              <a:lnSpc>
                <a:spcPct val="100000"/>
              </a:lnSpc>
              <a:spcBef>
                <a:spcPts val="0"/>
              </a:spcBef>
              <a:spcAft>
                <a:spcPts val="0"/>
              </a:spcAft>
              <a:buClr>
                <a:schemeClr val="dk1"/>
              </a:buClr>
              <a:buSzPts val="1800"/>
              <a:buFont typeface="Arial"/>
              <a:buNone/>
            </a:pPr>
            <a:r>
              <a:rPr b="0" i="0" lang="en-IN" sz="1800" u="none" cap="none" strike="noStrike">
                <a:solidFill>
                  <a:schemeClr val="dk1"/>
                </a:solidFill>
                <a:latin typeface="Arial"/>
                <a:ea typeface="Arial"/>
                <a:cs typeface="Arial"/>
                <a:sym typeface="Arial"/>
              </a:rPr>
              <a:t>Slice and Tropicana: pepsici</a:t>
            </a:r>
            <a:r>
              <a:rPr lang="en-IN" sz="1800">
                <a:solidFill>
                  <a:schemeClr val="dk1"/>
                </a:solidFill>
                <a:latin typeface="Arial"/>
                <a:ea typeface="Arial"/>
                <a:cs typeface="Arial"/>
                <a:sym typeface="Arial"/>
              </a:rPr>
              <a:t>o/</a:t>
            </a:r>
            <a:endParaRPr/>
          </a:p>
          <a:p>
            <a:pPr indent="0" lvl="0" marL="0" marR="0" rtl="0" algn="l">
              <a:lnSpc>
                <a:spcPct val="100000"/>
              </a:lnSpc>
              <a:spcBef>
                <a:spcPts val="0"/>
              </a:spcBef>
              <a:spcAft>
                <a:spcPts val="0"/>
              </a:spcAft>
              <a:buClr>
                <a:schemeClr val="dk1"/>
              </a:buClr>
              <a:buSzPts val="1800"/>
              <a:buFont typeface="Arial"/>
              <a:buNone/>
            </a:pPr>
            <a:r>
              <a:rPr lang="en-IN" sz="1800">
                <a:solidFill>
                  <a:schemeClr val="dk1"/>
                </a:solidFill>
                <a:latin typeface="Arial"/>
                <a:ea typeface="Arial"/>
                <a:cs typeface="Arial"/>
                <a:sym typeface="Arial"/>
              </a:rPr>
              <a:t>Maaza: Coca Cola</a:t>
            </a:r>
            <a:endParaRPr b="0" i="0" sz="1800" u="none" cap="none" strike="noStrike">
              <a:solidFill>
                <a:schemeClr val="dk1"/>
              </a:solidFill>
              <a:latin typeface="Arial"/>
              <a:ea typeface="Arial"/>
              <a:cs typeface="Arial"/>
              <a:sym typeface="Arial"/>
            </a:endParaRPr>
          </a:p>
        </p:txBody>
      </p:sp>
      <p:pic>
        <p:nvPicPr>
          <p:cNvPr descr="http://www.paperboatdrinks.com/assets/images/linebreak.png" id="710" name="Google Shape;710;p54"/>
          <p:cNvPicPr preferRelativeResize="0"/>
          <p:nvPr/>
        </p:nvPicPr>
        <p:blipFill rotWithShape="1">
          <a:blip r:embed="rId22">
            <a:alphaModFix/>
          </a:blip>
          <a:srcRect b="0" l="0" r="0" t="0"/>
          <a:stretch/>
        </p:blipFill>
        <p:spPr>
          <a:xfrm>
            <a:off x="155575" y="-274638"/>
            <a:ext cx="3981450" cy="571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descr="http://2.bp.blogspot.com/-L2hyrX3Ik3M/UzaNSvQa0-I/AAAAAAAACYI/5pByq3mrsJE/s1600/Paper+Boat+All+Flavours.jpg" id="715" name="Google Shape;715;p55"/>
          <p:cNvPicPr preferRelativeResize="0"/>
          <p:nvPr/>
        </p:nvPicPr>
        <p:blipFill rotWithShape="1">
          <a:blip r:embed="rId3">
            <a:alphaModFix/>
          </a:blip>
          <a:srcRect b="0" l="0" r="0" t="0"/>
          <a:stretch/>
        </p:blipFill>
        <p:spPr>
          <a:xfrm>
            <a:off x="672354" y="848565"/>
            <a:ext cx="8108576" cy="544465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56"/>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lang="en-IN" sz="5400">
                <a:solidFill>
                  <a:srgbClr val="000000"/>
                </a:solidFill>
                <a:latin typeface="Calibri"/>
                <a:ea typeface="Calibri"/>
                <a:cs typeface="Calibri"/>
                <a:sym typeface="Calibri"/>
              </a:rPr>
              <a:t>Points of Difference</a:t>
            </a:r>
            <a:endParaRPr sz="1800">
              <a:solidFill>
                <a:schemeClr val="dk1"/>
              </a:solidFill>
              <a:latin typeface="Trebuchet MS"/>
              <a:ea typeface="Trebuchet MS"/>
              <a:cs typeface="Trebuchet MS"/>
              <a:sym typeface="Trebuchet MS"/>
            </a:endParaRPr>
          </a:p>
        </p:txBody>
      </p:sp>
      <p:sp>
        <p:nvSpPr>
          <p:cNvPr id="721" name="Google Shape;721;p56"/>
          <p:cNvSpPr/>
          <p:nvPr/>
        </p:nvSpPr>
        <p:spPr>
          <a:xfrm>
            <a:off x="457200" y="1828800"/>
            <a:ext cx="8224200" cy="4525200"/>
          </a:xfrm>
          <a:prstGeom prst="rect">
            <a:avLst/>
          </a:prstGeom>
          <a:noFill/>
          <a:ln>
            <a:noFill/>
          </a:ln>
        </p:spPr>
        <p:txBody>
          <a:bodyPr anchorCtr="0" anchor="t" bIns="45000" lIns="90000" spcFirstLastPara="1" rIns="90000" wrap="square" tIns="45000">
            <a:noAutofit/>
          </a:bodyPr>
          <a:lstStyle/>
          <a:p>
            <a:pPr indent="-152400" lvl="0" marL="0" marR="0" rtl="0" algn="l">
              <a:lnSpc>
                <a:spcPct val="90000"/>
              </a:lnSpc>
              <a:spcBef>
                <a:spcPts val="0"/>
              </a:spcBef>
              <a:spcAft>
                <a:spcPts val="0"/>
              </a:spcAft>
              <a:buClr>
                <a:srgbClr val="000000"/>
              </a:buClr>
              <a:buSzPts val="2400"/>
              <a:buFont typeface="Arial"/>
              <a:buChar char="•"/>
            </a:pPr>
            <a:r>
              <a:rPr lang="en-IN" sz="2400">
                <a:solidFill>
                  <a:srgbClr val="000000"/>
                </a:solidFill>
                <a:latin typeface="Calibri"/>
                <a:ea typeface="Calibri"/>
                <a:cs typeface="Calibri"/>
                <a:sym typeface="Calibri"/>
              </a:rPr>
              <a:t>These are attributes or benefits that consumers strongly associate with a brand, positively evaluate and believe that they cannot find these to the same extent with a competitive brand i.e. strong, favourable &amp; unique associations.</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lang="en-IN" sz="3200">
                <a:solidFill>
                  <a:srgbClr val="000000"/>
                </a:solidFill>
                <a:latin typeface="Calibri"/>
                <a:ea typeface="Calibri"/>
                <a:cs typeface="Calibri"/>
                <a:sym typeface="Calibri"/>
              </a:rPr>
              <a:t>These are of different types:</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39700" lvl="0" marL="0" marR="0" rtl="0" algn="l">
              <a:lnSpc>
                <a:spcPct val="90000"/>
              </a:lnSpc>
              <a:spcBef>
                <a:spcPts val="0"/>
              </a:spcBef>
              <a:spcAft>
                <a:spcPts val="0"/>
              </a:spcAft>
              <a:buClr>
                <a:srgbClr val="000000"/>
              </a:buClr>
              <a:buSzPts val="2200"/>
              <a:buFont typeface="Noto Sans Symbols"/>
              <a:buChar char="❑"/>
            </a:pPr>
            <a:r>
              <a:rPr lang="en-IN" sz="2200">
                <a:solidFill>
                  <a:srgbClr val="000000"/>
                </a:solidFill>
                <a:latin typeface="Calibri"/>
                <a:ea typeface="Calibri"/>
                <a:cs typeface="Calibri"/>
                <a:sym typeface="Calibri"/>
              </a:rPr>
              <a:t>Brand performance associations </a:t>
            </a:r>
            <a:r>
              <a:rPr lang="en-IN" sz="1600">
                <a:solidFill>
                  <a:srgbClr val="000000"/>
                </a:solidFill>
                <a:latin typeface="Calibri"/>
                <a:ea typeface="Calibri"/>
                <a:cs typeface="Calibri"/>
                <a:sym typeface="Calibri"/>
              </a:rPr>
              <a:t>(ujala)</a:t>
            </a:r>
            <a:endParaRPr sz="1600">
              <a:solidFill>
                <a:schemeClr val="dk1"/>
              </a:solidFill>
              <a:latin typeface="Trebuchet MS"/>
              <a:ea typeface="Trebuchet MS"/>
              <a:cs typeface="Trebuchet MS"/>
              <a:sym typeface="Trebuchet MS"/>
            </a:endParaRPr>
          </a:p>
          <a:p>
            <a:pPr indent="-139700" lvl="0" marL="0" marR="0" rtl="0" algn="l">
              <a:lnSpc>
                <a:spcPct val="90000"/>
              </a:lnSpc>
              <a:spcBef>
                <a:spcPts val="0"/>
              </a:spcBef>
              <a:spcAft>
                <a:spcPts val="0"/>
              </a:spcAft>
              <a:buClr>
                <a:srgbClr val="000000"/>
              </a:buClr>
              <a:buSzPts val="2200"/>
              <a:buFont typeface="Noto Sans Symbols"/>
              <a:buChar char="❑"/>
            </a:pPr>
            <a:r>
              <a:rPr lang="en-IN" sz="2200">
                <a:solidFill>
                  <a:srgbClr val="000000"/>
                </a:solidFill>
                <a:latin typeface="Calibri"/>
                <a:ea typeface="Calibri"/>
                <a:cs typeface="Calibri"/>
                <a:sym typeface="Calibri"/>
              </a:rPr>
              <a:t>Brand imagery associations</a:t>
            </a:r>
            <a:endParaRPr sz="2200">
              <a:solidFill>
                <a:srgbClr val="000000"/>
              </a:solidFill>
              <a:latin typeface="Calibri"/>
              <a:ea typeface="Calibri"/>
              <a:cs typeface="Calibri"/>
              <a:sym typeface="Calibri"/>
            </a:endParaRPr>
          </a:p>
          <a:p>
            <a:pPr indent="-139700" lvl="0" marL="0" marR="0" rtl="0" algn="l">
              <a:lnSpc>
                <a:spcPct val="90000"/>
              </a:lnSpc>
              <a:spcBef>
                <a:spcPts val="0"/>
              </a:spcBef>
              <a:spcAft>
                <a:spcPts val="0"/>
              </a:spcAft>
              <a:buClr>
                <a:srgbClr val="000000"/>
              </a:buClr>
              <a:buSzPts val="2200"/>
              <a:buFont typeface="Noto Sans Symbols"/>
              <a:buChar char="❑"/>
            </a:pPr>
            <a:r>
              <a:rPr lang="en-IN" sz="2200">
                <a:solidFill>
                  <a:srgbClr val="000000"/>
                </a:solidFill>
                <a:latin typeface="Calibri"/>
                <a:ea typeface="Calibri"/>
                <a:cs typeface="Calibri"/>
                <a:sym typeface="Calibri"/>
              </a:rPr>
              <a:t>Emotional Branding</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57"/>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lang="en-IN" sz="4800">
                <a:solidFill>
                  <a:srgbClr val="000000"/>
                </a:solidFill>
                <a:latin typeface="Calibri"/>
                <a:ea typeface="Calibri"/>
                <a:cs typeface="Calibri"/>
                <a:sym typeface="Calibri"/>
              </a:rPr>
              <a:t>Criteria for POD</a:t>
            </a:r>
            <a:endParaRPr sz="1800">
              <a:solidFill>
                <a:schemeClr val="dk1"/>
              </a:solidFill>
              <a:latin typeface="Trebuchet MS"/>
              <a:ea typeface="Trebuchet MS"/>
              <a:cs typeface="Trebuchet MS"/>
              <a:sym typeface="Trebuchet MS"/>
            </a:endParaRPr>
          </a:p>
        </p:txBody>
      </p:sp>
      <p:sp>
        <p:nvSpPr>
          <p:cNvPr id="727" name="Google Shape;727;p57"/>
          <p:cNvSpPr/>
          <p:nvPr/>
        </p:nvSpPr>
        <p:spPr>
          <a:xfrm>
            <a:off x="457200" y="1600200"/>
            <a:ext cx="8224200" cy="452052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lang="en-IN" sz="3200">
                <a:solidFill>
                  <a:srgbClr val="000000"/>
                </a:solidFill>
                <a:latin typeface="Calibri"/>
                <a:ea typeface="Calibri"/>
                <a:cs typeface="Calibri"/>
                <a:sym typeface="Calibri"/>
              </a:rPr>
              <a:t>-Desirability.</a:t>
            </a:r>
            <a:endParaRPr/>
          </a:p>
          <a:p>
            <a:pPr indent="0" lvl="0" marL="0" marR="0" rtl="0" algn="l">
              <a:lnSpc>
                <a:spcPct val="90000"/>
              </a:lnSpc>
              <a:spcBef>
                <a:spcPts val="0"/>
              </a:spcBef>
              <a:spcAft>
                <a:spcPts val="0"/>
              </a:spcAft>
              <a:buNone/>
            </a:pPr>
            <a:r>
              <a:t/>
            </a:r>
            <a:endParaRPr sz="3200">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lang="en-IN" sz="2800">
                <a:solidFill>
                  <a:srgbClr val="000000"/>
                </a:solidFill>
                <a:latin typeface="Calibri"/>
                <a:ea typeface="Calibri"/>
                <a:cs typeface="Calibri"/>
                <a:sym typeface="Calibri"/>
              </a:rPr>
              <a:t>-</a:t>
            </a:r>
            <a:r>
              <a:rPr lang="en-IN" sz="3200">
                <a:solidFill>
                  <a:srgbClr val="000000"/>
                </a:solidFill>
                <a:latin typeface="Calibri"/>
                <a:ea typeface="Calibri"/>
                <a:cs typeface="Calibri"/>
                <a:sym typeface="Calibri"/>
              </a:rPr>
              <a:t>Deliverability.</a:t>
            </a:r>
            <a:endParaRPr sz="1800">
              <a:solidFill>
                <a:schemeClr val="dk1"/>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http://n2.sdlcdn.com/imgs/a/q/6/Dark-Fantasy-Choco-Fills-pack-SDL242589017-2-bccb1.jpg" id="732" name="Google Shape;732;p58"/>
          <p:cNvPicPr preferRelativeResize="0"/>
          <p:nvPr/>
        </p:nvPicPr>
        <p:blipFill rotWithShape="1">
          <a:blip r:embed="rId3">
            <a:alphaModFix/>
          </a:blip>
          <a:srcRect b="0" l="0" r="0" t="0"/>
          <a:stretch/>
        </p:blipFill>
        <p:spPr>
          <a:xfrm>
            <a:off x="914400" y="646859"/>
            <a:ext cx="7315199" cy="5444659"/>
          </a:xfrm>
          <a:prstGeom prst="rect">
            <a:avLst/>
          </a:prstGeom>
          <a:noFill/>
          <a:ln>
            <a:noFill/>
          </a:ln>
        </p:spPr>
      </p:pic>
      <p:sp>
        <p:nvSpPr>
          <p:cNvPr id="733" name="Google Shape;733;p58"/>
          <p:cNvSpPr txBox="1"/>
          <p:nvPr/>
        </p:nvSpPr>
        <p:spPr>
          <a:xfrm>
            <a:off x="2756647" y="779929"/>
            <a:ext cx="39088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Trebuchet MS"/>
                <a:ea typeface="Trebuchet MS"/>
                <a:cs typeface="Trebuchet MS"/>
                <a:sym typeface="Trebuchet MS"/>
              </a:rPr>
              <a:t>Package Aesthetics as differentiator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descr="http://ecx.images-amazon.com/images/I/81%2BdddItmsL._SL1500_.jpg" id="739" name="Google Shape;739;p59"/>
          <p:cNvPicPr preferRelativeResize="0"/>
          <p:nvPr/>
        </p:nvPicPr>
        <p:blipFill rotWithShape="1">
          <a:blip r:embed="rId3">
            <a:alphaModFix/>
          </a:blip>
          <a:srcRect b="0" l="0" r="0" t="0"/>
          <a:stretch/>
        </p:blipFill>
        <p:spPr>
          <a:xfrm>
            <a:off x="568035" y="775855"/>
            <a:ext cx="6832044" cy="52110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grpSp>
        <p:nvGrpSpPr>
          <p:cNvPr id="376" name="Google Shape;376;p6"/>
          <p:cNvGrpSpPr/>
          <p:nvPr/>
        </p:nvGrpSpPr>
        <p:grpSpPr>
          <a:xfrm>
            <a:off x="0" y="-8467"/>
            <a:ext cx="9144001" cy="6866467"/>
            <a:chOff x="0" y="-8467"/>
            <a:chExt cx="12192000" cy="6866467"/>
          </a:xfrm>
        </p:grpSpPr>
        <p:cxnSp>
          <p:nvCxnSpPr>
            <p:cNvPr id="377" name="Google Shape;377;p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78" name="Google Shape;378;p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79" name="Google Shape;379;p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80" name="Google Shape;380;p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81" name="Google Shape;381;p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83" name="Google Shape;383;p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84" name="Google Shape;384;p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5" name="Google Shape;385;p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6"/>
          <p:cNvSpPr txBox="1"/>
          <p:nvPr>
            <p:ph type="ctrTitle"/>
          </p:nvPr>
        </p:nvSpPr>
        <p:spPr>
          <a:xfrm>
            <a:off x="508000" y="609600"/>
            <a:ext cx="6447501"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IN" sz="3600"/>
              <a:t>PRIZM:Potential Rating Index by Zip markets</a:t>
            </a:r>
            <a:endParaRPr/>
          </a:p>
        </p:txBody>
      </p:sp>
      <p:pic>
        <p:nvPicPr>
          <p:cNvPr descr="A picture containing lotion, flower&#10;&#10;Description automatically generated" id="388" name="Google Shape;388;p6"/>
          <p:cNvPicPr preferRelativeResize="0"/>
          <p:nvPr/>
        </p:nvPicPr>
        <p:blipFill rotWithShape="1">
          <a:blip r:embed="rId3">
            <a:alphaModFix/>
          </a:blip>
          <a:srcRect b="0" l="0" r="0" t="0"/>
          <a:stretch/>
        </p:blipFill>
        <p:spPr>
          <a:xfrm>
            <a:off x="-395111" y="2159331"/>
            <a:ext cx="3195196" cy="2954536"/>
          </a:xfrm>
          <a:prstGeom prst="rect">
            <a:avLst/>
          </a:prstGeom>
          <a:noFill/>
          <a:ln>
            <a:noFill/>
          </a:ln>
        </p:spPr>
      </p:pic>
      <p:sp>
        <p:nvSpPr>
          <p:cNvPr id="389" name="Google Shape;389;p6"/>
          <p:cNvSpPr txBox="1"/>
          <p:nvPr>
            <p:ph idx="1" type="subTitle"/>
          </p:nvPr>
        </p:nvSpPr>
        <p:spPr>
          <a:xfrm>
            <a:off x="3047370" y="2160589"/>
            <a:ext cx="3905879" cy="3880773"/>
          </a:xfrm>
          <a:prstGeom prst="rect">
            <a:avLst/>
          </a:prstGeom>
          <a:noFill/>
          <a:ln>
            <a:noFill/>
          </a:ln>
        </p:spPr>
        <p:txBody>
          <a:bodyPr anchorCtr="0" anchor="t" bIns="45700" lIns="91425" spcFirstLastPara="1" rIns="91425" wrap="square" tIns="45700">
            <a:normAutofit/>
          </a:bodyPr>
          <a:lstStyle/>
          <a:p>
            <a:pPr indent="-1076960" lvl="0" marL="1143000" rtl="0" algn="l">
              <a:lnSpc>
                <a:spcPct val="90000"/>
              </a:lnSpc>
              <a:spcBef>
                <a:spcPts val="0"/>
              </a:spcBef>
              <a:spcAft>
                <a:spcPts val="0"/>
              </a:spcAft>
              <a:buSzPts val="1040"/>
              <a:buFont typeface="Noto Sans Symbols"/>
              <a:buNone/>
            </a:pPr>
            <a:r>
              <a:t/>
            </a:r>
            <a:endParaRPr b="1" sz="1300">
              <a:solidFill>
                <a:srgbClr val="3F3F3F"/>
              </a:solidFill>
            </a:endParaRPr>
          </a:p>
          <a:p>
            <a:pPr indent="-1143000" lvl="0" marL="1143000" rtl="0" algn="l">
              <a:lnSpc>
                <a:spcPct val="90000"/>
              </a:lnSpc>
              <a:spcBef>
                <a:spcPts val="1000"/>
              </a:spcBef>
              <a:spcAft>
                <a:spcPts val="0"/>
              </a:spcAft>
              <a:buSzPts val="1040"/>
              <a:buFont typeface="Noto Sans Symbols"/>
              <a:buChar char="►"/>
            </a:pPr>
            <a:r>
              <a:rPr b="1" lang="en-IN" sz="1300">
                <a:solidFill>
                  <a:srgbClr val="3F3F3F"/>
                </a:solidFill>
              </a:rPr>
              <a:t>Potential Rating Index for Zip Markets</a:t>
            </a:r>
            <a:endParaRPr/>
          </a:p>
          <a:p>
            <a:pPr indent="-1143000" lvl="0" marL="1143000" rtl="0" algn="l">
              <a:lnSpc>
                <a:spcPct val="90000"/>
              </a:lnSpc>
              <a:spcBef>
                <a:spcPts val="1000"/>
              </a:spcBef>
              <a:spcAft>
                <a:spcPts val="0"/>
              </a:spcAft>
              <a:buSzPts val="1040"/>
              <a:buFont typeface="Noto Sans Symbols"/>
              <a:buChar char="►"/>
            </a:pPr>
            <a:r>
              <a:rPr b="1" lang="en-IN" sz="1300">
                <a:solidFill>
                  <a:srgbClr val="3F3F3F"/>
                </a:solidFill>
              </a:rPr>
              <a:t>Neilson Claritas</a:t>
            </a:r>
            <a:endParaRPr/>
          </a:p>
          <a:p>
            <a:pPr indent="-1076960" lvl="0" marL="1143000" rtl="0" algn="l">
              <a:lnSpc>
                <a:spcPct val="90000"/>
              </a:lnSpc>
              <a:spcBef>
                <a:spcPts val="1000"/>
              </a:spcBef>
              <a:spcAft>
                <a:spcPts val="0"/>
              </a:spcAft>
              <a:buSzPts val="1040"/>
              <a:buFont typeface="Noto Sans Symbols"/>
              <a:buNone/>
            </a:pPr>
            <a:r>
              <a:t/>
            </a:r>
            <a:endParaRPr b="1" sz="1300">
              <a:solidFill>
                <a:srgbClr val="3F3F3F"/>
              </a:solidFill>
            </a:endParaRPr>
          </a:p>
          <a:p>
            <a:pPr indent="-1143000" lvl="0" marL="1143000" rtl="0" algn="l">
              <a:lnSpc>
                <a:spcPct val="90000"/>
              </a:lnSpc>
              <a:spcBef>
                <a:spcPts val="1000"/>
              </a:spcBef>
              <a:spcAft>
                <a:spcPts val="0"/>
              </a:spcAft>
              <a:buSzPts val="1040"/>
              <a:buFont typeface="Noto Sans Symbols"/>
              <a:buChar char="►"/>
            </a:pPr>
            <a:r>
              <a:rPr b="1" lang="en-IN" sz="1300">
                <a:solidFill>
                  <a:srgbClr val="3F3F3F"/>
                </a:solidFill>
              </a:rPr>
              <a:t>14 distinct groups 66 distinct lifestyle segments</a:t>
            </a:r>
            <a:endParaRPr/>
          </a:p>
          <a:p>
            <a:pPr indent="-66040" lvl="0" marL="0" rtl="0" algn="l">
              <a:lnSpc>
                <a:spcPct val="90000"/>
              </a:lnSpc>
              <a:spcBef>
                <a:spcPts val="1000"/>
              </a:spcBef>
              <a:spcAft>
                <a:spcPts val="0"/>
              </a:spcAft>
              <a:buSzPts val="1040"/>
              <a:buFont typeface="Noto Sans Symbols"/>
              <a:buChar char="►"/>
            </a:pPr>
            <a:r>
              <a:rPr lang="en-IN" sz="1300">
                <a:solidFill>
                  <a:srgbClr val="3F3F3F"/>
                </a:solidFill>
              </a:rPr>
              <a:t>    Group 01: Upper Crust - Wealthy, mature without kids </a:t>
            </a:r>
            <a:endParaRPr/>
          </a:p>
          <a:p>
            <a:pPr indent="-66040" lvl="0" marL="0" rtl="0" algn="l">
              <a:lnSpc>
                <a:spcPct val="90000"/>
              </a:lnSpc>
              <a:spcBef>
                <a:spcPts val="1000"/>
              </a:spcBef>
              <a:spcAft>
                <a:spcPts val="0"/>
              </a:spcAft>
              <a:buSzPts val="1040"/>
              <a:buFont typeface="Noto Sans Symbols"/>
              <a:buChar char="►"/>
            </a:pPr>
            <a:r>
              <a:rPr lang="en-IN" sz="1300">
                <a:solidFill>
                  <a:srgbClr val="3F3F3F"/>
                </a:solidFill>
              </a:rPr>
              <a:t>Group 22: Middleburg Managers - Upscale middle age family mix </a:t>
            </a:r>
            <a:endParaRPr/>
          </a:p>
          <a:p>
            <a:pPr indent="-66040" lvl="0" marL="0" rtl="0" algn="l">
              <a:lnSpc>
                <a:spcPct val="90000"/>
              </a:lnSpc>
              <a:spcBef>
                <a:spcPts val="1000"/>
              </a:spcBef>
              <a:spcAft>
                <a:spcPts val="0"/>
              </a:spcAft>
              <a:buSzPts val="1040"/>
              <a:buFont typeface="Noto Sans Symbols"/>
              <a:buChar char="►"/>
            </a:pPr>
            <a:r>
              <a:rPr lang="en-IN" sz="1300">
                <a:solidFill>
                  <a:srgbClr val="3F3F3F"/>
                </a:solidFill>
              </a:rPr>
              <a:t>Group 48: Generation Web - Low income younger family mix </a:t>
            </a:r>
            <a:endParaRPr/>
          </a:p>
          <a:p>
            <a:pPr indent="-66040" lvl="0" marL="0" rtl="0" algn="l">
              <a:lnSpc>
                <a:spcPct val="90000"/>
              </a:lnSpc>
              <a:spcBef>
                <a:spcPts val="1000"/>
              </a:spcBef>
              <a:spcAft>
                <a:spcPts val="0"/>
              </a:spcAft>
              <a:buSzPts val="1040"/>
              <a:buFont typeface="Noto Sans Symbols"/>
              <a:buChar char="►"/>
            </a:pPr>
            <a:r>
              <a:rPr lang="en-IN" sz="1300">
                <a:solidFill>
                  <a:srgbClr val="3F3F3F"/>
                </a:solidFill>
              </a:rPr>
              <a:t>Group 68: Bedrock America - Low income middle age, mostly without kids </a:t>
            </a:r>
            <a:endParaRPr/>
          </a:p>
          <a:p>
            <a:pPr indent="-1076960" lvl="0" marL="1143000" rtl="0" algn="l">
              <a:lnSpc>
                <a:spcPct val="90000"/>
              </a:lnSpc>
              <a:spcBef>
                <a:spcPts val="1000"/>
              </a:spcBef>
              <a:spcAft>
                <a:spcPts val="0"/>
              </a:spcAft>
              <a:buSzPts val="1040"/>
              <a:buFont typeface="Noto Sans Symbols"/>
              <a:buNone/>
            </a:pPr>
            <a:r>
              <a:t/>
            </a:r>
            <a:endParaRPr b="1" sz="1300">
              <a:solidFill>
                <a:srgbClr val="3F3F3F"/>
              </a:solidFill>
            </a:endParaRPr>
          </a:p>
          <a:p>
            <a:pPr indent="-219709" lvl="0" marL="285750" rtl="0" algn="l">
              <a:lnSpc>
                <a:spcPct val="90000"/>
              </a:lnSpc>
              <a:spcBef>
                <a:spcPts val="1000"/>
              </a:spcBef>
              <a:spcAft>
                <a:spcPts val="0"/>
              </a:spcAft>
              <a:buSzPts val="1040"/>
              <a:buFont typeface="Noto Sans Symbols"/>
              <a:buNone/>
            </a:pPr>
            <a:r>
              <a:t/>
            </a:r>
            <a:endParaRPr sz="1300">
              <a:solidFill>
                <a:srgbClr val="3F3F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
          <p:cNvSpPr/>
          <p:nvPr/>
        </p:nvSpPr>
        <p:spPr>
          <a:xfrm rot="10800000">
            <a:off x="-11786760" y="-11791800"/>
            <a:ext cx="11791800" cy="11791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
        <p:nvSpPr>
          <p:cNvPr id="396" name="Google Shape;396;p7"/>
          <p:cNvSpPr/>
          <p:nvPr/>
        </p:nvSpPr>
        <p:spPr>
          <a:xfrm>
            <a:off x="457200" y="274680"/>
            <a:ext cx="8224200" cy="11376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IN" sz="4400" u="none" cap="none" strike="noStrike">
                <a:solidFill>
                  <a:srgbClr val="000000"/>
                </a:solidFill>
                <a:latin typeface="Calibri"/>
                <a:ea typeface="Calibri"/>
                <a:cs typeface="Calibri"/>
                <a:sym typeface="Calibri"/>
              </a:rPr>
              <a:t>Demographic Segmentation</a:t>
            </a:r>
            <a:endParaRPr b="0" i="0" sz="1800" u="none" cap="none" strike="noStrike">
              <a:solidFill>
                <a:schemeClr val="dk1"/>
              </a:solidFill>
              <a:latin typeface="Trebuchet MS"/>
              <a:ea typeface="Trebuchet MS"/>
              <a:cs typeface="Trebuchet MS"/>
              <a:sym typeface="Trebuchet MS"/>
            </a:endParaRPr>
          </a:p>
        </p:txBody>
      </p:sp>
      <p:sp>
        <p:nvSpPr>
          <p:cNvPr id="397" name="Google Shape;397;p7"/>
          <p:cNvSpPr/>
          <p:nvPr/>
        </p:nvSpPr>
        <p:spPr>
          <a:xfrm>
            <a:off x="3053280" y="1490359"/>
            <a:ext cx="4566600" cy="528120"/>
          </a:xfrm>
          <a:prstGeom prst="rect">
            <a:avLst/>
          </a:prstGeom>
          <a:solidFill>
            <a:srgbClr val="E3E3FF"/>
          </a:solidFill>
          <a:ln cap="flat" cmpd="sng" w="38150">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800" u="none" cap="none" strike="noStrike">
                <a:solidFill>
                  <a:srgbClr val="000000"/>
                </a:solidFill>
                <a:latin typeface="Calibri"/>
                <a:ea typeface="Calibri"/>
                <a:cs typeface="Calibri"/>
                <a:sym typeface="Calibri"/>
              </a:rPr>
              <a:t>Age and Life Cycle</a:t>
            </a:r>
            <a:endParaRPr b="0" i="0" sz="1800" u="none" cap="none" strike="noStrike">
              <a:solidFill>
                <a:schemeClr val="dk1"/>
              </a:solidFill>
              <a:latin typeface="Trebuchet MS"/>
              <a:ea typeface="Trebuchet MS"/>
              <a:cs typeface="Trebuchet MS"/>
              <a:sym typeface="Trebuchet MS"/>
            </a:endParaRPr>
          </a:p>
        </p:txBody>
      </p:sp>
      <p:sp>
        <p:nvSpPr>
          <p:cNvPr id="398" name="Google Shape;398;p7"/>
          <p:cNvSpPr/>
          <p:nvPr/>
        </p:nvSpPr>
        <p:spPr>
          <a:xfrm>
            <a:off x="3962520" y="2446574"/>
            <a:ext cx="4566600" cy="528120"/>
          </a:xfrm>
          <a:prstGeom prst="rect">
            <a:avLst/>
          </a:prstGeom>
          <a:solidFill>
            <a:srgbClr val="E3E3FF"/>
          </a:solidFill>
          <a:ln cap="flat" cmpd="sng" w="38150">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800" u="none" cap="none" strike="noStrike">
                <a:solidFill>
                  <a:srgbClr val="000000"/>
                </a:solidFill>
                <a:latin typeface="Calibri"/>
                <a:ea typeface="Calibri"/>
                <a:cs typeface="Calibri"/>
                <a:sym typeface="Calibri"/>
              </a:rPr>
              <a:t>Life Stage</a:t>
            </a:r>
            <a:endParaRPr b="0" i="0" sz="1800" u="none" cap="none" strike="noStrike">
              <a:solidFill>
                <a:schemeClr val="dk1"/>
              </a:solidFill>
              <a:latin typeface="Trebuchet MS"/>
              <a:ea typeface="Trebuchet MS"/>
              <a:cs typeface="Trebuchet MS"/>
              <a:sym typeface="Trebuchet MS"/>
            </a:endParaRPr>
          </a:p>
        </p:txBody>
      </p:sp>
      <p:sp>
        <p:nvSpPr>
          <p:cNvPr id="399" name="Google Shape;399;p7"/>
          <p:cNvSpPr/>
          <p:nvPr/>
        </p:nvSpPr>
        <p:spPr>
          <a:xfrm>
            <a:off x="4648320" y="3217051"/>
            <a:ext cx="4490280" cy="528120"/>
          </a:xfrm>
          <a:prstGeom prst="rect">
            <a:avLst/>
          </a:prstGeom>
          <a:solidFill>
            <a:srgbClr val="E3E3FF"/>
          </a:solidFill>
          <a:ln cap="flat" cmpd="sng" w="38150">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800" u="none" cap="none" strike="noStrike">
                <a:solidFill>
                  <a:srgbClr val="000000"/>
                </a:solidFill>
                <a:latin typeface="Calibri"/>
                <a:ea typeface="Calibri"/>
                <a:cs typeface="Calibri"/>
                <a:sym typeface="Calibri"/>
              </a:rPr>
              <a:t>Gender</a:t>
            </a:r>
            <a:endParaRPr b="0" i="0" sz="1800" u="none" cap="none" strike="noStrike">
              <a:solidFill>
                <a:schemeClr val="dk1"/>
              </a:solidFill>
              <a:latin typeface="Trebuchet MS"/>
              <a:ea typeface="Trebuchet MS"/>
              <a:cs typeface="Trebuchet MS"/>
              <a:sym typeface="Trebuchet MS"/>
            </a:endParaRPr>
          </a:p>
        </p:txBody>
      </p:sp>
      <p:sp>
        <p:nvSpPr>
          <p:cNvPr id="400" name="Google Shape;400;p7"/>
          <p:cNvSpPr/>
          <p:nvPr/>
        </p:nvSpPr>
        <p:spPr>
          <a:xfrm>
            <a:off x="5452760" y="4008988"/>
            <a:ext cx="4261680" cy="528120"/>
          </a:xfrm>
          <a:prstGeom prst="rect">
            <a:avLst/>
          </a:prstGeom>
          <a:solidFill>
            <a:srgbClr val="E3E3FF"/>
          </a:solidFill>
          <a:ln cap="flat" cmpd="sng" w="38150">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800" u="none" cap="none" strike="noStrike">
                <a:solidFill>
                  <a:srgbClr val="000000"/>
                </a:solidFill>
                <a:latin typeface="Calibri"/>
                <a:ea typeface="Calibri"/>
                <a:cs typeface="Calibri"/>
                <a:sym typeface="Calibri"/>
              </a:rPr>
              <a:t>Income</a:t>
            </a:r>
            <a:endParaRPr b="0" i="0" sz="1800" u="none" cap="none" strike="noStrike">
              <a:solidFill>
                <a:schemeClr val="dk1"/>
              </a:solidFill>
              <a:latin typeface="Trebuchet MS"/>
              <a:ea typeface="Trebuchet MS"/>
              <a:cs typeface="Trebuchet MS"/>
              <a:sym typeface="Trebuchet MS"/>
            </a:endParaRPr>
          </a:p>
        </p:txBody>
      </p:sp>
      <p:sp>
        <p:nvSpPr>
          <p:cNvPr id="401" name="Google Shape;401;p7"/>
          <p:cNvSpPr/>
          <p:nvPr/>
        </p:nvSpPr>
        <p:spPr>
          <a:xfrm>
            <a:off x="5643200" y="5021822"/>
            <a:ext cx="3880800" cy="528120"/>
          </a:xfrm>
          <a:prstGeom prst="rect">
            <a:avLst/>
          </a:prstGeom>
          <a:solidFill>
            <a:srgbClr val="E3E3FF"/>
          </a:solidFill>
          <a:ln cap="flat" cmpd="sng" w="38150">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n-IN" sz="2800" u="none" cap="none" strike="noStrike">
                <a:solidFill>
                  <a:srgbClr val="000000"/>
                </a:solidFill>
                <a:latin typeface="Calibri"/>
                <a:ea typeface="Calibri"/>
                <a:cs typeface="Calibri"/>
                <a:sym typeface="Calibri"/>
              </a:rPr>
              <a:t>Social Class</a:t>
            </a:r>
            <a:endParaRPr b="0" i="0" sz="1800" u="none" cap="none" strike="noStrike">
              <a:solidFill>
                <a:schemeClr val="dk1"/>
              </a:solidFill>
              <a:latin typeface="Trebuchet MS"/>
              <a:ea typeface="Trebuchet MS"/>
              <a:cs typeface="Trebuchet MS"/>
              <a:sym typeface="Trebuchet MS"/>
            </a:endParaRPr>
          </a:p>
        </p:txBody>
      </p:sp>
      <p:pic>
        <p:nvPicPr>
          <p:cNvPr descr="A group of people posing for the camera&#10;&#10;Description automatically generated" id="402" name="Google Shape;402;p7"/>
          <p:cNvPicPr preferRelativeResize="0"/>
          <p:nvPr/>
        </p:nvPicPr>
        <p:blipFill rotWithShape="1">
          <a:blip r:embed="rId3">
            <a:alphaModFix/>
          </a:blip>
          <a:srcRect b="0" l="0" r="0" t="0"/>
          <a:stretch/>
        </p:blipFill>
        <p:spPr>
          <a:xfrm>
            <a:off x="633472" y="2233914"/>
            <a:ext cx="3329048" cy="3970116"/>
          </a:xfrm>
          <a:prstGeom prst="rect">
            <a:avLst/>
          </a:prstGeom>
          <a:noFill/>
          <a:ln>
            <a:noFill/>
          </a:ln>
        </p:spPr>
      </p:pic>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
          <p:cNvSpPr/>
          <p:nvPr/>
        </p:nvSpPr>
        <p:spPr>
          <a:xfrm>
            <a:off x="3770489" y="210826"/>
            <a:ext cx="5159022" cy="6186309"/>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b="1" i="0" lang="en-IN" sz="1800" u="none" cap="none" strike="noStrike">
                <a:solidFill>
                  <a:schemeClr val="dk1"/>
                </a:solidFill>
                <a:latin typeface="Trebuchet MS"/>
                <a:ea typeface="Trebuchet MS"/>
                <a:cs typeface="Trebuchet MS"/>
                <a:sym typeface="Trebuchet MS"/>
              </a:rPr>
              <a:t>Baby Boomers</a:t>
            </a:r>
            <a:r>
              <a:rPr b="0" i="0" lang="en-IN" sz="1800" u="none" cap="none" strike="noStrike">
                <a:solidFill>
                  <a:schemeClr val="dk1"/>
                </a:solidFill>
                <a:latin typeface="Trebuchet MS"/>
                <a:ea typeface="Trebuchet MS"/>
                <a:cs typeface="Trebuchet MS"/>
                <a:sym typeface="Trebuchet MS"/>
              </a:rPr>
              <a:t>: Baby boomers were born between 1944 and 1964. They're current between 56-76 years old </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114300" lvl="0" marL="0" marR="0" rtl="0" algn="l">
              <a:spcBef>
                <a:spcPts val="0"/>
              </a:spcBef>
              <a:spcAft>
                <a:spcPts val="0"/>
              </a:spcAft>
              <a:buClr>
                <a:schemeClr val="dk1"/>
              </a:buClr>
              <a:buSzPts val="1800"/>
              <a:buFont typeface="Arial"/>
              <a:buChar char="•"/>
            </a:pPr>
            <a:r>
              <a:rPr b="1" i="0" lang="en-IN" sz="1800" u="none" cap="none" strike="noStrike">
                <a:solidFill>
                  <a:schemeClr val="dk1"/>
                </a:solidFill>
                <a:latin typeface="Trebuchet MS"/>
                <a:ea typeface="Trebuchet MS"/>
                <a:cs typeface="Trebuchet MS"/>
                <a:sym typeface="Trebuchet MS"/>
              </a:rPr>
              <a:t>Gen X</a:t>
            </a:r>
            <a:r>
              <a:rPr b="0" i="0" lang="en-IN" sz="1800" u="none" cap="none" strike="noStrike">
                <a:solidFill>
                  <a:schemeClr val="dk1"/>
                </a:solidFill>
                <a:latin typeface="Trebuchet MS"/>
                <a:ea typeface="Trebuchet MS"/>
                <a:cs typeface="Trebuchet MS"/>
                <a:sym typeface="Trebuchet MS"/>
              </a:rPr>
              <a:t>: Gen X was born between 1965 - 1979 and are currently between 41-55 years old </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114300" lvl="0" marL="0" marR="0" rtl="0" algn="l">
              <a:spcBef>
                <a:spcPts val="0"/>
              </a:spcBef>
              <a:spcAft>
                <a:spcPts val="0"/>
              </a:spcAft>
              <a:buClr>
                <a:schemeClr val="dk1"/>
              </a:buClr>
              <a:buSzPts val="1800"/>
              <a:buFont typeface="Arial"/>
              <a:buChar char="•"/>
            </a:pPr>
            <a:r>
              <a:rPr b="1" i="0" lang="en-IN" sz="1800" u="none" cap="none" strike="noStrike">
                <a:solidFill>
                  <a:schemeClr val="dk1"/>
                </a:solidFill>
                <a:latin typeface="Trebuchet MS"/>
                <a:ea typeface="Trebuchet MS"/>
                <a:cs typeface="Trebuchet MS"/>
                <a:sym typeface="Trebuchet MS"/>
              </a:rPr>
              <a:t>Gen Y</a:t>
            </a:r>
            <a:r>
              <a:rPr b="0" i="0" lang="en-IN" sz="1800" u="none" cap="none" strike="noStrike">
                <a:solidFill>
                  <a:schemeClr val="dk1"/>
                </a:solidFill>
                <a:latin typeface="Trebuchet MS"/>
                <a:ea typeface="Trebuchet MS"/>
                <a:cs typeface="Trebuchet MS"/>
                <a:sym typeface="Trebuchet MS"/>
              </a:rPr>
              <a:t>: Gen Y, or Millennials, were born between 1980 and 1994. They are currently between 26-40 years old.</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285750" lvl="1" marL="74295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Trebuchet MS"/>
                <a:ea typeface="Trebuchet MS"/>
                <a:cs typeface="Trebuchet MS"/>
                <a:sym typeface="Trebuchet MS"/>
              </a:rPr>
              <a:t>Gen Y.1 = 25-29 years old </a:t>
            </a:r>
            <a:endParaRPr/>
          </a:p>
          <a:p>
            <a:pPr indent="-285750" lvl="1" marL="742950" marR="0" rtl="0" algn="l">
              <a:spcBef>
                <a:spcPts val="0"/>
              </a:spcBef>
              <a:spcAft>
                <a:spcPts val="0"/>
              </a:spcAft>
              <a:buClr>
                <a:schemeClr val="dk1"/>
              </a:buClr>
              <a:buSzPts val="1800"/>
              <a:buFont typeface="Arial"/>
              <a:buChar char="•"/>
            </a:pPr>
            <a:r>
              <a:rPr b="0" i="0" lang="en-IN" sz="1800" u="none" cap="none" strike="noStrike">
                <a:solidFill>
                  <a:schemeClr val="dk1"/>
                </a:solidFill>
                <a:latin typeface="Trebuchet MS"/>
                <a:ea typeface="Trebuchet MS"/>
                <a:cs typeface="Trebuchet MS"/>
                <a:sym typeface="Trebuchet MS"/>
              </a:rPr>
              <a:t>Gen Y.2 = 29-39 </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285750" lvl="0" marL="285750" marR="0" rtl="0" algn="l">
              <a:spcBef>
                <a:spcPts val="0"/>
              </a:spcBef>
              <a:spcAft>
                <a:spcPts val="0"/>
              </a:spcAft>
              <a:buClr>
                <a:schemeClr val="dk1"/>
              </a:buClr>
              <a:buSzPts val="1800"/>
              <a:buFont typeface="Arial"/>
              <a:buChar char="•"/>
            </a:pPr>
            <a:r>
              <a:rPr b="1" i="0" lang="en-IN" sz="1800" u="none" cap="none" strike="noStrike">
                <a:solidFill>
                  <a:schemeClr val="dk1"/>
                </a:solidFill>
                <a:latin typeface="Trebuchet MS"/>
                <a:ea typeface="Trebuchet MS"/>
                <a:cs typeface="Trebuchet MS"/>
                <a:sym typeface="Trebuchet MS"/>
              </a:rPr>
              <a:t>Gen Z</a:t>
            </a:r>
            <a:r>
              <a:rPr b="0" i="0" lang="en-IN" sz="1800" u="none" cap="none" strike="noStrike">
                <a:solidFill>
                  <a:schemeClr val="dk1"/>
                </a:solidFill>
                <a:latin typeface="Trebuchet MS"/>
                <a:ea typeface="Trebuchet MS"/>
                <a:cs typeface="Trebuchet MS"/>
                <a:sym typeface="Trebuchet MS"/>
              </a:rPr>
              <a:t>: Gen Z is the newest generation to be named and were born between 1995 and 2015. They are currently between 5-25 years old </a:t>
            </a:r>
            <a:endParaRPr/>
          </a:p>
          <a:p>
            <a:pPr indent="-285750" lvl="1" marL="742950" marR="0" rtl="0" algn="l">
              <a:spcBef>
                <a:spcPts val="0"/>
              </a:spcBef>
              <a:spcAft>
                <a:spcPts val="0"/>
              </a:spcAft>
              <a:buClr>
                <a:schemeClr val="dk1"/>
              </a:buClr>
              <a:buSzPts val="1800"/>
              <a:buFont typeface="Arial"/>
              <a:buChar char="•"/>
            </a:pPr>
            <a:r>
              <a:rPr b="1" i="0" lang="en-IN" sz="1800" u="none" cap="none" strike="noStrike">
                <a:solidFill>
                  <a:schemeClr val="dk1"/>
                </a:solidFill>
                <a:latin typeface="Trebuchet MS"/>
                <a:ea typeface="Trebuchet MS"/>
                <a:cs typeface="Trebuchet MS"/>
                <a:sym typeface="Trebuchet MS"/>
              </a:rPr>
              <a:t>The term “Millennial” has become the popular way to reference both segments of Gen Y (more on Y.1 and Y.2 below). </a:t>
            </a:r>
            <a:endParaRPr b="0" i="0" sz="1800" u="none" cap="none" strike="noStrike">
              <a:solidFill>
                <a:schemeClr val="dk1"/>
              </a:solidFill>
              <a:latin typeface="Trebuchet MS"/>
              <a:ea typeface="Trebuchet MS"/>
              <a:cs typeface="Trebuchet MS"/>
              <a:sym typeface="Trebuchet MS"/>
            </a:endParaRPr>
          </a:p>
        </p:txBody>
      </p:sp>
      <p:pic>
        <p:nvPicPr>
          <p:cNvPr descr="A person holding a sign posing for the camera&#10;&#10;Description automatically generated" id="408" name="Google Shape;408;p8"/>
          <p:cNvPicPr preferRelativeResize="0"/>
          <p:nvPr/>
        </p:nvPicPr>
        <p:blipFill rotWithShape="1">
          <a:blip r:embed="rId3">
            <a:alphaModFix/>
          </a:blip>
          <a:srcRect b="0" l="0" r="0" t="0"/>
          <a:stretch/>
        </p:blipFill>
        <p:spPr>
          <a:xfrm>
            <a:off x="395111" y="1140178"/>
            <a:ext cx="3206045" cy="5080000"/>
          </a:xfrm>
          <a:prstGeom prst="rect">
            <a:avLst/>
          </a:prstGeom>
          <a:noFill/>
          <a:ln>
            <a:noFill/>
          </a:ln>
        </p:spPr>
      </p:pic>
      <p:sp>
        <p:nvSpPr>
          <p:cNvPr id="409" name="Google Shape;409;p8"/>
          <p:cNvSpPr txBox="1"/>
          <p:nvPr/>
        </p:nvSpPr>
        <p:spPr>
          <a:xfrm>
            <a:off x="395111" y="268490"/>
            <a:ext cx="30155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1800" u="none" cap="none" strike="noStrike">
                <a:solidFill>
                  <a:schemeClr val="dk1"/>
                </a:solidFill>
                <a:latin typeface="Trebuchet MS"/>
                <a:ea typeface="Trebuchet MS"/>
                <a:cs typeface="Trebuchet MS"/>
                <a:sym typeface="Trebuchet MS"/>
              </a:rPr>
              <a:t>Generational Segmentation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9"/>
          <p:cNvSpPr txBox="1"/>
          <p:nvPr>
            <p:ph type="title"/>
          </p:nvPr>
        </p:nvSpPr>
        <p:spPr>
          <a:xfrm>
            <a:off x="1425044" y="146422"/>
            <a:ext cx="6589199" cy="128075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IN"/>
              <a:t>Earlier SEC by Market Res. Soc. Of India</a:t>
            </a:r>
            <a:endParaRPr/>
          </a:p>
        </p:txBody>
      </p:sp>
      <p:sp>
        <p:nvSpPr>
          <p:cNvPr id="415" name="Google Shape;415;p9"/>
          <p:cNvSpPr txBox="1"/>
          <p:nvPr>
            <p:ph idx="1" type="body"/>
          </p:nvPr>
        </p:nvSpPr>
        <p:spPr>
          <a:xfrm>
            <a:off x="1560472" y="1153142"/>
            <a:ext cx="6973929" cy="475782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742"/>
              <a:buChar char="►"/>
            </a:pPr>
            <a:r>
              <a:rPr b="1" lang="en-IN" sz="2177">
                <a:highlight>
                  <a:srgbClr val="FFFF00"/>
                </a:highlight>
              </a:rPr>
              <a:t>Urban SEC based upon occupation and Education of the head</a:t>
            </a:r>
            <a:endParaRPr/>
          </a:p>
          <a:p>
            <a:pPr indent="-342900" lvl="0" marL="342900" rtl="0" algn="l">
              <a:spcBef>
                <a:spcPts val="1000"/>
              </a:spcBef>
              <a:spcAft>
                <a:spcPts val="0"/>
              </a:spcAft>
              <a:buSzPts val="1742"/>
              <a:buChar char="►"/>
            </a:pPr>
            <a:r>
              <a:rPr b="1" lang="en-IN" sz="2177"/>
              <a:t>Urban SEC has a grid matrix of 10 categories across occupation and 10 categories across education.</a:t>
            </a:r>
            <a:endParaRPr/>
          </a:p>
          <a:p>
            <a:pPr indent="-342900" lvl="0" marL="342900" rtl="0" algn="l">
              <a:spcBef>
                <a:spcPts val="1000"/>
              </a:spcBef>
              <a:spcAft>
                <a:spcPts val="0"/>
              </a:spcAft>
              <a:buSzPts val="1742"/>
              <a:buChar char="►"/>
            </a:pPr>
            <a:r>
              <a:rPr b="1" lang="en-IN" sz="2177"/>
              <a:t>Urban SEC- A to E{with ABE divided into A1(highest purchase pot.),A2,B1, B2,E1, E2}</a:t>
            </a:r>
            <a:endParaRPr/>
          </a:p>
          <a:p>
            <a:pPr indent="-342900" lvl="0" marL="342900" rtl="0" algn="l">
              <a:spcBef>
                <a:spcPts val="1000"/>
              </a:spcBef>
              <a:spcAft>
                <a:spcPts val="0"/>
              </a:spcAft>
              <a:buSzPts val="1742"/>
              <a:buChar char="►"/>
            </a:pPr>
            <a:r>
              <a:rPr b="1" lang="en-IN" sz="2177">
                <a:highlight>
                  <a:srgbClr val="FFFF00"/>
                </a:highlight>
              </a:rPr>
              <a:t>Rural based on the education and the type of house he lives in.</a:t>
            </a:r>
            <a:endParaRPr/>
          </a:p>
          <a:p>
            <a:pPr indent="-342900" lvl="0" marL="342900" rtl="0" algn="l">
              <a:spcBef>
                <a:spcPts val="1000"/>
              </a:spcBef>
              <a:spcAft>
                <a:spcPts val="0"/>
              </a:spcAft>
              <a:buSzPts val="1742"/>
              <a:buChar char="►"/>
            </a:pPr>
            <a:r>
              <a:rPr b="1" lang="en-IN" sz="2177"/>
              <a:t>Rural has 8 categories across education and three categories across types of house.</a:t>
            </a:r>
            <a:endParaRPr/>
          </a:p>
          <a:p>
            <a:pPr indent="-342900" lvl="0" marL="342900" rtl="0" algn="l">
              <a:spcBef>
                <a:spcPts val="1000"/>
              </a:spcBef>
              <a:spcAft>
                <a:spcPts val="0"/>
              </a:spcAft>
              <a:buSzPts val="1742"/>
              <a:buChar char="►"/>
            </a:pPr>
            <a:r>
              <a:rPr b="1" lang="en-IN" sz="2177"/>
              <a:t>Rural {R1(highest purchase potential)}</a:t>
            </a:r>
            <a:endParaRPr/>
          </a:p>
          <a:p>
            <a:pPr indent="-232308" lvl="0" marL="342900" rtl="0" algn="l">
              <a:spcBef>
                <a:spcPts val="1000"/>
              </a:spcBef>
              <a:spcAft>
                <a:spcPts val="0"/>
              </a:spcAft>
              <a:buSzPts val="1742"/>
              <a:buNone/>
            </a:pPr>
            <a:r>
              <a:t/>
            </a:r>
            <a:endParaRPr b="1" sz="2177"/>
          </a:p>
        </p:txBody>
      </p:sp>
    </p:spTree>
  </p:cSld>
  <p:clrMapOvr>
    <a:masterClrMapping/>
  </p:clrMapOvr>
</p:sld>
</file>

<file path=ppt/theme/theme1.xml><?xml version="1.0" encoding="utf-8"?>
<a:theme xmlns:a="http://schemas.openxmlformats.org/drawingml/2006/main" xmlns:r="http://schemas.openxmlformats.org/officeDocument/2006/relationships"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2020-06-22T12:52:59Z</dcterms:created>
  <dc:creator>Dr. Deepa Nair</dc:creator>
</cp:coreProperties>
</file>