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7" r:id="rId27"/>
    <p:sldId id="261" r:id="rId28"/>
    <p:sldId id="288" r:id="rId29"/>
    <p:sldId id="290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85" r:id="rId38"/>
  </p:sldIdLst>
  <p:sldSz cx="9144000" cy="6858000" type="screen4x3"/>
  <p:notesSz cx="6858000" cy="9144000"/>
  <p:embeddedFontLst>
    <p:embeddedFont>
      <p:font typeface="Asset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Georgia" panose="02040502050405020303" pitchFamily="18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9" roundtripDataSignature="AMtx7mjua/K3r1PG7gp2+0YxRFmoS0cS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18" autoAdjust="0"/>
  </p:normalViewPr>
  <p:slideViewPr>
    <p:cSldViewPr snapToGrid="0">
      <p:cViewPr varScale="1">
        <p:scale>
          <a:sx n="77" d="100"/>
          <a:sy n="77" d="100"/>
        </p:scale>
        <p:origin x="1122" y="90"/>
      </p:cViewPr>
      <p:guideLst>
        <p:guide orient="horz" pos="21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3750D-114B-4DF5-B5BA-51EDEA1091FF}" type="doc">
      <dgm:prSet loTypeId="urn:microsoft.com/office/officeart/2005/8/layout/pyramid3" loCatId="pyramid" qsTypeId="urn:microsoft.com/office/officeart/2005/8/quickstyle/simple1" qsCatId="simple" csTypeId="urn:microsoft.com/office/officeart/2005/8/colors/colorful2" csCatId="colorful" phldr="1"/>
      <dgm:spPr/>
    </dgm:pt>
    <dgm:pt modelId="{44977DB9-831B-4C94-8D5F-BF3F32E39D0C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Open questions</a:t>
          </a:r>
          <a:endParaRPr lang="en-IN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15AC3F-811A-4C41-809F-7F3A4E6A39DF}" type="parTrans" cxnId="{351AD64D-D1B6-4300-845B-CD27AB9B033E}">
      <dgm:prSet/>
      <dgm:spPr/>
      <dgm:t>
        <a:bodyPr/>
        <a:lstStyle/>
        <a:p>
          <a:endParaRPr lang="en-IN" sz="2400"/>
        </a:p>
      </dgm:t>
    </dgm:pt>
    <dgm:pt modelId="{06E391D4-6CC6-411F-8182-02C824A3B8AB}" type="sibTrans" cxnId="{351AD64D-D1B6-4300-845B-CD27AB9B033E}">
      <dgm:prSet/>
      <dgm:spPr/>
      <dgm:t>
        <a:bodyPr/>
        <a:lstStyle/>
        <a:p>
          <a:endParaRPr lang="en-IN" sz="2400"/>
        </a:p>
      </dgm:t>
    </dgm:pt>
    <dgm:pt modelId="{04EF56CE-F8E4-45D6-9F8C-F37596515AC2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Probing questions</a:t>
          </a:r>
          <a:endParaRPr lang="en-IN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A29E1E-FEDF-49A0-ADCA-50CBD62C2E82}" type="parTrans" cxnId="{62DA71F6-84CD-4B54-9F8F-34403353D491}">
      <dgm:prSet/>
      <dgm:spPr/>
      <dgm:t>
        <a:bodyPr/>
        <a:lstStyle/>
        <a:p>
          <a:endParaRPr lang="en-IN" sz="2400"/>
        </a:p>
      </dgm:t>
    </dgm:pt>
    <dgm:pt modelId="{3FE5AF39-3306-4C4B-811C-A1C37748BD55}" type="sibTrans" cxnId="{62DA71F6-84CD-4B54-9F8F-34403353D491}">
      <dgm:prSet/>
      <dgm:spPr/>
      <dgm:t>
        <a:bodyPr/>
        <a:lstStyle/>
        <a:p>
          <a:endParaRPr lang="en-IN" sz="2400"/>
        </a:p>
      </dgm:t>
    </dgm:pt>
    <dgm:pt modelId="{77F39807-03D9-4AF3-92AC-594105CAF87C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Closing </a:t>
          </a:r>
        </a:p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questions </a:t>
          </a:r>
          <a:endParaRPr lang="en-IN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BC2FC8-AF13-44CC-9D00-523695F37D56}" type="parTrans" cxnId="{399076A8-9D3E-460C-85FE-B514FB271CF9}">
      <dgm:prSet/>
      <dgm:spPr/>
      <dgm:t>
        <a:bodyPr/>
        <a:lstStyle/>
        <a:p>
          <a:endParaRPr lang="en-IN" sz="2400"/>
        </a:p>
      </dgm:t>
    </dgm:pt>
    <dgm:pt modelId="{CDE59387-5866-4156-B888-6FA7E56EC0BC}" type="sibTrans" cxnId="{399076A8-9D3E-460C-85FE-B514FB271CF9}">
      <dgm:prSet/>
      <dgm:spPr/>
      <dgm:t>
        <a:bodyPr/>
        <a:lstStyle/>
        <a:p>
          <a:endParaRPr lang="en-IN" sz="2400"/>
        </a:p>
      </dgm:t>
    </dgm:pt>
    <dgm:pt modelId="{C4C65C01-2C3E-480D-8900-312017AF4691}" type="pres">
      <dgm:prSet presAssocID="{3D73750D-114B-4DF5-B5BA-51EDEA1091FF}" presName="Name0" presStyleCnt="0">
        <dgm:presLayoutVars>
          <dgm:dir/>
          <dgm:animLvl val="lvl"/>
          <dgm:resizeHandles val="exact"/>
        </dgm:presLayoutVars>
      </dgm:prSet>
      <dgm:spPr/>
    </dgm:pt>
    <dgm:pt modelId="{0FDF4FB6-C484-4814-839E-09F9CAD95D90}" type="pres">
      <dgm:prSet presAssocID="{44977DB9-831B-4C94-8D5F-BF3F32E39D0C}" presName="Name8" presStyleCnt="0"/>
      <dgm:spPr/>
    </dgm:pt>
    <dgm:pt modelId="{F47BA9AD-0DF2-48F1-9332-70B100EB7B7E}" type="pres">
      <dgm:prSet presAssocID="{44977DB9-831B-4C94-8D5F-BF3F32E39D0C}" presName="level" presStyleLbl="node1" presStyleIdx="0" presStyleCnt="3">
        <dgm:presLayoutVars>
          <dgm:chMax val="1"/>
          <dgm:bulletEnabled val="1"/>
        </dgm:presLayoutVars>
      </dgm:prSet>
      <dgm:spPr/>
    </dgm:pt>
    <dgm:pt modelId="{E3D7EE5C-343C-421B-8FE6-B068D58620D1}" type="pres">
      <dgm:prSet presAssocID="{44977DB9-831B-4C94-8D5F-BF3F32E39D0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246D0F6-6D4D-498A-A412-E98EE9F55838}" type="pres">
      <dgm:prSet presAssocID="{04EF56CE-F8E4-45D6-9F8C-F37596515AC2}" presName="Name8" presStyleCnt="0"/>
      <dgm:spPr/>
    </dgm:pt>
    <dgm:pt modelId="{E30DF999-57F4-4F29-B9DA-BD31BC9AF404}" type="pres">
      <dgm:prSet presAssocID="{04EF56CE-F8E4-45D6-9F8C-F37596515AC2}" presName="level" presStyleLbl="node1" presStyleIdx="1" presStyleCnt="3">
        <dgm:presLayoutVars>
          <dgm:chMax val="1"/>
          <dgm:bulletEnabled val="1"/>
        </dgm:presLayoutVars>
      </dgm:prSet>
      <dgm:spPr/>
    </dgm:pt>
    <dgm:pt modelId="{4071AE13-E241-44F7-9F28-BFEA97D3C8A5}" type="pres">
      <dgm:prSet presAssocID="{04EF56CE-F8E4-45D6-9F8C-F37596515A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7ACAB1-BD15-4C36-9BB8-0FFF9F0BDEB0}" type="pres">
      <dgm:prSet presAssocID="{77F39807-03D9-4AF3-92AC-594105CAF87C}" presName="Name8" presStyleCnt="0"/>
      <dgm:spPr/>
    </dgm:pt>
    <dgm:pt modelId="{6D88730C-2316-4E5B-8217-A7D282EB5FB0}" type="pres">
      <dgm:prSet presAssocID="{77F39807-03D9-4AF3-92AC-594105CAF87C}" presName="level" presStyleLbl="node1" presStyleIdx="2" presStyleCnt="3">
        <dgm:presLayoutVars>
          <dgm:chMax val="1"/>
          <dgm:bulletEnabled val="1"/>
        </dgm:presLayoutVars>
      </dgm:prSet>
      <dgm:spPr/>
    </dgm:pt>
    <dgm:pt modelId="{C8E12E57-7E92-4682-8C8A-4E8CFF6B9386}" type="pres">
      <dgm:prSet presAssocID="{77F39807-03D9-4AF3-92AC-594105CAF87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CB25811-484C-413A-81B4-FEC0CB855612}" type="presOf" srcId="{44977DB9-831B-4C94-8D5F-BF3F32E39D0C}" destId="{E3D7EE5C-343C-421B-8FE6-B068D58620D1}" srcOrd="1" destOrd="0" presId="urn:microsoft.com/office/officeart/2005/8/layout/pyramid3"/>
    <dgm:cxn modelId="{1D90E314-BEC9-49D2-AB01-BC7A7FFD8977}" type="presOf" srcId="{77F39807-03D9-4AF3-92AC-594105CAF87C}" destId="{C8E12E57-7E92-4682-8C8A-4E8CFF6B9386}" srcOrd="1" destOrd="0" presId="urn:microsoft.com/office/officeart/2005/8/layout/pyramid3"/>
    <dgm:cxn modelId="{351AD64D-D1B6-4300-845B-CD27AB9B033E}" srcId="{3D73750D-114B-4DF5-B5BA-51EDEA1091FF}" destId="{44977DB9-831B-4C94-8D5F-BF3F32E39D0C}" srcOrd="0" destOrd="0" parTransId="{BC15AC3F-811A-4C41-809F-7F3A4E6A39DF}" sibTransId="{06E391D4-6CC6-411F-8182-02C824A3B8AB}"/>
    <dgm:cxn modelId="{3B255073-D0CC-4732-98D8-8A5429BBAA3E}" type="presOf" srcId="{04EF56CE-F8E4-45D6-9F8C-F37596515AC2}" destId="{4071AE13-E241-44F7-9F28-BFEA97D3C8A5}" srcOrd="1" destOrd="0" presId="urn:microsoft.com/office/officeart/2005/8/layout/pyramid3"/>
    <dgm:cxn modelId="{3B39A355-C7B2-49B3-9601-37EC6C4294DB}" type="presOf" srcId="{04EF56CE-F8E4-45D6-9F8C-F37596515AC2}" destId="{E30DF999-57F4-4F29-B9DA-BD31BC9AF404}" srcOrd="0" destOrd="0" presId="urn:microsoft.com/office/officeart/2005/8/layout/pyramid3"/>
    <dgm:cxn modelId="{B2A40EA7-3BBA-4757-A427-01059552FF70}" type="presOf" srcId="{77F39807-03D9-4AF3-92AC-594105CAF87C}" destId="{6D88730C-2316-4E5B-8217-A7D282EB5FB0}" srcOrd="0" destOrd="0" presId="urn:microsoft.com/office/officeart/2005/8/layout/pyramid3"/>
    <dgm:cxn modelId="{399076A8-9D3E-460C-85FE-B514FB271CF9}" srcId="{3D73750D-114B-4DF5-B5BA-51EDEA1091FF}" destId="{77F39807-03D9-4AF3-92AC-594105CAF87C}" srcOrd="2" destOrd="0" parTransId="{E8BC2FC8-AF13-44CC-9D00-523695F37D56}" sibTransId="{CDE59387-5866-4156-B888-6FA7E56EC0BC}"/>
    <dgm:cxn modelId="{D556EBCE-B9F2-494F-9664-FC68D9F571AA}" type="presOf" srcId="{44977DB9-831B-4C94-8D5F-BF3F32E39D0C}" destId="{F47BA9AD-0DF2-48F1-9332-70B100EB7B7E}" srcOrd="0" destOrd="0" presId="urn:microsoft.com/office/officeart/2005/8/layout/pyramid3"/>
    <dgm:cxn modelId="{D185AEE2-C13C-4E36-9E6A-7405A8CF52BE}" type="presOf" srcId="{3D73750D-114B-4DF5-B5BA-51EDEA1091FF}" destId="{C4C65C01-2C3E-480D-8900-312017AF4691}" srcOrd="0" destOrd="0" presId="urn:microsoft.com/office/officeart/2005/8/layout/pyramid3"/>
    <dgm:cxn modelId="{62DA71F6-84CD-4B54-9F8F-34403353D491}" srcId="{3D73750D-114B-4DF5-B5BA-51EDEA1091FF}" destId="{04EF56CE-F8E4-45D6-9F8C-F37596515AC2}" srcOrd="1" destOrd="0" parTransId="{B7A29E1E-FEDF-49A0-ADCA-50CBD62C2E82}" sibTransId="{3FE5AF39-3306-4C4B-811C-A1C37748BD55}"/>
    <dgm:cxn modelId="{BF8007C4-6430-4C58-B2C6-F285BEB73E7B}" type="presParOf" srcId="{C4C65C01-2C3E-480D-8900-312017AF4691}" destId="{0FDF4FB6-C484-4814-839E-09F9CAD95D90}" srcOrd="0" destOrd="0" presId="urn:microsoft.com/office/officeart/2005/8/layout/pyramid3"/>
    <dgm:cxn modelId="{38168255-A8B0-434E-B3C9-F78BCA2D1767}" type="presParOf" srcId="{0FDF4FB6-C484-4814-839E-09F9CAD95D90}" destId="{F47BA9AD-0DF2-48F1-9332-70B100EB7B7E}" srcOrd="0" destOrd="0" presId="urn:microsoft.com/office/officeart/2005/8/layout/pyramid3"/>
    <dgm:cxn modelId="{B1650DEA-92F4-44BA-BCDD-1DB559190F2E}" type="presParOf" srcId="{0FDF4FB6-C484-4814-839E-09F9CAD95D90}" destId="{E3D7EE5C-343C-421B-8FE6-B068D58620D1}" srcOrd="1" destOrd="0" presId="urn:microsoft.com/office/officeart/2005/8/layout/pyramid3"/>
    <dgm:cxn modelId="{3FA24C3C-62B8-4DC7-AF25-A2155BC23EE3}" type="presParOf" srcId="{C4C65C01-2C3E-480D-8900-312017AF4691}" destId="{3246D0F6-6D4D-498A-A412-E98EE9F55838}" srcOrd="1" destOrd="0" presId="urn:microsoft.com/office/officeart/2005/8/layout/pyramid3"/>
    <dgm:cxn modelId="{CA73589D-ACE3-4546-B6D5-6520B64680C4}" type="presParOf" srcId="{3246D0F6-6D4D-498A-A412-E98EE9F55838}" destId="{E30DF999-57F4-4F29-B9DA-BD31BC9AF404}" srcOrd="0" destOrd="0" presId="urn:microsoft.com/office/officeart/2005/8/layout/pyramid3"/>
    <dgm:cxn modelId="{FB449E0B-5CB2-4621-868A-C0E5F8697297}" type="presParOf" srcId="{3246D0F6-6D4D-498A-A412-E98EE9F55838}" destId="{4071AE13-E241-44F7-9F28-BFEA97D3C8A5}" srcOrd="1" destOrd="0" presId="urn:microsoft.com/office/officeart/2005/8/layout/pyramid3"/>
    <dgm:cxn modelId="{66D14DCE-0A1B-4F1F-978B-909F7A396EB1}" type="presParOf" srcId="{C4C65C01-2C3E-480D-8900-312017AF4691}" destId="{0E7ACAB1-BD15-4C36-9BB8-0FFF9F0BDEB0}" srcOrd="2" destOrd="0" presId="urn:microsoft.com/office/officeart/2005/8/layout/pyramid3"/>
    <dgm:cxn modelId="{5928A08A-BF2F-4B5F-AF47-CCEAC5C4568D}" type="presParOf" srcId="{0E7ACAB1-BD15-4C36-9BB8-0FFF9F0BDEB0}" destId="{6D88730C-2316-4E5B-8217-A7D282EB5FB0}" srcOrd="0" destOrd="0" presId="urn:microsoft.com/office/officeart/2005/8/layout/pyramid3"/>
    <dgm:cxn modelId="{62223E78-062D-41F0-A3CA-60DC0AB884A5}" type="presParOf" srcId="{0E7ACAB1-BD15-4C36-9BB8-0FFF9F0BDEB0}" destId="{C8E12E57-7E92-4682-8C8A-4E8CFF6B938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BA9AD-0DF2-48F1-9332-70B100EB7B7E}">
      <dsp:nvSpPr>
        <dsp:cNvPr id="0" name=""/>
        <dsp:cNvSpPr/>
      </dsp:nvSpPr>
      <dsp:spPr>
        <a:xfrm rot="10800000">
          <a:off x="0" y="0"/>
          <a:ext cx="6084737" cy="1267579"/>
        </a:xfrm>
        <a:prstGeom prst="trapezoid">
          <a:avLst>
            <a:gd name="adj" fmla="val 8000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Open questions</a:t>
          </a:r>
          <a:endParaRPr lang="en-IN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10800000">
        <a:off x="1064828" y="0"/>
        <a:ext cx="3955079" cy="1267579"/>
      </dsp:txXfrm>
    </dsp:sp>
    <dsp:sp modelId="{E30DF999-57F4-4F29-B9DA-BD31BC9AF404}">
      <dsp:nvSpPr>
        <dsp:cNvPr id="0" name=""/>
        <dsp:cNvSpPr/>
      </dsp:nvSpPr>
      <dsp:spPr>
        <a:xfrm rot="10800000">
          <a:off x="1014122" y="1267579"/>
          <a:ext cx="4056491" cy="1267579"/>
        </a:xfrm>
        <a:prstGeom prst="trapezoid">
          <a:avLst>
            <a:gd name="adj" fmla="val 80005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Probing questions</a:t>
          </a:r>
          <a:endParaRPr lang="en-IN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10800000">
        <a:off x="1724008" y="1267579"/>
        <a:ext cx="2636719" cy="1267579"/>
      </dsp:txXfrm>
    </dsp:sp>
    <dsp:sp modelId="{6D88730C-2316-4E5B-8217-A7D282EB5FB0}">
      <dsp:nvSpPr>
        <dsp:cNvPr id="0" name=""/>
        <dsp:cNvSpPr/>
      </dsp:nvSpPr>
      <dsp:spPr>
        <a:xfrm rot="10800000">
          <a:off x="2028245" y="2535159"/>
          <a:ext cx="2028245" cy="1267579"/>
        </a:xfrm>
        <a:prstGeom prst="trapezoid">
          <a:avLst>
            <a:gd name="adj" fmla="val 80005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Closing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questions </a:t>
          </a:r>
          <a:endParaRPr lang="en-IN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10800000">
        <a:off x="2028245" y="2535159"/>
        <a:ext cx="2028245" cy="1267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Google Shape;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Online Meeting Etiquette</a:t>
            </a:r>
            <a:endParaRPr/>
          </a:p>
        </p:txBody>
      </p:sp>
      <p:sp>
        <p:nvSpPr>
          <p:cNvPr id="37" name="Google Shape;37;p1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Google Shape;4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Remember things to follow </a:t>
            </a:r>
            <a:endParaRPr/>
          </a:p>
        </p:txBody>
      </p:sp>
      <p:sp>
        <p:nvSpPr>
          <p:cNvPr id="47" name="Google Shape;47;p2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dt" idx="10"/>
          </p:nvPr>
        </p:nvSpPr>
        <p:spPr>
          <a:xfrm>
            <a:off x="38100" y="65405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8458200" y="6508750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1364-39A5-460C-854A-691F3F4A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D1731-B54C-4DF9-8306-4801CB073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18174-48E0-46FA-BBCC-448EB08D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F9BB-996F-4AF5-A4A3-66D5C735B380}" type="datetime1">
              <a:rPr lang="en-IN" smtClean="0"/>
              <a:t>29-06-2021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3D663-E5F8-4A35-8521-7FC6694C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Telephone skills and online meeting etiquette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DD4E4-B3F4-4CA9-A8C3-74D28BC5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A9F-8398-4D77-B0DE-906914054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931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38100" y="65405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458200" y="6508750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pic>
        <p:nvPicPr>
          <p:cNvPr id="15" name="Google Shape;1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3409" y="304800"/>
            <a:ext cx="1623390" cy="91281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7"/>
          <p:cNvSpPr txBox="1"/>
          <p:nvPr/>
        </p:nvSpPr>
        <p:spPr>
          <a:xfrm>
            <a:off x="0" y="6324600"/>
            <a:ext cx="8018462" cy="228600"/>
          </a:xfrm>
          <a:prstGeom prst="rect">
            <a:avLst/>
          </a:prstGeom>
          <a:solidFill>
            <a:srgbClr val="484848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7"/>
          <p:cNvSpPr/>
          <p:nvPr/>
        </p:nvSpPr>
        <p:spPr>
          <a:xfrm>
            <a:off x="8051800" y="6324600"/>
            <a:ext cx="228600" cy="228600"/>
          </a:xfrm>
          <a:prstGeom prst="ellipse">
            <a:avLst/>
          </a:prstGeom>
          <a:solidFill>
            <a:srgbClr val="FF8C0B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7"/>
          <p:cNvSpPr/>
          <p:nvPr/>
        </p:nvSpPr>
        <p:spPr>
          <a:xfrm rot="10800000" flipH="1">
            <a:off x="8877300" y="6324600"/>
            <a:ext cx="228600" cy="228600"/>
          </a:xfrm>
          <a:prstGeom prst="ellipse">
            <a:avLst/>
          </a:prstGeom>
          <a:solidFill>
            <a:srgbClr val="00AF00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7"/>
          <p:cNvSpPr/>
          <p:nvPr/>
        </p:nvSpPr>
        <p:spPr>
          <a:xfrm>
            <a:off x="8318500" y="6324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7"/>
          <p:cNvSpPr/>
          <p:nvPr/>
        </p:nvSpPr>
        <p:spPr>
          <a:xfrm>
            <a:off x="8585200" y="6324600"/>
            <a:ext cx="228600" cy="228600"/>
          </a:xfrm>
          <a:prstGeom prst="ellipse">
            <a:avLst/>
          </a:prstGeom>
          <a:solidFill>
            <a:srgbClr val="00AEDA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/>
          <p:nvPr/>
        </p:nvSpPr>
        <p:spPr>
          <a:xfrm>
            <a:off x="212943" y="565484"/>
            <a:ext cx="66763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Virtual Meeting Etiquette &amp; Telephone Etiquette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38100" y="65405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3302000" y="6595404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43" name="Google Shape;43;p15"/>
          <p:cNvSpPr txBox="1"/>
          <p:nvPr/>
        </p:nvSpPr>
        <p:spPr>
          <a:xfrm>
            <a:off x="8458200" y="6508750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Things you need to know about Telephone Etiquette – World&amp;#39;s Successful CEO  Networking Groups | Best CEO Advice – CEO Hangout">
            <a:extLst>
              <a:ext uri="{FF2B5EF4-FFF2-40B4-BE49-F238E27FC236}">
                <a16:creationId xmlns:a16="http://schemas.microsoft.com/office/drawing/2014/main" id="{B6F20ACF-58F4-4F60-B80D-F3BCD0D8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92" y="1642662"/>
            <a:ext cx="4634108" cy="46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 Virtual Meetings, Tech Etiquette Matters | MeetingsNet">
            <a:extLst>
              <a:ext uri="{FF2B5EF4-FFF2-40B4-BE49-F238E27FC236}">
                <a16:creationId xmlns:a16="http://schemas.microsoft.com/office/drawing/2014/main" id="{CC610E84-2BAB-47C6-B0ED-7E25579F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42662"/>
            <a:ext cx="4395592" cy="464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/>
        </p:nvSpPr>
        <p:spPr>
          <a:xfrm>
            <a:off x="275574" y="338203"/>
            <a:ext cx="38955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Google Meet Features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8"/>
          <p:cNvSpPr/>
          <p:nvPr/>
        </p:nvSpPr>
        <p:spPr>
          <a:xfrm>
            <a:off x="275574" y="922938"/>
            <a:ext cx="649238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3.Adjustable layouts and screen settings</a:t>
            </a:r>
            <a:endParaRPr dirty="0"/>
          </a:p>
        </p:txBody>
      </p:sp>
      <p:pic>
        <p:nvPicPr>
          <p:cNvPr id="159" name="Google Shape;15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59" y="4374933"/>
            <a:ext cx="2955903" cy="192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8"/>
          <p:cNvSpPr txBox="1"/>
          <p:nvPr/>
        </p:nvSpPr>
        <p:spPr>
          <a:xfrm>
            <a:off x="6438379" y="3885311"/>
            <a:ext cx="25612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Tiled video layout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8"/>
          <p:cNvSpPr txBox="1"/>
          <p:nvPr/>
        </p:nvSpPr>
        <p:spPr>
          <a:xfrm>
            <a:off x="2969883" y="3885311"/>
            <a:ext cx="29425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Adaptive video layout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8"/>
          <p:cNvSpPr txBox="1"/>
          <p:nvPr/>
        </p:nvSpPr>
        <p:spPr>
          <a:xfrm>
            <a:off x="39042" y="3860088"/>
            <a:ext cx="29425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Grid video layout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8"/>
          <p:cNvSpPr txBox="1">
            <a:spLocks noGrp="1"/>
          </p:cNvSpPr>
          <p:nvPr>
            <p:ph type="dt" idx="10"/>
          </p:nvPr>
        </p:nvSpPr>
        <p:spPr>
          <a:xfrm>
            <a:off x="38100" y="65405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8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66" name="Google Shape;166;p38"/>
          <p:cNvSpPr txBox="1"/>
          <p:nvPr/>
        </p:nvSpPr>
        <p:spPr>
          <a:xfrm>
            <a:off x="8458200" y="6508750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utoShape 2" descr="How to see everyone on Google Meet on PC and Phone">
            <a:extLst>
              <a:ext uri="{FF2B5EF4-FFF2-40B4-BE49-F238E27FC236}">
                <a16:creationId xmlns:a16="http://schemas.microsoft.com/office/drawing/2014/main" id="{9E9F7DBD-8BF5-4614-AA3B-40C74FE244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4712" y="2017678"/>
            <a:ext cx="3659688" cy="15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How to see everyone on Google Meet on PC and Phone">
            <a:extLst>
              <a:ext uri="{FF2B5EF4-FFF2-40B4-BE49-F238E27FC236}">
                <a16:creationId xmlns:a16="http://schemas.microsoft.com/office/drawing/2014/main" id="{3D714EBC-CC83-4095-A1DE-043E8A237E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6" descr="How to see everyone on Google Meet on PC and Phone">
            <a:extLst>
              <a:ext uri="{FF2B5EF4-FFF2-40B4-BE49-F238E27FC236}">
                <a16:creationId xmlns:a16="http://schemas.microsoft.com/office/drawing/2014/main" id="{6327EC66-F307-4723-9DE0-5554E6DD61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1325" y="2204581"/>
            <a:ext cx="3005595" cy="14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2CBBBF-124E-4FE2-963B-0B06EEE5A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232" y="1384562"/>
            <a:ext cx="5898367" cy="2553463"/>
          </a:xfrm>
          <a:prstGeom prst="rect">
            <a:avLst/>
          </a:prstGeom>
        </p:spPr>
      </p:pic>
      <p:pic>
        <p:nvPicPr>
          <p:cNvPr id="5130" name="Picture 10" descr="How to activate the new grid layout in Google video calls | Web24 News">
            <a:extLst>
              <a:ext uri="{FF2B5EF4-FFF2-40B4-BE49-F238E27FC236}">
                <a16:creationId xmlns:a16="http://schemas.microsoft.com/office/drawing/2014/main" id="{9B2913A0-56E9-4EF1-ADEC-56E3AD624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6" y="4374932"/>
            <a:ext cx="2806489" cy="19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Learn about the new Meet layout - Google Meet Help">
            <a:extLst>
              <a:ext uri="{FF2B5EF4-FFF2-40B4-BE49-F238E27FC236}">
                <a16:creationId xmlns:a16="http://schemas.microsoft.com/office/drawing/2014/main" id="{B3E87D14-1126-4037-B10B-CB9A8CC0A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62" y="4399688"/>
            <a:ext cx="2923537" cy="18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/>
          <p:nvPr/>
        </p:nvSpPr>
        <p:spPr>
          <a:xfrm>
            <a:off x="279070" y="555327"/>
            <a:ext cx="48510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Google Meet Features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9"/>
          <p:cNvSpPr/>
          <p:nvPr/>
        </p:nvSpPr>
        <p:spPr>
          <a:xfrm>
            <a:off x="1631620" y="1305486"/>
            <a:ext cx="23015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4.Screen sharing  </a:t>
            </a:r>
            <a:endParaRPr dirty="0"/>
          </a:p>
        </p:txBody>
      </p:sp>
      <p:sp>
        <p:nvSpPr>
          <p:cNvPr id="175" name="Google Shape;175;p39"/>
          <p:cNvSpPr txBox="1">
            <a:spLocks noGrp="1"/>
          </p:cNvSpPr>
          <p:nvPr>
            <p:ph type="dt" idx="10"/>
          </p:nvPr>
        </p:nvSpPr>
        <p:spPr>
          <a:xfrm>
            <a:off x="38100" y="65405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9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77" name="Google Shape;177;p39"/>
          <p:cNvSpPr txBox="1"/>
          <p:nvPr/>
        </p:nvSpPr>
        <p:spPr>
          <a:xfrm>
            <a:off x="8458200" y="6508750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 descr="How to Share Your Screen in Google Meet">
            <a:extLst>
              <a:ext uri="{FF2B5EF4-FFF2-40B4-BE49-F238E27FC236}">
                <a16:creationId xmlns:a16="http://schemas.microsoft.com/office/drawing/2014/main" id="{601E1E1E-3032-4792-823F-925D34FA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0" y="1932534"/>
            <a:ext cx="8439045" cy="42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/>
          <p:nvPr/>
        </p:nvSpPr>
        <p:spPr>
          <a:xfrm>
            <a:off x="1055077" y="1208806"/>
            <a:ext cx="49973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5. Controls for meeting hosts</a:t>
            </a:r>
            <a:endParaRPr dirty="0"/>
          </a:p>
        </p:txBody>
      </p:sp>
      <p:sp>
        <p:nvSpPr>
          <p:cNvPr id="183" name="Google Shape;183;p40"/>
          <p:cNvSpPr txBox="1"/>
          <p:nvPr/>
        </p:nvSpPr>
        <p:spPr>
          <a:xfrm>
            <a:off x="279070" y="555327"/>
            <a:ext cx="48510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Google Meet Features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0"/>
          <p:cNvSpPr/>
          <p:nvPr/>
        </p:nvSpPr>
        <p:spPr>
          <a:xfrm>
            <a:off x="425885" y="1741117"/>
            <a:ext cx="2417523" cy="45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To Pin  </a:t>
            </a:r>
            <a:endParaRPr dirty="0"/>
          </a:p>
        </p:txBody>
      </p:sp>
      <p:sp>
        <p:nvSpPr>
          <p:cNvPr id="186" name="Google Shape;186;p40"/>
          <p:cNvSpPr txBox="1">
            <a:spLocks noGrp="1"/>
          </p:cNvSpPr>
          <p:nvPr>
            <p:ph type="dt" idx="10"/>
          </p:nvPr>
        </p:nvSpPr>
        <p:spPr>
          <a:xfrm>
            <a:off x="38100" y="65405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0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88" name="Google Shape;188;p40"/>
          <p:cNvSpPr txBox="1"/>
          <p:nvPr/>
        </p:nvSpPr>
        <p:spPr>
          <a:xfrm>
            <a:off x="8458200" y="6508750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84;p40">
            <a:extLst>
              <a:ext uri="{FF2B5EF4-FFF2-40B4-BE49-F238E27FC236}">
                <a16:creationId xmlns:a16="http://schemas.microsoft.com/office/drawing/2014/main" id="{928E4044-D475-4874-BDE1-1E095CC188C4}"/>
              </a:ext>
            </a:extLst>
          </p:cNvPr>
          <p:cNvSpPr/>
          <p:nvPr/>
        </p:nvSpPr>
        <p:spPr>
          <a:xfrm>
            <a:off x="3363970" y="1728591"/>
            <a:ext cx="22727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To Mute</a:t>
            </a:r>
            <a:r>
              <a:rPr lang="en-US" sz="2400" b="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0" name="Google Shape;184;p40">
            <a:extLst>
              <a:ext uri="{FF2B5EF4-FFF2-40B4-BE49-F238E27FC236}">
                <a16:creationId xmlns:a16="http://schemas.microsoft.com/office/drawing/2014/main" id="{45B3D1CE-79B2-4EE5-81BE-6E4049B19F88}"/>
              </a:ext>
            </a:extLst>
          </p:cNvPr>
          <p:cNvSpPr/>
          <p:nvPr/>
        </p:nvSpPr>
        <p:spPr>
          <a:xfrm flipH="1">
            <a:off x="6300593" y="1739175"/>
            <a:ext cx="17856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To Remove</a:t>
            </a:r>
            <a:r>
              <a:rPr lang="en-US" sz="2400" b="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49E7A5-EABF-4393-A2DA-9FF69A250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8" y="2241637"/>
            <a:ext cx="2707033" cy="4061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036A5A-985D-48DF-9487-6558DEDD7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74" y="2248334"/>
            <a:ext cx="2911216" cy="4054339"/>
          </a:xfrm>
          <a:prstGeom prst="rect">
            <a:avLst/>
          </a:prstGeom>
        </p:spPr>
      </p:pic>
      <p:pic>
        <p:nvPicPr>
          <p:cNvPr id="7176" name="Picture 8" descr="How to End a Google Meet for Everyone (Permanently) - All Things How">
            <a:extLst>
              <a:ext uri="{FF2B5EF4-FFF2-40B4-BE49-F238E27FC236}">
                <a16:creationId xmlns:a16="http://schemas.microsoft.com/office/drawing/2014/main" id="{B9F29091-677D-4BD3-8366-22B6F201B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37" y="2248335"/>
            <a:ext cx="2849492" cy="40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94" y="1140102"/>
            <a:ext cx="9080805" cy="516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1"/>
          <p:cNvSpPr txBox="1"/>
          <p:nvPr/>
        </p:nvSpPr>
        <p:spPr>
          <a:xfrm>
            <a:off x="279070" y="555327"/>
            <a:ext cx="48510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Google Meet cheat sheet 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1"/>
          <p:cNvSpPr txBox="1">
            <a:spLocks noGrp="1"/>
          </p:cNvSpPr>
          <p:nvPr>
            <p:ph type="dt" idx="10"/>
          </p:nvPr>
        </p:nvSpPr>
        <p:spPr>
          <a:xfrm>
            <a:off x="38100" y="65405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1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97" name="Google Shape;197;p41"/>
          <p:cNvSpPr txBox="1"/>
          <p:nvPr/>
        </p:nvSpPr>
        <p:spPr>
          <a:xfrm>
            <a:off x="8458200" y="6508750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/>
        </p:nvSpPr>
        <p:spPr>
          <a:xfrm>
            <a:off x="8458200" y="6508750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2"/>
          <p:cNvSpPr/>
          <p:nvPr/>
        </p:nvSpPr>
        <p:spPr>
          <a:xfrm>
            <a:off x="318432" y="596546"/>
            <a:ext cx="35395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Skype features</a:t>
            </a:r>
            <a:endParaRPr dirty="0"/>
          </a:p>
        </p:txBody>
      </p:sp>
      <p:pic>
        <p:nvPicPr>
          <p:cNvPr id="204" name="Google Shape;204;p42"/>
          <p:cNvPicPr preferRelativeResize="0"/>
          <p:nvPr/>
        </p:nvPicPr>
        <p:blipFill rotWithShape="1">
          <a:blip r:embed="rId3">
            <a:alphaModFix/>
          </a:blip>
          <a:srcRect b="7291"/>
          <a:stretch/>
        </p:blipFill>
        <p:spPr>
          <a:xfrm>
            <a:off x="2749694" y="2012252"/>
            <a:ext cx="3330472" cy="264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3574" y="2773073"/>
            <a:ext cx="848901" cy="84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2"/>
          <p:cNvSpPr/>
          <p:nvPr/>
        </p:nvSpPr>
        <p:spPr>
          <a:xfrm>
            <a:off x="211492" y="2728935"/>
            <a:ext cx="288823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78D4"/>
              </a:solidFill>
              <a:latin typeface="Asset"/>
              <a:ea typeface="Asset"/>
              <a:cs typeface="Asset"/>
              <a:sym typeface="Asse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messaging</a:t>
            </a:r>
            <a:endParaRPr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Instantly react to any message with fun reactions or use  to grab someone’s attention.</a:t>
            </a:r>
            <a:endParaRPr dirty="0"/>
          </a:p>
        </p:txBody>
      </p:sp>
      <p:sp>
        <p:nvSpPr>
          <p:cNvPr id="207" name="Google Shape;207;p42"/>
          <p:cNvSpPr/>
          <p:nvPr/>
        </p:nvSpPr>
        <p:spPr>
          <a:xfrm>
            <a:off x="5759468" y="2666721"/>
            <a:ext cx="333047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 sharing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Easily share presentations, holiday photos or anything on your screen during a call with integrated screen sharing.</a:t>
            </a:r>
            <a:endParaRPr dirty="0"/>
          </a:p>
        </p:txBody>
      </p:sp>
      <p:sp>
        <p:nvSpPr>
          <p:cNvPr id="208" name="Google Shape;208;p42"/>
          <p:cNvSpPr/>
          <p:nvPr/>
        </p:nvSpPr>
        <p:spPr>
          <a:xfrm>
            <a:off x="2749694" y="4553879"/>
            <a:ext cx="2482704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Skype Translator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Enjoy real-time translation of voice calls, video calls and instant messages.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2"/>
          <p:cNvSpPr/>
          <p:nvPr/>
        </p:nvSpPr>
        <p:spPr>
          <a:xfrm>
            <a:off x="318432" y="1181321"/>
            <a:ext cx="3066101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2B2C33"/>
                </a:solidFill>
                <a:latin typeface="Calibri"/>
                <a:ea typeface="Calibri"/>
                <a:cs typeface="Calibri"/>
                <a:sym typeface="Calibri"/>
              </a:rPr>
              <a:t>Send files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2B2C33"/>
                </a:solidFill>
                <a:latin typeface="Calibri"/>
                <a:ea typeface="Calibri"/>
                <a:cs typeface="Calibri"/>
                <a:sym typeface="Calibri"/>
              </a:rPr>
              <a:t>Share photos, videos, and other files up to 300 MB by simply dragging and dropping files into your conversation window.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2"/>
          <p:cNvSpPr/>
          <p:nvPr/>
        </p:nvSpPr>
        <p:spPr>
          <a:xfrm>
            <a:off x="5773579" y="1458320"/>
            <a:ext cx="331636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Skype for Outlook.com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from chat to video in just one click, right from your inbox.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2"/>
          <p:cNvSpPr/>
          <p:nvPr/>
        </p:nvSpPr>
        <p:spPr>
          <a:xfrm>
            <a:off x="3557393" y="1114816"/>
            <a:ext cx="2202076" cy="165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Skype extension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your favorite pages, articles, with your Skype contacts.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2"/>
          <p:cNvSpPr txBox="1">
            <a:spLocks noGrp="1"/>
          </p:cNvSpPr>
          <p:nvPr>
            <p:ph type="dt" idx="10"/>
          </p:nvPr>
        </p:nvSpPr>
        <p:spPr>
          <a:xfrm>
            <a:off x="38100" y="65405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2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5" name="Google Shape;208;p42">
            <a:extLst>
              <a:ext uri="{FF2B5EF4-FFF2-40B4-BE49-F238E27FC236}">
                <a16:creationId xmlns:a16="http://schemas.microsoft.com/office/drawing/2014/main" id="{7A283D30-E162-40EF-9F04-B0737A80B65D}"/>
              </a:ext>
            </a:extLst>
          </p:cNvPr>
          <p:cNvSpPr/>
          <p:nvPr/>
        </p:nvSpPr>
        <p:spPr>
          <a:xfrm>
            <a:off x="5232398" y="4553879"/>
            <a:ext cx="391160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Call Recording and Live Subtitles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to capture special moments, note key decisions and use live sub-titles to read the words that are spoken.</a:t>
            </a:r>
          </a:p>
        </p:txBody>
      </p:sp>
      <p:sp>
        <p:nvSpPr>
          <p:cNvPr id="17" name="Google Shape;211;p42">
            <a:extLst>
              <a:ext uri="{FF2B5EF4-FFF2-40B4-BE49-F238E27FC236}">
                <a16:creationId xmlns:a16="http://schemas.microsoft.com/office/drawing/2014/main" id="{3E962432-BCE5-40F0-93CE-AF73F8C8F9FC}"/>
              </a:ext>
            </a:extLst>
          </p:cNvPr>
          <p:cNvSpPr/>
          <p:nvPr/>
        </p:nvSpPr>
        <p:spPr>
          <a:xfrm flipH="1">
            <a:off x="211492" y="4556647"/>
            <a:ext cx="24827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Private Conversations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your sensitive conversations private with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 standard end to end encryption.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/>
          <p:nvPr/>
        </p:nvSpPr>
        <p:spPr>
          <a:xfrm>
            <a:off x="318433" y="596546"/>
            <a:ext cx="5682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Skype business features </a:t>
            </a:r>
            <a:endParaRPr dirty="0"/>
          </a:p>
        </p:txBody>
      </p:sp>
      <p:pic>
        <p:nvPicPr>
          <p:cNvPr id="219" name="Google Shape;219;p43" descr="Us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433" y="153488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3"/>
          <p:cNvSpPr txBox="1"/>
          <p:nvPr/>
        </p:nvSpPr>
        <p:spPr>
          <a:xfrm>
            <a:off x="1555666" y="1761253"/>
            <a:ext cx="38594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Unlimited number of meeting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43" descr="Lin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140" y="242535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3"/>
          <p:cNvSpPr txBox="1"/>
          <p:nvPr/>
        </p:nvSpPr>
        <p:spPr>
          <a:xfrm>
            <a:off x="1555665" y="2651723"/>
            <a:ext cx="50489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Personalized URL meeting invites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43" descr="Monit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850" y="329859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3"/>
          <p:cNvSpPr txBox="1"/>
          <p:nvPr/>
        </p:nvSpPr>
        <p:spPr>
          <a:xfrm>
            <a:off x="1555664" y="5347054"/>
            <a:ext cx="50489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White board  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43" descr="Up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850" y="429196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 txBox="1"/>
          <p:nvPr/>
        </p:nvSpPr>
        <p:spPr>
          <a:xfrm>
            <a:off x="1555665" y="4424378"/>
            <a:ext cx="50489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 point upload  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43" descr="Advertis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9850" y="534705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/>
          <p:nvPr/>
        </p:nvSpPr>
        <p:spPr>
          <a:xfrm>
            <a:off x="1555664" y="3501375"/>
            <a:ext cx="50489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 sharing 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dt" idx="10"/>
          </p:nvPr>
        </p:nvSpPr>
        <p:spPr>
          <a:xfrm>
            <a:off x="38100" y="6568636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3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231" name="Google Shape;231;p43"/>
          <p:cNvSpPr txBox="1"/>
          <p:nvPr/>
        </p:nvSpPr>
        <p:spPr>
          <a:xfrm>
            <a:off x="8458200" y="65368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>
            <a:spLocks noGrp="1"/>
          </p:cNvSpPr>
          <p:nvPr>
            <p:ph type="dt" idx="10"/>
          </p:nvPr>
        </p:nvSpPr>
        <p:spPr>
          <a:xfrm>
            <a:off x="38100" y="6632808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4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250" name="Google Shape;250;p44"/>
          <p:cNvSpPr txBox="1"/>
          <p:nvPr/>
        </p:nvSpPr>
        <p:spPr>
          <a:xfrm>
            <a:off x="8458200" y="65368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18;p43">
            <a:extLst>
              <a:ext uri="{FF2B5EF4-FFF2-40B4-BE49-F238E27FC236}">
                <a16:creationId xmlns:a16="http://schemas.microsoft.com/office/drawing/2014/main" id="{AE96E2C8-2516-410A-B707-F0E437E7F505}"/>
              </a:ext>
            </a:extLst>
          </p:cNvPr>
          <p:cNvSpPr/>
          <p:nvPr/>
        </p:nvSpPr>
        <p:spPr>
          <a:xfrm>
            <a:off x="318433" y="596546"/>
            <a:ext cx="5682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Etiquettes to follow: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9222" name="Picture 6" descr="MEETINGS Before, During &amp;amp; After. - ppt video online download">
            <a:extLst>
              <a:ext uri="{FF2B5EF4-FFF2-40B4-BE49-F238E27FC236}">
                <a16:creationId xmlns:a16="http://schemas.microsoft.com/office/drawing/2014/main" id="{28FEA98C-669B-4EA0-9E24-1965B11AE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66" r="-1455"/>
          <a:stretch/>
        </p:blipFill>
        <p:spPr bwMode="auto">
          <a:xfrm>
            <a:off x="38100" y="1377863"/>
            <a:ext cx="8915400" cy="488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"/>
          <p:cNvSpPr txBox="1"/>
          <p:nvPr/>
        </p:nvSpPr>
        <p:spPr>
          <a:xfrm>
            <a:off x="351692" y="618979"/>
            <a:ext cx="422030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Etiquettes to follow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Before: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5"/>
          <p:cNvSpPr txBox="1"/>
          <p:nvPr/>
        </p:nvSpPr>
        <p:spPr>
          <a:xfrm>
            <a:off x="432190" y="1696197"/>
            <a:ext cx="25907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Mute your mic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5"/>
          <p:cNvSpPr/>
          <p:nvPr/>
        </p:nvSpPr>
        <p:spPr>
          <a:xfrm>
            <a:off x="4668133" y="1696197"/>
            <a:ext cx="40014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Prepare a quite area set up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5"/>
          <p:cNvSpPr txBox="1">
            <a:spLocks noGrp="1"/>
          </p:cNvSpPr>
          <p:nvPr>
            <p:ph type="dt" idx="10"/>
          </p:nvPr>
        </p:nvSpPr>
        <p:spPr>
          <a:xfrm>
            <a:off x="38100" y="6596772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5"/>
          <p:cNvSpPr txBox="1">
            <a:spLocks noGrp="1"/>
          </p:cNvSpPr>
          <p:nvPr>
            <p:ph type="ftr" idx="11"/>
          </p:nvPr>
        </p:nvSpPr>
        <p:spPr>
          <a:xfrm>
            <a:off x="3302000" y="6581336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262" name="Google Shape;262;p45"/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42" name="Picture 2" descr="Pin on Setup">
            <a:extLst>
              <a:ext uri="{FF2B5EF4-FFF2-40B4-BE49-F238E27FC236}">
                <a16:creationId xmlns:a16="http://schemas.microsoft.com/office/drawing/2014/main" id="{B7EB3A43-DB33-45AA-918D-BAA8A310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06" y="2178460"/>
            <a:ext cx="4619494" cy="406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xcited to share this item from my #etsy shop: Mute Your Mic Please 11oz  Mug; Funny Zoom Mug; Funny Teacher Mug; Mute;… | Mugs, Presents for  teachers, Learning gift">
            <a:extLst>
              <a:ext uri="{FF2B5EF4-FFF2-40B4-BE49-F238E27FC236}">
                <a16:creationId xmlns:a16="http://schemas.microsoft.com/office/drawing/2014/main" id="{647E9A26-FDBA-4E4E-BC8F-A9B8AAF3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157862"/>
            <a:ext cx="4220308" cy="40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/>
          <p:nvPr/>
        </p:nvSpPr>
        <p:spPr>
          <a:xfrm>
            <a:off x="38100" y="1095475"/>
            <a:ext cx="38867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Schedule meeting and send link in advance </a:t>
            </a:r>
            <a:endParaRPr/>
          </a:p>
        </p:txBody>
      </p:sp>
      <p:sp>
        <p:nvSpPr>
          <p:cNvPr id="269" name="Google Shape;269;p46"/>
          <p:cNvSpPr/>
          <p:nvPr/>
        </p:nvSpPr>
        <p:spPr>
          <a:xfrm>
            <a:off x="5461610" y="1195536"/>
            <a:ext cx="3185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Phone on silent mode</a:t>
            </a:r>
            <a:endParaRPr/>
          </a:p>
        </p:txBody>
      </p:sp>
      <p:sp>
        <p:nvSpPr>
          <p:cNvPr id="271" name="Google Shape;271;p46"/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6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273" name="Google Shape;273;p46"/>
          <p:cNvSpPr txBox="1"/>
          <p:nvPr/>
        </p:nvSpPr>
        <p:spPr>
          <a:xfrm>
            <a:off x="8458200" y="65368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66" name="Picture 2" descr="How to schedule a Zoom meeting so you can organise your work calendar in  advance | Business Insider">
            <a:extLst>
              <a:ext uri="{FF2B5EF4-FFF2-40B4-BE49-F238E27FC236}">
                <a16:creationId xmlns:a16="http://schemas.microsoft.com/office/drawing/2014/main" id="{762434EC-798B-4E34-8957-891F9B75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16690"/>
            <a:ext cx="5461610" cy="426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lease silence your phone - YouTube">
            <a:extLst>
              <a:ext uri="{FF2B5EF4-FFF2-40B4-BE49-F238E27FC236}">
                <a16:creationId xmlns:a16="http://schemas.microsoft.com/office/drawing/2014/main" id="{21006413-BDE8-4CFC-A925-03E92500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9" y="2016690"/>
            <a:ext cx="3185487" cy="426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7"/>
          <p:cNvSpPr/>
          <p:nvPr/>
        </p:nvSpPr>
        <p:spPr>
          <a:xfrm>
            <a:off x="511384" y="1190284"/>
            <a:ext cx="25795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Set ground rules </a:t>
            </a:r>
            <a:endParaRPr dirty="0"/>
          </a:p>
        </p:txBody>
      </p:sp>
      <p:sp>
        <p:nvSpPr>
          <p:cNvPr id="281" name="Google Shape;281;p47"/>
          <p:cNvSpPr/>
          <p:nvPr/>
        </p:nvSpPr>
        <p:spPr>
          <a:xfrm>
            <a:off x="6320352" y="1268548"/>
            <a:ext cx="21916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Well lit space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7"/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7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284" name="Google Shape;284;p47"/>
          <p:cNvSpPr txBox="1"/>
          <p:nvPr/>
        </p:nvSpPr>
        <p:spPr>
          <a:xfrm>
            <a:off x="8458200" y="65368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90" name="Picture 2" descr="Feng shui for a successful workspace - | WellBeing.com.au">
            <a:extLst>
              <a:ext uri="{FF2B5EF4-FFF2-40B4-BE49-F238E27FC236}">
                <a16:creationId xmlns:a16="http://schemas.microsoft.com/office/drawing/2014/main" id="{A12F9215-48F4-46B5-88D5-BF5B3D40F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3955"/>
            <a:ext cx="4381499" cy="435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rtual meetings and their etiquette">
            <a:extLst>
              <a:ext uri="{FF2B5EF4-FFF2-40B4-BE49-F238E27FC236}">
                <a16:creationId xmlns:a16="http://schemas.microsoft.com/office/drawing/2014/main" id="{135E005D-0F38-45AB-B8E5-E5923B272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9"/>
          <a:stretch/>
        </p:blipFill>
        <p:spPr bwMode="auto">
          <a:xfrm>
            <a:off x="38101" y="1903955"/>
            <a:ext cx="4533899" cy="435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dt" idx="10"/>
          </p:nvPr>
        </p:nvSpPr>
        <p:spPr>
          <a:xfrm>
            <a:off x="38100" y="6554568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9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51" name="Google Shape;51;p29"/>
          <p:cNvSpPr txBox="1"/>
          <p:nvPr/>
        </p:nvSpPr>
        <p:spPr>
          <a:xfrm>
            <a:off x="8458200" y="65368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9"/>
          <p:cNvSpPr txBox="1"/>
          <p:nvPr/>
        </p:nvSpPr>
        <p:spPr>
          <a:xfrm>
            <a:off x="594333" y="1771244"/>
            <a:ext cx="6864900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Understand the different platforms available for virtual connect.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 the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things to follow in a virtual meeting.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Apply  the telephone etiquettes and structure of a call.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Apply the learnings for usage.</a:t>
            </a:r>
            <a:endParaRPr lang="en-US"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en-US"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9"/>
          <p:cNvSpPr/>
          <p:nvPr/>
        </p:nvSpPr>
        <p:spPr>
          <a:xfrm>
            <a:off x="206281" y="672244"/>
            <a:ext cx="43657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Objectives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/>
          <p:nvPr/>
        </p:nvSpPr>
        <p:spPr>
          <a:xfrm>
            <a:off x="0" y="701458"/>
            <a:ext cx="2567837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sure to introduce everyone at the beginning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8"/>
          <p:cNvSpPr txBox="1">
            <a:spLocks noGrp="1"/>
          </p:cNvSpPr>
          <p:nvPr>
            <p:ph type="dt" idx="10"/>
          </p:nvPr>
        </p:nvSpPr>
        <p:spPr>
          <a:xfrm>
            <a:off x="38100" y="65405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8"/>
          <p:cNvSpPr txBox="1">
            <a:spLocks noGrp="1"/>
          </p:cNvSpPr>
          <p:nvPr>
            <p:ph type="ftr" idx="11"/>
          </p:nvPr>
        </p:nvSpPr>
        <p:spPr>
          <a:xfrm>
            <a:off x="3302000" y="6581154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292" name="Google Shape;292;p48"/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40" name="Picture 4" descr="7 virtual team icebreakers to improve employee onboarding">
            <a:extLst>
              <a:ext uri="{FF2B5EF4-FFF2-40B4-BE49-F238E27FC236}">
                <a16:creationId xmlns:a16="http://schemas.microsoft.com/office/drawing/2014/main" id="{429CE8E9-D4D7-4644-9048-B15FECB8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66457"/>
            <a:ext cx="2192055" cy="19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12 Common Workplace Distractions and How You Can Stay Focused Anyway">
            <a:extLst>
              <a:ext uri="{FF2B5EF4-FFF2-40B4-BE49-F238E27FC236}">
                <a16:creationId xmlns:a16="http://schemas.microsoft.com/office/drawing/2014/main" id="{103C0655-0377-4EF4-8987-E8DFC964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55" y="1466457"/>
            <a:ext cx="2317315" cy="196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89;p48">
            <a:extLst>
              <a:ext uri="{FF2B5EF4-FFF2-40B4-BE49-F238E27FC236}">
                <a16:creationId xmlns:a16="http://schemas.microsoft.com/office/drawing/2014/main" id="{8D638B92-F297-4439-B859-6EED480C20C9}"/>
              </a:ext>
            </a:extLst>
          </p:cNvPr>
          <p:cNvSpPr txBox="1"/>
          <p:nvPr/>
        </p:nvSpPr>
        <p:spPr>
          <a:xfrm>
            <a:off x="2337148" y="727813"/>
            <a:ext cx="2317315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Eliminate distractions and focus on the agenda</a:t>
            </a:r>
            <a:endParaRPr lang="en-US" sz="1600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44" name="Picture 8" descr="LiveWebinar Audio and Video - LiveWebinar.com">
            <a:extLst>
              <a:ext uri="{FF2B5EF4-FFF2-40B4-BE49-F238E27FC236}">
                <a16:creationId xmlns:a16="http://schemas.microsoft.com/office/drawing/2014/main" id="{E89568F4-0C6A-46D7-A8F0-7C1F0A298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69" y="1466457"/>
            <a:ext cx="2589931" cy="19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89;p48">
            <a:extLst>
              <a:ext uri="{FF2B5EF4-FFF2-40B4-BE49-F238E27FC236}">
                <a16:creationId xmlns:a16="http://schemas.microsoft.com/office/drawing/2014/main" id="{7151FD75-5408-499B-BDDD-32F5E90E1138}"/>
              </a:ext>
            </a:extLst>
          </p:cNvPr>
          <p:cNvSpPr txBox="1"/>
          <p:nvPr/>
        </p:nvSpPr>
        <p:spPr>
          <a:xfrm>
            <a:off x="4498409" y="727813"/>
            <a:ext cx="2424309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</a:t>
            </a:r>
            <a:r>
              <a:rPr lang="en-US" sz="1600" dirty="0">
                <a:latin typeface="Calibri"/>
                <a:cs typeface="Calibri"/>
                <a:sym typeface="Calibri"/>
              </a:rPr>
              <a:t>Check audio and video settings</a:t>
            </a:r>
            <a:endParaRPr sz="1600" dirty="0">
              <a:latin typeface="Calibri"/>
              <a:cs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46" name="Picture 10" descr="Waiting Room – Zoom Help Center">
            <a:extLst>
              <a:ext uri="{FF2B5EF4-FFF2-40B4-BE49-F238E27FC236}">
                <a16:creationId xmlns:a16="http://schemas.microsoft.com/office/drawing/2014/main" id="{51593CCC-2206-4B72-B9A5-BF729118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" y="3429000"/>
            <a:ext cx="2192054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289;p48">
            <a:extLst>
              <a:ext uri="{FF2B5EF4-FFF2-40B4-BE49-F238E27FC236}">
                <a16:creationId xmlns:a16="http://schemas.microsoft.com/office/drawing/2014/main" id="{2C03D5DB-E074-40AA-932C-9A0997E1AF12}"/>
              </a:ext>
            </a:extLst>
          </p:cNvPr>
          <p:cNvSpPr txBox="1"/>
          <p:nvPr/>
        </p:nvSpPr>
        <p:spPr>
          <a:xfrm>
            <a:off x="78986" y="5331080"/>
            <a:ext cx="2303746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10.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 check ‘enable waiting room’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48" name="Picture 12" descr="How to Make Your Virtual Discussions Engaging, Effective, and Equitable in  Eight Steps | Faculty Focus">
            <a:extLst>
              <a:ext uri="{FF2B5EF4-FFF2-40B4-BE49-F238E27FC236}">
                <a16:creationId xmlns:a16="http://schemas.microsoft.com/office/drawing/2014/main" id="{B8686B43-1B5E-4086-97B4-E88D12F7D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54" y="3429000"/>
            <a:ext cx="2317315" cy="19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289;p48">
            <a:extLst>
              <a:ext uri="{FF2B5EF4-FFF2-40B4-BE49-F238E27FC236}">
                <a16:creationId xmlns:a16="http://schemas.microsoft.com/office/drawing/2014/main" id="{D9623A3B-894C-4AE5-BE7E-801E13197C6C}"/>
              </a:ext>
            </a:extLst>
          </p:cNvPr>
          <p:cNvSpPr txBox="1"/>
          <p:nvPr/>
        </p:nvSpPr>
        <p:spPr>
          <a:xfrm>
            <a:off x="2230154" y="5211301"/>
            <a:ext cx="2303746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600" dirty="0">
                <a:latin typeface="Calibri"/>
                <a:cs typeface="Calibri"/>
                <a:sym typeface="Calibri"/>
              </a:rPr>
              <a:t>Do engage in some small talk</a:t>
            </a:r>
            <a:endParaRPr lang="en-US" sz="1600" dirty="0">
              <a:latin typeface="Calibri"/>
              <a:cs typeface="Calibri"/>
            </a:endParaRPr>
          </a:p>
          <a:p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50" name="Picture 14" descr="Text sign showing Beware Of What You Share Online. Conceptual photo Be  careful with the information you post Magnifying Glass Over Chosen Man  Figure A Stock Photo - Alamy">
            <a:extLst>
              <a:ext uri="{FF2B5EF4-FFF2-40B4-BE49-F238E27FC236}">
                <a16:creationId xmlns:a16="http://schemas.microsoft.com/office/drawing/2014/main" id="{83B80276-B419-489F-8BF4-08E0FB6EC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69" y="3416557"/>
            <a:ext cx="2424309" cy="19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289;p48">
            <a:extLst>
              <a:ext uri="{FF2B5EF4-FFF2-40B4-BE49-F238E27FC236}">
                <a16:creationId xmlns:a16="http://schemas.microsoft.com/office/drawing/2014/main" id="{7A277E32-0734-4C4A-B933-ED19624796AE}"/>
              </a:ext>
            </a:extLst>
          </p:cNvPr>
          <p:cNvSpPr txBox="1"/>
          <p:nvPr/>
        </p:nvSpPr>
        <p:spPr>
          <a:xfrm>
            <a:off x="4599138" y="5196905"/>
            <a:ext cx="2303746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12. </a:t>
            </a:r>
            <a:r>
              <a:rPr lang="en-US" sz="1600" dirty="0">
                <a:latin typeface="Calibri"/>
                <a:cs typeface="Calibri"/>
                <a:sym typeface="Calibri"/>
              </a:rPr>
              <a:t>Be careful about the documents or screens you're sharing. </a:t>
            </a:r>
            <a:endParaRPr lang="en-US" sz="1600" dirty="0">
              <a:latin typeface="Calibri"/>
              <a:cs typeface="Calibri"/>
            </a:endParaRPr>
          </a:p>
          <a:p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/>
          <p:nvPr/>
        </p:nvSpPr>
        <p:spPr>
          <a:xfrm>
            <a:off x="363256" y="438411"/>
            <a:ext cx="584965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Etiquettes to follow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During:</a:t>
            </a:r>
            <a:endParaRPr dirty="0"/>
          </a:p>
        </p:txBody>
      </p:sp>
      <p:sp>
        <p:nvSpPr>
          <p:cNvPr id="298" name="Google Shape;298;p49"/>
          <p:cNvSpPr/>
          <p:nvPr/>
        </p:nvSpPr>
        <p:spPr>
          <a:xfrm>
            <a:off x="363257" y="1559858"/>
            <a:ext cx="37426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Don’t multitask</a:t>
            </a:r>
            <a:endParaRPr dirty="0"/>
          </a:p>
        </p:txBody>
      </p:sp>
      <p:sp>
        <p:nvSpPr>
          <p:cNvPr id="300" name="Google Shape;300;p49"/>
          <p:cNvSpPr/>
          <p:nvPr/>
        </p:nvSpPr>
        <p:spPr>
          <a:xfrm>
            <a:off x="4759891" y="1559858"/>
            <a:ext cx="438411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Check open windows and programmers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269" y="2312490"/>
            <a:ext cx="4825220" cy="39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9"/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9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304" name="Google Shape;304;p49"/>
          <p:cNvSpPr txBox="1"/>
          <p:nvPr/>
        </p:nvSpPr>
        <p:spPr>
          <a:xfrm>
            <a:off x="8458200" y="65368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14" name="Picture 2" descr="NextGen Know-How: The Myth of Multitasking | CU Management">
            <a:extLst>
              <a:ext uri="{FF2B5EF4-FFF2-40B4-BE49-F238E27FC236}">
                <a16:creationId xmlns:a16="http://schemas.microsoft.com/office/drawing/2014/main" id="{FA4BAA33-E0D2-44CF-AF3B-8DE38292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0" y="2280442"/>
            <a:ext cx="4067759" cy="39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0"/>
          <p:cNvSpPr/>
          <p:nvPr/>
        </p:nvSpPr>
        <p:spPr>
          <a:xfrm>
            <a:off x="196031" y="1147895"/>
            <a:ext cx="3911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Don’t cover more than 5 specific topic 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31" y="2083093"/>
            <a:ext cx="4336892" cy="4236299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311" name="Google Shape;311;p50"/>
          <p:cNvSpPr/>
          <p:nvPr/>
        </p:nvSpPr>
        <p:spPr>
          <a:xfrm>
            <a:off x="666877" y="3085117"/>
            <a:ext cx="2969908" cy="217307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E5B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0"/>
          <p:cNvSpPr/>
          <p:nvPr/>
        </p:nvSpPr>
        <p:spPr>
          <a:xfrm>
            <a:off x="5348614" y="1206634"/>
            <a:ext cx="340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Address important topic at the start 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50"/>
          <p:cNvPicPr preferRelativeResize="0"/>
          <p:nvPr/>
        </p:nvPicPr>
        <p:blipFill rotWithShape="1">
          <a:blip r:embed="rId4">
            <a:alphaModFix/>
          </a:blip>
          <a:srcRect l="-1453" t="-637" r="1452" b="636"/>
          <a:stretch/>
        </p:blipFill>
        <p:spPr>
          <a:xfrm>
            <a:off x="4572000" y="2083093"/>
            <a:ext cx="4222901" cy="407855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0"/>
          <p:cNvSpPr txBox="1">
            <a:spLocks noGrp="1"/>
          </p:cNvSpPr>
          <p:nvPr>
            <p:ph type="dt" idx="10"/>
          </p:nvPr>
        </p:nvSpPr>
        <p:spPr>
          <a:xfrm>
            <a:off x="38100" y="6596772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5/27/2020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0"/>
          <p:cNvSpPr txBox="1">
            <a:spLocks noGrp="1"/>
          </p:cNvSpPr>
          <p:nvPr>
            <p:ph type="ftr" idx="11"/>
          </p:nvPr>
        </p:nvSpPr>
        <p:spPr>
          <a:xfrm>
            <a:off x="3302000" y="6581336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Online Meeting Etiquette</a:t>
            </a:r>
            <a:endParaRPr dirty="0"/>
          </a:p>
        </p:txBody>
      </p:sp>
      <p:sp>
        <p:nvSpPr>
          <p:cNvPr id="316" name="Google Shape;316;p50"/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/>
          <p:nvPr/>
        </p:nvSpPr>
        <p:spPr>
          <a:xfrm>
            <a:off x="142582" y="1142665"/>
            <a:ext cx="34024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5. Have a Professional Background</a:t>
            </a:r>
            <a:endParaRPr/>
          </a:p>
        </p:txBody>
      </p:sp>
      <p:sp>
        <p:nvSpPr>
          <p:cNvPr id="323" name="Google Shape;323;p51"/>
          <p:cNvSpPr/>
          <p:nvPr/>
        </p:nvSpPr>
        <p:spPr>
          <a:xfrm>
            <a:off x="4913355" y="1190370"/>
            <a:ext cx="42306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Maintain Your Professionalism</a:t>
            </a:r>
            <a:endParaRPr/>
          </a:p>
        </p:txBody>
      </p:sp>
      <p:sp>
        <p:nvSpPr>
          <p:cNvPr id="325" name="Google Shape;325;p51"/>
          <p:cNvSpPr txBox="1">
            <a:spLocks noGrp="1"/>
          </p:cNvSpPr>
          <p:nvPr>
            <p:ph type="dt" idx="10"/>
          </p:nvPr>
        </p:nvSpPr>
        <p:spPr>
          <a:xfrm>
            <a:off x="38100" y="6596772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5/27/2020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1"/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 descr="8 Zoom Office Backgrounds To Make Your Video Calls Look Professional">
            <a:extLst>
              <a:ext uri="{FF2B5EF4-FFF2-40B4-BE49-F238E27FC236}">
                <a16:creationId xmlns:a16="http://schemas.microsoft.com/office/drawing/2014/main" id="{1B62D981-9793-4E7F-8EC6-84EDF4306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2" y="2110153"/>
            <a:ext cx="4230645" cy="40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fessionalism in the Workplace: Definition &amp;amp; Maintenance - Video &amp;amp; Lesson  Transcript | Study.com">
            <a:extLst>
              <a:ext uri="{FF2B5EF4-FFF2-40B4-BE49-F238E27FC236}">
                <a16:creationId xmlns:a16="http://schemas.microsoft.com/office/drawing/2014/main" id="{AF1BD75A-0F4E-486E-A285-B1E74763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10153"/>
            <a:ext cx="4230645" cy="39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03;p49">
            <a:extLst>
              <a:ext uri="{FF2B5EF4-FFF2-40B4-BE49-F238E27FC236}">
                <a16:creationId xmlns:a16="http://schemas.microsoft.com/office/drawing/2014/main" id="{56B4EBA6-D281-422E-AD15-597E688DF3E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80902" y="545977"/>
            <a:ext cx="443269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Etiquettes to follow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After: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1" name="Google Shape;341;p53"/>
          <p:cNvSpPr/>
          <p:nvPr/>
        </p:nvSpPr>
        <p:spPr>
          <a:xfrm>
            <a:off x="480902" y="1806078"/>
            <a:ext cx="35002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1.Send an email recap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3"/>
          <p:cNvSpPr/>
          <p:nvPr/>
        </p:nvSpPr>
        <p:spPr>
          <a:xfrm>
            <a:off x="4572001" y="1806077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4E545C"/>
                </a:solidFill>
                <a:latin typeface="Calibri"/>
                <a:ea typeface="Calibri"/>
                <a:cs typeface="Calibri"/>
                <a:sym typeface="Calibri"/>
              </a:rPr>
              <a:t>2. Follow up on any action items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3"/>
          <p:cNvSpPr txBox="1">
            <a:spLocks noGrp="1"/>
          </p:cNvSpPr>
          <p:nvPr>
            <p:ph type="dt" idx="10"/>
          </p:nvPr>
        </p:nvSpPr>
        <p:spPr>
          <a:xfrm>
            <a:off x="38100" y="6596772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5/27/2020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3"/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62" name="Picture 2" descr="Record and Share Meeting Minutes Online with Minutes.io - Mario Armstrong">
            <a:extLst>
              <a:ext uri="{FF2B5EF4-FFF2-40B4-BE49-F238E27FC236}">
                <a16:creationId xmlns:a16="http://schemas.microsoft.com/office/drawing/2014/main" id="{EDEC40FE-E2A8-427C-B449-DF7A85E1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294211"/>
            <a:ext cx="4709264" cy="398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et SEO Writing Jobs: A Detailed, 3-Step Follow-Up Action Plan that Can  Help You Land More Gigs | Site News | How to Start an Online Writing Career">
            <a:extLst>
              <a:ext uri="{FF2B5EF4-FFF2-40B4-BE49-F238E27FC236}">
                <a16:creationId xmlns:a16="http://schemas.microsoft.com/office/drawing/2014/main" id="{69975C74-C5C2-4134-A4DA-DF53A3D77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 r="1050"/>
          <a:stretch/>
        </p:blipFill>
        <p:spPr bwMode="auto">
          <a:xfrm>
            <a:off x="4747363" y="2294210"/>
            <a:ext cx="3911599" cy="398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303;p49">
            <a:extLst>
              <a:ext uri="{FF2B5EF4-FFF2-40B4-BE49-F238E27FC236}">
                <a16:creationId xmlns:a16="http://schemas.microsoft.com/office/drawing/2014/main" id="{49F80AAE-093B-42AD-9826-7A9F23ACAFA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"/>
          <p:cNvSpPr/>
          <p:nvPr/>
        </p:nvSpPr>
        <p:spPr>
          <a:xfrm>
            <a:off x="38100" y="1094620"/>
            <a:ext cx="3911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4E545C"/>
                </a:solidFill>
                <a:latin typeface="Calibri"/>
                <a:ea typeface="Calibri"/>
                <a:cs typeface="Calibri"/>
                <a:sym typeface="Calibri"/>
              </a:rPr>
              <a:t>3. Schedule a follow-up meeting if necessary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4"/>
          <p:cNvSpPr/>
          <p:nvPr/>
        </p:nvSpPr>
        <p:spPr>
          <a:xfrm>
            <a:off x="5111504" y="1198781"/>
            <a:ext cx="32864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4E545C"/>
                </a:solidFill>
                <a:latin typeface="Calibri"/>
                <a:ea typeface="Calibri"/>
                <a:cs typeface="Calibri"/>
                <a:sym typeface="Calibri"/>
              </a:rPr>
              <a:t> 4. Send a thank you card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7104" y="1649899"/>
            <a:ext cx="4119739" cy="451111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4"/>
          <p:cNvSpPr/>
          <p:nvPr/>
        </p:nvSpPr>
        <p:spPr>
          <a:xfrm>
            <a:off x="5628355" y="3130060"/>
            <a:ext cx="1238618" cy="15474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4"/>
          <p:cNvSpPr/>
          <p:nvPr/>
        </p:nvSpPr>
        <p:spPr>
          <a:xfrm>
            <a:off x="4979963" y="3676992"/>
            <a:ext cx="3784209" cy="123795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4"/>
          <p:cNvSpPr txBox="1"/>
          <p:nvPr/>
        </p:nvSpPr>
        <p:spPr>
          <a:xfrm>
            <a:off x="5009062" y="3634251"/>
            <a:ext cx="383644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for attending the meeting or thank you for giving me this opportunity to introduce myself.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4"/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10" name="Picture 2" descr="How to schedule a follow up meeting from the original in Outlook?">
            <a:extLst>
              <a:ext uri="{FF2B5EF4-FFF2-40B4-BE49-F238E27FC236}">
                <a16:creationId xmlns:a16="http://schemas.microsoft.com/office/drawing/2014/main" id="{E129092B-9493-4CD4-B247-05B3661A3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25617"/>
            <a:ext cx="4687668" cy="439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303;p49">
            <a:extLst>
              <a:ext uri="{FF2B5EF4-FFF2-40B4-BE49-F238E27FC236}">
                <a16:creationId xmlns:a16="http://schemas.microsoft.com/office/drawing/2014/main" id="{382064FA-CD8D-4D57-820D-8B7AA87BA09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5" name="Google Shape;302;p49">
            <a:extLst>
              <a:ext uri="{FF2B5EF4-FFF2-40B4-BE49-F238E27FC236}">
                <a16:creationId xmlns:a16="http://schemas.microsoft.com/office/drawing/2014/main" id="{A0D730CD-08A8-472C-85FA-006CE17D90DB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25A7-B343-4D69-A8A7-DCEF147E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70" y="1460496"/>
            <a:ext cx="4568484" cy="90436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Why is telephone etiquette important</a:t>
            </a:r>
            <a:endParaRPr lang="en-IN" sz="2400" dirty="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FB4CB-F45F-49C5-BF81-B92CA5CDD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34" y="1774820"/>
            <a:ext cx="3720230" cy="362563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objective of the call is met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Positive image is formed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Shows professionalism</a:t>
            </a:r>
          </a:p>
          <a:p>
            <a:pPr marL="10160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Positive word of mouth</a:t>
            </a:r>
          </a:p>
          <a:p>
            <a:endParaRPr lang="en-US" sz="1800" dirty="0"/>
          </a:p>
          <a:p>
            <a:endParaRPr lang="en-IN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CAE15-BD10-4207-B93E-D933142A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803" y="591304"/>
            <a:ext cx="6762668" cy="628650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Importance of Telephone etiquette</a:t>
            </a:r>
            <a:endParaRPr lang="en-I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Telephone Etiquette PowerPoint">
            <a:extLst>
              <a:ext uri="{FF2B5EF4-FFF2-40B4-BE49-F238E27FC236}">
                <a16:creationId xmlns:a16="http://schemas.microsoft.com/office/drawing/2014/main" id="{BB717BB0-9CAE-4857-84D1-A99A6E2EE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76" y="1774822"/>
            <a:ext cx="4407689" cy="34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359;p54">
            <a:extLst>
              <a:ext uri="{FF2B5EF4-FFF2-40B4-BE49-F238E27FC236}">
                <a16:creationId xmlns:a16="http://schemas.microsoft.com/office/drawing/2014/main" id="{60C09F22-6D23-4E0F-AEE3-585D8FC3E25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" y="6596772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303;p49">
            <a:extLst>
              <a:ext uri="{FF2B5EF4-FFF2-40B4-BE49-F238E27FC236}">
                <a16:creationId xmlns:a16="http://schemas.microsoft.com/office/drawing/2014/main" id="{D826A458-AECB-4F3F-88B5-EE6BBADFC314}"/>
              </a:ext>
            </a:extLst>
          </p:cNvPr>
          <p:cNvSpPr txBox="1">
            <a:spLocks/>
          </p:cNvSpPr>
          <p:nvPr/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lang="en-US" dirty="0"/>
          </a:p>
        </p:txBody>
      </p:sp>
      <p:sp>
        <p:nvSpPr>
          <p:cNvPr id="19" name="Google Shape;327;p51">
            <a:extLst>
              <a:ext uri="{FF2B5EF4-FFF2-40B4-BE49-F238E27FC236}">
                <a16:creationId xmlns:a16="http://schemas.microsoft.com/office/drawing/2014/main" id="{09B6B8E8-4154-481D-A894-CC38F0901A21}"/>
              </a:ext>
            </a:extLst>
          </p:cNvPr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982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B352-34C2-49DF-98BF-0C816551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5893496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Phases of professional call</a:t>
            </a:r>
            <a:endParaRPr lang="en-I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15FC0DF-2D8F-45BB-AFA3-EB70C5218E57}"/>
              </a:ext>
            </a:extLst>
          </p:cNvPr>
          <p:cNvSpPr/>
          <p:nvPr/>
        </p:nvSpPr>
        <p:spPr>
          <a:xfrm>
            <a:off x="7276702" y="2093056"/>
            <a:ext cx="1407830" cy="1162080"/>
          </a:xfrm>
          <a:custGeom>
            <a:avLst/>
            <a:gdLst/>
            <a:ahLst/>
            <a:cxnLst/>
            <a:rect l="l" t="t" r="r" b="b"/>
            <a:pathLst>
              <a:path w="1551940" h="1412875">
                <a:moveTo>
                  <a:pt x="1315974" y="0"/>
                </a:moveTo>
                <a:lnTo>
                  <a:pt x="235457" y="0"/>
                </a:lnTo>
                <a:lnTo>
                  <a:pt x="188002" y="4783"/>
                </a:lnTo>
                <a:lnTo>
                  <a:pt x="143803" y="18502"/>
                </a:lnTo>
                <a:lnTo>
                  <a:pt x="103807" y="40210"/>
                </a:lnTo>
                <a:lnTo>
                  <a:pt x="68961" y="68961"/>
                </a:lnTo>
                <a:lnTo>
                  <a:pt x="40210" y="103807"/>
                </a:lnTo>
                <a:lnTo>
                  <a:pt x="18502" y="143803"/>
                </a:lnTo>
                <a:lnTo>
                  <a:pt x="4783" y="188002"/>
                </a:lnTo>
                <a:lnTo>
                  <a:pt x="0" y="235458"/>
                </a:lnTo>
                <a:lnTo>
                  <a:pt x="0" y="1177289"/>
                </a:lnTo>
                <a:lnTo>
                  <a:pt x="4783" y="1224745"/>
                </a:lnTo>
                <a:lnTo>
                  <a:pt x="18502" y="1268944"/>
                </a:lnTo>
                <a:lnTo>
                  <a:pt x="40210" y="1308940"/>
                </a:lnTo>
                <a:lnTo>
                  <a:pt x="68961" y="1343787"/>
                </a:lnTo>
                <a:lnTo>
                  <a:pt x="103807" y="1372537"/>
                </a:lnTo>
                <a:lnTo>
                  <a:pt x="143803" y="1394245"/>
                </a:lnTo>
                <a:lnTo>
                  <a:pt x="188002" y="1407964"/>
                </a:lnTo>
                <a:lnTo>
                  <a:pt x="235457" y="1412748"/>
                </a:lnTo>
                <a:lnTo>
                  <a:pt x="1315974" y="1412748"/>
                </a:lnTo>
                <a:lnTo>
                  <a:pt x="1363429" y="1407964"/>
                </a:lnTo>
                <a:lnTo>
                  <a:pt x="1407628" y="1394245"/>
                </a:lnTo>
                <a:lnTo>
                  <a:pt x="1447624" y="1372537"/>
                </a:lnTo>
                <a:lnTo>
                  <a:pt x="1482470" y="1343787"/>
                </a:lnTo>
                <a:lnTo>
                  <a:pt x="1511221" y="1308940"/>
                </a:lnTo>
                <a:lnTo>
                  <a:pt x="1532929" y="1268944"/>
                </a:lnTo>
                <a:lnTo>
                  <a:pt x="1546648" y="1224745"/>
                </a:lnTo>
                <a:lnTo>
                  <a:pt x="1551431" y="1177289"/>
                </a:lnTo>
                <a:lnTo>
                  <a:pt x="1551431" y="235458"/>
                </a:lnTo>
                <a:lnTo>
                  <a:pt x="1546648" y="188002"/>
                </a:lnTo>
                <a:lnTo>
                  <a:pt x="1532929" y="143803"/>
                </a:lnTo>
                <a:lnTo>
                  <a:pt x="1511221" y="103807"/>
                </a:lnTo>
                <a:lnTo>
                  <a:pt x="1482470" y="68961"/>
                </a:lnTo>
                <a:lnTo>
                  <a:pt x="1447624" y="40210"/>
                </a:lnTo>
                <a:lnTo>
                  <a:pt x="1407628" y="18502"/>
                </a:lnTo>
                <a:lnTo>
                  <a:pt x="1363429" y="4783"/>
                </a:lnTo>
                <a:lnTo>
                  <a:pt x="1315974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550C3C6-2428-419E-8FEC-72E74EE79B52}"/>
              </a:ext>
            </a:extLst>
          </p:cNvPr>
          <p:cNvSpPr/>
          <p:nvPr/>
        </p:nvSpPr>
        <p:spPr>
          <a:xfrm>
            <a:off x="7398639" y="2144268"/>
            <a:ext cx="1163955" cy="1059656"/>
          </a:xfrm>
          <a:custGeom>
            <a:avLst/>
            <a:gdLst/>
            <a:ahLst/>
            <a:cxnLst/>
            <a:rect l="l" t="t" r="r" b="b"/>
            <a:pathLst>
              <a:path w="1551940" h="1412875">
                <a:moveTo>
                  <a:pt x="0" y="235458"/>
                </a:moveTo>
                <a:lnTo>
                  <a:pt x="4783" y="188002"/>
                </a:lnTo>
                <a:lnTo>
                  <a:pt x="18502" y="143803"/>
                </a:lnTo>
                <a:lnTo>
                  <a:pt x="40210" y="103807"/>
                </a:lnTo>
                <a:lnTo>
                  <a:pt x="68961" y="68961"/>
                </a:lnTo>
                <a:lnTo>
                  <a:pt x="103807" y="40210"/>
                </a:lnTo>
                <a:lnTo>
                  <a:pt x="143803" y="18502"/>
                </a:lnTo>
                <a:lnTo>
                  <a:pt x="188002" y="4783"/>
                </a:lnTo>
                <a:lnTo>
                  <a:pt x="235457" y="0"/>
                </a:lnTo>
                <a:lnTo>
                  <a:pt x="1315974" y="0"/>
                </a:lnTo>
                <a:lnTo>
                  <a:pt x="1363429" y="4783"/>
                </a:lnTo>
                <a:lnTo>
                  <a:pt x="1407628" y="18502"/>
                </a:lnTo>
                <a:lnTo>
                  <a:pt x="1447624" y="40210"/>
                </a:lnTo>
                <a:lnTo>
                  <a:pt x="1482470" y="68960"/>
                </a:lnTo>
                <a:lnTo>
                  <a:pt x="1511221" y="103807"/>
                </a:lnTo>
                <a:lnTo>
                  <a:pt x="1532929" y="143803"/>
                </a:lnTo>
                <a:lnTo>
                  <a:pt x="1546648" y="188002"/>
                </a:lnTo>
                <a:lnTo>
                  <a:pt x="1551431" y="235458"/>
                </a:lnTo>
                <a:lnTo>
                  <a:pt x="1551431" y="1177289"/>
                </a:lnTo>
                <a:lnTo>
                  <a:pt x="1546648" y="1224745"/>
                </a:lnTo>
                <a:lnTo>
                  <a:pt x="1532929" y="1268944"/>
                </a:lnTo>
                <a:lnTo>
                  <a:pt x="1511221" y="1308940"/>
                </a:lnTo>
                <a:lnTo>
                  <a:pt x="1482470" y="1343787"/>
                </a:lnTo>
                <a:lnTo>
                  <a:pt x="1447624" y="1372537"/>
                </a:lnTo>
                <a:lnTo>
                  <a:pt x="1407628" y="1394245"/>
                </a:lnTo>
                <a:lnTo>
                  <a:pt x="1363429" y="1407964"/>
                </a:lnTo>
                <a:lnTo>
                  <a:pt x="1315974" y="1412748"/>
                </a:lnTo>
                <a:lnTo>
                  <a:pt x="235457" y="1412748"/>
                </a:lnTo>
                <a:lnTo>
                  <a:pt x="188002" y="1407964"/>
                </a:lnTo>
                <a:lnTo>
                  <a:pt x="143803" y="1394245"/>
                </a:lnTo>
                <a:lnTo>
                  <a:pt x="103807" y="1372537"/>
                </a:lnTo>
                <a:lnTo>
                  <a:pt x="68961" y="1343787"/>
                </a:lnTo>
                <a:lnTo>
                  <a:pt x="40210" y="1308940"/>
                </a:lnTo>
                <a:lnTo>
                  <a:pt x="18502" y="1268944"/>
                </a:lnTo>
                <a:lnTo>
                  <a:pt x="4783" y="1224745"/>
                </a:lnTo>
                <a:lnTo>
                  <a:pt x="0" y="1177289"/>
                </a:lnTo>
                <a:lnTo>
                  <a:pt x="0" y="235458"/>
                </a:lnTo>
                <a:close/>
              </a:path>
            </a:pathLst>
          </a:custGeom>
          <a:ln w="12192">
            <a:solidFill>
              <a:srgbClr val="A75F09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71E851E-28D2-44FF-8D40-52B5D8621311}"/>
              </a:ext>
            </a:extLst>
          </p:cNvPr>
          <p:cNvSpPr txBox="1"/>
          <p:nvPr/>
        </p:nvSpPr>
        <p:spPr>
          <a:xfrm>
            <a:off x="7398640" y="2216350"/>
            <a:ext cx="1276064" cy="7025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spc="-56" dirty="0">
                <a:solidFill>
                  <a:srgbClr val="FFFF00"/>
                </a:solidFill>
                <a:cs typeface="Times New Roman"/>
              </a:rPr>
              <a:t>Phase </a:t>
            </a:r>
            <a:r>
              <a:rPr sz="1500" b="1" spc="79" dirty="0">
                <a:solidFill>
                  <a:srgbClr val="FFFF00"/>
                </a:solidFill>
                <a:cs typeface="Times New Roman"/>
              </a:rPr>
              <a:t>5</a:t>
            </a:r>
            <a:r>
              <a:rPr sz="1500" b="1" spc="-26" dirty="0">
                <a:solidFill>
                  <a:srgbClr val="FFFF00"/>
                </a:solidFill>
                <a:cs typeface="Times New Roman"/>
              </a:rPr>
              <a:t> </a:t>
            </a:r>
            <a:r>
              <a:rPr sz="1500" b="1" spc="191" dirty="0">
                <a:solidFill>
                  <a:srgbClr val="FFFF00"/>
                </a:solidFill>
                <a:cs typeface="Times New Roman"/>
              </a:rPr>
              <a:t>-</a:t>
            </a:r>
            <a:endParaRPr sz="1500" dirty="0">
              <a:cs typeface="Times New Roman"/>
            </a:endParaRPr>
          </a:p>
          <a:p>
            <a:pPr marL="9525" marR="3810">
              <a:spcBef>
                <a:spcPts val="38"/>
              </a:spcBef>
            </a:pPr>
            <a:r>
              <a:rPr sz="1500" b="1" spc="-34" dirty="0">
                <a:solidFill>
                  <a:srgbClr val="FFFFFF"/>
                </a:solidFill>
                <a:cs typeface="Times New Roman"/>
              </a:rPr>
              <a:t>Close </a:t>
            </a:r>
            <a:r>
              <a:rPr sz="1500" b="1" spc="-23" dirty="0">
                <a:solidFill>
                  <a:srgbClr val="FFFFFF"/>
                </a:solidFill>
                <a:cs typeface="Times New Roman"/>
              </a:rPr>
              <a:t>the</a:t>
            </a:r>
            <a:r>
              <a:rPr sz="1500" b="1" spc="-79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500" b="1" spc="-11" dirty="0">
                <a:solidFill>
                  <a:srgbClr val="FFFFFF"/>
                </a:solidFill>
                <a:cs typeface="Times New Roman"/>
              </a:rPr>
              <a:t>call  </a:t>
            </a:r>
            <a:r>
              <a:rPr sz="1500" b="1" spc="-34" dirty="0">
                <a:solidFill>
                  <a:srgbClr val="FFFFFF"/>
                </a:solidFill>
                <a:cs typeface="Times New Roman"/>
              </a:rPr>
              <a:t>(Summarize)</a:t>
            </a:r>
            <a:endParaRPr sz="1500" dirty="0">
              <a:cs typeface="Times New Roman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8B525703-6ABD-4970-B28A-B7D63785A43F}"/>
              </a:ext>
            </a:extLst>
          </p:cNvPr>
          <p:cNvSpPr/>
          <p:nvPr/>
        </p:nvSpPr>
        <p:spPr>
          <a:xfrm>
            <a:off x="5965290" y="3676243"/>
            <a:ext cx="1458521" cy="1327646"/>
          </a:xfrm>
          <a:custGeom>
            <a:avLst/>
            <a:gdLst/>
            <a:ahLst/>
            <a:cxnLst/>
            <a:rect l="l" t="t" r="r" b="b"/>
            <a:pathLst>
              <a:path w="1607820" h="1614170">
                <a:moveTo>
                  <a:pt x="1339850" y="0"/>
                </a:moveTo>
                <a:lnTo>
                  <a:pt x="267970" y="0"/>
                </a:lnTo>
                <a:lnTo>
                  <a:pt x="219812" y="4318"/>
                </a:lnTo>
                <a:lnTo>
                  <a:pt x="174483" y="16769"/>
                </a:lnTo>
                <a:lnTo>
                  <a:pt x="132738" y="36594"/>
                </a:lnTo>
                <a:lnTo>
                  <a:pt x="95337" y="63036"/>
                </a:lnTo>
                <a:lnTo>
                  <a:pt x="63036" y="95337"/>
                </a:lnTo>
                <a:lnTo>
                  <a:pt x="36594" y="132738"/>
                </a:lnTo>
                <a:lnTo>
                  <a:pt x="16769" y="174483"/>
                </a:lnTo>
                <a:lnTo>
                  <a:pt x="4318" y="219812"/>
                </a:lnTo>
                <a:lnTo>
                  <a:pt x="0" y="267969"/>
                </a:lnTo>
                <a:lnTo>
                  <a:pt x="0" y="1345945"/>
                </a:lnTo>
                <a:lnTo>
                  <a:pt x="4318" y="1394103"/>
                </a:lnTo>
                <a:lnTo>
                  <a:pt x="16769" y="1439432"/>
                </a:lnTo>
                <a:lnTo>
                  <a:pt x="36594" y="1481177"/>
                </a:lnTo>
                <a:lnTo>
                  <a:pt x="63036" y="1518578"/>
                </a:lnTo>
                <a:lnTo>
                  <a:pt x="95337" y="1550879"/>
                </a:lnTo>
                <a:lnTo>
                  <a:pt x="132738" y="1577321"/>
                </a:lnTo>
                <a:lnTo>
                  <a:pt x="174483" y="1597146"/>
                </a:lnTo>
                <a:lnTo>
                  <a:pt x="219812" y="1609597"/>
                </a:lnTo>
                <a:lnTo>
                  <a:pt x="267970" y="1613915"/>
                </a:lnTo>
                <a:lnTo>
                  <a:pt x="1339850" y="1613915"/>
                </a:lnTo>
                <a:lnTo>
                  <a:pt x="1388007" y="1609597"/>
                </a:lnTo>
                <a:lnTo>
                  <a:pt x="1433336" y="1597146"/>
                </a:lnTo>
                <a:lnTo>
                  <a:pt x="1475081" y="1577321"/>
                </a:lnTo>
                <a:lnTo>
                  <a:pt x="1512482" y="1550879"/>
                </a:lnTo>
                <a:lnTo>
                  <a:pt x="1544783" y="1518578"/>
                </a:lnTo>
                <a:lnTo>
                  <a:pt x="1571225" y="1481177"/>
                </a:lnTo>
                <a:lnTo>
                  <a:pt x="1591050" y="1439432"/>
                </a:lnTo>
                <a:lnTo>
                  <a:pt x="1603501" y="1394103"/>
                </a:lnTo>
                <a:lnTo>
                  <a:pt x="1607820" y="1345945"/>
                </a:lnTo>
                <a:lnTo>
                  <a:pt x="1607820" y="267969"/>
                </a:lnTo>
                <a:lnTo>
                  <a:pt x="1603501" y="219812"/>
                </a:lnTo>
                <a:lnTo>
                  <a:pt x="1591050" y="174483"/>
                </a:lnTo>
                <a:lnTo>
                  <a:pt x="1571225" y="132738"/>
                </a:lnTo>
                <a:lnTo>
                  <a:pt x="1544783" y="95337"/>
                </a:lnTo>
                <a:lnTo>
                  <a:pt x="1512482" y="63036"/>
                </a:lnTo>
                <a:lnTo>
                  <a:pt x="1475081" y="36594"/>
                </a:lnTo>
                <a:lnTo>
                  <a:pt x="1433336" y="16769"/>
                </a:lnTo>
                <a:lnTo>
                  <a:pt x="1388007" y="4318"/>
                </a:lnTo>
                <a:lnTo>
                  <a:pt x="1339850" y="0"/>
                </a:lnTo>
                <a:close/>
              </a:path>
            </a:pathLst>
          </a:custGeom>
          <a:solidFill>
            <a:srgbClr val="9B8356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1C9B2770-644C-4A33-A4A6-B0E444C0976E}"/>
              </a:ext>
            </a:extLst>
          </p:cNvPr>
          <p:cNvSpPr txBox="1"/>
          <p:nvPr/>
        </p:nvSpPr>
        <p:spPr>
          <a:xfrm>
            <a:off x="6079699" y="3753897"/>
            <a:ext cx="1459137" cy="11637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b="1" spc="-56" dirty="0">
                <a:solidFill>
                  <a:srgbClr val="FFFF00"/>
                </a:solidFill>
                <a:cs typeface="Times New Roman"/>
              </a:rPr>
              <a:t>Phase </a:t>
            </a:r>
            <a:r>
              <a:rPr sz="1500" b="1" spc="79" dirty="0">
                <a:solidFill>
                  <a:srgbClr val="FFFF00"/>
                </a:solidFill>
                <a:cs typeface="Times New Roman"/>
              </a:rPr>
              <a:t>4</a:t>
            </a:r>
            <a:r>
              <a:rPr sz="1500" b="1" spc="-23" dirty="0">
                <a:solidFill>
                  <a:srgbClr val="FFFF00"/>
                </a:solidFill>
                <a:cs typeface="Times New Roman"/>
              </a:rPr>
              <a:t> </a:t>
            </a:r>
            <a:r>
              <a:rPr sz="1500" b="1" spc="191" dirty="0">
                <a:solidFill>
                  <a:srgbClr val="FFFF00"/>
                </a:solidFill>
                <a:cs typeface="Times New Roman"/>
              </a:rPr>
              <a:t>-</a:t>
            </a:r>
            <a:endParaRPr sz="1500" dirty="0">
              <a:cs typeface="Times New Roman"/>
            </a:endParaRPr>
          </a:p>
          <a:p>
            <a:pPr marL="9525" marR="3810">
              <a:spcBef>
                <a:spcPts val="41"/>
              </a:spcBef>
            </a:pPr>
            <a:r>
              <a:rPr sz="1500" b="1" spc="-41" dirty="0">
                <a:solidFill>
                  <a:srgbClr val="FFFFFF"/>
                </a:solidFill>
                <a:cs typeface="Times New Roman"/>
              </a:rPr>
              <a:t>Provide  </a:t>
            </a:r>
            <a:r>
              <a:rPr sz="1500" b="1" spc="-30" dirty="0">
                <a:solidFill>
                  <a:srgbClr val="FFFFFF"/>
                </a:solidFill>
                <a:cs typeface="Times New Roman"/>
              </a:rPr>
              <a:t>Solutions,  </a:t>
            </a:r>
            <a:r>
              <a:rPr sz="1500" b="1" spc="-38" dirty="0">
                <a:solidFill>
                  <a:srgbClr val="FFFFFF"/>
                </a:solidFill>
                <a:cs typeface="Times New Roman"/>
              </a:rPr>
              <a:t>Alternatives</a:t>
            </a:r>
            <a:r>
              <a:rPr sz="1500" b="1" spc="-71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500" b="1" spc="-34" dirty="0">
                <a:solidFill>
                  <a:srgbClr val="FFFFFF"/>
                </a:solidFill>
                <a:cs typeface="Times New Roman"/>
              </a:rPr>
              <a:t>or </a:t>
            </a:r>
            <a:r>
              <a:rPr lang="en-US" sz="1500" b="1" spc="-34" dirty="0">
                <a:solidFill>
                  <a:srgbClr val="FFFFFF"/>
                </a:solidFill>
                <a:cs typeface="Times New Roman"/>
              </a:rPr>
              <a:t>Information</a:t>
            </a:r>
            <a:endParaRPr sz="1500" dirty="0">
              <a:cs typeface="Times New Roman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6A56F9D4-65FA-494A-BEFA-91E725C3A3C5}"/>
              </a:ext>
            </a:extLst>
          </p:cNvPr>
          <p:cNvSpPr/>
          <p:nvPr/>
        </p:nvSpPr>
        <p:spPr>
          <a:xfrm>
            <a:off x="3883915" y="3725641"/>
            <a:ext cx="1224152" cy="126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3B6DCCA4-114B-4C1E-AD4F-83784EB27EE3}"/>
              </a:ext>
            </a:extLst>
          </p:cNvPr>
          <p:cNvSpPr/>
          <p:nvPr/>
        </p:nvSpPr>
        <p:spPr>
          <a:xfrm>
            <a:off x="3896487" y="3782186"/>
            <a:ext cx="1062989" cy="1168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37603ABB-7410-4593-9E8D-DA5D4137DAA0}"/>
              </a:ext>
            </a:extLst>
          </p:cNvPr>
          <p:cNvSpPr/>
          <p:nvPr/>
        </p:nvSpPr>
        <p:spPr>
          <a:xfrm>
            <a:off x="3876310" y="3702541"/>
            <a:ext cx="1403222" cy="1327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8C1BAEE8-E106-4C05-9902-BB9495EB5994}"/>
              </a:ext>
            </a:extLst>
          </p:cNvPr>
          <p:cNvSpPr/>
          <p:nvPr/>
        </p:nvSpPr>
        <p:spPr>
          <a:xfrm>
            <a:off x="3915917" y="3734181"/>
            <a:ext cx="1160145" cy="1210628"/>
          </a:xfrm>
          <a:custGeom>
            <a:avLst/>
            <a:gdLst/>
            <a:ahLst/>
            <a:cxnLst/>
            <a:rect l="l" t="t" r="r" b="b"/>
            <a:pathLst>
              <a:path w="1546859" h="1614170">
                <a:moveTo>
                  <a:pt x="0" y="257810"/>
                </a:moveTo>
                <a:lnTo>
                  <a:pt x="4154" y="211472"/>
                </a:lnTo>
                <a:lnTo>
                  <a:pt x="16131" y="167858"/>
                </a:lnTo>
                <a:lnTo>
                  <a:pt x="35202" y="127696"/>
                </a:lnTo>
                <a:lnTo>
                  <a:pt x="60639" y="91713"/>
                </a:lnTo>
                <a:lnTo>
                  <a:pt x="91713" y="60639"/>
                </a:lnTo>
                <a:lnTo>
                  <a:pt x="127696" y="35202"/>
                </a:lnTo>
                <a:lnTo>
                  <a:pt x="167858" y="16131"/>
                </a:lnTo>
                <a:lnTo>
                  <a:pt x="211472" y="4154"/>
                </a:lnTo>
                <a:lnTo>
                  <a:pt x="257810" y="0"/>
                </a:lnTo>
                <a:lnTo>
                  <a:pt x="1289050" y="0"/>
                </a:lnTo>
                <a:lnTo>
                  <a:pt x="1335387" y="4154"/>
                </a:lnTo>
                <a:lnTo>
                  <a:pt x="1379001" y="16131"/>
                </a:lnTo>
                <a:lnTo>
                  <a:pt x="1419163" y="35202"/>
                </a:lnTo>
                <a:lnTo>
                  <a:pt x="1455146" y="60639"/>
                </a:lnTo>
                <a:lnTo>
                  <a:pt x="1486220" y="91713"/>
                </a:lnTo>
                <a:lnTo>
                  <a:pt x="1511657" y="127696"/>
                </a:lnTo>
                <a:lnTo>
                  <a:pt x="1530728" y="167858"/>
                </a:lnTo>
                <a:lnTo>
                  <a:pt x="1542705" y="211472"/>
                </a:lnTo>
                <a:lnTo>
                  <a:pt x="1546859" y="257810"/>
                </a:lnTo>
                <a:lnTo>
                  <a:pt x="1546859" y="1356106"/>
                </a:lnTo>
                <a:lnTo>
                  <a:pt x="1542705" y="1402443"/>
                </a:lnTo>
                <a:lnTo>
                  <a:pt x="1530728" y="1446057"/>
                </a:lnTo>
                <a:lnTo>
                  <a:pt x="1511657" y="1486219"/>
                </a:lnTo>
                <a:lnTo>
                  <a:pt x="1486220" y="1522202"/>
                </a:lnTo>
                <a:lnTo>
                  <a:pt x="1455146" y="1553276"/>
                </a:lnTo>
                <a:lnTo>
                  <a:pt x="1419163" y="1578713"/>
                </a:lnTo>
                <a:lnTo>
                  <a:pt x="1379001" y="1597784"/>
                </a:lnTo>
                <a:lnTo>
                  <a:pt x="1335387" y="1609761"/>
                </a:lnTo>
                <a:lnTo>
                  <a:pt x="1289050" y="1613916"/>
                </a:lnTo>
                <a:lnTo>
                  <a:pt x="257810" y="1613916"/>
                </a:lnTo>
                <a:lnTo>
                  <a:pt x="211472" y="1609761"/>
                </a:lnTo>
                <a:lnTo>
                  <a:pt x="167858" y="1597784"/>
                </a:lnTo>
                <a:lnTo>
                  <a:pt x="127696" y="1578713"/>
                </a:lnTo>
                <a:lnTo>
                  <a:pt x="91713" y="1553276"/>
                </a:lnTo>
                <a:lnTo>
                  <a:pt x="60639" y="1522202"/>
                </a:lnTo>
                <a:lnTo>
                  <a:pt x="35202" y="1486219"/>
                </a:lnTo>
                <a:lnTo>
                  <a:pt x="16131" y="1446057"/>
                </a:lnTo>
                <a:lnTo>
                  <a:pt x="4154" y="1402443"/>
                </a:lnTo>
                <a:lnTo>
                  <a:pt x="0" y="1356106"/>
                </a:lnTo>
                <a:lnTo>
                  <a:pt x="0" y="257810"/>
                </a:lnTo>
                <a:close/>
              </a:path>
            </a:pathLst>
          </a:custGeom>
          <a:ln w="6096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737306E8-49F2-4126-9599-23FDE497F214}"/>
              </a:ext>
            </a:extLst>
          </p:cNvPr>
          <p:cNvSpPr txBox="1"/>
          <p:nvPr/>
        </p:nvSpPr>
        <p:spPr>
          <a:xfrm>
            <a:off x="3915918" y="3825049"/>
            <a:ext cx="1607672" cy="11637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b="1" spc="-56" dirty="0">
                <a:solidFill>
                  <a:srgbClr val="FFFF00"/>
                </a:solidFill>
                <a:cs typeface="Times New Roman"/>
              </a:rPr>
              <a:t>Phase </a:t>
            </a:r>
            <a:r>
              <a:rPr sz="1500" b="1" spc="79" dirty="0">
                <a:solidFill>
                  <a:srgbClr val="FFFF00"/>
                </a:solidFill>
                <a:cs typeface="Times New Roman"/>
              </a:rPr>
              <a:t>3</a:t>
            </a:r>
            <a:r>
              <a:rPr sz="1500" b="1" spc="-34" dirty="0">
                <a:solidFill>
                  <a:srgbClr val="FFFF00"/>
                </a:solidFill>
                <a:cs typeface="Times New Roman"/>
              </a:rPr>
              <a:t> </a:t>
            </a:r>
            <a:r>
              <a:rPr sz="1500" b="1" spc="191" dirty="0">
                <a:solidFill>
                  <a:srgbClr val="FFFF00"/>
                </a:solidFill>
                <a:cs typeface="Times New Roman"/>
              </a:rPr>
              <a:t>-</a:t>
            </a:r>
            <a:endParaRPr sz="1500" dirty="0">
              <a:cs typeface="Times New Roman"/>
            </a:endParaRPr>
          </a:p>
          <a:p>
            <a:pPr marL="9525" marR="3810">
              <a:spcBef>
                <a:spcPts val="41"/>
              </a:spcBef>
            </a:pPr>
            <a:r>
              <a:rPr sz="1500" b="1" spc="-23" dirty="0">
                <a:solidFill>
                  <a:srgbClr val="FFFFFF"/>
                </a:solidFill>
                <a:cs typeface="Times New Roman"/>
              </a:rPr>
              <a:t>Collecting/  </a:t>
            </a:r>
            <a:r>
              <a:rPr sz="1500" b="1" spc="-30" dirty="0">
                <a:solidFill>
                  <a:srgbClr val="FFFFFF"/>
                </a:solidFill>
                <a:cs typeface="Times New Roman"/>
              </a:rPr>
              <a:t>Verifying </a:t>
            </a:r>
            <a:r>
              <a:rPr sz="1500" b="1" spc="-19" dirty="0">
                <a:solidFill>
                  <a:srgbClr val="FFFFFF"/>
                </a:solidFill>
                <a:cs typeface="Times New Roman"/>
              </a:rPr>
              <a:t>of  </a:t>
            </a:r>
            <a:r>
              <a:rPr sz="1500" b="1" spc="-34" dirty="0">
                <a:solidFill>
                  <a:srgbClr val="FFFFFF"/>
                </a:solidFill>
                <a:cs typeface="Times New Roman"/>
              </a:rPr>
              <a:t>Information  </a:t>
            </a:r>
            <a:r>
              <a:rPr sz="1500" b="1" spc="-15" dirty="0">
                <a:solidFill>
                  <a:srgbClr val="FFFFFF"/>
                </a:solidFill>
                <a:cs typeface="Times New Roman"/>
              </a:rPr>
              <a:t>(</a:t>
            </a:r>
            <a:r>
              <a:rPr sz="1500" b="1" spc="-153" dirty="0">
                <a:solidFill>
                  <a:srgbClr val="FFFFFF"/>
                </a:solidFill>
                <a:cs typeface="Times New Roman"/>
              </a:rPr>
              <a:t>P</a:t>
            </a:r>
            <a:r>
              <a:rPr sz="1500" b="1" spc="-38" dirty="0">
                <a:solidFill>
                  <a:srgbClr val="FFFFFF"/>
                </a:solidFill>
                <a:cs typeface="Times New Roman"/>
              </a:rPr>
              <a:t>a</a:t>
            </a:r>
            <a:r>
              <a:rPr sz="1500" b="1" spc="-53" dirty="0">
                <a:solidFill>
                  <a:srgbClr val="FFFFFF"/>
                </a:solidFill>
                <a:cs typeface="Times New Roman"/>
              </a:rPr>
              <a:t>r</a:t>
            </a:r>
            <a:r>
              <a:rPr sz="1500" b="1" spc="-49" dirty="0">
                <a:solidFill>
                  <a:srgbClr val="FFFFFF"/>
                </a:solidFill>
                <a:cs typeface="Times New Roman"/>
              </a:rPr>
              <a:t>a</a:t>
            </a:r>
            <a:r>
              <a:rPr sz="1500" b="1" spc="-23" dirty="0">
                <a:solidFill>
                  <a:srgbClr val="FFFFFF"/>
                </a:solidFill>
                <a:cs typeface="Times New Roman"/>
              </a:rPr>
              <a:t>p</a:t>
            </a:r>
            <a:r>
              <a:rPr sz="1500" b="1" spc="-15" dirty="0">
                <a:solidFill>
                  <a:srgbClr val="FFFFFF"/>
                </a:solidFill>
                <a:cs typeface="Times New Roman"/>
              </a:rPr>
              <a:t>h</a:t>
            </a:r>
            <a:r>
              <a:rPr sz="1500" b="1" spc="-49" dirty="0">
                <a:solidFill>
                  <a:srgbClr val="FFFFFF"/>
                </a:solidFill>
                <a:cs typeface="Times New Roman"/>
              </a:rPr>
              <a:t>ra</a:t>
            </a:r>
            <a:r>
              <a:rPr sz="1500" b="1" spc="-19" dirty="0">
                <a:solidFill>
                  <a:srgbClr val="FFFFFF"/>
                </a:solidFill>
                <a:cs typeface="Times New Roman"/>
              </a:rPr>
              <a:t>se)</a:t>
            </a:r>
            <a:endParaRPr sz="1500" dirty="0">
              <a:cs typeface="Times New Roman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8EECDD5E-E990-4EDC-9186-EA5C268BE4AF}"/>
              </a:ext>
            </a:extLst>
          </p:cNvPr>
          <p:cNvSpPr/>
          <p:nvPr/>
        </p:nvSpPr>
        <p:spPr>
          <a:xfrm>
            <a:off x="1788930" y="3584784"/>
            <a:ext cx="1435479" cy="1360025"/>
          </a:xfrm>
          <a:custGeom>
            <a:avLst/>
            <a:gdLst/>
            <a:ahLst/>
            <a:cxnLst/>
            <a:rect l="l" t="t" r="r" b="b"/>
            <a:pathLst>
              <a:path w="1582420" h="1653539">
                <a:moveTo>
                  <a:pt x="1318260" y="0"/>
                </a:moveTo>
                <a:lnTo>
                  <a:pt x="263651" y="0"/>
                </a:lnTo>
                <a:lnTo>
                  <a:pt x="216244" y="4245"/>
                </a:lnTo>
                <a:lnTo>
                  <a:pt x="171631" y="16488"/>
                </a:lnTo>
                <a:lnTo>
                  <a:pt x="130555" y="35983"/>
                </a:lnTo>
                <a:lnTo>
                  <a:pt x="93760" y="61988"/>
                </a:lnTo>
                <a:lnTo>
                  <a:pt x="61988" y="93760"/>
                </a:lnTo>
                <a:lnTo>
                  <a:pt x="35983" y="130556"/>
                </a:lnTo>
                <a:lnTo>
                  <a:pt x="16488" y="171631"/>
                </a:lnTo>
                <a:lnTo>
                  <a:pt x="4245" y="216244"/>
                </a:lnTo>
                <a:lnTo>
                  <a:pt x="0" y="263651"/>
                </a:lnTo>
                <a:lnTo>
                  <a:pt x="0" y="1389888"/>
                </a:lnTo>
                <a:lnTo>
                  <a:pt x="4245" y="1437295"/>
                </a:lnTo>
                <a:lnTo>
                  <a:pt x="16488" y="1481908"/>
                </a:lnTo>
                <a:lnTo>
                  <a:pt x="35983" y="1522984"/>
                </a:lnTo>
                <a:lnTo>
                  <a:pt x="61988" y="1559779"/>
                </a:lnTo>
                <a:lnTo>
                  <a:pt x="93760" y="1591551"/>
                </a:lnTo>
                <a:lnTo>
                  <a:pt x="130556" y="1617556"/>
                </a:lnTo>
                <a:lnTo>
                  <a:pt x="171631" y="1637051"/>
                </a:lnTo>
                <a:lnTo>
                  <a:pt x="216244" y="1649294"/>
                </a:lnTo>
                <a:lnTo>
                  <a:pt x="263651" y="1653539"/>
                </a:lnTo>
                <a:lnTo>
                  <a:pt x="1318260" y="1653539"/>
                </a:lnTo>
                <a:lnTo>
                  <a:pt x="1365667" y="1649294"/>
                </a:lnTo>
                <a:lnTo>
                  <a:pt x="1410280" y="1637051"/>
                </a:lnTo>
                <a:lnTo>
                  <a:pt x="1451355" y="1617556"/>
                </a:lnTo>
                <a:lnTo>
                  <a:pt x="1488151" y="1591551"/>
                </a:lnTo>
                <a:lnTo>
                  <a:pt x="1519923" y="1559779"/>
                </a:lnTo>
                <a:lnTo>
                  <a:pt x="1545928" y="1522984"/>
                </a:lnTo>
                <a:lnTo>
                  <a:pt x="1565423" y="1481908"/>
                </a:lnTo>
                <a:lnTo>
                  <a:pt x="1577666" y="1437295"/>
                </a:lnTo>
                <a:lnTo>
                  <a:pt x="1581912" y="1389888"/>
                </a:lnTo>
                <a:lnTo>
                  <a:pt x="1581912" y="263651"/>
                </a:lnTo>
                <a:lnTo>
                  <a:pt x="1577666" y="216244"/>
                </a:lnTo>
                <a:lnTo>
                  <a:pt x="1565423" y="171631"/>
                </a:lnTo>
                <a:lnTo>
                  <a:pt x="1545928" y="130556"/>
                </a:lnTo>
                <a:lnTo>
                  <a:pt x="1519923" y="93760"/>
                </a:lnTo>
                <a:lnTo>
                  <a:pt x="1488151" y="61988"/>
                </a:lnTo>
                <a:lnTo>
                  <a:pt x="1451356" y="35983"/>
                </a:lnTo>
                <a:lnTo>
                  <a:pt x="1410280" y="16488"/>
                </a:lnTo>
                <a:lnTo>
                  <a:pt x="1365667" y="4245"/>
                </a:lnTo>
                <a:lnTo>
                  <a:pt x="1318260" y="0"/>
                </a:lnTo>
                <a:close/>
              </a:path>
            </a:pathLst>
          </a:custGeom>
          <a:solidFill>
            <a:srgbClr val="9B8356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20F8EEC2-80E6-4979-A0BF-23379FE98A98}"/>
              </a:ext>
            </a:extLst>
          </p:cNvPr>
          <p:cNvSpPr txBox="1"/>
          <p:nvPr/>
        </p:nvSpPr>
        <p:spPr>
          <a:xfrm>
            <a:off x="1788930" y="3753897"/>
            <a:ext cx="1692739" cy="9329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b="1" spc="-56" dirty="0">
                <a:solidFill>
                  <a:srgbClr val="FFFF00"/>
                </a:solidFill>
                <a:cs typeface="Times New Roman"/>
              </a:rPr>
              <a:t>Phase </a:t>
            </a:r>
            <a:r>
              <a:rPr sz="1500" b="1" spc="79" dirty="0">
                <a:solidFill>
                  <a:srgbClr val="FFFF00"/>
                </a:solidFill>
                <a:cs typeface="Times New Roman"/>
              </a:rPr>
              <a:t>2</a:t>
            </a:r>
            <a:r>
              <a:rPr sz="1500" b="1" spc="-60" dirty="0">
                <a:solidFill>
                  <a:srgbClr val="FFFF00"/>
                </a:solidFill>
                <a:cs typeface="Times New Roman"/>
              </a:rPr>
              <a:t> </a:t>
            </a:r>
            <a:r>
              <a:rPr sz="1500" b="1" spc="191" dirty="0">
                <a:solidFill>
                  <a:srgbClr val="FFFF00"/>
                </a:solidFill>
                <a:cs typeface="Times New Roman"/>
              </a:rPr>
              <a:t>-</a:t>
            </a:r>
            <a:endParaRPr sz="1500" dirty="0">
              <a:cs typeface="Times New Roman"/>
            </a:endParaRPr>
          </a:p>
          <a:p>
            <a:pPr marL="9525" marR="40958">
              <a:spcBef>
                <a:spcPts val="41"/>
              </a:spcBef>
            </a:pPr>
            <a:r>
              <a:rPr sz="1500" b="1" spc="-30" dirty="0">
                <a:solidFill>
                  <a:srgbClr val="FFFFFF"/>
                </a:solidFill>
                <a:cs typeface="Times New Roman"/>
              </a:rPr>
              <a:t>Building  </a:t>
            </a:r>
            <a:r>
              <a:rPr sz="1500" b="1" spc="-64" dirty="0">
                <a:solidFill>
                  <a:srgbClr val="FFFFFF"/>
                </a:solidFill>
                <a:cs typeface="Times New Roman"/>
              </a:rPr>
              <a:t>Rapport </a:t>
            </a:r>
            <a:r>
              <a:rPr sz="1500" b="1" spc="-240" dirty="0">
                <a:solidFill>
                  <a:srgbClr val="FFFFFF"/>
                </a:solidFill>
                <a:cs typeface="Times New Roman"/>
              </a:rPr>
              <a:t>&amp; </a:t>
            </a:r>
            <a:r>
              <a:rPr lang="en-US" sz="1500" b="1" spc="-24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500" b="1" spc="-24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500" b="1" spc="-101" dirty="0">
                <a:solidFill>
                  <a:srgbClr val="FFFFFF"/>
                </a:solidFill>
                <a:cs typeface="Times New Roman"/>
              </a:rPr>
              <a:t>I</a:t>
            </a:r>
            <a:r>
              <a:rPr sz="1500" b="1" spc="-41" dirty="0">
                <a:solidFill>
                  <a:srgbClr val="FFFFFF"/>
                </a:solidFill>
                <a:cs typeface="Times New Roman"/>
              </a:rPr>
              <a:t>d</a:t>
            </a:r>
            <a:r>
              <a:rPr sz="1500" b="1" spc="-8" dirty="0">
                <a:solidFill>
                  <a:srgbClr val="FFFFFF"/>
                </a:solidFill>
                <a:cs typeface="Times New Roman"/>
              </a:rPr>
              <a:t>en</a:t>
            </a:r>
            <a:r>
              <a:rPr sz="1500" b="1" spc="-45" dirty="0">
                <a:solidFill>
                  <a:srgbClr val="FFFFFF"/>
                </a:solidFill>
                <a:cs typeface="Times New Roman"/>
              </a:rPr>
              <a:t>t</a:t>
            </a:r>
            <a:r>
              <a:rPr sz="1500" b="1" spc="-23" dirty="0">
                <a:solidFill>
                  <a:srgbClr val="FFFFFF"/>
                </a:solidFill>
                <a:cs typeface="Times New Roman"/>
              </a:rPr>
              <a:t>if</a:t>
            </a:r>
            <a:r>
              <a:rPr sz="1500" b="1" spc="-30" dirty="0">
                <a:solidFill>
                  <a:srgbClr val="FFFFFF"/>
                </a:solidFill>
                <a:cs typeface="Times New Roman"/>
              </a:rPr>
              <a:t>y</a:t>
            </a:r>
            <a:r>
              <a:rPr sz="1500" b="1" spc="-8" dirty="0">
                <a:solidFill>
                  <a:srgbClr val="FFFFFF"/>
                </a:solidFill>
                <a:cs typeface="Times New Roman"/>
              </a:rPr>
              <a:t>ing  </a:t>
            </a:r>
            <a:r>
              <a:rPr sz="1500" b="1" spc="-30" dirty="0">
                <a:solidFill>
                  <a:srgbClr val="FFFFFF"/>
                </a:solidFill>
                <a:cs typeface="Times New Roman"/>
              </a:rPr>
              <a:t>Nee</a:t>
            </a:r>
            <a:r>
              <a:rPr lang="en-IN" sz="1500" b="1" spc="-30" dirty="0">
                <a:solidFill>
                  <a:srgbClr val="FFFFFF"/>
                </a:solidFill>
                <a:cs typeface="Times New Roman"/>
              </a:rPr>
              <a:t>d </a:t>
            </a:r>
            <a:r>
              <a:rPr sz="1500" b="1" spc="-23" dirty="0">
                <a:solidFill>
                  <a:srgbClr val="FFFFFF"/>
                </a:solidFill>
                <a:cs typeface="Times New Roman"/>
              </a:rPr>
              <a:t>(Question)</a:t>
            </a:r>
            <a:endParaRPr sz="1500" dirty="0">
              <a:cs typeface="Times New Roman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DC115321-ACBD-4C47-828C-B639170817D8}"/>
              </a:ext>
            </a:extLst>
          </p:cNvPr>
          <p:cNvSpPr/>
          <p:nvPr/>
        </p:nvSpPr>
        <p:spPr>
          <a:xfrm>
            <a:off x="238367" y="2125266"/>
            <a:ext cx="1523613" cy="1157381"/>
          </a:xfrm>
          <a:custGeom>
            <a:avLst/>
            <a:gdLst/>
            <a:ahLst/>
            <a:cxnLst/>
            <a:rect l="l" t="t" r="r" b="b"/>
            <a:pathLst>
              <a:path w="1679575" h="1407160">
                <a:moveTo>
                  <a:pt x="1445006" y="0"/>
                </a:moveTo>
                <a:lnTo>
                  <a:pt x="234442" y="0"/>
                </a:lnTo>
                <a:lnTo>
                  <a:pt x="187194" y="4760"/>
                </a:lnTo>
                <a:lnTo>
                  <a:pt x="143187" y="18415"/>
                </a:lnTo>
                <a:lnTo>
                  <a:pt x="103364" y="40022"/>
                </a:lnTo>
                <a:lnTo>
                  <a:pt x="68667" y="68643"/>
                </a:lnTo>
                <a:lnTo>
                  <a:pt x="40039" y="103336"/>
                </a:lnTo>
                <a:lnTo>
                  <a:pt x="18423" y="143160"/>
                </a:lnTo>
                <a:lnTo>
                  <a:pt x="4763" y="187176"/>
                </a:lnTo>
                <a:lnTo>
                  <a:pt x="0" y="234441"/>
                </a:lnTo>
                <a:lnTo>
                  <a:pt x="0" y="1172209"/>
                </a:lnTo>
                <a:lnTo>
                  <a:pt x="4763" y="1219439"/>
                </a:lnTo>
                <a:lnTo>
                  <a:pt x="18423" y="1263437"/>
                </a:lnTo>
                <a:lnTo>
                  <a:pt x="40039" y="1303259"/>
                </a:lnTo>
                <a:lnTo>
                  <a:pt x="68667" y="1337960"/>
                </a:lnTo>
                <a:lnTo>
                  <a:pt x="103364" y="1366595"/>
                </a:lnTo>
                <a:lnTo>
                  <a:pt x="143187" y="1388219"/>
                </a:lnTo>
                <a:lnTo>
                  <a:pt x="187194" y="1401886"/>
                </a:lnTo>
                <a:lnTo>
                  <a:pt x="234442" y="1406652"/>
                </a:lnTo>
                <a:lnTo>
                  <a:pt x="1445006" y="1406652"/>
                </a:lnTo>
                <a:lnTo>
                  <a:pt x="1492271" y="1401886"/>
                </a:lnTo>
                <a:lnTo>
                  <a:pt x="1536287" y="1388219"/>
                </a:lnTo>
                <a:lnTo>
                  <a:pt x="1576111" y="1366595"/>
                </a:lnTo>
                <a:lnTo>
                  <a:pt x="1610804" y="1337960"/>
                </a:lnTo>
                <a:lnTo>
                  <a:pt x="1639425" y="1303259"/>
                </a:lnTo>
                <a:lnTo>
                  <a:pt x="1661033" y="1263437"/>
                </a:lnTo>
                <a:lnTo>
                  <a:pt x="1674687" y="1219439"/>
                </a:lnTo>
                <a:lnTo>
                  <a:pt x="1679448" y="1172209"/>
                </a:lnTo>
                <a:lnTo>
                  <a:pt x="1679448" y="234441"/>
                </a:lnTo>
                <a:lnTo>
                  <a:pt x="1674687" y="187176"/>
                </a:lnTo>
                <a:lnTo>
                  <a:pt x="1661033" y="143160"/>
                </a:lnTo>
                <a:lnTo>
                  <a:pt x="1639425" y="103336"/>
                </a:lnTo>
                <a:lnTo>
                  <a:pt x="1610804" y="68643"/>
                </a:lnTo>
                <a:lnTo>
                  <a:pt x="1576111" y="40022"/>
                </a:lnTo>
                <a:lnTo>
                  <a:pt x="1536287" y="18415"/>
                </a:lnTo>
                <a:lnTo>
                  <a:pt x="1492271" y="4760"/>
                </a:lnTo>
                <a:lnTo>
                  <a:pt x="1445006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E914CCAB-D144-4473-AA4A-AB9316123A42}"/>
              </a:ext>
            </a:extLst>
          </p:cNvPr>
          <p:cNvSpPr/>
          <p:nvPr/>
        </p:nvSpPr>
        <p:spPr>
          <a:xfrm>
            <a:off x="370333" y="2176271"/>
            <a:ext cx="1259681" cy="1055370"/>
          </a:xfrm>
          <a:custGeom>
            <a:avLst/>
            <a:gdLst/>
            <a:ahLst/>
            <a:cxnLst/>
            <a:rect l="l" t="t" r="r" b="b"/>
            <a:pathLst>
              <a:path w="1679575" h="1407160">
                <a:moveTo>
                  <a:pt x="0" y="234441"/>
                </a:moveTo>
                <a:lnTo>
                  <a:pt x="4763" y="187176"/>
                </a:lnTo>
                <a:lnTo>
                  <a:pt x="18423" y="143160"/>
                </a:lnTo>
                <a:lnTo>
                  <a:pt x="40039" y="103336"/>
                </a:lnTo>
                <a:lnTo>
                  <a:pt x="68667" y="68643"/>
                </a:lnTo>
                <a:lnTo>
                  <a:pt x="103364" y="40022"/>
                </a:lnTo>
                <a:lnTo>
                  <a:pt x="143187" y="18415"/>
                </a:lnTo>
                <a:lnTo>
                  <a:pt x="187194" y="4760"/>
                </a:lnTo>
                <a:lnTo>
                  <a:pt x="234442" y="0"/>
                </a:lnTo>
                <a:lnTo>
                  <a:pt x="1445006" y="0"/>
                </a:lnTo>
                <a:lnTo>
                  <a:pt x="1492271" y="4760"/>
                </a:lnTo>
                <a:lnTo>
                  <a:pt x="1536287" y="18415"/>
                </a:lnTo>
                <a:lnTo>
                  <a:pt x="1576111" y="40022"/>
                </a:lnTo>
                <a:lnTo>
                  <a:pt x="1610804" y="68643"/>
                </a:lnTo>
                <a:lnTo>
                  <a:pt x="1639425" y="103336"/>
                </a:lnTo>
                <a:lnTo>
                  <a:pt x="1661033" y="143160"/>
                </a:lnTo>
                <a:lnTo>
                  <a:pt x="1674687" y="187176"/>
                </a:lnTo>
                <a:lnTo>
                  <a:pt x="1679448" y="234441"/>
                </a:lnTo>
                <a:lnTo>
                  <a:pt x="1679448" y="1172209"/>
                </a:lnTo>
                <a:lnTo>
                  <a:pt x="1674687" y="1219439"/>
                </a:lnTo>
                <a:lnTo>
                  <a:pt x="1661033" y="1263437"/>
                </a:lnTo>
                <a:lnTo>
                  <a:pt x="1639425" y="1303259"/>
                </a:lnTo>
                <a:lnTo>
                  <a:pt x="1610804" y="1337960"/>
                </a:lnTo>
                <a:lnTo>
                  <a:pt x="1576111" y="1366595"/>
                </a:lnTo>
                <a:lnTo>
                  <a:pt x="1536287" y="1388219"/>
                </a:lnTo>
                <a:lnTo>
                  <a:pt x="1492271" y="1401886"/>
                </a:lnTo>
                <a:lnTo>
                  <a:pt x="1445006" y="1406652"/>
                </a:lnTo>
                <a:lnTo>
                  <a:pt x="234442" y="1406652"/>
                </a:lnTo>
                <a:lnTo>
                  <a:pt x="187194" y="1401886"/>
                </a:lnTo>
                <a:lnTo>
                  <a:pt x="143187" y="1388219"/>
                </a:lnTo>
                <a:lnTo>
                  <a:pt x="103364" y="1366595"/>
                </a:lnTo>
                <a:lnTo>
                  <a:pt x="68667" y="1337960"/>
                </a:lnTo>
                <a:lnTo>
                  <a:pt x="40039" y="1303259"/>
                </a:lnTo>
                <a:lnTo>
                  <a:pt x="18423" y="1263437"/>
                </a:lnTo>
                <a:lnTo>
                  <a:pt x="4763" y="1219439"/>
                </a:lnTo>
                <a:lnTo>
                  <a:pt x="0" y="1172209"/>
                </a:lnTo>
                <a:lnTo>
                  <a:pt x="0" y="234441"/>
                </a:lnTo>
                <a:close/>
              </a:path>
            </a:pathLst>
          </a:custGeom>
          <a:ln w="12192">
            <a:solidFill>
              <a:srgbClr val="A75F09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6593BD31-AF00-4C03-90AB-33C52295F41E}"/>
              </a:ext>
            </a:extLst>
          </p:cNvPr>
          <p:cNvSpPr txBox="1"/>
          <p:nvPr/>
        </p:nvSpPr>
        <p:spPr>
          <a:xfrm>
            <a:off x="238367" y="2093056"/>
            <a:ext cx="1391647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spc="-56" dirty="0">
                <a:solidFill>
                  <a:srgbClr val="FFFF00"/>
                </a:solidFill>
                <a:cs typeface="Times New Roman"/>
              </a:rPr>
              <a:t>Phase </a:t>
            </a:r>
            <a:r>
              <a:rPr sz="1500" b="1" spc="79" dirty="0">
                <a:solidFill>
                  <a:srgbClr val="FFFF00"/>
                </a:solidFill>
                <a:cs typeface="Times New Roman"/>
              </a:rPr>
              <a:t>1</a:t>
            </a:r>
            <a:r>
              <a:rPr sz="1500" b="1" spc="-15" dirty="0">
                <a:solidFill>
                  <a:srgbClr val="FFFF00"/>
                </a:solidFill>
                <a:cs typeface="Times New Roman"/>
              </a:rPr>
              <a:t> </a:t>
            </a:r>
            <a:r>
              <a:rPr sz="1500" b="1" spc="191" dirty="0">
                <a:solidFill>
                  <a:srgbClr val="FFFF00"/>
                </a:solidFill>
                <a:cs typeface="Times New Roman"/>
              </a:rPr>
              <a:t>-</a:t>
            </a:r>
            <a:endParaRPr sz="1500" dirty="0">
              <a:cs typeface="Times New Roman"/>
            </a:endParaRPr>
          </a:p>
          <a:p>
            <a:pPr marL="9525" marR="3810">
              <a:spcBef>
                <a:spcPts val="38"/>
              </a:spcBef>
            </a:pPr>
            <a:r>
              <a:rPr sz="1500" b="1" spc="-19" dirty="0">
                <a:solidFill>
                  <a:srgbClr val="FFFFFF"/>
                </a:solidFill>
                <a:cs typeface="Calibri Light" panose="020F0302020204030204" pitchFamily="34" charset="0"/>
              </a:rPr>
              <a:t>Opening </a:t>
            </a:r>
            <a:r>
              <a:rPr sz="1500" b="1" spc="-23" dirty="0">
                <a:solidFill>
                  <a:srgbClr val="FFFFFF"/>
                </a:solidFill>
                <a:cs typeface="Calibri Light" panose="020F0302020204030204" pitchFamily="34" charset="0"/>
              </a:rPr>
              <a:t>the  </a:t>
            </a:r>
            <a:r>
              <a:rPr sz="1500" b="1" spc="-45" dirty="0">
                <a:solidFill>
                  <a:srgbClr val="FFFFFF"/>
                </a:solidFill>
                <a:cs typeface="Calibri Light" panose="020F0302020204030204" pitchFamily="34" charset="0"/>
              </a:rPr>
              <a:t>Call </a:t>
            </a:r>
            <a:r>
              <a:rPr sz="1500" b="1" spc="-34" dirty="0">
                <a:solidFill>
                  <a:srgbClr val="FFFFFF"/>
                </a:solidFill>
                <a:cs typeface="Calibri Light" panose="020F0302020204030204" pitchFamily="34" charset="0"/>
              </a:rPr>
              <a:t>(Greeting </a:t>
            </a:r>
            <a:r>
              <a:rPr sz="1500" b="1" spc="-240" dirty="0">
                <a:solidFill>
                  <a:srgbClr val="FFFFFF"/>
                </a:solidFill>
                <a:cs typeface="Calibri Light" panose="020F0302020204030204" pitchFamily="34" charset="0"/>
              </a:rPr>
              <a:t>&amp;  </a:t>
            </a:r>
            <a:r>
              <a:rPr sz="1500" b="1" spc="-30" dirty="0">
                <a:solidFill>
                  <a:srgbClr val="FFFFFF"/>
                </a:solidFill>
                <a:cs typeface="Calibri Light" panose="020F0302020204030204" pitchFamily="34" charset="0"/>
              </a:rPr>
              <a:t>Introduction)</a:t>
            </a:r>
            <a:endParaRPr sz="1500" dirty="0">
              <a:cs typeface="Calibri Light" panose="020F0302020204030204" pitchFamily="34" charset="0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F4C532E5-234B-4CC2-AA00-C2179B2CCF8D}"/>
              </a:ext>
            </a:extLst>
          </p:cNvPr>
          <p:cNvSpPr/>
          <p:nvPr/>
        </p:nvSpPr>
        <p:spPr>
          <a:xfrm>
            <a:off x="1442085" y="3189064"/>
            <a:ext cx="481489" cy="564833"/>
          </a:xfrm>
          <a:custGeom>
            <a:avLst/>
            <a:gdLst/>
            <a:ahLst/>
            <a:cxnLst/>
            <a:rect l="l" t="t" r="r" b="b"/>
            <a:pathLst>
              <a:path w="641985" h="753110">
                <a:moveTo>
                  <a:pt x="197357" y="0"/>
                </a:moveTo>
                <a:lnTo>
                  <a:pt x="0" y="140588"/>
                </a:lnTo>
                <a:lnTo>
                  <a:pt x="345567" y="625601"/>
                </a:lnTo>
                <a:lnTo>
                  <a:pt x="246887" y="695960"/>
                </a:lnTo>
                <a:lnTo>
                  <a:pt x="584834" y="752729"/>
                </a:lnTo>
                <a:lnTo>
                  <a:pt x="629806" y="485013"/>
                </a:lnTo>
                <a:lnTo>
                  <a:pt x="542925" y="485013"/>
                </a:lnTo>
                <a:lnTo>
                  <a:pt x="197357" y="0"/>
                </a:lnTo>
                <a:close/>
              </a:path>
              <a:path w="641985" h="753110">
                <a:moveTo>
                  <a:pt x="641603" y="414782"/>
                </a:moveTo>
                <a:lnTo>
                  <a:pt x="542925" y="485013"/>
                </a:lnTo>
                <a:lnTo>
                  <a:pt x="629806" y="485013"/>
                </a:lnTo>
                <a:lnTo>
                  <a:pt x="641603" y="414782"/>
                </a:lnTo>
                <a:close/>
              </a:path>
            </a:pathLst>
          </a:custGeom>
          <a:solidFill>
            <a:srgbClr val="85554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3C875920-DCAD-4E3D-BABB-BF6F03BF581F}"/>
              </a:ext>
            </a:extLst>
          </p:cNvPr>
          <p:cNvSpPr/>
          <p:nvPr/>
        </p:nvSpPr>
        <p:spPr>
          <a:xfrm>
            <a:off x="1442085" y="3189064"/>
            <a:ext cx="481489" cy="564833"/>
          </a:xfrm>
          <a:custGeom>
            <a:avLst/>
            <a:gdLst/>
            <a:ahLst/>
            <a:cxnLst/>
            <a:rect l="l" t="t" r="r" b="b"/>
            <a:pathLst>
              <a:path w="641985" h="753110">
                <a:moveTo>
                  <a:pt x="246887" y="695960"/>
                </a:moveTo>
                <a:lnTo>
                  <a:pt x="345567" y="625601"/>
                </a:lnTo>
                <a:lnTo>
                  <a:pt x="0" y="140588"/>
                </a:lnTo>
                <a:lnTo>
                  <a:pt x="197357" y="0"/>
                </a:lnTo>
                <a:lnTo>
                  <a:pt x="542925" y="485013"/>
                </a:lnTo>
                <a:lnTo>
                  <a:pt x="641603" y="414782"/>
                </a:lnTo>
                <a:lnTo>
                  <a:pt x="584834" y="752729"/>
                </a:lnTo>
                <a:lnTo>
                  <a:pt x="246887" y="69596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0863C98B-900B-475A-B603-0F6F9F81EC06}"/>
              </a:ext>
            </a:extLst>
          </p:cNvPr>
          <p:cNvSpPr/>
          <p:nvPr/>
        </p:nvSpPr>
        <p:spPr>
          <a:xfrm>
            <a:off x="7281576" y="3218593"/>
            <a:ext cx="450533" cy="652939"/>
          </a:xfrm>
          <a:custGeom>
            <a:avLst/>
            <a:gdLst/>
            <a:ahLst/>
            <a:cxnLst/>
            <a:rect l="l" t="t" r="r" b="b"/>
            <a:pathLst>
              <a:path w="600709" h="870585">
                <a:moveTo>
                  <a:pt x="478154" y="0"/>
                </a:moveTo>
                <a:lnTo>
                  <a:pt x="157987" y="122173"/>
                </a:lnTo>
                <a:lnTo>
                  <a:pt x="268477" y="171576"/>
                </a:lnTo>
                <a:lnTo>
                  <a:pt x="0" y="771397"/>
                </a:lnTo>
                <a:lnTo>
                  <a:pt x="221106" y="870457"/>
                </a:lnTo>
                <a:lnTo>
                  <a:pt x="489711" y="270637"/>
                </a:lnTo>
                <a:lnTo>
                  <a:pt x="581428" y="270637"/>
                </a:lnTo>
                <a:lnTo>
                  <a:pt x="478154" y="0"/>
                </a:lnTo>
                <a:close/>
              </a:path>
              <a:path w="600709" h="870585">
                <a:moveTo>
                  <a:pt x="581428" y="270637"/>
                </a:moveTo>
                <a:lnTo>
                  <a:pt x="489711" y="270637"/>
                </a:lnTo>
                <a:lnTo>
                  <a:pt x="600328" y="320166"/>
                </a:lnTo>
                <a:lnTo>
                  <a:pt x="581428" y="270637"/>
                </a:lnTo>
                <a:close/>
              </a:path>
            </a:pathLst>
          </a:custGeom>
          <a:solidFill>
            <a:srgbClr val="85554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2BBDB4C2-BD07-47C5-BA36-1C768A1E12FE}"/>
              </a:ext>
            </a:extLst>
          </p:cNvPr>
          <p:cNvSpPr/>
          <p:nvPr/>
        </p:nvSpPr>
        <p:spPr>
          <a:xfrm>
            <a:off x="7281576" y="3218593"/>
            <a:ext cx="450533" cy="652939"/>
          </a:xfrm>
          <a:custGeom>
            <a:avLst/>
            <a:gdLst/>
            <a:ahLst/>
            <a:cxnLst/>
            <a:rect l="l" t="t" r="r" b="b"/>
            <a:pathLst>
              <a:path w="600709" h="870585">
                <a:moveTo>
                  <a:pt x="600328" y="320166"/>
                </a:moveTo>
                <a:lnTo>
                  <a:pt x="489711" y="270637"/>
                </a:lnTo>
                <a:lnTo>
                  <a:pt x="221106" y="870457"/>
                </a:lnTo>
                <a:lnTo>
                  <a:pt x="0" y="771397"/>
                </a:lnTo>
                <a:lnTo>
                  <a:pt x="268477" y="171576"/>
                </a:lnTo>
                <a:lnTo>
                  <a:pt x="157987" y="122173"/>
                </a:lnTo>
                <a:lnTo>
                  <a:pt x="478154" y="0"/>
                </a:lnTo>
                <a:lnTo>
                  <a:pt x="600328" y="32016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ACF1A594-E029-4CE8-B52E-FFBD5E233C74}"/>
              </a:ext>
            </a:extLst>
          </p:cNvPr>
          <p:cNvSpPr/>
          <p:nvPr/>
        </p:nvSpPr>
        <p:spPr>
          <a:xfrm>
            <a:off x="3137535" y="4130801"/>
            <a:ext cx="733901" cy="363855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092" y="0"/>
                </a:moveTo>
                <a:lnTo>
                  <a:pt x="736092" y="121157"/>
                </a:lnTo>
                <a:lnTo>
                  <a:pt x="0" y="121157"/>
                </a:lnTo>
                <a:lnTo>
                  <a:pt x="0" y="363474"/>
                </a:lnTo>
                <a:lnTo>
                  <a:pt x="736092" y="363474"/>
                </a:lnTo>
                <a:lnTo>
                  <a:pt x="736092" y="484631"/>
                </a:lnTo>
                <a:lnTo>
                  <a:pt x="978408" y="242315"/>
                </a:lnTo>
                <a:lnTo>
                  <a:pt x="736092" y="0"/>
                </a:lnTo>
                <a:close/>
              </a:path>
            </a:pathLst>
          </a:custGeom>
          <a:solidFill>
            <a:srgbClr val="85554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42DFEBBC-480D-44F0-B8C9-16019D85619C}"/>
              </a:ext>
            </a:extLst>
          </p:cNvPr>
          <p:cNvSpPr/>
          <p:nvPr/>
        </p:nvSpPr>
        <p:spPr>
          <a:xfrm>
            <a:off x="3137535" y="4130801"/>
            <a:ext cx="733901" cy="363855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121157"/>
                </a:moveTo>
                <a:lnTo>
                  <a:pt x="736092" y="121157"/>
                </a:lnTo>
                <a:lnTo>
                  <a:pt x="736092" y="0"/>
                </a:lnTo>
                <a:lnTo>
                  <a:pt x="978408" y="242315"/>
                </a:lnTo>
                <a:lnTo>
                  <a:pt x="736092" y="484631"/>
                </a:lnTo>
                <a:lnTo>
                  <a:pt x="736092" y="363474"/>
                </a:lnTo>
                <a:lnTo>
                  <a:pt x="0" y="363474"/>
                </a:lnTo>
                <a:lnTo>
                  <a:pt x="0" y="121157"/>
                </a:lnTo>
                <a:close/>
              </a:path>
            </a:pathLst>
          </a:custGeom>
          <a:ln w="12192">
            <a:solidFill>
              <a:srgbClr val="603C2C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E2FF779E-E60A-45AD-8213-D88DF166A037}"/>
              </a:ext>
            </a:extLst>
          </p:cNvPr>
          <p:cNvSpPr/>
          <p:nvPr/>
        </p:nvSpPr>
        <p:spPr>
          <a:xfrm>
            <a:off x="5312665" y="4130801"/>
            <a:ext cx="733901" cy="363855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736092" y="0"/>
                </a:moveTo>
                <a:lnTo>
                  <a:pt x="736092" y="121157"/>
                </a:lnTo>
                <a:lnTo>
                  <a:pt x="0" y="121157"/>
                </a:lnTo>
                <a:lnTo>
                  <a:pt x="0" y="363474"/>
                </a:lnTo>
                <a:lnTo>
                  <a:pt x="736092" y="363474"/>
                </a:lnTo>
                <a:lnTo>
                  <a:pt x="736092" y="484631"/>
                </a:lnTo>
                <a:lnTo>
                  <a:pt x="978407" y="242315"/>
                </a:lnTo>
                <a:lnTo>
                  <a:pt x="736092" y="0"/>
                </a:lnTo>
                <a:close/>
              </a:path>
            </a:pathLst>
          </a:custGeom>
          <a:solidFill>
            <a:srgbClr val="85554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1D47AD9A-DADA-4E70-946F-497F5C0043C7}"/>
              </a:ext>
            </a:extLst>
          </p:cNvPr>
          <p:cNvSpPr/>
          <p:nvPr/>
        </p:nvSpPr>
        <p:spPr>
          <a:xfrm>
            <a:off x="5312665" y="4130801"/>
            <a:ext cx="733901" cy="363855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0" y="121157"/>
                </a:moveTo>
                <a:lnTo>
                  <a:pt x="736092" y="121157"/>
                </a:lnTo>
                <a:lnTo>
                  <a:pt x="736092" y="0"/>
                </a:lnTo>
                <a:lnTo>
                  <a:pt x="978407" y="242315"/>
                </a:lnTo>
                <a:lnTo>
                  <a:pt x="736092" y="484631"/>
                </a:lnTo>
                <a:lnTo>
                  <a:pt x="736092" y="363474"/>
                </a:lnTo>
                <a:lnTo>
                  <a:pt x="0" y="363474"/>
                </a:lnTo>
                <a:lnTo>
                  <a:pt x="0" y="121157"/>
                </a:lnTo>
                <a:close/>
              </a:path>
            </a:pathLst>
          </a:custGeom>
          <a:ln w="12192">
            <a:solidFill>
              <a:srgbClr val="603C2C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30" name="Google Shape;303;p49">
            <a:extLst>
              <a:ext uri="{FF2B5EF4-FFF2-40B4-BE49-F238E27FC236}">
                <a16:creationId xmlns:a16="http://schemas.microsoft.com/office/drawing/2014/main" id="{40C47E22-7576-4EFA-949C-C99B833FA4B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31" name="Google Shape;302;p49">
            <a:extLst>
              <a:ext uri="{FF2B5EF4-FFF2-40B4-BE49-F238E27FC236}">
                <a16:creationId xmlns:a16="http://schemas.microsoft.com/office/drawing/2014/main" id="{AEB21FD8-CC3D-4348-B59C-F0481E04BA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7;p51">
            <a:extLst>
              <a:ext uri="{FF2B5EF4-FFF2-40B4-BE49-F238E27FC236}">
                <a16:creationId xmlns:a16="http://schemas.microsoft.com/office/drawing/2014/main" id="{C8A190F2-23B0-4FD3-A631-4B87D2C701D2}"/>
              </a:ext>
            </a:extLst>
          </p:cNvPr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595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EC81FF3A-5415-485C-ABA2-4C507EDDDE7D}"/>
              </a:ext>
            </a:extLst>
          </p:cNvPr>
          <p:cNvSpPr txBox="1"/>
          <p:nvPr/>
        </p:nvSpPr>
        <p:spPr>
          <a:xfrm>
            <a:off x="87681" y="2442575"/>
            <a:ext cx="8430017" cy="2728952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320165">
              <a:spcBef>
                <a:spcPts val="800"/>
              </a:spcBef>
            </a:pPr>
            <a:endParaRPr lang="en-US" sz="2400" dirty="0">
              <a:cs typeface="Calibri"/>
            </a:endParaRPr>
          </a:p>
          <a:p>
            <a:pPr marL="1320165">
              <a:spcBef>
                <a:spcPts val="80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44195" indent="-342900"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Answer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call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4  rings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462280" indent="-34290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Answer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 a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short,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but  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professional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greeting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219075" indent="-342900"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Clearly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n-US"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and your company’s detail.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ive  the information which is appropriate to give over call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Outbound Calling in Today's Contact Center | Contact Center Pipeline Blog">
            <a:extLst>
              <a:ext uri="{FF2B5EF4-FFF2-40B4-BE49-F238E27FC236}">
                <a16:creationId xmlns:a16="http://schemas.microsoft.com/office/drawing/2014/main" id="{91ACBB16-487F-4769-B804-BF580FE9E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1" y="1370267"/>
            <a:ext cx="4296427" cy="18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3403026-4B3F-4A2F-B0B7-939BD35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803" y="463463"/>
            <a:ext cx="5472487" cy="756491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Answering a call- Inbound</a:t>
            </a:r>
            <a:endParaRPr lang="en-I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303;p49">
            <a:extLst>
              <a:ext uri="{FF2B5EF4-FFF2-40B4-BE49-F238E27FC236}">
                <a16:creationId xmlns:a16="http://schemas.microsoft.com/office/drawing/2014/main" id="{EC7DAE99-FC23-4C05-A11C-5AF5CFAB4069}"/>
              </a:ext>
            </a:extLst>
          </p:cNvPr>
          <p:cNvSpPr txBox="1">
            <a:spLocks/>
          </p:cNvSpPr>
          <p:nvPr/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lang="en-US" dirty="0"/>
          </a:p>
        </p:txBody>
      </p:sp>
      <p:sp>
        <p:nvSpPr>
          <p:cNvPr id="9" name="Google Shape;302;p49">
            <a:extLst>
              <a:ext uri="{FF2B5EF4-FFF2-40B4-BE49-F238E27FC236}">
                <a16:creationId xmlns:a16="http://schemas.microsoft.com/office/drawing/2014/main" id="{8256E778-7FFB-48F8-AA79-4A110E54995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27;p51">
            <a:extLst>
              <a:ext uri="{FF2B5EF4-FFF2-40B4-BE49-F238E27FC236}">
                <a16:creationId xmlns:a16="http://schemas.microsoft.com/office/drawing/2014/main" id="{AFE6BE4B-1E5D-4DE2-8100-B46C4A8D9EED}"/>
              </a:ext>
            </a:extLst>
          </p:cNvPr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26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utbound Calling in Today's Contact Center | Contact Center Pipeline Blog">
            <a:extLst>
              <a:ext uri="{FF2B5EF4-FFF2-40B4-BE49-F238E27FC236}">
                <a16:creationId xmlns:a16="http://schemas.microsoft.com/office/drawing/2014/main" id="{91ACBB16-487F-4769-B804-BF580FE9E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1" y="1370267"/>
            <a:ext cx="4296427" cy="18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3403026-4B3F-4A2F-B0B7-939BD35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803" y="463463"/>
            <a:ext cx="5472487" cy="756491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Answering a call- Outbound</a:t>
            </a:r>
            <a:endParaRPr lang="en-I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F23D8-077A-4C90-A259-E71088607BF0}"/>
              </a:ext>
            </a:extLst>
          </p:cNvPr>
          <p:cNvSpPr/>
          <p:nvPr/>
        </p:nvSpPr>
        <p:spPr>
          <a:xfrm>
            <a:off x="201803" y="3313433"/>
            <a:ext cx="811547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Answer the call before third ring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Greet the caller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Focus your attention on the caller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Ask the caller if or how you can help them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8" name="Google Shape;303;p49">
            <a:extLst>
              <a:ext uri="{FF2B5EF4-FFF2-40B4-BE49-F238E27FC236}">
                <a16:creationId xmlns:a16="http://schemas.microsoft.com/office/drawing/2014/main" id="{3FE9CC71-986E-4956-8582-C6E0F28AFF65}"/>
              </a:ext>
            </a:extLst>
          </p:cNvPr>
          <p:cNvSpPr txBox="1">
            <a:spLocks/>
          </p:cNvSpPr>
          <p:nvPr/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lang="en-US" dirty="0"/>
          </a:p>
        </p:txBody>
      </p:sp>
      <p:sp>
        <p:nvSpPr>
          <p:cNvPr id="9" name="Google Shape;302;p49">
            <a:extLst>
              <a:ext uri="{FF2B5EF4-FFF2-40B4-BE49-F238E27FC236}">
                <a16:creationId xmlns:a16="http://schemas.microsoft.com/office/drawing/2014/main" id="{35119497-1E33-4F5D-88C2-9988D44FA96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27;p51">
            <a:extLst>
              <a:ext uri="{FF2B5EF4-FFF2-40B4-BE49-F238E27FC236}">
                <a16:creationId xmlns:a16="http://schemas.microsoft.com/office/drawing/2014/main" id="{8D024227-3421-46A1-BFD5-34361D537C3D}"/>
              </a:ext>
            </a:extLst>
          </p:cNvPr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75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/>
          <p:nvPr/>
        </p:nvSpPr>
        <p:spPr>
          <a:xfrm>
            <a:off x="38100" y="6568635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/23/2021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3302000" y="6595403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60" name="Google Shape;60;p30"/>
          <p:cNvSpPr txBox="1"/>
          <p:nvPr/>
        </p:nvSpPr>
        <p:spPr>
          <a:xfrm>
            <a:off x="8458200" y="65368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0"/>
          <p:cNvSpPr/>
          <p:nvPr/>
        </p:nvSpPr>
        <p:spPr>
          <a:xfrm>
            <a:off x="499432" y="613775"/>
            <a:ext cx="52500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Widely used Virtual platforms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253" y="1364872"/>
            <a:ext cx="1626712" cy="147139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0"/>
          <p:cNvSpPr txBox="1"/>
          <p:nvPr/>
        </p:nvSpPr>
        <p:spPr>
          <a:xfrm>
            <a:off x="353253" y="2968784"/>
            <a:ext cx="27236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1.Free 40 mins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2.$ 15 for 100 users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3.App required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4.Can mute all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5.Can record 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4" name="Google Shape;6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2000" y="1577312"/>
            <a:ext cx="1471394" cy="127935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0"/>
          <p:cNvSpPr txBox="1"/>
          <p:nvPr/>
        </p:nvSpPr>
        <p:spPr>
          <a:xfrm>
            <a:off x="3076917" y="2908895"/>
            <a:ext cx="27236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1.Free 20 mins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2.$ 35 for 100 users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3.No app required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4.Can mute all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5.Can record 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6" name="Google Shape;66;p30" descr="Me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3756" y="1577312"/>
            <a:ext cx="1129844" cy="104659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0"/>
          <p:cNvSpPr txBox="1"/>
          <p:nvPr/>
        </p:nvSpPr>
        <p:spPr>
          <a:xfrm>
            <a:off x="5851768" y="2836306"/>
            <a:ext cx="272366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1.Unlimited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2.Free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3.No app required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4.Can mute 1 to 1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5.Can record (only for G-suit users)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4F1C-3B18-4DFC-8DCA-E722AB01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2" y="274637"/>
            <a:ext cx="6713951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Structuring a call: the funnel technique</a:t>
            </a:r>
            <a:endParaRPr lang="en-I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0E8C1F-97B5-4616-ADC2-0A5A95BC4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478274"/>
              </p:ext>
            </p:extLst>
          </p:nvPr>
        </p:nvGraphicFramePr>
        <p:xfrm>
          <a:off x="502919" y="1417637"/>
          <a:ext cx="6084737" cy="3802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500B86-2C44-4CEF-B994-445DAFF8BE93}"/>
              </a:ext>
            </a:extLst>
          </p:cNvPr>
          <p:cNvSpPr txBox="1"/>
          <p:nvPr/>
        </p:nvSpPr>
        <p:spPr>
          <a:xfrm>
            <a:off x="6351563" y="3441004"/>
            <a:ext cx="228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Useful for gathering information</a:t>
            </a:r>
            <a:endParaRPr lang="en-IN" sz="1800" dirty="0"/>
          </a:p>
        </p:txBody>
      </p:sp>
      <p:sp>
        <p:nvSpPr>
          <p:cNvPr id="9" name="Google Shape;303;p49">
            <a:extLst>
              <a:ext uri="{FF2B5EF4-FFF2-40B4-BE49-F238E27FC236}">
                <a16:creationId xmlns:a16="http://schemas.microsoft.com/office/drawing/2014/main" id="{1CDEA4E4-EFFE-4172-8FDA-877D62AEFC7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0" name="Google Shape;302;p49">
            <a:extLst>
              <a:ext uri="{FF2B5EF4-FFF2-40B4-BE49-F238E27FC236}">
                <a16:creationId xmlns:a16="http://schemas.microsoft.com/office/drawing/2014/main" id="{4EF67A64-A1D1-42DE-8FBC-C1EB51BB2BB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27;p51">
            <a:extLst>
              <a:ext uri="{FF2B5EF4-FFF2-40B4-BE49-F238E27FC236}">
                <a16:creationId xmlns:a16="http://schemas.microsoft.com/office/drawing/2014/main" id="{679C63CB-A99B-4B73-850E-50C441386470}"/>
              </a:ext>
            </a:extLst>
          </p:cNvPr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9118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815F-E714-45C5-9F9F-0C2F8E409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33"/>
            <a:ext cx="5680553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Phone call impression</a:t>
            </a:r>
            <a:endParaRPr lang="en-I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0B780-FB16-4CAB-A982-945869B54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655"/>
            <a:ext cx="8058150" cy="3847392"/>
          </a:xfrm>
        </p:spPr>
        <p:txBody>
          <a:bodyPr>
            <a:noAutofit/>
          </a:bodyPr>
          <a:lstStyle/>
          <a:p>
            <a:r>
              <a:rPr lang="en-US" sz="2400" spc="-94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spc="-34" dirty="0">
                <a:latin typeface="Calibri" panose="020F0502020204030204" pitchFamily="34" charset="0"/>
                <a:cs typeface="Calibri" panose="020F0502020204030204" pitchFamily="34" charset="0"/>
              </a:rPr>
              <a:t>person </a:t>
            </a:r>
            <a:r>
              <a:rPr lang="en-US" sz="2400" spc="-11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call </a:t>
            </a:r>
            <a:r>
              <a:rPr lang="en-US"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forms </a:t>
            </a:r>
            <a:r>
              <a:rPr lang="en-US" sz="2400" spc="-56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spc="-38" dirty="0">
                <a:latin typeface="Calibri" panose="020F0502020204030204" pitchFamily="34" charset="0"/>
                <a:cs typeface="Calibri" panose="020F0502020204030204" pitchFamily="34" charset="0"/>
              </a:rPr>
              <a:t>mental PICTURE </a:t>
            </a:r>
            <a:r>
              <a:rPr lang="en-US" sz="2400" spc="-26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spc="-38" dirty="0">
                <a:latin typeface="Calibri" panose="020F0502020204030204" pitchFamily="34" charset="0"/>
                <a:cs typeface="Calibri" panose="020F0502020204030204" pitchFamily="34" charset="0"/>
              </a:rPr>
              <a:t>you.</a:t>
            </a:r>
          </a:p>
          <a:p>
            <a:r>
              <a:rPr lang="en-US" sz="2400" spc="-38" dirty="0">
                <a:latin typeface="Calibri" panose="020F0502020204030204" pitchFamily="34" charset="0"/>
                <a:cs typeface="Calibri" panose="020F0502020204030204" pitchFamily="34" charset="0"/>
              </a:rPr>
              <a:t>Pitch</a:t>
            </a:r>
          </a:p>
          <a:p>
            <a:r>
              <a:rPr lang="en-US" sz="2400" spc="-38" dirty="0">
                <a:latin typeface="Calibri" panose="020F0502020204030204" pitchFamily="34" charset="0"/>
                <a:cs typeface="Calibri" panose="020F0502020204030204" pitchFamily="34" charset="0"/>
              </a:rPr>
              <a:t>Inflection</a:t>
            </a:r>
          </a:p>
          <a:p>
            <a:r>
              <a:rPr lang="en-US" sz="2400" spc="-38" dirty="0"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</a:p>
          <a:p>
            <a:r>
              <a:rPr lang="en-US" sz="2400" spc="-38" dirty="0">
                <a:latin typeface="Calibri" panose="020F0502020204030204" pitchFamily="34" charset="0"/>
                <a:cs typeface="Calibri" panose="020F0502020204030204" pitchFamily="34" charset="0"/>
              </a:rPr>
              <a:t>Tone</a:t>
            </a:r>
          </a:p>
          <a:p>
            <a:r>
              <a:rPr lang="en-US" sz="2400" spc="-38" dirty="0"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</a:p>
          <a:p>
            <a:r>
              <a:rPr lang="en-US" sz="2400" spc="-38" dirty="0">
                <a:latin typeface="Calibri" panose="020F0502020204030204" pitchFamily="34" charset="0"/>
                <a:cs typeface="Calibri" panose="020F0502020204030204" pitchFamily="34" charset="0"/>
              </a:rPr>
              <a:t>Rate of acknowledgement </a:t>
            </a:r>
          </a:p>
          <a:p>
            <a:r>
              <a:rPr lang="en-US" sz="2400" spc="-38" dirty="0">
                <a:latin typeface="Calibri" panose="020F0502020204030204" pitchFamily="34" charset="0"/>
                <a:cs typeface="Calibri" panose="020F0502020204030204" pitchFamily="34" charset="0"/>
              </a:rPr>
              <a:t>Enunciation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5D045-1882-4978-95EE-07A35A6D2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7782"/>
            <a:ext cx="9031266" cy="1143000"/>
          </a:xfrm>
          <a:prstGeom prst="rect">
            <a:avLst/>
          </a:prstGeom>
        </p:spPr>
      </p:pic>
      <p:sp>
        <p:nvSpPr>
          <p:cNvPr id="7" name="Google Shape;303;p49">
            <a:extLst>
              <a:ext uri="{FF2B5EF4-FFF2-40B4-BE49-F238E27FC236}">
                <a16:creationId xmlns:a16="http://schemas.microsoft.com/office/drawing/2014/main" id="{7150AA61-5EE6-440D-880E-165FA28D4D3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8" name="Google Shape;302;p49">
            <a:extLst>
              <a:ext uri="{FF2B5EF4-FFF2-40B4-BE49-F238E27FC236}">
                <a16:creationId xmlns:a16="http://schemas.microsoft.com/office/drawing/2014/main" id="{906C3A85-E550-40A3-813A-AB7E0A1533E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27;p51">
            <a:extLst>
              <a:ext uri="{FF2B5EF4-FFF2-40B4-BE49-F238E27FC236}">
                <a16:creationId xmlns:a16="http://schemas.microsoft.com/office/drawing/2014/main" id="{779E658F-E361-4724-903E-DE4A1B4D1CA2}"/>
              </a:ext>
            </a:extLst>
          </p:cNvPr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319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6041-D620-4A88-B52C-97525390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8216"/>
            <a:ext cx="6726477" cy="100705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Structuring a call: TEA approach</a:t>
            </a:r>
            <a:endParaRPr lang="en-I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80876C2-6E27-47CC-A822-54EEEE7D6811}"/>
              </a:ext>
            </a:extLst>
          </p:cNvPr>
          <p:cNvSpPr/>
          <p:nvPr/>
        </p:nvSpPr>
        <p:spPr>
          <a:xfrm>
            <a:off x="677935" y="1887457"/>
            <a:ext cx="5736431" cy="3300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EE5B1A92-DB4B-4631-858F-123C413B89FC}"/>
              </a:ext>
            </a:extLst>
          </p:cNvPr>
          <p:cNvSpPr/>
          <p:nvPr/>
        </p:nvSpPr>
        <p:spPr>
          <a:xfrm>
            <a:off x="1743075" y="4240427"/>
            <a:ext cx="239157" cy="231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8D735533-7F7F-40CA-ACB7-AB10388948DD}"/>
              </a:ext>
            </a:extLst>
          </p:cNvPr>
          <p:cNvSpPr txBox="1"/>
          <p:nvPr/>
        </p:nvSpPr>
        <p:spPr>
          <a:xfrm>
            <a:off x="1240078" y="3994837"/>
            <a:ext cx="1788560" cy="1028616"/>
          </a:xfrm>
          <a:prstGeom prst="rect">
            <a:avLst/>
          </a:prstGeom>
        </p:spPr>
        <p:txBody>
          <a:bodyPr vert="horz" wrap="square" lIns="0" tIns="115253" rIns="0" bIns="0" rtlCol="0">
            <a:spAutoFit/>
          </a:bodyPr>
          <a:lstStyle/>
          <a:p>
            <a:pPr marL="9525">
              <a:spcBef>
                <a:spcPts val="907"/>
              </a:spcBef>
            </a:pPr>
            <a:r>
              <a:rPr sz="2400" spc="-45" dirty="0">
                <a:latin typeface="Calibri"/>
                <a:cs typeface="Calibri"/>
              </a:rPr>
              <a:t>Tell</a:t>
            </a:r>
            <a:endParaRPr sz="2400" dirty="0">
              <a:latin typeface="Calibri"/>
              <a:cs typeface="Calibri"/>
            </a:endParaRPr>
          </a:p>
          <a:p>
            <a:pPr marL="138589" marR="3810" indent="-129540">
              <a:lnSpc>
                <a:spcPts val="1568"/>
              </a:lnSpc>
              <a:spcBef>
                <a:spcPts val="825"/>
              </a:spcBef>
              <a:buChar char="•"/>
              <a:tabLst>
                <a:tab pos="139065" algn="l"/>
              </a:tabLst>
            </a:pPr>
            <a:r>
              <a:rPr sz="2400" spc="-8" dirty="0">
                <a:latin typeface="Calibri"/>
                <a:cs typeface="Calibri"/>
              </a:rPr>
              <a:t>The</a:t>
            </a:r>
            <a:r>
              <a:rPr sz="2400" spc="-53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purpose  </a:t>
            </a:r>
            <a:r>
              <a:rPr sz="2400" spc="-4" dirty="0">
                <a:latin typeface="Calibri"/>
                <a:cs typeface="Calibri"/>
              </a:rPr>
              <a:t>of </a:t>
            </a:r>
            <a:r>
              <a:rPr sz="2400" spc="-11" dirty="0">
                <a:latin typeface="Calibri"/>
                <a:cs typeface="Calibri"/>
              </a:rPr>
              <a:t>your</a:t>
            </a:r>
            <a:r>
              <a:rPr sz="2400" spc="-26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call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CE61A4DD-A6E0-4A60-8FA8-C73B36CC2530}"/>
              </a:ext>
            </a:extLst>
          </p:cNvPr>
          <p:cNvSpPr/>
          <p:nvPr/>
        </p:nvSpPr>
        <p:spPr>
          <a:xfrm>
            <a:off x="2928938" y="3367501"/>
            <a:ext cx="351262" cy="340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85D5A33E-73CB-430B-B2F3-EF13275465F0}"/>
              </a:ext>
            </a:extLst>
          </p:cNvPr>
          <p:cNvSpPr txBox="1"/>
          <p:nvPr/>
        </p:nvSpPr>
        <p:spPr>
          <a:xfrm>
            <a:off x="3280199" y="3308457"/>
            <a:ext cx="1667581" cy="1932773"/>
          </a:xfrm>
          <a:prstGeom prst="rect">
            <a:avLst/>
          </a:prstGeom>
        </p:spPr>
        <p:txBody>
          <a:bodyPr vert="horz" wrap="square" lIns="0" tIns="115253" rIns="0" bIns="0" rtlCol="0">
            <a:spAutoFit/>
          </a:bodyPr>
          <a:lstStyle/>
          <a:p>
            <a:pPr marL="9525">
              <a:spcBef>
                <a:spcPts val="907"/>
              </a:spcBef>
            </a:pPr>
            <a:r>
              <a:rPr sz="2400" spc="-4" dirty="0">
                <a:latin typeface="Calibri"/>
                <a:cs typeface="Calibri"/>
              </a:rPr>
              <a:t>Explain</a:t>
            </a:r>
            <a:endParaRPr sz="2400" dirty="0">
              <a:latin typeface="Calibri"/>
              <a:cs typeface="Calibri"/>
            </a:endParaRPr>
          </a:p>
          <a:p>
            <a:pPr marL="138589" marR="3810" indent="-129540">
              <a:lnSpc>
                <a:spcPct val="91400"/>
              </a:lnSpc>
              <a:spcBef>
                <a:spcPts val="803"/>
              </a:spcBef>
              <a:buChar char="•"/>
              <a:tabLst>
                <a:tab pos="139065" algn="l"/>
              </a:tabLst>
            </a:pPr>
            <a:r>
              <a:rPr sz="2400" spc="-8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subject  that </a:t>
            </a:r>
            <a:r>
              <a:rPr sz="2400" spc="-11" dirty="0">
                <a:latin typeface="Calibri"/>
                <a:cs typeface="Calibri"/>
              </a:rPr>
              <a:t>you  want to  </a:t>
            </a:r>
            <a:r>
              <a:rPr sz="2400" spc="-8" dirty="0">
                <a:latin typeface="Calibri"/>
                <a:cs typeface="Calibri"/>
              </a:rPr>
              <a:t>discuss</a:t>
            </a:r>
            <a:r>
              <a:rPr lang="en-US" sz="2400" spc="-8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9A644823-9F2C-4A04-9C60-43A5F84CC4BE}"/>
              </a:ext>
            </a:extLst>
          </p:cNvPr>
          <p:cNvSpPr/>
          <p:nvPr/>
        </p:nvSpPr>
        <p:spPr>
          <a:xfrm>
            <a:off x="4350544" y="2830517"/>
            <a:ext cx="448419" cy="4341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22EB5161-D321-415A-A42B-6AF8E85082DF}"/>
              </a:ext>
            </a:extLst>
          </p:cNvPr>
          <p:cNvSpPr txBox="1"/>
          <p:nvPr/>
        </p:nvSpPr>
        <p:spPr>
          <a:xfrm>
            <a:off x="4798961" y="2853370"/>
            <a:ext cx="1363843" cy="1141467"/>
          </a:xfrm>
          <a:prstGeom prst="rect">
            <a:avLst/>
          </a:prstGeom>
        </p:spPr>
        <p:txBody>
          <a:bodyPr vert="horz" wrap="square" lIns="0" tIns="115253" rIns="0" bIns="0" rtlCol="0">
            <a:spAutoFit/>
          </a:bodyPr>
          <a:lstStyle/>
          <a:p>
            <a:pPr marL="9525">
              <a:spcBef>
                <a:spcPts val="907"/>
              </a:spcBef>
            </a:pPr>
            <a:r>
              <a:rPr sz="1800" dirty="0">
                <a:latin typeface="Calibri"/>
                <a:cs typeface="Calibri"/>
              </a:rPr>
              <a:t>Ask</a:t>
            </a:r>
          </a:p>
          <a:p>
            <a:pPr marL="138589" marR="3810" indent="-129540">
              <a:lnSpc>
                <a:spcPts val="1568"/>
              </a:lnSpc>
              <a:spcBef>
                <a:spcPts val="825"/>
              </a:spcBef>
              <a:buChar char="•"/>
              <a:tabLst>
                <a:tab pos="139065" algn="l"/>
              </a:tabLst>
            </a:pPr>
            <a:r>
              <a:rPr sz="2400" spc="-11" dirty="0">
                <a:latin typeface="Calibri"/>
                <a:cs typeface="Calibri"/>
              </a:rPr>
              <a:t>For </a:t>
            </a:r>
            <a:r>
              <a:rPr sz="2400" spc="-4" dirty="0">
                <a:latin typeface="Calibri"/>
                <a:cs typeface="Calibri"/>
              </a:rPr>
              <a:t>a  specific  </a:t>
            </a:r>
            <a:r>
              <a:rPr sz="2400" spc="-26" dirty="0">
                <a:latin typeface="Calibri"/>
                <a:cs typeface="Calibri"/>
              </a:rPr>
              <a:t>r</a:t>
            </a:r>
            <a:r>
              <a:rPr sz="2400" spc="-4" dirty="0">
                <a:latin typeface="Calibri"/>
                <a:cs typeface="Calibri"/>
              </a:rPr>
              <a:t>es</a:t>
            </a:r>
            <a:r>
              <a:rPr sz="2400" spc="-8" dirty="0">
                <a:latin typeface="Calibri"/>
                <a:cs typeface="Calibri"/>
              </a:rPr>
              <a:t>ponse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2D47E-83BB-4E4C-BBE3-783444940141}"/>
              </a:ext>
            </a:extLst>
          </p:cNvPr>
          <p:cNvSpPr txBox="1"/>
          <p:nvPr/>
        </p:nvSpPr>
        <p:spPr>
          <a:xfrm>
            <a:off x="6351563" y="3441004"/>
            <a:ext cx="228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Useful for providing information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303;p49">
            <a:extLst>
              <a:ext uri="{FF2B5EF4-FFF2-40B4-BE49-F238E27FC236}">
                <a16:creationId xmlns:a16="http://schemas.microsoft.com/office/drawing/2014/main" id="{A2AFC365-A5AE-4296-B775-8B35A7F558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7" name="Google Shape;302;p49">
            <a:extLst>
              <a:ext uri="{FF2B5EF4-FFF2-40B4-BE49-F238E27FC236}">
                <a16:creationId xmlns:a16="http://schemas.microsoft.com/office/drawing/2014/main" id="{563F9DB1-C7A6-4D81-B12A-FDB27183951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7;p51">
            <a:extLst>
              <a:ext uri="{FF2B5EF4-FFF2-40B4-BE49-F238E27FC236}">
                <a16:creationId xmlns:a16="http://schemas.microsoft.com/office/drawing/2014/main" id="{1D955E7A-E2CB-44F8-B7B6-63399EF62266}"/>
              </a:ext>
            </a:extLst>
          </p:cNvPr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28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8ABD-D4CF-44C7-81B4-8DF37E90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7704"/>
            <a:ext cx="7886700" cy="83551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Telephone etiquette tips</a:t>
            </a:r>
            <a:endParaRPr lang="en-IN" sz="2400" dirty="0">
              <a:solidFill>
                <a:srgbClr val="FFFFFF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9021688-31FD-45EE-8D8A-1DF16F8012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388307" y="2213220"/>
            <a:ext cx="8903658" cy="2431559"/>
          </a:xfrm>
          <a:prstGeom prst="rect">
            <a:avLst/>
          </a:prstGeom>
        </p:spPr>
        <p:txBody>
          <a:bodyPr spcFirstLastPara="1" vert="horz" wrap="square" lIns="0" tIns="9525" rIns="0" bIns="0" rtlCol="0" anchor="ctr" anchorCtr="0">
            <a:no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47738" lvl="1" indent="-257175">
              <a:spcBef>
                <a:spcPts val="1879"/>
              </a:spcBef>
              <a:tabLst>
                <a:tab pos="1034415" algn="l"/>
                <a:tab pos="1034891" algn="l"/>
              </a:tabLst>
            </a:pPr>
            <a:r>
              <a:rPr lang="en-US" sz="2400" spc="-101" dirty="0">
                <a:latin typeface="Calibri" panose="020F0502020204030204" pitchFamily="34" charset="0"/>
                <a:cs typeface="Calibri" panose="020F0502020204030204" pitchFamily="34" charset="0"/>
              </a:rPr>
              <a:t>Think through exactly what you plan to say and  discuss before you place a call.</a:t>
            </a:r>
          </a:p>
          <a:p>
            <a:pPr marL="947738" lvl="1" indent="-257175">
              <a:spcBef>
                <a:spcPts val="1879"/>
              </a:spcBef>
              <a:tabLst>
                <a:tab pos="1034415" algn="l"/>
                <a:tab pos="1034891" algn="l"/>
              </a:tabLst>
            </a:pPr>
            <a:r>
              <a:rPr lang="en-US" sz="2400" spc="-101" dirty="0">
                <a:latin typeface="Calibri" panose="020F0502020204030204" pitchFamily="34" charset="0"/>
                <a:cs typeface="Calibri" panose="020F0502020204030204" pitchFamily="34" charset="0"/>
              </a:rPr>
              <a:t>Always identify yourself at the beginning of all calls.</a:t>
            </a:r>
          </a:p>
          <a:p>
            <a:pPr marL="947738" lvl="1" indent="-257175">
              <a:spcBef>
                <a:spcPts val="1879"/>
              </a:spcBef>
              <a:tabLst>
                <a:tab pos="1034415" algn="l"/>
                <a:tab pos="1034891" algn="l"/>
              </a:tabLst>
            </a:pPr>
            <a:r>
              <a:rPr lang="en-US" sz="2400" spc="-101" dirty="0">
                <a:latin typeface="Calibri" panose="020F0502020204030204" pitchFamily="34" charset="0"/>
                <a:cs typeface="Calibri" panose="020F0502020204030204" pitchFamily="34" charset="0"/>
              </a:rPr>
              <a:t>Always speak into the telephone receiver with  an even and low tone of voice, high pitch will  sound like shouting.</a:t>
            </a:r>
          </a:p>
          <a:p>
            <a:pPr marL="947738" lvl="1" indent="-257175">
              <a:spcBef>
                <a:spcPts val="1879"/>
              </a:spcBef>
              <a:tabLst>
                <a:tab pos="1034415" algn="l"/>
                <a:tab pos="1034891" algn="l"/>
              </a:tabLst>
            </a:pPr>
            <a:r>
              <a:rPr lang="en-US" sz="2400" spc="-101" dirty="0">
                <a:latin typeface="Calibri" panose="020F0502020204030204" pitchFamily="34" charset="0"/>
                <a:cs typeface="Calibri" panose="020F0502020204030204" pitchFamily="34" charset="0"/>
              </a:rPr>
              <a:t>Be sensitive to the tone of your voice.</a:t>
            </a:r>
          </a:p>
          <a:p>
            <a:pPr marL="947738" lvl="1" indent="-257175">
              <a:spcBef>
                <a:spcPts val="1879"/>
              </a:spcBef>
              <a:tabLst>
                <a:tab pos="1034415" algn="l"/>
                <a:tab pos="1034891" algn="l"/>
              </a:tabLst>
            </a:pPr>
            <a:r>
              <a:rPr lang="en-US" sz="2400" spc="-101" dirty="0">
                <a:latin typeface="Calibri" panose="020F0502020204030204" pitchFamily="34" charset="0"/>
                <a:cs typeface="Calibri" panose="020F0502020204030204" pitchFamily="34" charset="0"/>
              </a:rPr>
              <a:t>Do not allow interruptions to occur during conversations.</a:t>
            </a:r>
          </a:p>
          <a:p>
            <a:pPr marL="947738" lvl="1" indent="-257175">
              <a:spcBef>
                <a:spcPts val="1879"/>
              </a:spcBef>
              <a:tabLst>
                <a:tab pos="1034415" algn="l"/>
                <a:tab pos="1034891" algn="l"/>
              </a:tabLst>
            </a:pPr>
            <a:r>
              <a:rPr lang="en-US" sz="2400" spc="-101" dirty="0">
                <a:latin typeface="Calibri" panose="020F0502020204030204" pitchFamily="34" charset="0"/>
                <a:cs typeface="Calibri" panose="020F0502020204030204" pitchFamily="34" charset="0"/>
              </a:rPr>
              <a:t>Do not allow yourself to be distracted by other activities while speaking  on the telephone.</a:t>
            </a:r>
          </a:p>
          <a:p>
            <a:pPr marL="348615" lvl="1" indent="-257175">
              <a:tabLst>
                <a:tab pos="478155" algn="l"/>
                <a:tab pos="478631" algn="l"/>
              </a:tabLst>
            </a:pPr>
            <a:endParaRPr lang="en-US" dirty="0"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46F2CE-4AF9-4DAA-9A93-B265228E3FD1}"/>
              </a:ext>
            </a:extLst>
          </p:cNvPr>
          <p:cNvSpPr txBox="1">
            <a:spLocks/>
          </p:cNvSpPr>
          <p:nvPr/>
        </p:nvSpPr>
        <p:spPr>
          <a:xfrm>
            <a:off x="526093" y="0"/>
            <a:ext cx="5235880" cy="125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Tips for Telephone Etiquettes:</a:t>
            </a:r>
            <a:endParaRPr lang="en-I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303;p49">
            <a:extLst>
              <a:ext uri="{FF2B5EF4-FFF2-40B4-BE49-F238E27FC236}">
                <a16:creationId xmlns:a16="http://schemas.microsoft.com/office/drawing/2014/main" id="{3F2A9A4D-5DB2-462B-8397-2C4DDB79F19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2" name="Google Shape;302;p49">
            <a:extLst>
              <a:ext uri="{FF2B5EF4-FFF2-40B4-BE49-F238E27FC236}">
                <a16:creationId xmlns:a16="http://schemas.microsoft.com/office/drawing/2014/main" id="{6B094B45-6900-4BD4-A1B4-9CEE3CE7D37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27;p51">
            <a:extLst>
              <a:ext uri="{FF2B5EF4-FFF2-40B4-BE49-F238E27FC236}">
                <a16:creationId xmlns:a16="http://schemas.microsoft.com/office/drawing/2014/main" id="{EBBA9B2E-8A97-48F8-B98C-B457E82DA1DF}"/>
              </a:ext>
            </a:extLst>
          </p:cNvPr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431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8ABD-D4CF-44C7-81B4-8DF37E90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7704"/>
            <a:ext cx="7886700" cy="83551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General telephone etiquette tips</a:t>
            </a:r>
            <a:endParaRPr lang="en-IN" sz="2400" dirty="0">
              <a:solidFill>
                <a:srgbClr val="FFFFFF"/>
              </a:solidFill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36526CD-225F-4C2E-B150-96C494460A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1" y="776614"/>
            <a:ext cx="7954027" cy="5223866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 indent="0">
              <a:spcBef>
                <a:spcPts val="75"/>
              </a:spcBef>
              <a:buNone/>
              <a:tabLst>
                <a:tab pos="438150" algn="l"/>
              </a:tabLst>
            </a:pPr>
            <a:endParaRPr sz="2700" dirty="0">
              <a:latin typeface="Times New Roman"/>
              <a:cs typeface="Times New Roman"/>
            </a:endParaRPr>
          </a:p>
          <a:p>
            <a:pPr marL="947738" lvl="1" indent="-257175">
              <a:spcBef>
                <a:spcPts val="1879"/>
              </a:spcBef>
              <a:tabLst>
                <a:tab pos="1034415" algn="l"/>
                <a:tab pos="1034891" algn="l"/>
              </a:tabLst>
            </a:pPr>
            <a:r>
              <a:rPr sz="2400" spc="-101" dirty="0">
                <a:latin typeface="Calibri" panose="020F0502020204030204" pitchFamily="34" charset="0"/>
                <a:cs typeface="Calibri" panose="020F0502020204030204" pitchFamily="34" charset="0"/>
              </a:rPr>
              <a:t>Pick </a:t>
            </a:r>
            <a:r>
              <a:rPr sz="2400" spc="-34" dirty="0">
                <a:latin typeface="Calibri" panose="020F0502020204030204" pitchFamily="34" charset="0"/>
                <a:cs typeface="Calibri" panose="020F0502020204030204" pitchFamily="34" charset="0"/>
              </a:rPr>
              <a:t>the phone, </a:t>
            </a:r>
            <a:r>
              <a:rPr sz="2400" spc="-79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sz="2400" spc="-49" dirty="0">
                <a:latin typeface="Calibri" panose="020F0502020204030204" pitchFamily="34" charset="0"/>
                <a:cs typeface="Calibri" panose="020F0502020204030204" pitchFamily="34" charset="0"/>
              </a:rPr>
              <a:t>worst, </a:t>
            </a:r>
            <a:r>
              <a:rPr sz="2400" spc="-79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sz="2400" spc="-34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56" dirty="0">
                <a:latin typeface="Calibri" panose="020F0502020204030204" pitchFamily="34" charset="0"/>
                <a:cs typeface="Calibri" panose="020F0502020204030204" pitchFamily="34" charset="0"/>
              </a:rPr>
              <a:t>third</a:t>
            </a:r>
            <a:r>
              <a:rPr sz="2400" spc="16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1" dirty="0">
                <a:latin typeface="Calibri" panose="020F0502020204030204" pitchFamily="34" charset="0"/>
                <a:cs typeface="Calibri" panose="020F0502020204030204" pitchFamily="34" charset="0"/>
              </a:rPr>
              <a:t>ring.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47738" lvl="1" indent="-257175">
              <a:spcBef>
                <a:spcPts val="1879"/>
              </a:spcBef>
              <a:tabLst>
                <a:tab pos="1034415" algn="l"/>
                <a:tab pos="1034891" algn="l"/>
              </a:tabLst>
            </a:pPr>
            <a:r>
              <a:rPr sz="2400" spc="-94" dirty="0">
                <a:latin typeface="Calibri" panose="020F0502020204030204" pitchFamily="34" charset="0"/>
                <a:cs typeface="Calibri" panose="020F0502020204030204" pitchFamily="34" charset="0"/>
              </a:rPr>
              <a:t>Speak </a:t>
            </a:r>
            <a:r>
              <a:rPr sz="2400" spc="-49" dirty="0">
                <a:latin typeface="Calibri" panose="020F0502020204030204" pitchFamily="34" charset="0"/>
                <a:cs typeface="Calibri" panose="020F0502020204030204" pitchFamily="34" charset="0"/>
              </a:rPr>
              <a:t>pleasantly, 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sz="2400" spc="-49" dirty="0">
                <a:latin typeface="Calibri" panose="020F0502020204030204" pitchFamily="34" charset="0"/>
                <a:cs typeface="Calibri" panose="020F0502020204030204" pitchFamily="34" charset="0"/>
              </a:rPr>
              <a:t>phrases </a:t>
            </a:r>
            <a:r>
              <a:rPr sz="2400" spc="-34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courtesy </a:t>
            </a:r>
            <a:r>
              <a:rPr sz="2400" spc="-53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sz="2400" spc="-161" dirty="0">
                <a:latin typeface="Calibri" panose="020F0502020204030204" pitchFamily="34" charset="0"/>
                <a:cs typeface="Calibri" panose="020F0502020204030204" pitchFamily="34" charset="0"/>
              </a:rPr>
              <a:t>“May </a:t>
            </a:r>
            <a:r>
              <a:rPr sz="2400" spc="-184" dirty="0">
                <a:latin typeface="Calibri" panose="020F0502020204030204" pitchFamily="34" charset="0"/>
                <a:cs typeface="Calibri" panose="020F0502020204030204" pitchFamily="34" charset="0"/>
              </a:rPr>
              <a:t>I  </a:t>
            </a:r>
            <a:r>
              <a:rPr sz="2400" spc="-23" dirty="0"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sz="2400" spc="-116" dirty="0">
                <a:latin typeface="Calibri" panose="020F0502020204030204" pitchFamily="34" charset="0"/>
                <a:cs typeface="Calibri" panose="020F0502020204030204" pitchFamily="34" charset="0"/>
              </a:rPr>
              <a:t>you?”, </a:t>
            </a:r>
            <a:r>
              <a:rPr sz="2400" spc="-146" dirty="0">
                <a:latin typeface="Calibri" panose="020F0502020204030204" pitchFamily="34" charset="0"/>
                <a:cs typeface="Calibri" panose="020F0502020204030204" pitchFamily="34" charset="0"/>
              </a:rPr>
              <a:t>“Thank </a:t>
            </a:r>
            <a:r>
              <a:rPr sz="2400" spc="-113" dirty="0">
                <a:latin typeface="Calibri" panose="020F0502020204030204" pitchFamily="34" charset="0"/>
                <a:cs typeface="Calibri" panose="020F0502020204030204" pitchFamily="34" charset="0"/>
              </a:rPr>
              <a:t>you”, </a:t>
            </a:r>
            <a:r>
              <a:rPr sz="2400" spc="-176" dirty="0">
                <a:latin typeface="Calibri" panose="020F0502020204030204" pitchFamily="34" charset="0"/>
                <a:cs typeface="Calibri" panose="020F0502020204030204" pitchFamily="34" charset="0"/>
              </a:rPr>
              <a:t>“You 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5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4" dirty="0">
                <a:latin typeface="Calibri" panose="020F0502020204030204" pitchFamily="34" charset="0"/>
                <a:cs typeface="Calibri" panose="020F0502020204030204" pitchFamily="34" charset="0"/>
              </a:rPr>
              <a:t>welcome”.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47738" lvl="1" indent="-257175">
              <a:spcBef>
                <a:spcPts val="1879"/>
              </a:spcBef>
              <a:tabLst>
                <a:tab pos="1034415" algn="l"/>
                <a:tab pos="1034891" algn="l"/>
              </a:tabLst>
            </a:pPr>
            <a:r>
              <a:rPr sz="2400" spc="-64" dirty="0">
                <a:latin typeface="Calibri" panose="020F0502020204030204" pitchFamily="34" charset="0"/>
                <a:cs typeface="Calibri" panose="020F0502020204030204" pitchFamily="34" charset="0"/>
              </a:rPr>
              <a:t>Smile 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400" spc="-19" dirty="0">
                <a:latin typeface="Calibri" panose="020F0502020204030204" pitchFamily="34" charset="0"/>
                <a:cs typeface="Calibri" panose="020F0502020204030204" pitchFamily="34" charset="0"/>
              </a:rPr>
              <a:t>phone </a:t>
            </a:r>
            <a:r>
              <a:rPr sz="2400" spc="-11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order </a:t>
            </a:r>
            <a:r>
              <a:rPr sz="2400" spc="-56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sz="2400" spc="-68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pleasant </a:t>
            </a:r>
            <a:r>
              <a:rPr sz="2400" spc="-19" dirty="0">
                <a:latin typeface="Calibri" panose="020F0502020204030204" pitchFamily="34" charset="0"/>
                <a:cs typeface="Calibri" panose="020F0502020204030204" pitchFamily="34" charset="0"/>
              </a:rPr>
              <a:t>voice </a:t>
            </a:r>
            <a:r>
              <a:rPr sz="2400" spc="-64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10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tone.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47738" lvl="1" indent="-257175">
              <a:spcBef>
                <a:spcPts val="1879"/>
              </a:spcBef>
              <a:tabLst>
                <a:tab pos="1034415" algn="l"/>
                <a:tab pos="1034891" algn="l"/>
              </a:tabLst>
            </a:pPr>
            <a:r>
              <a:rPr sz="2400" spc="-68" dirty="0">
                <a:latin typeface="Calibri" panose="020F0502020204030204" pitchFamily="34" charset="0"/>
                <a:cs typeface="Calibri" panose="020F0502020204030204" pitchFamily="34" charset="0"/>
              </a:rPr>
              <a:t>Sound </a:t>
            </a:r>
            <a:r>
              <a:rPr sz="2400" spc="-56" dirty="0">
                <a:latin typeface="Calibri" panose="020F0502020204030204" pitchFamily="34" charset="0"/>
                <a:cs typeface="Calibri" panose="020F0502020204030204" pitchFamily="34" charset="0"/>
              </a:rPr>
              <a:t>alert </a:t>
            </a:r>
            <a:r>
              <a:rPr sz="2400" spc="-49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38" dirty="0">
                <a:latin typeface="Calibri" panose="020F0502020204030204" pitchFamily="34" charset="0"/>
                <a:cs typeface="Calibri" panose="020F0502020204030204" pitchFamily="34" charset="0"/>
              </a:rPr>
              <a:t>active </a:t>
            </a:r>
            <a:r>
              <a:rPr sz="2400" spc="-4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sz="2400" spc="-38" dirty="0">
                <a:latin typeface="Calibri" panose="020F0502020204030204" pitchFamily="34" charset="0"/>
                <a:cs typeface="Calibri" panose="020F0502020204030204" pitchFamily="34" charset="0"/>
              </a:rPr>
              <a:t>let not </a:t>
            </a:r>
            <a:r>
              <a:rPr sz="2400" spc="-49" dirty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2400" spc="-19" dirty="0">
                <a:latin typeface="Calibri" panose="020F0502020204030204" pitchFamily="34" charset="0"/>
                <a:cs typeface="Calibri" panose="020F0502020204030204" pitchFamily="34" charset="0"/>
              </a:rPr>
              <a:t>voice 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sound </a:t>
            </a:r>
            <a:r>
              <a:rPr sz="2400" spc="-49" dirty="0">
                <a:latin typeface="Calibri" panose="020F0502020204030204" pitchFamily="34" charset="0"/>
                <a:cs typeface="Calibri" panose="020F0502020204030204" pitchFamily="34" charset="0"/>
              </a:rPr>
              <a:t>lazy, </a:t>
            </a:r>
            <a:r>
              <a:rPr sz="2400" spc="-64" dirty="0">
                <a:latin typeface="Calibri" panose="020F0502020204030204" pitchFamily="34" charset="0"/>
                <a:cs typeface="Calibri" panose="020F0502020204030204" pitchFamily="34" charset="0"/>
              </a:rPr>
              <a:t>tired,  </a:t>
            </a:r>
            <a:r>
              <a:rPr sz="2400" spc="-49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56" dirty="0">
                <a:latin typeface="Calibri" panose="020F0502020204030204" pitchFamily="34" charset="0"/>
                <a:cs typeface="Calibri" panose="020F0502020204030204" pitchFamily="34" charset="0"/>
              </a:rPr>
              <a:t>rude, 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bored </a:t>
            </a:r>
            <a:r>
              <a:rPr sz="2400" spc="-64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7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3" dirty="0">
                <a:latin typeface="Calibri" panose="020F0502020204030204" pitchFamily="34" charset="0"/>
                <a:cs typeface="Calibri" panose="020F0502020204030204" pitchFamily="34" charset="0"/>
              </a:rPr>
              <a:t>disinterested.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47738" lvl="1" indent="-257175">
              <a:spcBef>
                <a:spcPts val="1879"/>
              </a:spcBef>
              <a:tabLst>
                <a:tab pos="1034415" algn="l"/>
                <a:tab pos="1034891" algn="l"/>
              </a:tabLst>
            </a:pPr>
            <a:r>
              <a:rPr sz="2400" spc="-143" dirty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34" dirty="0">
                <a:latin typeface="Calibri" panose="020F0502020204030204" pitchFamily="34" charset="0"/>
                <a:cs typeface="Calibri" panose="020F0502020204030204" pitchFamily="34" charset="0"/>
              </a:rPr>
              <a:t>polite 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spc="-34" dirty="0">
                <a:latin typeface="Calibri" panose="020F0502020204030204" pitchFamily="34" charset="0"/>
                <a:cs typeface="Calibri" panose="020F0502020204030204" pitchFamily="34" charset="0"/>
              </a:rPr>
              <a:t>courteous </a:t>
            </a:r>
            <a:r>
              <a:rPr sz="2400" spc="-56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sz="2400" spc="-26" dirty="0">
                <a:latin typeface="Calibri" panose="020F0502020204030204" pitchFamily="34" charset="0"/>
                <a:cs typeface="Calibri" panose="020F0502020204030204" pitchFamily="34" charset="0"/>
              </a:rPr>
              <a:t>calls </a:t>
            </a:r>
            <a:r>
              <a:rPr sz="2400" spc="-41" dirty="0">
                <a:latin typeface="Calibri" panose="020F0502020204030204" pitchFamily="34" charset="0"/>
                <a:cs typeface="Calibri" panose="020F0502020204030204" pitchFamily="34" charset="0"/>
              </a:rPr>
              <a:t>irrespective </a:t>
            </a:r>
            <a:r>
              <a:rPr sz="2400" spc="-34" dirty="0">
                <a:latin typeface="Calibri" panose="020F0502020204030204" pitchFamily="34" charset="0"/>
                <a:cs typeface="Calibri" panose="020F0502020204030204" pitchFamily="34" charset="0"/>
              </a:rPr>
              <a:t>of the  </a:t>
            </a:r>
            <a:r>
              <a:rPr sz="2400" spc="-41" dirty="0">
                <a:latin typeface="Calibri" panose="020F0502020204030204" pitchFamily="34" charset="0"/>
                <a:cs typeface="Calibri" panose="020F0502020204030204" pitchFamily="34" charset="0"/>
              </a:rPr>
              <a:t>circumstances.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47738" lvl="1" indent="-257175">
              <a:spcBef>
                <a:spcPts val="1879"/>
              </a:spcBef>
              <a:tabLst>
                <a:tab pos="1034415" algn="l"/>
                <a:tab pos="1034891" algn="l"/>
              </a:tabLst>
            </a:pPr>
            <a:r>
              <a:rPr sz="2400" spc="-26" dirty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sz="2400" spc="-38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sz="2400" spc="-49" dirty="0">
                <a:latin typeface="Calibri" panose="020F0502020204030204" pitchFamily="34" charset="0"/>
                <a:cs typeface="Calibri" panose="020F0502020204030204" pitchFamily="34" charset="0"/>
              </a:rPr>
              <a:t>slam </a:t>
            </a:r>
            <a:r>
              <a:rPr sz="2400" spc="-34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19" dirty="0">
                <a:latin typeface="Calibri" panose="020F0502020204030204" pitchFamily="34" charset="0"/>
                <a:cs typeface="Calibri" panose="020F0502020204030204" pitchFamily="34" charset="0"/>
              </a:rPr>
              <a:t>phone </a:t>
            </a:r>
            <a:r>
              <a:rPr sz="2400" spc="-64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spc="-26" dirty="0">
                <a:latin typeface="Calibri" panose="020F0502020204030204" pitchFamily="34" charset="0"/>
                <a:cs typeface="Calibri" panose="020F0502020204030204" pitchFamily="34" charset="0"/>
              </a:rPr>
              <a:t>cut </a:t>
            </a:r>
            <a:r>
              <a:rPr sz="2400" spc="-34" dirty="0"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sz="2400" spc="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4" dirty="0">
                <a:latin typeface="Calibri" panose="020F0502020204030204" pitchFamily="34" charset="0"/>
                <a:cs typeface="Calibri" panose="020F0502020204030204" pitchFamily="34" charset="0"/>
              </a:rPr>
              <a:t>abruptly</a:t>
            </a:r>
            <a:r>
              <a:rPr lang="en-US" sz="2400" spc="-64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6CCAC4-0654-49C4-9478-89E827E6C816}"/>
              </a:ext>
            </a:extLst>
          </p:cNvPr>
          <p:cNvSpPr txBox="1">
            <a:spLocks/>
          </p:cNvSpPr>
          <p:nvPr/>
        </p:nvSpPr>
        <p:spPr>
          <a:xfrm>
            <a:off x="526093" y="358855"/>
            <a:ext cx="5235880" cy="8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Tips for Telephone Etiquettes:</a:t>
            </a:r>
            <a:endParaRPr lang="en-I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303;p49">
            <a:extLst>
              <a:ext uri="{FF2B5EF4-FFF2-40B4-BE49-F238E27FC236}">
                <a16:creationId xmlns:a16="http://schemas.microsoft.com/office/drawing/2014/main" id="{57F4C297-1AAB-41DB-8811-A39CB01E68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0" name="Google Shape;302;p49">
            <a:extLst>
              <a:ext uri="{FF2B5EF4-FFF2-40B4-BE49-F238E27FC236}">
                <a16:creationId xmlns:a16="http://schemas.microsoft.com/office/drawing/2014/main" id="{653D359C-346E-4D2B-AD7F-84B773B9D12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27;p51">
            <a:extLst>
              <a:ext uri="{FF2B5EF4-FFF2-40B4-BE49-F238E27FC236}">
                <a16:creationId xmlns:a16="http://schemas.microsoft.com/office/drawing/2014/main" id="{76AF217F-651E-4B7F-8D4D-63C522B68006}"/>
              </a:ext>
            </a:extLst>
          </p:cNvPr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776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17E8-0AE3-4AB1-82D2-62C8F5E2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5404981" cy="1143000"/>
          </a:xfrm>
        </p:spPr>
        <p:txBody>
          <a:bodyPr/>
          <a:lstStyle/>
          <a:p>
            <a:r>
              <a:rPr lang="en-US" dirty="0"/>
              <a:t> Telephone Etiquettes</a:t>
            </a:r>
            <a:endParaRPr lang="en-IN" dirty="0"/>
          </a:p>
        </p:txBody>
      </p:sp>
      <p:pic>
        <p:nvPicPr>
          <p:cNvPr id="18434" name="Picture 2" descr="Telephone Etiquette Topics Answering the Telephone P I">
            <a:extLst>
              <a:ext uri="{FF2B5EF4-FFF2-40B4-BE49-F238E27FC236}">
                <a16:creationId xmlns:a16="http://schemas.microsoft.com/office/drawing/2014/main" id="{470E686B-232A-4273-969A-1EAA7AABE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t="19133" r="-415" b="2693"/>
          <a:stretch/>
        </p:blipFill>
        <p:spPr bwMode="auto">
          <a:xfrm>
            <a:off x="4355924" y="1279851"/>
            <a:ext cx="4612712" cy="505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List of English Telephone Phrasal Verbs - Learn English with Harry 👴">
            <a:extLst>
              <a:ext uri="{FF2B5EF4-FFF2-40B4-BE49-F238E27FC236}">
                <a16:creationId xmlns:a16="http://schemas.microsoft.com/office/drawing/2014/main" id="{80D15A79-1757-41CB-8ED5-7BF767F8A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5" r="3244" b="4042"/>
          <a:stretch/>
        </p:blipFill>
        <p:spPr bwMode="auto">
          <a:xfrm>
            <a:off x="0" y="1279852"/>
            <a:ext cx="4324614" cy="505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03;p49">
            <a:extLst>
              <a:ext uri="{FF2B5EF4-FFF2-40B4-BE49-F238E27FC236}">
                <a16:creationId xmlns:a16="http://schemas.microsoft.com/office/drawing/2014/main" id="{9260D7AE-1119-42E1-98FD-F6BAEC70A5F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1" name="Google Shape;302;p49">
            <a:extLst>
              <a:ext uri="{FF2B5EF4-FFF2-40B4-BE49-F238E27FC236}">
                <a16:creationId xmlns:a16="http://schemas.microsoft.com/office/drawing/2014/main" id="{543D13D2-6A3F-4048-85B8-0834A60B6AD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27;p51">
            <a:extLst>
              <a:ext uri="{FF2B5EF4-FFF2-40B4-BE49-F238E27FC236}">
                <a16:creationId xmlns:a16="http://schemas.microsoft.com/office/drawing/2014/main" id="{7C939B84-65E7-4523-ABAB-11D33CBDB76C}"/>
              </a:ext>
            </a:extLst>
          </p:cNvPr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598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lephone Etiquette &amp;amp; Tips for Managing Unreasonable Caller Behaviour - ppt  download">
            <a:extLst>
              <a:ext uri="{FF2B5EF4-FFF2-40B4-BE49-F238E27FC236}">
                <a16:creationId xmlns:a16="http://schemas.microsoft.com/office/drawing/2014/main" id="{72F97E28-E550-4147-BD1C-DBB2A95AAC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28345" r="4142" b="12125"/>
          <a:stretch/>
        </p:blipFill>
        <p:spPr bwMode="auto">
          <a:xfrm>
            <a:off x="181626" y="1265129"/>
            <a:ext cx="8123129" cy="501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9F7DF3-2E28-4F81-9AB8-0CCA0C08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730658" cy="1143000"/>
          </a:xfrm>
        </p:spPr>
        <p:txBody>
          <a:bodyPr/>
          <a:lstStyle/>
          <a:p>
            <a:r>
              <a:rPr lang="en-US" dirty="0"/>
              <a:t> Telephone Etiquettes</a:t>
            </a:r>
            <a:endParaRPr lang="en-IN" dirty="0"/>
          </a:p>
        </p:txBody>
      </p:sp>
      <p:sp>
        <p:nvSpPr>
          <p:cNvPr id="6" name="Google Shape;303;p49">
            <a:extLst>
              <a:ext uri="{FF2B5EF4-FFF2-40B4-BE49-F238E27FC236}">
                <a16:creationId xmlns:a16="http://schemas.microsoft.com/office/drawing/2014/main" id="{B870920A-13AE-4464-90FC-51776034EDC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7" name="Google Shape;302;p49">
            <a:extLst>
              <a:ext uri="{FF2B5EF4-FFF2-40B4-BE49-F238E27FC236}">
                <a16:creationId xmlns:a16="http://schemas.microsoft.com/office/drawing/2014/main" id="{8A57F3A3-50CB-4661-8654-735E44C0C79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27;p51">
            <a:extLst>
              <a:ext uri="{FF2B5EF4-FFF2-40B4-BE49-F238E27FC236}">
                <a16:creationId xmlns:a16="http://schemas.microsoft.com/office/drawing/2014/main" id="{8AF77659-6AD5-456E-B3FB-F622C566A83B}"/>
              </a:ext>
            </a:extLst>
          </p:cNvPr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374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"/>
          <p:cNvSpPr txBox="1"/>
          <p:nvPr/>
        </p:nvSpPr>
        <p:spPr>
          <a:xfrm>
            <a:off x="8458200" y="6522818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03;p49">
            <a:extLst>
              <a:ext uri="{FF2B5EF4-FFF2-40B4-BE49-F238E27FC236}">
                <a16:creationId xmlns:a16="http://schemas.microsoft.com/office/drawing/2014/main" id="{C240962E-DB20-42EF-8B83-DFA15D54B9C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02000" y="6581775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7" name="Google Shape;302;p49">
            <a:extLst>
              <a:ext uri="{FF2B5EF4-FFF2-40B4-BE49-F238E27FC236}">
                <a16:creationId xmlns:a16="http://schemas.microsoft.com/office/drawing/2014/main" id="{D2E7CF10-7DDA-4C80-8839-09D13466FEE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" y="6582704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54" name="Picture 2" descr="Thank You Letter Danger: 5 Things You Should Never Include!">
            <a:extLst>
              <a:ext uri="{FF2B5EF4-FFF2-40B4-BE49-F238E27FC236}">
                <a16:creationId xmlns:a16="http://schemas.microsoft.com/office/drawing/2014/main" id="{F230FD57-9E5C-409D-AC4A-E406E8407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77655"/>
            <a:ext cx="9018218" cy="50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1" descr="Cisco WebEx Meeting | Brands of the World™ | Download vector logo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513" y="1360830"/>
            <a:ext cx="1346505" cy="13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1"/>
          <p:cNvSpPr txBox="1"/>
          <p:nvPr/>
        </p:nvSpPr>
        <p:spPr>
          <a:xfrm>
            <a:off x="250521" y="2996504"/>
            <a:ext cx="212977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1.Unlimited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2.Free up to 100 users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3.App required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4.Can mute all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5.Can record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4" name="Google Shape;7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5650" y="1417667"/>
            <a:ext cx="1346505" cy="13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1"/>
          <p:cNvSpPr txBox="1"/>
          <p:nvPr/>
        </p:nvSpPr>
        <p:spPr>
          <a:xfrm>
            <a:off x="6463430" y="2993721"/>
            <a:ext cx="2115516" cy="231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1.Unlimited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2.Free up to 50 users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3.App required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4.Can mute all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5.Can record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38100" y="6554568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302000" y="6595403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79" name="Google Shape;79;p31"/>
          <p:cNvSpPr txBox="1"/>
          <p:nvPr/>
        </p:nvSpPr>
        <p:spPr>
          <a:xfrm>
            <a:off x="8458200" y="65368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61;p30">
            <a:extLst>
              <a:ext uri="{FF2B5EF4-FFF2-40B4-BE49-F238E27FC236}">
                <a16:creationId xmlns:a16="http://schemas.microsoft.com/office/drawing/2014/main" id="{16C09321-E6D3-4E43-9AA9-FBDEC9DE33CE}"/>
              </a:ext>
            </a:extLst>
          </p:cNvPr>
          <p:cNvSpPr/>
          <p:nvPr/>
        </p:nvSpPr>
        <p:spPr>
          <a:xfrm>
            <a:off x="499432" y="613775"/>
            <a:ext cx="52500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Widely used Virtual platforms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86;p32">
            <a:extLst>
              <a:ext uri="{FF2B5EF4-FFF2-40B4-BE49-F238E27FC236}">
                <a16:creationId xmlns:a16="http://schemas.microsoft.com/office/drawing/2014/main" id="{38C5557C-3011-438D-A6AA-5F64587A5AD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2000" y="1360830"/>
            <a:ext cx="1470416" cy="163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5;p31">
            <a:extLst>
              <a:ext uri="{FF2B5EF4-FFF2-40B4-BE49-F238E27FC236}">
                <a16:creationId xmlns:a16="http://schemas.microsoft.com/office/drawing/2014/main" id="{6AD7DAC4-532A-41D6-9119-BDE407A871B4}"/>
              </a:ext>
            </a:extLst>
          </p:cNvPr>
          <p:cNvSpPr txBox="1"/>
          <p:nvPr/>
        </p:nvSpPr>
        <p:spPr>
          <a:xfrm>
            <a:off x="3144033" y="3146121"/>
            <a:ext cx="248015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1.Unlimited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2.Free up to 250 users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3.App required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4.Can mute all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5.Can record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/>
          <p:nvPr/>
        </p:nvSpPr>
        <p:spPr>
          <a:xfrm>
            <a:off x="285750" y="1223565"/>
            <a:ext cx="27739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Screen sharing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3"/>
          <p:cNvSpPr/>
          <p:nvPr/>
        </p:nvSpPr>
        <p:spPr>
          <a:xfrm>
            <a:off x="5051795" y="1247393"/>
            <a:ext cx="29147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In-meeting chat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3"/>
          <p:cNvSpPr txBox="1"/>
          <p:nvPr/>
        </p:nvSpPr>
        <p:spPr>
          <a:xfrm>
            <a:off x="279070" y="555327"/>
            <a:ext cx="36279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Zoom Features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3"/>
          <p:cNvSpPr txBox="1">
            <a:spLocks noGrp="1"/>
          </p:cNvSpPr>
          <p:nvPr>
            <p:ph type="dt" idx="10"/>
          </p:nvPr>
        </p:nvSpPr>
        <p:spPr>
          <a:xfrm>
            <a:off x="38100" y="6739003"/>
            <a:ext cx="2179007" cy="10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3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03" name="Google Shape;103;p33"/>
          <p:cNvSpPr txBox="1"/>
          <p:nvPr/>
        </p:nvSpPr>
        <p:spPr>
          <a:xfrm>
            <a:off x="8458200" y="6508750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2" name="Picture 4" descr="Using in-meeting chat – Zoom Help Center">
            <a:extLst>
              <a:ext uri="{FF2B5EF4-FFF2-40B4-BE49-F238E27FC236}">
                <a16:creationId xmlns:a16="http://schemas.microsoft.com/office/drawing/2014/main" id="{1AD5EAEE-13BD-49DA-A904-FAC7AE2C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18" y="1744492"/>
            <a:ext cx="4651182" cy="45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oom screen sharing guide - Staff - Australian Catholic University">
            <a:extLst>
              <a:ext uri="{FF2B5EF4-FFF2-40B4-BE49-F238E27FC236}">
                <a16:creationId xmlns:a16="http://schemas.microsoft.com/office/drawing/2014/main" id="{A2A21D2B-21DF-45AE-954E-A3291C977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171"/>
            <a:ext cx="4492818" cy="455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4"/>
          <p:cNvSpPr/>
          <p:nvPr/>
        </p:nvSpPr>
        <p:spPr>
          <a:xfrm>
            <a:off x="497164" y="1132088"/>
            <a:ext cx="15792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Polling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494" y="1721006"/>
            <a:ext cx="6096000" cy="8583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4"/>
          <p:cNvSpPr/>
          <p:nvPr/>
        </p:nvSpPr>
        <p:spPr>
          <a:xfrm>
            <a:off x="5419779" y="2929382"/>
            <a:ext cx="20425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Raise Hands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4"/>
          <p:cNvSpPr txBox="1"/>
          <p:nvPr/>
        </p:nvSpPr>
        <p:spPr>
          <a:xfrm>
            <a:off x="279070" y="555327"/>
            <a:ext cx="36279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Zoom Features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4"/>
          <p:cNvSpPr txBox="1">
            <a:spLocks noGrp="1"/>
          </p:cNvSpPr>
          <p:nvPr>
            <p:ph type="dt" idx="10"/>
          </p:nvPr>
        </p:nvSpPr>
        <p:spPr>
          <a:xfrm>
            <a:off x="38100" y="65405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4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14" name="Google Shape;114;p34"/>
          <p:cNvSpPr txBox="1"/>
          <p:nvPr/>
        </p:nvSpPr>
        <p:spPr>
          <a:xfrm>
            <a:off x="8458200" y="6508750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1610" y="3427399"/>
            <a:ext cx="4178886" cy="2429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5"/>
          <p:cNvSpPr/>
          <p:nvPr/>
        </p:nvSpPr>
        <p:spPr>
          <a:xfrm>
            <a:off x="431047" y="1282831"/>
            <a:ext cx="17524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Reactions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5"/>
          <p:cNvSpPr/>
          <p:nvPr/>
        </p:nvSpPr>
        <p:spPr>
          <a:xfrm>
            <a:off x="4508469" y="1312617"/>
            <a:ext cx="44438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Blur or change your background</a:t>
            </a:r>
            <a:endParaRPr/>
          </a:p>
        </p:txBody>
      </p:sp>
      <p:sp>
        <p:nvSpPr>
          <p:cNvPr id="124" name="Google Shape;124;p35"/>
          <p:cNvSpPr txBox="1"/>
          <p:nvPr/>
        </p:nvSpPr>
        <p:spPr>
          <a:xfrm>
            <a:off x="279070" y="555327"/>
            <a:ext cx="36279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Zoom Features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5"/>
          <p:cNvSpPr txBox="1">
            <a:spLocks noGrp="1"/>
          </p:cNvSpPr>
          <p:nvPr>
            <p:ph type="dt" idx="10"/>
          </p:nvPr>
        </p:nvSpPr>
        <p:spPr>
          <a:xfrm>
            <a:off x="38100" y="65405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5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27" name="Google Shape;127;p35"/>
          <p:cNvSpPr txBox="1"/>
          <p:nvPr/>
        </p:nvSpPr>
        <p:spPr>
          <a:xfrm>
            <a:off x="8458200" y="6508750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6" name="Picture 4" descr="Zoom Update: New Reactions Buttons! - Jan Keck">
            <a:extLst>
              <a:ext uri="{FF2B5EF4-FFF2-40B4-BE49-F238E27FC236}">
                <a16:creationId xmlns:a16="http://schemas.microsoft.com/office/drawing/2014/main" id="{F2A6013E-1D80-41B9-A96C-C900C782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863334"/>
            <a:ext cx="4405745" cy="442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to blur your background in a Zoom call - TechRepublic">
            <a:extLst>
              <a:ext uri="{FF2B5EF4-FFF2-40B4-BE49-F238E27FC236}">
                <a16:creationId xmlns:a16="http://schemas.microsoft.com/office/drawing/2014/main" id="{FA815D35-0FBB-4149-84B0-3B79A5C53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5" y="1863334"/>
            <a:ext cx="4662056" cy="442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6" descr="Zoom Rooms Tip: Have a quick start guide in every room - Video ..."/>
          <p:cNvPicPr preferRelativeResize="0"/>
          <p:nvPr/>
        </p:nvPicPr>
        <p:blipFill rotWithShape="1">
          <a:blip r:embed="rId3">
            <a:alphaModFix/>
          </a:blip>
          <a:srcRect t="11947" r="2338" b="17056"/>
          <a:stretch/>
        </p:blipFill>
        <p:spPr>
          <a:xfrm>
            <a:off x="279071" y="1327759"/>
            <a:ext cx="7190510" cy="494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6"/>
          <p:cNvSpPr txBox="1"/>
          <p:nvPr/>
        </p:nvSpPr>
        <p:spPr>
          <a:xfrm>
            <a:off x="279070" y="555327"/>
            <a:ext cx="51004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Zoom meet cheat sheet 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38100" y="65405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36" name="Google Shape;136;p36"/>
          <p:cNvSpPr txBox="1"/>
          <p:nvPr/>
        </p:nvSpPr>
        <p:spPr>
          <a:xfrm>
            <a:off x="8458200" y="6508750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/>
          <p:nvPr/>
        </p:nvSpPr>
        <p:spPr>
          <a:xfrm>
            <a:off x="279070" y="555327"/>
            <a:ext cx="48510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Google Meet Features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7"/>
          <p:cNvSpPr/>
          <p:nvPr/>
        </p:nvSpPr>
        <p:spPr>
          <a:xfrm>
            <a:off x="446809" y="1191772"/>
            <a:ext cx="31276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1. Live captioning</a:t>
            </a:r>
            <a:endParaRPr dirty="0"/>
          </a:p>
        </p:txBody>
      </p:sp>
      <p:sp>
        <p:nvSpPr>
          <p:cNvPr id="144" name="Google Shape;144;p37"/>
          <p:cNvSpPr/>
          <p:nvPr/>
        </p:nvSpPr>
        <p:spPr>
          <a:xfrm>
            <a:off x="3129485" y="1565436"/>
            <a:ext cx="444988" cy="2549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7"/>
          <p:cNvSpPr/>
          <p:nvPr/>
        </p:nvSpPr>
        <p:spPr>
          <a:xfrm>
            <a:off x="4572000" y="1155441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2. Video and audio preview screen</a:t>
            </a:r>
            <a:endParaRPr dirty="0"/>
          </a:p>
        </p:txBody>
      </p:sp>
      <p:pic>
        <p:nvPicPr>
          <p:cNvPr id="146" name="Google Shape;14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939" y="1909415"/>
            <a:ext cx="3994291" cy="211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939" y="4164569"/>
            <a:ext cx="4024561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7"/>
          <p:cNvSpPr txBox="1">
            <a:spLocks noGrp="1"/>
          </p:cNvSpPr>
          <p:nvPr>
            <p:ph type="dt" idx="10"/>
          </p:nvPr>
        </p:nvSpPr>
        <p:spPr>
          <a:xfrm>
            <a:off x="38100" y="6540500"/>
            <a:ext cx="259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6/23/2021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7"/>
          <p:cNvSpPr txBox="1">
            <a:spLocks noGrp="1"/>
          </p:cNvSpPr>
          <p:nvPr>
            <p:ph type="ftr" idx="11"/>
          </p:nvPr>
        </p:nvSpPr>
        <p:spPr>
          <a:xfrm>
            <a:off x="3302000" y="6553200"/>
            <a:ext cx="39116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Virtual Meeting Etiquette &amp; Telephone Etiquette</a:t>
            </a:r>
            <a:endParaRPr dirty="0"/>
          </a:p>
        </p:txBody>
      </p:sp>
      <p:sp>
        <p:nvSpPr>
          <p:cNvPr id="150" name="Google Shape;150;p37"/>
          <p:cNvSpPr txBox="1"/>
          <p:nvPr/>
        </p:nvSpPr>
        <p:spPr>
          <a:xfrm>
            <a:off x="8458200" y="6508750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2" name="Picture 6" descr="Google Workspace Updates: Live captions in Hangouts Meet now available on  iOS">
            <a:extLst>
              <a:ext uri="{FF2B5EF4-FFF2-40B4-BE49-F238E27FC236}">
                <a16:creationId xmlns:a16="http://schemas.microsoft.com/office/drawing/2014/main" id="{E189F830-3A77-4DAA-B61D-50120D64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1909415"/>
            <a:ext cx="4533900" cy="43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t.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1394</Words>
  <Application>Microsoft Office PowerPoint</Application>
  <PresentationFormat>On-screen Show (4:3)</PresentationFormat>
  <Paragraphs>326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Asset</vt:lpstr>
      <vt:lpstr>Georgia</vt:lpstr>
      <vt:lpstr>Times New Roman</vt:lpstr>
      <vt:lpstr>Calibri</vt:lpstr>
      <vt:lpstr>Arial</vt:lpstr>
      <vt:lpstr>Ppt.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telephone etiquette important</vt:lpstr>
      <vt:lpstr>Phases of professional call</vt:lpstr>
      <vt:lpstr>PowerPoint Presentation</vt:lpstr>
      <vt:lpstr>PowerPoint Presentation</vt:lpstr>
      <vt:lpstr>Structuring a call: the funnel technique</vt:lpstr>
      <vt:lpstr>Phone call impression</vt:lpstr>
      <vt:lpstr>Structuring a call: TEA approach</vt:lpstr>
      <vt:lpstr>Telephone etiquette tips</vt:lpstr>
      <vt:lpstr>General telephone etiquette tips</vt:lpstr>
      <vt:lpstr> Telephone Etiquettes</vt:lpstr>
      <vt:lpstr> Telephone Etiquettes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Joyadrita Chatterjee</cp:lastModifiedBy>
  <cp:revision>142</cp:revision>
  <dcterms:created xsi:type="dcterms:W3CDTF">2007-04-26T18:15:50Z</dcterms:created>
  <dcterms:modified xsi:type="dcterms:W3CDTF">2021-06-29T14:24:24Z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16393ᷬ뿯᷸뿯扼ऐ-9.1.0.4945</vt:lpwstr>
  </property>
</Properties>
</file>