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03" r:id="rId2"/>
    <p:sldId id="324" r:id="rId3"/>
    <p:sldId id="301" r:id="rId4"/>
    <p:sldId id="304" r:id="rId5"/>
    <p:sldId id="305" r:id="rId6"/>
    <p:sldId id="344" r:id="rId7"/>
    <p:sldId id="306" r:id="rId8"/>
    <p:sldId id="331" r:id="rId9"/>
    <p:sldId id="332" r:id="rId10"/>
    <p:sldId id="325" r:id="rId11"/>
    <p:sldId id="353" r:id="rId12"/>
    <p:sldId id="340" r:id="rId13"/>
    <p:sldId id="311" r:id="rId14"/>
    <p:sldId id="346" r:id="rId15"/>
    <p:sldId id="347" r:id="rId16"/>
    <p:sldId id="348" r:id="rId17"/>
    <p:sldId id="355" r:id="rId18"/>
    <p:sldId id="349" r:id="rId19"/>
    <p:sldId id="350" r:id="rId20"/>
    <p:sldId id="351" r:id="rId21"/>
    <p:sldId id="352" r:id="rId22"/>
    <p:sldId id="312" r:id="rId23"/>
    <p:sldId id="356" r:id="rId24"/>
    <p:sldId id="343" r:id="rId25"/>
    <p:sldId id="345" r:id="rId26"/>
    <p:sldId id="316" r:id="rId27"/>
    <p:sldId id="341" r:id="rId28"/>
    <p:sldId id="335" r:id="rId29"/>
    <p:sldId id="342" r:id="rId30"/>
    <p:sldId id="314" r:id="rId31"/>
    <p:sldId id="318" r:id="rId32"/>
    <p:sldId id="317" r:id="rId33"/>
    <p:sldId id="321" r:id="rId34"/>
    <p:sldId id="322" r:id="rId35"/>
    <p:sldId id="337" r:id="rId36"/>
    <p:sldId id="326" r:id="rId37"/>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11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14" autoAdjust="0"/>
    <p:restoredTop sz="93002" autoAdjust="0"/>
  </p:normalViewPr>
  <p:slideViewPr>
    <p:cSldViewPr snapToGrid="0">
      <p:cViewPr varScale="1">
        <p:scale>
          <a:sx n="59" d="100"/>
          <a:sy n="59" d="100"/>
        </p:scale>
        <p:origin x="1194" y="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288AD2-BF88-4EDD-B3E8-092D76A4CA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5E5A23D-E04C-44BE-856D-F1FD75BF2EDD}">
      <dgm:prSet/>
      <dgm:spPr/>
      <dgm:t>
        <a:bodyPr/>
        <a:lstStyle/>
        <a:p>
          <a:r>
            <a:rPr lang="en-IN" b="1" i="0" dirty="0"/>
            <a:t>All Entrance exams examine a students’ ability to think critically.</a:t>
          </a:r>
          <a:br>
            <a:rPr lang="en-IN" b="1" i="0" dirty="0"/>
          </a:br>
          <a:r>
            <a:rPr lang="en-IN" b="1" i="1" dirty="0"/>
            <a:t>Critical Thinking </a:t>
          </a:r>
          <a:r>
            <a:rPr lang="en-IN" b="1" i="0" dirty="0"/>
            <a:t>directly help students do better even at the reasoning tests.</a:t>
          </a:r>
          <a:endParaRPr lang="en-US" b="1" dirty="0"/>
        </a:p>
      </dgm:t>
    </dgm:pt>
    <dgm:pt modelId="{CD04580B-7167-4A7F-A55B-F68222CFF108}" type="parTrans" cxnId="{7528187B-1DAF-45FD-A78B-07F86AE3EDCF}">
      <dgm:prSet/>
      <dgm:spPr/>
      <dgm:t>
        <a:bodyPr/>
        <a:lstStyle/>
        <a:p>
          <a:endParaRPr lang="en-US"/>
        </a:p>
      </dgm:t>
    </dgm:pt>
    <dgm:pt modelId="{6C722548-6943-4B7B-BC0E-B859263885CD}" type="sibTrans" cxnId="{7528187B-1DAF-45FD-A78B-07F86AE3EDCF}">
      <dgm:prSet/>
      <dgm:spPr/>
      <dgm:t>
        <a:bodyPr/>
        <a:lstStyle/>
        <a:p>
          <a:endParaRPr lang="en-US"/>
        </a:p>
      </dgm:t>
    </dgm:pt>
    <dgm:pt modelId="{8839FAEB-861A-42D8-B9AE-BBEDD9020716}">
      <dgm:prSet/>
      <dgm:spPr/>
      <dgm:t>
        <a:bodyPr/>
        <a:lstStyle/>
        <a:p>
          <a:r>
            <a:rPr lang="en-IN" b="1" i="0" dirty="0"/>
            <a:t>Many of the highest paying jobs require </a:t>
          </a:r>
          <a:r>
            <a:rPr lang="en-IN" b="1" i="1" dirty="0"/>
            <a:t>critical thinking</a:t>
          </a:r>
          <a:r>
            <a:rPr lang="en-IN" b="1" i="0" dirty="0"/>
            <a:t> skills.</a:t>
          </a:r>
          <a:br>
            <a:rPr lang="en-IN" b="1" i="0" dirty="0"/>
          </a:br>
          <a:r>
            <a:rPr lang="en-IN" b="1" i="0" dirty="0"/>
            <a:t>Job interviewers often ask applicants questions that test their ability to think critically.</a:t>
          </a:r>
          <a:endParaRPr lang="en-US" b="1" dirty="0"/>
        </a:p>
      </dgm:t>
    </dgm:pt>
    <dgm:pt modelId="{9DA3ED74-7575-46D6-9502-4AF106AB73D3}" type="parTrans" cxnId="{F571557E-D297-4D20-ABFA-86500AB22A30}">
      <dgm:prSet/>
      <dgm:spPr/>
      <dgm:t>
        <a:bodyPr/>
        <a:lstStyle/>
        <a:p>
          <a:endParaRPr lang="en-US"/>
        </a:p>
      </dgm:t>
    </dgm:pt>
    <dgm:pt modelId="{E5F1D6A2-FDFF-4104-84B0-93AEA012F3AF}" type="sibTrans" cxnId="{F571557E-D297-4D20-ABFA-86500AB22A30}">
      <dgm:prSet/>
      <dgm:spPr/>
      <dgm:t>
        <a:bodyPr/>
        <a:lstStyle/>
        <a:p>
          <a:endParaRPr lang="en-US"/>
        </a:p>
      </dgm:t>
    </dgm:pt>
    <dgm:pt modelId="{F1F06648-F522-458D-B1EF-A1400DE0596D}">
      <dgm:prSet/>
      <dgm:spPr/>
      <dgm:t>
        <a:bodyPr/>
        <a:lstStyle/>
        <a:p>
          <a:r>
            <a:rPr lang="en-IN" b="1" i="1" dirty="0"/>
            <a:t>Critical thinking</a:t>
          </a:r>
          <a:r>
            <a:rPr lang="en-IN" b="1" i="0" dirty="0"/>
            <a:t> skills may also be a deciding factor when an employee seeks a promotion.</a:t>
          </a:r>
          <a:endParaRPr lang="en-US" b="1" dirty="0"/>
        </a:p>
      </dgm:t>
    </dgm:pt>
    <dgm:pt modelId="{80364498-BE7A-4351-9E54-844877ECDF87}" type="parTrans" cxnId="{7B92342F-122D-4F67-A4FB-F2D5DE4D94F6}">
      <dgm:prSet/>
      <dgm:spPr/>
      <dgm:t>
        <a:bodyPr/>
        <a:lstStyle/>
        <a:p>
          <a:endParaRPr lang="en-US"/>
        </a:p>
      </dgm:t>
    </dgm:pt>
    <dgm:pt modelId="{C01BCDC3-5630-4CEB-85C9-E39F09BB98F3}" type="sibTrans" cxnId="{7B92342F-122D-4F67-A4FB-F2D5DE4D94F6}">
      <dgm:prSet/>
      <dgm:spPr/>
      <dgm:t>
        <a:bodyPr/>
        <a:lstStyle/>
        <a:p>
          <a:endParaRPr lang="en-US"/>
        </a:p>
      </dgm:t>
    </dgm:pt>
    <dgm:pt modelId="{F907F88E-AC33-459E-8EEE-8675B1DED96A}" type="pres">
      <dgm:prSet presAssocID="{61288AD2-BF88-4EDD-B3E8-092D76A4CA01}" presName="linear" presStyleCnt="0">
        <dgm:presLayoutVars>
          <dgm:animLvl val="lvl"/>
          <dgm:resizeHandles val="exact"/>
        </dgm:presLayoutVars>
      </dgm:prSet>
      <dgm:spPr/>
    </dgm:pt>
    <dgm:pt modelId="{197E5956-A7BC-4C86-9785-609452D13EEC}" type="pres">
      <dgm:prSet presAssocID="{25E5A23D-E04C-44BE-856D-F1FD75BF2EDD}" presName="parentText" presStyleLbl="node1" presStyleIdx="0" presStyleCnt="3" custScaleY="101530">
        <dgm:presLayoutVars>
          <dgm:chMax val="0"/>
          <dgm:bulletEnabled val="1"/>
        </dgm:presLayoutVars>
      </dgm:prSet>
      <dgm:spPr/>
    </dgm:pt>
    <dgm:pt modelId="{035D92CD-5F15-4189-BCE4-806A60FB5B8D}" type="pres">
      <dgm:prSet presAssocID="{6C722548-6943-4B7B-BC0E-B859263885CD}" presName="spacer" presStyleCnt="0"/>
      <dgm:spPr/>
    </dgm:pt>
    <dgm:pt modelId="{533FEDB6-D86A-4C5B-80CF-E83A8F2EB9B2}" type="pres">
      <dgm:prSet presAssocID="{8839FAEB-861A-42D8-B9AE-BBEDD9020716}" presName="parentText" presStyleLbl="node1" presStyleIdx="1" presStyleCnt="3">
        <dgm:presLayoutVars>
          <dgm:chMax val="0"/>
          <dgm:bulletEnabled val="1"/>
        </dgm:presLayoutVars>
      </dgm:prSet>
      <dgm:spPr/>
    </dgm:pt>
    <dgm:pt modelId="{9C395E50-B984-40F4-B879-0EFA951FC4BD}" type="pres">
      <dgm:prSet presAssocID="{E5F1D6A2-FDFF-4104-84B0-93AEA012F3AF}" presName="spacer" presStyleCnt="0"/>
      <dgm:spPr/>
    </dgm:pt>
    <dgm:pt modelId="{D5F46032-B434-4AFF-B18F-19A0BAA0BEF2}" type="pres">
      <dgm:prSet presAssocID="{F1F06648-F522-458D-B1EF-A1400DE0596D}" presName="parentText" presStyleLbl="node1" presStyleIdx="2" presStyleCnt="3">
        <dgm:presLayoutVars>
          <dgm:chMax val="0"/>
          <dgm:bulletEnabled val="1"/>
        </dgm:presLayoutVars>
      </dgm:prSet>
      <dgm:spPr/>
    </dgm:pt>
  </dgm:ptLst>
  <dgm:cxnLst>
    <dgm:cxn modelId="{7B92342F-122D-4F67-A4FB-F2D5DE4D94F6}" srcId="{61288AD2-BF88-4EDD-B3E8-092D76A4CA01}" destId="{F1F06648-F522-458D-B1EF-A1400DE0596D}" srcOrd="2" destOrd="0" parTransId="{80364498-BE7A-4351-9E54-844877ECDF87}" sibTransId="{C01BCDC3-5630-4CEB-85C9-E39F09BB98F3}"/>
    <dgm:cxn modelId="{7528187B-1DAF-45FD-A78B-07F86AE3EDCF}" srcId="{61288AD2-BF88-4EDD-B3E8-092D76A4CA01}" destId="{25E5A23D-E04C-44BE-856D-F1FD75BF2EDD}" srcOrd="0" destOrd="0" parTransId="{CD04580B-7167-4A7F-A55B-F68222CFF108}" sibTransId="{6C722548-6943-4B7B-BC0E-B859263885CD}"/>
    <dgm:cxn modelId="{F571557E-D297-4D20-ABFA-86500AB22A30}" srcId="{61288AD2-BF88-4EDD-B3E8-092D76A4CA01}" destId="{8839FAEB-861A-42D8-B9AE-BBEDD9020716}" srcOrd="1" destOrd="0" parTransId="{9DA3ED74-7575-46D6-9502-4AF106AB73D3}" sibTransId="{E5F1D6A2-FDFF-4104-84B0-93AEA012F3AF}"/>
    <dgm:cxn modelId="{47860788-CD21-4E8E-9E9C-5B9EC8536020}" type="presOf" srcId="{25E5A23D-E04C-44BE-856D-F1FD75BF2EDD}" destId="{197E5956-A7BC-4C86-9785-609452D13EEC}" srcOrd="0" destOrd="0" presId="urn:microsoft.com/office/officeart/2005/8/layout/vList2"/>
    <dgm:cxn modelId="{DD9C59A8-177A-4644-99A8-C0BD18827512}" type="presOf" srcId="{8839FAEB-861A-42D8-B9AE-BBEDD9020716}" destId="{533FEDB6-D86A-4C5B-80CF-E83A8F2EB9B2}" srcOrd="0" destOrd="0" presId="urn:microsoft.com/office/officeart/2005/8/layout/vList2"/>
    <dgm:cxn modelId="{66A96FC6-082F-47E2-98DC-15143538BE31}" type="presOf" srcId="{61288AD2-BF88-4EDD-B3E8-092D76A4CA01}" destId="{F907F88E-AC33-459E-8EEE-8675B1DED96A}" srcOrd="0" destOrd="0" presId="urn:microsoft.com/office/officeart/2005/8/layout/vList2"/>
    <dgm:cxn modelId="{4842EBCF-0B5E-4DF7-9B8D-3D8F093DE72C}" type="presOf" srcId="{F1F06648-F522-458D-B1EF-A1400DE0596D}" destId="{D5F46032-B434-4AFF-B18F-19A0BAA0BEF2}" srcOrd="0" destOrd="0" presId="urn:microsoft.com/office/officeart/2005/8/layout/vList2"/>
    <dgm:cxn modelId="{0B468411-F416-43A8-ACAC-BF312257E73E}" type="presParOf" srcId="{F907F88E-AC33-459E-8EEE-8675B1DED96A}" destId="{197E5956-A7BC-4C86-9785-609452D13EEC}" srcOrd="0" destOrd="0" presId="urn:microsoft.com/office/officeart/2005/8/layout/vList2"/>
    <dgm:cxn modelId="{67118C03-C0B9-4993-9F0A-C5EF0EE5F447}" type="presParOf" srcId="{F907F88E-AC33-459E-8EEE-8675B1DED96A}" destId="{035D92CD-5F15-4189-BCE4-806A60FB5B8D}" srcOrd="1" destOrd="0" presId="urn:microsoft.com/office/officeart/2005/8/layout/vList2"/>
    <dgm:cxn modelId="{A7ADC177-7732-42E7-8F72-02163420B5F9}" type="presParOf" srcId="{F907F88E-AC33-459E-8EEE-8675B1DED96A}" destId="{533FEDB6-D86A-4C5B-80CF-E83A8F2EB9B2}" srcOrd="2" destOrd="0" presId="urn:microsoft.com/office/officeart/2005/8/layout/vList2"/>
    <dgm:cxn modelId="{C818C838-5AFA-4988-9208-82DD83FBAD70}" type="presParOf" srcId="{F907F88E-AC33-459E-8EEE-8675B1DED96A}" destId="{9C395E50-B984-40F4-B879-0EFA951FC4BD}" srcOrd="3" destOrd="0" presId="urn:microsoft.com/office/officeart/2005/8/layout/vList2"/>
    <dgm:cxn modelId="{7ACF4120-26F4-4814-8F55-5188EA7670E7}" type="presParOf" srcId="{F907F88E-AC33-459E-8EEE-8675B1DED96A}" destId="{D5F46032-B434-4AFF-B18F-19A0BAA0BEF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E5956-A7BC-4C86-9785-609452D13EEC}">
      <dsp:nvSpPr>
        <dsp:cNvPr id="0" name=""/>
        <dsp:cNvSpPr/>
      </dsp:nvSpPr>
      <dsp:spPr>
        <a:xfrm>
          <a:off x="0" y="30863"/>
          <a:ext cx="11085095" cy="14767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b="1" i="0" kern="1200" dirty="0"/>
            <a:t>All Entrance exams examine a students’ ability to think critically.</a:t>
          </a:r>
          <a:br>
            <a:rPr lang="en-IN" sz="2600" b="1" i="0" kern="1200" dirty="0"/>
          </a:br>
          <a:r>
            <a:rPr lang="en-IN" sz="2600" b="1" i="1" kern="1200" dirty="0"/>
            <a:t>Critical Thinking </a:t>
          </a:r>
          <a:r>
            <a:rPr lang="en-IN" sz="2600" b="1" i="0" kern="1200" dirty="0"/>
            <a:t>directly help students do better even at the reasoning tests.</a:t>
          </a:r>
          <a:endParaRPr lang="en-US" sz="2600" b="1" kern="1200" dirty="0"/>
        </a:p>
      </dsp:txBody>
      <dsp:txXfrm>
        <a:off x="72087" y="102950"/>
        <a:ext cx="10940921" cy="1332535"/>
      </dsp:txXfrm>
    </dsp:sp>
    <dsp:sp modelId="{533FEDB6-D86A-4C5B-80CF-E83A8F2EB9B2}">
      <dsp:nvSpPr>
        <dsp:cNvPr id="0" name=""/>
        <dsp:cNvSpPr/>
      </dsp:nvSpPr>
      <dsp:spPr>
        <a:xfrm>
          <a:off x="0" y="1582452"/>
          <a:ext cx="11085095" cy="14544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b="1" i="0" kern="1200" dirty="0"/>
            <a:t>Many of the highest paying jobs require </a:t>
          </a:r>
          <a:r>
            <a:rPr lang="en-IN" sz="2600" b="1" i="1" kern="1200" dirty="0"/>
            <a:t>critical thinking</a:t>
          </a:r>
          <a:r>
            <a:rPr lang="en-IN" sz="2600" b="1" i="0" kern="1200" dirty="0"/>
            <a:t> skills.</a:t>
          </a:r>
          <a:br>
            <a:rPr lang="en-IN" sz="2600" b="1" i="0" kern="1200" dirty="0"/>
          </a:br>
          <a:r>
            <a:rPr lang="en-IN" sz="2600" b="1" i="0" kern="1200" dirty="0"/>
            <a:t>Job interviewers often ask applicants questions that test their ability to think critically.</a:t>
          </a:r>
          <a:endParaRPr lang="en-US" sz="2600" b="1" kern="1200" dirty="0"/>
        </a:p>
      </dsp:txBody>
      <dsp:txXfrm>
        <a:off x="71001" y="1653453"/>
        <a:ext cx="10943093" cy="1312454"/>
      </dsp:txXfrm>
    </dsp:sp>
    <dsp:sp modelId="{D5F46032-B434-4AFF-B18F-19A0BAA0BEF2}">
      <dsp:nvSpPr>
        <dsp:cNvPr id="0" name=""/>
        <dsp:cNvSpPr/>
      </dsp:nvSpPr>
      <dsp:spPr>
        <a:xfrm>
          <a:off x="0" y="3111788"/>
          <a:ext cx="11085095" cy="14544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b="1" i="1" kern="1200" dirty="0"/>
            <a:t>Critical thinking</a:t>
          </a:r>
          <a:r>
            <a:rPr lang="en-IN" sz="2600" b="1" i="0" kern="1200" dirty="0"/>
            <a:t> skills may also be a deciding factor when an employee seeks a promotion.</a:t>
          </a:r>
          <a:endParaRPr lang="en-US" sz="2600" b="1" kern="1200" dirty="0"/>
        </a:p>
      </dsp:txBody>
      <dsp:txXfrm>
        <a:off x="71001" y="3182789"/>
        <a:ext cx="10943093" cy="13124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A5F202-ADEB-469E-ADE8-92082970E4E6}" type="datetimeFigureOut">
              <a:rPr lang="en-MY" smtClean="0"/>
              <a:t>6/7/2021</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1D5BD-38A8-4D73-A249-E9F814BE45A5}" type="slidenum">
              <a:rPr lang="en-MY" smtClean="0"/>
              <a:t>‹#›</a:t>
            </a:fld>
            <a:endParaRPr lang="en-MY"/>
          </a:p>
        </p:txBody>
      </p:sp>
    </p:spTree>
    <p:extLst>
      <p:ext uri="{BB962C8B-B14F-4D97-AF65-F5344CB8AC3E}">
        <p14:creationId xmlns:p14="http://schemas.microsoft.com/office/powerpoint/2010/main" val="16631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A01D5BD-38A8-4D73-A249-E9F814BE45A5}" type="slidenum">
              <a:rPr lang="en-MY" smtClean="0"/>
              <a:t>2</a:t>
            </a:fld>
            <a:endParaRPr lang="en-MY"/>
          </a:p>
        </p:txBody>
      </p:sp>
    </p:spTree>
    <p:extLst>
      <p:ext uri="{BB962C8B-B14F-4D97-AF65-F5344CB8AC3E}">
        <p14:creationId xmlns:p14="http://schemas.microsoft.com/office/powerpoint/2010/main" val="111216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1C7C6DC-09C8-4390-8B73-CBE4A51BD6B9}"/>
              </a:ext>
            </a:extLst>
          </p:cNvPr>
          <p:cNvSpPr>
            <a:spLocks noGrp="1" noChangeArrowheads="1"/>
          </p:cNvSpPr>
          <p:nvPr>
            <p:ph type="dt" sz="half" idx="10"/>
          </p:nvPr>
        </p:nvSpPr>
        <p:spPr>
          <a:xfrm>
            <a:off x="-213360" y="6538914"/>
            <a:ext cx="2844800" cy="235131"/>
          </a:xfrm>
          <a:prstGeom prst="rect">
            <a:avLst/>
          </a:prstGeom>
          <a:ln/>
        </p:spPr>
        <p:txBody>
          <a:bodyPr/>
          <a:lstStyle>
            <a:lvl1pPr algn="ctr">
              <a:defRPr sz="1600">
                <a:latin typeface="+mj-lt"/>
              </a:defRPr>
            </a:lvl1pPr>
          </a:lstStyle>
          <a:p>
            <a:fld id="{6AA1D6C8-937E-4DBA-B07B-AED0F5E42E6F}" type="datetime1">
              <a:rPr lang="en-MY" smtClean="0"/>
              <a:t>6/7/2021</a:t>
            </a:fld>
            <a:endParaRPr lang="en-MY"/>
          </a:p>
        </p:txBody>
      </p:sp>
      <p:sp>
        <p:nvSpPr>
          <p:cNvPr id="5" name="Footer Placeholder 4">
            <a:extLst>
              <a:ext uri="{FF2B5EF4-FFF2-40B4-BE49-F238E27FC236}">
                <a16:creationId xmlns:a16="http://schemas.microsoft.com/office/drawing/2014/main" id="{9F6D5E03-0C5B-41D7-9380-CC1694F4E37A}"/>
              </a:ext>
            </a:extLst>
          </p:cNvPr>
          <p:cNvSpPr>
            <a:spLocks noGrp="1" noChangeArrowheads="1"/>
          </p:cNvSpPr>
          <p:nvPr>
            <p:ph type="ftr" sz="quarter" idx="11"/>
          </p:nvPr>
        </p:nvSpPr>
        <p:spPr>
          <a:xfrm>
            <a:off x="4152536" y="6552296"/>
            <a:ext cx="4351383" cy="365125"/>
          </a:xfrm>
          <a:prstGeom prst="rect">
            <a:avLst/>
          </a:prstGeom>
          <a:ln/>
        </p:spPr>
        <p:txBody>
          <a:bodyPr/>
          <a:lstStyle>
            <a:lvl1pPr algn="ctr">
              <a:defRPr sz="1600">
                <a:latin typeface="+mj-lt"/>
              </a:defRPr>
            </a:lvl1pPr>
          </a:lstStyle>
          <a:p>
            <a:r>
              <a:rPr lang="en-MY"/>
              <a:t>Critical Thinking</a:t>
            </a:r>
          </a:p>
        </p:txBody>
      </p:sp>
      <p:sp>
        <p:nvSpPr>
          <p:cNvPr id="6" name="Slide Number Placeholder 5">
            <a:extLst>
              <a:ext uri="{FF2B5EF4-FFF2-40B4-BE49-F238E27FC236}">
                <a16:creationId xmlns:a16="http://schemas.microsoft.com/office/drawing/2014/main" id="{1373202E-2092-488E-9E3E-AD2121C13981}"/>
              </a:ext>
            </a:extLst>
          </p:cNvPr>
          <p:cNvSpPr>
            <a:spLocks noGrp="1" noChangeArrowheads="1"/>
          </p:cNvSpPr>
          <p:nvPr>
            <p:ph type="sldNum" sz="quarter" idx="12"/>
          </p:nvPr>
        </p:nvSpPr>
        <p:spPr>
          <a:xfrm>
            <a:off x="10933614" y="6578422"/>
            <a:ext cx="1092926" cy="365125"/>
          </a:xfrm>
          <a:prstGeom prst="rect">
            <a:avLst/>
          </a:prstGeom>
          <a:ln/>
        </p:spPr>
        <p:txBody>
          <a:bodyPr/>
          <a:lstStyle>
            <a:lvl1pPr algn="ctr">
              <a:defRPr sz="1600">
                <a:latin typeface="+mj-lt"/>
              </a:defRPr>
            </a:lvl1pPr>
          </a:lstStyle>
          <a:p>
            <a:fld id="{EF3352F1-D5C8-4BB4-9FDE-FF190884A193}" type="slidenum">
              <a:rPr lang="en-MY" smtClean="0"/>
              <a:t>‹#›</a:t>
            </a:fld>
            <a:endParaRPr lang="en-MY"/>
          </a:p>
        </p:txBody>
      </p:sp>
      <p:sp>
        <p:nvSpPr>
          <p:cNvPr id="7" name="Date Placeholder 3">
            <a:extLst>
              <a:ext uri="{FF2B5EF4-FFF2-40B4-BE49-F238E27FC236}">
                <a16:creationId xmlns:a16="http://schemas.microsoft.com/office/drawing/2014/main" id="{1E6C4A16-617B-4A42-B607-D8F5AF19317C}"/>
              </a:ext>
            </a:extLst>
          </p:cNvPr>
          <p:cNvSpPr txBox="1">
            <a:spLocks noChangeArrowheads="1"/>
          </p:cNvSpPr>
          <p:nvPr userDrawn="1"/>
        </p:nvSpPr>
        <p:spPr>
          <a:xfrm>
            <a:off x="-213360" y="6539549"/>
            <a:ext cx="2844800" cy="235131"/>
          </a:xfrm>
          <a:prstGeom prst="rect">
            <a:avLst/>
          </a:prstGeom>
          <a:ln/>
        </p:spPr>
        <p:txBody>
          <a:bodyPr/>
          <a:lstStyle>
            <a:defPPr>
              <a:defRPr lang="zh-CN"/>
            </a:defPPr>
            <a:lvl1pPr algn="ctr" rtl="0" eaLnBrk="0" fontAlgn="base" hangingPunct="0">
              <a:spcBef>
                <a:spcPct val="0"/>
              </a:spcBef>
              <a:spcAft>
                <a:spcPct val="0"/>
              </a:spcAft>
              <a:defRPr sz="1600" kern="1200">
                <a:solidFill>
                  <a:schemeClr val="tx1"/>
                </a:solidFill>
                <a:latin typeface="+mj-lt"/>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fld id="{07DA348C-596A-4B08-AA28-3A47A3D42616}" type="datetime1">
              <a:rPr lang="en-MY" smtClean="0"/>
              <a:pPr/>
              <a:t>6/7/2021</a:t>
            </a:fld>
            <a:endParaRPr lang="en-MY"/>
          </a:p>
        </p:txBody>
      </p:sp>
      <p:sp>
        <p:nvSpPr>
          <p:cNvPr id="8" name="Footer Placeholder 4">
            <a:extLst>
              <a:ext uri="{FF2B5EF4-FFF2-40B4-BE49-F238E27FC236}">
                <a16:creationId xmlns:a16="http://schemas.microsoft.com/office/drawing/2014/main" id="{E626D2C8-3773-43D2-ACF9-4A29BCDD4A3A}"/>
              </a:ext>
            </a:extLst>
          </p:cNvPr>
          <p:cNvSpPr txBox="1">
            <a:spLocks noChangeArrowheads="1"/>
          </p:cNvSpPr>
          <p:nvPr userDrawn="1"/>
        </p:nvSpPr>
        <p:spPr>
          <a:xfrm>
            <a:off x="4152536" y="6552931"/>
            <a:ext cx="4351383" cy="365125"/>
          </a:xfrm>
          <a:prstGeom prst="rect">
            <a:avLst/>
          </a:prstGeom>
          <a:ln/>
        </p:spPr>
        <p:txBody>
          <a:bodyPr/>
          <a:lstStyle>
            <a:defPPr>
              <a:defRPr lang="zh-CN"/>
            </a:defPPr>
            <a:lvl1pPr algn="ctr" rtl="0" eaLnBrk="0" fontAlgn="base" hangingPunct="0">
              <a:spcBef>
                <a:spcPct val="0"/>
              </a:spcBef>
              <a:spcAft>
                <a:spcPct val="0"/>
              </a:spcAft>
              <a:defRPr sz="1600" kern="1200">
                <a:solidFill>
                  <a:schemeClr val="tx1"/>
                </a:solidFill>
                <a:latin typeface="+mj-lt"/>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r>
              <a:rPr lang="en-MY"/>
              <a:t>Build an All-Star LinkedIn Profile</a:t>
            </a:r>
          </a:p>
        </p:txBody>
      </p:sp>
    </p:spTree>
    <p:extLst>
      <p:ext uri="{BB962C8B-B14F-4D97-AF65-F5344CB8AC3E}">
        <p14:creationId xmlns:p14="http://schemas.microsoft.com/office/powerpoint/2010/main" val="316068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C868B01-966E-4AAF-8454-7743C73B9B06}"/>
              </a:ext>
            </a:extLst>
          </p:cNvPr>
          <p:cNvSpPr>
            <a:spLocks noGrp="1" noChangeArrowheads="1"/>
          </p:cNvSpPr>
          <p:nvPr>
            <p:ph type="dt" sz="half" idx="10"/>
          </p:nvPr>
        </p:nvSpPr>
        <p:spPr>
          <a:xfrm>
            <a:off x="609600" y="6356351"/>
            <a:ext cx="2844800" cy="365125"/>
          </a:xfrm>
          <a:prstGeom prst="rect">
            <a:avLst/>
          </a:prstGeom>
          <a:ln/>
        </p:spPr>
        <p:txBody>
          <a:bodyPr/>
          <a:lstStyle>
            <a:lvl1pPr>
              <a:defRPr/>
            </a:lvl1pPr>
          </a:lstStyle>
          <a:p>
            <a:fld id="{366363E8-CFB6-44D2-9E3C-A023BE3BFD91}" type="datetime1">
              <a:rPr lang="en-MY" smtClean="0"/>
              <a:t>6/7/2021</a:t>
            </a:fld>
            <a:endParaRPr lang="en-MY"/>
          </a:p>
        </p:txBody>
      </p:sp>
      <p:sp>
        <p:nvSpPr>
          <p:cNvPr id="5" name="Footer Placeholder 4">
            <a:extLst>
              <a:ext uri="{FF2B5EF4-FFF2-40B4-BE49-F238E27FC236}">
                <a16:creationId xmlns:a16="http://schemas.microsoft.com/office/drawing/2014/main" id="{F6412856-7659-47CF-A752-5C711B637EC5}"/>
              </a:ext>
            </a:extLst>
          </p:cNvPr>
          <p:cNvSpPr>
            <a:spLocks noGrp="1" noChangeArrowheads="1"/>
          </p:cNvSpPr>
          <p:nvPr>
            <p:ph type="ftr" sz="quarter" idx="11"/>
          </p:nvPr>
        </p:nvSpPr>
        <p:spPr>
          <a:xfrm>
            <a:off x="4165600" y="6356351"/>
            <a:ext cx="3860800" cy="365125"/>
          </a:xfrm>
          <a:prstGeom prst="rect">
            <a:avLst/>
          </a:prstGeom>
          <a:ln/>
        </p:spPr>
        <p:txBody>
          <a:bodyPr/>
          <a:lstStyle>
            <a:lvl1pPr>
              <a:defRPr/>
            </a:lvl1pPr>
          </a:lstStyle>
          <a:p>
            <a:r>
              <a:rPr lang="en-MY"/>
              <a:t>Critical Thinking</a:t>
            </a:r>
          </a:p>
        </p:txBody>
      </p:sp>
      <p:sp>
        <p:nvSpPr>
          <p:cNvPr id="6" name="Slide Number Placeholder 5">
            <a:extLst>
              <a:ext uri="{FF2B5EF4-FFF2-40B4-BE49-F238E27FC236}">
                <a16:creationId xmlns:a16="http://schemas.microsoft.com/office/drawing/2014/main" id="{3ABA2C99-7E7F-4862-8FDC-9585F3D46463}"/>
              </a:ext>
            </a:extLst>
          </p:cNvPr>
          <p:cNvSpPr>
            <a:spLocks noGrp="1" noChangeArrowheads="1"/>
          </p:cNvSpPr>
          <p:nvPr>
            <p:ph type="sldNum" sz="quarter" idx="12"/>
          </p:nvPr>
        </p:nvSpPr>
        <p:spPr>
          <a:xfrm>
            <a:off x="8737600" y="6356351"/>
            <a:ext cx="2844800" cy="365125"/>
          </a:xfrm>
          <a:prstGeom prst="rect">
            <a:avLst/>
          </a:prstGeom>
          <a:ln/>
        </p:spPr>
        <p:txBody>
          <a:bodyPr/>
          <a:lstStyle>
            <a:lvl1pPr>
              <a:defRPr/>
            </a:lvl1pPr>
          </a:lstStyle>
          <a:p>
            <a:fld id="{EF3352F1-D5C8-4BB4-9FDE-FF190884A193}" type="slidenum">
              <a:rPr lang="en-MY" smtClean="0"/>
              <a:t>‹#›</a:t>
            </a:fld>
            <a:endParaRPr lang="en-MY"/>
          </a:p>
        </p:txBody>
      </p:sp>
    </p:spTree>
    <p:extLst>
      <p:ext uri="{BB962C8B-B14F-4D97-AF65-F5344CB8AC3E}">
        <p14:creationId xmlns:p14="http://schemas.microsoft.com/office/powerpoint/2010/main" val="891456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FE9085D-2DE2-4F49-978C-E8D4E22E7690}"/>
              </a:ext>
            </a:extLst>
          </p:cNvPr>
          <p:cNvSpPr>
            <a:spLocks noGrp="1" noChangeArrowheads="1"/>
          </p:cNvSpPr>
          <p:nvPr>
            <p:ph type="dt" sz="half" idx="10"/>
          </p:nvPr>
        </p:nvSpPr>
        <p:spPr>
          <a:xfrm>
            <a:off x="609600" y="6356351"/>
            <a:ext cx="2844800" cy="365125"/>
          </a:xfrm>
          <a:prstGeom prst="rect">
            <a:avLst/>
          </a:prstGeom>
          <a:ln/>
        </p:spPr>
        <p:txBody>
          <a:bodyPr/>
          <a:lstStyle>
            <a:lvl1pPr>
              <a:defRPr/>
            </a:lvl1pPr>
          </a:lstStyle>
          <a:p>
            <a:fld id="{043C566B-054E-406A-845E-D6623B8FFB56}" type="datetime1">
              <a:rPr lang="en-MY" smtClean="0"/>
              <a:t>6/7/2021</a:t>
            </a:fld>
            <a:endParaRPr lang="en-MY"/>
          </a:p>
        </p:txBody>
      </p:sp>
      <p:sp>
        <p:nvSpPr>
          <p:cNvPr id="5" name="Footer Placeholder 4">
            <a:extLst>
              <a:ext uri="{FF2B5EF4-FFF2-40B4-BE49-F238E27FC236}">
                <a16:creationId xmlns:a16="http://schemas.microsoft.com/office/drawing/2014/main" id="{D5FE4945-1DA1-4038-94E1-DCC9CE6F3DAF}"/>
              </a:ext>
            </a:extLst>
          </p:cNvPr>
          <p:cNvSpPr>
            <a:spLocks noGrp="1" noChangeArrowheads="1"/>
          </p:cNvSpPr>
          <p:nvPr>
            <p:ph type="ftr" sz="quarter" idx="11"/>
          </p:nvPr>
        </p:nvSpPr>
        <p:spPr>
          <a:xfrm>
            <a:off x="4165600" y="6356351"/>
            <a:ext cx="3860800" cy="365125"/>
          </a:xfrm>
          <a:prstGeom prst="rect">
            <a:avLst/>
          </a:prstGeom>
          <a:ln/>
        </p:spPr>
        <p:txBody>
          <a:bodyPr/>
          <a:lstStyle>
            <a:lvl1pPr>
              <a:defRPr/>
            </a:lvl1pPr>
          </a:lstStyle>
          <a:p>
            <a:r>
              <a:rPr lang="en-MY"/>
              <a:t>Critical Thinking</a:t>
            </a:r>
          </a:p>
        </p:txBody>
      </p:sp>
      <p:sp>
        <p:nvSpPr>
          <p:cNvPr id="6" name="Slide Number Placeholder 5">
            <a:extLst>
              <a:ext uri="{FF2B5EF4-FFF2-40B4-BE49-F238E27FC236}">
                <a16:creationId xmlns:a16="http://schemas.microsoft.com/office/drawing/2014/main" id="{F9B55188-4D55-40A9-9E44-147DD592FEC6}"/>
              </a:ext>
            </a:extLst>
          </p:cNvPr>
          <p:cNvSpPr>
            <a:spLocks noGrp="1" noChangeArrowheads="1"/>
          </p:cNvSpPr>
          <p:nvPr>
            <p:ph type="sldNum" sz="quarter" idx="12"/>
          </p:nvPr>
        </p:nvSpPr>
        <p:spPr>
          <a:xfrm>
            <a:off x="8737600" y="6356351"/>
            <a:ext cx="2844800" cy="365125"/>
          </a:xfrm>
          <a:prstGeom prst="rect">
            <a:avLst/>
          </a:prstGeom>
          <a:ln/>
        </p:spPr>
        <p:txBody>
          <a:bodyPr/>
          <a:lstStyle>
            <a:lvl1pPr>
              <a:defRPr/>
            </a:lvl1pPr>
          </a:lstStyle>
          <a:p>
            <a:fld id="{EF3352F1-D5C8-4BB4-9FDE-FF190884A193}" type="slidenum">
              <a:rPr lang="en-MY" smtClean="0"/>
              <a:t>‹#›</a:t>
            </a:fld>
            <a:endParaRPr lang="en-MY"/>
          </a:p>
        </p:txBody>
      </p:sp>
    </p:spTree>
    <p:extLst>
      <p:ext uri="{BB962C8B-B14F-4D97-AF65-F5344CB8AC3E}">
        <p14:creationId xmlns:p14="http://schemas.microsoft.com/office/powerpoint/2010/main" val="2274058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IN"/>
          </a:p>
        </p:txBody>
      </p:sp>
      <p:sp>
        <p:nvSpPr>
          <p:cNvPr id="3" name="Date Placeholder 3">
            <a:extLst>
              <a:ext uri="{FF2B5EF4-FFF2-40B4-BE49-F238E27FC236}">
                <a16:creationId xmlns:a16="http://schemas.microsoft.com/office/drawing/2014/main" id="{B5B9673B-4F84-42FE-B536-0E44D6E85465}"/>
              </a:ext>
            </a:extLst>
          </p:cNvPr>
          <p:cNvSpPr>
            <a:spLocks noGrp="1" noChangeArrowheads="1"/>
          </p:cNvSpPr>
          <p:nvPr>
            <p:ph type="dt" sz="half" idx="10"/>
          </p:nvPr>
        </p:nvSpPr>
        <p:spPr>
          <a:xfrm>
            <a:off x="609600" y="6356351"/>
            <a:ext cx="2844800" cy="365125"/>
          </a:xfrm>
          <a:prstGeom prst="rect">
            <a:avLst/>
          </a:prstGeom>
          <a:ln/>
        </p:spPr>
        <p:txBody>
          <a:bodyPr/>
          <a:lstStyle>
            <a:lvl1pPr>
              <a:defRPr/>
            </a:lvl1pPr>
          </a:lstStyle>
          <a:p>
            <a:fld id="{707027A0-9C84-4F67-8251-7616BDA591A0}" type="datetime1">
              <a:rPr lang="en-MY" smtClean="0"/>
              <a:t>6/7/2021</a:t>
            </a:fld>
            <a:endParaRPr lang="en-MY"/>
          </a:p>
        </p:txBody>
      </p:sp>
      <p:sp>
        <p:nvSpPr>
          <p:cNvPr id="4" name="Footer Placeholder 4">
            <a:extLst>
              <a:ext uri="{FF2B5EF4-FFF2-40B4-BE49-F238E27FC236}">
                <a16:creationId xmlns:a16="http://schemas.microsoft.com/office/drawing/2014/main" id="{62CE3599-1FE2-4C5E-9583-8159B8C0577F}"/>
              </a:ext>
            </a:extLst>
          </p:cNvPr>
          <p:cNvSpPr>
            <a:spLocks noGrp="1" noChangeArrowheads="1"/>
          </p:cNvSpPr>
          <p:nvPr>
            <p:ph type="ftr" sz="quarter" idx="11"/>
          </p:nvPr>
        </p:nvSpPr>
        <p:spPr>
          <a:xfrm>
            <a:off x="4165600" y="6356351"/>
            <a:ext cx="3860800" cy="365125"/>
          </a:xfrm>
          <a:prstGeom prst="rect">
            <a:avLst/>
          </a:prstGeom>
          <a:ln/>
        </p:spPr>
        <p:txBody>
          <a:bodyPr/>
          <a:lstStyle>
            <a:lvl1pPr>
              <a:defRPr/>
            </a:lvl1pPr>
          </a:lstStyle>
          <a:p>
            <a:r>
              <a:rPr lang="en-MY"/>
              <a:t>Critical Thinking</a:t>
            </a:r>
          </a:p>
        </p:txBody>
      </p:sp>
      <p:sp>
        <p:nvSpPr>
          <p:cNvPr id="5" name="Slide Number Placeholder 5">
            <a:extLst>
              <a:ext uri="{FF2B5EF4-FFF2-40B4-BE49-F238E27FC236}">
                <a16:creationId xmlns:a16="http://schemas.microsoft.com/office/drawing/2014/main" id="{E2D098B4-9D20-4523-8692-83FA9D601A39}"/>
              </a:ext>
            </a:extLst>
          </p:cNvPr>
          <p:cNvSpPr>
            <a:spLocks noGrp="1" noChangeArrowheads="1"/>
          </p:cNvSpPr>
          <p:nvPr>
            <p:ph type="sldNum" sz="quarter" idx="12"/>
          </p:nvPr>
        </p:nvSpPr>
        <p:spPr>
          <a:xfrm>
            <a:off x="8737600" y="6356351"/>
            <a:ext cx="2844800" cy="365125"/>
          </a:xfrm>
          <a:prstGeom prst="rect">
            <a:avLst/>
          </a:prstGeom>
          <a:ln/>
        </p:spPr>
        <p:txBody>
          <a:bodyPr/>
          <a:lstStyle>
            <a:lvl1pPr>
              <a:defRPr/>
            </a:lvl1pPr>
          </a:lstStyle>
          <a:p>
            <a:fld id="{EF3352F1-D5C8-4BB4-9FDE-FF190884A193}" type="slidenum">
              <a:rPr lang="en-MY" smtClean="0"/>
              <a:t>‹#›</a:t>
            </a:fld>
            <a:endParaRPr lang="en-MY"/>
          </a:p>
        </p:txBody>
      </p:sp>
    </p:spTree>
    <p:extLst>
      <p:ext uri="{BB962C8B-B14F-4D97-AF65-F5344CB8AC3E}">
        <p14:creationId xmlns:p14="http://schemas.microsoft.com/office/powerpoint/2010/main" val="726553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81020"/>
            <a:ext cx="10972800" cy="901632"/>
          </a:xfrm>
        </p:spPr>
        <p:txBody>
          <a:bodyPr/>
          <a:lstStyle/>
          <a:p>
            <a:r>
              <a:rPr lang="en-US"/>
              <a:t>Click to edit Master title style</a:t>
            </a:r>
            <a:endParaRPr lang="en-IN"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4" name="Date Placeholder 3">
            <a:extLst>
              <a:ext uri="{FF2B5EF4-FFF2-40B4-BE49-F238E27FC236}">
                <a16:creationId xmlns:a16="http://schemas.microsoft.com/office/drawing/2014/main" id="{1C9999F5-84F4-4DF0-AE7C-42CE5F356887}"/>
              </a:ext>
            </a:extLst>
          </p:cNvPr>
          <p:cNvSpPr>
            <a:spLocks noGrp="1" noChangeArrowheads="1"/>
          </p:cNvSpPr>
          <p:nvPr>
            <p:ph type="dt" sz="half" idx="10"/>
          </p:nvPr>
        </p:nvSpPr>
        <p:spPr>
          <a:xfrm>
            <a:off x="573314" y="6562850"/>
            <a:ext cx="2844800" cy="365125"/>
          </a:xfrm>
          <a:prstGeom prst="rect">
            <a:avLst/>
          </a:prstGeom>
          <a:ln/>
        </p:spPr>
        <p:txBody>
          <a:bodyPr/>
          <a:lstStyle>
            <a:lvl1pPr>
              <a:defRPr sz="1600">
                <a:latin typeface="+mj-lt"/>
              </a:defRPr>
            </a:lvl1pPr>
          </a:lstStyle>
          <a:p>
            <a:fld id="{3986256D-9E1E-44DE-AEF0-8926332BF6DA}" type="datetime1">
              <a:rPr lang="en-MY" smtClean="0"/>
              <a:t>6/7/2021</a:t>
            </a:fld>
            <a:endParaRPr lang="en-MY"/>
          </a:p>
        </p:txBody>
      </p:sp>
      <p:sp>
        <p:nvSpPr>
          <p:cNvPr id="5" name="Footer Placeholder 4">
            <a:extLst>
              <a:ext uri="{FF2B5EF4-FFF2-40B4-BE49-F238E27FC236}">
                <a16:creationId xmlns:a16="http://schemas.microsoft.com/office/drawing/2014/main" id="{4564290B-F9B6-4FB9-8AA7-3A376DD1E086}"/>
              </a:ext>
            </a:extLst>
          </p:cNvPr>
          <p:cNvSpPr>
            <a:spLocks noGrp="1" noChangeArrowheads="1"/>
          </p:cNvSpPr>
          <p:nvPr>
            <p:ph type="ftr" sz="quarter" idx="11"/>
          </p:nvPr>
        </p:nvSpPr>
        <p:spPr>
          <a:xfrm>
            <a:off x="4621348" y="6560414"/>
            <a:ext cx="5084354" cy="365125"/>
          </a:xfrm>
          <a:prstGeom prst="rect">
            <a:avLst/>
          </a:prstGeom>
          <a:ln/>
        </p:spPr>
        <p:txBody>
          <a:bodyPr/>
          <a:lstStyle>
            <a:lvl1pPr>
              <a:defRPr sz="1600">
                <a:latin typeface="+mj-lt"/>
              </a:defRPr>
            </a:lvl1pPr>
          </a:lstStyle>
          <a:p>
            <a:r>
              <a:rPr lang="en-MY"/>
              <a:t>Critical Thinking</a:t>
            </a:r>
          </a:p>
        </p:txBody>
      </p:sp>
      <p:sp>
        <p:nvSpPr>
          <p:cNvPr id="6" name="Slide Number Placeholder 5">
            <a:extLst>
              <a:ext uri="{FF2B5EF4-FFF2-40B4-BE49-F238E27FC236}">
                <a16:creationId xmlns:a16="http://schemas.microsoft.com/office/drawing/2014/main" id="{7A1A3E59-C34E-4EB2-90FF-8A0E0DD651A9}"/>
              </a:ext>
            </a:extLst>
          </p:cNvPr>
          <p:cNvSpPr>
            <a:spLocks noGrp="1" noChangeArrowheads="1"/>
          </p:cNvSpPr>
          <p:nvPr>
            <p:ph type="sldNum" sz="quarter" idx="12"/>
          </p:nvPr>
        </p:nvSpPr>
        <p:spPr>
          <a:xfrm>
            <a:off x="11271796" y="6554200"/>
            <a:ext cx="667656" cy="365125"/>
          </a:xfrm>
          <a:prstGeom prst="rect">
            <a:avLst/>
          </a:prstGeom>
          <a:ln/>
        </p:spPr>
        <p:txBody>
          <a:bodyPr/>
          <a:lstStyle>
            <a:lvl1pPr>
              <a:defRPr sz="1600">
                <a:latin typeface="+mj-lt"/>
              </a:defRPr>
            </a:lvl1pPr>
          </a:lstStyle>
          <a:p>
            <a:fld id="{EF3352F1-D5C8-4BB4-9FDE-FF190884A193}" type="slidenum">
              <a:rPr lang="en-MY" smtClean="0"/>
              <a:t>‹#›</a:t>
            </a:fld>
            <a:endParaRPr lang="en-MY"/>
          </a:p>
        </p:txBody>
      </p:sp>
    </p:spTree>
    <p:extLst>
      <p:ext uri="{BB962C8B-B14F-4D97-AF65-F5344CB8AC3E}">
        <p14:creationId xmlns:p14="http://schemas.microsoft.com/office/powerpoint/2010/main" val="168752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67B02F2-C256-4E2D-8B67-B88DADA0EBA1}"/>
              </a:ext>
            </a:extLst>
          </p:cNvPr>
          <p:cNvSpPr>
            <a:spLocks noGrp="1" noChangeArrowheads="1"/>
          </p:cNvSpPr>
          <p:nvPr>
            <p:ph type="dt" sz="half" idx="10"/>
          </p:nvPr>
        </p:nvSpPr>
        <p:spPr>
          <a:xfrm>
            <a:off x="609600" y="6473918"/>
            <a:ext cx="2844800" cy="365125"/>
          </a:xfrm>
          <a:prstGeom prst="rect">
            <a:avLst/>
          </a:prstGeom>
          <a:ln/>
        </p:spPr>
        <p:txBody>
          <a:bodyPr/>
          <a:lstStyle>
            <a:lvl1pPr>
              <a:defRPr sz="1600">
                <a:latin typeface="+mj-lt"/>
              </a:defRPr>
            </a:lvl1pPr>
          </a:lstStyle>
          <a:p>
            <a:fld id="{9D562BDB-E7BF-4276-89F2-97561D684DFE}" type="datetime1">
              <a:rPr lang="en-MY" smtClean="0"/>
              <a:t>6/7/2021</a:t>
            </a:fld>
            <a:endParaRPr lang="en-MY"/>
          </a:p>
        </p:txBody>
      </p:sp>
      <p:sp>
        <p:nvSpPr>
          <p:cNvPr id="5" name="Footer Placeholder 4">
            <a:extLst>
              <a:ext uri="{FF2B5EF4-FFF2-40B4-BE49-F238E27FC236}">
                <a16:creationId xmlns:a16="http://schemas.microsoft.com/office/drawing/2014/main" id="{E1092FCB-7ED0-42D4-8785-DB9903B51831}"/>
              </a:ext>
            </a:extLst>
          </p:cNvPr>
          <p:cNvSpPr>
            <a:spLocks noGrp="1" noChangeArrowheads="1"/>
          </p:cNvSpPr>
          <p:nvPr>
            <p:ph type="ftr" sz="quarter" idx="11"/>
          </p:nvPr>
        </p:nvSpPr>
        <p:spPr>
          <a:xfrm>
            <a:off x="4165600" y="6473918"/>
            <a:ext cx="3860800" cy="365125"/>
          </a:xfrm>
          <a:prstGeom prst="rect">
            <a:avLst/>
          </a:prstGeom>
          <a:ln/>
        </p:spPr>
        <p:txBody>
          <a:bodyPr/>
          <a:lstStyle>
            <a:lvl1pPr>
              <a:defRPr sz="1600">
                <a:latin typeface="+mj-lt"/>
              </a:defRPr>
            </a:lvl1pPr>
          </a:lstStyle>
          <a:p>
            <a:r>
              <a:rPr lang="en-MY"/>
              <a:t>Critical Thinking</a:t>
            </a:r>
          </a:p>
        </p:txBody>
      </p:sp>
      <p:sp>
        <p:nvSpPr>
          <p:cNvPr id="6" name="Slide Number Placeholder 5">
            <a:extLst>
              <a:ext uri="{FF2B5EF4-FFF2-40B4-BE49-F238E27FC236}">
                <a16:creationId xmlns:a16="http://schemas.microsoft.com/office/drawing/2014/main" id="{58E342CF-05C8-4508-9100-49F1A088EB73}"/>
              </a:ext>
            </a:extLst>
          </p:cNvPr>
          <p:cNvSpPr>
            <a:spLocks noGrp="1" noChangeArrowheads="1"/>
          </p:cNvSpPr>
          <p:nvPr>
            <p:ph type="sldNum" sz="quarter" idx="12"/>
          </p:nvPr>
        </p:nvSpPr>
        <p:spPr>
          <a:xfrm>
            <a:off x="8737600" y="6473918"/>
            <a:ext cx="2844800" cy="365125"/>
          </a:xfrm>
          <a:prstGeom prst="rect">
            <a:avLst/>
          </a:prstGeom>
          <a:ln/>
        </p:spPr>
        <p:txBody>
          <a:bodyPr/>
          <a:lstStyle>
            <a:lvl1pPr>
              <a:defRPr sz="1600">
                <a:latin typeface="+mj-lt"/>
              </a:defRPr>
            </a:lvl1pPr>
          </a:lstStyle>
          <a:p>
            <a:fld id="{EF3352F1-D5C8-4BB4-9FDE-FF190884A193}" type="slidenum">
              <a:rPr lang="en-MY" smtClean="0"/>
              <a:pPr/>
              <a:t>‹#›</a:t>
            </a:fld>
            <a:endParaRPr lang="en-MY"/>
          </a:p>
        </p:txBody>
      </p:sp>
    </p:spTree>
    <p:extLst>
      <p:ext uri="{BB962C8B-B14F-4D97-AF65-F5344CB8AC3E}">
        <p14:creationId xmlns:p14="http://schemas.microsoft.com/office/powerpoint/2010/main" val="1308909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a:extLst>
              <a:ext uri="{FF2B5EF4-FFF2-40B4-BE49-F238E27FC236}">
                <a16:creationId xmlns:a16="http://schemas.microsoft.com/office/drawing/2014/main" id="{4163B8DC-6480-44F4-B627-FE673D5E39DE}"/>
              </a:ext>
            </a:extLst>
          </p:cNvPr>
          <p:cNvSpPr>
            <a:spLocks noGrp="1" noChangeArrowheads="1"/>
          </p:cNvSpPr>
          <p:nvPr>
            <p:ph type="dt" sz="half" idx="10"/>
          </p:nvPr>
        </p:nvSpPr>
        <p:spPr>
          <a:xfrm>
            <a:off x="609600" y="6356351"/>
            <a:ext cx="2844800" cy="365125"/>
          </a:xfrm>
          <a:prstGeom prst="rect">
            <a:avLst/>
          </a:prstGeom>
          <a:ln/>
        </p:spPr>
        <p:txBody>
          <a:bodyPr/>
          <a:lstStyle>
            <a:lvl1pPr>
              <a:defRPr/>
            </a:lvl1pPr>
          </a:lstStyle>
          <a:p>
            <a:fld id="{B8B32D44-5AFD-47B6-94A4-49D4BAE2B6EA}" type="datetime1">
              <a:rPr lang="en-MY" smtClean="0"/>
              <a:t>6/7/2021</a:t>
            </a:fld>
            <a:endParaRPr lang="en-MY"/>
          </a:p>
        </p:txBody>
      </p:sp>
      <p:sp>
        <p:nvSpPr>
          <p:cNvPr id="6" name="Footer Placeholder 4">
            <a:extLst>
              <a:ext uri="{FF2B5EF4-FFF2-40B4-BE49-F238E27FC236}">
                <a16:creationId xmlns:a16="http://schemas.microsoft.com/office/drawing/2014/main" id="{FCC00249-6477-4720-98F4-07A427C4A623}"/>
              </a:ext>
            </a:extLst>
          </p:cNvPr>
          <p:cNvSpPr>
            <a:spLocks noGrp="1" noChangeArrowheads="1"/>
          </p:cNvSpPr>
          <p:nvPr>
            <p:ph type="ftr" sz="quarter" idx="11"/>
          </p:nvPr>
        </p:nvSpPr>
        <p:spPr>
          <a:xfrm>
            <a:off x="4165600" y="6356351"/>
            <a:ext cx="3860800" cy="365125"/>
          </a:xfrm>
          <a:prstGeom prst="rect">
            <a:avLst/>
          </a:prstGeom>
          <a:ln/>
        </p:spPr>
        <p:txBody>
          <a:bodyPr/>
          <a:lstStyle>
            <a:lvl1pPr>
              <a:defRPr/>
            </a:lvl1pPr>
          </a:lstStyle>
          <a:p>
            <a:r>
              <a:rPr lang="en-MY"/>
              <a:t>Critical Thinking</a:t>
            </a:r>
          </a:p>
        </p:txBody>
      </p:sp>
      <p:sp>
        <p:nvSpPr>
          <p:cNvPr id="7" name="Slide Number Placeholder 5">
            <a:extLst>
              <a:ext uri="{FF2B5EF4-FFF2-40B4-BE49-F238E27FC236}">
                <a16:creationId xmlns:a16="http://schemas.microsoft.com/office/drawing/2014/main" id="{192A2178-355F-4482-8A8A-80504781F6D9}"/>
              </a:ext>
            </a:extLst>
          </p:cNvPr>
          <p:cNvSpPr>
            <a:spLocks noGrp="1" noChangeArrowheads="1"/>
          </p:cNvSpPr>
          <p:nvPr>
            <p:ph type="sldNum" sz="quarter" idx="12"/>
          </p:nvPr>
        </p:nvSpPr>
        <p:spPr>
          <a:xfrm>
            <a:off x="8737600" y="6356351"/>
            <a:ext cx="2844800" cy="365125"/>
          </a:xfrm>
          <a:prstGeom prst="rect">
            <a:avLst/>
          </a:prstGeom>
          <a:ln/>
        </p:spPr>
        <p:txBody>
          <a:bodyPr/>
          <a:lstStyle>
            <a:lvl1pPr>
              <a:defRPr/>
            </a:lvl1pPr>
          </a:lstStyle>
          <a:p>
            <a:fld id="{EF3352F1-D5C8-4BB4-9FDE-FF190884A193}" type="slidenum">
              <a:rPr lang="en-MY" smtClean="0"/>
              <a:t>‹#›</a:t>
            </a:fld>
            <a:endParaRPr lang="en-MY"/>
          </a:p>
        </p:txBody>
      </p:sp>
    </p:spTree>
    <p:extLst>
      <p:ext uri="{BB962C8B-B14F-4D97-AF65-F5344CB8AC3E}">
        <p14:creationId xmlns:p14="http://schemas.microsoft.com/office/powerpoint/2010/main" val="465093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a:extLst>
              <a:ext uri="{FF2B5EF4-FFF2-40B4-BE49-F238E27FC236}">
                <a16:creationId xmlns:a16="http://schemas.microsoft.com/office/drawing/2014/main" id="{2B091894-26C2-4C07-88A8-8A33FCE88D5C}"/>
              </a:ext>
            </a:extLst>
          </p:cNvPr>
          <p:cNvSpPr>
            <a:spLocks noGrp="1" noChangeArrowheads="1"/>
          </p:cNvSpPr>
          <p:nvPr>
            <p:ph type="dt" sz="half" idx="10"/>
          </p:nvPr>
        </p:nvSpPr>
        <p:spPr>
          <a:xfrm>
            <a:off x="609600" y="6513107"/>
            <a:ext cx="2844800" cy="365125"/>
          </a:xfrm>
          <a:prstGeom prst="rect">
            <a:avLst/>
          </a:prstGeom>
          <a:ln/>
        </p:spPr>
        <p:txBody>
          <a:bodyPr/>
          <a:lstStyle>
            <a:lvl1pPr>
              <a:defRPr sz="1600"/>
            </a:lvl1pPr>
          </a:lstStyle>
          <a:p>
            <a:fld id="{5F6D8A04-F958-47D4-AAAD-A7556B46E655}" type="datetime1">
              <a:rPr lang="en-MY" smtClean="0"/>
              <a:t>6/7/2021</a:t>
            </a:fld>
            <a:endParaRPr lang="en-MY"/>
          </a:p>
        </p:txBody>
      </p:sp>
      <p:sp>
        <p:nvSpPr>
          <p:cNvPr id="8" name="Footer Placeholder 4">
            <a:extLst>
              <a:ext uri="{FF2B5EF4-FFF2-40B4-BE49-F238E27FC236}">
                <a16:creationId xmlns:a16="http://schemas.microsoft.com/office/drawing/2014/main" id="{BF52AD7D-0DE7-4615-9BBF-B789A234647B}"/>
              </a:ext>
            </a:extLst>
          </p:cNvPr>
          <p:cNvSpPr>
            <a:spLocks noGrp="1" noChangeArrowheads="1"/>
          </p:cNvSpPr>
          <p:nvPr>
            <p:ph type="ftr" sz="quarter" idx="11"/>
          </p:nvPr>
        </p:nvSpPr>
        <p:spPr>
          <a:xfrm>
            <a:off x="4165600" y="6513107"/>
            <a:ext cx="3860800" cy="365125"/>
          </a:xfrm>
          <a:prstGeom prst="rect">
            <a:avLst/>
          </a:prstGeom>
          <a:ln/>
        </p:spPr>
        <p:txBody>
          <a:bodyPr/>
          <a:lstStyle>
            <a:lvl1pPr>
              <a:defRPr sz="1600"/>
            </a:lvl1pPr>
          </a:lstStyle>
          <a:p>
            <a:r>
              <a:rPr lang="en-MY"/>
              <a:t>Critical Thinking</a:t>
            </a:r>
          </a:p>
        </p:txBody>
      </p:sp>
      <p:sp>
        <p:nvSpPr>
          <p:cNvPr id="9" name="Slide Number Placeholder 5">
            <a:extLst>
              <a:ext uri="{FF2B5EF4-FFF2-40B4-BE49-F238E27FC236}">
                <a16:creationId xmlns:a16="http://schemas.microsoft.com/office/drawing/2014/main" id="{F9783E66-0F93-4A18-A534-D99C3264974F}"/>
              </a:ext>
            </a:extLst>
          </p:cNvPr>
          <p:cNvSpPr>
            <a:spLocks noGrp="1" noChangeArrowheads="1"/>
          </p:cNvSpPr>
          <p:nvPr>
            <p:ph type="sldNum" sz="quarter" idx="12"/>
          </p:nvPr>
        </p:nvSpPr>
        <p:spPr>
          <a:xfrm>
            <a:off x="8737600" y="6513107"/>
            <a:ext cx="2844800" cy="365125"/>
          </a:xfrm>
          <a:prstGeom prst="rect">
            <a:avLst/>
          </a:prstGeom>
          <a:ln/>
        </p:spPr>
        <p:txBody>
          <a:bodyPr/>
          <a:lstStyle>
            <a:lvl1pPr algn="r">
              <a:defRPr sz="1600"/>
            </a:lvl1pPr>
          </a:lstStyle>
          <a:p>
            <a:fld id="{EF3352F1-D5C8-4BB4-9FDE-FF190884A193}" type="slidenum">
              <a:rPr lang="en-MY" smtClean="0"/>
              <a:pPr/>
              <a:t>‹#›</a:t>
            </a:fld>
            <a:endParaRPr lang="en-MY"/>
          </a:p>
        </p:txBody>
      </p:sp>
    </p:spTree>
    <p:extLst>
      <p:ext uri="{BB962C8B-B14F-4D97-AF65-F5344CB8AC3E}">
        <p14:creationId xmlns:p14="http://schemas.microsoft.com/office/powerpoint/2010/main" val="3876264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a:extLst>
              <a:ext uri="{FF2B5EF4-FFF2-40B4-BE49-F238E27FC236}">
                <a16:creationId xmlns:a16="http://schemas.microsoft.com/office/drawing/2014/main" id="{2CB2033F-51D8-4081-815B-26645CB71EAD}"/>
              </a:ext>
            </a:extLst>
          </p:cNvPr>
          <p:cNvSpPr>
            <a:spLocks noGrp="1" noChangeArrowheads="1"/>
          </p:cNvSpPr>
          <p:nvPr>
            <p:ph type="dt" sz="half" idx="10"/>
          </p:nvPr>
        </p:nvSpPr>
        <p:spPr>
          <a:xfrm>
            <a:off x="609600" y="6356351"/>
            <a:ext cx="2844800" cy="365125"/>
          </a:xfrm>
          <a:prstGeom prst="rect">
            <a:avLst/>
          </a:prstGeom>
          <a:ln/>
        </p:spPr>
        <p:txBody>
          <a:bodyPr/>
          <a:lstStyle>
            <a:lvl1pPr>
              <a:defRPr/>
            </a:lvl1pPr>
          </a:lstStyle>
          <a:p>
            <a:fld id="{5CB38E8C-1CA4-47C1-BE3F-7695837A9EEB}" type="datetime1">
              <a:rPr lang="en-MY" smtClean="0"/>
              <a:t>6/7/2021</a:t>
            </a:fld>
            <a:endParaRPr lang="en-MY"/>
          </a:p>
        </p:txBody>
      </p:sp>
      <p:sp>
        <p:nvSpPr>
          <p:cNvPr id="4" name="Footer Placeholder 4">
            <a:extLst>
              <a:ext uri="{FF2B5EF4-FFF2-40B4-BE49-F238E27FC236}">
                <a16:creationId xmlns:a16="http://schemas.microsoft.com/office/drawing/2014/main" id="{6B037D97-1E0E-464D-9347-4CB626E29743}"/>
              </a:ext>
            </a:extLst>
          </p:cNvPr>
          <p:cNvSpPr>
            <a:spLocks noGrp="1" noChangeArrowheads="1"/>
          </p:cNvSpPr>
          <p:nvPr>
            <p:ph type="ftr" sz="quarter" idx="11"/>
          </p:nvPr>
        </p:nvSpPr>
        <p:spPr>
          <a:xfrm>
            <a:off x="4165600" y="6356351"/>
            <a:ext cx="3860800" cy="365125"/>
          </a:xfrm>
          <a:prstGeom prst="rect">
            <a:avLst/>
          </a:prstGeom>
          <a:ln/>
        </p:spPr>
        <p:txBody>
          <a:bodyPr/>
          <a:lstStyle>
            <a:lvl1pPr>
              <a:defRPr/>
            </a:lvl1pPr>
          </a:lstStyle>
          <a:p>
            <a:r>
              <a:rPr lang="en-MY"/>
              <a:t>Critical Thinking</a:t>
            </a:r>
          </a:p>
        </p:txBody>
      </p:sp>
      <p:sp>
        <p:nvSpPr>
          <p:cNvPr id="5" name="Slide Number Placeholder 5">
            <a:extLst>
              <a:ext uri="{FF2B5EF4-FFF2-40B4-BE49-F238E27FC236}">
                <a16:creationId xmlns:a16="http://schemas.microsoft.com/office/drawing/2014/main" id="{CB22CD3F-2380-460E-B562-370582A76694}"/>
              </a:ext>
            </a:extLst>
          </p:cNvPr>
          <p:cNvSpPr>
            <a:spLocks noGrp="1" noChangeArrowheads="1"/>
          </p:cNvSpPr>
          <p:nvPr>
            <p:ph type="sldNum" sz="quarter" idx="12"/>
          </p:nvPr>
        </p:nvSpPr>
        <p:spPr>
          <a:xfrm>
            <a:off x="8737600" y="6356351"/>
            <a:ext cx="2844800" cy="365125"/>
          </a:xfrm>
          <a:prstGeom prst="rect">
            <a:avLst/>
          </a:prstGeom>
          <a:ln/>
        </p:spPr>
        <p:txBody>
          <a:bodyPr/>
          <a:lstStyle>
            <a:lvl1pPr>
              <a:defRPr/>
            </a:lvl1pPr>
          </a:lstStyle>
          <a:p>
            <a:fld id="{EF3352F1-D5C8-4BB4-9FDE-FF190884A193}" type="slidenum">
              <a:rPr lang="en-MY" smtClean="0"/>
              <a:t>‹#›</a:t>
            </a:fld>
            <a:endParaRPr lang="en-MY"/>
          </a:p>
        </p:txBody>
      </p:sp>
    </p:spTree>
    <p:extLst>
      <p:ext uri="{BB962C8B-B14F-4D97-AF65-F5344CB8AC3E}">
        <p14:creationId xmlns:p14="http://schemas.microsoft.com/office/powerpoint/2010/main" val="2331351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D1E7119-3A51-4C6F-A71F-DA547B0EDFBD}"/>
              </a:ext>
            </a:extLst>
          </p:cNvPr>
          <p:cNvSpPr>
            <a:spLocks noGrp="1" noChangeArrowheads="1"/>
          </p:cNvSpPr>
          <p:nvPr>
            <p:ph type="dt" sz="half" idx="10"/>
          </p:nvPr>
        </p:nvSpPr>
        <p:spPr>
          <a:xfrm>
            <a:off x="204651" y="6571253"/>
            <a:ext cx="2844800" cy="365125"/>
          </a:xfrm>
          <a:prstGeom prst="rect">
            <a:avLst/>
          </a:prstGeom>
          <a:ln/>
        </p:spPr>
        <p:txBody>
          <a:bodyPr/>
          <a:lstStyle>
            <a:lvl1pPr algn="l">
              <a:defRPr sz="1600">
                <a:latin typeface="+mj-lt"/>
              </a:defRPr>
            </a:lvl1pPr>
          </a:lstStyle>
          <a:p>
            <a:fld id="{2DE2CA76-596D-4CB6-8FF3-42856154297F}" type="datetime1">
              <a:rPr lang="en-MY" smtClean="0"/>
              <a:t>6/7/2021</a:t>
            </a:fld>
            <a:endParaRPr lang="en-MY"/>
          </a:p>
        </p:txBody>
      </p:sp>
      <p:sp>
        <p:nvSpPr>
          <p:cNvPr id="3" name="Footer Placeholder 4">
            <a:extLst>
              <a:ext uri="{FF2B5EF4-FFF2-40B4-BE49-F238E27FC236}">
                <a16:creationId xmlns:a16="http://schemas.microsoft.com/office/drawing/2014/main" id="{232099C4-E129-469D-818E-3E27A1DE981D}"/>
              </a:ext>
            </a:extLst>
          </p:cNvPr>
          <p:cNvSpPr>
            <a:spLocks noGrp="1" noChangeArrowheads="1"/>
          </p:cNvSpPr>
          <p:nvPr>
            <p:ph type="ftr" sz="quarter" idx="11"/>
          </p:nvPr>
        </p:nvSpPr>
        <p:spPr>
          <a:xfrm>
            <a:off x="3454401" y="6532064"/>
            <a:ext cx="5688150" cy="365125"/>
          </a:xfrm>
          <a:prstGeom prst="rect">
            <a:avLst/>
          </a:prstGeom>
          <a:ln/>
        </p:spPr>
        <p:txBody>
          <a:bodyPr/>
          <a:lstStyle>
            <a:lvl1pPr algn="ctr">
              <a:defRPr sz="1600">
                <a:latin typeface="+mj-lt"/>
              </a:defRPr>
            </a:lvl1pPr>
          </a:lstStyle>
          <a:p>
            <a:r>
              <a:rPr lang="en-MY"/>
              <a:t>Critical Thinking</a:t>
            </a:r>
          </a:p>
        </p:txBody>
      </p:sp>
      <p:sp>
        <p:nvSpPr>
          <p:cNvPr id="4" name="Slide Number Placeholder 5">
            <a:extLst>
              <a:ext uri="{FF2B5EF4-FFF2-40B4-BE49-F238E27FC236}">
                <a16:creationId xmlns:a16="http://schemas.microsoft.com/office/drawing/2014/main" id="{0077D513-82C4-44A8-96C8-E591A15C4BCE}"/>
              </a:ext>
            </a:extLst>
          </p:cNvPr>
          <p:cNvSpPr>
            <a:spLocks noGrp="1" noChangeArrowheads="1"/>
          </p:cNvSpPr>
          <p:nvPr>
            <p:ph type="sldNum" sz="quarter" idx="12"/>
          </p:nvPr>
        </p:nvSpPr>
        <p:spPr>
          <a:xfrm>
            <a:off x="10842170" y="6513741"/>
            <a:ext cx="1349830" cy="365125"/>
          </a:xfrm>
          <a:prstGeom prst="rect">
            <a:avLst/>
          </a:prstGeom>
          <a:ln/>
        </p:spPr>
        <p:txBody>
          <a:bodyPr/>
          <a:lstStyle>
            <a:lvl1pPr algn="ctr">
              <a:defRPr sz="1600">
                <a:latin typeface="+mj-lt"/>
              </a:defRPr>
            </a:lvl1pPr>
          </a:lstStyle>
          <a:p>
            <a:fld id="{EF3352F1-D5C8-4BB4-9FDE-FF190884A193}" type="slidenum">
              <a:rPr lang="en-MY" smtClean="0"/>
              <a:t>‹#›</a:t>
            </a:fld>
            <a:endParaRPr lang="en-MY"/>
          </a:p>
        </p:txBody>
      </p:sp>
    </p:spTree>
    <p:extLst>
      <p:ext uri="{BB962C8B-B14F-4D97-AF65-F5344CB8AC3E}">
        <p14:creationId xmlns:p14="http://schemas.microsoft.com/office/powerpoint/2010/main" val="3559619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53796CD-6853-42D6-8E79-A392BB8B463B}"/>
              </a:ext>
            </a:extLst>
          </p:cNvPr>
          <p:cNvSpPr>
            <a:spLocks noGrp="1" noChangeArrowheads="1"/>
          </p:cNvSpPr>
          <p:nvPr>
            <p:ph type="dt" sz="half" idx="10"/>
          </p:nvPr>
        </p:nvSpPr>
        <p:spPr>
          <a:xfrm>
            <a:off x="609600" y="6356351"/>
            <a:ext cx="2844800" cy="365125"/>
          </a:xfrm>
          <a:prstGeom prst="rect">
            <a:avLst/>
          </a:prstGeom>
          <a:ln/>
        </p:spPr>
        <p:txBody>
          <a:bodyPr/>
          <a:lstStyle>
            <a:lvl1pPr>
              <a:defRPr/>
            </a:lvl1pPr>
          </a:lstStyle>
          <a:p>
            <a:fld id="{40790ED1-7BB8-464E-9564-F9863F1E4758}" type="datetime1">
              <a:rPr lang="en-MY" smtClean="0"/>
              <a:t>6/7/2021</a:t>
            </a:fld>
            <a:endParaRPr lang="en-MY"/>
          </a:p>
        </p:txBody>
      </p:sp>
      <p:sp>
        <p:nvSpPr>
          <p:cNvPr id="6" name="Footer Placeholder 4">
            <a:extLst>
              <a:ext uri="{FF2B5EF4-FFF2-40B4-BE49-F238E27FC236}">
                <a16:creationId xmlns:a16="http://schemas.microsoft.com/office/drawing/2014/main" id="{150F9522-E31E-44DF-A292-C1D3672BD0CD}"/>
              </a:ext>
            </a:extLst>
          </p:cNvPr>
          <p:cNvSpPr>
            <a:spLocks noGrp="1" noChangeArrowheads="1"/>
          </p:cNvSpPr>
          <p:nvPr>
            <p:ph type="ftr" sz="quarter" idx="11"/>
          </p:nvPr>
        </p:nvSpPr>
        <p:spPr>
          <a:xfrm>
            <a:off x="4165600" y="6356351"/>
            <a:ext cx="3860800" cy="365125"/>
          </a:xfrm>
          <a:prstGeom prst="rect">
            <a:avLst/>
          </a:prstGeom>
          <a:ln/>
        </p:spPr>
        <p:txBody>
          <a:bodyPr/>
          <a:lstStyle>
            <a:lvl1pPr>
              <a:defRPr/>
            </a:lvl1pPr>
          </a:lstStyle>
          <a:p>
            <a:r>
              <a:rPr lang="en-MY"/>
              <a:t>Critical Thinking</a:t>
            </a:r>
          </a:p>
        </p:txBody>
      </p:sp>
      <p:sp>
        <p:nvSpPr>
          <p:cNvPr id="7" name="Slide Number Placeholder 5">
            <a:extLst>
              <a:ext uri="{FF2B5EF4-FFF2-40B4-BE49-F238E27FC236}">
                <a16:creationId xmlns:a16="http://schemas.microsoft.com/office/drawing/2014/main" id="{30DBEE0A-FDDE-460F-837C-02ADA4DFAB7E}"/>
              </a:ext>
            </a:extLst>
          </p:cNvPr>
          <p:cNvSpPr>
            <a:spLocks noGrp="1" noChangeArrowheads="1"/>
          </p:cNvSpPr>
          <p:nvPr>
            <p:ph type="sldNum" sz="quarter" idx="12"/>
          </p:nvPr>
        </p:nvSpPr>
        <p:spPr>
          <a:xfrm>
            <a:off x="8737600" y="6356351"/>
            <a:ext cx="2844800" cy="365125"/>
          </a:xfrm>
          <a:prstGeom prst="rect">
            <a:avLst/>
          </a:prstGeom>
          <a:ln/>
        </p:spPr>
        <p:txBody>
          <a:bodyPr/>
          <a:lstStyle>
            <a:lvl1pPr>
              <a:defRPr/>
            </a:lvl1pPr>
          </a:lstStyle>
          <a:p>
            <a:fld id="{EF3352F1-D5C8-4BB4-9FDE-FF190884A193}" type="slidenum">
              <a:rPr lang="en-MY" smtClean="0"/>
              <a:t>‹#›</a:t>
            </a:fld>
            <a:endParaRPr lang="en-MY"/>
          </a:p>
        </p:txBody>
      </p:sp>
    </p:spTree>
    <p:extLst>
      <p:ext uri="{BB962C8B-B14F-4D97-AF65-F5344CB8AC3E}">
        <p14:creationId xmlns:p14="http://schemas.microsoft.com/office/powerpoint/2010/main" val="127062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sym typeface="Calibri" panose="020F0502020204030204" pitchFamily="34" charset="0"/>
              </a:rPr>
              <a:t>Click icon to add picture</a:t>
            </a:r>
            <a:endParaRPr lang="en-IN" noProof="0">
              <a:sym typeface="Calibri" panose="020F0502020204030204" pitchFamily="34" charset="0"/>
            </a:endParaRP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A9341B6-8C97-46EC-9B58-9AF90C03C131}"/>
              </a:ext>
            </a:extLst>
          </p:cNvPr>
          <p:cNvSpPr>
            <a:spLocks noGrp="1" noChangeArrowheads="1"/>
          </p:cNvSpPr>
          <p:nvPr>
            <p:ph type="dt" sz="half" idx="10"/>
          </p:nvPr>
        </p:nvSpPr>
        <p:spPr>
          <a:xfrm>
            <a:off x="609600" y="6356351"/>
            <a:ext cx="2844800" cy="365125"/>
          </a:xfrm>
          <a:prstGeom prst="rect">
            <a:avLst/>
          </a:prstGeom>
          <a:ln/>
        </p:spPr>
        <p:txBody>
          <a:bodyPr/>
          <a:lstStyle>
            <a:lvl1pPr>
              <a:defRPr/>
            </a:lvl1pPr>
          </a:lstStyle>
          <a:p>
            <a:fld id="{BC3F89CE-79A4-4487-8474-36A478BA36F4}" type="datetime1">
              <a:rPr lang="en-MY" smtClean="0"/>
              <a:t>6/7/2021</a:t>
            </a:fld>
            <a:endParaRPr lang="en-MY"/>
          </a:p>
        </p:txBody>
      </p:sp>
      <p:sp>
        <p:nvSpPr>
          <p:cNvPr id="6" name="Footer Placeholder 4">
            <a:extLst>
              <a:ext uri="{FF2B5EF4-FFF2-40B4-BE49-F238E27FC236}">
                <a16:creationId xmlns:a16="http://schemas.microsoft.com/office/drawing/2014/main" id="{1768E5FE-3D7E-4FDA-BD8E-EA73BBEB5F39}"/>
              </a:ext>
            </a:extLst>
          </p:cNvPr>
          <p:cNvSpPr>
            <a:spLocks noGrp="1" noChangeArrowheads="1"/>
          </p:cNvSpPr>
          <p:nvPr>
            <p:ph type="ftr" sz="quarter" idx="11"/>
          </p:nvPr>
        </p:nvSpPr>
        <p:spPr>
          <a:xfrm>
            <a:off x="4165600" y="6356351"/>
            <a:ext cx="3860800" cy="365125"/>
          </a:xfrm>
          <a:prstGeom prst="rect">
            <a:avLst/>
          </a:prstGeom>
          <a:ln/>
        </p:spPr>
        <p:txBody>
          <a:bodyPr/>
          <a:lstStyle>
            <a:lvl1pPr>
              <a:defRPr/>
            </a:lvl1pPr>
          </a:lstStyle>
          <a:p>
            <a:r>
              <a:rPr lang="en-MY"/>
              <a:t>Critical Thinking</a:t>
            </a:r>
          </a:p>
        </p:txBody>
      </p:sp>
      <p:sp>
        <p:nvSpPr>
          <p:cNvPr id="7" name="Slide Number Placeholder 5">
            <a:extLst>
              <a:ext uri="{FF2B5EF4-FFF2-40B4-BE49-F238E27FC236}">
                <a16:creationId xmlns:a16="http://schemas.microsoft.com/office/drawing/2014/main" id="{FC450E69-668B-460E-8D41-FACA6D509337}"/>
              </a:ext>
            </a:extLst>
          </p:cNvPr>
          <p:cNvSpPr>
            <a:spLocks noGrp="1" noChangeArrowheads="1"/>
          </p:cNvSpPr>
          <p:nvPr>
            <p:ph type="sldNum" sz="quarter" idx="12"/>
          </p:nvPr>
        </p:nvSpPr>
        <p:spPr>
          <a:xfrm>
            <a:off x="8737600" y="6356351"/>
            <a:ext cx="2844800" cy="365125"/>
          </a:xfrm>
          <a:prstGeom prst="rect">
            <a:avLst/>
          </a:prstGeom>
          <a:ln/>
        </p:spPr>
        <p:txBody>
          <a:bodyPr/>
          <a:lstStyle>
            <a:lvl1pPr>
              <a:defRPr/>
            </a:lvl1pPr>
          </a:lstStyle>
          <a:p>
            <a:fld id="{EF3352F1-D5C8-4BB4-9FDE-FF190884A193}" type="slidenum">
              <a:rPr lang="en-MY" smtClean="0"/>
              <a:t>‹#›</a:t>
            </a:fld>
            <a:endParaRPr lang="en-MY"/>
          </a:p>
        </p:txBody>
      </p:sp>
    </p:spTree>
    <p:extLst>
      <p:ext uri="{BB962C8B-B14F-4D97-AF65-F5344CB8AC3E}">
        <p14:creationId xmlns:p14="http://schemas.microsoft.com/office/powerpoint/2010/main" val="3229168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FF6CFF5-1B02-4F63-AA84-DE9B59A1E789}"/>
              </a:ext>
            </a:extLst>
          </p:cNvPr>
          <p:cNvSpPr>
            <a:spLocks noGrp="1" noChangeArrowheads="1"/>
          </p:cNvSpPr>
          <p:nvPr>
            <p:ph type="title" idx="4294967295"/>
          </p:nvPr>
        </p:nvSpPr>
        <p:spPr bwMode="auto">
          <a:xfrm>
            <a:off x="609600" y="233680"/>
            <a:ext cx="10972800" cy="90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sym typeface="Calibri" panose="020F0502020204030204" pitchFamily="34" charset="0"/>
              </a:rPr>
              <a:t>Click to edit Master title style</a:t>
            </a:r>
            <a:endParaRPr lang="en-US" altLang="zh-CN" dirty="0">
              <a:sym typeface="Calibri" panose="020F0502020204030204" pitchFamily="34" charset="0"/>
            </a:endParaRPr>
          </a:p>
        </p:txBody>
      </p:sp>
      <p:sp>
        <p:nvSpPr>
          <p:cNvPr id="1027" name="Text Placeholder 2">
            <a:extLst>
              <a:ext uri="{FF2B5EF4-FFF2-40B4-BE49-F238E27FC236}">
                <a16:creationId xmlns:a16="http://schemas.microsoft.com/office/drawing/2014/main" id="{C61FB88A-C309-4527-91F2-8F8AA6744B0F}"/>
              </a:ext>
            </a:extLst>
          </p:cNvPr>
          <p:cNvSpPr>
            <a:spLocks noGrp="1" noChangeArrowheads="1"/>
          </p:cNvSpPr>
          <p:nvPr>
            <p:ph type="body" idx="1"/>
          </p:nvPr>
        </p:nvSpPr>
        <p:spPr bwMode="auto">
          <a:xfrm>
            <a:off x="599919" y="1463937"/>
            <a:ext cx="10972800" cy="47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sym typeface="Calibri" panose="020F0502020204030204" pitchFamily="34" charset="0"/>
              </a:rPr>
              <a:t>Click to edit Master text styles</a:t>
            </a:r>
          </a:p>
          <a:p>
            <a:pPr lvl="1"/>
            <a:r>
              <a:rPr lang="en-US" altLang="zh-CN">
                <a:sym typeface="Calibri" panose="020F0502020204030204" pitchFamily="34" charset="0"/>
              </a:rPr>
              <a:t>Second level</a:t>
            </a:r>
          </a:p>
          <a:p>
            <a:pPr lvl="2"/>
            <a:r>
              <a:rPr lang="en-US" altLang="zh-CN">
                <a:sym typeface="Calibri" panose="020F0502020204030204" pitchFamily="34" charset="0"/>
              </a:rPr>
              <a:t>Third level</a:t>
            </a:r>
          </a:p>
          <a:p>
            <a:pPr lvl="3"/>
            <a:r>
              <a:rPr lang="en-US" altLang="zh-CN">
                <a:sym typeface="Calibri" panose="020F0502020204030204" pitchFamily="34" charset="0"/>
              </a:rPr>
              <a:t>Fourth level</a:t>
            </a:r>
          </a:p>
          <a:p>
            <a:pPr lvl="4"/>
            <a:r>
              <a:rPr lang="en-US" altLang="zh-CN">
                <a:sym typeface="Calibri" panose="020F0502020204030204" pitchFamily="34" charset="0"/>
              </a:rPr>
              <a:t>Fifth level</a:t>
            </a:r>
            <a:endParaRPr lang="en-US" altLang="zh-CN" dirty="0">
              <a:sym typeface="Calibri" panose="020F0502020204030204" pitchFamily="34" charset="0"/>
            </a:endParaRPr>
          </a:p>
        </p:txBody>
      </p:sp>
      <p:pic>
        <p:nvPicPr>
          <p:cNvPr id="1031" name="Picture 8">
            <a:extLst>
              <a:ext uri="{FF2B5EF4-FFF2-40B4-BE49-F238E27FC236}">
                <a16:creationId xmlns:a16="http://schemas.microsoft.com/office/drawing/2014/main" id="{CA951164-8761-45AF-807C-616FBDF48B6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19657" y="248193"/>
            <a:ext cx="1253062" cy="52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7">
            <a:extLst>
              <a:ext uri="{FF2B5EF4-FFF2-40B4-BE49-F238E27FC236}">
                <a16:creationId xmlns:a16="http://schemas.microsoft.com/office/drawing/2014/main" id="{A8D16AAC-C0A6-4583-869F-8076F74CAB47}"/>
              </a:ext>
            </a:extLst>
          </p:cNvPr>
          <p:cNvSpPr>
            <a:spLocks noChangeArrowheads="1"/>
          </p:cNvSpPr>
          <p:nvPr/>
        </p:nvSpPr>
        <p:spPr bwMode="auto">
          <a:xfrm>
            <a:off x="157728" y="6400982"/>
            <a:ext cx="10691284" cy="221888"/>
          </a:xfrm>
          <a:prstGeom prst="rect">
            <a:avLst/>
          </a:prstGeom>
          <a:solidFill>
            <a:srgbClr val="484848"/>
          </a:solidFill>
          <a:ln w="9525">
            <a:solidFill>
              <a:schemeClr val="accent1"/>
            </a:solidFill>
            <a:bevel/>
            <a:headEnd/>
            <a:tailEnd/>
          </a:ln>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en-US" altLang="en-US" sz="1800">
              <a:solidFill>
                <a:srgbClr val="FFFFFF"/>
              </a:solidFill>
              <a:latin typeface="Calibri" panose="020F0502020204030204" pitchFamily="34" charset="0"/>
              <a:sym typeface="Calibri" panose="020F0502020204030204" pitchFamily="34" charset="0"/>
            </a:endParaRPr>
          </a:p>
        </p:txBody>
      </p:sp>
      <p:sp>
        <p:nvSpPr>
          <p:cNvPr id="1033" name="Oval 8">
            <a:extLst>
              <a:ext uri="{FF2B5EF4-FFF2-40B4-BE49-F238E27FC236}">
                <a16:creationId xmlns:a16="http://schemas.microsoft.com/office/drawing/2014/main" id="{1C76D069-CCD7-4D31-B9CA-869FD4B354FA}"/>
              </a:ext>
            </a:extLst>
          </p:cNvPr>
          <p:cNvSpPr>
            <a:spLocks noChangeArrowheads="1"/>
          </p:cNvSpPr>
          <p:nvPr/>
        </p:nvSpPr>
        <p:spPr bwMode="auto">
          <a:xfrm>
            <a:off x="10959737" y="6387918"/>
            <a:ext cx="171541" cy="236401"/>
          </a:xfrm>
          <a:prstGeom prst="ellipse">
            <a:avLst/>
          </a:prstGeom>
          <a:solidFill>
            <a:srgbClr val="FF8C0B"/>
          </a:solidFill>
          <a:ln w="9525">
            <a:solidFill>
              <a:schemeClr val="accent1"/>
            </a:solidFill>
            <a:bevel/>
            <a:headEnd/>
            <a:tailEnd/>
          </a:ln>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en-US" altLang="en-US" sz="1800" dirty="0">
              <a:solidFill>
                <a:srgbClr val="FFFFFF"/>
              </a:solidFill>
              <a:latin typeface="Calibri" panose="020F0502020204030204" pitchFamily="34" charset="0"/>
              <a:sym typeface="Calibri" panose="020F0502020204030204" pitchFamily="34" charset="0"/>
            </a:endParaRPr>
          </a:p>
        </p:txBody>
      </p:sp>
      <p:sp>
        <p:nvSpPr>
          <p:cNvPr id="1034" name="Oval 11">
            <a:extLst>
              <a:ext uri="{FF2B5EF4-FFF2-40B4-BE49-F238E27FC236}">
                <a16:creationId xmlns:a16="http://schemas.microsoft.com/office/drawing/2014/main" id="{88990CF6-B0FC-4FED-B7E5-066C9CC15C8D}"/>
              </a:ext>
            </a:extLst>
          </p:cNvPr>
          <p:cNvSpPr>
            <a:spLocks noChangeArrowheads="1"/>
          </p:cNvSpPr>
          <p:nvPr/>
        </p:nvSpPr>
        <p:spPr bwMode="auto">
          <a:xfrm flipV="1">
            <a:off x="11897828" y="6387918"/>
            <a:ext cx="188695" cy="236401"/>
          </a:xfrm>
          <a:prstGeom prst="ellipse">
            <a:avLst/>
          </a:prstGeom>
          <a:solidFill>
            <a:srgbClr val="00AF00"/>
          </a:solidFill>
          <a:ln w="9525">
            <a:solidFill>
              <a:schemeClr val="accent1"/>
            </a:solidFill>
            <a:bevel/>
            <a:headEnd/>
            <a:tailEnd/>
          </a:ln>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en-US" altLang="en-US" sz="1800">
              <a:solidFill>
                <a:srgbClr val="FFFFFF"/>
              </a:solidFill>
              <a:latin typeface="Calibri" panose="020F0502020204030204" pitchFamily="34" charset="0"/>
              <a:sym typeface="Calibri" panose="020F0502020204030204" pitchFamily="34" charset="0"/>
            </a:endParaRPr>
          </a:p>
        </p:txBody>
      </p:sp>
      <p:sp>
        <p:nvSpPr>
          <p:cNvPr id="1035" name="Oval 12">
            <a:extLst>
              <a:ext uri="{FF2B5EF4-FFF2-40B4-BE49-F238E27FC236}">
                <a16:creationId xmlns:a16="http://schemas.microsoft.com/office/drawing/2014/main" id="{26070A96-A2D7-4EB5-9403-FE92737274C7}"/>
              </a:ext>
            </a:extLst>
          </p:cNvPr>
          <p:cNvSpPr>
            <a:spLocks noChangeArrowheads="1"/>
          </p:cNvSpPr>
          <p:nvPr/>
        </p:nvSpPr>
        <p:spPr bwMode="auto">
          <a:xfrm>
            <a:off x="11265974" y="6387918"/>
            <a:ext cx="188695" cy="236401"/>
          </a:xfrm>
          <a:prstGeom prst="ellipse">
            <a:avLst/>
          </a:prstGeom>
          <a:solidFill>
            <a:srgbClr val="FF0000"/>
          </a:solidFill>
          <a:ln w="9525">
            <a:solidFill>
              <a:schemeClr val="accent1"/>
            </a:solidFill>
            <a:bevel/>
            <a:headEnd/>
            <a:tailEnd/>
          </a:ln>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en-US" altLang="en-US" sz="1800">
              <a:solidFill>
                <a:srgbClr val="FFFFFF"/>
              </a:solidFill>
              <a:latin typeface="Calibri" panose="020F0502020204030204" pitchFamily="34" charset="0"/>
              <a:sym typeface="Calibri" panose="020F0502020204030204" pitchFamily="34" charset="0"/>
            </a:endParaRPr>
          </a:p>
        </p:txBody>
      </p:sp>
      <p:sp>
        <p:nvSpPr>
          <p:cNvPr id="1036" name="Oval 13">
            <a:extLst>
              <a:ext uri="{FF2B5EF4-FFF2-40B4-BE49-F238E27FC236}">
                <a16:creationId xmlns:a16="http://schemas.microsoft.com/office/drawing/2014/main" id="{4A8AAB03-8813-4CFC-BF1F-44ABF8128E92}"/>
              </a:ext>
            </a:extLst>
          </p:cNvPr>
          <p:cNvSpPr>
            <a:spLocks noChangeArrowheads="1"/>
          </p:cNvSpPr>
          <p:nvPr/>
        </p:nvSpPr>
        <p:spPr bwMode="auto">
          <a:xfrm>
            <a:off x="11581901" y="6391366"/>
            <a:ext cx="188695" cy="236401"/>
          </a:xfrm>
          <a:prstGeom prst="ellipse">
            <a:avLst/>
          </a:prstGeom>
          <a:solidFill>
            <a:srgbClr val="00AEDA"/>
          </a:solidFill>
          <a:ln w="9525">
            <a:solidFill>
              <a:schemeClr val="accent1"/>
            </a:solidFill>
            <a:bevel/>
            <a:headEnd/>
            <a:tailEnd/>
          </a:ln>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en-US" altLang="en-US" sz="1800">
              <a:solidFill>
                <a:srgbClr val="FFFFFF"/>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454360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p:txStyles>
    <p:titleStyle>
      <a:lvl1pPr marL="914400" indent="-914400" algn="ctr" rtl="0" eaLnBrk="1" fontAlgn="base" hangingPunct="1">
        <a:spcBef>
          <a:spcPct val="0"/>
        </a:spcBef>
        <a:spcAft>
          <a:spcPct val="0"/>
        </a:spcAft>
        <a:defRPr sz="4000" kern="1200">
          <a:solidFill>
            <a:schemeClr val="tx1"/>
          </a:solidFill>
          <a:latin typeface="Lato"/>
          <a:ea typeface="+mj-ea"/>
          <a:cs typeface="+mj-cs"/>
          <a:sym typeface="Calibri" panose="020F0502020204030204" pitchFamily="34" charset="0"/>
        </a:defRPr>
      </a:lvl1pPr>
      <a:lvl2pPr marL="914400" indent="-914400" algn="ctr"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914400" indent="-914400" algn="ctr"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914400" indent="-914400" algn="ctr"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914400" indent="-914400" algn="ctr"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1371600" indent="-914400" algn="ctr"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1828800" indent="-914400" algn="ctr"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2286000" indent="-914400" algn="ctr"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2743200" indent="-914400" algn="ctr"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400" kern="1200">
          <a:solidFill>
            <a:schemeClr val="tx1"/>
          </a:solidFill>
          <a:latin typeface="Lato"/>
          <a:ea typeface="+mn-ea"/>
          <a:cs typeface="+mn-cs"/>
          <a:sym typeface="Calibri" panose="020F050202020403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Lato"/>
          <a:ea typeface="+mn-ea"/>
          <a:cs typeface="+mn-cs"/>
          <a:sym typeface="Calibri" panose="020F050202020403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Lato"/>
          <a:ea typeface="+mn-ea"/>
          <a:cs typeface="+mn-cs"/>
          <a:sym typeface="Calibri" panose="020F050202020403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Lato"/>
          <a:ea typeface="+mn-ea"/>
          <a:cs typeface="+mn-cs"/>
          <a:sym typeface="Calibri" panose="020F050202020403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Lato"/>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s://theconversation.com/what-is-critical-thinking-and-do-universities-really-teach-it-6904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57EF6368-C388-4AB8-802D-B72F1F144070}"/>
              </a:ext>
            </a:extLst>
          </p:cNvPr>
          <p:cNvSpPr>
            <a:spLocks noGrp="1"/>
          </p:cNvSpPr>
          <p:nvPr>
            <p:ph type="title"/>
          </p:nvPr>
        </p:nvSpPr>
        <p:spPr>
          <a:xfrm>
            <a:off x="609600" y="233680"/>
            <a:ext cx="10972800" cy="901632"/>
          </a:xfrm>
        </p:spPr>
        <p:txBody>
          <a:bodyPr/>
          <a:lstStyle/>
          <a:p>
            <a:pPr algn="l"/>
            <a:r>
              <a:rPr lang="en-US" b="1" dirty="0">
                <a:latin typeface="+mj-lt"/>
                <a:ea typeface="Verdana" panose="020B0604030504040204" pitchFamily="34" charset="0"/>
              </a:rPr>
              <a:t>Phantom Limb </a:t>
            </a:r>
          </a:p>
        </p:txBody>
      </p:sp>
      <p:pic>
        <p:nvPicPr>
          <p:cNvPr id="2050" name="Picture 2" descr="About The Mirror Therapy">
            <a:extLst>
              <a:ext uri="{FF2B5EF4-FFF2-40B4-BE49-F238E27FC236}">
                <a16:creationId xmlns:a16="http://schemas.microsoft.com/office/drawing/2014/main" id="{3D4133A1-73B9-49D8-BE3C-FACA77FC94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63" r="2737" b="1"/>
          <a:stretch/>
        </p:blipFill>
        <p:spPr bwMode="auto">
          <a:xfrm>
            <a:off x="609600" y="1600201"/>
            <a:ext cx="5384800" cy="4525963"/>
          </a:xfrm>
          <a:prstGeom prst="rect">
            <a:avLst/>
          </a:prstGeom>
          <a:solidFill>
            <a:srgbClr val="FFFFFF"/>
          </a:solidFill>
          <a:ln w="38100">
            <a:solidFill>
              <a:schemeClr val="tx1"/>
            </a:solidFill>
          </a:ln>
        </p:spPr>
      </p:pic>
      <p:sp>
        <p:nvSpPr>
          <p:cNvPr id="3" name="Content Placeholder 2">
            <a:extLst>
              <a:ext uri="{FF2B5EF4-FFF2-40B4-BE49-F238E27FC236}">
                <a16:creationId xmlns:a16="http://schemas.microsoft.com/office/drawing/2014/main" id="{DD50BFA5-0660-4F0F-B620-995B4E8DFDAE}"/>
              </a:ext>
            </a:extLst>
          </p:cNvPr>
          <p:cNvSpPr>
            <a:spLocks noGrp="1"/>
          </p:cNvSpPr>
          <p:nvPr>
            <p:ph sz="half" idx="2"/>
          </p:nvPr>
        </p:nvSpPr>
        <p:spPr>
          <a:xfrm>
            <a:off x="6197599" y="1600201"/>
            <a:ext cx="5561263" cy="4525963"/>
          </a:xfrm>
        </p:spPr>
        <p:txBody>
          <a:bodyPr wrap="square" anchor="t">
            <a:normAutofit/>
          </a:bodyPr>
          <a:lstStyle/>
          <a:p>
            <a:r>
              <a:rPr lang="en-IN" sz="3000" b="1" i="0" dirty="0">
                <a:effectLst/>
                <a:latin typeface="+mn-lt"/>
                <a:ea typeface="Verdana" panose="020B0604030504040204" pitchFamily="34" charset="0"/>
              </a:rPr>
              <a:t>Phantom limb pain</a:t>
            </a:r>
            <a:r>
              <a:rPr lang="en-IN" sz="3000" b="0" i="0" dirty="0">
                <a:effectLst/>
                <a:latin typeface="+mn-lt"/>
                <a:ea typeface="Verdana" panose="020B0604030504040204" pitchFamily="34" charset="0"/>
              </a:rPr>
              <a:t> (PLP) </a:t>
            </a:r>
            <a:br>
              <a:rPr lang="en-IN" sz="3000" b="0" i="0" dirty="0">
                <a:effectLst/>
                <a:latin typeface="+mn-lt"/>
                <a:ea typeface="Verdana" panose="020B0604030504040204" pitchFamily="34" charset="0"/>
              </a:rPr>
            </a:br>
            <a:r>
              <a:rPr lang="en-IN" sz="3000" b="0" i="0" dirty="0">
                <a:effectLst/>
                <a:latin typeface="+mn-lt"/>
                <a:ea typeface="Verdana" panose="020B0604030504040204" pitchFamily="34" charset="0"/>
              </a:rPr>
              <a:t>refers to ongoing </a:t>
            </a:r>
            <a:r>
              <a:rPr lang="en-IN" sz="3000" b="1" i="0" dirty="0">
                <a:effectLst/>
                <a:latin typeface="+mn-lt"/>
                <a:ea typeface="Verdana" panose="020B0604030504040204" pitchFamily="34" charset="0"/>
              </a:rPr>
              <a:t>painful</a:t>
            </a:r>
            <a:r>
              <a:rPr lang="en-IN" sz="3000" b="0" i="0" dirty="0">
                <a:effectLst/>
                <a:latin typeface="+mn-lt"/>
                <a:ea typeface="Verdana" panose="020B0604030504040204" pitchFamily="34" charset="0"/>
              </a:rPr>
              <a:t> sensations that seem to be coming from the part of the </a:t>
            </a:r>
            <a:r>
              <a:rPr lang="en-IN" sz="3000" b="1" i="0" dirty="0">
                <a:effectLst/>
                <a:latin typeface="+mn-lt"/>
                <a:ea typeface="Verdana" panose="020B0604030504040204" pitchFamily="34" charset="0"/>
              </a:rPr>
              <a:t>limb</a:t>
            </a:r>
            <a:r>
              <a:rPr lang="en-IN" sz="3000" b="0" i="0" dirty="0">
                <a:effectLst/>
                <a:latin typeface="+mn-lt"/>
                <a:ea typeface="Verdana" panose="020B0604030504040204" pitchFamily="34" charset="0"/>
              </a:rPr>
              <a:t> that is no longer there. The </a:t>
            </a:r>
            <a:r>
              <a:rPr lang="en-IN" sz="3000" b="1" i="0" dirty="0">
                <a:effectLst/>
                <a:latin typeface="+mn-lt"/>
                <a:ea typeface="Verdana" panose="020B0604030504040204" pitchFamily="34" charset="0"/>
              </a:rPr>
              <a:t>limb</a:t>
            </a:r>
            <a:r>
              <a:rPr lang="en-IN" sz="3000" b="0" i="0" dirty="0">
                <a:effectLst/>
                <a:latin typeface="+mn-lt"/>
                <a:ea typeface="Verdana" panose="020B0604030504040204" pitchFamily="34" charset="0"/>
              </a:rPr>
              <a:t> is gone, but the </a:t>
            </a:r>
            <a:r>
              <a:rPr lang="en-IN" sz="3000" b="1" i="0" dirty="0">
                <a:effectLst/>
                <a:latin typeface="+mn-lt"/>
                <a:ea typeface="Verdana" panose="020B0604030504040204" pitchFamily="34" charset="0"/>
              </a:rPr>
              <a:t>pain</a:t>
            </a:r>
            <a:r>
              <a:rPr lang="en-IN" sz="3000" b="0" i="0" dirty="0">
                <a:effectLst/>
                <a:latin typeface="+mn-lt"/>
                <a:ea typeface="Verdana" panose="020B0604030504040204" pitchFamily="34" charset="0"/>
              </a:rPr>
              <a:t> is real. The onset of this </a:t>
            </a:r>
            <a:r>
              <a:rPr lang="en-IN" sz="3000" b="1" i="0" dirty="0">
                <a:effectLst/>
                <a:latin typeface="+mn-lt"/>
                <a:ea typeface="Verdana" panose="020B0604030504040204" pitchFamily="34" charset="0"/>
              </a:rPr>
              <a:t>pain</a:t>
            </a:r>
            <a:r>
              <a:rPr lang="en-IN" sz="3000" b="0" i="0" dirty="0">
                <a:effectLst/>
                <a:latin typeface="+mn-lt"/>
                <a:ea typeface="Verdana" panose="020B0604030504040204" pitchFamily="34" charset="0"/>
              </a:rPr>
              <a:t> most often occurs soon after surgery.</a:t>
            </a:r>
          </a:p>
          <a:p>
            <a:endParaRPr lang="en-IN" dirty="0">
              <a:latin typeface="Verdana" panose="020B0604030504040204" pitchFamily="34" charset="0"/>
              <a:ea typeface="Verdana" panose="020B0604030504040204" pitchFamily="34" charset="0"/>
            </a:endParaRPr>
          </a:p>
          <a:p>
            <a:endParaRPr lang="en-IN" b="0" i="0" dirty="0">
              <a:effectLst/>
              <a:latin typeface="Verdana" panose="020B0604030504040204" pitchFamily="34" charset="0"/>
              <a:ea typeface="Verdana" panose="020B0604030504040204" pitchFamily="34" charset="0"/>
            </a:endParaRPr>
          </a:p>
          <a:p>
            <a:endParaRPr lang="en-IN" dirty="0">
              <a:latin typeface="Verdana" panose="020B0604030504040204" pitchFamily="34" charset="0"/>
              <a:ea typeface="Verdana" panose="020B0604030504040204" pitchFamily="34" charset="0"/>
            </a:endParaRPr>
          </a:p>
          <a:p>
            <a:endParaRPr lang="en-IN" b="0" i="0" dirty="0">
              <a:effectLst/>
              <a:latin typeface="Verdana" panose="020B0604030504040204" pitchFamily="34" charset="0"/>
              <a:ea typeface="Verdana" panose="020B0604030504040204" pitchFamily="34" charset="0"/>
            </a:endParaRP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a:xfrm>
            <a:off x="609600" y="6356351"/>
            <a:ext cx="2844800" cy="365125"/>
          </a:xfrm>
        </p:spPr>
        <p:txBody>
          <a:bodyPr>
            <a:normAutofit/>
          </a:bodyPr>
          <a:lstStyle/>
          <a:p>
            <a:pPr>
              <a:lnSpc>
                <a:spcPct val="90000"/>
              </a:lnSpc>
              <a:spcAft>
                <a:spcPts val="600"/>
              </a:spcAft>
            </a:pPr>
            <a:fld id="{2C6FB12D-5A07-43BA-82B4-E274CE07BC66}" type="datetime1">
              <a:rPr lang="en-MY" smtClean="0"/>
              <a:pPr>
                <a:lnSpc>
                  <a:spcPct val="90000"/>
                </a:lnSpc>
                <a:spcAft>
                  <a:spcPts val="600"/>
                </a:spcAft>
              </a:pPr>
              <a:t>6/7/2021</a:t>
            </a:fld>
            <a:endParaRPr lang="en-MY"/>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a:xfrm>
            <a:off x="4165600" y="6356351"/>
            <a:ext cx="3860800" cy="365125"/>
          </a:xfrm>
        </p:spPr>
        <p:txBody>
          <a:bodyPr>
            <a:normAutofit/>
          </a:bodyPr>
          <a:lstStyle/>
          <a:p>
            <a:pPr>
              <a:lnSpc>
                <a:spcPct val="90000"/>
              </a:lnSpc>
              <a:spcAft>
                <a:spcPts val="600"/>
              </a:spcAft>
            </a:pPr>
            <a:r>
              <a:rPr lang="en-MY" dirty="0"/>
              <a:t>Critical Thinking</a:t>
            </a:r>
            <a:endParaRPr lang="en-MY"/>
          </a:p>
        </p:txBody>
      </p:sp>
    </p:spTree>
    <p:extLst>
      <p:ext uri="{BB962C8B-B14F-4D97-AF65-F5344CB8AC3E}">
        <p14:creationId xmlns:p14="http://schemas.microsoft.com/office/powerpoint/2010/main" val="5711711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a:xfrm>
            <a:off x="609600" y="219507"/>
            <a:ext cx="10972800" cy="915805"/>
          </a:xfrm>
        </p:spPr>
        <p:txBody>
          <a:bodyPr wrap="square" anchor="ctr">
            <a:normAutofit/>
          </a:bodyPr>
          <a:lstStyle/>
          <a:p>
            <a:r>
              <a:rPr lang="en-MY" b="1">
                <a:ln w="12700">
                  <a:solidFill>
                    <a:schemeClr val="accent1"/>
                  </a:solidFill>
                  <a:prstDash val="solid"/>
                </a:ln>
                <a:effectLst>
                  <a:outerShdw dist="38100" dir="2640000" algn="bl" rotWithShape="0">
                    <a:schemeClr val="accent1"/>
                  </a:outerShdw>
                </a:effectLst>
              </a:rPr>
              <a:t>WIIFM</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a:xfrm>
            <a:off x="609600" y="6356351"/>
            <a:ext cx="2844800" cy="365125"/>
          </a:xfrm>
        </p:spPr>
        <p:txBody>
          <a:bodyPr>
            <a:normAutofit/>
          </a:bodyPr>
          <a:lstStyle/>
          <a:p>
            <a:pPr>
              <a:lnSpc>
                <a:spcPct val="90000"/>
              </a:lnSpc>
              <a:spcAft>
                <a:spcPts val="600"/>
              </a:spcAft>
            </a:pPr>
            <a:fld id="{2C6FB12D-5A07-43BA-82B4-E274CE07BC66}" type="datetime1">
              <a:rPr lang="en-MY" smtClean="0"/>
              <a:pPr>
                <a:lnSpc>
                  <a:spcPct val="90000"/>
                </a:lnSpc>
                <a:spcAft>
                  <a:spcPts val="600"/>
                </a:spcAft>
              </a:pPr>
              <a:t>6/7/2021</a:t>
            </a:fld>
            <a:endParaRPr lang="en-MY"/>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a:xfrm>
            <a:off x="4165600" y="6356351"/>
            <a:ext cx="3860800" cy="365125"/>
          </a:xfrm>
        </p:spPr>
        <p:txBody>
          <a:bodyPr>
            <a:normAutofit/>
          </a:bodyPr>
          <a:lstStyle/>
          <a:p>
            <a:pPr>
              <a:lnSpc>
                <a:spcPct val="90000"/>
              </a:lnSpc>
              <a:spcAft>
                <a:spcPts val="600"/>
              </a:spcAft>
            </a:pPr>
            <a:r>
              <a:rPr lang="en-MY"/>
              <a:t>Critical Thinking</a:t>
            </a:r>
          </a:p>
        </p:txBody>
      </p:sp>
      <p:graphicFrame>
        <p:nvGraphicFramePr>
          <p:cNvPr id="10" name="Content Placeholder 3">
            <a:extLst>
              <a:ext uri="{FF2B5EF4-FFF2-40B4-BE49-F238E27FC236}">
                <a16:creationId xmlns:a16="http://schemas.microsoft.com/office/drawing/2014/main" id="{E82DB24F-5C97-4B2B-82CF-C82BB9F5F234}"/>
              </a:ext>
            </a:extLst>
          </p:cNvPr>
          <p:cNvGraphicFramePr>
            <a:graphicFrameLocks noGrp="1"/>
          </p:cNvGraphicFramePr>
          <p:nvPr>
            <p:ph sz="half" idx="2"/>
            <p:extLst>
              <p:ext uri="{D42A27DB-BD31-4B8C-83A1-F6EECF244321}">
                <p14:modId xmlns:p14="http://schemas.microsoft.com/office/powerpoint/2010/main" val="4042108822"/>
              </p:ext>
            </p:extLst>
          </p:nvPr>
        </p:nvGraphicFramePr>
        <p:xfrm>
          <a:off x="609599" y="1411706"/>
          <a:ext cx="11085095" cy="4597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216044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a:xfrm>
            <a:off x="609600" y="6356351"/>
            <a:ext cx="2844800" cy="365125"/>
          </a:xfrm>
        </p:spPr>
        <p:txBody>
          <a:bodyPr>
            <a:normAutofit/>
          </a:bodyPr>
          <a:lstStyle/>
          <a:p>
            <a:pPr>
              <a:lnSpc>
                <a:spcPct val="90000"/>
              </a:lnSpc>
              <a:spcAft>
                <a:spcPts val="600"/>
              </a:spcAft>
            </a:pPr>
            <a:fld id="{2C6FB12D-5A07-43BA-82B4-E274CE07BC66}" type="datetime1">
              <a:rPr lang="en-MY" smtClean="0"/>
              <a:pPr>
                <a:lnSpc>
                  <a:spcPct val="90000"/>
                </a:lnSpc>
                <a:spcAft>
                  <a:spcPts val="600"/>
                </a:spcAft>
              </a:pPr>
              <a:t>6/7/2021</a:t>
            </a:fld>
            <a:endParaRPr lang="en-MY"/>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a:xfrm>
            <a:off x="4165600" y="6356351"/>
            <a:ext cx="3860800" cy="365125"/>
          </a:xfrm>
        </p:spPr>
        <p:txBody>
          <a:bodyPr>
            <a:normAutofit/>
          </a:bodyPr>
          <a:lstStyle/>
          <a:p>
            <a:pPr>
              <a:lnSpc>
                <a:spcPct val="90000"/>
              </a:lnSpc>
              <a:spcAft>
                <a:spcPts val="600"/>
              </a:spcAft>
            </a:pPr>
            <a:r>
              <a:rPr lang="en-MY"/>
              <a:t>Critical Thinking</a:t>
            </a:r>
          </a:p>
        </p:txBody>
      </p:sp>
      <p:pic>
        <p:nvPicPr>
          <p:cNvPr id="2050" name="Picture 2" descr="Critical Thinking Definition, Skills, and Examples">
            <a:extLst>
              <a:ext uri="{FF2B5EF4-FFF2-40B4-BE49-F238E27FC236}">
                <a16:creationId xmlns:a16="http://schemas.microsoft.com/office/drawing/2014/main" id="{E3901BE3-E236-40F2-B77C-4B2E93191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00099"/>
            <a:ext cx="10891158" cy="526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97913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a:xfrm>
            <a:off x="609600" y="233680"/>
            <a:ext cx="10972800" cy="901632"/>
          </a:xfrm>
        </p:spPr>
        <p:txBody>
          <a:bodyPr vert="horz" wrap="square" lIns="91440" tIns="45720" rIns="91440" bIns="45720" numCol="1" anchor="ctr" anchorCtr="0" compatLnSpc="1">
            <a:prstTxWarp prst="textNoShape">
              <a:avLst/>
            </a:prstTxWarp>
            <a:normAutofit/>
          </a:bodyPr>
          <a:lstStyle/>
          <a:p>
            <a:r>
              <a:rPr lang="en-MY" b="1" dirty="0">
                <a:ln w="12700">
                  <a:solidFill>
                    <a:schemeClr val="accent1"/>
                  </a:solidFill>
                  <a:prstDash val="solid"/>
                </a:ln>
                <a:effectLst>
                  <a:outerShdw dist="38100" dir="2640000" algn="bl" rotWithShape="0">
                    <a:schemeClr val="accent1"/>
                  </a:outerShdw>
                </a:effectLst>
              </a:rPr>
              <a:t>The three-fold process</a:t>
            </a:r>
          </a:p>
        </p:txBody>
      </p:sp>
      <p:sp>
        <p:nvSpPr>
          <p:cNvPr id="6" name="TextBox 5">
            <a:extLst>
              <a:ext uri="{FF2B5EF4-FFF2-40B4-BE49-F238E27FC236}">
                <a16:creationId xmlns:a16="http://schemas.microsoft.com/office/drawing/2014/main" id="{A55BAC09-F1C9-4402-B154-4CA6B2690256}"/>
              </a:ext>
            </a:extLst>
          </p:cNvPr>
          <p:cNvSpPr txBox="1"/>
          <p:nvPr/>
        </p:nvSpPr>
        <p:spPr bwMode="auto">
          <a:xfrm>
            <a:off x="272715" y="1482850"/>
            <a:ext cx="4844716"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eaLnBrk="1" hangingPunct="1">
              <a:spcBef>
                <a:spcPct val="20000"/>
              </a:spcBef>
              <a:buFont typeface="Arial" panose="020B0604020202020204" pitchFamily="34" charset="0"/>
            </a:pPr>
            <a:r>
              <a:rPr lang="en-IN" sz="2400" b="0" i="0" dirty="0">
                <a:effectLst/>
                <a:latin typeface="Lato"/>
                <a:ea typeface="+mn-ea"/>
                <a:sym typeface="Calibri" panose="020F0502020204030204" pitchFamily="34" charset="0"/>
              </a:rPr>
              <a:t>Successful organizations rely on critical thinking and creative thought leaders who can generate inventive problem solving answers to the organizations issues.</a:t>
            </a:r>
            <a:endParaRPr lang="en-IN" sz="2400" dirty="0">
              <a:latin typeface="Lato"/>
              <a:ea typeface="+mn-ea"/>
              <a:sym typeface="Calibri" panose="020F0502020204030204" pitchFamily="34" charset="0"/>
            </a:endParaRPr>
          </a:p>
        </p:txBody>
      </p:sp>
      <p:pic>
        <p:nvPicPr>
          <p:cNvPr id="5122" name="Picture 2" descr="Problem solving stock illustration. Illustration of clever - 47990781">
            <a:extLst>
              <a:ext uri="{FF2B5EF4-FFF2-40B4-BE49-F238E27FC236}">
                <a16:creationId xmlns:a16="http://schemas.microsoft.com/office/drawing/2014/main" id="{49492ACC-E7B4-4685-A2D8-7F221A6AEE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929"/>
          <a:stretch/>
        </p:blipFill>
        <p:spPr bwMode="auto">
          <a:xfrm>
            <a:off x="5759116" y="1698820"/>
            <a:ext cx="5823284" cy="4025603"/>
          </a:xfrm>
          <a:prstGeom prst="rect">
            <a:avLst/>
          </a:prstGeom>
          <a:solidFill>
            <a:srgbClr val="FFFFFF"/>
          </a:solidFill>
        </p:spPr>
      </p:pic>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a:xfrm>
            <a:off x="609600" y="6356351"/>
            <a:ext cx="2844800" cy="365125"/>
          </a:xfrm>
        </p:spPr>
        <p:txBody>
          <a:bodyPr>
            <a:normAutofit/>
          </a:bodyPr>
          <a:lstStyle/>
          <a:p>
            <a:pPr>
              <a:lnSpc>
                <a:spcPct val="90000"/>
              </a:lnSpc>
              <a:spcAft>
                <a:spcPts val="600"/>
              </a:spcAft>
            </a:pPr>
            <a:fld id="{2C6FB12D-5A07-43BA-82B4-E274CE07BC66}" type="datetime1">
              <a:rPr lang="en-MY" smtClean="0"/>
              <a:pPr>
                <a:lnSpc>
                  <a:spcPct val="90000"/>
                </a:lnSpc>
                <a:spcAft>
                  <a:spcPts val="600"/>
                </a:spcAft>
              </a:pPr>
              <a:t>6/7/2021</a:t>
            </a:fld>
            <a:endParaRPr lang="en-MY"/>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a:xfrm>
            <a:off x="4165600" y="6356351"/>
            <a:ext cx="3860800" cy="365125"/>
          </a:xfrm>
        </p:spPr>
        <p:txBody>
          <a:bodyPr>
            <a:normAutofit/>
          </a:bodyPr>
          <a:lstStyle/>
          <a:p>
            <a:pPr>
              <a:lnSpc>
                <a:spcPct val="90000"/>
              </a:lnSpc>
              <a:spcAft>
                <a:spcPts val="600"/>
              </a:spcAft>
            </a:pPr>
            <a:r>
              <a:rPr lang="en-MY" kern="1200">
                <a:latin typeface="Arial" panose="020B0604020202020204" pitchFamily="34" charset="0"/>
                <a:ea typeface="SimSun" panose="02010600030101010101" pitchFamily="2" charset="-122"/>
                <a:cs typeface="+mn-cs"/>
              </a:rPr>
              <a:t>Critical Thinking</a:t>
            </a:r>
          </a:p>
        </p:txBody>
      </p:sp>
    </p:spTree>
    <p:extLst>
      <p:ext uri="{BB962C8B-B14F-4D97-AF65-F5344CB8AC3E}">
        <p14:creationId xmlns:p14="http://schemas.microsoft.com/office/powerpoint/2010/main" val="153476974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p:txBody>
          <a:bodyPr/>
          <a:lstStyle/>
          <a:p>
            <a:r>
              <a:rPr lang="en-MY"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7 Habits of a Critical Thinker</a:t>
            </a:r>
          </a:p>
        </p:txBody>
      </p:sp>
      <p:sp>
        <p:nvSpPr>
          <p:cNvPr id="3" name="Content Placeholder 2">
            <a:extLst>
              <a:ext uri="{FF2B5EF4-FFF2-40B4-BE49-F238E27FC236}">
                <a16:creationId xmlns:a16="http://schemas.microsoft.com/office/drawing/2014/main" id="{DD50BFA5-0660-4F0F-B620-995B4E8DFDAE}"/>
              </a:ext>
            </a:extLst>
          </p:cNvPr>
          <p:cNvSpPr>
            <a:spLocks noGrp="1"/>
          </p:cNvSpPr>
          <p:nvPr>
            <p:ph idx="1"/>
          </p:nvPr>
        </p:nvSpPr>
        <p:spPr>
          <a:xfrm>
            <a:off x="599919" y="1207265"/>
            <a:ext cx="10972800" cy="4984988"/>
          </a:xfrm>
        </p:spPr>
        <p:txBody>
          <a:bodyPr/>
          <a:lstStyle/>
          <a:p>
            <a:pPr>
              <a:lnSpc>
                <a:spcPct val="150000"/>
              </a:lnSpc>
            </a:pPr>
            <a:r>
              <a:rPr lang="en-MY" sz="2800" dirty="0">
                <a:latin typeface="+mn-lt"/>
              </a:rPr>
              <a:t>Multiple Affiliations/ Collaborations</a:t>
            </a:r>
          </a:p>
          <a:p>
            <a:pPr>
              <a:lnSpc>
                <a:spcPct val="150000"/>
              </a:lnSpc>
            </a:pPr>
            <a:r>
              <a:rPr lang="en-MY" sz="2800" dirty="0">
                <a:latin typeface="+mn-lt"/>
              </a:rPr>
              <a:t>Opposable Mind</a:t>
            </a:r>
          </a:p>
          <a:p>
            <a:pPr>
              <a:lnSpc>
                <a:spcPct val="150000"/>
              </a:lnSpc>
            </a:pPr>
            <a:r>
              <a:rPr lang="en-MY" sz="2800" dirty="0">
                <a:latin typeface="+mn-lt"/>
              </a:rPr>
              <a:t>Take Hobbies Seriously</a:t>
            </a:r>
          </a:p>
          <a:p>
            <a:pPr>
              <a:lnSpc>
                <a:spcPct val="150000"/>
              </a:lnSpc>
            </a:pPr>
            <a:r>
              <a:rPr lang="en-MY" sz="2800" dirty="0">
                <a:latin typeface="+mn-lt"/>
              </a:rPr>
              <a:t>Creativity V/s Intelligence /Provoke Ideas</a:t>
            </a:r>
          </a:p>
          <a:p>
            <a:pPr>
              <a:lnSpc>
                <a:spcPct val="150000"/>
              </a:lnSpc>
            </a:pPr>
            <a:r>
              <a:rPr lang="en-MY" sz="2800" dirty="0">
                <a:latin typeface="+mn-lt"/>
              </a:rPr>
              <a:t>Experimental Mindset/Be optimistically Objective</a:t>
            </a:r>
          </a:p>
          <a:p>
            <a:pPr>
              <a:lnSpc>
                <a:spcPct val="150000"/>
              </a:lnSpc>
            </a:pPr>
            <a:r>
              <a:rPr lang="en-MY" sz="2800" dirty="0">
                <a:latin typeface="+mn-lt"/>
              </a:rPr>
              <a:t>Sense of Humour</a:t>
            </a:r>
          </a:p>
          <a:p>
            <a:pPr>
              <a:lnSpc>
                <a:spcPct val="150000"/>
              </a:lnSpc>
            </a:pPr>
            <a:r>
              <a:rPr lang="en-MY" sz="2800" dirty="0">
                <a:latin typeface="+mn-lt"/>
              </a:rPr>
              <a:t>Give absurd ideas respect</a:t>
            </a:r>
          </a:p>
          <a:p>
            <a:pPr marL="0" indent="0">
              <a:buNone/>
            </a:pPr>
            <a:endParaRPr lang="en-MY" sz="2800" dirty="0">
              <a:latin typeface="+mn-lt"/>
            </a:endParaRPr>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spTree>
    <p:extLst>
      <p:ext uri="{BB962C8B-B14F-4D97-AF65-F5344CB8AC3E}">
        <p14:creationId xmlns:p14="http://schemas.microsoft.com/office/powerpoint/2010/main" val="16296795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a:xfrm>
            <a:off x="609600" y="233680"/>
            <a:ext cx="10972800" cy="901632"/>
          </a:xfrm>
        </p:spPr>
        <p:txBody>
          <a:bodyPr wrap="square" anchor="ctr">
            <a:normAutofit/>
          </a:bodyPr>
          <a:lstStyle/>
          <a:p>
            <a:r>
              <a:rPr lang="en-MY" b="1">
                <a:ln w="12700">
                  <a:solidFill>
                    <a:schemeClr val="accent1"/>
                  </a:solidFill>
                  <a:prstDash val="solid"/>
                </a:ln>
                <a:effectLst>
                  <a:outerShdw dist="38100" dir="2640000" algn="bl" rotWithShape="0">
                    <a:schemeClr val="accent1"/>
                  </a:outerShdw>
                </a:effectLst>
              </a:rPr>
              <a:t>Multiple Affiliations </a:t>
            </a:r>
            <a:endParaRPr lang="en-MY"/>
          </a:p>
        </p:txBody>
      </p:sp>
      <p:sp>
        <p:nvSpPr>
          <p:cNvPr id="3" name="Content Placeholder 2">
            <a:extLst>
              <a:ext uri="{FF2B5EF4-FFF2-40B4-BE49-F238E27FC236}">
                <a16:creationId xmlns:a16="http://schemas.microsoft.com/office/drawing/2014/main" id="{DD50BFA5-0660-4F0F-B620-995B4E8DFDAE}"/>
              </a:ext>
            </a:extLst>
          </p:cNvPr>
          <p:cNvSpPr>
            <a:spLocks noGrp="1"/>
          </p:cNvSpPr>
          <p:nvPr>
            <p:ph sz="half" idx="1"/>
          </p:nvPr>
        </p:nvSpPr>
        <p:spPr>
          <a:xfrm>
            <a:off x="609600" y="1600201"/>
            <a:ext cx="5384800" cy="4525963"/>
          </a:xfrm>
        </p:spPr>
        <p:txBody>
          <a:bodyPr wrap="square" anchor="t">
            <a:normAutofit/>
          </a:bodyPr>
          <a:lstStyle/>
          <a:p>
            <a:r>
              <a:rPr lang="en-MY" dirty="0"/>
              <a:t>Da Vinci – Monalisa</a:t>
            </a:r>
          </a:p>
          <a:p>
            <a:r>
              <a:rPr lang="en-MY" dirty="0"/>
              <a:t>Art – Science</a:t>
            </a:r>
          </a:p>
          <a:p>
            <a:r>
              <a:rPr lang="en-MY" dirty="0"/>
              <a:t>Artist/ Physicist/ Biologist</a:t>
            </a:r>
          </a:p>
          <a:p>
            <a:r>
              <a:rPr lang="en-MY" dirty="0"/>
              <a:t>Boundaries</a:t>
            </a:r>
          </a:p>
          <a:p>
            <a:r>
              <a:rPr lang="en-MY" dirty="0"/>
              <a:t>Competition / Collaborations</a:t>
            </a:r>
          </a:p>
          <a:p>
            <a:endParaRPr lang="en-MY" dirty="0"/>
          </a:p>
          <a:p>
            <a:endParaRPr lang="en-MY" dirty="0"/>
          </a:p>
          <a:p>
            <a:pPr marL="0" indent="0">
              <a:buNone/>
            </a:pPr>
            <a:endParaRPr lang="en-MY" dirty="0"/>
          </a:p>
        </p:txBody>
      </p:sp>
      <p:pic>
        <p:nvPicPr>
          <p:cNvPr id="2054" name="Picture 6" descr="Monalisa Painting HD Wallpapers - Wallpaper Cave">
            <a:extLst>
              <a:ext uri="{FF2B5EF4-FFF2-40B4-BE49-F238E27FC236}">
                <a16:creationId xmlns:a16="http://schemas.microsoft.com/office/drawing/2014/main" id="{F57665D7-E498-4A30-9D31-DDC34E4AFD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07" b="38761"/>
          <a:stretch/>
        </p:blipFill>
        <p:spPr bwMode="auto">
          <a:xfrm>
            <a:off x="6096000" y="1482850"/>
            <a:ext cx="5384800" cy="4525963"/>
          </a:xfrm>
          <a:prstGeom prst="rect">
            <a:avLst/>
          </a:prstGeom>
          <a:solidFill>
            <a:srgbClr val="FFFFFF"/>
          </a:solidFill>
        </p:spPr>
      </p:pic>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a:xfrm>
            <a:off x="609600" y="6356351"/>
            <a:ext cx="2844800" cy="365125"/>
          </a:xfrm>
        </p:spPr>
        <p:txBody>
          <a:bodyPr>
            <a:normAutofit/>
          </a:bodyPr>
          <a:lstStyle/>
          <a:p>
            <a:pPr>
              <a:lnSpc>
                <a:spcPct val="90000"/>
              </a:lnSpc>
              <a:spcAft>
                <a:spcPts val="600"/>
              </a:spcAft>
            </a:pPr>
            <a:fld id="{2C6FB12D-5A07-43BA-82B4-E274CE07BC66}" type="datetime1">
              <a:rPr lang="en-MY" smtClean="0"/>
              <a:pPr>
                <a:lnSpc>
                  <a:spcPct val="90000"/>
                </a:lnSpc>
                <a:spcAft>
                  <a:spcPts val="600"/>
                </a:spcAft>
              </a:pPr>
              <a:t>6/7/2021</a:t>
            </a:fld>
            <a:endParaRPr lang="en-MY"/>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a:xfrm>
            <a:off x="4165600" y="6356351"/>
            <a:ext cx="3860800" cy="365125"/>
          </a:xfrm>
        </p:spPr>
        <p:txBody>
          <a:bodyPr>
            <a:normAutofit/>
          </a:bodyPr>
          <a:lstStyle/>
          <a:p>
            <a:pPr>
              <a:lnSpc>
                <a:spcPct val="90000"/>
              </a:lnSpc>
              <a:spcAft>
                <a:spcPts val="600"/>
              </a:spcAft>
            </a:pPr>
            <a:r>
              <a:rPr lang="en-MY"/>
              <a:t>Critical Thinking</a:t>
            </a:r>
          </a:p>
        </p:txBody>
      </p:sp>
    </p:spTree>
    <p:extLst>
      <p:ext uri="{BB962C8B-B14F-4D97-AF65-F5344CB8AC3E}">
        <p14:creationId xmlns:p14="http://schemas.microsoft.com/office/powerpoint/2010/main" val="386773281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p:txBody>
          <a:bodyPr/>
          <a:lstStyle/>
          <a:p>
            <a:pPr algn="l"/>
            <a:r>
              <a:rPr lang="en-MY"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Opposable Mind</a:t>
            </a:r>
          </a:p>
        </p:txBody>
      </p:sp>
      <p:sp>
        <p:nvSpPr>
          <p:cNvPr id="3" name="Content Placeholder 2">
            <a:extLst>
              <a:ext uri="{FF2B5EF4-FFF2-40B4-BE49-F238E27FC236}">
                <a16:creationId xmlns:a16="http://schemas.microsoft.com/office/drawing/2014/main" id="{DD50BFA5-0660-4F0F-B620-995B4E8DFDAE}"/>
              </a:ext>
            </a:extLst>
          </p:cNvPr>
          <p:cNvSpPr>
            <a:spLocks noGrp="1"/>
          </p:cNvSpPr>
          <p:nvPr>
            <p:ph idx="1"/>
          </p:nvPr>
        </p:nvSpPr>
        <p:spPr>
          <a:xfrm>
            <a:off x="599919" y="1255391"/>
            <a:ext cx="10972800" cy="4984988"/>
          </a:xfrm>
        </p:spPr>
        <p:txBody>
          <a:bodyPr/>
          <a:lstStyle/>
          <a:p>
            <a:pPr>
              <a:lnSpc>
                <a:spcPct val="150000"/>
              </a:lnSpc>
            </a:pPr>
            <a:r>
              <a:rPr lang="en-MY" sz="2800" dirty="0">
                <a:latin typeface="+mn-lt"/>
              </a:rPr>
              <a:t>Best ideas </a:t>
            </a:r>
          </a:p>
          <a:p>
            <a:pPr>
              <a:lnSpc>
                <a:spcPct val="150000"/>
              </a:lnSpc>
            </a:pPr>
            <a:r>
              <a:rPr lang="en-MY" sz="2800" dirty="0">
                <a:latin typeface="+mn-lt"/>
              </a:rPr>
              <a:t>Stay with the idea</a:t>
            </a:r>
          </a:p>
          <a:p>
            <a:pPr>
              <a:lnSpc>
                <a:spcPct val="150000"/>
              </a:lnSpc>
            </a:pPr>
            <a:r>
              <a:rPr lang="en-MY" sz="2800" dirty="0">
                <a:latin typeface="+mn-lt"/>
              </a:rPr>
              <a:t>Decision Making</a:t>
            </a:r>
          </a:p>
          <a:p>
            <a:pPr>
              <a:lnSpc>
                <a:spcPct val="150000"/>
              </a:lnSpc>
            </a:pPr>
            <a:endParaRPr lang="en-MY" sz="2800" dirty="0">
              <a:latin typeface="+mn-lt"/>
            </a:endParaRPr>
          </a:p>
          <a:p>
            <a:pPr>
              <a:lnSpc>
                <a:spcPct val="150000"/>
              </a:lnSpc>
            </a:pPr>
            <a:endParaRPr lang="en-MY" sz="2800" dirty="0">
              <a:latin typeface="+mn-lt"/>
            </a:endParaRPr>
          </a:p>
          <a:p>
            <a:pPr>
              <a:lnSpc>
                <a:spcPct val="150000"/>
              </a:lnSpc>
            </a:pPr>
            <a:endParaRPr lang="en-MY" sz="2800" dirty="0">
              <a:latin typeface="+mn-lt"/>
            </a:endParaRPr>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pic>
        <p:nvPicPr>
          <p:cNvPr id="3074" name="Picture 2" descr="The Opposable Mind | Build To Think">
            <a:extLst>
              <a:ext uri="{FF2B5EF4-FFF2-40B4-BE49-F238E27FC236}">
                <a16:creationId xmlns:a16="http://schemas.microsoft.com/office/drawing/2014/main" id="{6B717767-7124-42BF-8475-8E118142F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322" y="1657350"/>
            <a:ext cx="5206642"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00956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a:xfrm>
            <a:off x="609600" y="233680"/>
            <a:ext cx="10972800" cy="901632"/>
          </a:xfrm>
        </p:spPr>
        <p:txBody>
          <a:bodyPr wrap="square" anchor="ctr">
            <a:normAutofit/>
          </a:bodyPr>
          <a:lstStyle/>
          <a:p>
            <a:r>
              <a:rPr lang="en-MY" b="1">
                <a:ln w="12700">
                  <a:solidFill>
                    <a:schemeClr val="accent1"/>
                  </a:solidFill>
                  <a:prstDash val="solid"/>
                </a:ln>
                <a:effectLst>
                  <a:outerShdw dist="38100" dir="2640000" algn="bl" rotWithShape="0">
                    <a:schemeClr val="accent1"/>
                  </a:outerShdw>
                </a:effectLst>
              </a:rPr>
              <a:t>Protect Your Hobbies</a:t>
            </a:r>
          </a:p>
        </p:txBody>
      </p:sp>
      <p:sp>
        <p:nvSpPr>
          <p:cNvPr id="3" name="Content Placeholder 2">
            <a:extLst>
              <a:ext uri="{FF2B5EF4-FFF2-40B4-BE49-F238E27FC236}">
                <a16:creationId xmlns:a16="http://schemas.microsoft.com/office/drawing/2014/main" id="{DD50BFA5-0660-4F0F-B620-995B4E8DFDAE}"/>
              </a:ext>
            </a:extLst>
          </p:cNvPr>
          <p:cNvSpPr>
            <a:spLocks noGrp="1"/>
          </p:cNvSpPr>
          <p:nvPr>
            <p:ph sz="half" idx="1"/>
          </p:nvPr>
        </p:nvSpPr>
        <p:spPr>
          <a:xfrm>
            <a:off x="609600" y="1600201"/>
            <a:ext cx="5384800" cy="4525963"/>
          </a:xfrm>
        </p:spPr>
        <p:txBody>
          <a:bodyPr wrap="square" anchor="t">
            <a:normAutofit/>
          </a:bodyPr>
          <a:lstStyle/>
          <a:p>
            <a:r>
              <a:rPr lang="en-MY"/>
              <a:t>Einstein</a:t>
            </a:r>
          </a:p>
          <a:p>
            <a:r>
              <a:rPr lang="en-MY"/>
              <a:t>Spatial Thinking</a:t>
            </a:r>
          </a:p>
          <a:p>
            <a:r>
              <a:rPr lang="en-MY"/>
              <a:t>Hobbies</a:t>
            </a:r>
          </a:p>
          <a:p>
            <a:r>
              <a:rPr lang="en-MY"/>
              <a:t>New People</a:t>
            </a:r>
          </a:p>
          <a:p>
            <a:r>
              <a:rPr lang="en-MY"/>
              <a:t>Confidence</a:t>
            </a:r>
          </a:p>
          <a:p>
            <a:r>
              <a:rPr lang="en-MY"/>
              <a:t>Internal Motivation</a:t>
            </a:r>
          </a:p>
          <a:p>
            <a:r>
              <a:rPr lang="en-MY"/>
              <a:t>Example of an egg</a:t>
            </a:r>
          </a:p>
          <a:p>
            <a:endParaRPr lang="en-MY"/>
          </a:p>
          <a:p>
            <a:pPr marL="0" indent="0">
              <a:buNone/>
            </a:pPr>
            <a:endParaRPr lang="en-MY"/>
          </a:p>
        </p:txBody>
      </p:sp>
      <p:pic>
        <p:nvPicPr>
          <p:cNvPr id="4098" name="Picture 2" descr="Einstein's Violin Hit a High Note When It Sold for More Than a Half-Million  Dollars at Auction | Strings Magazine">
            <a:extLst>
              <a:ext uri="{FF2B5EF4-FFF2-40B4-BE49-F238E27FC236}">
                <a16:creationId xmlns:a16="http://schemas.microsoft.com/office/drawing/2014/main" id="{1162204B-A919-4519-8230-DBF60E57C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50" r="1479"/>
          <a:stretch/>
        </p:blipFill>
        <p:spPr bwMode="auto">
          <a:xfrm>
            <a:off x="6197600" y="1600201"/>
            <a:ext cx="5384800" cy="4525963"/>
          </a:xfrm>
          <a:prstGeom prst="rect">
            <a:avLst/>
          </a:prstGeom>
          <a:solidFill>
            <a:srgbClr val="FFFFFF"/>
          </a:solidFill>
        </p:spPr>
      </p:pic>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a:xfrm>
            <a:off x="609600" y="6356351"/>
            <a:ext cx="2844800" cy="365125"/>
          </a:xfrm>
        </p:spPr>
        <p:txBody>
          <a:bodyPr>
            <a:normAutofit/>
          </a:bodyPr>
          <a:lstStyle/>
          <a:p>
            <a:pPr>
              <a:lnSpc>
                <a:spcPct val="90000"/>
              </a:lnSpc>
              <a:spcAft>
                <a:spcPts val="600"/>
              </a:spcAft>
            </a:pPr>
            <a:fld id="{2C6FB12D-5A07-43BA-82B4-E274CE07BC66}" type="datetime1">
              <a:rPr lang="en-MY" smtClean="0"/>
              <a:pPr>
                <a:lnSpc>
                  <a:spcPct val="90000"/>
                </a:lnSpc>
                <a:spcAft>
                  <a:spcPts val="600"/>
                </a:spcAft>
              </a:pPr>
              <a:t>6/7/2021</a:t>
            </a:fld>
            <a:endParaRPr lang="en-MY"/>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a:xfrm>
            <a:off x="4165600" y="6356351"/>
            <a:ext cx="3860800" cy="365125"/>
          </a:xfrm>
        </p:spPr>
        <p:txBody>
          <a:bodyPr>
            <a:normAutofit/>
          </a:bodyPr>
          <a:lstStyle/>
          <a:p>
            <a:pPr>
              <a:lnSpc>
                <a:spcPct val="90000"/>
              </a:lnSpc>
              <a:spcAft>
                <a:spcPts val="600"/>
              </a:spcAft>
            </a:pPr>
            <a:r>
              <a:rPr lang="en-MY"/>
              <a:t>Critical Thinking</a:t>
            </a:r>
          </a:p>
        </p:txBody>
      </p:sp>
    </p:spTree>
    <p:extLst>
      <p:ext uri="{BB962C8B-B14F-4D97-AF65-F5344CB8AC3E}">
        <p14:creationId xmlns:p14="http://schemas.microsoft.com/office/powerpoint/2010/main" val="357213231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pic>
        <p:nvPicPr>
          <p:cNvPr id="1026" name="Picture 2" descr="Paul&amp;#39; Web Logs: If an Egg 🐓 is broken by...">
            <a:extLst>
              <a:ext uri="{FF2B5EF4-FFF2-40B4-BE49-F238E27FC236}">
                <a16:creationId xmlns:a16="http://schemas.microsoft.com/office/drawing/2014/main" id="{D865C9CC-904E-4EED-9A49-EC7111C6A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784" y="683854"/>
            <a:ext cx="5963127" cy="447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72345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a:xfrm>
            <a:off x="609600" y="390093"/>
            <a:ext cx="10972800" cy="901632"/>
          </a:xfrm>
        </p:spPr>
        <p:txBody>
          <a:bodyPr/>
          <a:lstStyle/>
          <a:p>
            <a:pPr algn="l"/>
            <a:r>
              <a:rPr lang="en-MY"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Creativity V/s Intelligence</a:t>
            </a:r>
          </a:p>
        </p:txBody>
      </p:sp>
      <p:sp>
        <p:nvSpPr>
          <p:cNvPr id="3" name="Content Placeholder 2">
            <a:extLst>
              <a:ext uri="{FF2B5EF4-FFF2-40B4-BE49-F238E27FC236}">
                <a16:creationId xmlns:a16="http://schemas.microsoft.com/office/drawing/2014/main" id="{DD50BFA5-0660-4F0F-B620-995B4E8DFDAE}"/>
              </a:ext>
            </a:extLst>
          </p:cNvPr>
          <p:cNvSpPr>
            <a:spLocks noGrp="1"/>
          </p:cNvSpPr>
          <p:nvPr>
            <p:ph idx="1"/>
          </p:nvPr>
        </p:nvSpPr>
        <p:spPr>
          <a:xfrm>
            <a:off x="609600" y="1552980"/>
            <a:ext cx="10972800" cy="4013295"/>
          </a:xfrm>
        </p:spPr>
        <p:txBody>
          <a:bodyPr/>
          <a:lstStyle/>
          <a:p>
            <a:pPr>
              <a:lnSpc>
                <a:spcPct val="150000"/>
              </a:lnSpc>
            </a:pPr>
            <a:r>
              <a:rPr lang="en-MY" sz="2800" dirty="0">
                <a:latin typeface="+mn-lt"/>
              </a:rPr>
              <a:t>Provoke Ideas</a:t>
            </a:r>
          </a:p>
          <a:p>
            <a:pPr>
              <a:lnSpc>
                <a:spcPct val="150000"/>
              </a:lnSpc>
            </a:pPr>
            <a:r>
              <a:rPr lang="en-MY" sz="2800" dirty="0">
                <a:latin typeface="+mn-lt"/>
              </a:rPr>
              <a:t>Art of asking questions </a:t>
            </a:r>
          </a:p>
          <a:p>
            <a:pPr>
              <a:lnSpc>
                <a:spcPct val="150000"/>
              </a:lnSpc>
            </a:pPr>
            <a:r>
              <a:rPr lang="en-MY" sz="2800" dirty="0">
                <a:latin typeface="+mn-lt"/>
              </a:rPr>
              <a:t>Google Era</a:t>
            </a:r>
          </a:p>
          <a:p>
            <a:pPr>
              <a:lnSpc>
                <a:spcPct val="150000"/>
              </a:lnSpc>
            </a:pPr>
            <a:r>
              <a:rPr lang="en-MY" sz="2800" dirty="0">
                <a:latin typeface="+mn-lt"/>
              </a:rPr>
              <a:t>Attitude matters</a:t>
            </a:r>
          </a:p>
          <a:p>
            <a:pPr>
              <a:lnSpc>
                <a:spcPct val="150000"/>
              </a:lnSpc>
            </a:pPr>
            <a:r>
              <a:rPr lang="en-MY" sz="2800" dirty="0">
                <a:latin typeface="+mn-lt"/>
              </a:rPr>
              <a:t>Failure</a:t>
            </a:r>
          </a:p>
          <a:p>
            <a:pPr>
              <a:lnSpc>
                <a:spcPct val="150000"/>
              </a:lnSpc>
            </a:pPr>
            <a:endParaRPr lang="en-MY" sz="2800" dirty="0">
              <a:latin typeface="+mn-lt"/>
            </a:endParaRPr>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pic>
        <p:nvPicPr>
          <p:cNvPr id="5122" name="Picture 2" descr="Evidence that children become less creative over time (and how to fix it) -  Idea to Value">
            <a:extLst>
              <a:ext uri="{FF2B5EF4-FFF2-40B4-BE49-F238E27FC236}">
                <a16:creationId xmlns:a16="http://schemas.microsoft.com/office/drawing/2014/main" id="{5567B9B4-929B-42F2-BC1A-B9B906595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038" y="1968952"/>
            <a:ext cx="6372225"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14123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a:xfrm>
            <a:off x="609600" y="233680"/>
            <a:ext cx="10972800" cy="901632"/>
          </a:xfrm>
        </p:spPr>
        <p:txBody>
          <a:bodyPr wrap="square" anchor="ctr">
            <a:normAutofit/>
          </a:bodyPr>
          <a:lstStyle/>
          <a:p>
            <a:r>
              <a:rPr lang="en-MY" b="1">
                <a:ln w="12700">
                  <a:solidFill>
                    <a:schemeClr val="accent1"/>
                  </a:solidFill>
                  <a:prstDash val="solid"/>
                </a:ln>
                <a:effectLst>
                  <a:outerShdw dist="38100" dir="2640000" algn="bl" rotWithShape="0">
                    <a:schemeClr val="accent1"/>
                  </a:outerShdw>
                </a:effectLst>
              </a:rPr>
              <a:t>Experimental Mindset</a:t>
            </a:r>
          </a:p>
        </p:txBody>
      </p:sp>
      <p:sp>
        <p:nvSpPr>
          <p:cNvPr id="3" name="Content Placeholder 2">
            <a:extLst>
              <a:ext uri="{FF2B5EF4-FFF2-40B4-BE49-F238E27FC236}">
                <a16:creationId xmlns:a16="http://schemas.microsoft.com/office/drawing/2014/main" id="{DD50BFA5-0660-4F0F-B620-995B4E8DFDAE}"/>
              </a:ext>
            </a:extLst>
          </p:cNvPr>
          <p:cNvSpPr>
            <a:spLocks noGrp="1"/>
          </p:cNvSpPr>
          <p:nvPr>
            <p:ph sz="half" idx="1"/>
          </p:nvPr>
        </p:nvSpPr>
        <p:spPr>
          <a:xfrm>
            <a:off x="609600" y="1600201"/>
            <a:ext cx="5384800" cy="4525963"/>
          </a:xfrm>
        </p:spPr>
        <p:txBody>
          <a:bodyPr wrap="square" anchor="t">
            <a:normAutofit/>
          </a:bodyPr>
          <a:lstStyle/>
          <a:p>
            <a:r>
              <a:rPr lang="en-MY" dirty="0"/>
              <a:t>Take chances</a:t>
            </a:r>
          </a:p>
          <a:p>
            <a:endParaRPr lang="en-MY" dirty="0"/>
          </a:p>
          <a:p>
            <a:r>
              <a:rPr lang="en-MY" dirty="0"/>
              <a:t>Create Opportunities</a:t>
            </a:r>
          </a:p>
          <a:p>
            <a:endParaRPr lang="en-MY" dirty="0"/>
          </a:p>
          <a:p>
            <a:r>
              <a:rPr lang="en-MY" dirty="0"/>
              <a:t>Importance of experiments</a:t>
            </a:r>
          </a:p>
          <a:p>
            <a:endParaRPr lang="en-MY" dirty="0"/>
          </a:p>
          <a:p>
            <a:endParaRPr lang="en-MY" dirty="0"/>
          </a:p>
          <a:p>
            <a:pPr marL="0" indent="0">
              <a:buNone/>
            </a:pPr>
            <a:endParaRPr lang="en-MY" dirty="0"/>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a:xfrm>
            <a:off x="609600" y="6356351"/>
            <a:ext cx="2844800" cy="365125"/>
          </a:xfrm>
        </p:spPr>
        <p:txBody>
          <a:bodyPr>
            <a:normAutofit/>
          </a:bodyPr>
          <a:lstStyle/>
          <a:p>
            <a:pPr>
              <a:lnSpc>
                <a:spcPct val="90000"/>
              </a:lnSpc>
              <a:spcAft>
                <a:spcPts val="600"/>
              </a:spcAft>
            </a:pPr>
            <a:fld id="{2C6FB12D-5A07-43BA-82B4-E274CE07BC66}" type="datetime1">
              <a:rPr lang="en-MY" smtClean="0"/>
              <a:pPr>
                <a:lnSpc>
                  <a:spcPct val="90000"/>
                </a:lnSpc>
                <a:spcAft>
                  <a:spcPts val="600"/>
                </a:spcAft>
              </a:pPr>
              <a:t>6/7/2021</a:t>
            </a:fld>
            <a:endParaRPr lang="en-MY"/>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a:xfrm>
            <a:off x="4165600" y="6356351"/>
            <a:ext cx="3860800" cy="365125"/>
          </a:xfrm>
        </p:spPr>
        <p:txBody>
          <a:bodyPr>
            <a:normAutofit/>
          </a:bodyPr>
          <a:lstStyle/>
          <a:p>
            <a:pPr>
              <a:lnSpc>
                <a:spcPct val="90000"/>
              </a:lnSpc>
              <a:spcAft>
                <a:spcPts val="600"/>
              </a:spcAft>
            </a:pPr>
            <a:r>
              <a:rPr lang="en-MY"/>
              <a:t>Critical Thinking</a:t>
            </a:r>
          </a:p>
        </p:txBody>
      </p:sp>
      <p:pic>
        <p:nvPicPr>
          <p:cNvPr id="1028" name="Picture 4" descr="write about your favourite personality - Brainly.in">
            <a:extLst>
              <a:ext uri="{FF2B5EF4-FFF2-40B4-BE49-F238E27FC236}">
                <a16:creationId xmlns:a16="http://schemas.microsoft.com/office/drawing/2014/main" id="{E4C7656D-D548-4611-90AA-7C60A86B2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883" y="2296228"/>
            <a:ext cx="6564131" cy="366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83592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8C593CB-52EE-49D2-931F-FB4879372787}"/>
              </a:ext>
            </a:extLst>
          </p:cNvPr>
          <p:cNvSpPr>
            <a:spLocks noGrp="1"/>
          </p:cNvSpPr>
          <p:nvPr>
            <p:ph type="ftr" sz="quarter" idx="11"/>
          </p:nvPr>
        </p:nvSpPr>
        <p:spPr>
          <a:xfrm>
            <a:off x="3920308" y="6858000"/>
            <a:ext cx="4351383" cy="365125"/>
          </a:xfrm>
        </p:spPr>
        <p:txBody>
          <a:bodyPr/>
          <a:lstStyle/>
          <a:p>
            <a:r>
              <a:rPr lang="en-MY" sz="3200" b="1" dirty="0"/>
              <a:t>Critical Thinking</a:t>
            </a:r>
          </a:p>
        </p:txBody>
      </p:sp>
      <p:sp>
        <p:nvSpPr>
          <p:cNvPr id="3" name="Title 2">
            <a:extLst>
              <a:ext uri="{FF2B5EF4-FFF2-40B4-BE49-F238E27FC236}">
                <a16:creationId xmlns:a16="http://schemas.microsoft.com/office/drawing/2014/main" id="{718C6309-CE7A-42C6-AAF0-3DADA9EFBAF5}"/>
              </a:ext>
            </a:extLst>
          </p:cNvPr>
          <p:cNvSpPr>
            <a:spLocks noGrp="1"/>
          </p:cNvSpPr>
          <p:nvPr>
            <p:ph type="ctrTitle"/>
          </p:nvPr>
        </p:nvSpPr>
        <p:spPr>
          <a:xfrm>
            <a:off x="303748" y="316897"/>
            <a:ext cx="9144000" cy="1079292"/>
          </a:xfrm>
        </p:spPr>
        <p:txBody>
          <a:bodyPr anchor="t"/>
          <a:lstStyle/>
          <a:p>
            <a:pPr algn="l"/>
            <a:r>
              <a:rPr lang="en-IN" sz="4000" b="1" dirty="0">
                <a:latin typeface="+mj-lt"/>
                <a:ea typeface="Verdana" panose="020B0604030504040204" pitchFamily="34" charset="0"/>
              </a:rPr>
              <a:t>Fosbury Flop</a:t>
            </a:r>
          </a:p>
        </p:txBody>
      </p:sp>
      <p:pic>
        <p:nvPicPr>
          <p:cNvPr id="6" name="Picture 5">
            <a:extLst>
              <a:ext uri="{FF2B5EF4-FFF2-40B4-BE49-F238E27FC236}">
                <a16:creationId xmlns:a16="http://schemas.microsoft.com/office/drawing/2014/main" id="{E8C808B8-9C4B-431A-BAE2-938C8965A3E2}"/>
              </a:ext>
            </a:extLst>
          </p:cNvPr>
          <p:cNvPicPr>
            <a:picLocks noChangeAspect="1"/>
          </p:cNvPicPr>
          <p:nvPr/>
        </p:nvPicPr>
        <p:blipFill rotWithShape="1">
          <a:blip r:embed="rId3"/>
          <a:srcRect t="22938"/>
          <a:stretch/>
        </p:blipFill>
        <p:spPr>
          <a:xfrm>
            <a:off x="0" y="1028539"/>
            <a:ext cx="12192000" cy="5282359"/>
          </a:xfrm>
          <a:prstGeom prst="rect">
            <a:avLst/>
          </a:prstGeom>
        </p:spPr>
      </p:pic>
    </p:spTree>
    <p:extLst>
      <p:ext uri="{BB962C8B-B14F-4D97-AF65-F5344CB8AC3E}">
        <p14:creationId xmlns:p14="http://schemas.microsoft.com/office/powerpoint/2010/main" val="385538480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p:txBody>
          <a:bodyPr/>
          <a:lstStyle/>
          <a:p>
            <a:r>
              <a:rPr lang="en-MY"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Take it Easy</a:t>
            </a:r>
          </a:p>
        </p:txBody>
      </p:sp>
      <p:sp>
        <p:nvSpPr>
          <p:cNvPr id="3" name="Content Placeholder 2">
            <a:extLst>
              <a:ext uri="{FF2B5EF4-FFF2-40B4-BE49-F238E27FC236}">
                <a16:creationId xmlns:a16="http://schemas.microsoft.com/office/drawing/2014/main" id="{DD50BFA5-0660-4F0F-B620-995B4E8DFDAE}"/>
              </a:ext>
            </a:extLst>
          </p:cNvPr>
          <p:cNvSpPr>
            <a:spLocks noGrp="1"/>
          </p:cNvSpPr>
          <p:nvPr>
            <p:ph idx="1"/>
          </p:nvPr>
        </p:nvSpPr>
        <p:spPr>
          <a:xfrm>
            <a:off x="599919" y="1255391"/>
            <a:ext cx="10972800" cy="4984988"/>
          </a:xfrm>
        </p:spPr>
        <p:txBody>
          <a:bodyPr/>
          <a:lstStyle/>
          <a:p>
            <a:pPr marL="0" indent="0">
              <a:buNone/>
            </a:pPr>
            <a:r>
              <a:rPr lang="en-MY" sz="2800" dirty="0">
                <a:latin typeface="+mn-lt"/>
              </a:rPr>
              <a:t>Seriousness V/s  Sincerity</a:t>
            </a:r>
          </a:p>
          <a:p>
            <a:pPr marL="0" indent="0">
              <a:buNone/>
            </a:pPr>
            <a:r>
              <a:rPr lang="en-MY" sz="2800" dirty="0">
                <a:latin typeface="+mn-lt"/>
              </a:rPr>
              <a:t>Sense of Humour</a:t>
            </a:r>
          </a:p>
          <a:p>
            <a:pPr marL="0" indent="0">
              <a:buNone/>
            </a:pPr>
            <a:r>
              <a:rPr lang="en-MY" sz="2800" dirty="0">
                <a:latin typeface="+mn-lt"/>
              </a:rPr>
              <a:t>New connections</a:t>
            </a:r>
          </a:p>
          <a:p>
            <a:pPr marL="0" indent="0">
              <a:buNone/>
            </a:pPr>
            <a:r>
              <a:rPr lang="en-MY" sz="2800" dirty="0">
                <a:latin typeface="+mn-lt"/>
              </a:rPr>
              <a:t>Overcome Failures</a:t>
            </a:r>
          </a:p>
          <a:p>
            <a:pPr marL="0" indent="0">
              <a:buNone/>
            </a:pPr>
            <a:r>
              <a:rPr lang="en-MY" sz="2800" dirty="0">
                <a:latin typeface="+mn-lt"/>
              </a:rPr>
              <a:t>Journey</a:t>
            </a:r>
          </a:p>
          <a:p>
            <a:pPr marL="0" indent="0">
              <a:buNone/>
            </a:pPr>
            <a:endParaRPr lang="en-MY" sz="2800" dirty="0">
              <a:latin typeface="+mn-lt"/>
            </a:endParaRPr>
          </a:p>
          <a:p>
            <a:pPr marL="0" indent="0">
              <a:buNone/>
            </a:pPr>
            <a:endParaRPr lang="en-MY" sz="2800" dirty="0">
              <a:latin typeface="+mn-lt"/>
            </a:endParaRPr>
          </a:p>
          <a:p>
            <a:pPr marL="0" indent="0">
              <a:buNone/>
            </a:pPr>
            <a:endParaRPr lang="en-MY" sz="2800" dirty="0">
              <a:latin typeface="+mn-lt"/>
            </a:endParaRPr>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pic>
        <p:nvPicPr>
          <p:cNvPr id="7170" name="Picture 2">
            <a:extLst>
              <a:ext uri="{FF2B5EF4-FFF2-40B4-BE49-F238E27FC236}">
                <a16:creationId xmlns:a16="http://schemas.microsoft.com/office/drawing/2014/main" id="{E3C42619-EFC8-4DBA-AA65-B6E22EE7D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450" y="1499985"/>
            <a:ext cx="4495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22524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p:txBody>
          <a:bodyPr/>
          <a:lstStyle/>
          <a:p>
            <a:pPr algn="l"/>
            <a:r>
              <a:rPr lang="en-MY"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Give Absurd Ideas Respect</a:t>
            </a:r>
          </a:p>
        </p:txBody>
      </p:sp>
      <p:sp>
        <p:nvSpPr>
          <p:cNvPr id="3" name="Content Placeholder 2">
            <a:extLst>
              <a:ext uri="{FF2B5EF4-FFF2-40B4-BE49-F238E27FC236}">
                <a16:creationId xmlns:a16="http://schemas.microsoft.com/office/drawing/2014/main" id="{DD50BFA5-0660-4F0F-B620-995B4E8DFDAE}"/>
              </a:ext>
            </a:extLst>
          </p:cNvPr>
          <p:cNvSpPr>
            <a:spLocks noGrp="1"/>
          </p:cNvSpPr>
          <p:nvPr>
            <p:ph idx="1"/>
          </p:nvPr>
        </p:nvSpPr>
        <p:spPr>
          <a:xfrm>
            <a:off x="599919" y="1255391"/>
            <a:ext cx="10972800" cy="4984988"/>
          </a:xfrm>
        </p:spPr>
        <p:txBody>
          <a:bodyPr/>
          <a:lstStyle/>
          <a:p>
            <a:pPr>
              <a:lnSpc>
                <a:spcPct val="150000"/>
              </a:lnSpc>
            </a:pPr>
            <a:r>
              <a:rPr lang="en-MY" sz="2800" dirty="0">
                <a:latin typeface="+mn-lt"/>
              </a:rPr>
              <a:t>Crazy idea - Let it breathe</a:t>
            </a:r>
          </a:p>
          <a:p>
            <a:pPr>
              <a:lnSpc>
                <a:spcPct val="150000"/>
              </a:lnSpc>
            </a:pPr>
            <a:r>
              <a:rPr lang="en-MY" sz="2800" dirty="0">
                <a:latin typeface="+mn-lt"/>
              </a:rPr>
              <a:t>Do not reject immediately</a:t>
            </a:r>
          </a:p>
          <a:p>
            <a:pPr>
              <a:lnSpc>
                <a:spcPct val="150000"/>
              </a:lnSpc>
            </a:pPr>
            <a:r>
              <a:rPr lang="en-MY" sz="2800" dirty="0">
                <a:latin typeface="+mn-lt"/>
              </a:rPr>
              <a:t>Let us take an example</a:t>
            </a:r>
          </a:p>
          <a:p>
            <a:pPr lvl="1">
              <a:lnSpc>
                <a:spcPct val="150000"/>
              </a:lnSpc>
            </a:pPr>
            <a:r>
              <a:rPr lang="en-MY" sz="2800" dirty="0">
                <a:latin typeface="+mn-lt"/>
              </a:rPr>
              <a:t>An idea for a restaurant</a:t>
            </a:r>
          </a:p>
          <a:p>
            <a:pPr>
              <a:lnSpc>
                <a:spcPct val="150000"/>
              </a:lnSpc>
            </a:pPr>
            <a:endParaRPr lang="en-MY" sz="2800" dirty="0">
              <a:latin typeface="+mn-lt"/>
            </a:endParaRPr>
          </a:p>
          <a:p>
            <a:pPr marL="0" indent="0">
              <a:buNone/>
            </a:pPr>
            <a:endParaRPr lang="en-MY" sz="2800" dirty="0">
              <a:latin typeface="+mn-lt"/>
            </a:endParaRPr>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pic>
        <p:nvPicPr>
          <p:cNvPr id="8194" name="Picture 2" descr="Examples of Showing Respect to Others &amp; Why it's Important? | Legacy  Business Cultures">
            <a:extLst>
              <a:ext uri="{FF2B5EF4-FFF2-40B4-BE49-F238E27FC236}">
                <a16:creationId xmlns:a16="http://schemas.microsoft.com/office/drawing/2014/main" id="{D5E1BE56-F51D-4C24-88C9-F089F1689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906" y="4110038"/>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69046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p:txBody>
          <a:bodyPr/>
          <a:lstStyle/>
          <a:p>
            <a:r>
              <a:rPr lang="en-MY"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Critical Thinking</a:t>
            </a:r>
          </a:p>
        </p:txBody>
      </p:sp>
      <p:sp>
        <p:nvSpPr>
          <p:cNvPr id="3" name="Content Placeholder 2">
            <a:extLst>
              <a:ext uri="{FF2B5EF4-FFF2-40B4-BE49-F238E27FC236}">
                <a16:creationId xmlns:a16="http://schemas.microsoft.com/office/drawing/2014/main" id="{DD50BFA5-0660-4F0F-B620-995B4E8DFDAE}"/>
              </a:ext>
            </a:extLst>
          </p:cNvPr>
          <p:cNvSpPr>
            <a:spLocks noGrp="1"/>
          </p:cNvSpPr>
          <p:nvPr>
            <p:ph idx="1"/>
          </p:nvPr>
        </p:nvSpPr>
        <p:spPr/>
        <p:txBody>
          <a:bodyPr/>
          <a:lstStyle/>
          <a:p>
            <a:r>
              <a:rPr lang="en-MY" dirty="0">
                <a:latin typeface="+mj-lt"/>
              </a:rPr>
              <a:t>Brainstorm – A new restaurant</a:t>
            </a:r>
          </a:p>
          <a:p>
            <a:endParaRPr lang="en-MY" dirty="0">
              <a:latin typeface="+mj-lt"/>
            </a:endParaRPr>
          </a:p>
          <a:p>
            <a:r>
              <a:rPr lang="en-MY" dirty="0">
                <a:latin typeface="+mj-lt"/>
              </a:rPr>
              <a:t>Authentic Mexican</a:t>
            </a:r>
          </a:p>
          <a:p>
            <a:r>
              <a:rPr lang="en-MY" dirty="0">
                <a:latin typeface="+mj-lt"/>
              </a:rPr>
              <a:t>Russian</a:t>
            </a:r>
          </a:p>
          <a:p>
            <a:r>
              <a:rPr lang="en-MY" dirty="0">
                <a:latin typeface="+mj-lt"/>
              </a:rPr>
              <a:t>Nepalese</a:t>
            </a:r>
          </a:p>
          <a:p>
            <a:r>
              <a:rPr lang="en-MY" dirty="0">
                <a:latin typeface="+mj-lt"/>
              </a:rPr>
              <a:t>High End burger place</a:t>
            </a:r>
          </a:p>
          <a:p>
            <a:endParaRPr lang="en-MY" dirty="0">
              <a:latin typeface="+mj-lt"/>
            </a:endParaRPr>
          </a:p>
          <a:p>
            <a:r>
              <a:rPr lang="en-MY" dirty="0">
                <a:latin typeface="+mj-lt"/>
              </a:rPr>
              <a:t>How about a restaurant that doesn’t serve food</a:t>
            </a:r>
          </a:p>
          <a:p>
            <a:endParaRPr lang="en-MY" dirty="0">
              <a:latin typeface="+mj-lt"/>
            </a:endParaRPr>
          </a:p>
          <a:p>
            <a:endParaRPr lang="en-MY" dirty="0">
              <a:latin typeface="+mj-lt"/>
            </a:endParaRPr>
          </a:p>
          <a:p>
            <a:pPr marL="0" indent="0">
              <a:buNone/>
            </a:pPr>
            <a:endParaRPr lang="en-MY" dirty="0"/>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spTree>
    <p:extLst>
      <p:ext uri="{BB962C8B-B14F-4D97-AF65-F5344CB8AC3E}">
        <p14:creationId xmlns:p14="http://schemas.microsoft.com/office/powerpoint/2010/main" val="39538474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grpSp>
        <p:nvGrpSpPr>
          <p:cNvPr id="12" name="Group 11">
            <a:extLst>
              <a:ext uri="{FF2B5EF4-FFF2-40B4-BE49-F238E27FC236}">
                <a16:creationId xmlns:a16="http://schemas.microsoft.com/office/drawing/2014/main" id="{677B1962-4AC1-4A9A-98D8-6E38EA088817}"/>
              </a:ext>
            </a:extLst>
          </p:cNvPr>
          <p:cNvGrpSpPr/>
          <p:nvPr/>
        </p:nvGrpSpPr>
        <p:grpSpPr>
          <a:xfrm>
            <a:off x="3418114" y="1045029"/>
            <a:ext cx="5236029" cy="4234183"/>
            <a:chOff x="3418114" y="1616529"/>
            <a:chExt cx="5236029" cy="4234183"/>
          </a:xfrm>
        </p:grpSpPr>
        <p:sp>
          <p:nvSpPr>
            <p:cNvPr id="10" name="Star: 10 Points 9">
              <a:extLst>
                <a:ext uri="{FF2B5EF4-FFF2-40B4-BE49-F238E27FC236}">
                  <a16:creationId xmlns:a16="http://schemas.microsoft.com/office/drawing/2014/main" id="{98D1B4FE-46F4-44CB-B734-63A19862444B}"/>
                </a:ext>
              </a:extLst>
            </p:cNvPr>
            <p:cNvSpPr/>
            <p:nvPr/>
          </p:nvSpPr>
          <p:spPr bwMode="auto">
            <a:xfrm>
              <a:off x="3418114" y="1616529"/>
              <a:ext cx="5236029" cy="4234183"/>
            </a:xfrm>
            <a:prstGeom prst="star10">
              <a:avLst>
                <a:gd name="adj" fmla="val 30578"/>
                <a:gd name="hf" fmla="val 10514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IN"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9" name="TextBox 8">
              <a:extLst>
                <a:ext uri="{FF2B5EF4-FFF2-40B4-BE49-F238E27FC236}">
                  <a16:creationId xmlns:a16="http://schemas.microsoft.com/office/drawing/2014/main" id="{170D61DB-7CAB-4C4D-A440-AB42A972D336}"/>
                </a:ext>
              </a:extLst>
            </p:cNvPr>
            <p:cNvSpPr txBox="1"/>
            <p:nvPr/>
          </p:nvSpPr>
          <p:spPr>
            <a:xfrm>
              <a:off x="4800601" y="3193116"/>
              <a:ext cx="2590798" cy="1015663"/>
            </a:xfrm>
            <a:prstGeom prst="rect">
              <a:avLst/>
            </a:prstGeom>
            <a:noFill/>
          </p:spPr>
          <p:txBody>
            <a:bodyPr wrap="square" rtlCol="0">
              <a:spAutoFit/>
            </a:bodyPr>
            <a:lstStyle/>
            <a:p>
              <a:pPr algn="ctr"/>
              <a:r>
                <a:rPr lang="en-IN" sz="6000" b="1" dirty="0">
                  <a:solidFill>
                    <a:schemeClr val="tx1">
                      <a:lumMod val="50000"/>
                    </a:schemeClr>
                  </a:solidFill>
                </a:rPr>
                <a:t>Boom</a:t>
              </a:r>
              <a:endParaRPr lang="en-IN" sz="2400" b="1" dirty="0">
                <a:solidFill>
                  <a:schemeClr val="tx1">
                    <a:lumMod val="50000"/>
                  </a:schemeClr>
                </a:solidFill>
              </a:endParaRPr>
            </a:p>
          </p:txBody>
        </p:sp>
      </p:grpSp>
    </p:spTree>
    <p:extLst>
      <p:ext uri="{BB962C8B-B14F-4D97-AF65-F5344CB8AC3E}">
        <p14:creationId xmlns:p14="http://schemas.microsoft.com/office/powerpoint/2010/main" val="102220277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p:txBody>
          <a:bodyPr/>
          <a:lstStyle/>
          <a:p>
            <a:r>
              <a:rPr lang="en-MY"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Brainstorm</a:t>
            </a:r>
          </a:p>
        </p:txBody>
      </p:sp>
      <p:sp>
        <p:nvSpPr>
          <p:cNvPr id="3" name="Content Placeholder 2">
            <a:extLst>
              <a:ext uri="{FF2B5EF4-FFF2-40B4-BE49-F238E27FC236}">
                <a16:creationId xmlns:a16="http://schemas.microsoft.com/office/drawing/2014/main" id="{DD50BFA5-0660-4F0F-B620-995B4E8DFDAE}"/>
              </a:ext>
            </a:extLst>
          </p:cNvPr>
          <p:cNvSpPr>
            <a:spLocks noGrp="1"/>
          </p:cNvSpPr>
          <p:nvPr>
            <p:ph idx="1"/>
          </p:nvPr>
        </p:nvSpPr>
        <p:spPr/>
        <p:txBody>
          <a:bodyPr/>
          <a:lstStyle/>
          <a:p>
            <a:r>
              <a:rPr lang="en-MY" dirty="0">
                <a:latin typeface="+mj-lt"/>
              </a:rPr>
              <a:t>A restaurant that does not serve food.</a:t>
            </a:r>
            <a:br>
              <a:rPr lang="en-MY" dirty="0">
                <a:latin typeface="+mj-lt"/>
              </a:rPr>
            </a:br>
            <a:endParaRPr lang="en-MY" dirty="0">
              <a:latin typeface="+mj-lt"/>
            </a:endParaRPr>
          </a:p>
          <a:p>
            <a:r>
              <a:rPr lang="en-MY" dirty="0">
                <a:latin typeface="+mj-lt"/>
              </a:rPr>
              <a:t>Bring the food-we provide place, cutlery, drinks</a:t>
            </a:r>
          </a:p>
          <a:p>
            <a:endParaRPr lang="en-MY" dirty="0">
              <a:latin typeface="+mj-lt"/>
            </a:endParaRPr>
          </a:p>
          <a:p>
            <a:r>
              <a:rPr lang="en-MY" dirty="0">
                <a:latin typeface="+mj-lt"/>
              </a:rPr>
              <a:t>Sharing table</a:t>
            </a:r>
          </a:p>
          <a:p>
            <a:endParaRPr lang="en-MY" dirty="0">
              <a:latin typeface="+mj-lt"/>
            </a:endParaRPr>
          </a:p>
          <a:p>
            <a:r>
              <a:rPr lang="en-MY" dirty="0">
                <a:latin typeface="+mj-lt"/>
              </a:rPr>
              <a:t>Provide entertainment</a:t>
            </a:r>
          </a:p>
          <a:p>
            <a:endParaRPr lang="en-MY" dirty="0">
              <a:latin typeface="+mj-lt"/>
            </a:endParaRPr>
          </a:p>
          <a:p>
            <a:r>
              <a:rPr lang="en-MY" dirty="0">
                <a:latin typeface="+mj-lt"/>
              </a:rPr>
              <a:t>Provide place to share - a stage.</a:t>
            </a:r>
          </a:p>
          <a:p>
            <a:pPr marL="0" indent="0">
              <a:buNone/>
            </a:pPr>
            <a:endParaRPr lang="en-MY" dirty="0">
              <a:latin typeface="+mj-lt"/>
            </a:endParaRPr>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spTree>
    <p:extLst>
      <p:ext uri="{BB962C8B-B14F-4D97-AF65-F5344CB8AC3E}">
        <p14:creationId xmlns:p14="http://schemas.microsoft.com/office/powerpoint/2010/main" val="8354851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a:xfrm>
            <a:off x="609600" y="281019"/>
            <a:ext cx="10972800" cy="5539917"/>
          </a:xfrm>
        </p:spPr>
        <p:txBody>
          <a:bodyPr/>
          <a:lstStyle/>
          <a:p>
            <a:r>
              <a:rPr lang="en-MY"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Critical Thinking</a:t>
            </a:r>
            <a:br>
              <a:rPr lang="en-MY"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n-MY"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Day 2        -</a:t>
            </a:r>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spTree>
    <p:extLst>
      <p:ext uri="{BB962C8B-B14F-4D97-AF65-F5344CB8AC3E}">
        <p14:creationId xmlns:p14="http://schemas.microsoft.com/office/powerpoint/2010/main" val="74402791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p:txBody>
          <a:bodyPr/>
          <a:lstStyle/>
          <a:p>
            <a:pPr algn="l"/>
            <a:r>
              <a:rPr lang="en-MY"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Case Study 1</a:t>
            </a:r>
          </a:p>
        </p:txBody>
      </p:sp>
      <p:sp>
        <p:nvSpPr>
          <p:cNvPr id="3" name="Content Placeholder 2">
            <a:extLst>
              <a:ext uri="{FF2B5EF4-FFF2-40B4-BE49-F238E27FC236}">
                <a16:creationId xmlns:a16="http://schemas.microsoft.com/office/drawing/2014/main" id="{DD50BFA5-0660-4F0F-B620-995B4E8DFDAE}"/>
              </a:ext>
            </a:extLst>
          </p:cNvPr>
          <p:cNvSpPr>
            <a:spLocks noGrp="1"/>
          </p:cNvSpPr>
          <p:nvPr>
            <p:ph idx="1"/>
          </p:nvPr>
        </p:nvSpPr>
        <p:spPr>
          <a:xfrm>
            <a:off x="573314" y="1568380"/>
            <a:ext cx="10972800" cy="3236947"/>
          </a:xfrm>
        </p:spPr>
        <p:txBody>
          <a:bodyPr/>
          <a:lstStyle/>
          <a:p>
            <a:pPr algn="l">
              <a:lnSpc>
                <a:spcPct val="150000"/>
              </a:lnSpc>
            </a:pPr>
            <a:r>
              <a:rPr lang="en-IN" sz="2800" dirty="0">
                <a:solidFill>
                  <a:srgbClr val="000000"/>
                </a:solidFill>
                <a:latin typeface="+mn-lt"/>
                <a:ea typeface="Verdana" panose="020B0604030504040204" pitchFamily="34" charset="0"/>
              </a:rPr>
              <a:t>As employees of the corporate sector we solve various problems for our companies.</a:t>
            </a:r>
          </a:p>
          <a:p>
            <a:pPr algn="l">
              <a:lnSpc>
                <a:spcPct val="150000"/>
              </a:lnSpc>
            </a:pPr>
            <a:r>
              <a:rPr lang="en-IN" sz="2800" b="0" i="0" dirty="0">
                <a:solidFill>
                  <a:srgbClr val="000000"/>
                </a:solidFill>
                <a:effectLst/>
                <a:latin typeface="+mn-lt"/>
                <a:ea typeface="Verdana" panose="020B0604030504040204" pitchFamily="34" charset="0"/>
              </a:rPr>
              <a:t>Think of a real problem that you see around yourself and come up with an idea to solve the issue by introducing a product or a service.</a:t>
            </a:r>
          </a:p>
          <a:p>
            <a:pPr algn="l">
              <a:lnSpc>
                <a:spcPct val="150000"/>
              </a:lnSpc>
            </a:pPr>
            <a:r>
              <a:rPr lang="en-IN" sz="2800" dirty="0">
                <a:solidFill>
                  <a:srgbClr val="000000"/>
                </a:solidFill>
                <a:latin typeface="+mn-lt"/>
                <a:ea typeface="Verdana" panose="020B0604030504040204" pitchFamily="34" charset="0"/>
              </a:rPr>
              <a:t>Explain the problem, solutions and the product/ service and cost -benefit.</a:t>
            </a:r>
            <a:endParaRPr lang="en-IN" sz="2800" b="0" i="0" dirty="0">
              <a:solidFill>
                <a:srgbClr val="000000"/>
              </a:solidFill>
              <a:effectLst/>
              <a:latin typeface="+mn-lt"/>
              <a:ea typeface="Verdana" panose="020B0604030504040204" pitchFamily="34" charset="0"/>
            </a:endParaRPr>
          </a:p>
          <a:p>
            <a:pPr marL="0" indent="0">
              <a:lnSpc>
                <a:spcPct val="150000"/>
              </a:lnSpc>
              <a:buNone/>
            </a:pPr>
            <a:endParaRPr lang="en-MY" sz="2800" dirty="0">
              <a:latin typeface="+mn-lt"/>
              <a:ea typeface="Verdana" panose="020B0604030504040204" pitchFamily="34" charset="0"/>
            </a:endParaRPr>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spTree>
    <p:extLst>
      <p:ext uri="{BB962C8B-B14F-4D97-AF65-F5344CB8AC3E}">
        <p14:creationId xmlns:p14="http://schemas.microsoft.com/office/powerpoint/2010/main" val="20684513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a:xfrm>
            <a:off x="557272" y="97006"/>
            <a:ext cx="10972800" cy="901632"/>
          </a:xfrm>
        </p:spPr>
        <p:txBody>
          <a:bodyPr/>
          <a:lstStyle/>
          <a:p>
            <a:pPr algn="l"/>
            <a:r>
              <a:rPr lang="en-MY"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Case Study 1</a:t>
            </a:r>
          </a:p>
        </p:txBody>
      </p:sp>
      <p:sp>
        <p:nvSpPr>
          <p:cNvPr id="3" name="Content Placeholder 2">
            <a:extLst>
              <a:ext uri="{FF2B5EF4-FFF2-40B4-BE49-F238E27FC236}">
                <a16:creationId xmlns:a16="http://schemas.microsoft.com/office/drawing/2014/main" id="{DD50BFA5-0660-4F0F-B620-995B4E8DFDAE}"/>
              </a:ext>
            </a:extLst>
          </p:cNvPr>
          <p:cNvSpPr>
            <a:spLocks noGrp="1"/>
          </p:cNvSpPr>
          <p:nvPr>
            <p:ph idx="1"/>
          </p:nvPr>
        </p:nvSpPr>
        <p:spPr>
          <a:xfrm>
            <a:off x="428936" y="906413"/>
            <a:ext cx="11510590" cy="5445401"/>
          </a:xfrm>
        </p:spPr>
        <p:txBody>
          <a:bodyPr/>
          <a:lstStyle/>
          <a:p>
            <a:pPr marL="0" indent="0">
              <a:lnSpc>
                <a:spcPct val="150000"/>
              </a:lnSpc>
              <a:buNone/>
            </a:pPr>
            <a:r>
              <a:rPr lang="en-MY" dirty="0">
                <a:solidFill>
                  <a:schemeClr val="accent4">
                    <a:lumMod val="50000"/>
                  </a:schemeClr>
                </a:solidFill>
                <a:latin typeface="+mn-lt"/>
                <a:ea typeface="Verdana" panose="020B0604030504040204" pitchFamily="34" charset="0"/>
              </a:rPr>
              <a:t>Founder : Ankit Agarwal</a:t>
            </a:r>
          </a:p>
          <a:p>
            <a:pPr marL="0" indent="0">
              <a:lnSpc>
                <a:spcPct val="150000"/>
              </a:lnSpc>
              <a:buNone/>
            </a:pPr>
            <a:r>
              <a:rPr lang="en-MY" dirty="0">
                <a:solidFill>
                  <a:schemeClr val="accent4">
                    <a:lumMod val="50000"/>
                  </a:schemeClr>
                </a:solidFill>
                <a:latin typeface="+mn-lt"/>
                <a:ea typeface="Verdana" panose="020B0604030504040204" pitchFamily="34" charset="0"/>
              </a:rPr>
              <a:t>Place and year : 2018, Kanpur India </a:t>
            </a:r>
          </a:p>
          <a:p>
            <a:pPr marL="0" indent="0">
              <a:lnSpc>
                <a:spcPct val="150000"/>
              </a:lnSpc>
              <a:buNone/>
            </a:pPr>
            <a:r>
              <a:rPr lang="en-MY" dirty="0">
                <a:solidFill>
                  <a:schemeClr val="accent4">
                    <a:lumMod val="50000"/>
                  </a:schemeClr>
                </a:solidFill>
                <a:latin typeface="+mn-lt"/>
                <a:ea typeface="Verdana" panose="020B0604030504040204" pitchFamily="34" charset="0"/>
              </a:rPr>
              <a:t>Previous profile : </a:t>
            </a:r>
            <a:r>
              <a:rPr lang="en-IN" b="1" i="0" u="none" strike="noStrike" dirty="0">
                <a:solidFill>
                  <a:schemeClr val="accent4">
                    <a:lumMod val="50000"/>
                  </a:schemeClr>
                </a:solidFill>
                <a:effectLst/>
                <a:latin typeface="+mn-lt"/>
              </a:rPr>
              <a:t>Automation Scientist</a:t>
            </a:r>
            <a:r>
              <a:rPr lang="en-IN" b="0" i="0" u="none" strike="noStrike" dirty="0">
                <a:solidFill>
                  <a:schemeClr val="accent4">
                    <a:lumMod val="50000"/>
                  </a:schemeClr>
                </a:solidFill>
                <a:effectLst/>
                <a:latin typeface="+mn-lt"/>
              </a:rPr>
              <a:t> </a:t>
            </a:r>
          </a:p>
          <a:p>
            <a:pPr marL="0" indent="0">
              <a:lnSpc>
                <a:spcPct val="150000"/>
              </a:lnSpc>
              <a:buNone/>
            </a:pPr>
            <a:r>
              <a:rPr lang="en-IN" dirty="0">
                <a:solidFill>
                  <a:schemeClr val="accent4">
                    <a:lumMod val="50000"/>
                  </a:schemeClr>
                </a:solidFill>
                <a:latin typeface="+mn-lt"/>
              </a:rPr>
              <a:t>Collects flower waste :  </a:t>
            </a:r>
            <a:r>
              <a:rPr lang="en-IN" b="0" i="0" u="none" strike="noStrike" dirty="0">
                <a:solidFill>
                  <a:schemeClr val="accent4">
                    <a:lumMod val="50000"/>
                  </a:schemeClr>
                </a:solidFill>
                <a:effectLst/>
                <a:latin typeface="+mn-lt"/>
              </a:rPr>
              <a:t>Separated, dried and converted into powder.</a:t>
            </a:r>
          </a:p>
          <a:p>
            <a:pPr marL="0" indent="0">
              <a:lnSpc>
                <a:spcPct val="150000"/>
              </a:lnSpc>
              <a:buNone/>
            </a:pPr>
            <a:r>
              <a:rPr lang="en-IN" dirty="0">
                <a:solidFill>
                  <a:schemeClr val="accent4">
                    <a:lumMod val="50000"/>
                  </a:schemeClr>
                </a:solidFill>
                <a:latin typeface="+mn-lt"/>
              </a:rPr>
              <a:t>Handmade Products like incense sticks, </a:t>
            </a:r>
            <a:r>
              <a:rPr lang="en-IN" b="0" i="0" dirty="0">
                <a:solidFill>
                  <a:schemeClr val="accent4">
                    <a:lumMod val="50000"/>
                  </a:schemeClr>
                </a:solidFill>
                <a:effectLst/>
                <a:latin typeface="+mn-lt"/>
              </a:rPr>
              <a:t> incense sticks, </a:t>
            </a:r>
            <a:r>
              <a:rPr lang="en-IN" dirty="0">
                <a:solidFill>
                  <a:schemeClr val="accent4">
                    <a:lumMod val="50000"/>
                  </a:schemeClr>
                </a:solidFill>
                <a:latin typeface="+mn-lt"/>
              </a:rPr>
              <a:t>soaps, </a:t>
            </a:r>
            <a:r>
              <a:rPr lang="en-IN" b="0" i="0" dirty="0">
                <a:solidFill>
                  <a:schemeClr val="accent4">
                    <a:lumMod val="50000"/>
                  </a:schemeClr>
                </a:solidFill>
                <a:effectLst/>
                <a:latin typeface="+mn-lt"/>
              </a:rPr>
              <a:t> colour, bio leather </a:t>
            </a:r>
          </a:p>
          <a:p>
            <a:pPr marL="0" indent="0">
              <a:lnSpc>
                <a:spcPct val="150000"/>
              </a:lnSpc>
              <a:buNone/>
            </a:pPr>
            <a:r>
              <a:rPr lang="en-IN" dirty="0">
                <a:solidFill>
                  <a:schemeClr val="accent4">
                    <a:lumMod val="50000"/>
                  </a:schemeClr>
                </a:solidFill>
                <a:latin typeface="+mn-lt"/>
              </a:rPr>
              <a:t>Generated employment for the local people.</a:t>
            </a:r>
            <a:endParaRPr lang="en-IN" b="0" i="0" dirty="0">
              <a:solidFill>
                <a:schemeClr val="accent4">
                  <a:lumMod val="50000"/>
                </a:schemeClr>
              </a:solidFill>
              <a:effectLst/>
              <a:latin typeface="+mn-lt"/>
            </a:endParaRPr>
          </a:p>
          <a:p>
            <a:pPr marL="0" indent="0">
              <a:lnSpc>
                <a:spcPct val="150000"/>
              </a:lnSpc>
              <a:buNone/>
            </a:pPr>
            <a:r>
              <a:rPr lang="en-IN" b="0" i="0" u="none" strike="noStrike" dirty="0">
                <a:solidFill>
                  <a:schemeClr val="accent4">
                    <a:lumMod val="50000"/>
                  </a:schemeClr>
                </a:solidFill>
                <a:effectLst/>
                <a:latin typeface="+mn-lt"/>
              </a:rPr>
              <a:t>Within </a:t>
            </a:r>
            <a:r>
              <a:rPr lang="en-IN" b="1" i="0" u="none" strike="noStrike" dirty="0">
                <a:solidFill>
                  <a:schemeClr val="accent4">
                    <a:lumMod val="50000"/>
                  </a:schemeClr>
                </a:solidFill>
                <a:effectLst/>
                <a:latin typeface="+mn-lt"/>
              </a:rPr>
              <a:t>2020</a:t>
            </a:r>
            <a:r>
              <a:rPr lang="en-IN" b="0" i="0" u="none" strike="noStrike" dirty="0">
                <a:solidFill>
                  <a:schemeClr val="accent4">
                    <a:lumMod val="50000"/>
                  </a:schemeClr>
                </a:solidFill>
                <a:effectLst/>
                <a:latin typeface="+mn-lt"/>
              </a:rPr>
              <a:t> he received funding </a:t>
            </a:r>
            <a:r>
              <a:rPr lang="en-IN" b="1" i="0" u="none" strike="noStrike" dirty="0">
                <a:solidFill>
                  <a:schemeClr val="accent4">
                    <a:lumMod val="50000"/>
                  </a:schemeClr>
                </a:solidFill>
                <a:effectLst/>
                <a:latin typeface="+mn-lt"/>
              </a:rPr>
              <a:t>of 1.4 Million Dollars from San Francisco Foundation</a:t>
            </a:r>
            <a:r>
              <a:rPr lang="en-IN" b="0" i="0" u="none" strike="noStrike" dirty="0">
                <a:solidFill>
                  <a:schemeClr val="accent4">
                    <a:lumMod val="50000"/>
                  </a:schemeClr>
                </a:solidFill>
                <a:effectLst/>
                <a:latin typeface="+mn-lt"/>
              </a:rPr>
              <a:t>. </a:t>
            </a:r>
            <a:br>
              <a:rPr lang="en-IN" b="0" i="0" u="none" strike="noStrike" dirty="0">
                <a:solidFill>
                  <a:schemeClr val="accent4">
                    <a:lumMod val="50000"/>
                  </a:schemeClr>
                </a:solidFill>
                <a:effectLst/>
                <a:latin typeface="+mn-lt"/>
              </a:rPr>
            </a:br>
            <a:r>
              <a:rPr lang="en-IN" b="0" i="0" u="none" strike="noStrike" dirty="0">
                <a:solidFill>
                  <a:schemeClr val="accent4">
                    <a:lumMod val="50000"/>
                  </a:schemeClr>
                </a:solidFill>
                <a:effectLst/>
                <a:latin typeface="+mn-lt"/>
              </a:rPr>
              <a:t>This </a:t>
            </a:r>
            <a:r>
              <a:rPr lang="en-IN" b="1" i="0" u="none" strike="noStrike" dirty="0">
                <a:solidFill>
                  <a:schemeClr val="accent4">
                    <a:lumMod val="50000"/>
                  </a:schemeClr>
                </a:solidFill>
                <a:effectLst/>
                <a:latin typeface="+mn-lt"/>
              </a:rPr>
              <a:t>start-up</a:t>
            </a:r>
            <a:r>
              <a:rPr lang="en-IN" b="0" i="0" u="none" strike="noStrike" dirty="0">
                <a:solidFill>
                  <a:schemeClr val="accent4">
                    <a:lumMod val="50000"/>
                  </a:schemeClr>
                </a:solidFill>
                <a:effectLst/>
                <a:latin typeface="+mn-lt"/>
              </a:rPr>
              <a:t> has so far secured funding of close to </a:t>
            </a:r>
            <a:r>
              <a:rPr lang="en-IN" b="1" i="0" u="none" strike="noStrike" dirty="0">
                <a:solidFill>
                  <a:schemeClr val="accent4">
                    <a:lumMod val="50000"/>
                  </a:schemeClr>
                </a:solidFill>
                <a:effectLst/>
                <a:latin typeface="+mn-lt"/>
              </a:rPr>
              <a:t>13 crores</a:t>
            </a:r>
            <a:r>
              <a:rPr lang="en-IN" b="0" i="0" u="none" strike="noStrike" dirty="0">
                <a:solidFill>
                  <a:schemeClr val="accent4">
                    <a:lumMod val="50000"/>
                  </a:schemeClr>
                </a:solidFill>
                <a:effectLst/>
                <a:latin typeface="+mn-lt"/>
              </a:rPr>
              <a:t> . </a:t>
            </a:r>
            <a:endParaRPr lang="en-IN" b="0" i="0" dirty="0">
              <a:solidFill>
                <a:schemeClr val="accent4">
                  <a:lumMod val="50000"/>
                </a:schemeClr>
              </a:solidFill>
              <a:effectLst/>
              <a:latin typeface="+mn-lt"/>
            </a:endParaRPr>
          </a:p>
          <a:p>
            <a:pPr marL="0" indent="0">
              <a:lnSpc>
                <a:spcPct val="150000"/>
              </a:lnSpc>
              <a:buNone/>
            </a:pPr>
            <a:r>
              <a:rPr lang="en-MY" sz="2400" dirty="0">
                <a:latin typeface="+mn-lt"/>
                <a:ea typeface="Verdana" panose="020B0604030504040204" pitchFamily="34" charset="0"/>
              </a:rPr>
              <a:t>https://www.entrepreneur.com/article/355405</a:t>
            </a:r>
          </a:p>
          <a:p>
            <a:pPr marL="0" indent="0">
              <a:lnSpc>
                <a:spcPct val="150000"/>
              </a:lnSpc>
              <a:buNone/>
            </a:pPr>
            <a:endParaRPr lang="en-IN" b="0" i="0" u="none" strike="noStrike" dirty="0">
              <a:solidFill>
                <a:schemeClr val="accent4">
                  <a:lumMod val="50000"/>
                </a:schemeClr>
              </a:solidFill>
              <a:effectLst/>
              <a:latin typeface="+mn-lt"/>
            </a:endParaRPr>
          </a:p>
          <a:p>
            <a:pPr marL="0" indent="0">
              <a:lnSpc>
                <a:spcPct val="150000"/>
              </a:lnSpc>
              <a:buNone/>
            </a:pPr>
            <a:endParaRPr lang="en-MY" dirty="0">
              <a:solidFill>
                <a:schemeClr val="accent4">
                  <a:lumMod val="50000"/>
                </a:schemeClr>
              </a:solidFill>
              <a:latin typeface="+mn-lt"/>
              <a:ea typeface="Verdana" panose="020B0604030504040204" pitchFamily="34" charset="0"/>
            </a:endParaRPr>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spTree>
    <p:extLst>
      <p:ext uri="{BB962C8B-B14F-4D97-AF65-F5344CB8AC3E}">
        <p14:creationId xmlns:p14="http://schemas.microsoft.com/office/powerpoint/2010/main" val="3709730117"/>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a:xfrm>
            <a:off x="390930" y="81214"/>
            <a:ext cx="10972800" cy="901632"/>
          </a:xfrm>
        </p:spPr>
        <p:txBody>
          <a:bodyPr/>
          <a:lstStyle/>
          <a:p>
            <a:pPr algn="l"/>
            <a:r>
              <a:rPr lang="en-MY"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Case Study -2</a:t>
            </a:r>
          </a:p>
        </p:txBody>
      </p:sp>
      <p:sp>
        <p:nvSpPr>
          <p:cNvPr id="3" name="Content Placeholder 2">
            <a:extLst>
              <a:ext uri="{FF2B5EF4-FFF2-40B4-BE49-F238E27FC236}">
                <a16:creationId xmlns:a16="http://schemas.microsoft.com/office/drawing/2014/main" id="{DD50BFA5-0660-4F0F-B620-995B4E8DFDAE}"/>
              </a:ext>
            </a:extLst>
          </p:cNvPr>
          <p:cNvSpPr>
            <a:spLocks noGrp="1"/>
          </p:cNvSpPr>
          <p:nvPr>
            <p:ph idx="1"/>
          </p:nvPr>
        </p:nvSpPr>
        <p:spPr>
          <a:xfrm>
            <a:off x="390930" y="982846"/>
            <a:ext cx="11624607" cy="5160466"/>
          </a:xfrm>
        </p:spPr>
        <p:txBody>
          <a:bodyPr/>
          <a:lstStyle/>
          <a:p>
            <a:pPr marL="0" indent="0">
              <a:lnSpc>
                <a:spcPts val="3000"/>
              </a:lnSpc>
              <a:spcBef>
                <a:spcPts val="0"/>
              </a:spcBef>
              <a:buNone/>
            </a:pPr>
            <a:r>
              <a:rPr lang="en-IN" sz="1800" dirty="0">
                <a:effectLst/>
                <a:latin typeface="Verdana" panose="020B0604030504040204" pitchFamily="34" charset="0"/>
                <a:ea typeface="Verdana" panose="020B0604030504040204" pitchFamily="34" charset="0"/>
                <a:cs typeface="Times New Roman" panose="02020603050405020304" pitchFamily="18" charset="0"/>
              </a:rPr>
              <a:t>The current scenario is such that readymade garments for corporate wear are virtually non existent in India. The concept of Corporate Dressing is mainly restricted to Presidents and CEOs of companies. However, the consumer – is changing; the Western trend of ready-to-wear is gaining popularity. </a:t>
            </a:r>
          </a:p>
          <a:p>
            <a:pPr marL="0" indent="0">
              <a:lnSpc>
                <a:spcPts val="3000"/>
              </a:lnSpc>
              <a:spcBef>
                <a:spcPts val="0"/>
              </a:spcBef>
              <a:buNone/>
            </a:pPr>
            <a:r>
              <a:rPr lang="en-IN" sz="1800" dirty="0">
                <a:effectLst/>
                <a:latin typeface="Verdana" panose="020B0604030504040204" pitchFamily="34" charset="0"/>
                <a:ea typeface="Verdana" panose="020B0604030504040204" pitchFamily="34" charset="0"/>
                <a:cs typeface="Times New Roman" panose="02020603050405020304" pitchFamily="18" charset="0"/>
              </a:rPr>
              <a:t>At all levels in the workplace an increasing need for formal dressing </a:t>
            </a:r>
            <a:r>
              <a:rPr lang="en-IN" sz="1800" dirty="0">
                <a:latin typeface="Verdana" panose="020B0604030504040204" pitchFamily="34" charset="0"/>
                <a:ea typeface="Verdana" panose="020B0604030504040204" pitchFamily="34" charset="0"/>
                <a:cs typeface="Times New Roman" panose="02020603050405020304" pitchFamily="18" charset="0"/>
              </a:rPr>
              <a:t>i</a:t>
            </a:r>
            <a:r>
              <a:rPr lang="en-IN" sz="1800" dirty="0">
                <a:effectLst/>
                <a:latin typeface="Verdana" panose="020B0604030504040204" pitchFamily="34" charset="0"/>
                <a:ea typeface="Verdana" panose="020B0604030504040204" pitchFamily="34" charset="0"/>
                <a:cs typeface="Times New Roman" panose="02020603050405020304" pitchFamily="18" charset="0"/>
              </a:rPr>
              <a:t>s now being felt. Your company </a:t>
            </a:r>
            <a:r>
              <a:rPr lang="en-IN" sz="1800" b="1" dirty="0">
                <a:effectLst/>
                <a:latin typeface="Verdana" panose="020B0604030504040204" pitchFamily="34" charset="0"/>
                <a:ea typeface="Verdana" panose="020B0604030504040204" pitchFamily="34" charset="0"/>
                <a:cs typeface="Times New Roman" panose="02020603050405020304" pitchFamily="18" charset="0"/>
              </a:rPr>
              <a:t>’Poshak’</a:t>
            </a:r>
            <a:r>
              <a:rPr lang="en-IN" sz="1800" dirty="0">
                <a:effectLst/>
                <a:latin typeface="Verdana" panose="020B0604030504040204" pitchFamily="34" charset="0"/>
                <a:ea typeface="Verdana" panose="020B0604030504040204" pitchFamily="34" charset="0"/>
                <a:cs typeface="Times New Roman" panose="02020603050405020304" pitchFamily="18" charset="0"/>
              </a:rPr>
              <a:t> was quick to spot this. They are already an iconic name in the Indian firmament apart from being the market leader and the preferred choice of fabric for consumers who need to tailor a suit. </a:t>
            </a:r>
            <a:r>
              <a:rPr lang="en-MY" sz="1800" dirty="0">
                <a:effectLst/>
                <a:latin typeface="Verdana" panose="020B0604030504040204" pitchFamily="34" charset="0"/>
                <a:ea typeface="Verdana" panose="020B0604030504040204" pitchFamily="34" charset="0"/>
                <a:cs typeface="Times New Roman" panose="02020603050405020304" pitchFamily="18" charset="0"/>
              </a:rPr>
              <a:t>They </a:t>
            </a:r>
            <a:r>
              <a:rPr lang="en-IN" sz="1800" dirty="0">
                <a:effectLst/>
                <a:latin typeface="Verdana" panose="020B0604030504040204" pitchFamily="34" charset="0"/>
                <a:ea typeface="Verdana" panose="020B0604030504040204" pitchFamily="34" charset="0"/>
                <a:cs typeface="Times New Roman" panose="02020603050405020304" pitchFamily="18" charset="0"/>
              </a:rPr>
              <a:t>geared to manufacture a range of readymade formal wear and accessories. </a:t>
            </a:r>
            <a:r>
              <a:rPr lang="en-MY" sz="1800" dirty="0">
                <a:latin typeface="Verdana" panose="020B0604030504040204" pitchFamily="34" charset="0"/>
                <a:ea typeface="Verdana" panose="020B0604030504040204" pitchFamily="34" charset="0"/>
                <a:cs typeface="Times New Roman" panose="02020603050405020304" pitchFamily="18" charset="0"/>
              </a:rPr>
              <a:t>To their surprise the venture did not do well. A thorough market research was conduced to understand the reason for the failure.</a:t>
            </a:r>
          </a:p>
          <a:p>
            <a:pPr marL="0" indent="0">
              <a:lnSpc>
                <a:spcPts val="3000"/>
              </a:lnSpc>
              <a:spcBef>
                <a:spcPts val="0"/>
              </a:spcBef>
              <a:buNone/>
            </a:pPr>
            <a:r>
              <a:rPr lang="en-MY" sz="1800" b="1" dirty="0">
                <a:effectLst/>
                <a:latin typeface="Verdana" panose="020B0604030504040204" pitchFamily="34" charset="0"/>
                <a:ea typeface="Verdana" panose="020B0604030504040204" pitchFamily="34" charset="0"/>
                <a:cs typeface="Times New Roman" panose="02020603050405020304" pitchFamily="18" charset="0"/>
              </a:rPr>
              <a:t>The results</a:t>
            </a:r>
          </a:p>
          <a:p>
            <a:pPr marL="0" indent="0">
              <a:lnSpc>
                <a:spcPts val="3000"/>
              </a:lnSpc>
              <a:spcBef>
                <a:spcPts val="0"/>
              </a:spcBef>
              <a:buNone/>
            </a:pPr>
            <a:r>
              <a:rPr lang="en-MY" sz="1800" dirty="0">
                <a:latin typeface="Verdana" panose="020B0604030504040204" pitchFamily="34" charset="0"/>
                <a:ea typeface="Verdana" panose="020B0604030504040204" pitchFamily="34" charset="0"/>
                <a:cs typeface="Times New Roman" panose="02020603050405020304" pitchFamily="18" charset="0"/>
              </a:rPr>
              <a:t>Consumers say : The Indian brand is good for the fabric but for the fit and the style people prefer imported garments. How would you tackle this issue and dispose off the huge merchandise you have produced?</a:t>
            </a:r>
          </a:p>
          <a:p>
            <a:pPr marL="0" indent="0">
              <a:lnSpc>
                <a:spcPts val="3000"/>
              </a:lnSpc>
              <a:spcBef>
                <a:spcPts val="0"/>
              </a:spcBef>
              <a:buNone/>
            </a:pP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spTree>
    <p:extLst>
      <p:ext uri="{BB962C8B-B14F-4D97-AF65-F5344CB8AC3E}">
        <p14:creationId xmlns:p14="http://schemas.microsoft.com/office/powerpoint/2010/main" val="294011120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a:xfrm>
            <a:off x="390930" y="81214"/>
            <a:ext cx="10972800" cy="901632"/>
          </a:xfrm>
        </p:spPr>
        <p:txBody>
          <a:bodyPr/>
          <a:lstStyle/>
          <a:p>
            <a:pPr algn="l"/>
            <a:r>
              <a:rPr lang="en-MY"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Case Study -2</a:t>
            </a:r>
          </a:p>
        </p:txBody>
      </p:sp>
      <p:sp>
        <p:nvSpPr>
          <p:cNvPr id="3" name="Content Placeholder 2">
            <a:extLst>
              <a:ext uri="{FF2B5EF4-FFF2-40B4-BE49-F238E27FC236}">
                <a16:creationId xmlns:a16="http://schemas.microsoft.com/office/drawing/2014/main" id="{DD50BFA5-0660-4F0F-B620-995B4E8DFDAE}"/>
              </a:ext>
            </a:extLst>
          </p:cNvPr>
          <p:cNvSpPr>
            <a:spLocks noGrp="1"/>
          </p:cNvSpPr>
          <p:nvPr>
            <p:ph idx="1"/>
          </p:nvPr>
        </p:nvSpPr>
        <p:spPr>
          <a:xfrm>
            <a:off x="390930" y="982846"/>
            <a:ext cx="11624607" cy="5160466"/>
          </a:xfrm>
        </p:spPr>
        <p:txBody>
          <a:bodyPr/>
          <a:lstStyle/>
          <a:p>
            <a:pPr marL="0" indent="0">
              <a:lnSpc>
                <a:spcPts val="3000"/>
              </a:lnSpc>
              <a:spcBef>
                <a:spcPts val="0"/>
              </a:spcBef>
              <a:buNone/>
            </a:pPr>
            <a:r>
              <a:rPr lang="en-MY" sz="1800" b="1" dirty="0">
                <a:effectLst/>
                <a:latin typeface="Verdana" panose="020B0604030504040204" pitchFamily="34" charset="0"/>
                <a:ea typeface="Verdana" panose="020B0604030504040204" pitchFamily="34" charset="0"/>
                <a:cs typeface="Times New Roman" panose="02020603050405020304" pitchFamily="18" charset="0"/>
              </a:rPr>
              <a:t>The results : PARK AVENUE</a:t>
            </a:r>
          </a:p>
          <a:p>
            <a:pPr marL="0" indent="0">
              <a:lnSpc>
                <a:spcPts val="3000"/>
              </a:lnSpc>
              <a:spcBef>
                <a:spcPts val="0"/>
              </a:spcBef>
              <a:buNone/>
            </a:pPr>
            <a:r>
              <a:rPr lang="en-MY" sz="1800" dirty="0">
                <a:latin typeface="Verdana" panose="020B0604030504040204" pitchFamily="34" charset="0"/>
                <a:ea typeface="Verdana" panose="020B0604030504040204" pitchFamily="34" charset="0"/>
                <a:cs typeface="Times New Roman" panose="02020603050405020304" pitchFamily="18" charset="0"/>
              </a:rPr>
              <a:t>Consumers say : The Indian brand is good for the fabric but for the fit and the style people preferred imported garments. How would you tackle this issue and dispose off the huge merchandise you have produced?</a:t>
            </a:r>
          </a:p>
          <a:p>
            <a:pPr marL="0" indent="0">
              <a:lnSpc>
                <a:spcPts val="3000"/>
              </a:lnSpc>
              <a:spcBef>
                <a:spcPts val="0"/>
              </a:spcBef>
              <a:buNone/>
            </a:pPr>
            <a:r>
              <a:rPr lang="en-MY" sz="1800" dirty="0">
                <a:latin typeface="Verdana" panose="020B0604030504040204" pitchFamily="34" charset="0"/>
                <a:ea typeface="Verdana" panose="020B0604030504040204" pitchFamily="34" charset="0"/>
                <a:cs typeface="Times New Roman" panose="02020603050405020304" pitchFamily="18" charset="0"/>
              </a:rPr>
              <a:t>To answer the concerns of the consumers</a:t>
            </a:r>
          </a:p>
          <a:p>
            <a:pPr marL="0" indent="0">
              <a:lnSpc>
                <a:spcPts val="3000"/>
              </a:lnSpc>
              <a:spcBef>
                <a:spcPts val="0"/>
              </a:spcBef>
              <a:buNone/>
            </a:pPr>
            <a:r>
              <a:rPr lang="en-MY" sz="1800" dirty="0">
                <a:latin typeface="Verdana" panose="020B0604030504040204" pitchFamily="34" charset="0"/>
                <a:ea typeface="Verdana" panose="020B0604030504040204" pitchFamily="34" charset="0"/>
                <a:cs typeface="Times New Roman" panose="02020603050405020304" pitchFamily="18" charset="0"/>
              </a:rPr>
              <a:t>Raymond came up with </a:t>
            </a:r>
            <a:r>
              <a:rPr lang="en-IN" sz="1800" b="0" i="0" dirty="0">
                <a:effectLst/>
                <a:latin typeface="Verdana" panose="020B0604030504040204" pitchFamily="34" charset="0"/>
                <a:ea typeface="Verdana" panose="020B0604030504040204" pitchFamily="34" charset="0"/>
              </a:rPr>
              <a:t>The name "PARK AVENUE" was influenced by an elite, high street in Manhattan</a:t>
            </a:r>
            <a:endParaRPr lang="en-MY" sz="1800" dirty="0">
              <a:latin typeface="Verdana" panose="020B0604030504040204" pitchFamily="34" charset="0"/>
              <a:ea typeface="Verdana" panose="020B0604030504040204" pitchFamily="34" charset="0"/>
              <a:cs typeface="Times New Roman" panose="02020603050405020304" pitchFamily="18" charset="0"/>
            </a:endParaRPr>
          </a:p>
          <a:p>
            <a:pPr marL="0" indent="0">
              <a:lnSpc>
                <a:spcPts val="3000"/>
              </a:lnSpc>
              <a:spcBef>
                <a:spcPts val="0"/>
              </a:spcBef>
              <a:buNone/>
            </a:pPr>
            <a:r>
              <a:rPr lang="en-MY" sz="1800" dirty="0">
                <a:latin typeface="Verdana" panose="020B0604030504040204" pitchFamily="34" charset="0"/>
                <a:ea typeface="Verdana" panose="020B0604030504040204" pitchFamily="34" charset="0"/>
                <a:cs typeface="Times New Roman" panose="02020603050405020304" pitchFamily="18" charset="0"/>
              </a:rPr>
              <a:t>Thus emerged the word ‘Park Avenue’</a:t>
            </a:r>
          </a:p>
          <a:p>
            <a:pPr marL="0" indent="0">
              <a:lnSpc>
                <a:spcPts val="3000"/>
              </a:lnSpc>
              <a:spcBef>
                <a:spcPts val="0"/>
              </a:spcBef>
              <a:buNone/>
            </a:pPr>
            <a:r>
              <a:rPr lang="en-MY" sz="1800" dirty="0">
                <a:latin typeface="Verdana" panose="020B0604030504040204" pitchFamily="34" charset="0"/>
                <a:ea typeface="Verdana" panose="020B0604030504040204" pitchFamily="34" charset="0"/>
                <a:cs typeface="Times New Roman" panose="02020603050405020304" pitchFamily="18" charset="0"/>
              </a:rPr>
              <a:t>The same merchandise was launched and it lead to a success.</a:t>
            </a:r>
          </a:p>
          <a:p>
            <a:pPr>
              <a:lnSpc>
                <a:spcPts val="3000"/>
              </a:lnSpc>
              <a:spcBef>
                <a:spcPts val="0"/>
              </a:spcBef>
            </a:pPr>
            <a:r>
              <a:rPr lang="en-IN" sz="1800" b="1" i="0" dirty="0">
                <a:effectLst/>
                <a:latin typeface="Verdana" panose="020B0604030504040204" pitchFamily="34" charset="0"/>
                <a:ea typeface="Verdana" panose="020B0604030504040204" pitchFamily="34" charset="0"/>
              </a:rPr>
              <a:t>Park Avenue boasts of a wide distribution network </a:t>
            </a:r>
          </a:p>
          <a:p>
            <a:pPr>
              <a:lnSpc>
                <a:spcPts val="3000"/>
              </a:lnSpc>
              <a:spcBef>
                <a:spcPts val="0"/>
              </a:spcBef>
            </a:pPr>
            <a:r>
              <a:rPr lang="en-IN" sz="1800" b="1" i="0" dirty="0">
                <a:effectLst/>
                <a:latin typeface="Verdana" panose="020B0604030504040204" pitchFamily="34" charset="0"/>
                <a:ea typeface="Verdana" panose="020B0604030504040204" pitchFamily="34" charset="0"/>
              </a:rPr>
              <a:t>More than 565 'The Raymond Shops’, </a:t>
            </a:r>
          </a:p>
          <a:p>
            <a:pPr>
              <a:lnSpc>
                <a:spcPts val="3000"/>
              </a:lnSpc>
              <a:spcBef>
                <a:spcPts val="0"/>
              </a:spcBef>
            </a:pPr>
            <a:r>
              <a:rPr lang="en-IN" sz="1800" b="1" i="0" dirty="0">
                <a:effectLst/>
                <a:latin typeface="Verdana" panose="020B0604030504040204" pitchFamily="34" charset="0"/>
                <a:ea typeface="Verdana" panose="020B0604030504040204" pitchFamily="34" charset="0"/>
              </a:rPr>
              <a:t>over 50 Exclusive Brand Stores, </a:t>
            </a:r>
          </a:p>
          <a:p>
            <a:pPr>
              <a:lnSpc>
                <a:spcPts val="3000"/>
              </a:lnSpc>
              <a:spcBef>
                <a:spcPts val="0"/>
              </a:spcBef>
            </a:pPr>
            <a:r>
              <a:rPr lang="en-IN" sz="1800" b="1" i="0" dirty="0">
                <a:effectLst/>
                <a:latin typeface="Verdana" panose="020B0604030504040204" pitchFamily="34" charset="0"/>
                <a:ea typeface="Verdana" panose="020B0604030504040204" pitchFamily="34" charset="0"/>
              </a:rPr>
              <a:t>more than 656 Multi-Brand Outlets.</a:t>
            </a:r>
          </a:p>
          <a:p>
            <a:pPr>
              <a:lnSpc>
                <a:spcPts val="3000"/>
              </a:lnSpc>
              <a:spcBef>
                <a:spcPts val="0"/>
              </a:spcBef>
            </a:pPr>
            <a:r>
              <a:rPr lang="en-IN" sz="1800" b="1" i="0">
                <a:effectLst/>
                <a:latin typeface="Verdana" panose="020B0604030504040204" pitchFamily="34" charset="0"/>
                <a:ea typeface="Verdana" panose="020B0604030504040204" pitchFamily="34" charset="0"/>
              </a:rPr>
              <a:t>https://www.linkedin.com/company/park-avenue-india/about/</a:t>
            </a:r>
            <a:endParaRPr lang="en-IN" sz="1800" b="1" i="0" dirty="0">
              <a:effectLst/>
              <a:latin typeface="Verdana" panose="020B0604030504040204" pitchFamily="34" charset="0"/>
              <a:ea typeface="Verdana" panose="020B0604030504040204" pitchFamily="34" charset="0"/>
            </a:endParaRPr>
          </a:p>
          <a:p>
            <a:pPr>
              <a:lnSpc>
                <a:spcPts val="3000"/>
              </a:lnSpc>
              <a:spcBef>
                <a:spcPts val="0"/>
              </a:spcBef>
            </a:pPr>
            <a:endParaRPr lang="en-IN" sz="1800" b="1"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spTree>
    <p:extLst>
      <p:ext uri="{BB962C8B-B14F-4D97-AF65-F5344CB8AC3E}">
        <p14:creationId xmlns:p14="http://schemas.microsoft.com/office/powerpoint/2010/main" val="217283179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a:xfrm>
            <a:off x="609600" y="550839"/>
            <a:ext cx="10972800" cy="1098075"/>
          </a:xfrm>
        </p:spPr>
        <p:txBody>
          <a:bodyPr/>
          <a:lstStyle/>
          <a:p>
            <a:r>
              <a:rPr lang="en-MY"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Verdana" panose="020B0604030504040204" pitchFamily="34" charset="0"/>
                <a:ea typeface="Verdana" panose="020B0604030504040204" pitchFamily="34" charset="0"/>
              </a:rPr>
              <a:t>Let me introduce you to the world of</a:t>
            </a:r>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pic>
        <p:nvPicPr>
          <p:cNvPr id="4100" name="Picture 4" descr="CRITICAL THINKING AND PROBLEM SOLVING: DO THIS FIRST IN SALES! - B2B  Marketing Blog">
            <a:extLst>
              <a:ext uri="{FF2B5EF4-FFF2-40B4-BE49-F238E27FC236}">
                <a16:creationId xmlns:a16="http://schemas.microsoft.com/office/drawing/2014/main" id="{BFAD6090-AF4D-4F23-A886-18AB6BD34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320" y="1806242"/>
            <a:ext cx="8595360" cy="4128146"/>
          </a:xfrm>
          <a:prstGeom prst="rect">
            <a:avLst/>
          </a:prstGeom>
          <a:noFill/>
          <a:ln w="76200">
            <a:solidFill>
              <a:srgbClr val="FCE11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731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a:xfrm>
            <a:off x="609600" y="71470"/>
            <a:ext cx="10972800" cy="901632"/>
          </a:xfrm>
        </p:spPr>
        <p:txBody>
          <a:bodyPr/>
          <a:lstStyle/>
          <a:p>
            <a:pPr algn="l"/>
            <a:r>
              <a:rPr lang="en-MY"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Case Study -3</a:t>
            </a:r>
          </a:p>
        </p:txBody>
      </p:sp>
      <p:sp>
        <p:nvSpPr>
          <p:cNvPr id="3" name="Content Placeholder 2">
            <a:extLst>
              <a:ext uri="{FF2B5EF4-FFF2-40B4-BE49-F238E27FC236}">
                <a16:creationId xmlns:a16="http://schemas.microsoft.com/office/drawing/2014/main" id="{DD50BFA5-0660-4F0F-B620-995B4E8DFDAE}"/>
              </a:ext>
            </a:extLst>
          </p:cNvPr>
          <p:cNvSpPr>
            <a:spLocks noGrp="1"/>
          </p:cNvSpPr>
          <p:nvPr>
            <p:ph idx="1"/>
          </p:nvPr>
        </p:nvSpPr>
        <p:spPr>
          <a:xfrm>
            <a:off x="609600" y="1072437"/>
            <a:ext cx="10972800" cy="5195013"/>
          </a:xfrm>
        </p:spPr>
        <p:txBody>
          <a:bodyPr/>
          <a:lstStyle/>
          <a:p>
            <a:pPr>
              <a:lnSpc>
                <a:spcPts val="3000"/>
              </a:lnSpc>
              <a:spcBef>
                <a:spcPts val="0"/>
              </a:spcBef>
            </a:pPr>
            <a:r>
              <a:rPr lang="en-MY" sz="2000" dirty="0">
                <a:solidFill>
                  <a:schemeClr val="accent4">
                    <a:lumMod val="50000"/>
                  </a:schemeClr>
                </a:solidFill>
                <a:latin typeface="Verdana" panose="020B0604030504040204" pitchFamily="34" charset="0"/>
                <a:ea typeface="Verdana" panose="020B0604030504040204" pitchFamily="34" charset="0"/>
              </a:rPr>
              <a:t>A reputed company that is well known for manufacturing capsules that are extremely effective. The capsules contain paracetamol substitute. The company dominates the market with close to 40% market share.</a:t>
            </a:r>
          </a:p>
          <a:p>
            <a:pPr>
              <a:lnSpc>
                <a:spcPts val="3000"/>
              </a:lnSpc>
              <a:spcBef>
                <a:spcPts val="0"/>
              </a:spcBef>
            </a:pPr>
            <a:r>
              <a:rPr lang="en-MY" sz="2000" dirty="0">
                <a:solidFill>
                  <a:schemeClr val="accent4">
                    <a:lumMod val="50000"/>
                  </a:schemeClr>
                </a:solidFill>
                <a:latin typeface="Verdana" panose="020B0604030504040204" pitchFamily="34" charset="0"/>
                <a:ea typeface="Verdana" panose="020B0604030504040204" pitchFamily="34" charset="0"/>
              </a:rPr>
              <a:t>This empire was soon threatened when approximately10 people died after consuming the product.</a:t>
            </a:r>
          </a:p>
          <a:p>
            <a:pPr>
              <a:lnSpc>
                <a:spcPts val="3000"/>
              </a:lnSpc>
              <a:spcBef>
                <a:spcPts val="0"/>
              </a:spcBef>
            </a:pPr>
            <a:r>
              <a:rPr lang="en-MY" sz="2000" dirty="0">
                <a:solidFill>
                  <a:schemeClr val="accent4">
                    <a:lumMod val="50000"/>
                  </a:schemeClr>
                </a:solidFill>
                <a:latin typeface="Verdana" panose="020B0604030504040204" pitchFamily="34" charset="0"/>
                <a:ea typeface="Verdana" panose="020B0604030504040204" pitchFamily="34" charset="0"/>
              </a:rPr>
              <a:t>The victims ranged from a teenager to a mother of a new born.</a:t>
            </a:r>
          </a:p>
          <a:p>
            <a:pPr>
              <a:lnSpc>
                <a:spcPts val="3000"/>
              </a:lnSpc>
              <a:spcBef>
                <a:spcPts val="0"/>
              </a:spcBef>
            </a:pPr>
            <a:r>
              <a:rPr lang="en-MY" sz="2000" dirty="0">
                <a:solidFill>
                  <a:schemeClr val="accent4">
                    <a:lumMod val="50000"/>
                  </a:schemeClr>
                </a:solidFill>
                <a:latin typeface="Verdana" panose="020B0604030504040204" pitchFamily="34" charset="0"/>
                <a:ea typeface="Verdana" panose="020B0604030504040204" pitchFamily="34" charset="0"/>
              </a:rPr>
              <a:t>Further investigation revealed that an unidentified source had removed the capsules from the store and replaced them with a new set of capsules laced with a poisonous drug that had led to the mishap.</a:t>
            </a:r>
          </a:p>
          <a:p>
            <a:pPr>
              <a:lnSpc>
                <a:spcPts val="3000"/>
              </a:lnSpc>
              <a:spcBef>
                <a:spcPts val="0"/>
              </a:spcBef>
            </a:pPr>
            <a:r>
              <a:rPr lang="en-MY" sz="2000" dirty="0">
                <a:solidFill>
                  <a:schemeClr val="accent4">
                    <a:lumMod val="50000"/>
                  </a:schemeClr>
                </a:solidFill>
                <a:latin typeface="Verdana" panose="020B0604030504040204" pitchFamily="34" charset="0"/>
                <a:ea typeface="Verdana" panose="020B0604030504040204" pitchFamily="34" charset="0"/>
              </a:rPr>
              <a:t>Calling off all of the products from the shelves would cost the company millions of dollars. The management </a:t>
            </a:r>
            <a:r>
              <a:rPr lang="en-IN" sz="2000" i="0" dirty="0">
                <a:solidFill>
                  <a:schemeClr val="accent4">
                    <a:lumMod val="50000"/>
                  </a:schemeClr>
                </a:solidFill>
                <a:effectLst/>
                <a:latin typeface="Verdana" panose="020B0604030504040204" pitchFamily="34" charset="0"/>
                <a:ea typeface="Verdana" panose="020B0604030504040204" pitchFamily="34" charset="0"/>
              </a:rPr>
              <a:t>has to explain to the world why its trusted product </a:t>
            </a:r>
            <a:r>
              <a:rPr lang="en-IN" sz="2000" dirty="0">
                <a:solidFill>
                  <a:schemeClr val="accent4">
                    <a:lumMod val="50000"/>
                  </a:schemeClr>
                </a:solidFill>
                <a:latin typeface="Verdana" panose="020B0604030504040204" pitchFamily="34" charset="0"/>
                <a:ea typeface="Verdana" panose="020B0604030504040204" pitchFamily="34" charset="0"/>
              </a:rPr>
              <a:t>i</a:t>
            </a:r>
            <a:r>
              <a:rPr lang="en-IN" sz="2000" i="0" dirty="0">
                <a:solidFill>
                  <a:schemeClr val="accent4">
                    <a:lumMod val="50000"/>
                  </a:schemeClr>
                </a:solidFill>
                <a:effectLst/>
                <a:latin typeface="Verdana" panose="020B0604030504040204" pitchFamily="34" charset="0"/>
                <a:ea typeface="Verdana" panose="020B0604030504040204" pitchFamily="34" charset="0"/>
              </a:rPr>
              <a:t>s suddenly killing people</a:t>
            </a:r>
          </a:p>
          <a:p>
            <a:pPr>
              <a:lnSpc>
                <a:spcPts val="3000"/>
              </a:lnSpc>
              <a:spcBef>
                <a:spcPts val="0"/>
              </a:spcBef>
            </a:pPr>
            <a:r>
              <a:rPr lang="en-IN" sz="2000" dirty="0">
                <a:solidFill>
                  <a:schemeClr val="accent4">
                    <a:lumMod val="50000"/>
                  </a:schemeClr>
                </a:solidFill>
                <a:latin typeface="Verdana" panose="020B0604030504040204" pitchFamily="34" charset="0"/>
                <a:ea typeface="Verdana" panose="020B0604030504040204" pitchFamily="34" charset="0"/>
              </a:rPr>
              <a:t>Your suggested solution?</a:t>
            </a:r>
            <a:endParaRPr lang="en-MY" sz="2000" dirty="0">
              <a:solidFill>
                <a:schemeClr val="accent4">
                  <a:lumMod val="50000"/>
                </a:schemeClr>
              </a:solidFill>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spTree>
    <p:extLst>
      <p:ext uri="{BB962C8B-B14F-4D97-AF65-F5344CB8AC3E}">
        <p14:creationId xmlns:p14="http://schemas.microsoft.com/office/powerpoint/2010/main" val="128652516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a:xfrm>
            <a:off x="237968" y="71470"/>
            <a:ext cx="11344432" cy="901632"/>
          </a:xfrm>
        </p:spPr>
        <p:txBody>
          <a:bodyPr/>
          <a:lstStyle/>
          <a:p>
            <a:pPr algn="l"/>
            <a:r>
              <a:rPr lang="en-MY"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Case – 3 (Johnson &amp; Johnson)</a:t>
            </a:r>
          </a:p>
        </p:txBody>
      </p:sp>
      <p:sp>
        <p:nvSpPr>
          <p:cNvPr id="3" name="Content Placeholder 2">
            <a:extLst>
              <a:ext uri="{FF2B5EF4-FFF2-40B4-BE49-F238E27FC236}">
                <a16:creationId xmlns:a16="http://schemas.microsoft.com/office/drawing/2014/main" id="{DD50BFA5-0660-4F0F-B620-995B4E8DFDAE}"/>
              </a:ext>
            </a:extLst>
          </p:cNvPr>
          <p:cNvSpPr>
            <a:spLocks noGrp="1"/>
          </p:cNvSpPr>
          <p:nvPr>
            <p:ph idx="1"/>
          </p:nvPr>
        </p:nvSpPr>
        <p:spPr>
          <a:xfrm>
            <a:off x="402744" y="1220909"/>
            <a:ext cx="11706382" cy="5089263"/>
          </a:xfrm>
        </p:spPr>
        <p:txBody>
          <a:bodyPr/>
          <a:lstStyle/>
          <a:p>
            <a:pPr marL="0" indent="0">
              <a:lnSpc>
                <a:spcPts val="3000"/>
              </a:lnSpc>
              <a:spcBef>
                <a:spcPts val="0"/>
              </a:spcBef>
              <a:buNone/>
            </a:pPr>
            <a:r>
              <a:rPr lang="en-IN" sz="2000" b="0" i="0" dirty="0">
                <a:solidFill>
                  <a:schemeClr val="accent4">
                    <a:lumMod val="50000"/>
                  </a:schemeClr>
                </a:solidFill>
                <a:effectLst/>
                <a:latin typeface="Verdana" panose="020B0604030504040204" pitchFamily="34" charset="0"/>
                <a:ea typeface="Verdana" panose="020B0604030504040204" pitchFamily="34" charset="0"/>
              </a:rPr>
              <a:t>Case Study: The Johnson &amp; Johnson Tylenol Crisis</a:t>
            </a:r>
            <a:br>
              <a:rPr lang="en-IN" sz="2000" b="1" i="0" dirty="0">
                <a:solidFill>
                  <a:schemeClr val="accent4">
                    <a:lumMod val="50000"/>
                  </a:schemeClr>
                </a:solidFill>
                <a:effectLst/>
                <a:latin typeface="Verdana" panose="020B0604030504040204" pitchFamily="34" charset="0"/>
                <a:ea typeface="Verdana" panose="020B0604030504040204" pitchFamily="34" charset="0"/>
              </a:rPr>
            </a:br>
            <a:r>
              <a:rPr lang="en-IN" sz="2000" b="1" i="0" dirty="0">
                <a:solidFill>
                  <a:schemeClr val="accent4">
                    <a:lumMod val="50000"/>
                  </a:schemeClr>
                </a:solidFill>
                <a:effectLst/>
                <a:latin typeface="Verdana" panose="020B0604030504040204" pitchFamily="34" charset="0"/>
                <a:ea typeface="Verdana" panose="020B0604030504040204" pitchFamily="34" charset="0"/>
              </a:rPr>
              <a:t>Handling Crisis : </a:t>
            </a:r>
            <a:r>
              <a:rPr lang="en-IN" sz="2000" i="0" dirty="0">
                <a:solidFill>
                  <a:schemeClr val="accent4">
                    <a:lumMod val="50000"/>
                  </a:schemeClr>
                </a:solidFill>
                <a:effectLst/>
                <a:latin typeface="Verdana" panose="020B0604030504040204" pitchFamily="34" charset="0"/>
                <a:ea typeface="Verdana" panose="020B0604030504040204" pitchFamily="34" charset="0"/>
              </a:rPr>
              <a:t>A</a:t>
            </a:r>
            <a:r>
              <a:rPr lang="en-IN" sz="2000" b="0" i="0" dirty="0">
                <a:solidFill>
                  <a:schemeClr val="accent4">
                    <a:lumMod val="50000"/>
                  </a:schemeClr>
                </a:solidFill>
                <a:effectLst/>
                <a:latin typeface="Verdana" panose="020B0604030504040204" pitchFamily="34" charset="0"/>
                <a:ea typeface="Verdana" panose="020B0604030504040204" pitchFamily="34" charset="0"/>
              </a:rPr>
              <a:t> seven-member strategy team.</a:t>
            </a:r>
          </a:p>
          <a:p>
            <a:pPr>
              <a:lnSpc>
                <a:spcPts val="3000"/>
              </a:lnSpc>
              <a:spcBef>
                <a:spcPts val="0"/>
              </a:spcBef>
            </a:pPr>
            <a:r>
              <a:rPr lang="en-IN" sz="2000" b="0" i="0" dirty="0">
                <a:solidFill>
                  <a:schemeClr val="accent4">
                    <a:lumMod val="50000"/>
                  </a:schemeClr>
                </a:solidFill>
                <a:effectLst/>
                <a:latin typeface="Verdana" panose="020B0604030504040204" pitchFamily="34" charset="0"/>
                <a:ea typeface="Verdana" panose="020B0604030504040204" pitchFamily="34" charset="0"/>
              </a:rPr>
              <a:t>Alerted consumers : not to consume any type of Tylenol product. </a:t>
            </a:r>
          </a:p>
          <a:p>
            <a:pPr>
              <a:lnSpc>
                <a:spcPts val="3000"/>
              </a:lnSpc>
              <a:spcBef>
                <a:spcPts val="0"/>
              </a:spcBef>
            </a:pPr>
            <a:r>
              <a:rPr lang="en-IN" sz="2000" b="0" i="0" dirty="0">
                <a:solidFill>
                  <a:schemeClr val="accent4">
                    <a:lumMod val="50000"/>
                  </a:schemeClr>
                </a:solidFill>
                <a:effectLst/>
                <a:latin typeface="Verdana" panose="020B0604030504040204" pitchFamily="34" charset="0"/>
                <a:ea typeface="Verdana" panose="020B0604030504040204" pitchFamily="34" charset="0"/>
              </a:rPr>
              <a:t>Action : Withdrew all Tylenol capsules from the store shelves </a:t>
            </a:r>
          </a:p>
          <a:p>
            <a:pPr>
              <a:lnSpc>
                <a:spcPts val="3000"/>
              </a:lnSpc>
              <a:spcBef>
                <a:spcPts val="0"/>
              </a:spcBef>
            </a:pPr>
            <a:r>
              <a:rPr lang="en-IN" sz="2000" b="0" i="0" dirty="0">
                <a:solidFill>
                  <a:schemeClr val="accent4">
                    <a:lumMod val="50000"/>
                  </a:schemeClr>
                </a:solidFill>
                <a:effectLst/>
                <a:latin typeface="Verdana" panose="020B0604030504040204" pitchFamily="34" charset="0"/>
                <a:ea typeface="Verdana" panose="020B0604030504040204" pitchFamily="34" charset="0"/>
              </a:rPr>
              <a:t>J &amp; J established a 1-800 hot line for consumers to call.</a:t>
            </a:r>
          </a:p>
          <a:p>
            <a:pPr>
              <a:lnSpc>
                <a:spcPts val="3000"/>
              </a:lnSpc>
              <a:spcBef>
                <a:spcPts val="0"/>
              </a:spcBef>
            </a:pPr>
            <a:r>
              <a:rPr lang="en-IN" sz="2000" b="0" i="0" dirty="0">
                <a:solidFill>
                  <a:schemeClr val="accent4">
                    <a:lumMod val="50000"/>
                  </a:schemeClr>
                </a:solidFill>
                <a:effectLst/>
                <a:latin typeface="Verdana" panose="020B0604030504040204" pitchFamily="34" charset="0"/>
                <a:ea typeface="Verdana" panose="020B0604030504040204" pitchFamily="34" charset="0"/>
              </a:rPr>
              <a:t>New triple safety seal packaging</a:t>
            </a:r>
            <a:endParaRPr lang="en-IN" sz="2000" dirty="0">
              <a:solidFill>
                <a:schemeClr val="accent4">
                  <a:lumMod val="50000"/>
                </a:schemeClr>
              </a:solidFill>
              <a:latin typeface="Verdana" panose="020B0604030504040204" pitchFamily="34" charset="0"/>
              <a:ea typeface="Verdana" panose="020B0604030504040204" pitchFamily="34" charset="0"/>
            </a:endParaRPr>
          </a:p>
          <a:p>
            <a:pPr>
              <a:lnSpc>
                <a:spcPts val="3000"/>
              </a:lnSpc>
              <a:spcBef>
                <a:spcPts val="0"/>
              </a:spcBef>
            </a:pPr>
            <a:r>
              <a:rPr lang="en-IN" sz="2000" b="0" i="0" dirty="0">
                <a:solidFill>
                  <a:schemeClr val="accent4">
                    <a:lumMod val="50000"/>
                  </a:schemeClr>
                </a:solidFill>
                <a:effectLst/>
                <a:latin typeface="Verdana" panose="020B0604030504040204" pitchFamily="34" charset="0"/>
                <a:ea typeface="Verdana" panose="020B0604030504040204" pitchFamily="34" charset="0"/>
              </a:rPr>
              <a:t>New tamper resistant packaging </a:t>
            </a:r>
          </a:p>
          <a:p>
            <a:pPr>
              <a:lnSpc>
                <a:spcPts val="3000"/>
              </a:lnSpc>
              <a:spcBef>
                <a:spcPts val="0"/>
              </a:spcBef>
            </a:pPr>
            <a:r>
              <a:rPr lang="en-IN" sz="2000" b="0" i="0" dirty="0">
                <a:solidFill>
                  <a:schemeClr val="accent4">
                    <a:lumMod val="50000"/>
                  </a:schemeClr>
                </a:solidFill>
                <a:effectLst/>
                <a:latin typeface="Verdana" panose="020B0604030504040204" pitchFamily="34" charset="0"/>
                <a:ea typeface="Verdana" panose="020B0604030504040204" pitchFamily="34" charset="0"/>
              </a:rPr>
              <a:t>Johnson &amp; Johnson used Remediation and Rectification, both Forgiveness </a:t>
            </a:r>
            <a:br>
              <a:rPr lang="en-IN" sz="2000" b="0" i="0" dirty="0">
                <a:solidFill>
                  <a:schemeClr val="accent4">
                    <a:lumMod val="50000"/>
                  </a:schemeClr>
                </a:solidFill>
                <a:effectLst/>
                <a:latin typeface="Verdana" panose="020B0604030504040204" pitchFamily="34" charset="0"/>
                <a:ea typeface="Verdana" panose="020B0604030504040204" pitchFamily="34" charset="0"/>
              </a:rPr>
            </a:br>
            <a:r>
              <a:rPr lang="en-IN" sz="2000" b="0" i="0" dirty="0">
                <a:solidFill>
                  <a:schemeClr val="accent4">
                    <a:lumMod val="50000"/>
                  </a:schemeClr>
                </a:solidFill>
                <a:effectLst/>
                <a:latin typeface="Verdana" panose="020B0604030504040204" pitchFamily="34" charset="0"/>
                <a:ea typeface="Verdana" panose="020B0604030504040204" pitchFamily="34" charset="0"/>
              </a:rPr>
              <a:t>strategies, in the Tylenol crisis.</a:t>
            </a:r>
          </a:p>
          <a:p>
            <a:endParaRPr lang="en-IN" sz="2000" b="0" i="0" dirty="0">
              <a:solidFill>
                <a:schemeClr val="accent4">
                  <a:lumMod val="50000"/>
                </a:schemeClr>
              </a:solidFill>
              <a:effectLst/>
              <a:latin typeface="Verdana" panose="020B0604030504040204" pitchFamily="34" charset="0"/>
              <a:ea typeface="Verdana" panose="020B0604030504040204" pitchFamily="34" charset="0"/>
            </a:endParaRPr>
          </a:p>
          <a:p>
            <a:pPr marL="0" indent="0">
              <a:buNone/>
            </a:pPr>
            <a:r>
              <a:rPr lang="en-MY" sz="2000" dirty="0">
                <a:solidFill>
                  <a:schemeClr val="accent4">
                    <a:lumMod val="50000"/>
                  </a:schemeClr>
                </a:solidFill>
                <a:latin typeface="Verdana" panose="020B0604030504040204" pitchFamily="34" charset="0"/>
                <a:ea typeface="Verdana" panose="020B0604030504040204" pitchFamily="34" charset="0"/>
              </a:rPr>
              <a:t>https://www.ou.edu/deptcomm/dodjcc/groups/02C2/Johnson%20&amp;%20Johnson.htm</a:t>
            </a:r>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spTree>
    <p:extLst>
      <p:ext uri="{BB962C8B-B14F-4D97-AF65-F5344CB8AC3E}">
        <p14:creationId xmlns:p14="http://schemas.microsoft.com/office/powerpoint/2010/main" val="3225581413"/>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a:xfrm>
            <a:off x="573314" y="125199"/>
            <a:ext cx="10972800" cy="901632"/>
          </a:xfrm>
        </p:spPr>
        <p:txBody>
          <a:bodyPr/>
          <a:lstStyle/>
          <a:p>
            <a:pPr algn="l"/>
            <a:r>
              <a:rPr lang="en-MY"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Case Study - 4</a:t>
            </a:r>
          </a:p>
        </p:txBody>
      </p:sp>
      <p:sp>
        <p:nvSpPr>
          <p:cNvPr id="3" name="Content Placeholder 2">
            <a:extLst>
              <a:ext uri="{FF2B5EF4-FFF2-40B4-BE49-F238E27FC236}">
                <a16:creationId xmlns:a16="http://schemas.microsoft.com/office/drawing/2014/main" id="{DD50BFA5-0660-4F0F-B620-995B4E8DFDAE}"/>
              </a:ext>
            </a:extLst>
          </p:cNvPr>
          <p:cNvSpPr>
            <a:spLocks noGrp="1"/>
          </p:cNvSpPr>
          <p:nvPr>
            <p:ph idx="1"/>
          </p:nvPr>
        </p:nvSpPr>
        <p:spPr>
          <a:xfrm>
            <a:off x="573314" y="928857"/>
            <a:ext cx="10972800" cy="6349524"/>
          </a:xfrm>
        </p:spPr>
        <p:txBody>
          <a:bodyPr/>
          <a:lstStyle/>
          <a:p>
            <a:pPr marL="0" indent="0" rtl="0">
              <a:lnSpc>
                <a:spcPts val="2800"/>
              </a:lnSpc>
              <a:spcBef>
                <a:spcPts val="0"/>
              </a:spcBef>
              <a:spcAft>
                <a:spcPts val="0"/>
              </a:spcAft>
            </a:pPr>
            <a:r>
              <a:rPr lang="en-IN" sz="2000" b="0" i="0" u="none" strike="noStrike" dirty="0">
                <a:solidFill>
                  <a:srgbClr val="000000"/>
                </a:solidFill>
                <a:effectLst/>
                <a:latin typeface="Verdana" panose="020B0604030504040204" pitchFamily="34" charset="0"/>
                <a:ea typeface="Verdana" panose="020B0604030504040204" pitchFamily="34" charset="0"/>
              </a:rPr>
              <a:t> The product in this case is an adhesive band-aid/plaster with a sensor which measures the body temperature of the baby. The sensor is connected to a phone through a dedicated app. Parents are notified through the app if and when the temperature of their baby is going up or down. This product was launched with a huge campaign to support it. As expected sales shot up immediately but in </a:t>
            </a:r>
            <a:r>
              <a:rPr lang="en-IN" sz="2000" dirty="0">
                <a:solidFill>
                  <a:srgbClr val="000000"/>
                </a:solidFill>
                <a:latin typeface="Verdana" panose="020B0604030504040204" pitchFamily="34" charset="0"/>
                <a:ea typeface="Verdana" panose="020B0604030504040204" pitchFamily="34" charset="0"/>
              </a:rPr>
              <a:t>a</a:t>
            </a:r>
            <a:r>
              <a:rPr lang="en-IN" sz="2000" b="0" i="0" u="none" strike="noStrike" dirty="0">
                <a:solidFill>
                  <a:srgbClr val="000000"/>
                </a:solidFill>
                <a:effectLst/>
                <a:latin typeface="Verdana" panose="020B0604030504040204" pitchFamily="34" charset="0"/>
                <a:ea typeface="Verdana" panose="020B0604030504040204" pitchFamily="34" charset="0"/>
              </a:rPr>
              <a:t> </a:t>
            </a:r>
            <a:r>
              <a:rPr lang="en-IN" sz="2000" dirty="0">
                <a:solidFill>
                  <a:srgbClr val="000000"/>
                </a:solidFill>
                <a:latin typeface="Verdana" panose="020B0604030504040204" pitchFamily="34" charset="0"/>
                <a:ea typeface="Verdana" panose="020B0604030504040204" pitchFamily="34" charset="0"/>
              </a:rPr>
              <a:t>matter of a few days </a:t>
            </a:r>
            <a:r>
              <a:rPr lang="en-IN" sz="2000" b="0" i="0" u="none" strike="noStrike" dirty="0">
                <a:solidFill>
                  <a:srgbClr val="000000"/>
                </a:solidFill>
                <a:effectLst/>
                <a:latin typeface="Verdana" panose="020B0604030504040204" pitchFamily="34" charset="0"/>
                <a:ea typeface="Verdana" panose="020B0604030504040204" pitchFamily="34" charset="0"/>
              </a:rPr>
              <a:t>sales began to fall flat. The assumption was that some feature of the launch process had gone wrong or had been poorly communicated.</a:t>
            </a:r>
          </a:p>
          <a:p>
            <a:pPr marL="0" indent="0" rtl="0">
              <a:lnSpc>
                <a:spcPts val="2800"/>
              </a:lnSpc>
              <a:spcBef>
                <a:spcPts val="0"/>
              </a:spcBef>
              <a:spcAft>
                <a:spcPts val="0"/>
              </a:spcAft>
            </a:pPr>
            <a:endParaRPr lang="en-IN" sz="2000" b="0" i="0" u="none" strike="noStrike" dirty="0">
              <a:solidFill>
                <a:srgbClr val="000000"/>
              </a:solidFill>
              <a:effectLst/>
              <a:latin typeface="Verdana" panose="020B0604030504040204" pitchFamily="34" charset="0"/>
              <a:ea typeface="Verdana" panose="020B0604030504040204" pitchFamily="34" charset="0"/>
            </a:endParaRPr>
          </a:p>
          <a:p>
            <a:pPr marL="0" indent="0" rtl="0">
              <a:lnSpc>
                <a:spcPts val="2800"/>
              </a:lnSpc>
              <a:spcBef>
                <a:spcPts val="0"/>
              </a:spcBef>
              <a:spcAft>
                <a:spcPts val="0"/>
              </a:spcAft>
            </a:pPr>
            <a:r>
              <a:rPr lang="en-IN" sz="2000" b="0" i="0" u="none" strike="noStrike" dirty="0">
                <a:solidFill>
                  <a:srgbClr val="000000"/>
                </a:solidFill>
                <a:effectLst/>
                <a:latin typeface="Verdana" panose="020B0604030504040204" pitchFamily="34" charset="0"/>
                <a:ea typeface="Verdana" panose="020B0604030504040204" pitchFamily="34" charset="0"/>
              </a:rPr>
              <a:t> The key question was : what had gone ‘wrong’ with the launch</a:t>
            </a:r>
          </a:p>
          <a:p>
            <a:pPr marL="0" indent="0" rtl="0">
              <a:lnSpc>
                <a:spcPts val="2800"/>
              </a:lnSpc>
              <a:spcBef>
                <a:spcPts val="0"/>
              </a:spcBef>
              <a:spcAft>
                <a:spcPts val="0"/>
              </a:spcAft>
            </a:pPr>
            <a:endParaRPr lang="en-IN" sz="2000" b="0" i="0" u="none" strike="noStrike" dirty="0">
              <a:solidFill>
                <a:srgbClr val="000000"/>
              </a:solidFill>
              <a:effectLst/>
              <a:latin typeface="Verdana" panose="020B0604030504040204" pitchFamily="34" charset="0"/>
              <a:ea typeface="Verdana" panose="020B0604030504040204" pitchFamily="34" charset="0"/>
            </a:endParaRPr>
          </a:p>
          <a:p>
            <a:pPr marL="0" indent="0" rtl="0">
              <a:lnSpc>
                <a:spcPts val="2800"/>
              </a:lnSpc>
              <a:spcBef>
                <a:spcPts val="0"/>
              </a:spcBef>
              <a:spcAft>
                <a:spcPts val="0"/>
              </a:spcAft>
            </a:pPr>
            <a:r>
              <a:rPr lang="en-IN" sz="2000" b="0" i="0" u="none" strike="noStrike" dirty="0">
                <a:solidFill>
                  <a:srgbClr val="000000"/>
                </a:solidFill>
                <a:effectLst/>
                <a:latin typeface="Verdana" panose="020B0604030504040204" pitchFamily="34" charset="0"/>
                <a:ea typeface="Verdana" panose="020B0604030504040204" pitchFamily="34" charset="0"/>
              </a:rPr>
              <a:t> What data should be collected and to analysed</a:t>
            </a:r>
          </a:p>
          <a:p>
            <a:pPr marL="0" indent="0" rtl="0">
              <a:lnSpc>
                <a:spcPts val="2800"/>
              </a:lnSpc>
              <a:spcBef>
                <a:spcPts val="0"/>
              </a:spcBef>
              <a:spcAft>
                <a:spcPts val="0"/>
              </a:spcAft>
              <a:buNone/>
            </a:pPr>
            <a:endParaRPr lang="en-IN" sz="2000" b="0" i="0" u="none" strike="noStrike" dirty="0">
              <a:solidFill>
                <a:srgbClr val="000000"/>
              </a:solidFill>
              <a:effectLst/>
              <a:latin typeface="Verdana" panose="020B0604030504040204" pitchFamily="34" charset="0"/>
              <a:ea typeface="Verdana" panose="020B0604030504040204" pitchFamily="34" charset="0"/>
            </a:endParaRPr>
          </a:p>
          <a:p>
            <a:pPr marL="0" indent="0" rtl="0">
              <a:lnSpc>
                <a:spcPts val="2800"/>
              </a:lnSpc>
              <a:spcBef>
                <a:spcPts val="0"/>
              </a:spcBef>
              <a:spcAft>
                <a:spcPts val="0"/>
              </a:spcAft>
            </a:pPr>
            <a:r>
              <a:rPr lang="en-IN" sz="2000" dirty="0">
                <a:solidFill>
                  <a:srgbClr val="000000"/>
                </a:solidFill>
                <a:latin typeface="Verdana" panose="020B0604030504040204" pitchFamily="34" charset="0"/>
                <a:ea typeface="Verdana" panose="020B0604030504040204" pitchFamily="34" charset="0"/>
              </a:rPr>
              <a:t> </a:t>
            </a:r>
            <a:r>
              <a:rPr lang="en-IN" sz="2000" b="0" i="0" u="none" strike="noStrike" dirty="0">
                <a:solidFill>
                  <a:srgbClr val="000000"/>
                </a:solidFill>
                <a:effectLst/>
                <a:latin typeface="Verdana" panose="020B0604030504040204" pitchFamily="34" charset="0"/>
                <a:ea typeface="Verdana" panose="020B0604030504040204" pitchFamily="34" charset="0"/>
              </a:rPr>
              <a:t>It came to light that the product had one big omission. The product would only notify parents in case the temperature of their baby changed, yet it did not tell them if nothing had changed. </a:t>
            </a:r>
            <a:endParaRPr lang="en-MY" sz="20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spTree>
    <p:extLst>
      <p:ext uri="{BB962C8B-B14F-4D97-AF65-F5344CB8AC3E}">
        <p14:creationId xmlns:p14="http://schemas.microsoft.com/office/powerpoint/2010/main" val="2427418652"/>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a:xfrm>
            <a:off x="573313" y="170805"/>
            <a:ext cx="10972800" cy="901632"/>
          </a:xfrm>
        </p:spPr>
        <p:txBody>
          <a:bodyPr/>
          <a:lstStyle/>
          <a:p>
            <a:pPr algn="l"/>
            <a:r>
              <a:rPr lang="en-MY"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Case -4  (First Aid Case)</a:t>
            </a:r>
          </a:p>
        </p:txBody>
      </p:sp>
      <p:sp>
        <p:nvSpPr>
          <p:cNvPr id="3" name="Content Placeholder 2">
            <a:extLst>
              <a:ext uri="{FF2B5EF4-FFF2-40B4-BE49-F238E27FC236}">
                <a16:creationId xmlns:a16="http://schemas.microsoft.com/office/drawing/2014/main" id="{DD50BFA5-0660-4F0F-B620-995B4E8DFDAE}"/>
              </a:ext>
            </a:extLst>
          </p:cNvPr>
          <p:cNvSpPr>
            <a:spLocks noGrp="1"/>
          </p:cNvSpPr>
          <p:nvPr>
            <p:ph idx="1"/>
          </p:nvPr>
        </p:nvSpPr>
        <p:spPr>
          <a:xfrm>
            <a:off x="342804" y="940663"/>
            <a:ext cx="11506391" cy="5041989"/>
          </a:xfrm>
        </p:spPr>
        <p:txBody>
          <a:bodyPr/>
          <a:lstStyle/>
          <a:p>
            <a:pPr algn="l">
              <a:lnSpc>
                <a:spcPts val="2800"/>
              </a:lnSpc>
              <a:spcBef>
                <a:spcPts val="0"/>
              </a:spcBef>
            </a:pPr>
            <a:r>
              <a:rPr lang="en-IN" sz="1800" b="0" i="0" dirty="0">
                <a:solidFill>
                  <a:srgbClr val="374151"/>
                </a:solidFill>
                <a:effectLst/>
                <a:latin typeface="Verdana" panose="020B0604030504040204" pitchFamily="34" charset="0"/>
                <a:ea typeface="Verdana" panose="020B0604030504040204" pitchFamily="34" charset="0"/>
              </a:rPr>
              <a:t>The product would only notify parents in case of the temperature of their baby changed, yet it did not tell them if nothing had changed. </a:t>
            </a:r>
            <a:r>
              <a:rPr lang="en-IN" sz="1800" b="0" i="0" u="none" strike="noStrike" dirty="0">
                <a:solidFill>
                  <a:srgbClr val="000000"/>
                </a:solidFill>
                <a:effectLst/>
                <a:latin typeface="Verdana" panose="020B0604030504040204" pitchFamily="34" charset="0"/>
                <a:ea typeface="Verdana" panose="020B0604030504040204" pitchFamily="34" charset="0"/>
              </a:rPr>
              <a:t>The assumption with product developers was that no news was good news and parents also wanted to be notified when something was not normal.</a:t>
            </a:r>
            <a:endParaRPr lang="en-IN" sz="1800" b="0" i="0" dirty="0">
              <a:solidFill>
                <a:srgbClr val="374151"/>
              </a:solidFill>
              <a:effectLst/>
              <a:latin typeface="Verdana" panose="020B0604030504040204" pitchFamily="34" charset="0"/>
              <a:ea typeface="Verdana" panose="020B0604030504040204" pitchFamily="34" charset="0"/>
            </a:endParaRPr>
          </a:p>
          <a:p>
            <a:pPr algn="l">
              <a:lnSpc>
                <a:spcPts val="2800"/>
              </a:lnSpc>
              <a:spcBef>
                <a:spcPts val="0"/>
              </a:spcBef>
            </a:pPr>
            <a:r>
              <a:rPr lang="en-IN" sz="1800" dirty="0">
                <a:solidFill>
                  <a:srgbClr val="374151"/>
                </a:solidFill>
                <a:latin typeface="Verdana" panose="020B0604030504040204" pitchFamily="34" charset="0"/>
                <a:ea typeface="Verdana" panose="020B0604030504040204" pitchFamily="34" charset="0"/>
              </a:rPr>
              <a:t>The </a:t>
            </a:r>
            <a:r>
              <a:rPr lang="en-IN" sz="1800" b="0" i="0" dirty="0">
                <a:solidFill>
                  <a:srgbClr val="374151"/>
                </a:solidFill>
                <a:effectLst/>
                <a:latin typeface="Verdana" panose="020B0604030504040204" pitchFamily="34" charset="0"/>
                <a:ea typeface="Verdana" panose="020B0604030504040204" pitchFamily="34" charset="0"/>
              </a:rPr>
              <a:t>parents wanted constant updates even if nothing had happened. So, many reported getting out of bed in the middle of the night to check on the baby themselves in case the product was not functioning and double-check the baby’s temperature themselves anyway. A significant portion of customers assumed the app wasn’t working effectively as they had been told nothing new.</a:t>
            </a:r>
          </a:p>
          <a:p>
            <a:pPr>
              <a:lnSpc>
                <a:spcPts val="2800"/>
              </a:lnSpc>
              <a:spcBef>
                <a:spcPts val="0"/>
              </a:spcBef>
            </a:pPr>
            <a:r>
              <a:rPr lang="en-IN" sz="1800" b="1" i="0" dirty="0">
                <a:solidFill>
                  <a:srgbClr val="111827"/>
                </a:solidFill>
                <a:effectLst/>
                <a:latin typeface="Verdana" panose="020B0604030504040204" pitchFamily="34" charset="0"/>
                <a:ea typeface="Verdana" panose="020B0604030504040204" pitchFamily="34" charset="0"/>
              </a:rPr>
              <a:t>Cause</a:t>
            </a:r>
            <a:r>
              <a:rPr lang="en-IN" sz="1800" b="0" i="0" dirty="0">
                <a:solidFill>
                  <a:srgbClr val="374151"/>
                </a:solidFill>
                <a:effectLst/>
                <a:latin typeface="Verdana" panose="020B0604030504040204" pitchFamily="34" charset="0"/>
                <a:ea typeface="Verdana" panose="020B0604030504040204" pitchFamily="34" charset="0"/>
              </a:rPr>
              <a:t>: However, many felt the product was either broken or non-functional in some </a:t>
            </a:r>
            <a:r>
              <a:rPr lang="en-IN" sz="1800" dirty="0">
                <a:solidFill>
                  <a:srgbClr val="374151"/>
                </a:solidFill>
                <a:latin typeface="Verdana" panose="020B0604030504040204" pitchFamily="34" charset="0"/>
                <a:ea typeface="Verdana" panose="020B0604030504040204" pitchFamily="34" charset="0"/>
              </a:rPr>
              <a:t>way. The lack of feedback was perceived as bad news by the parents. Customers consequently </a:t>
            </a:r>
            <a:endParaRPr lang="en-IN" sz="1800" b="0" i="0" dirty="0">
              <a:solidFill>
                <a:srgbClr val="374151"/>
              </a:solidFill>
              <a:effectLst/>
              <a:latin typeface="Verdana" panose="020B0604030504040204" pitchFamily="34" charset="0"/>
              <a:ea typeface="Verdana" panose="020B0604030504040204" pitchFamily="34" charset="0"/>
            </a:endParaRPr>
          </a:p>
          <a:p>
            <a:pPr algn="l">
              <a:lnSpc>
                <a:spcPts val="2800"/>
              </a:lnSpc>
              <a:spcBef>
                <a:spcPts val="0"/>
              </a:spcBef>
            </a:pPr>
            <a:r>
              <a:rPr lang="en-IN" sz="1800" b="0" i="0" dirty="0">
                <a:solidFill>
                  <a:srgbClr val="374151"/>
                </a:solidFill>
                <a:effectLst/>
                <a:latin typeface="Verdana" panose="020B0604030504040204" pitchFamily="34" charset="0"/>
                <a:ea typeface="Verdana" panose="020B0604030504040204" pitchFamily="34" charset="0"/>
              </a:rPr>
              <a:t>After this issue came to light, the following actions were taken:</a:t>
            </a:r>
          </a:p>
          <a:p>
            <a:pPr algn="l">
              <a:lnSpc>
                <a:spcPts val="2800"/>
              </a:lnSpc>
              <a:spcBef>
                <a:spcPts val="0"/>
              </a:spcBef>
              <a:buFont typeface="Arial" panose="020B0604020202020204" pitchFamily="34" charset="0"/>
              <a:buChar char="•"/>
            </a:pPr>
            <a:r>
              <a:rPr lang="en-IN" sz="1800" b="1" i="0" dirty="0">
                <a:solidFill>
                  <a:srgbClr val="374151"/>
                </a:solidFill>
                <a:effectLst/>
                <a:latin typeface="Verdana" panose="020B0604030504040204" pitchFamily="34" charset="0"/>
                <a:ea typeface="Verdana" panose="020B0604030504040204" pitchFamily="34" charset="0"/>
              </a:rPr>
              <a:t>A modification on the app: continuous feedback about the baby was added</a:t>
            </a:r>
          </a:p>
          <a:p>
            <a:pPr algn="l">
              <a:lnSpc>
                <a:spcPts val="2800"/>
              </a:lnSpc>
              <a:spcBef>
                <a:spcPts val="0"/>
              </a:spcBef>
              <a:buFont typeface="Arial" panose="020B0604020202020204" pitchFamily="34" charset="0"/>
              <a:buChar char="•"/>
            </a:pPr>
            <a:r>
              <a:rPr lang="en-IN" sz="1800" b="1" i="0" dirty="0">
                <a:solidFill>
                  <a:srgbClr val="374151"/>
                </a:solidFill>
                <a:effectLst/>
                <a:latin typeface="Verdana" panose="020B0604030504040204" pitchFamily="34" charset="0"/>
                <a:ea typeface="Verdana" panose="020B0604030504040204" pitchFamily="34" charset="0"/>
              </a:rPr>
              <a:t>The communication and packaging information were changed</a:t>
            </a:r>
          </a:p>
          <a:p>
            <a:pPr algn="l">
              <a:lnSpc>
                <a:spcPts val="2800"/>
              </a:lnSpc>
              <a:spcBef>
                <a:spcPts val="0"/>
              </a:spcBef>
              <a:buFont typeface="Arial" panose="020B0604020202020204" pitchFamily="34" charset="0"/>
              <a:buChar char="•"/>
            </a:pPr>
            <a:r>
              <a:rPr lang="en-IN" sz="1800" b="1" i="0" dirty="0">
                <a:solidFill>
                  <a:srgbClr val="374151"/>
                </a:solidFill>
                <a:effectLst/>
                <a:latin typeface="Verdana" panose="020B0604030504040204" pitchFamily="34" charset="0"/>
                <a:ea typeface="Verdana" panose="020B0604030504040204" pitchFamily="34" charset="0"/>
              </a:rPr>
              <a:t>The company ran an influencer campaign for damage control</a:t>
            </a:r>
          </a:p>
          <a:p>
            <a:pPr marL="0" indent="0" algn="l">
              <a:lnSpc>
                <a:spcPts val="2800"/>
              </a:lnSpc>
              <a:spcBef>
                <a:spcPts val="0"/>
              </a:spcBef>
              <a:buNone/>
            </a:pPr>
            <a:r>
              <a:rPr lang="en-IN" sz="1800" b="1" i="0" dirty="0">
                <a:solidFill>
                  <a:srgbClr val="374151"/>
                </a:solidFill>
                <a:effectLst/>
                <a:latin typeface="Verdana" panose="020B0604030504040204" pitchFamily="34" charset="0"/>
                <a:ea typeface="Verdana" panose="020B0604030504040204" pitchFamily="34" charset="0"/>
              </a:rPr>
              <a:t>https://www.wonderflow.ai/success-stories/case-study-product-launch</a:t>
            </a:r>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spTree>
    <p:extLst>
      <p:ext uri="{BB962C8B-B14F-4D97-AF65-F5344CB8AC3E}">
        <p14:creationId xmlns:p14="http://schemas.microsoft.com/office/powerpoint/2010/main" val="4125431081"/>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50BFA5-0660-4F0F-B620-995B4E8DFDAE}"/>
              </a:ext>
            </a:extLst>
          </p:cNvPr>
          <p:cNvSpPr>
            <a:spLocks noGrp="1"/>
          </p:cNvSpPr>
          <p:nvPr>
            <p:ph idx="1"/>
          </p:nvPr>
        </p:nvSpPr>
        <p:spPr>
          <a:xfrm>
            <a:off x="469423" y="827174"/>
            <a:ext cx="11411276" cy="4713125"/>
          </a:xfrm>
        </p:spPr>
        <p:txBody>
          <a:bodyPr/>
          <a:lstStyle/>
          <a:p>
            <a:pPr marL="0" indent="0">
              <a:buNone/>
            </a:pPr>
            <a:r>
              <a:rPr lang="en-MY" dirty="0"/>
              <a:t>A brain teaser Puzzle!</a:t>
            </a:r>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sp>
        <p:nvSpPr>
          <p:cNvPr id="10" name="TextBox 9">
            <a:extLst>
              <a:ext uri="{FF2B5EF4-FFF2-40B4-BE49-F238E27FC236}">
                <a16:creationId xmlns:a16="http://schemas.microsoft.com/office/drawing/2014/main" id="{3D1E071D-2C49-4AF6-BF9E-D6AE5ED47455}"/>
              </a:ext>
            </a:extLst>
          </p:cNvPr>
          <p:cNvSpPr txBox="1"/>
          <p:nvPr/>
        </p:nvSpPr>
        <p:spPr>
          <a:xfrm>
            <a:off x="3046751" y="3308042"/>
            <a:ext cx="6093500" cy="369332"/>
          </a:xfrm>
          <a:prstGeom prst="rect">
            <a:avLst/>
          </a:prstGeom>
          <a:noFill/>
        </p:spPr>
        <p:txBody>
          <a:bodyPr wrap="square">
            <a:spAutoFit/>
          </a:bodyPr>
          <a:lstStyle/>
          <a:p>
            <a:r>
              <a:rPr lang="en-MY" dirty="0"/>
              <a:t>Real scenario </a:t>
            </a:r>
            <a:endParaRPr lang="en-IN" dirty="0"/>
          </a:p>
        </p:txBody>
      </p:sp>
      <p:pic>
        <p:nvPicPr>
          <p:cNvPr id="6146" name="Picture 2">
            <a:extLst>
              <a:ext uri="{FF2B5EF4-FFF2-40B4-BE49-F238E27FC236}">
                <a16:creationId xmlns:a16="http://schemas.microsoft.com/office/drawing/2014/main" id="{C911BE64-C6CD-4B0B-9E54-D390DAD3D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777" y="2141904"/>
            <a:ext cx="7287318" cy="39052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11ABD5F-96F7-4C13-A635-F2BC18A3C1A1}"/>
              </a:ext>
            </a:extLst>
          </p:cNvPr>
          <p:cNvSpPr txBox="1"/>
          <p:nvPr/>
        </p:nvSpPr>
        <p:spPr>
          <a:xfrm>
            <a:off x="8961036" y="1938436"/>
            <a:ext cx="2919663" cy="310854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There is a trolley coming down the tracks and ahead, there are five people tied to the tracks who are unable to move. </a:t>
            </a:r>
            <a:endPar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3083471"/>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black and white image of a factory&#10;&#10;Description automatically generated with low confidence">
            <a:extLst>
              <a:ext uri="{FF2B5EF4-FFF2-40B4-BE49-F238E27FC236}">
                <a16:creationId xmlns:a16="http://schemas.microsoft.com/office/drawing/2014/main" id="{2265C2B5-DA39-46B2-AB13-D0F366FA42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48488" y="1166018"/>
            <a:ext cx="2593675" cy="4525963"/>
          </a:xfrm>
          <a:prstGeom prst="rect">
            <a:avLst/>
          </a:prstGeom>
          <a:solidFill>
            <a:srgbClr val="FFFFFF"/>
          </a:solidFill>
        </p:spPr>
      </p:pic>
      <p:sp>
        <p:nvSpPr>
          <p:cNvPr id="4" name="Date Placeholder 3">
            <a:extLst>
              <a:ext uri="{FF2B5EF4-FFF2-40B4-BE49-F238E27FC236}">
                <a16:creationId xmlns:a16="http://schemas.microsoft.com/office/drawing/2014/main" id="{F4F73316-3A55-4C72-B804-1872425C2DC5}"/>
              </a:ext>
            </a:extLst>
          </p:cNvPr>
          <p:cNvSpPr>
            <a:spLocks noGrp="1"/>
          </p:cNvSpPr>
          <p:nvPr>
            <p:ph type="dt" sz="half" idx="10"/>
          </p:nvPr>
        </p:nvSpPr>
        <p:spPr>
          <a:xfrm>
            <a:off x="609600" y="6356351"/>
            <a:ext cx="2844800" cy="365125"/>
          </a:xfrm>
        </p:spPr>
        <p:txBody>
          <a:bodyPr>
            <a:normAutofit/>
          </a:bodyPr>
          <a:lstStyle/>
          <a:p>
            <a:pPr>
              <a:lnSpc>
                <a:spcPct val="90000"/>
              </a:lnSpc>
              <a:spcAft>
                <a:spcPts val="600"/>
              </a:spcAft>
            </a:pPr>
            <a:fld id="{3986256D-9E1E-44DE-AEF0-8926332BF6DA}" type="datetime1">
              <a:rPr lang="en-MY" smtClean="0"/>
              <a:pPr>
                <a:lnSpc>
                  <a:spcPct val="90000"/>
                </a:lnSpc>
                <a:spcAft>
                  <a:spcPts val="600"/>
                </a:spcAft>
              </a:pPr>
              <a:t>6/7/2021</a:t>
            </a:fld>
            <a:endParaRPr lang="en-MY"/>
          </a:p>
        </p:txBody>
      </p:sp>
      <p:sp>
        <p:nvSpPr>
          <p:cNvPr id="5" name="Footer Placeholder 4">
            <a:extLst>
              <a:ext uri="{FF2B5EF4-FFF2-40B4-BE49-F238E27FC236}">
                <a16:creationId xmlns:a16="http://schemas.microsoft.com/office/drawing/2014/main" id="{61407E04-6AF6-4EC5-A3F1-B61C65ABA787}"/>
              </a:ext>
            </a:extLst>
          </p:cNvPr>
          <p:cNvSpPr>
            <a:spLocks noGrp="1"/>
          </p:cNvSpPr>
          <p:nvPr>
            <p:ph type="ftr" sz="quarter" idx="11"/>
          </p:nvPr>
        </p:nvSpPr>
        <p:spPr>
          <a:xfrm>
            <a:off x="4165600" y="6356351"/>
            <a:ext cx="3860800" cy="365125"/>
          </a:xfrm>
        </p:spPr>
        <p:txBody>
          <a:bodyPr>
            <a:normAutofit/>
          </a:bodyPr>
          <a:lstStyle/>
          <a:p>
            <a:pPr>
              <a:lnSpc>
                <a:spcPct val="90000"/>
              </a:lnSpc>
              <a:spcAft>
                <a:spcPts val="600"/>
              </a:spcAft>
            </a:pPr>
            <a:r>
              <a:rPr lang="en-MY" kern="1200">
                <a:latin typeface="Arial" panose="020B0604020202020204" pitchFamily="34" charset="0"/>
                <a:ea typeface="SimSun" panose="02010600030101010101" pitchFamily="2" charset="-122"/>
                <a:cs typeface="+mn-cs"/>
              </a:rPr>
              <a:t>Critical Thinking</a:t>
            </a:r>
          </a:p>
        </p:txBody>
      </p:sp>
      <p:sp>
        <p:nvSpPr>
          <p:cNvPr id="10" name="TextBox 9">
            <a:extLst>
              <a:ext uri="{FF2B5EF4-FFF2-40B4-BE49-F238E27FC236}">
                <a16:creationId xmlns:a16="http://schemas.microsoft.com/office/drawing/2014/main" id="{3F963174-D640-4E13-8049-32AEB5BFA893}"/>
              </a:ext>
            </a:extLst>
          </p:cNvPr>
          <p:cNvSpPr txBox="1"/>
          <p:nvPr/>
        </p:nvSpPr>
        <p:spPr>
          <a:xfrm>
            <a:off x="5700197" y="1720840"/>
            <a:ext cx="6096000" cy="4154984"/>
          </a:xfrm>
          <a:prstGeom prst="rect">
            <a:avLst/>
          </a:prstGeom>
          <a:noFill/>
        </p:spPr>
        <p:txBody>
          <a:bodyPr wrap="square">
            <a:spAutoFit/>
          </a:bodyPr>
          <a:lstStyle/>
          <a:p>
            <a:pPr algn="just" rtl="0">
              <a:spcBef>
                <a:spcPts val="0"/>
              </a:spcBef>
              <a:spcAft>
                <a:spcPts val="0"/>
              </a:spcAft>
            </a:pPr>
            <a:r>
              <a:rPr lang="en-IN" sz="2400" b="0" i="0" u="none" strike="noStrike" dirty="0">
                <a:solidFill>
                  <a:srgbClr val="000000"/>
                </a:solidFill>
                <a:effectLst/>
                <a:latin typeface="+mn-lt"/>
              </a:rPr>
              <a:t>If you pull the lever, the train will be directed to another track, which has only one person tied to it. You have two choices:</a:t>
            </a:r>
            <a:endParaRPr lang="en-IN" sz="2400" b="0" dirty="0">
              <a:effectLst/>
              <a:latin typeface="+mn-lt"/>
            </a:endParaRPr>
          </a:p>
          <a:p>
            <a:pPr algn="just" rtl="0" fontAlgn="base">
              <a:spcBef>
                <a:spcPts val="0"/>
              </a:spcBef>
              <a:spcAft>
                <a:spcPts val="0"/>
              </a:spcAft>
              <a:buFont typeface="Arial" panose="020B0604020202020204" pitchFamily="34" charset="0"/>
              <a:buChar char="•"/>
            </a:pPr>
            <a:br>
              <a:rPr lang="en-IN" sz="2400" b="0" dirty="0">
                <a:effectLst/>
                <a:latin typeface="+mn-lt"/>
              </a:rPr>
            </a:br>
            <a:r>
              <a:rPr lang="en-IN" sz="2400" b="0" i="0" u="none" strike="noStrike" dirty="0">
                <a:solidFill>
                  <a:srgbClr val="000000"/>
                </a:solidFill>
                <a:effectLst/>
                <a:latin typeface="+mn-lt"/>
              </a:rPr>
              <a:t>Do nothing and the five people will die</a:t>
            </a:r>
          </a:p>
          <a:p>
            <a:pPr algn="just" rtl="0" fontAlgn="base">
              <a:spcBef>
                <a:spcPts val="0"/>
              </a:spcBef>
              <a:spcAft>
                <a:spcPts val="0"/>
              </a:spcAft>
              <a:buFont typeface="Arial" panose="020B0604020202020204" pitchFamily="34" charset="0"/>
              <a:buChar char="•"/>
            </a:pPr>
            <a:endParaRPr lang="en-IN" sz="2400" dirty="0">
              <a:solidFill>
                <a:srgbClr val="000000"/>
              </a:solidFill>
              <a:latin typeface="+mn-lt"/>
            </a:endParaRPr>
          </a:p>
          <a:p>
            <a:pPr algn="just">
              <a:spcBef>
                <a:spcPts val="0"/>
              </a:spcBef>
              <a:spcAft>
                <a:spcPts val="0"/>
              </a:spcAft>
            </a:pPr>
            <a:r>
              <a:rPr kumimoji="0" lang="en-US" altLang="en-US" sz="2400" b="0" i="0" u="none" strike="noStrike" cap="none" normalizeH="0" baseline="0" dirty="0">
                <a:ln>
                  <a:noFill/>
                </a:ln>
                <a:effectLst/>
                <a:latin typeface="+mn-lt"/>
                <a:ea typeface="+mn-ea"/>
                <a:sym typeface="Calibri" panose="020F0502020204030204" pitchFamily="34" charset="0"/>
              </a:rPr>
              <a:t>Pull the lever and save the five people but let one person die.</a:t>
            </a:r>
          </a:p>
          <a:p>
            <a:pPr algn="just">
              <a:spcBef>
                <a:spcPts val="0"/>
              </a:spcBef>
              <a:spcAft>
                <a:spcPts val="0"/>
              </a:spcAft>
            </a:pPr>
            <a:endParaRPr lang="en-US" altLang="en-US" sz="2400" dirty="0">
              <a:latin typeface="+mn-lt"/>
              <a:ea typeface="+mn-ea"/>
              <a:sym typeface="Calibri" panose="020F0502020204030204" pitchFamily="34" charset="0"/>
            </a:endParaRPr>
          </a:p>
          <a:p>
            <a:pPr algn="just">
              <a:spcBef>
                <a:spcPts val="0"/>
              </a:spcBef>
              <a:spcAft>
                <a:spcPts val="0"/>
              </a:spcAft>
            </a:pPr>
            <a:r>
              <a:rPr kumimoji="0" lang="en-US" altLang="en-US" sz="2400" b="0" i="0" u="none" strike="noStrike" cap="none" normalizeH="0" baseline="0" dirty="0">
                <a:ln>
                  <a:noFill/>
                </a:ln>
                <a:effectLst/>
                <a:latin typeface="+mn-lt"/>
                <a:ea typeface="+mn-ea"/>
                <a:sym typeface="Calibri" panose="020F0502020204030204" pitchFamily="34" charset="0"/>
              </a:rPr>
              <a:t>What will you do?</a:t>
            </a:r>
          </a:p>
          <a:p>
            <a:pPr algn="just" rtl="0" fontAlgn="base">
              <a:spcBef>
                <a:spcPts val="0"/>
              </a:spcBef>
              <a:spcAft>
                <a:spcPts val="0"/>
              </a:spcAft>
              <a:buFont typeface="Arial" panose="020B0604020202020204" pitchFamily="34" charset="0"/>
              <a:buChar char="•"/>
            </a:pPr>
            <a:endParaRPr lang="en-IN" sz="2400" b="0" i="0" u="none" strike="noStrike" dirty="0">
              <a:solidFill>
                <a:srgbClr val="000000"/>
              </a:solidFill>
              <a:effectLst/>
              <a:latin typeface="+mn-lt"/>
            </a:endParaRPr>
          </a:p>
        </p:txBody>
      </p:sp>
    </p:spTree>
    <p:extLst>
      <p:ext uri="{BB962C8B-B14F-4D97-AF65-F5344CB8AC3E}">
        <p14:creationId xmlns:p14="http://schemas.microsoft.com/office/powerpoint/2010/main" val="3441226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a:xfrm>
            <a:off x="954373" y="371972"/>
            <a:ext cx="2688236" cy="901632"/>
          </a:xfrm>
        </p:spPr>
        <p:txBody>
          <a:bodyPr/>
          <a:lstStyle/>
          <a:p>
            <a:r>
              <a:rPr lang="en-MY"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WIIFM</a:t>
            </a:r>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sp>
        <p:nvSpPr>
          <p:cNvPr id="4" name="Content Placeholder 3">
            <a:extLst>
              <a:ext uri="{FF2B5EF4-FFF2-40B4-BE49-F238E27FC236}">
                <a16:creationId xmlns:a16="http://schemas.microsoft.com/office/drawing/2014/main" id="{43CAD5E5-53D5-4EC3-A246-27CF6BD60C5A}"/>
              </a:ext>
            </a:extLst>
          </p:cNvPr>
          <p:cNvSpPr>
            <a:spLocks noGrp="1"/>
          </p:cNvSpPr>
          <p:nvPr>
            <p:ph idx="1"/>
          </p:nvPr>
        </p:nvSpPr>
        <p:spPr>
          <a:xfrm>
            <a:off x="573314" y="2243937"/>
            <a:ext cx="10972800" cy="2370126"/>
          </a:xfrm>
        </p:spPr>
        <p:txBody>
          <a:bodyPr/>
          <a:lstStyle/>
          <a:p>
            <a:r>
              <a:rPr lang="en-IN" b="0" i="0" dirty="0">
                <a:solidFill>
                  <a:srgbClr val="000000"/>
                </a:solidFill>
                <a:effectLst/>
                <a:latin typeface="Verdana" panose="020B0604030504040204" pitchFamily="34" charset="0"/>
                <a:ea typeface="Verdana" panose="020B0604030504040204" pitchFamily="34" charset="0"/>
              </a:rPr>
              <a:t>Organisations want to hire employees that have critical thinking skill sets. </a:t>
            </a:r>
            <a:r>
              <a:rPr lang="en-IN" b="0" i="0" u="none" strike="noStrike" dirty="0">
                <a:solidFill>
                  <a:srgbClr val="000000"/>
                </a:solidFill>
                <a:effectLst/>
                <a:latin typeface="Verdana" panose="020B0604030504040204" pitchFamily="34" charset="0"/>
                <a:ea typeface="Verdana" panose="020B0604030504040204" pitchFamily="34" charset="0"/>
                <a:hlinkClick r:id="rId2"/>
              </a:rPr>
              <a:t>According to the Foundation for Young Australians,</a:t>
            </a:r>
            <a:r>
              <a:rPr lang="en-IN" b="0" i="0" dirty="0">
                <a:solidFill>
                  <a:srgbClr val="000000"/>
                </a:solidFill>
                <a:effectLst/>
                <a:latin typeface="Verdana" panose="020B0604030504040204" pitchFamily="34" charset="0"/>
                <a:ea typeface="Verdana" panose="020B0604030504040204" pitchFamily="34" charset="0"/>
              </a:rPr>
              <a:t> demand for critical thinking skills in new graduates has risen 158% in three years. Their report showed that employers are willing to pay high wages for graduates who demonstrate problem-solving and critical thinking skills!</a:t>
            </a:r>
            <a:endParaRPr lang="en-IN"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1679840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a:xfrm>
            <a:off x="609600" y="865636"/>
            <a:ext cx="10972800" cy="901632"/>
          </a:xfrm>
        </p:spPr>
        <p:txBody>
          <a:bodyPr/>
          <a:lstStyle/>
          <a:p>
            <a:r>
              <a:rPr lang="en-MY"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 good news </a:t>
            </a:r>
          </a:p>
        </p:txBody>
      </p:sp>
      <p:sp>
        <p:nvSpPr>
          <p:cNvPr id="3" name="Content Placeholder 2">
            <a:extLst>
              <a:ext uri="{FF2B5EF4-FFF2-40B4-BE49-F238E27FC236}">
                <a16:creationId xmlns:a16="http://schemas.microsoft.com/office/drawing/2014/main" id="{DD50BFA5-0660-4F0F-B620-995B4E8DFDAE}"/>
              </a:ext>
            </a:extLst>
          </p:cNvPr>
          <p:cNvSpPr>
            <a:spLocks noGrp="1"/>
          </p:cNvSpPr>
          <p:nvPr>
            <p:ph idx="1"/>
          </p:nvPr>
        </p:nvSpPr>
        <p:spPr>
          <a:xfrm>
            <a:off x="789638" y="2677878"/>
            <a:ext cx="10612724" cy="1579066"/>
          </a:xfrm>
        </p:spPr>
        <p:txBody>
          <a:bodyPr/>
          <a:lstStyle/>
          <a:p>
            <a:pPr marL="0" indent="0" algn="ctr">
              <a:buNone/>
            </a:pPr>
            <a:r>
              <a:rPr lang="en-MY" sz="6600" b="1" i="1" dirty="0">
                <a:latin typeface="+mj-lt"/>
              </a:rPr>
              <a:t>We all are gifted with it.</a:t>
            </a:r>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spTree>
    <p:extLst>
      <p:ext uri="{BB962C8B-B14F-4D97-AF65-F5344CB8AC3E}">
        <p14:creationId xmlns:p14="http://schemas.microsoft.com/office/powerpoint/2010/main" val="315357743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p:txBody>
          <a:bodyPr/>
          <a:lstStyle/>
          <a:p>
            <a:r>
              <a:rPr lang="en-MY"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Learning Objective</a:t>
            </a:r>
          </a:p>
        </p:txBody>
      </p:sp>
      <p:sp>
        <p:nvSpPr>
          <p:cNvPr id="3" name="Content Placeholder 2">
            <a:extLst>
              <a:ext uri="{FF2B5EF4-FFF2-40B4-BE49-F238E27FC236}">
                <a16:creationId xmlns:a16="http://schemas.microsoft.com/office/drawing/2014/main" id="{DD50BFA5-0660-4F0F-B620-995B4E8DFDAE}"/>
              </a:ext>
            </a:extLst>
          </p:cNvPr>
          <p:cNvSpPr>
            <a:spLocks noGrp="1"/>
          </p:cNvSpPr>
          <p:nvPr>
            <p:ph idx="1"/>
          </p:nvPr>
        </p:nvSpPr>
        <p:spPr>
          <a:xfrm>
            <a:off x="599919" y="1662718"/>
            <a:ext cx="10972800" cy="2591228"/>
          </a:xfrm>
        </p:spPr>
        <p:txBody>
          <a:bodyPr/>
          <a:lstStyle/>
          <a:p>
            <a:pPr marL="0" indent="0">
              <a:buNone/>
            </a:pPr>
            <a:r>
              <a:rPr lang="en-MY" dirty="0"/>
              <a:t>Participants will be able to:</a:t>
            </a:r>
          </a:p>
          <a:p>
            <a:pPr marL="0" indent="0">
              <a:buNone/>
            </a:pPr>
            <a:endParaRPr lang="en-MY" dirty="0"/>
          </a:p>
          <a:p>
            <a:pPr marL="0" indent="0">
              <a:buNone/>
            </a:pPr>
            <a:r>
              <a:rPr lang="en-MY" dirty="0"/>
              <a:t>Understand the importance of Critical Thinking</a:t>
            </a:r>
          </a:p>
          <a:p>
            <a:pPr marL="0" indent="0">
              <a:buNone/>
            </a:pPr>
            <a:endParaRPr lang="en-MY" dirty="0"/>
          </a:p>
          <a:p>
            <a:pPr marL="0" indent="0">
              <a:buNone/>
            </a:pPr>
            <a:r>
              <a:rPr lang="en-MY" dirty="0"/>
              <a:t>Apply the techniques of Critical Thinking to business situations</a:t>
            </a:r>
          </a:p>
          <a:p>
            <a:pPr marL="0" indent="0">
              <a:buNone/>
            </a:pPr>
            <a:endParaRPr lang="en-MY" dirty="0"/>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spTree>
    <p:extLst>
      <p:ext uri="{BB962C8B-B14F-4D97-AF65-F5344CB8AC3E}">
        <p14:creationId xmlns:p14="http://schemas.microsoft.com/office/powerpoint/2010/main" val="321697253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a:xfrm>
            <a:off x="609600" y="865635"/>
            <a:ext cx="10972800" cy="2563365"/>
          </a:xfrm>
        </p:spPr>
        <p:txBody>
          <a:bodyPr/>
          <a:lstStyle/>
          <a:p>
            <a:r>
              <a:rPr lang="en-MY"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WIIFM</a:t>
            </a:r>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spTree>
    <p:extLst>
      <p:ext uri="{BB962C8B-B14F-4D97-AF65-F5344CB8AC3E}">
        <p14:creationId xmlns:p14="http://schemas.microsoft.com/office/powerpoint/2010/main" val="348914715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a:xfrm>
            <a:off x="609600" y="6356351"/>
            <a:ext cx="2844800" cy="365125"/>
          </a:xfrm>
        </p:spPr>
        <p:txBody>
          <a:bodyPr>
            <a:normAutofit/>
          </a:bodyPr>
          <a:lstStyle/>
          <a:p>
            <a:pPr>
              <a:lnSpc>
                <a:spcPct val="90000"/>
              </a:lnSpc>
              <a:spcAft>
                <a:spcPts val="600"/>
              </a:spcAft>
            </a:pPr>
            <a:fld id="{2C6FB12D-5A07-43BA-82B4-E274CE07BC66}" type="datetime1">
              <a:rPr lang="en-MY" smtClean="0"/>
              <a:pPr>
                <a:lnSpc>
                  <a:spcPct val="90000"/>
                </a:lnSpc>
                <a:spcAft>
                  <a:spcPts val="600"/>
                </a:spcAft>
              </a:pPr>
              <a:t>6/7/2021</a:t>
            </a:fld>
            <a:endParaRPr lang="en-MY"/>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a:xfrm>
            <a:off x="4165600" y="6356351"/>
            <a:ext cx="3860800" cy="365125"/>
          </a:xfrm>
        </p:spPr>
        <p:txBody>
          <a:bodyPr>
            <a:normAutofit/>
          </a:bodyPr>
          <a:lstStyle/>
          <a:p>
            <a:pPr>
              <a:lnSpc>
                <a:spcPct val="90000"/>
              </a:lnSpc>
              <a:spcAft>
                <a:spcPts val="600"/>
              </a:spcAft>
            </a:pPr>
            <a:r>
              <a:rPr lang="en-MY"/>
              <a:t>Critical Thinking</a:t>
            </a:r>
          </a:p>
        </p:txBody>
      </p:sp>
      <p:grpSp>
        <p:nvGrpSpPr>
          <p:cNvPr id="2" name="Group 1">
            <a:extLst>
              <a:ext uri="{FF2B5EF4-FFF2-40B4-BE49-F238E27FC236}">
                <a16:creationId xmlns:a16="http://schemas.microsoft.com/office/drawing/2014/main" id="{9DAABBAB-1457-448C-8EEC-941116FFC38D}"/>
              </a:ext>
            </a:extLst>
          </p:cNvPr>
          <p:cNvGrpSpPr/>
          <p:nvPr/>
        </p:nvGrpSpPr>
        <p:grpSpPr>
          <a:xfrm>
            <a:off x="756095" y="1027910"/>
            <a:ext cx="10906515" cy="4802177"/>
            <a:chOff x="756095" y="1027910"/>
            <a:chExt cx="10906515" cy="4802177"/>
          </a:xfrm>
        </p:grpSpPr>
        <p:sp>
          <p:nvSpPr>
            <p:cNvPr id="3" name="Freeform: Shape 2">
              <a:extLst>
                <a:ext uri="{FF2B5EF4-FFF2-40B4-BE49-F238E27FC236}">
                  <a16:creationId xmlns:a16="http://schemas.microsoft.com/office/drawing/2014/main" id="{08E21C3E-4A32-42CC-92E4-6D58984F06AB}"/>
                </a:ext>
              </a:extLst>
            </p:cNvPr>
            <p:cNvSpPr/>
            <p:nvPr/>
          </p:nvSpPr>
          <p:spPr>
            <a:xfrm>
              <a:off x="756095" y="1027910"/>
              <a:ext cx="10906515" cy="1551420"/>
            </a:xfrm>
            <a:custGeom>
              <a:avLst/>
              <a:gdLst>
                <a:gd name="connsiteX0" fmla="*/ 0 w 10906515"/>
                <a:gd name="connsiteY0" fmla="*/ 258575 h 1551420"/>
                <a:gd name="connsiteX1" fmla="*/ 258575 w 10906515"/>
                <a:gd name="connsiteY1" fmla="*/ 0 h 1551420"/>
                <a:gd name="connsiteX2" fmla="*/ 10647940 w 10906515"/>
                <a:gd name="connsiteY2" fmla="*/ 0 h 1551420"/>
                <a:gd name="connsiteX3" fmla="*/ 10906515 w 10906515"/>
                <a:gd name="connsiteY3" fmla="*/ 258575 h 1551420"/>
                <a:gd name="connsiteX4" fmla="*/ 10906515 w 10906515"/>
                <a:gd name="connsiteY4" fmla="*/ 1292845 h 1551420"/>
                <a:gd name="connsiteX5" fmla="*/ 10647940 w 10906515"/>
                <a:gd name="connsiteY5" fmla="*/ 1551420 h 1551420"/>
                <a:gd name="connsiteX6" fmla="*/ 258575 w 10906515"/>
                <a:gd name="connsiteY6" fmla="*/ 1551420 h 1551420"/>
                <a:gd name="connsiteX7" fmla="*/ 0 w 10906515"/>
                <a:gd name="connsiteY7" fmla="*/ 1292845 h 1551420"/>
                <a:gd name="connsiteX8" fmla="*/ 0 w 10906515"/>
                <a:gd name="connsiteY8" fmla="*/ 258575 h 155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6515" h="1551420">
                  <a:moveTo>
                    <a:pt x="0" y="258575"/>
                  </a:moveTo>
                  <a:cubicBezTo>
                    <a:pt x="0" y="115768"/>
                    <a:pt x="115768" y="0"/>
                    <a:pt x="258575" y="0"/>
                  </a:cubicBezTo>
                  <a:lnTo>
                    <a:pt x="10647940" y="0"/>
                  </a:lnTo>
                  <a:cubicBezTo>
                    <a:pt x="10790747" y="0"/>
                    <a:pt x="10906515" y="115768"/>
                    <a:pt x="10906515" y="258575"/>
                  </a:cubicBezTo>
                  <a:lnTo>
                    <a:pt x="10906515" y="1292845"/>
                  </a:lnTo>
                  <a:cubicBezTo>
                    <a:pt x="10906515" y="1435652"/>
                    <a:pt x="10790747" y="1551420"/>
                    <a:pt x="10647940" y="1551420"/>
                  </a:cubicBezTo>
                  <a:lnTo>
                    <a:pt x="258575" y="1551420"/>
                  </a:lnTo>
                  <a:cubicBezTo>
                    <a:pt x="115768" y="1551420"/>
                    <a:pt x="0" y="1435652"/>
                    <a:pt x="0" y="1292845"/>
                  </a:cubicBezTo>
                  <a:lnTo>
                    <a:pt x="0" y="258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4324" tIns="224324" rIns="224324" bIns="224324" numCol="1" spcCol="1270" anchor="ctr" anchorCtr="0">
              <a:noAutofit/>
            </a:bodyPr>
            <a:lstStyle/>
            <a:p>
              <a:pPr marL="0" lvl="0" indent="0" algn="l" defTabSz="1733550">
                <a:lnSpc>
                  <a:spcPct val="90000"/>
                </a:lnSpc>
                <a:spcBef>
                  <a:spcPct val="0"/>
                </a:spcBef>
                <a:spcAft>
                  <a:spcPct val="35000"/>
                </a:spcAft>
                <a:buNone/>
              </a:pPr>
              <a:r>
                <a:rPr lang="en-MY" sz="3900" b="1" kern="1200" dirty="0"/>
                <a:t>One of the most demanded skills by the employers.</a:t>
              </a:r>
              <a:endParaRPr lang="en-US" sz="3900" b="1" kern="1200" dirty="0"/>
            </a:p>
          </p:txBody>
        </p:sp>
        <p:sp>
          <p:nvSpPr>
            <p:cNvPr id="4" name="Freeform: Shape 3">
              <a:extLst>
                <a:ext uri="{FF2B5EF4-FFF2-40B4-BE49-F238E27FC236}">
                  <a16:creationId xmlns:a16="http://schemas.microsoft.com/office/drawing/2014/main" id="{944D6698-5720-4B1B-88B2-0EE8B4D51A7D}"/>
                </a:ext>
              </a:extLst>
            </p:cNvPr>
            <p:cNvSpPr/>
            <p:nvPr/>
          </p:nvSpPr>
          <p:spPr>
            <a:xfrm>
              <a:off x="756095" y="2691650"/>
              <a:ext cx="10906515" cy="1551420"/>
            </a:xfrm>
            <a:custGeom>
              <a:avLst/>
              <a:gdLst>
                <a:gd name="connsiteX0" fmla="*/ 0 w 10906515"/>
                <a:gd name="connsiteY0" fmla="*/ 258575 h 1551420"/>
                <a:gd name="connsiteX1" fmla="*/ 258575 w 10906515"/>
                <a:gd name="connsiteY1" fmla="*/ 0 h 1551420"/>
                <a:gd name="connsiteX2" fmla="*/ 10647940 w 10906515"/>
                <a:gd name="connsiteY2" fmla="*/ 0 h 1551420"/>
                <a:gd name="connsiteX3" fmla="*/ 10906515 w 10906515"/>
                <a:gd name="connsiteY3" fmla="*/ 258575 h 1551420"/>
                <a:gd name="connsiteX4" fmla="*/ 10906515 w 10906515"/>
                <a:gd name="connsiteY4" fmla="*/ 1292845 h 1551420"/>
                <a:gd name="connsiteX5" fmla="*/ 10647940 w 10906515"/>
                <a:gd name="connsiteY5" fmla="*/ 1551420 h 1551420"/>
                <a:gd name="connsiteX6" fmla="*/ 258575 w 10906515"/>
                <a:gd name="connsiteY6" fmla="*/ 1551420 h 1551420"/>
                <a:gd name="connsiteX7" fmla="*/ 0 w 10906515"/>
                <a:gd name="connsiteY7" fmla="*/ 1292845 h 1551420"/>
                <a:gd name="connsiteX8" fmla="*/ 0 w 10906515"/>
                <a:gd name="connsiteY8" fmla="*/ 258575 h 155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6515" h="1551420">
                  <a:moveTo>
                    <a:pt x="0" y="258575"/>
                  </a:moveTo>
                  <a:cubicBezTo>
                    <a:pt x="0" y="115768"/>
                    <a:pt x="115768" y="0"/>
                    <a:pt x="258575" y="0"/>
                  </a:cubicBezTo>
                  <a:lnTo>
                    <a:pt x="10647940" y="0"/>
                  </a:lnTo>
                  <a:cubicBezTo>
                    <a:pt x="10790747" y="0"/>
                    <a:pt x="10906515" y="115768"/>
                    <a:pt x="10906515" y="258575"/>
                  </a:cubicBezTo>
                  <a:lnTo>
                    <a:pt x="10906515" y="1292845"/>
                  </a:lnTo>
                  <a:cubicBezTo>
                    <a:pt x="10906515" y="1435652"/>
                    <a:pt x="10790747" y="1551420"/>
                    <a:pt x="10647940" y="1551420"/>
                  </a:cubicBezTo>
                  <a:lnTo>
                    <a:pt x="258575" y="1551420"/>
                  </a:lnTo>
                  <a:cubicBezTo>
                    <a:pt x="115768" y="1551420"/>
                    <a:pt x="0" y="1435652"/>
                    <a:pt x="0" y="1292845"/>
                  </a:cubicBezTo>
                  <a:lnTo>
                    <a:pt x="0" y="258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4324" tIns="224324" rIns="224324" bIns="224324" numCol="1" spcCol="1270" anchor="ctr" anchorCtr="0">
              <a:noAutofit/>
            </a:bodyPr>
            <a:lstStyle/>
            <a:p>
              <a:pPr marL="0" lvl="0" indent="0" algn="l" defTabSz="1733550">
                <a:lnSpc>
                  <a:spcPct val="90000"/>
                </a:lnSpc>
                <a:spcBef>
                  <a:spcPct val="0"/>
                </a:spcBef>
                <a:spcAft>
                  <a:spcPct val="35000"/>
                </a:spcAft>
                <a:buNone/>
              </a:pPr>
              <a:r>
                <a:rPr lang="en-MY" sz="3900" b="1" kern="1200" dirty="0"/>
                <a:t>2Helpful to solve critical situations in </a:t>
              </a:r>
              <a:endParaRPr lang="en-US" sz="3900" b="1" kern="1200" dirty="0"/>
            </a:p>
          </p:txBody>
        </p:sp>
        <p:sp>
          <p:nvSpPr>
            <p:cNvPr id="5" name="Freeform: Shape 4">
              <a:extLst>
                <a:ext uri="{FF2B5EF4-FFF2-40B4-BE49-F238E27FC236}">
                  <a16:creationId xmlns:a16="http://schemas.microsoft.com/office/drawing/2014/main" id="{7679A91E-3F14-46A3-B6B8-48E3D6C80155}"/>
                </a:ext>
              </a:extLst>
            </p:cNvPr>
            <p:cNvSpPr/>
            <p:nvPr/>
          </p:nvSpPr>
          <p:spPr>
            <a:xfrm>
              <a:off x="756095" y="4243070"/>
              <a:ext cx="10906515" cy="1587017"/>
            </a:xfrm>
            <a:custGeom>
              <a:avLst/>
              <a:gdLst>
                <a:gd name="connsiteX0" fmla="*/ 0 w 10906515"/>
                <a:gd name="connsiteY0" fmla="*/ 0 h 1587017"/>
                <a:gd name="connsiteX1" fmla="*/ 10906515 w 10906515"/>
                <a:gd name="connsiteY1" fmla="*/ 0 h 1587017"/>
                <a:gd name="connsiteX2" fmla="*/ 10906515 w 10906515"/>
                <a:gd name="connsiteY2" fmla="*/ 1587017 h 1587017"/>
                <a:gd name="connsiteX3" fmla="*/ 0 w 10906515"/>
                <a:gd name="connsiteY3" fmla="*/ 1587017 h 1587017"/>
                <a:gd name="connsiteX4" fmla="*/ 0 w 10906515"/>
                <a:gd name="connsiteY4" fmla="*/ 0 h 158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515" h="1587017">
                  <a:moveTo>
                    <a:pt x="0" y="0"/>
                  </a:moveTo>
                  <a:lnTo>
                    <a:pt x="10906515" y="0"/>
                  </a:lnTo>
                  <a:lnTo>
                    <a:pt x="10906515" y="1587017"/>
                  </a:lnTo>
                  <a:lnTo>
                    <a:pt x="0" y="15870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6282"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MY" sz="3000" b="1" kern="1200" dirty="0"/>
                <a:t>Personal life </a:t>
              </a:r>
              <a:endParaRPr lang="en-US" sz="3000" b="1" kern="1200" dirty="0"/>
            </a:p>
            <a:p>
              <a:pPr marL="285750" lvl="1" indent="-285750" algn="l" defTabSz="1333500">
                <a:lnSpc>
                  <a:spcPct val="90000"/>
                </a:lnSpc>
                <a:spcBef>
                  <a:spcPct val="0"/>
                </a:spcBef>
                <a:spcAft>
                  <a:spcPct val="20000"/>
                </a:spcAft>
                <a:buChar char="•"/>
              </a:pPr>
              <a:r>
                <a:rPr lang="en-MY" sz="3000" b="1" kern="1200" dirty="0"/>
                <a:t>Work </a:t>
              </a:r>
              <a:endParaRPr lang="en-US" sz="3000" b="1" kern="1200" dirty="0"/>
            </a:p>
          </p:txBody>
        </p:sp>
      </p:grpSp>
    </p:spTree>
    <p:extLst>
      <p:ext uri="{BB962C8B-B14F-4D97-AF65-F5344CB8AC3E}">
        <p14:creationId xmlns:p14="http://schemas.microsoft.com/office/powerpoint/2010/main" val="971599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8BE2EA5-1C89-4419-ADB8-B6DD2828AA77}"/>
              </a:ext>
            </a:extLst>
          </p:cNvPr>
          <p:cNvSpPr txBox="1">
            <a:spLocks/>
          </p:cNvSpPr>
          <p:nvPr/>
        </p:nvSpPr>
        <p:spPr bwMode="auto">
          <a:xfrm>
            <a:off x="749160" y="879619"/>
            <a:ext cx="4789994" cy="537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400" kern="1200">
                <a:solidFill>
                  <a:schemeClr val="tx1"/>
                </a:solidFill>
                <a:latin typeface="Lato"/>
                <a:ea typeface="+mn-ea"/>
                <a:cs typeface="+mn-cs"/>
                <a:sym typeface="Calibri" panose="020F050202020403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Lato"/>
                <a:ea typeface="+mn-ea"/>
                <a:cs typeface="+mn-cs"/>
                <a:sym typeface="Calibri" panose="020F050202020403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Lato"/>
                <a:ea typeface="+mn-ea"/>
                <a:cs typeface="+mn-cs"/>
                <a:sym typeface="Calibri" panose="020F050202020403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Lato"/>
                <a:ea typeface="+mn-ea"/>
                <a:cs typeface="+mn-cs"/>
                <a:sym typeface="Calibri" panose="020F050202020403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Lato"/>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3200" b="1" dirty="0">
                <a:latin typeface="+mn-lt"/>
              </a:rPr>
              <a:t>Felicity</a:t>
            </a:r>
          </a:p>
          <a:p>
            <a:pPr marL="0" indent="0">
              <a:buFont typeface="Arial" panose="020B0604020202020204" pitchFamily="34" charset="0"/>
              <a:buNone/>
            </a:pPr>
            <a:endParaRPr lang="sv-SE" b="1" dirty="0">
              <a:latin typeface="+mn-lt"/>
            </a:endParaRPr>
          </a:p>
          <a:p>
            <a:pPr marL="0" indent="0">
              <a:buFont typeface="Arial" panose="020B0604020202020204" pitchFamily="34" charset="0"/>
              <a:buNone/>
            </a:pPr>
            <a:endParaRPr lang="sv-SE" b="1" dirty="0">
              <a:latin typeface="+mn-lt"/>
            </a:endParaRPr>
          </a:p>
          <a:p>
            <a:pPr marL="0" indent="0">
              <a:buFont typeface="Arial" panose="020B0604020202020204" pitchFamily="34" charset="0"/>
              <a:buNone/>
            </a:pPr>
            <a:endParaRPr lang="sv-SE" b="1" dirty="0">
              <a:latin typeface="+mn-lt"/>
            </a:endParaRPr>
          </a:p>
          <a:p>
            <a:pPr marL="0" indent="0">
              <a:buFont typeface="Arial" panose="020B0604020202020204" pitchFamily="34" charset="0"/>
              <a:buNone/>
            </a:pPr>
            <a:endParaRPr lang="sv-SE" b="1" dirty="0">
              <a:latin typeface="+mn-lt"/>
            </a:endParaRPr>
          </a:p>
          <a:p>
            <a:pPr marL="0" indent="0">
              <a:buFont typeface="Arial" panose="020B0604020202020204" pitchFamily="34" charset="0"/>
              <a:buNone/>
            </a:pPr>
            <a:endParaRPr lang="sv-SE" b="1" dirty="0">
              <a:latin typeface="+mn-lt"/>
            </a:endParaRPr>
          </a:p>
          <a:p>
            <a:pPr marL="0" indent="0">
              <a:buFont typeface="Arial" panose="020B0604020202020204" pitchFamily="34" charset="0"/>
              <a:buNone/>
            </a:pPr>
            <a:endParaRPr lang="en-IN" b="1" i="0" dirty="0">
              <a:solidFill>
                <a:srgbClr val="000000"/>
              </a:solidFill>
              <a:effectLst/>
              <a:latin typeface="+mn-lt"/>
            </a:endParaRPr>
          </a:p>
          <a:p>
            <a:pPr marL="0" indent="0">
              <a:buNone/>
            </a:pPr>
            <a:r>
              <a:rPr lang="sv-SE" b="1" u="sng" dirty="0">
                <a:solidFill>
                  <a:schemeClr val="accent4"/>
                </a:solidFill>
                <a:latin typeface="+mn-lt"/>
              </a:rPr>
              <a:t>Vaibhav and Pratika Khandelwal</a:t>
            </a:r>
          </a:p>
          <a:p>
            <a:pPr marL="0" indent="0">
              <a:buFont typeface="Arial" panose="020B0604020202020204" pitchFamily="34" charset="0"/>
              <a:buNone/>
            </a:pPr>
            <a:r>
              <a:rPr lang="en-IN" b="1" i="0" dirty="0">
                <a:solidFill>
                  <a:srgbClr val="000000"/>
                </a:solidFill>
                <a:effectLst/>
                <a:latin typeface="+mn-lt"/>
              </a:rPr>
              <a:t>Jaipur-based Felicity aims to help people get access to mental health therapy through online video counselling at an affordable cost.</a:t>
            </a:r>
            <a:endParaRPr lang="en-MY" dirty="0">
              <a:latin typeface="+mn-lt"/>
            </a:endParaRPr>
          </a:p>
        </p:txBody>
      </p:sp>
      <p:sp>
        <p:nvSpPr>
          <p:cNvPr id="10" name="Content Placeholder 2">
            <a:extLst>
              <a:ext uri="{FF2B5EF4-FFF2-40B4-BE49-F238E27FC236}">
                <a16:creationId xmlns:a16="http://schemas.microsoft.com/office/drawing/2014/main" id="{8AA46E4E-FB63-41F8-8C69-56E4F3FEEF4E}"/>
              </a:ext>
            </a:extLst>
          </p:cNvPr>
          <p:cNvSpPr txBox="1">
            <a:spLocks/>
          </p:cNvSpPr>
          <p:nvPr/>
        </p:nvSpPr>
        <p:spPr bwMode="auto">
          <a:xfrm>
            <a:off x="6855664" y="924223"/>
            <a:ext cx="4789994" cy="537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400" kern="1200">
                <a:solidFill>
                  <a:schemeClr val="tx1"/>
                </a:solidFill>
                <a:latin typeface="Lato"/>
                <a:ea typeface="+mn-ea"/>
                <a:cs typeface="+mn-cs"/>
                <a:sym typeface="Calibri" panose="020F050202020403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Lato"/>
                <a:ea typeface="+mn-ea"/>
                <a:cs typeface="+mn-cs"/>
                <a:sym typeface="Calibri" panose="020F050202020403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Lato"/>
                <a:ea typeface="+mn-ea"/>
                <a:cs typeface="+mn-cs"/>
                <a:sym typeface="Calibri" panose="020F050202020403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Lato"/>
                <a:ea typeface="+mn-ea"/>
                <a:cs typeface="+mn-cs"/>
                <a:sym typeface="Calibri" panose="020F050202020403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Lato"/>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3600" b="1" dirty="0">
                <a:latin typeface="+mn-lt"/>
              </a:rPr>
              <a:t>Trell</a:t>
            </a:r>
            <a:endParaRPr lang="sv-SE" b="1" dirty="0">
              <a:latin typeface="+mn-lt"/>
            </a:endParaRPr>
          </a:p>
          <a:p>
            <a:pPr marL="0" indent="0">
              <a:buFont typeface="Arial" panose="020B0604020202020204" pitchFamily="34" charset="0"/>
              <a:buNone/>
            </a:pPr>
            <a:endParaRPr lang="sv-SE" b="1" dirty="0">
              <a:latin typeface="+mn-lt"/>
            </a:endParaRPr>
          </a:p>
          <a:p>
            <a:pPr marL="0" indent="0">
              <a:buFont typeface="Arial" panose="020B0604020202020204" pitchFamily="34" charset="0"/>
              <a:buNone/>
            </a:pPr>
            <a:endParaRPr lang="sv-SE" b="1" dirty="0">
              <a:latin typeface="+mn-lt"/>
            </a:endParaRPr>
          </a:p>
          <a:p>
            <a:pPr marL="0" indent="0">
              <a:buFont typeface="Arial" panose="020B0604020202020204" pitchFamily="34" charset="0"/>
              <a:buNone/>
            </a:pPr>
            <a:endParaRPr lang="sv-SE" b="1" dirty="0">
              <a:latin typeface="+mn-lt"/>
            </a:endParaRPr>
          </a:p>
          <a:p>
            <a:pPr marL="0" indent="0">
              <a:buFont typeface="Arial" panose="020B0604020202020204" pitchFamily="34" charset="0"/>
              <a:buNone/>
            </a:pPr>
            <a:endParaRPr lang="sv-SE" b="1" dirty="0">
              <a:latin typeface="+mn-lt"/>
            </a:endParaRPr>
          </a:p>
          <a:p>
            <a:pPr marL="0" indent="0">
              <a:buFont typeface="Arial" panose="020B0604020202020204" pitchFamily="34" charset="0"/>
              <a:buNone/>
            </a:pPr>
            <a:endParaRPr lang="sv-SE" b="1" dirty="0">
              <a:latin typeface="+mn-lt"/>
            </a:endParaRPr>
          </a:p>
          <a:p>
            <a:pPr marL="0" indent="0">
              <a:buFont typeface="Arial" panose="020B0604020202020204" pitchFamily="34" charset="0"/>
              <a:buNone/>
            </a:pPr>
            <a:endParaRPr lang="sv-SE" b="1" dirty="0">
              <a:latin typeface="+mn-lt"/>
            </a:endParaRPr>
          </a:p>
          <a:p>
            <a:pPr marL="0" indent="0">
              <a:buFont typeface="Arial" panose="020B0604020202020204" pitchFamily="34" charset="0"/>
              <a:buNone/>
            </a:pPr>
            <a:r>
              <a:rPr lang="en-IN" b="1" i="0" dirty="0">
                <a:solidFill>
                  <a:schemeClr val="accent4">
                    <a:lumMod val="50000"/>
                  </a:schemeClr>
                </a:solidFill>
                <a:effectLst/>
                <a:latin typeface="+mn-lt"/>
              </a:rPr>
              <a:t>Pulkit Agarwal </a:t>
            </a:r>
            <a:r>
              <a:rPr lang="en-IN" b="1" i="0" dirty="0" err="1">
                <a:solidFill>
                  <a:schemeClr val="accent4">
                    <a:lumMod val="50000"/>
                  </a:schemeClr>
                </a:solidFill>
                <a:effectLst/>
                <a:latin typeface="+mn-lt"/>
              </a:rPr>
              <a:t>Trell</a:t>
            </a:r>
            <a:r>
              <a:rPr lang="en-IN" b="1" i="0" dirty="0">
                <a:solidFill>
                  <a:schemeClr val="accent4">
                    <a:lumMod val="50000"/>
                  </a:schemeClr>
                </a:solidFill>
                <a:effectLst/>
                <a:latin typeface="+mn-lt"/>
              </a:rPr>
              <a:t> noted that with over 15 million downloads and five million monthly active users on its app, it has grown 20 times in the last 12 months in India.</a:t>
            </a:r>
            <a:endParaRPr lang="en-MY" b="1" dirty="0">
              <a:solidFill>
                <a:schemeClr val="accent4">
                  <a:lumMod val="50000"/>
                </a:schemeClr>
              </a:solidFill>
              <a:latin typeface="+mn-lt"/>
            </a:endParaRPr>
          </a:p>
        </p:txBody>
      </p:sp>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a:xfrm>
            <a:off x="573314" y="344193"/>
            <a:ext cx="10972800" cy="580030"/>
          </a:xfrm>
        </p:spPr>
        <p:txBody>
          <a:bodyPr/>
          <a:lstStyle/>
          <a:p>
            <a:r>
              <a:rPr lang="en-MY"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 great Performers</a:t>
            </a:r>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pic>
        <p:nvPicPr>
          <p:cNvPr id="2050" name="Picture 2" descr="Felicity">
            <a:extLst>
              <a:ext uri="{FF2B5EF4-FFF2-40B4-BE49-F238E27FC236}">
                <a16:creationId xmlns:a16="http://schemas.microsoft.com/office/drawing/2014/main" id="{A2BE5B5A-D38B-42DE-B84B-C33CA174E9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9160" y="1569597"/>
            <a:ext cx="4446588" cy="222329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4098" name="Picture 2" descr="Pulkit Agarwal - Trell - Blog | LetsVenture">
            <a:extLst>
              <a:ext uri="{FF2B5EF4-FFF2-40B4-BE49-F238E27FC236}">
                <a16:creationId xmlns:a16="http://schemas.microsoft.com/office/drawing/2014/main" id="{D12BFDEE-BCCE-4176-9296-36EE43827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3105" y="1633274"/>
            <a:ext cx="3359545" cy="2223294"/>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459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anim calcmode="lin" valueType="num">
                                      <p:cBhvr additive="base">
                                        <p:cTn id="1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7" end="7"/>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anim calcmode="lin" valueType="num">
                                      <p:cBhvr additive="base">
                                        <p:cTn id="17"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 calcmode="lin" valueType="num">
                                      <p:cBhvr additive="base">
                                        <p:cTn id="23" dur="500" fill="hold"/>
                                        <p:tgtEl>
                                          <p:spTgt spid="4098"/>
                                        </p:tgtEl>
                                        <p:attrNameLst>
                                          <p:attrName>ppt_x</p:attrName>
                                        </p:attrNameLst>
                                      </p:cBhvr>
                                      <p:tavLst>
                                        <p:tav tm="0">
                                          <p:val>
                                            <p:strVal val="#ppt_x"/>
                                          </p:val>
                                        </p:tav>
                                        <p:tav tm="100000">
                                          <p:val>
                                            <p:strVal val="#ppt_x"/>
                                          </p:val>
                                        </p:tav>
                                      </p:tavLst>
                                    </p:anim>
                                    <p:anim calcmode="lin" valueType="num">
                                      <p:cBhvr additive="base">
                                        <p:cTn id="2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anim calcmode="lin" valueType="num">
                                      <p:cBhvr additive="base">
                                        <p:cTn id="29"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A730-0562-4DDB-8D9E-0C98100A53D4}"/>
              </a:ext>
            </a:extLst>
          </p:cNvPr>
          <p:cNvSpPr>
            <a:spLocks noGrp="1"/>
          </p:cNvSpPr>
          <p:nvPr>
            <p:ph type="title"/>
          </p:nvPr>
        </p:nvSpPr>
        <p:spPr/>
        <p:txBody>
          <a:bodyPr/>
          <a:lstStyle/>
          <a:p>
            <a:r>
              <a:rPr lang="en-MY"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 great Performers</a:t>
            </a:r>
          </a:p>
        </p:txBody>
      </p:sp>
      <p:sp>
        <p:nvSpPr>
          <p:cNvPr id="3" name="Content Placeholder 2">
            <a:extLst>
              <a:ext uri="{FF2B5EF4-FFF2-40B4-BE49-F238E27FC236}">
                <a16:creationId xmlns:a16="http://schemas.microsoft.com/office/drawing/2014/main" id="{DD50BFA5-0660-4F0F-B620-995B4E8DFDAE}"/>
              </a:ext>
            </a:extLst>
          </p:cNvPr>
          <p:cNvSpPr>
            <a:spLocks noGrp="1"/>
          </p:cNvSpPr>
          <p:nvPr>
            <p:ph idx="1"/>
          </p:nvPr>
        </p:nvSpPr>
        <p:spPr>
          <a:xfrm>
            <a:off x="573314" y="1181633"/>
            <a:ext cx="4789994" cy="4978535"/>
          </a:xfrm>
        </p:spPr>
        <p:txBody>
          <a:bodyPr/>
          <a:lstStyle/>
          <a:p>
            <a:pPr marL="0" indent="0">
              <a:buNone/>
            </a:pPr>
            <a:r>
              <a:rPr lang="sv-SE" b="1" i="0" dirty="0">
                <a:effectLst/>
                <a:latin typeface="+mj-lt"/>
              </a:rPr>
              <a:t>Dishant Gandhi</a:t>
            </a:r>
            <a:r>
              <a:rPr lang="sv-SE" b="0" i="0" dirty="0">
                <a:effectLst/>
                <a:latin typeface="+mj-lt"/>
              </a:rPr>
              <a:t> and </a:t>
            </a:r>
            <a:r>
              <a:rPr lang="sv-SE" b="1" i="0" dirty="0">
                <a:effectLst/>
                <a:latin typeface="+mj-lt"/>
              </a:rPr>
              <a:t>Alok Kumar</a:t>
            </a:r>
          </a:p>
          <a:p>
            <a:pPr marL="0" indent="0">
              <a:buNone/>
            </a:pPr>
            <a:endParaRPr lang="sv-SE" b="1" dirty="0">
              <a:latin typeface="+mj-lt"/>
            </a:endParaRPr>
          </a:p>
          <a:p>
            <a:pPr marL="0" indent="0">
              <a:buNone/>
            </a:pPr>
            <a:endParaRPr lang="sv-SE" b="1" dirty="0">
              <a:latin typeface="+mj-lt"/>
            </a:endParaRPr>
          </a:p>
          <a:p>
            <a:pPr marL="0" indent="0">
              <a:buNone/>
            </a:pPr>
            <a:endParaRPr lang="sv-SE" b="1" dirty="0">
              <a:latin typeface="+mj-lt"/>
            </a:endParaRPr>
          </a:p>
          <a:p>
            <a:pPr marL="0" indent="0">
              <a:buNone/>
            </a:pPr>
            <a:endParaRPr lang="sv-SE" b="1" dirty="0">
              <a:latin typeface="+mj-lt"/>
            </a:endParaRPr>
          </a:p>
          <a:p>
            <a:pPr marL="0" indent="0">
              <a:buNone/>
            </a:pPr>
            <a:endParaRPr lang="sv-SE" b="1" dirty="0">
              <a:latin typeface="+mj-lt"/>
            </a:endParaRPr>
          </a:p>
          <a:p>
            <a:pPr marL="0" indent="0">
              <a:buNone/>
            </a:pPr>
            <a:endParaRPr lang="sv-SE" b="1" dirty="0">
              <a:latin typeface="+mj-lt"/>
            </a:endParaRPr>
          </a:p>
          <a:p>
            <a:pPr marL="0" indent="0">
              <a:buNone/>
            </a:pPr>
            <a:r>
              <a:rPr lang="en-IN" b="0" i="0" dirty="0">
                <a:effectLst/>
                <a:latin typeface="+mj-lt"/>
              </a:rPr>
              <a:t>The duo launched </a:t>
            </a:r>
            <a:r>
              <a:rPr lang="en-IN" b="1" i="0" dirty="0">
                <a:effectLst/>
                <a:latin typeface="+mj-lt"/>
              </a:rPr>
              <a:t>Gradeazy</a:t>
            </a:r>
            <a:r>
              <a:rPr lang="en-IN" b="0" i="0" dirty="0">
                <a:effectLst/>
                <a:latin typeface="+mj-lt"/>
              </a:rPr>
              <a:t> in June 2020 to enable educational institutes to conduct online examinations for just Re 1 per exam.</a:t>
            </a:r>
            <a:endParaRPr lang="en-MY" dirty="0">
              <a:latin typeface="+mj-lt"/>
            </a:endParaRPr>
          </a:p>
        </p:txBody>
      </p:sp>
      <p:sp>
        <p:nvSpPr>
          <p:cNvPr id="7" name="Footer Placeholder 6">
            <a:extLst>
              <a:ext uri="{FF2B5EF4-FFF2-40B4-BE49-F238E27FC236}">
                <a16:creationId xmlns:a16="http://schemas.microsoft.com/office/drawing/2014/main" id="{1368FC0F-E125-4E90-BE4A-57B29F370FC0}"/>
              </a:ext>
            </a:extLst>
          </p:cNvPr>
          <p:cNvSpPr>
            <a:spLocks noGrp="1"/>
          </p:cNvSpPr>
          <p:nvPr>
            <p:ph type="ftr" sz="quarter" idx="11"/>
          </p:nvPr>
        </p:nvSpPr>
        <p:spPr/>
        <p:txBody>
          <a:bodyPr/>
          <a:lstStyle/>
          <a:p>
            <a:r>
              <a:rPr lang="en-MY"/>
              <a:t>Critical Thinking</a:t>
            </a:r>
          </a:p>
        </p:txBody>
      </p:sp>
      <p:sp>
        <p:nvSpPr>
          <p:cNvPr id="8" name="Date Placeholder 7">
            <a:extLst>
              <a:ext uri="{FF2B5EF4-FFF2-40B4-BE49-F238E27FC236}">
                <a16:creationId xmlns:a16="http://schemas.microsoft.com/office/drawing/2014/main" id="{A1293E08-401D-475A-B33D-7D997CFED833}"/>
              </a:ext>
            </a:extLst>
          </p:cNvPr>
          <p:cNvSpPr>
            <a:spLocks noGrp="1"/>
          </p:cNvSpPr>
          <p:nvPr>
            <p:ph type="dt" sz="half" idx="10"/>
          </p:nvPr>
        </p:nvSpPr>
        <p:spPr/>
        <p:txBody>
          <a:bodyPr/>
          <a:lstStyle/>
          <a:p>
            <a:fld id="{2C6FB12D-5A07-43BA-82B4-E274CE07BC66}" type="datetime1">
              <a:rPr lang="en-MY" smtClean="0"/>
              <a:t>6/7/2021</a:t>
            </a:fld>
            <a:endParaRPr lang="en-MY"/>
          </a:p>
        </p:txBody>
      </p:sp>
      <p:sp>
        <p:nvSpPr>
          <p:cNvPr id="6" name="Content Placeholder 2">
            <a:extLst>
              <a:ext uri="{FF2B5EF4-FFF2-40B4-BE49-F238E27FC236}">
                <a16:creationId xmlns:a16="http://schemas.microsoft.com/office/drawing/2014/main" id="{804FBA9E-2EB0-4759-AB05-72FF06487E32}"/>
              </a:ext>
            </a:extLst>
          </p:cNvPr>
          <p:cNvSpPr txBox="1">
            <a:spLocks/>
          </p:cNvSpPr>
          <p:nvPr/>
        </p:nvSpPr>
        <p:spPr bwMode="auto">
          <a:xfrm>
            <a:off x="6534332" y="1149549"/>
            <a:ext cx="5084354" cy="537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400" kern="1200">
                <a:solidFill>
                  <a:schemeClr val="tx1"/>
                </a:solidFill>
                <a:latin typeface="Lato"/>
                <a:ea typeface="+mn-ea"/>
                <a:cs typeface="+mn-cs"/>
                <a:sym typeface="Calibri" panose="020F050202020403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Lato"/>
                <a:ea typeface="+mn-ea"/>
                <a:cs typeface="+mn-cs"/>
                <a:sym typeface="Calibri" panose="020F050202020403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Lato"/>
                <a:ea typeface="+mn-ea"/>
                <a:cs typeface="+mn-cs"/>
                <a:sym typeface="Calibri" panose="020F050202020403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Lato"/>
                <a:ea typeface="+mn-ea"/>
                <a:cs typeface="+mn-cs"/>
                <a:sym typeface="Calibri" panose="020F050202020403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Lato"/>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N" b="1" dirty="0">
                <a:latin typeface="+mn-lt"/>
              </a:rPr>
              <a:t>Abhishek Deo </a:t>
            </a:r>
            <a:r>
              <a:rPr lang="en-IN" dirty="0">
                <a:latin typeface="+mn-lt"/>
              </a:rPr>
              <a:t>and</a:t>
            </a:r>
            <a:r>
              <a:rPr lang="en-IN" b="1" dirty="0">
                <a:latin typeface="+mn-lt"/>
              </a:rPr>
              <a:t> Gaurav Sarangi</a:t>
            </a:r>
            <a:endParaRPr lang="sv-SE" b="1" dirty="0">
              <a:latin typeface="+mn-lt"/>
            </a:endParaRPr>
          </a:p>
          <a:p>
            <a:pPr marL="0" indent="0">
              <a:buFont typeface="Arial" panose="020B0604020202020204" pitchFamily="34" charset="0"/>
              <a:buNone/>
            </a:pPr>
            <a:endParaRPr lang="sv-SE" b="1" dirty="0">
              <a:latin typeface="+mn-lt"/>
            </a:endParaRPr>
          </a:p>
          <a:p>
            <a:pPr marL="0" indent="0">
              <a:buFont typeface="Arial" panose="020B0604020202020204" pitchFamily="34" charset="0"/>
              <a:buNone/>
            </a:pPr>
            <a:endParaRPr lang="sv-SE" b="1" dirty="0">
              <a:latin typeface="+mn-lt"/>
            </a:endParaRPr>
          </a:p>
          <a:p>
            <a:pPr marL="0" indent="0">
              <a:buFont typeface="Arial" panose="020B0604020202020204" pitchFamily="34" charset="0"/>
              <a:buNone/>
            </a:pPr>
            <a:endParaRPr lang="sv-SE" b="1" dirty="0">
              <a:latin typeface="+mn-lt"/>
            </a:endParaRPr>
          </a:p>
          <a:p>
            <a:pPr marL="0" indent="0">
              <a:buFont typeface="Arial" panose="020B0604020202020204" pitchFamily="34" charset="0"/>
              <a:buNone/>
            </a:pPr>
            <a:endParaRPr lang="sv-SE" b="1" dirty="0">
              <a:latin typeface="+mn-lt"/>
            </a:endParaRPr>
          </a:p>
          <a:p>
            <a:pPr marL="0" indent="0">
              <a:buFont typeface="Arial" panose="020B0604020202020204" pitchFamily="34" charset="0"/>
              <a:buNone/>
            </a:pPr>
            <a:endParaRPr lang="sv-SE" b="1" dirty="0">
              <a:latin typeface="+mn-lt"/>
            </a:endParaRPr>
          </a:p>
          <a:p>
            <a:pPr marL="0" indent="0">
              <a:buNone/>
            </a:pPr>
            <a:br>
              <a:rPr lang="en-IN" dirty="0">
                <a:latin typeface="+mn-lt"/>
              </a:rPr>
            </a:br>
            <a:r>
              <a:rPr lang="en-IN" dirty="0" err="1">
                <a:latin typeface="+mn-lt"/>
              </a:rPr>
              <a:t>Greenhive</a:t>
            </a:r>
            <a:r>
              <a:rPr lang="en-IN" dirty="0">
                <a:latin typeface="+mn-lt"/>
              </a:rPr>
              <a:t> sells eco-friendly products. </a:t>
            </a:r>
            <a:r>
              <a:rPr lang="en-IN" b="1" dirty="0">
                <a:solidFill>
                  <a:srgbClr val="000000"/>
                </a:solidFill>
                <a:latin typeface="+mn-lt"/>
              </a:rPr>
              <a:t>Our mission is to offer sustainable and plastic-free alternatives for commonly used items. </a:t>
            </a:r>
          </a:p>
          <a:p>
            <a:pPr marL="0" indent="0">
              <a:buNone/>
            </a:pPr>
            <a:r>
              <a:rPr lang="en-IN" dirty="0">
                <a:latin typeface="+mn-lt"/>
              </a:rPr>
              <a:t>Clocked a </a:t>
            </a:r>
            <a:r>
              <a:rPr lang="en-IN" b="1" dirty="0">
                <a:latin typeface="+mn-lt"/>
              </a:rPr>
              <a:t>turnover of Rs 50 lakh</a:t>
            </a:r>
            <a:endParaRPr lang="en-MY" dirty="0">
              <a:latin typeface="+mn-lt"/>
            </a:endParaRPr>
          </a:p>
          <a:p>
            <a:pPr marL="0" indent="0">
              <a:buFont typeface="Arial" panose="020B0604020202020204" pitchFamily="34" charset="0"/>
              <a:buNone/>
            </a:pPr>
            <a:endParaRPr lang="sv-SE" b="1" dirty="0">
              <a:latin typeface="+mn-lt"/>
            </a:endParaRPr>
          </a:p>
        </p:txBody>
      </p:sp>
      <p:pic>
        <p:nvPicPr>
          <p:cNvPr id="3074" name="Picture 2" descr="Startup Bharat] Gradeazy allows educational institutes to conduct online  exams at just Re 1 per student">
            <a:extLst>
              <a:ext uri="{FF2B5EF4-FFF2-40B4-BE49-F238E27FC236}">
                <a16:creationId xmlns:a16="http://schemas.microsoft.com/office/drawing/2014/main" id="{FBBDA65D-FACD-4662-82F8-BCBFAB787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986" y="1914525"/>
            <a:ext cx="3864361" cy="1932181"/>
          </a:xfrm>
          <a:prstGeom prst="rect">
            <a:avLst/>
          </a:prstGeom>
          <a:solidFill>
            <a:srgbClr val="002060"/>
          </a:solidFill>
          <a:ln w="57150">
            <a:solidFill>
              <a:schemeClr val="tx1"/>
            </a:solidFill>
          </a:ln>
        </p:spPr>
      </p:pic>
      <p:pic>
        <p:nvPicPr>
          <p:cNvPr id="3076" name="Picture 4" descr="Startup Bharat] Rourkela-based Greenhive is offering sustainable,  plastic-free alternatives for daily use items">
            <a:extLst>
              <a:ext uri="{FF2B5EF4-FFF2-40B4-BE49-F238E27FC236}">
                <a16:creationId xmlns:a16="http://schemas.microsoft.com/office/drawing/2014/main" id="{1699EEF1-7922-4965-9B63-2C1397C6E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943" y="1914525"/>
            <a:ext cx="3864362" cy="1932181"/>
          </a:xfrm>
          <a:prstGeom prst="rect">
            <a:avLst/>
          </a:prstGeom>
          <a:solidFill>
            <a:srgbClr val="002060"/>
          </a:solidFill>
          <a:ln w="57150">
            <a:solidFill>
              <a:schemeClr val="tx1"/>
            </a:solidFill>
          </a:ln>
        </p:spPr>
      </p:pic>
    </p:spTree>
    <p:extLst>
      <p:ext uri="{BB962C8B-B14F-4D97-AF65-F5344CB8AC3E}">
        <p14:creationId xmlns:p14="http://schemas.microsoft.com/office/powerpoint/2010/main" val="22727225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anim calcmode="lin" valueType="num">
                                      <p:cBhvr additive="base">
                                        <p:cTn id="25" dur="500" fill="hold"/>
                                        <p:tgtEl>
                                          <p:spTgt spid="3076"/>
                                        </p:tgtEl>
                                        <p:attrNameLst>
                                          <p:attrName>ppt_x</p:attrName>
                                        </p:attrNameLst>
                                      </p:cBhvr>
                                      <p:tavLst>
                                        <p:tav tm="0">
                                          <p:val>
                                            <p:strVal val="#ppt_x"/>
                                          </p:val>
                                        </p:tav>
                                        <p:tav tm="100000">
                                          <p:val>
                                            <p:strVal val="#ppt_x"/>
                                          </p:val>
                                        </p:tav>
                                      </p:tavLst>
                                    </p:anim>
                                    <p:anim calcmode="lin" valueType="num">
                                      <p:cBhvr additive="base">
                                        <p:cTn id="26"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theme/theme1.xml><?xml version="1.0" encoding="utf-8"?>
<a:theme xmlns:a="http://schemas.openxmlformats.org/drawingml/2006/main" name="Ppt. Template">
  <a:themeElements>
    <a:clrScheme name="">
      <a:dk1>
        <a:srgbClr val="4C4C4C"/>
      </a:dk1>
      <a:lt1>
        <a:srgbClr val="FFFFFF"/>
      </a:lt1>
      <a:dk2>
        <a:srgbClr val="1F497D"/>
      </a:dk2>
      <a:lt2>
        <a:srgbClr val="EEECE1"/>
      </a:lt2>
      <a:accent1>
        <a:srgbClr val="4F81BD"/>
      </a:accent1>
      <a:accent2>
        <a:srgbClr val="C0504D"/>
      </a:accent2>
      <a:accent3>
        <a:srgbClr val="FFFFFF"/>
      </a:accent3>
      <a:accent4>
        <a:srgbClr val="404040"/>
      </a:accent4>
      <a:accent5>
        <a:srgbClr val="B2C1DB"/>
      </a:accent5>
      <a:accent6>
        <a:srgbClr val="AE4845"/>
      </a:accent6>
      <a:hlink>
        <a:srgbClr val="0000FF"/>
      </a:hlink>
      <a:folHlink>
        <a:srgbClr val="800080"/>
      </a:folHlink>
    </a:clrScheme>
    <a:fontScheme name="Ppt. Templat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Lst>
    <a:ext uri="{05A4C25C-085E-4340-85A3-A5531E510DB2}">
      <thm15:themeFamily xmlns:thm15="http://schemas.microsoft.com/office/thememl/2012/main" name="tamplet" id="{2B72D385-CA4F-4EB9-8D35-6117A4A61494}" vid="{52E330C9-003B-440F-AEEC-8C7E81CBF1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Know Yourself_MC_Mgmt Games_4 Sessions</Template>
  <TotalTime>11355</TotalTime>
  <Words>1909</Words>
  <Application>Microsoft Office PowerPoint</Application>
  <PresentationFormat>Widescreen</PresentationFormat>
  <Paragraphs>281</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Lato</vt:lpstr>
      <vt:lpstr>Verdana</vt:lpstr>
      <vt:lpstr>Ppt. Template</vt:lpstr>
      <vt:lpstr>Phantom Limb </vt:lpstr>
      <vt:lpstr>Fosbury Flop</vt:lpstr>
      <vt:lpstr>Let me introduce you to the world of</vt:lpstr>
      <vt:lpstr>The good news </vt:lpstr>
      <vt:lpstr>Learning Objective</vt:lpstr>
      <vt:lpstr>WIIFM</vt:lpstr>
      <vt:lpstr>PowerPoint Presentation</vt:lpstr>
      <vt:lpstr>The great Performers</vt:lpstr>
      <vt:lpstr>The great Performers</vt:lpstr>
      <vt:lpstr>WIIFM</vt:lpstr>
      <vt:lpstr>PowerPoint Presentation</vt:lpstr>
      <vt:lpstr>The three-fold process</vt:lpstr>
      <vt:lpstr>7 Habits of a Critical Thinker</vt:lpstr>
      <vt:lpstr>Multiple Affiliations </vt:lpstr>
      <vt:lpstr>Opposable Mind</vt:lpstr>
      <vt:lpstr>Protect Your Hobbies</vt:lpstr>
      <vt:lpstr>PowerPoint Presentation</vt:lpstr>
      <vt:lpstr>Creativity V/s Intelligence</vt:lpstr>
      <vt:lpstr>Experimental Mindset</vt:lpstr>
      <vt:lpstr>Take it Easy</vt:lpstr>
      <vt:lpstr>Give Absurd Ideas Respect</vt:lpstr>
      <vt:lpstr>Critical Thinking</vt:lpstr>
      <vt:lpstr>PowerPoint Presentation</vt:lpstr>
      <vt:lpstr>Brainstorm</vt:lpstr>
      <vt:lpstr>Critical Thinking Day 2        -</vt:lpstr>
      <vt:lpstr>Case Study 1</vt:lpstr>
      <vt:lpstr>Case Study 1</vt:lpstr>
      <vt:lpstr>Case Study -2</vt:lpstr>
      <vt:lpstr>Case Study -2</vt:lpstr>
      <vt:lpstr>Case Study -3</vt:lpstr>
      <vt:lpstr>Case – 3 (Johnson &amp; Johnson)</vt:lpstr>
      <vt:lpstr>Case Study - 4</vt:lpstr>
      <vt:lpstr>Case -4  (First Aid Case)</vt:lpstr>
      <vt:lpstr>PowerPoint Presentation</vt:lpstr>
      <vt:lpstr>PowerPoint Presentation</vt:lpstr>
      <vt:lpstr>WIIFM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Sadaf</dc:creator>
  <cp:lastModifiedBy>chitrak@itm.edu</cp:lastModifiedBy>
  <cp:revision>258</cp:revision>
  <dcterms:created xsi:type="dcterms:W3CDTF">2020-05-18T17:53:44Z</dcterms:created>
  <dcterms:modified xsi:type="dcterms:W3CDTF">2021-07-07T16:25:09Z</dcterms:modified>
</cp:coreProperties>
</file>