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335" r:id="rId3"/>
    <p:sldId id="336" r:id="rId4"/>
    <p:sldId id="337" r:id="rId5"/>
    <p:sldId id="338" r:id="rId6"/>
    <p:sldId id="257" r:id="rId7"/>
    <p:sldId id="339" r:id="rId8"/>
    <p:sldId id="340" r:id="rId9"/>
    <p:sldId id="342" r:id="rId10"/>
    <p:sldId id="341" r:id="rId11"/>
    <p:sldId id="343" r:id="rId12"/>
    <p:sldId id="344" r:id="rId13"/>
    <p:sldId id="334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5" roundtripDataSignature="AMtx7mjSnlQ44mFd+LFOcyE0LgLbW4Wy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47E502-C1CB-419C-A259-178277DD05B4}">
  <a:tblStyle styleId="{7C47E502-C1CB-419C-A259-178277DD05B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642" autoAdjust="0"/>
  </p:normalViewPr>
  <p:slideViewPr>
    <p:cSldViewPr snapToGrid="0">
      <p:cViewPr varScale="1">
        <p:scale>
          <a:sx n="63" d="100"/>
          <a:sy n="63" d="100"/>
        </p:scale>
        <p:origin x="-9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85" Type="http://customschemas.google.com/relationships/presentationmetadata" Target="metadata"/><Relationship Id="rId3" Type="http://schemas.openxmlformats.org/officeDocument/2006/relationships/slide" Target="slides/slide2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1"/>
          <p:cNvSpPr txBox="1">
            <a:spLocks noGrp="1"/>
          </p:cNvSpPr>
          <p:nvPr>
            <p:ph type="dt" idx="10"/>
          </p:nvPr>
        </p:nvSpPr>
        <p:spPr>
          <a:xfrm>
            <a:off x="204651" y="65712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48244E5-B6C0-4B8D-8CC5-75A754EF9338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20" name="Google Shape;20;p81"/>
          <p:cNvSpPr txBox="1">
            <a:spLocks noGrp="1"/>
          </p:cNvSpPr>
          <p:nvPr>
            <p:ph type="ftr" idx="11"/>
          </p:nvPr>
        </p:nvSpPr>
        <p:spPr>
          <a:xfrm>
            <a:off x="3454401" y="6532064"/>
            <a:ext cx="56881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21" name="Google Shape;21;p81"/>
          <p:cNvSpPr txBox="1">
            <a:spLocks noGrp="1"/>
          </p:cNvSpPr>
          <p:nvPr>
            <p:ph type="sldNum" idx="12"/>
          </p:nvPr>
        </p:nvSpPr>
        <p:spPr>
          <a:xfrm>
            <a:off x="10842170" y="6513741"/>
            <a:ext cx="134983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0"/>
          <p:cNvSpPr txBox="1">
            <a:spLocks noGrp="1"/>
          </p:cNvSpPr>
          <p:nvPr>
            <p:ph type="title"/>
          </p:nvPr>
        </p:nvSpPr>
        <p:spPr>
          <a:xfrm>
            <a:off x="609600" y="23368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0"/>
          <p:cNvSpPr txBox="1">
            <a:spLocks noGrp="1"/>
          </p:cNvSpPr>
          <p:nvPr>
            <p:ph type="body" idx="1"/>
          </p:nvPr>
        </p:nvSpPr>
        <p:spPr>
          <a:xfrm rot="5400000">
            <a:off x="3729756" y="-1665900"/>
            <a:ext cx="4713125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9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2CA5002E-F78F-40E8-B42A-14A7575DDBE1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79" name="Google Shape;79;p9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80" name="Google Shape;80;p9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1"/>
          <p:cNvSpPr txBox="1">
            <a:spLocks noGrp="1"/>
          </p:cNvSpPr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91"/>
          <p:cNvSpPr txBox="1">
            <a:spLocks noGrp="1"/>
          </p:cNvSpPr>
          <p:nvPr>
            <p:ph type="body" idx="1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9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FF83AEC-6F3F-4485-A241-BC63DDC231A0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85" name="Google Shape;85;p9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86" name="Google Shape;86;p9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9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7C62773-4E6C-45F4-A1BD-B50A45FE8E9C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90" name="Google Shape;90;p9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91" name="Google Shape;91;p9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2"/>
          <p:cNvSpPr txBox="1">
            <a:spLocks noGrp="1"/>
          </p:cNvSpPr>
          <p:nvPr>
            <p:ph type="title"/>
          </p:nvPr>
        </p:nvSpPr>
        <p:spPr>
          <a:xfrm>
            <a:off x="609600" y="28102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2"/>
          <p:cNvSpPr txBox="1">
            <a:spLocks noGrp="1"/>
          </p:cNvSpPr>
          <p:nvPr>
            <p:ph type="body" idx="1"/>
          </p:nvPr>
        </p:nvSpPr>
        <p:spPr>
          <a:xfrm>
            <a:off x="599919" y="1463937"/>
            <a:ext cx="10972800" cy="471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2"/>
          <p:cNvSpPr txBox="1">
            <a:spLocks noGrp="1"/>
          </p:cNvSpPr>
          <p:nvPr>
            <p:ph type="dt" idx="10"/>
          </p:nvPr>
        </p:nvSpPr>
        <p:spPr>
          <a:xfrm>
            <a:off x="573314" y="65628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C1208E00-CD98-4758-8F1C-FBC188E4F6C8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26" name="Google Shape;26;p82"/>
          <p:cNvSpPr txBox="1">
            <a:spLocks noGrp="1"/>
          </p:cNvSpPr>
          <p:nvPr>
            <p:ph type="ftr" idx="11"/>
          </p:nvPr>
        </p:nvSpPr>
        <p:spPr>
          <a:xfrm>
            <a:off x="4621348" y="6560414"/>
            <a:ext cx="5084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27" name="Google Shape;27;p82"/>
          <p:cNvSpPr txBox="1">
            <a:spLocks noGrp="1"/>
          </p:cNvSpPr>
          <p:nvPr>
            <p:ph type="sldNum" idx="12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83"/>
          <p:cNvSpPr txBox="1">
            <a:spLocks noGrp="1"/>
          </p:cNvSpPr>
          <p:nvPr>
            <p:ph type="dt" idx="10"/>
          </p:nvPr>
        </p:nvSpPr>
        <p:spPr>
          <a:xfrm>
            <a:off x="-213360" y="6538914"/>
            <a:ext cx="2844800" cy="235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EE43401-3FC6-4DA3-843D-8BC585C832C6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32" name="Google Shape;32;p83"/>
          <p:cNvSpPr txBox="1">
            <a:spLocks noGrp="1"/>
          </p:cNvSpPr>
          <p:nvPr>
            <p:ph type="ftr" idx="11"/>
          </p:nvPr>
        </p:nvSpPr>
        <p:spPr>
          <a:xfrm>
            <a:off x="4152536" y="6552296"/>
            <a:ext cx="43513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33" name="Google Shape;33;p83"/>
          <p:cNvSpPr txBox="1">
            <a:spLocks noGrp="1"/>
          </p:cNvSpPr>
          <p:nvPr>
            <p:ph type="sldNum" idx="12"/>
          </p:nvPr>
        </p:nvSpPr>
        <p:spPr>
          <a:xfrm>
            <a:off x="10933614" y="6578422"/>
            <a:ext cx="10929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4"/>
          <p:cNvSpPr txBox="1"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4"/>
          <p:cNvSpPr txBox="1"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7" name="Google Shape;37;p8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D5C5A155-4126-405C-90CB-321241EEA7B8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38" name="Google Shape;38;p8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39" name="Google Shape;39;p8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5"/>
          <p:cNvSpPr txBox="1">
            <a:spLocks noGrp="1"/>
          </p:cNvSpPr>
          <p:nvPr>
            <p:ph type="title"/>
          </p:nvPr>
        </p:nvSpPr>
        <p:spPr>
          <a:xfrm>
            <a:off x="609600" y="23368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85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66CB4FC5-67C5-49BD-B050-10E2D9368D1B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45" name="Google Shape;45;p8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46" name="Google Shape;46;p8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6"/>
          <p:cNvSpPr txBox="1"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6"/>
          <p:cNvSpPr txBox="1"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6"/>
          <p:cNvSpPr txBox="1">
            <a:spLocks noGrp="1"/>
          </p:cNvSpPr>
          <p:nvPr>
            <p:ph type="body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6B05091A-89BD-47C4-8D46-6CAFEDC70315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54" name="Google Shape;54;p8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55" name="Google Shape;55;p8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7"/>
          <p:cNvSpPr txBox="1">
            <a:spLocks noGrp="1"/>
          </p:cNvSpPr>
          <p:nvPr>
            <p:ph type="title"/>
          </p:nvPr>
        </p:nvSpPr>
        <p:spPr>
          <a:xfrm>
            <a:off x="609600" y="23368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9D8BB7FA-C577-4355-9A56-DAFAB36B29B4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59" name="Google Shape;59;p8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60" name="Google Shape;60;p8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8"/>
          <p:cNvSpPr txBox="1"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8"/>
          <p:cNvSpPr txBox="1">
            <a:spLocks noGrp="1"/>
          </p:cNvSpPr>
          <p:nvPr>
            <p:ph type="body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88"/>
          <p:cNvSpPr txBox="1">
            <a:spLocks noGrp="1"/>
          </p:cNvSpPr>
          <p:nvPr>
            <p:ph type="body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8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31804199-09CD-4145-9021-4DA17CF49B09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66" name="Google Shape;66;p8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67" name="Google Shape;67;p8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89"/>
          <p:cNvSpPr txBox="1"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9"/>
          <p:cNvSpPr>
            <a:spLocks noGrp="1"/>
          </p:cNvSpPr>
          <p:nvPr>
            <p:ph type="pic" idx="2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89"/>
          <p:cNvSpPr txBox="1">
            <a:spLocks noGrp="1"/>
          </p:cNvSpPr>
          <p:nvPr>
            <p:ph type="body" idx="1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8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1970F1CF-BFB3-499B-8141-19A79C4C1568}" type="datetime1">
              <a:rPr lang="en-US" smtClean="0"/>
              <a:pPr/>
              <a:t>5/21/2021</a:t>
            </a:fld>
            <a:endParaRPr/>
          </a:p>
        </p:txBody>
      </p:sp>
      <p:sp>
        <p:nvSpPr>
          <p:cNvPr id="73" name="Google Shape;73;p8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N"/>
              <a:t>Conflict Management</a:t>
            </a:r>
            <a:endParaRPr/>
          </a:p>
        </p:txBody>
      </p:sp>
      <p:sp>
        <p:nvSpPr>
          <p:cNvPr id="74" name="Google Shape;74;p8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0"/>
          <p:cNvSpPr txBox="1">
            <a:spLocks noGrp="1"/>
          </p:cNvSpPr>
          <p:nvPr>
            <p:ph type="title"/>
          </p:nvPr>
        </p:nvSpPr>
        <p:spPr>
          <a:xfrm>
            <a:off x="609600" y="23368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80"/>
          <p:cNvSpPr txBox="1">
            <a:spLocks noGrp="1"/>
          </p:cNvSpPr>
          <p:nvPr>
            <p:ph type="body" idx="1"/>
          </p:nvPr>
        </p:nvSpPr>
        <p:spPr>
          <a:xfrm>
            <a:off x="599919" y="1463937"/>
            <a:ext cx="10972800" cy="471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»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8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319657" y="248193"/>
            <a:ext cx="1253062" cy="52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80"/>
          <p:cNvSpPr/>
          <p:nvPr/>
        </p:nvSpPr>
        <p:spPr>
          <a:xfrm>
            <a:off x="157728" y="6387919"/>
            <a:ext cx="10691284" cy="221888"/>
          </a:xfrm>
          <a:prstGeom prst="rect">
            <a:avLst/>
          </a:prstGeom>
          <a:solidFill>
            <a:srgbClr val="484848"/>
          </a:solidFill>
          <a:ln w="9525" cap="flat" cmpd="sng">
            <a:solidFill>
              <a:schemeClr val="accent1"/>
            </a:solidFill>
            <a:prstDash val="solid"/>
            <a:bevel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80"/>
          <p:cNvSpPr/>
          <p:nvPr/>
        </p:nvSpPr>
        <p:spPr>
          <a:xfrm>
            <a:off x="10959737" y="6387918"/>
            <a:ext cx="171541" cy="236401"/>
          </a:xfrm>
          <a:prstGeom prst="ellipse">
            <a:avLst/>
          </a:prstGeom>
          <a:solidFill>
            <a:srgbClr val="FF8C0B"/>
          </a:solidFill>
          <a:ln w="9525" cap="flat" cmpd="sng">
            <a:solidFill>
              <a:schemeClr val="accent1"/>
            </a:solidFill>
            <a:prstDash val="solid"/>
            <a:bevel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80"/>
          <p:cNvSpPr/>
          <p:nvPr/>
        </p:nvSpPr>
        <p:spPr>
          <a:xfrm rot="10800000" flipH="1">
            <a:off x="11897828" y="6387918"/>
            <a:ext cx="188695" cy="236401"/>
          </a:xfrm>
          <a:prstGeom prst="ellipse">
            <a:avLst/>
          </a:prstGeom>
          <a:solidFill>
            <a:srgbClr val="00AF00"/>
          </a:solidFill>
          <a:ln w="9525" cap="flat" cmpd="sng">
            <a:solidFill>
              <a:schemeClr val="accent1"/>
            </a:solidFill>
            <a:prstDash val="solid"/>
            <a:bevel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80"/>
          <p:cNvSpPr/>
          <p:nvPr/>
        </p:nvSpPr>
        <p:spPr>
          <a:xfrm>
            <a:off x="11265974" y="6387918"/>
            <a:ext cx="188695" cy="236401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accent1"/>
            </a:solidFill>
            <a:prstDash val="solid"/>
            <a:bevel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80"/>
          <p:cNvSpPr/>
          <p:nvPr/>
        </p:nvSpPr>
        <p:spPr>
          <a:xfrm>
            <a:off x="11581901" y="6391366"/>
            <a:ext cx="188695" cy="236401"/>
          </a:xfrm>
          <a:prstGeom prst="ellipse">
            <a:avLst/>
          </a:prstGeom>
          <a:solidFill>
            <a:srgbClr val="00AEDA"/>
          </a:solidFill>
          <a:ln w="9525" cap="flat" cmpd="sng">
            <a:solidFill>
              <a:schemeClr val="accent1"/>
            </a:solidFill>
            <a:prstDash val="solid"/>
            <a:bevel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rikanthmettu\Downloads\How%20to%20Write%20a%20Formal%20Business%20Email%20in%20English.mp4.mp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621AB703-DDB2-4979-838E-7ACA87E62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A0B7E044-CF2E-499E-AD51-C2C198A93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282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="" xmlns:a16="http://schemas.microsoft.com/office/drawing/2014/main" id="{67D831A7-B0EB-4C8C-91D5-A58D0C7A866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-213360" y="6538914"/>
            <a:ext cx="2844800" cy="235131"/>
          </a:xfrm>
        </p:spPr>
        <p:txBody>
          <a:bodyPr/>
          <a:lstStyle/>
          <a:p>
            <a:pPr>
              <a:spcAft>
                <a:spcPts val="600"/>
              </a:spcAft>
            </a:pPr>
            <a:fld id="{7EE43401-3FC6-4DA3-843D-8BC585C832C6}" type="datetime1">
              <a:rPr lang="en-US" smtClean="0"/>
              <a:pPr>
                <a:spcAft>
                  <a:spcPts val="600"/>
                </a:spcAft>
              </a:pPr>
              <a:t>5/21/2021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F0F19C72-D0C8-4438-A33D-310D8E2AD0F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52536" y="6552296"/>
            <a:ext cx="435138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D556DCCF-BD3C-4C31-95AB-30B4582A293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933614" y="6578422"/>
            <a:ext cx="1092926" cy="365125"/>
          </a:xfrm>
        </p:spPr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-MY"/>
              <a:pPr marL="0" lvl="0" indent="0" algn="ctr" rtl="0">
                <a:spcBef>
                  <a:spcPts val="0"/>
                </a:spcBef>
                <a:spcAft>
                  <a:spcPts val="600"/>
                </a:spcAft>
                <a:buNone/>
              </a:pPr>
              <a:t>1</a:t>
            </a:fld>
            <a:endParaRPr lang="en-MY"/>
          </a:p>
        </p:txBody>
      </p:sp>
      <p:pic>
        <p:nvPicPr>
          <p:cNvPr id="7" name="Picture 6" descr="email im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360" y="1554480"/>
            <a:ext cx="7498080" cy="409956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-MY"/>
          </a:p>
        </p:txBody>
      </p:sp>
      <p:sp>
        <p:nvSpPr>
          <p:cNvPr id="7" name="TextShape 1"/>
          <p:cNvSpPr txBox="1"/>
          <p:nvPr/>
        </p:nvSpPr>
        <p:spPr>
          <a:xfrm>
            <a:off x="1512000" y="432000"/>
            <a:ext cx="756000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N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Steps for writing professional emails</a:t>
            </a:r>
          </a:p>
        </p:txBody>
      </p:sp>
      <p:sp>
        <p:nvSpPr>
          <p:cNvPr id="8" name="TextShape 2"/>
          <p:cNvSpPr txBox="1"/>
          <p:nvPr/>
        </p:nvSpPr>
        <p:spPr>
          <a:xfrm>
            <a:off x="1584000" y="1368000"/>
            <a:ext cx="5616000" cy="3280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 Identify your goal</a:t>
            </a: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 Consider your audience</a:t>
            </a: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 Keep it concise</a:t>
            </a: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 Proofread your email</a:t>
            </a: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 Use proper etiquette</a:t>
            </a: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220097"/>
            <a:ext cx="8945880" cy="4713125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-MY"/>
          </a:p>
        </p:txBody>
      </p:sp>
      <p:sp>
        <p:nvSpPr>
          <p:cNvPr id="8" name="Google Shape;429;p12"/>
          <p:cNvSpPr txBox="1"/>
          <p:nvPr/>
        </p:nvSpPr>
        <p:spPr>
          <a:xfrm>
            <a:off x="8458200" y="6508750"/>
            <a:ext cx="4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" name="Google Shape;430;p12"/>
          <p:cNvSpPr txBox="1"/>
          <p:nvPr/>
        </p:nvSpPr>
        <p:spPr>
          <a:xfrm>
            <a:off x="838200" y="609600"/>
            <a:ext cx="2974975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Parts of an Email</a:t>
            </a:r>
            <a:endParaRPr/>
          </a:p>
        </p:txBody>
      </p:sp>
      <p:sp>
        <p:nvSpPr>
          <p:cNvPr id="10" name="Google Shape;431;p12"/>
          <p:cNvSpPr txBox="1"/>
          <p:nvPr/>
        </p:nvSpPr>
        <p:spPr>
          <a:xfrm>
            <a:off x="3092450" y="5092700"/>
            <a:ext cx="2692400" cy="34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636B85"/>
              </a:buClr>
              <a:buSzPts val="2400"/>
              <a:buFont typeface="Georgia"/>
              <a:buNone/>
            </a:pPr>
            <a:r>
              <a:rPr lang="en-US" sz="2400" b="1" i="0" u="none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rPr>
              <a:t>Parts of an Email</a:t>
            </a:r>
            <a:endParaRPr/>
          </a:p>
        </p:txBody>
      </p:sp>
      <p:grpSp>
        <p:nvGrpSpPr>
          <p:cNvPr id="11" name="Google Shape;432;p12"/>
          <p:cNvGrpSpPr/>
          <p:nvPr/>
        </p:nvGrpSpPr>
        <p:grpSpPr>
          <a:xfrm>
            <a:off x="1240887" y="1147103"/>
            <a:ext cx="8267700" cy="4991100"/>
            <a:chOff x="1421891" y="672807"/>
            <a:chExt cx="7417309" cy="5512435"/>
          </a:xfrm>
        </p:grpSpPr>
        <p:sp>
          <p:nvSpPr>
            <p:cNvPr id="12" name="Google Shape;433;p12"/>
            <p:cNvSpPr txBox="1"/>
            <p:nvPr/>
          </p:nvSpPr>
          <p:spPr>
            <a:xfrm>
              <a:off x="2971800" y="672807"/>
              <a:ext cx="5867400" cy="5512435"/>
            </a:xfrm>
            <a:prstGeom prst="rect">
              <a:avLst/>
            </a:prstGeom>
            <a:blipFill rotWithShape="1">
              <a:blip r:embed="rId2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434;p12"/>
            <p:cNvSpPr txBox="1"/>
            <p:nvPr/>
          </p:nvSpPr>
          <p:spPr>
            <a:xfrm>
              <a:off x="1421891" y="2311908"/>
              <a:ext cx="2342388" cy="61569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435;p12"/>
            <p:cNvSpPr/>
            <p:nvPr/>
          </p:nvSpPr>
          <p:spPr>
            <a:xfrm>
              <a:off x="1695341" y="2463857"/>
              <a:ext cx="1734293" cy="281034"/>
            </a:xfrm>
            <a:custGeom>
              <a:avLst/>
              <a:gdLst/>
              <a:ahLst/>
              <a:cxnLst/>
              <a:rect l="l" t="t" r="r" b="b"/>
              <a:pathLst>
                <a:path w="1981835" h="257175" extrusionOk="0">
                  <a:moveTo>
                    <a:pt x="1818954" y="156957"/>
                  </a:moveTo>
                  <a:lnTo>
                    <a:pt x="1738757" y="203650"/>
                  </a:lnTo>
                  <a:lnTo>
                    <a:pt x="1730236" y="211208"/>
                  </a:lnTo>
                  <a:lnTo>
                    <a:pt x="1725453" y="221065"/>
                  </a:lnTo>
                  <a:lnTo>
                    <a:pt x="1724719" y="231993"/>
                  </a:lnTo>
                  <a:lnTo>
                    <a:pt x="1728343" y="242766"/>
                  </a:lnTo>
                  <a:lnTo>
                    <a:pt x="1735919" y="251231"/>
                  </a:lnTo>
                  <a:lnTo>
                    <a:pt x="1745805" y="256006"/>
                  </a:lnTo>
                  <a:lnTo>
                    <a:pt x="1756739" y="256732"/>
                  </a:lnTo>
                  <a:lnTo>
                    <a:pt x="1767458" y="253053"/>
                  </a:lnTo>
                  <a:lnTo>
                    <a:pt x="1932274" y="157041"/>
                  </a:lnTo>
                  <a:lnTo>
                    <a:pt x="1818954" y="156957"/>
                  </a:lnTo>
                  <a:close/>
                </a:path>
                <a:path w="1981835" h="257175" extrusionOk="0">
                  <a:moveTo>
                    <a:pt x="1867959" y="128426"/>
                  </a:moveTo>
                  <a:lnTo>
                    <a:pt x="1818954" y="156957"/>
                  </a:lnTo>
                  <a:lnTo>
                    <a:pt x="1924558" y="157041"/>
                  </a:lnTo>
                  <a:lnTo>
                    <a:pt x="1924566" y="153104"/>
                  </a:lnTo>
                  <a:lnTo>
                    <a:pt x="1910207" y="153104"/>
                  </a:lnTo>
                  <a:lnTo>
                    <a:pt x="1867959" y="128426"/>
                  </a:lnTo>
                  <a:close/>
                </a:path>
                <a:path w="1981835" h="257175" extrusionOk="0">
                  <a:moveTo>
                    <a:pt x="1756939" y="0"/>
                  </a:moveTo>
                  <a:lnTo>
                    <a:pt x="1746011" y="720"/>
                  </a:lnTo>
                  <a:lnTo>
                    <a:pt x="1736155" y="5464"/>
                  </a:lnTo>
                  <a:lnTo>
                    <a:pt x="1728597" y="13912"/>
                  </a:lnTo>
                  <a:lnTo>
                    <a:pt x="1724900" y="24632"/>
                  </a:lnTo>
                  <a:lnTo>
                    <a:pt x="1725596" y="35565"/>
                  </a:lnTo>
                  <a:lnTo>
                    <a:pt x="1730365" y="45452"/>
                  </a:lnTo>
                  <a:lnTo>
                    <a:pt x="1738883" y="53028"/>
                  </a:lnTo>
                  <a:lnTo>
                    <a:pt x="1818966" y="99807"/>
                  </a:lnTo>
                  <a:lnTo>
                    <a:pt x="1924685" y="99891"/>
                  </a:lnTo>
                  <a:lnTo>
                    <a:pt x="1924558" y="157041"/>
                  </a:lnTo>
                  <a:lnTo>
                    <a:pt x="1932274" y="157041"/>
                  </a:lnTo>
                  <a:lnTo>
                    <a:pt x="1981327" y="128466"/>
                  </a:lnTo>
                  <a:lnTo>
                    <a:pt x="1767713" y="3625"/>
                  </a:lnTo>
                  <a:lnTo>
                    <a:pt x="1756939" y="0"/>
                  </a:lnTo>
                  <a:close/>
                </a:path>
                <a:path w="1981835" h="257175" extrusionOk="0">
                  <a:moveTo>
                    <a:pt x="0" y="98367"/>
                  </a:moveTo>
                  <a:lnTo>
                    <a:pt x="0" y="155517"/>
                  </a:lnTo>
                  <a:lnTo>
                    <a:pt x="1818954" y="156957"/>
                  </a:lnTo>
                  <a:lnTo>
                    <a:pt x="1867959" y="128426"/>
                  </a:lnTo>
                  <a:lnTo>
                    <a:pt x="1818966" y="99807"/>
                  </a:lnTo>
                  <a:lnTo>
                    <a:pt x="0" y="98367"/>
                  </a:lnTo>
                  <a:close/>
                </a:path>
                <a:path w="1981835" h="257175" extrusionOk="0">
                  <a:moveTo>
                    <a:pt x="1910207" y="103828"/>
                  </a:moveTo>
                  <a:lnTo>
                    <a:pt x="1867959" y="128426"/>
                  </a:lnTo>
                  <a:lnTo>
                    <a:pt x="1910207" y="153104"/>
                  </a:lnTo>
                  <a:lnTo>
                    <a:pt x="1910207" y="103828"/>
                  </a:lnTo>
                  <a:close/>
                </a:path>
                <a:path w="1981835" h="257175" extrusionOk="0">
                  <a:moveTo>
                    <a:pt x="1924676" y="103828"/>
                  </a:moveTo>
                  <a:lnTo>
                    <a:pt x="1910207" y="103828"/>
                  </a:lnTo>
                  <a:lnTo>
                    <a:pt x="1910207" y="153104"/>
                  </a:lnTo>
                  <a:lnTo>
                    <a:pt x="1924566" y="153104"/>
                  </a:lnTo>
                  <a:lnTo>
                    <a:pt x="1924676" y="103828"/>
                  </a:lnTo>
                  <a:close/>
                </a:path>
                <a:path w="1981835" h="257175" extrusionOk="0">
                  <a:moveTo>
                    <a:pt x="1818966" y="99807"/>
                  </a:moveTo>
                  <a:lnTo>
                    <a:pt x="1867959" y="128426"/>
                  </a:lnTo>
                  <a:lnTo>
                    <a:pt x="1910207" y="103828"/>
                  </a:lnTo>
                  <a:lnTo>
                    <a:pt x="1924676" y="103828"/>
                  </a:lnTo>
                  <a:lnTo>
                    <a:pt x="1924685" y="99891"/>
                  </a:lnTo>
                  <a:lnTo>
                    <a:pt x="1818966" y="99807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437;p12"/>
          <p:cNvSpPr txBox="1"/>
          <p:nvPr/>
        </p:nvSpPr>
        <p:spPr>
          <a:xfrm>
            <a:off x="3417887" y="2133600"/>
            <a:ext cx="44450" cy="46037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438;p12"/>
          <p:cNvSpPr txBox="1"/>
          <p:nvPr/>
        </p:nvSpPr>
        <p:spPr>
          <a:xfrm rot="-5400000">
            <a:off x="-1438934" y="3120879"/>
            <a:ext cx="4550410" cy="947311"/>
          </a:xfrm>
          <a:prstGeom prst="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l" rtl="0">
              <a:lnSpc>
                <a:spcPct val="11361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en-US" sz="54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Header</a:t>
            </a: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-MY"/>
          </a:p>
        </p:txBody>
      </p:sp>
      <p:pic>
        <p:nvPicPr>
          <p:cNvPr id="7" name="How to Write a Formal Business Email in English.mp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02080" y="555223"/>
            <a:ext cx="8199120" cy="5669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79"/>
          <p:cNvSpPr txBox="1">
            <a:spLocks noGrp="1"/>
          </p:cNvSpPr>
          <p:nvPr>
            <p:ph type="ftr" idx="11"/>
          </p:nvPr>
        </p:nvSpPr>
        <p:spPr>
          <a:xfrm>
            <a:off x="4621348" y="6560414"/>
            <a:ext cx="5084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IN" dirty="0" smtClean="0"/>
              <a:t>Email Etiquette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43B4263-E941-4AE8-BE03-37252874FC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EBF654E-8010-4680-A51A-302C429BFB52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D08CC3A2-1903-4EC4-A778-96B95CB455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lang="en-MY"/>
          </a:p>
        </p:txBody>
      </p:sp>
      <p:pic>
        <p:nvPicPr>
          <p:cNvPr id="6" name="Picture 5" descr="thnak you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7552" y="1981200"/>
            <a:ext cx="4799648" cy="2486977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Subject: Leave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Dear Sir,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have been tested Covid-19 positive. I will attend the classes after my recuperation.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Xxxxxxxxxx</a:t>
            </a:r>
            <a:r>
              <a:rPr lang="en-US" dirty="0" smtClean="0"/>
              <a:t>   </a:t>
            </a:r>
            <a:r>
              <a:rPr lang="en-US" dirty="0" err="1" smtClean="0"/>
              <a:t>xxxxx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Marketing -2020-2022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EE43401-3FC6-4DA3-843D-8BC585C832C6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-MY" smtClean="0"/>
              <a:pPr lvl="0"/>
              <a:t>2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the mistakes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(no subject)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Hai</a:t>
            </a:r>
            <a:r>
              <a:rPr lang="en-US" dirty="0" smtClean="0"/>
              <a:t> Sir,</a:t>
            </a:r>
          </a:p>
          <a:p>
            <a:pPr>
              <a:buNone/>
            </a:pPr>
            <a:r>
              <a:rPr lang="en-US" dirty="0" err="1" smtClean="0"/>
              <a:t>Gud</a:t>
            </a:r>
            <a:r>
              <a:rPr lang="en-US" dirty="0" smtClean="0"/>
              <a:t> afternoon</a:t>
            </a:r>
          </a:p>
          <a:p>
            <a:pPr>
              <a:buNone/>
            </a:pPr>
            <a:r>
              <a:rPr lang="en-US" dirty="0" smtClean="0"/>
              <a:t>The following are the details of the students and there topics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Wrong?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-MY"/>
          </a:p>
        </p:txBody>
      </p:sp>
      <p:sp>
        <p:nvSpPr>
          <p:cNvPr id="7" name="TextShape 1"/>
          <p:cNvSpPr txBox="1">
            <a:spLocks noGrp="1"/>
          </p:cNvSpPr>
          <p:nvPr>
            <p:ph type="body" idx="1"/>
          </p:nvPr>
        </p:nvSpPr>
        <p:spPr>
          <a:xfrm>
            <a:off x="599919" y="990601"/>
            <a:ext cx="10972800" cy="498347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None/>
            </a:pPr>
            <a:r>
              <a:rPr lang="en-IN" sz="1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	</a:t>
            </a: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Dear 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Sir,</a:t>
            </a:r>
          </a:p>
          <a:p>
            <a:endParaRPr lang="en-IN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I 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hope you are well </a:t>
            </a: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 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recovering from your medical condition, </a:t>
            </a:r>
            <a:r>
              <a:rPr lang="en-IN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Iam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writing this email in regards to your leaves from 20</a:t>
            </a:r>
            <a:r>
              <a:rPr lang="en-IN" sz="1400" b="0" strike="noStrike" spc="-1" baseline="101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April’ 21-27th April’21. We understand that your absence is due to medical conditions but once you recover fully from your medical condition, we will require a medical report from a verified doctor about your fitment to work.</a:t>
            </a:r>
          </a:p>
          <a:p>
            <a:endParaRPr lang="en-IN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I 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would like to bring to your notice that as per the company’s policy, in a </a:t>
            </a:r>
            <a:r>
              <a:rPr lang="en-IN" sz="1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calender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quarter, the employee is allowed to take up to 2 paid medical leaves. Any medical leaves beyond 2 days in a quarter will be unpaid.</a:t>
            </a:r>
          </a:p>
          <a:p>
            <a:endParaRPr lang="en-IN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Since 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have joined on 19</a:t>
            </a:r>
            <a:r>
              <a:rPr lang="en-IN" sz="1400" b="0" strike="noStrike" spc="-1" baseline="101000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January 2021 you have accrued 2.5 paid leaves.</a:t>
            </a:r>
          </a:p>
          <a:p>
            <a:endParaRPr lang="en-IN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Wishing </a:t>
            </a:r>
            <a:r>
              <a:rPr lang="en-IN" sz="1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a speedy recovery.</a:t>
            </a:r>
          </a:p>
          <a:p>
            <a:endParaRPr lang="en-IN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Regards</a:t>
            </a:r>
          </a:p>
          <a:p>
            <a:pPr>
              <a:buNone/>
            </a:pP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IN" sz="14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Tanu</a:t>
            </a:r>
            <a:r>
              <a:rPr lang="en-IN" sz="1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Gupta. </a:t>
            </a:r>
            <a:endParaRPr lang="en-IN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Dear Sir,</a:t>
            </a:r>
          </a:p>
          <a:p>
            <a:endParaRPr lang="en-IN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I hope you are recovering well to sound health.</a:t>
            </a: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 </a:t>
            </a:r>
            <a:r>
              <a:rPr lang="en-IN" sz="1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Iam</a:t>
            </a: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writing this email in regarding your leaves from 20</a:t>
            </a:r>
            <a:r>
              <a:rPr lang="en-IN" sz="1400" spc="-1" baseline="101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</a:t>
            </a: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April’ 21-27th April’21. We understand that your absence is due to medical conditions. Once you are all fit to join us </a:t>
            </a:r>
            <a:r>
              <a:rPr lang="en-IN" sz="1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back,Please</a:t>
            </a: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submit a medical report from a verified doctor about your fitment to work.</a:t>
            </a:r>
          </a:p>
          <a:p>
            <a:endParaRPr lang="en-IN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I would also like to bring to your notice that as per the company’s policy, in a </a:t>
            </a:r>
            <a:r>
              <a:rPr lang="en-IN" sz="1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calender</a:t>
            </a: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quarter, the employee is allowed to take up to 2 paid medical leaves. Any medical leaves beyond 2 days in a quarter remains unpaid.</a:t>
            </a:r>
          </a:p>
          <a:p>
            <a:endParaRPr lang="en-IN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Since you have joined on 19</a:t>
            </a:r>
            <a:r>
              <a:rPr lang="en-IN" sz="1400" spc="-1" baseline="101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</a:t>
            </a: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January 2021 you have accrued 2.5 paid leaves.</a:t>
            </a:r>
          </a:p>
          <a:p>
            <a:endParaRPr lang="en-IN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We hope to see you all healthy soon and we wish you a speedy recovery .</a:t>
            </a:r>
          </a:p>
          <a:p>
            <a:endParaRPr lang="en-IN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Please take care.</a:t>
            </a:r>
          </a:p>
          <a:p>
            <a:endParaRPr lang="en-IN" sz="14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Regards</a:t>
            </a:r>
          </a:p>
          <a:p>
            <a:pPr>
              <a:buNone/>
            </a:pP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IN" sz="1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Tanu</a:t>
            </a:r>
            <a:r>
              <a:rPr lang="en-IN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Gupta. </a:t>
            </a:r>
          </a:p>
          <a:p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609600" y="73413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914400" lvl="0" indent="-9144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Y"/>
              <a:t>Learning Objectives</a:t>
            </a:r>
            <a:endParaRPr/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609600" y="1182652"/>
            <a:ext cx="10972800" cy="471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MY" dirty="0"/>
              <a:t>The participants will be able to</a:t>
            </a:r>
            <a:r>
              <a:rPr lang="en-MY" dirty="0" smtClean="0"/>
              <a:t>:</a:t>
            </a:r>
          </a:p>
          <a:p>
            <a:pPr marL="108000" indent="-215280">
              <a:buBlip>
                <a:blip r:embed="rId3"/>
              </a:buBlip>
            </a:pPr>
            <a:r>
              <a:rPr lang="en-IN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</a:rPr>
              <a:t>Define email and email etiquette.</a:t>
            </a:r>
            <a:endParaRPr lang="en-IN" sz="1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indent="-215280">
              <a:buBlip>
                <a:blip r:embed="rId3"/>
              </a:buBlip>
            </a:pPr>
            <a:r>
              <a:rPr lang="en-IN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</a:rPr>
              <a:t> Realise the importance of email etiquette.</a:t>
            </a:r>
            <a:endParaRPr lang="en-IN" sz="1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indent="-215280">
              <a:buBlip>
                <a:blip r:embed="rId3"/>
              </a:buBlip>
            </a:pPr>
            <a:r>
              <a:rPr lang="en-IN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</a:rPr>
              <a:t> Learn the steps in writing an email.</a:t>
            </a:r>
            <a:endParaRPr lang="en-IN" sz="1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08000" indent="-215280">
              <a:buBlip>
                <a:blip r:embed="rId3"/>
              </a:buBlip>
            </a:pPr>
            <a:r>
              <a:rPr lang="en-IN" spc="-1" dirty="0" smtClean="0">
                <a:solidFill>
                  <a:srgbClr val="4C4C4C"/>
                </a:solidFill>
                <a:uFill>
                  <a:solidFill>
                    <a:srgbClr val="FFFFFF"/>
                  </a:solidFill>
                </a:uFill>
              </a:rPr>
              <a:t> Understand the structure of an email.</a:t>
            </a:r>
            <a:endParaRPr lang="en-IN" sz="1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08" name="Google Shape;108;p2"/>
          <p:cNvSpPr txBox="1">
            <a:spLocks noGrp="1"/>
          </p:cNvSpPr>
          <p:nvPr>
            <p:ph type="ftr" idx="11"/>
          </p:nvPr>
        </p:nvSpPr>
        <p:spPr>
          <a:xfrm>
            <a:off x="4621348" y="6560414"/>
            <a:ext cx="50843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IN" dirty="0" smtClean="0"/>
              <a:t>Email Etiquette</a:t>
            </a: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6B40C10-1120-46D1-BC68-B3148796C88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D9EB6F1-1A2E-4C42-91C0-C3745B588DEF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C8310BBF-96FD-4EE3-909B-6FB8B183B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-MY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IN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Email</a:t>
            </a:r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Electronic mail is most commonly referred to as email or e-mail.</a:t>
            </a: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Email generally refers to a method of exchanging digital messages from a sender to one or more recipients via a network.</a:t>
            </a: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Email Etiquette</a:t>
            </a:r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It refers to the principles of behaviour that one should use when writing or answering E-mails.</a:t>
            </a: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r>
              <a:rPr lang="en-IN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E-mail is less personal than a phone or in-person conversation but quicker to send than a letter, It is possible for </a:t>
            </a:r>
            <a:r>
              <a:rPr lang="en-IN" sz="16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serious breaches of</a:t>
            </a:r>
            <a:r>
              <a:rPr lang="en-IN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IN" sz="1600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manners</a:t>
            </a:r>
            <a:r>
              <a:rPr lang="en-IN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to take place.</a:t>
            </a: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en-IN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-MY"/>
          </a:p>
        </p:txBody>
      </p:sp>
      <p:sp>
        <p:nvSpPr>
          <p:cNvPr id="7" name="TextShape 1"/>
          <p:cNvSpPr txBox="1"/>
          <p:nvPr/>
        </p:nvSpPr>
        <p:spPr>
          <a:xfrm>
            <a:off x="1440000" y="792000"/>
            <a:ext cx="5112000" cy="373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IN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Why Email etiquette?</a:t>
            </a:r>
            <a:endParaRPr lang="en-IN" sz="18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TextShape 2"/>
          <p:cNvSpPr txBox="1"/>
          <p:nvPr/>
        </p:nvSpPr>
        <p:spPr>
          <a:xfrm>
            <a:off x="1512000" y="1368000"/>
            <a:ext cx="6408000" cy="137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16000" indent="-216000">
              <a:buBlip>
                <a:blip r:embed="rId2"/>
              </a:buBlip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remain professional in company communications.</a:t>
            </a:r>
          </a:p>
          <a:p>
            <a:pPr marL="216000" indent="-216000">
              <a:buBlip>
                <a:blip r:embed="rId2"/>
              </a:buBlip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Emails that are to the point and easy to read are more efficient.</a:t>
            </a:r>
          </a:p>
          <a:p>
            <a:pPr marL="216000" indent="-216000">
              <a:buBlip>
                <a:blip r:embed="rId2"/>
              </a:buBlip>
            </a:pP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Employees who understand email etiquettes are less likely to put the company at risk.</a:t>
            </a:r>
          </a:p>
        </p:txBody>
      </p:sp>
      <p:sp>
        <p:nvSpPr>
          <p:cNvPr id="9" name="TextShape 3"/>
          <p:cNvSpPr txBox="1"/>
          <p:nvPr/>
        </p:nvSpPr>
        <p:spPr>
          <a:xfrm>
            <a:off x="825840" y="3016080"/>
            <a:ext cx="6840000" cy="8582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 lIns="90000" tIns="45000" rIns="90000" bIns="45000"/>
          <a:lstStyle/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People who read an email with grammatical errors thought the writer was :</a:t>
            </a:r>
          </a:p>
          <a:p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Less conscientious, less intelligent and less trust worthy.</a:t>
            </a:r>
          </a:p>
        </p:txBody>
      </p:sp>
      <p:sp>
        <p:nvSpPr>
          <p:cNvPr id="10" name="CustomShape 4"/>
          <p:cNvSpPr/>
          <p:nvPr/>
        </p:nvSpPr>
        <p:spPr>
          <a:xfrm>
            <a:off x="289560" y="4733040"/>
            <a:ext cx="4724400" cy="151200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/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 a separate experiment, people who applied for funding</a:t>
            </a:r>
          </a:p>
          <a:p>
            <a:pPr algn="ctr"/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Were less likely to be funded and </a:t>
            </a:r>
            <a:r>
              <a:rPr lang="en-IN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recieved</a:t>
            </a:r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IN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less </a:t>
            </a:r>
            <a:r>
              <a:rPr lang="en-IN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favorable</a:t>
            </a:r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algn="ctr"/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terms when their loan requests had spelling mistakes</a:t>
            </a: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</p:txBody>
      </p:sp>
      <p:sp>
        <p:nvSpPr>
          <p:cNvPr id="11" name="TextShape 5"/>
          <p:cNvSpPr txBox="1"/>
          <p:nvPr/>
        </p:nvSpPr>
        <p:spPr>
          <a:xfrm>
            <a:off x="6788520" y="4118160"/>
            <a:ext cx="4320000" cy="1882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0000" tIns="45000" rIns="90000" bIns="45000"/>
          <a:lstStyle/>
          <a:p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you read an email with typos, you probably think of two things:</a:t>
            </a:r>
          </a:p>
          <a:p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 The sender does not know basic spelling and grammar.</a:t>
            </a:r>
          </a:p>
          <a:p>
            <a:endParaRPr lang="en-IN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IN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2.The sender didn’t care enough about this message to review it before sending</a:t>
            </a:r>
            <a:r>
              <a:rPr lang="en-IN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Styles of Emails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Formal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en-US" sz="3200" dirty="0" smtClean="0"/>
              <a:t>Informal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1208E00-CD98-4758-8F1C-FBC188E4F6C8}" type="datetime1">
              <a:rPr lang="en-US" smtClean="0"/>
              <a:pPr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IN" dirty="0" smtClean="0"/>
              <a:t>Email Etiquette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 smtClean="0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Ppt. Templat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326</Words>
  <Application>Microsoft Office PowerPoint</Application>
  <PresentationFormat>Custom</PresentationFormat>
  <Paragraphs>143</Paragraphs>
  <Slides>13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Ppt. Template</vt:lpstr>
      <vt:lpstr>Slide 1</vt:lpstr>
      <vt:lpstr>Observe</vt:lpstr>
      <vt:lpstr>Identify the mistakes</vt:lpstr>
      <vt:lpstr>What is Wrong?</vt:lpstr>
      <vt:lpstr>Corrected</vt:lpstr>
      <vt:lpstr>Learning Objectives</vt:lpstr>
      <vt:lpstr>Slide 7</vt:lpstr>
      <vt:lpstr>Slide 8</vt:lpstr>
      <vt:lpstr>Styles of Emails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Srikanth Mettu</cp:lastModifiedBy>
  <cp:revision>34</cp:revision>
  <dcterms:created xsi:type="dcterms:W3CDTF">2020-08-19T07:39:22Z</dcterms:created>
  <dcterms:modified xsi:type="dcterms:W3CDTF">2021-05-21T12:45:38Z</dcterms:modified>
</cp:coreProperties>
</file>