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65" r:id="rId5"/>
    <p:sldId id="268" r:id="rId6"/>
    <p:sldId id="269" r:id="rId7"/>
    <p:sldId id="261" r:id="rId8"/>
    <p:sldId id="266"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rilaja palur" initials="sp" lastIdx="1" clrIdx="0">
    <p:extLst>
      <p:ext uri="{19B8F6BF-5375-455C-9EA6-DF929625EA0E}">
        <p15:presenceInfo xmlns:p15="http://schemas.microsoft.com/office/powerpoint/2012/main" userId="082523d21beddb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44DD3-0CD9-445C-90BC-CA7FE41982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EACB968-83A2-45A4-9558-2F92A792C8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07A81EF-E21F-4933-B728-3E7C0E73B8D4}"/>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5" name="Footer Placeholder 4">
            <a:extLst>
              <a:ext uri="{FF2B5EF4-FFF2-40B4-BE49-F238E27FC236}">
                <a16:creationId xmlns:a16="http://schemas.microsoft.com/office/drawing/2014/main" id="{9378ACAA-F3EC-4613-A15A-95DBAB970B0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B7674F6-A757-4EE1-9BD0-76ABB20EAFF2}"/>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3971334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23E1F-B8AA-4356-BA2D-A7E323C6ACD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59F6D0F-44B7-4C25-8678-56BC3400D2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0FC8637-0095-4BA0-9FD8-F227A92B6FCE}"/>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5" name="Footer Placeholder 4">
            <a:extLst>
              <a:ext uri="{FF2B5EF4-FFF2-40B4-BE49-F238E27FC236}">
                <a16:creationId xmlns:a16="http://schemas.microsoft.com/office/drawing/2014/main" id="{ED8672B2-9BD5-4D96-A650-EE019DA9847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8B7DBC5-2E2B-4157-9BA1-9C7BCFDF5B87}"/>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3967428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A9B942-7EE2-4538-83E0-10BB6A5C5F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52A043D-1CF4-4ABB-B52A-8A0B53B8FF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71BA2A8-2982-4BA7-8F45-25ADFC3744D3}"/>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5" name="Footer Placeholder 4">
            <a:extLst>
              <a:ext uri="{FF2B5EF4-FFF2-40B4-BE49-F238E27FC236}">
                <a16:creationId xmlns:a16="http://schemas.microsoft.com/office/drawing/2014/main" id="{484DABB2-1D23-4BB1-A7F0-8B684FB654E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7BA7539-4DF6-4006-975A-815D2CAEF731}"/>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2960662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B1D3B-AFE4-4065-BD49-FE5C165C885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18741F2-699F-4E88-9E57-A95F14046C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6DDF7F4-1319-452E-B645-2C987380D252}"/>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5" name="Footer Placeholder 4">
            <a:extLst>
              <a:ext uri="{FF2B5EF4-FFF2-40B4-BE49-F238E27FC236}">
                <a16:creationId xmlns:a16="http://schemas.microsoft.com/office/drawing/2014/main" id="{7E1D7855-21FC-4FBE-BA24-877875A3046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6DB9487-B0A8-4A5D-964A-646233A31B00}"/>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785479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4D498-E2E2-45E1-8C77-74EA0A033A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E47742B-8E28-40D8-8604-4DA866547A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CA95A4-78F4-4483-A73A-DA3C2DEBB358}"/>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5" name="Footer Placeholder 4">
            <a:extLst>
              <a:ext uri="{FF2B5EF4-FFF2-40B4-BE49-F238E27FC236}">
                <a16:creationId xmlns:a16="http://schemas.microsoft.com/office/drawing/2014/main" id="{E18F3F50-16BA-4B25-97BF-056B54D5C0F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6DED4D7-7C14-48A9-815F-BABE13B850E4}"/>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69898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84339-08A1-4A4A-A99C-C6EF377C77E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445A2DD-0D67-4B7D-8244-7696A398A4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DD7C064-B3C1-49B2-B533-C730342124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3338A3A-0C6C-4B99-BA3B-01230B6EA7C9}"/>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6" name="Footer Placeholder 5">
            <a:extLst>
              <a:ext uri="{FF2B5EF4-FFF2-40B4-BE49-F238E27FC236}">
                <a16:creationId xmlns:a16="http://schemas.microsoft.com/office/drawing/2014/main" id="{9306B1CE-B8F1-41A3-8EBA-F8A9A5A08D4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E0E5FA9-0E27-4B38-B1E6-2510CABE1669}"/>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3246825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966BE-2F82-494A-BF2E-5739EC52467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7648376-8A13-4CFD-A79B-438BA937F3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68D793-FDF2-44D9-9A14-E5B1E4F6E8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7503AA4-58B2-4719-AC8E-65826BF424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BE7C07-78EB-4771-A2D5-753EC4CE66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8ECA007-56FE-4634-8EA3-99EA2659AADD}"/>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8" name="Footer Placeholder 7">
            <a:extLst>
              <a:ext uri="{FF2B5EF4-FFF2-40B4-BE49-F238E27FC236}">
                <a16:creationId xmlns:a16="http://schemas.microsoft.com/office/drawing/2014/main" id="{5843B54E-DB1A-4673-85A9-821A4E8EBFE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F4C0D14-3D9F-44A0-8786-7F798F1FEB1C}"/>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673799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D1BD7-D231-412A-8AE3-CD664B7DCF5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F7A8B0-6E68-473E-B8B5-A9A911896FEE}"/>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4" name="Footer Placeholder 3">
            <a:extLst>
              <a:ext uri="{FF2B5EF4-FFF2-40B4-BE49-F238E27FC236}">
                <a16:creationId xmlns:a16="http://schemas.microsoft.com/office/drawing/2014/main" id="{5F9448BB-49E2-49CC-9B31-912B4CDCE6B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36AD8E8-7493-42A0-A816-4A4E937D84D3}"/>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1520708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2B48C2-1676-4A5E-97B7-0A7FC8057813}"/>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3" name="Footer Placeholder 2">
            <a:extLst>
              <a:ext uri="{FF2B5EF4-FFF2-40B4-BE49-F238E27FC236}">
                <a16:creationId xmlns:a16="http://schemas.microsoft.com/office/drawing/2014/main" id="{67B4504B-3E99-4742-AE1B-589772E3284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A878994-1AFE-4FA2-9D86-5F80D1C682DE}"/>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621803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829FC-84DA-447A-BE42-4B7163E8C9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3D092E0-9EF4-48FD-90CF-05EC64D6B4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A6D4B9D-5BF6-4E7D-BFFE-700388F9BD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4DFA1C-D27F-4DE6-9001-770956B37BBC}"/>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6" name="Footer Placeholder 5">
            <a:extLst>
              <a:ext uri="{FF2B5EF4-FFF2-40B4-BE49-F238E27FC236}">
                <a16:creationId xmlns:a16="http://schemas.microsoft.com/office/drawing/2014/main" id="{1D312F4B-EE0D-45D4-8DE8-6AA0BE475D7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3DA0C16-BF34-4449-9A6E-DA557CCCC722}"/>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859704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B574D-B64B-45C1-A22A-1F125EBBD4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C0EF82E-E9F9-4939-ABE4-F93590D623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2C78DBA-8DDC-469A-A898-091D454C5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C6B298-8DF8-45CF-B58A-56C007ACA4C3}"/>
              </a:ext>
            </a:extLst>
          </p:cNvPr>
          <p:cNvSpPr>
            <a:spLocks noGrp="1"/>
          </p:cNvSpPr>
          <p:nvPr>
            <p:ph type="dt" sz="half" idx="10"/>
          </p:nvPr>
        </p:nvSpPr>
        <p:spPr/>
        <p:txBody>
          <a:bodyPr/>
          <a:lstStyle/>
          <a:p>
            <a:fld id="{4A7BD3A9-E9AB-4B24-A52A-4B07591088D3}" type="datetimeFigureOut">
              <a:rPr lang="en-IN" smtClean="0"/>
              <a:t>03-08-2020</a:t>
            </a:fld>
            <a:endParaRPr lang="en-IN"/>
          </a:p>
        </p:txBody>
      </p:sp>
      <p:sp>
        <p:nvSpPr>
          <p:cNvPr id="6" name="Footer Placeholder 5">
            <a:extLst>
              <a:ext uri="{FF2B5EF4-FFF2-40B4-BE49-F238E27FC236}">
                <a16:creationId xmlns:a16="http://schemas.microsoft.com/office/drawing/2014/main" id="{17CE16B4-E166-41D4-8D8E-F65E8ED8CAD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DAF74CF-12A8-4F95-B31A-B174CB9CACDB}"/>
              </a:ext>
            </a:extLst>
          </p:cNvPr>
          <p:cNvSpPr>
            <a:spLocks noGrp="1"/>
          </p:cNvSpPr>
          <p:nvPr>
            <p:ph type="sldNum" sz="quarter" idx="12"/>
          </p:nvPr>
        </p:nvSpPr>
        <p:spPr/>
        <p:txBody>
          <a:bodyPr/>
          <a:lstStyle/>
          <a:p>
            <a:fld id="{EF55001E-2DB7-4D6C-B111-57624065A2FD}" type="slidenum">
              <a:rPr lang="en-IN" smtClean="0"/>
              <a:t>‹#›</a:t>
            </a:fld>
            <a:endParaRPr lang="en-IN"/>
          </a:p>
        </p:txBody>
      </p:sp>
    </p:spTree>
    <p:extLst>
      <p:ext uri="{BB962C8B-B14F-4D97-AF65-F5344CB8AC3E}">
        <p14:creationId xmlns:p14="http://schemas.microsoft.com/office/powerpoint/2010/main" val="394188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6B0543-F235-4133-AA65-38B3671B20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C7C7147-FDC0-49D4-B15D-BEB893C14D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4EF8EB7-A91A-4085-B366-B6327B110A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BD3A9-E9AB-4B24-A52A-4B07591088D3}" type="datetimeFigureOut">
              <a:rPr lang="en-IN" smtClean="0"/>
              <a:t>03-08-2020</a:t>
            </a:fld>
            <a:endParaRPr lang="en-IN"/>
          </a:p>
        </p:txBody>
      </p:sp>
      <p:sp>
        <p:nvSpPr>
          <p:cNvPr id="5" name="Footer Placeholder 4">
            <a:extLst>
              <a:ext uri="{FF2B5EF4-FFF2-40B4-BE49-F238E27FC236}">
                <a16:creationId xmlns:a16="http://schemas.microsoft.com/office/drawing/2014/main" id="{28988804-8F5A-4312-AA5A-461684650D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81EABE5-6C6B-433E-8881-2F2C71DDA7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5001E-2DB7-4D6C-B111-57624065A2FD}" type="slidenum">
              <a:rPr lang="en-IN" smtClean="0"/>
              <a:t>‹#›</a:t>
            </a:fld>
            <a:endParaRPr lang="en-IN"/>
          </a:p>
        </p:txBody>
      </p:sp>
    </p:spTree>
    <p:extLst>
      <p:ext uri="{BB962C8B-B14F-4D97-AF65-F5344CB8AC3E}">
        <p14:creationId xmlns:p14="http://schemas.microsoft.com/office/powerpoint/2010/main" val="4230333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AC807-CA83-45EE-A1FE-3D427C3A0B09}"/>
              </a:ext>
            </a:extLst>
          </p:cNvPr>
          <p:cNvSpPr>
            <a:spLocks noGrp="1"/>
          </p:cNvSpPr>
          <p:nvPr>
            <p:ph type="ctrTitle"/>
          </p:nvPr>
        </p:nvSpPr>
        <p:spPr>
          <a:xfrm>
            <a:off x="841247" y="1655286"/>
            <a:ext cx="4609057" cy="2610042"/>
          </a:xfrm>
        </p:spPr>
        <p:txBody>
          <a:bodyPr vert="horz" lIns="91440" tIns="45720" rIns="91440" bIns="45720" rtlCol="0" anchor="b">
            <a:normAutofit/>
          </a:bodyPr>
          <a:lstStyle/>
          <a:p>
            <a:pPr algn="l"/>
            <a:r>
              <a:rPr lang="en-US" sz="4200" b="1" u="sng" kern="1200" dirty="0">
                <a:solidFill>
                  <a:schemeClr val="tx1"/>
                </a:solidFill>
                <a:latin typeface="Bembo" panose="02020502050201020203" pitchFamily="18" charset="0"/>
              </a:rPr>
              <a:t>Introduction to Life Style Management Course</a:t>
            </a:r>
            <a:br>
              <a:rPr lang="en-US" sz="4200" kern="1200" dirty="0">
                <a:solidFill>
                  <a:schemeClr val="tx1"/>
                </a:solidFill>
                <a:latin typeface="+mj-lt"/>
                <a:ea typeface="+mj-ea"/>
                <a:cs typeface="+mj-cs"/>
              </a:rPr>
            </a:br>
            <a:endParaRPr lang="en-US" sz="4200" kern="1200" dirty="0">
              <a:solidFill>
                <a:schemeClr val="tx1"/>
              </a:solidFill>
              <a:latin typeface="+mj-lt"/>
              <a:ea typeface="+mj-ea"/>
              <a:cs typeface="+mj-cs"/>
            </a:endParaRPr>
          </a:p>
        </p:txBody>
      </p:sp>
      <p:sp>
        <p:nvSpPr>
          <p:cNvPr id="4" name="TextBox 3">
            <a:extLst>
              <a:ext uri="{FF2B5EF4-FFF2-40B4-BE49-F238E27FC236}">
                <a16:creationId xmlns:a16="http://schemas.microsoft.com/office/drawing/2014/main" id="{C204ECE9-8A06-411E-B975-18331606E388}"/>
              </a:ext>
            </a:extLst>
          </p:cNvPr>
          <p:cNvSpPr txBox="1"/>
          <p:nvPr/>
        </p:nvSpPr>
        <p:spPr>
          <a:xfrm>
            <a:off x="841247" y="4373385"/>
            <a:ext cx="4609057" cy="766040"/>
          </a:xfrm>
          <a:prstGeom prst="rect">
            <a:avLst/>
          </a:prstGeom>
        </p:spPr>
        <p:txBody>
          <a:bodyPr vert="horz" lIns="91440" tIns="45720" rIns="91440" bIns="45720" rtlCol="0">
            <a:normAutofit/>
          </a:bodyPr>
          <a:lstStyle/>
          <a:p>
            <a:pPr>
              <a:lnSpc>
                <a:spcPct val="90000"/>
              </a:lnSpc>
              <a:spcBef>
                <a:spcPts val="1000"/>
              </a:spcBef>
            </a:pPr>
            <a:r>
              <a:rPr lang="en-US" sz="1900" b="1" i="1" kern="1200">
                <a:solidFill>
                  <a:schemeClr val="tx1"/>
                </a:solidFill>
                <a:latin typeface="+mn-lt"/>
                <a:ea typeface="+mn-ea"/>
                <a:cs typeface="+mn-cs"/>
              </a:rPr>
              <a:t>Prof Shrilaja Palur</a:t>
            </a:r>
          </a:p>
          <a:p>
            <a:pPr>
              <a:lnSpc>
                <a:spcPct val="90000"/>
              </a:lnSpc>
              <a:spcBef>
                <a:spcPts val="1000"/>
              </a:spcBef>
            </a:pPr>
            <a:r>
              <a:rPr lang="en-US" sz="1900" b="1" i="1" kern="1200">
                <a:solidFill>
                  <a:schemeClr val="tx1"/>
                </a:solidFill>
                <a:latin typeface="+mn-lt"/>
                <a:ea typeface="+mn-ea"/>
                <a:cs typeface="+mn-cs"/>
              </a:rPr>
              <a:t>ITM Business School, Kharghar</a:t>
            </a:r>
          </a:p>
        </p:txBody>
      </p:sp>
      <p:sp>
        <p:nvSpPr>
          <p:cNvPr id="20" name="Freeform: Shape 19">
            <a:extLst>
              <a:ext uri="{FF2B5EF4-FFF2-40B4-BE49-F238E27FC236}">
                <a16:creationId xmlns:a16="http://schemas.microsoft.com/office/drawing/2014/main" id="{F6EF57EF-D042-41D3-83E8-41A1FE6C11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D00A59BB-A268-4F3E-9D41-CA265AF16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2" descr="Healthy Lifestyle Poster • Pixers® - We live to change">
            <a:extLst>
              <a:ext uri="{FF2B5EF4-FFF2-40B4-BE49-F238E27FC236}">
                <a16:creationId xmlns:a16="http://schemas.microsoft.com/office/drawing/2014/main" id="{4D9D9EB8-53FD-4013-AD4A-3CCABA0478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tretch/>
        </p:blipFill>
        <p:spPr bwMode="auto">
          <a:xfrm>
            <a:off x="6558790" y="1655560"/>
            <a:ext cx="4976948" cy="3483864"/>
          </a:xfrm>
          <a:prstGeom prst="rect">
            <a:avLst/>
          </a:prstGeom>
          <a:noFill/>
          <a:extLst>
            <a:ext uri="{909E8E84-426E-40DD-AFC4-6F175D3DCCD1}">
              <a14:hiddenFill xmlns:a14="http://schemas.microsoft.com/office/drawing/2010/main">
                <a:solidFill>
                  <a:srgbClr val="FFFFFF"/>
                </a:solidFill>
              </a14:hiddenFill>
            </a:ext>
          </a:extLst>
        </p:spPr>
      </p:pic>
      <p:sp>
        <p:nvSpPr>
          <p:cNvPr id="24" name="Freeform: Shape 23">
            <a:extLst>
              <a:ext uri="{FF2B5EF4-FFF2-40B4-BE49-F238E27FC236}">
                <a16:creationId xmlns:a16="http://schemas.microsoft.com/office/drawing/2014/main" id="{63794DCE-9D34-40DF-AB3F-06DA8ACCD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Freeform: Shape 25">
            <a:extLst>
              <a:ext uri="{FF2B5EF4-FFF2-40B4-BE49-F238E27FC236}">
                <a16:creationId xmlns:a16="http://schemas.microsoft.com/office/drawing/2014/main" id="{45006452-918C-4282-A72C-C9692B6691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9867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086C7-E0BF-4C37-BA6F-F93B4B84FF66}"/>
              </a:ext>
            </a:extLst>
          </p:cNvPr>
          <p:cNvSpPr>
            <a:spLocks noGrp="1"/>
          </p:cNvSpPr>
          <p:nvPr>
            <p:ph type="title"/>
          </p:nvPr>
        </p:nvSpPr>
        <p:spPr>
          <a:xfrm>
            <a:off x="326907" y="261660"/>
            <a:ext cx="10515600" cy="827571"/>
          </a:xfrm>
        </p:spPr>
        <p:txBody>
          <a:bodyPr vert="horz" lIns="91440" tIns="45720" rIns="91440" bIns="45720" rtlCol="0" anchor="b">
            <a:normAutofit/>
          </a:bodyPr>
          <a:lstStyle/>
          <a:p>
            <a:pPr algn="ctr"/>
            <a:r>
              <a:rPr lang="en-IN" sz="3600" b="1" dirty="0">
                <a:solidFill>
                  <a:schemeClr val="accent1">
                    <a:lumMod val="50000"/>
                  </a:schemeClr>
                </a:solidFill>
                <a:latin typeface="Bembo" panose="02020502050201020203" pitchFamily="18" charset="0"/>
              </a:rPr>
              <a:t>Introduction to Lifestyle Management </a:t>
            </a:r>
            <a:endParaRPr lang="en-US" sz="3600" kern="1200" dirty="0">
              <a:solidFill>
                <a:schemeClr val="accent1">
                  <a:lumMod val="50000"/>
                </a:schemeClr>
              </a:solidFill>
            </a:endParaRPr>
          </a:p>
        </p:txBody>
      </p:sp>
      <p:sp>
        <p:nvSpPr>
          <p:cNvPr id="4" name="Text Placeholder 3">
            <a:extLst>
              <a:ext uri="{FF2B5EF4-FFF2-40B4-BE49-F238E27FC236}">
                <a16:creationId xmlns:a16="http://schemas.microsoft.com/office/drawing/2014/main" id="{49EF8F25-C3C9-4ACF-B074-07E91D6A05B1}"/>
              </a:ext>
            </a:extLst>
          </p:cNvPr>
          <p:cNvSpPr>
            <a:spLocks noGrp="1"/>
          </p:cNvSpPr>
          <p:nvPr>
            <p:ph type="body" idx="1"/>
          </p:nvPr>
        </p:nvSpPr>
        <p:spPr>
          <a:xfrm>
            <a:off x="1007164" y="1407352"/>
            <a:ext cx="4243873" cy="517249"/>
          </a:xfrm>
          <a:solidFill>
            <a:srgbClr val="FFFF00"/>
          </a:solidFill>
        </p:spPr>
        <p:txBody>
          <a:bodyPr/>
          <a:lstStyle/>
          <a:p>
            <a:r>
              <a:rPr lang="en-IN" dirty="0">
                <a:latin typeface="Bembo" panose="02020502050201020203" pitchFamily="18" charset="0"/>
              </a:rPr>
              <a:t>Healthy Lifestyle</a:t>
            </a:r>
          </a:p>
        </p:txBody>
      </p:sp>
      <p:sp>
        <p:nvSpPr>
          <p:cNvPr id="6" name="Text Placeholder 5">
            <a:extLst>
              <a:ext uri="{FF2B5EF4-FFF2-40B4-BE49-F238E27FC236}">
                <a16:creationId xmlns:a16="http://schemas.microsoft.com/office/drawing/2014/main" id="{E438A3AF-F65C-4B35-A4E7-13DC14DD40D1}"/>
              </a:ext>
            </a:extLst>
          </p:cNvPr>
          <p:cNvSpPr>
            <a:spLocks noGrp="1"/>
          </p:cNvSpPr>
          <p:nvPr>
            <p:ph type="body" sz="quarter" idx="3"/>
          </p:nvPr>
        </p:nvSpPr>
        <p:spPr>
          <a:xfrm>
            <a:off x="5251037" y="1411662"/>
            <a:ext cx="5462124" cy="517250"/>
          </a:xfrm>
          <a:solidFill>
            <a:srgbClr val="FFFF00"/>
          </a:solidFill>
        </p:spPr>
        <p:txBody>
          <a:bodyPr/>
          <a:lstStyle/>
          <a:p>
            <a:r>
              <a:rPr lang="en-IN" dirty="0">
                <a:latin typeface="Bembo" panose="02020502050201020203" pitchFamily="18" charset="0"/>
              </a:rPr>
              <a:t>Yogic Lifestyle</a:t>
            </a:r>
          </a:p>
        </p:txBody>
      </p:sp>
      <p:sp>
        <p:nvSpPr>
          <p:cNvPr id="7" name="Content Placeholder 6">
            <a:extLst>
              <a:ext uri="{FF2B5EF4-FFF2-40B4-BE49-F238E27FC236}">
                <a16:creationId xmlns:a16="http://schemas.microsoft.com/office/drawing/2014/main" id="{F19EF29C-EF71-49C4-86D7-ADACCA0A601E}"/>
              </a:ext>
            </a:extLst>
          </p:cNvPr>
          <p:cNvSpPr>
            <a:spLocks noGrp="1"/>
          </p:cNvSpPr>
          <p:nvPr>
            <p:ph sz="quarter" idx="4"/>
          </p:nvPr>
        </p:nvSpPr>
        <p:spPr>
          <a:xfrm>
            <a:off x="5251037" y="1932360"/>
            <a:ext cx="5462124" cy="3918501"/>
          </a:xfrm>
          <a:solidFill>
            <a:schemeClr val="bg1">
              <a:lumMod val="95000"/>
            </a:schemeClr>
          </a:solidFill>
        </p:spPr>
        <p:txBody>
          <a:bodyPr>
            <a:normAutofit/>
          </a:bodyPr>
          <a:lstStyle/>
          <a:p>
            <a:r>
              <a:rPr lang="en-IN" dirty="0" err="1">
                <a:latin typeface="Bembo" panose="02020502050201020203" pitchFamily="18" charset="0"/>
              </a:rPr>
              <a:t>Ahar</a:t>
            </a:r>
            <a:r>
              <a:rPr lang="en-IN" dirty="0">
                <a:latin typeface="Bembo" panose="02020502050201020203" pitchFamily="18" charset="0"/>
              </a:rPr>
              <a:t> (healthy, nourishing diet)</a:t>
            </a:r>
          </a:p>
          <a:p>
            <a:r>
              <a:rPr lang="en-IN" dirty="0" err="1">
                <a:latin typeface="Bembo" panose="02020502050201020203" pitchFamily="18" charset="0"/>
              </a:rPr>
              <a:t>Vihar</a:t>
            </a:r>
            <a:r>
              <a:rPr lang="en-IN" dirty="0">
                <a:latin typeface="Bembo" panose="02020502050201020203" pitchFamily="18" charset="0"/>
              </a:rPr>
              <a:t> (proper recreational activities to relax body and mind)</a:t>
            </a:r>
          </a:p>
          <a:p>
            <a:r>
              <a:rPr lang="en-IN" dirty="0">
                <a:latin typeface="Bembo" panose="02020502050201020203" pitchFamily="18" charset="0"/>
              </a:rPr>
              <a:t>Achar ( right healthy regular activities – social conduct)</a:t>
            </a:r>
          </a:p>
          <a:p>
            <a:r>
              <a:rPr lang="en-IN" dirty="0" err="1">
                <a:latin typeface="Bembo" panose="02020502050201020203" pitchFamily="18" charset="0"/>
              </a:rPr>
              <a:t>Vichar</a:t>
            </a:r>
            <a:r>
              <a:rPr lang="en-IN" dirty="0">
                <a:latin typeface="Bembo" panose="02020502050201020203" pitchFamily="18" charset="0"/>
              </a:rPr>
              <a:t> (right thoughts &amp; attitude)</a:t>
            </a:r>
          </a:p>
          <a:p>
            <a:endParaRPr lang="en-IN" dirty="0"/>
          </a:p>
        </p:txBody>
      </p:sp>
      <p:sp>
        <p:nvSpPr>
          <p:cNvPr id="18" name="Content Placeholder 6">
            <a:extLst>
              <a:ext uri="{FF2B5EF4-FFF2-40B4-BE49-F238E27FC236}">
                <a16:creationId xmlns:a16="http://schemas.microsoft.com/office/drawing/2014/main" id="{E06C8127-E2E4-4EC8-90C4-A9D201F4E35F}"/>
              </a:ext>
            </a:extLst>
          </p:cNvPr>
          <p:cNvSpPr txBox="1">
            <a:spLocks/>
          </p:cNvSpPr>
          <p:nvPr/>
        </p:nvSpPr>
        <p:spPr>
          <a:xfrm>
            <a:off x="1007165" y="1928049"/>
            <a:ext cx="4243873" cy="3918502"/>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dirty="0">
                <a:latin typeface="Bembo" panose="02020502050201020203" pitchFamily="18" charset="0"/>
              </a:rPr>
              <a:t>Healthy eating</a:t>
            </a:r>
          </a:p>
          <a:p>
            <a:r>
              <a:rPr lang="en-IN" dirty="0">
                <a:latin typeface="Bembo" panose="02020502050201020203" pitchFamily="18" charset="0"/>
              </a:rPr>
              <a:t>Physical activity</a:t>
            </a:r>
          </a:p>
          <a:p>
            <a:r>
              <a:rPr lang="en-IN" dirty="0">
                <a:latin typeface="Bembo" panose="02020502050201020203" pitchFamily="18" charset="0"/>
              </a:rPr>
              <a:t>Mental stimulation</a:t>
            </a:r>
          </a:p>
          <a:p>
            <a:r>
              <a:rPr lang="en-IN" dirty="0">
                <a:latin typeface="Bembo" panose="02020502050201020203" pitchFamily="18" charset="0"/>
              </a:rPr>
              <a:t>Active social life</a:t>
            </a:r>
          </a:p>
          <a:p>
            <a:r>
              <a:rPr lang="en-IN" dirty="0">
                <a:latin typeface="Bembo" panose="02020502050201020203" pitchFamily="18" charset="0"/>
              </a:rPr>
              <a:t>Clean environment</a:t>
            </a:r>
          </a:p>
          <a:p>
            <a:r>
              <a:rPr lang="en-IN" dirty="0">
                <a:latin typeface="Bembo" panose="02020502050201020203" pitchFamily="18" charset="0"/>
              </a:rPr>
              <a:t>Social support</a:t>
            </a:r>
          </a:p>
          <a:p>
            <a:r>
              <a:rPr lang="en-IN" dirty="0">
                <a:latin typeface="Bembo" panose="02020502050201020203" pitchFamily="18" charset="0"/>
              </a:rPr>
              <a:t>Regular health care</a:t>
            </a:r>
          </a:p>
          <a:p>
            <a:pPr marL="0" indent="0">
              <a:buNone/>
            </a:pPr>
            <a:endParaRPr lang="en-IN" dirty="0"/>
          </a:p>
        </p:txBody>
      </p:sp>
    </p:spTree>
    <p:extLst>
      <p:ext uri="{BB962C8B-B14F-4D97-AF65-F5344CB8AC3E}">
        <p14:creationId xmlns:p14="http://schemas.microsoft.com/office/powerpoint/2010/main" val="3820007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862817-7747-4EF0-89EB-DF891735AE7B}"/>
              </a:ext>
            </a:extLst>
          </p:cNvPr>
          <p:cNvSpPr>
            <a:spLocks noGrp="1"/>
          </p:cNvSpPr>
          <p:nvPr>
            <p:ph type="title"/>
          </p:nvPr>
        </p:nvSpPr>
        <p:spPr>
          <a:xfrm>
            <a:off x="159339" y="65160"/>
            <a:ext cx="5402011" cy="1128068"/>
          </a:xfrm>
        </p:spPr>
        <p:txBody>
          <a:bodyPr vert="horz" lIns="91440" tIns="45720" rIns="91440" bIns="45720" rtlCol="0" anchor="ctr">
            <a:normAutofit/>
          </a:bodyPr>
          <a:lstStyle/>
          <a:p>
            <a:r>
              <a:rPr lang="en-US" sz="3600" b="1" dirty="0">
                <a:solidFill>
                  <a:schemeClr val="accent1">
                    <a:lumMod val="50000"/>
                  </a:schemeClr>
                </a:solidFill>
                <a:latin typeface="Bembo" panose="02020502050201020203" pitchFamily="18" charset="0"/>
              </a:rPr>
              <a:t>Four Pillars towards Life Style Management </a:t>
            </a:r>
          </a:p>
        </p:txBody>
      </p:sp>
      <p:grpSp>
        <p:nvGrpSpPr>
          <p:cNvPr id="193" name="Group 19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94" name="Rectangle 19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Rectangle 19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123724D-C750-41B5-8EDF-628353094557}"/>
              </a:ext>
            </a:extLst>
          </p:cNvPr>
          <p:cNvSpPr/>
          <p:nvPr/>
        </p:nvSpPr>
        <p:spPr>
          <a:xfrm>
            <a:off x="87363" y="1258388"/>
            <a:ext cx="5598446" cy="5534451"/>
          </a:xfrm>
          <a:prstGeom prst="rect">
            <a:avLst/>
          </a:prstGeom>
        </p:spPr>
        <p:txBody>
          <a:bodyPr vert="horz" lIns="91440" tIns="45720" rIns="91440" bIns="45720" rtlCol="0" anchor="ctr">
            <a:normAutofit lnSpcReduction="10000"/>
          </a:bodyPr>
          <a:lstStyle/>
          <a:p>
            <a:pPr indent="-228600" algn="just" fontAlgn="base">
              <a:lnSpc>
                <a:spcPct val="90000"/>
              </a:lnSpc>
              <a:spcAft>
                <a:spcPts val="600"/>
              </a:spcAft>
              <a:buFont typeface="Arial" panose="020B0604020202020204" pitchFamily="34" charset="0"/>
              <a:buChar char="•"/>
            </a:pPr>
            <a:r>
              <a:rPr lang="en-US" b="1" dirty="0" err="1">
                <a:latin typeface="Bembo" panose="02020502050201020203" pitchFamily="18" charset="0"/>
              </a:rPr>
              <a:t>Ahara</a:t>
            </a:r>
            <a:r>
              <a:rPr lang="en-US" b="1" dirty="0">
                <a:latin typeface="Bembo" panose="02020502050201020203" pitchFamily="18" charset="0"/>
              </a:rPr>
              <a:t>:</a:t>
            </a:r>
            <a:r>
              <a:rPr lang="en-US" dirty="0">
                <a:latin typeface="Bembo" panose="02020502050201020203" pitchFamily="18" charset="0"/>
              </a:rPr>
              <a:t> Food Discipline. The exercise on the moderation in diet is also useful.  ( ½ food, ¼ water, ¼ space - </a:t>
            </a:r>
            <a:r>
              <a:rPr lang="en-US" dirty="0" err="1">
                <a:latin typeface="Bembo" panose="02020502050201020203" pitchFamily="18" charset="0"/>
              </a:rPr>
              <a:t>Mitahar</a:t>
            </a:r>
            <a:r>
              <a:rPr lang="en-US" dirty="0">
                <a:latin typeface="Bembo" panose="02020502050201020203" pitchFamily="18" charset="0"/>
              </a:rPr>
              <a:t>)</a:t>
            </a:r>
          </a:p>
          <a:p>
            <a:pPr algn="just" fontAlgn="base">
              <a:lnSpc>
                <a:spcPct val="90000"/>
              </a:lnSpc>
              <a:spcAft>
                <a:spcPts val="600"/>
              </a:spcAft>
            </a:pPr>
            <a:endParaRPr lang="en-US" dirty="0">
              <a:latin typeface="Bembo" panose="02020502050201020203" pitchFamily="18" charset="0"/>
            </a:endParaRPr>
          </a:p>
          <a:p>
            <a:pPr indent="-228600" algn="just" fontAlgn="base">
              <a:lnSpc>
                <a:spcPct val="90000"/>
              </a:lnSpc>
              <a:spcAft>
                <a:spcPts val="600"/>
              </a:spcAft>
              <a:buFont typeface="Arial" panose="020B0604020202020204" pitchFamily="34" charset="0"/>
              <a:buChar char="•"/>
            </a:pPr>
            <a:r>
              <a:rPr lang="en-US" b="1" dirty="0">
                <a:latin typeface="Bembo" panose="02020502050201020203" pitchFamily="18" charset="0"/>
              </a:rPr>
              <a:t>Vihara:</a:t>
            </a:r>
            <a:r>
              <a:rPr lang="en-US" dirty="0">
                <a:latin typeface="Bembo" panose="02020502050201020203" pitchFamily="18" charset="0"/>
              </a:rPr>
              <a:t> Recreation is another most important aspect of healthy lifestyle which is achieved through proper physical activity, Yoga practices like sun salutations and asana provide an ample opportunity for recreation. The practice of pranayama and meditation are quiet helpful to achieve this objective on regular basis.</a:t>
            </a:r>
          </a:p>
          <a:p>
            <a:pPr algn="just" fontAlgn="base">
              <a:lnSpc>
                <a:spcPct val="90000"/>
              </a:lnSpc>
              <a:spcAft>
                <a:spcPts val="600"/>
              </a:spcAft>
            </a:pPr>
            <a:endParaRPr lang="en-US" dirty="0">
              <a:latin typeface="Bembo" panose="02020502050201020203" pitchFamily="18" charset="0"/>
            </a:endParaRPr>
          </a:p>
          <a:p>
            <a:pPr indent="-228600" algn="just" fontAlgn="base">
              <a:lnSpc>
                <a:spcPct val="90000"/>
              </a:lnSpc>
              <a:spcAft>
                <a:spcPts val="600"/>
              </a:spcAft>
              <a:buFont typeface="Arial" panose="020B0604020202020204" pitchFamily="34" charset="0"/>
              <a:buChar char="•"/>
            </a:pPr>
            <a:r>
              <a:rPr lang="en-US" b="1" dirty="0">
                <a:latin typeface="Bembo" panose="02020502050201020203" pitchFamily="18" charset="0"/>
              </a:rPr>
              <a:t>Achara:</a:t>
            </a:r>
            <a:r>
              <a:rPr lang="en-US" dirty="0">
                <a:latin typeface="Bembo" panose="02020502050201020203" pitchFamily="18" charset="0"/>
              </a:rPr>
              <a:t> The behavior is another effective means in order to develop the rhythms for healthy lifestyle. The </a:t>
            </a:r>
            <a:r>
              <a:rPr lang="en-US" b="1" dirty="0">
                <a:latin typeface="Bembo" panose="02020502050201020203" pitchFamily="18" charset="0"/>
              </a:rPr>
              <a:t>Social code of conduct </a:t>
            </a:r>
            <a:r>
              <a:rPr lang="en-US" dirty="0">
                <a:latin typeface="Bembo" panose="02020502050201020203" pitchFamily="18" charset="0"/>
              </a:rPr>
              <a:t>like the practices of Yama and the personal observances/Niyama are useful to regulate the behavior and they help in leading the life of harmony.</a:t>
            </a:r>
          </a:p>
          <a:p>
            <a:pPr algn="just" fontAlgn="base">
              <a:lnSpc>
                <a:spcPct val="90000"/>
              </a:lnSpc>
              <a:spcAft>
                <a:spcPts val="600"/>
              </a:spcAft>
            </a:pPr>
            <a:endParaRPr lang="en-US" dirty="0">
              <a:latin typeface="Bembo" panose="02020502050201020203" pitchFamily="18" charset="0"/>
            </a:endParaRPr>
          </a:p>
          <a:p>
            <a:pPr indent="-228600" algn="just" fontAlgn="base">
              <a:lnSpc>
                <a:spcPct val="90000"/>
              </a:lnSpc>
              <a:spcAft>
                <a:spcPts val="600"/>
              </a:spcAft>
              <a:buFont typeface="Arial" panose="020B0604020202020204" pitchFamily="34" charset="0"/>
              <a:buChar char="•"/>
            </a:pPr>
            <a:r>
              <a:rPr lang="en-US" b="1" dirty="0" err="1">
                <a:latin typeface="Bembo" panose="02020502050201020203" pitchFamily="18" charset="0"/>
              </a:rPr>
              <a:t>Vichara</a:t>
            </a:r>
            <a:r>
              <a:rPr lang="en-US" b="1" dirty="0">
                <a:latin typeface="Bembo" panose="02020502050201020203" pitchFamily="18" charset="0"/>
              </a:rPr>
              <a:t>:</a:t>
            </a:r>
            <a:r>
              <a:rPr lang="en-US" dirty="0">
                <a:latin typeface="Bembo" panose="02020502050201020203" pitchFamily="18" charset="0"/>
              </a:rPr>
              <a:t> Thinking approach can help in shaping our thought patterns in turn they guide our emotions and actions.  With time these changes are experienced as the traits of our personality. Hence, it is always important to inculcate the practices of positive thinking.</a:t>
            </a:r>
          </a:p>
        </p:txBody>
      </p:sp>
      <p:sp>
        <p:nvSpPr>
          <p:cNvPr id="197" name="Rectangle 19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life">
            <a:extLst>
              <a:ext uri="{FF2B5EF4-FFF2-40B4-BE49-F238E27FC236}">
                <a16:creationId xmlns:a16="http://schemas.microsoft.com/office/drawing/2014/main" id="{58C060BD-2D2C-4936-9F22-B21879B0680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62"/>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160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7DFCA-0B66-45D3-AB6E-13C1E6043A34}"/>
              </a:ext>
            </a:extLst>
          </p:cNvPr>
          <p:cNvSpPr>
            <a:spLocks noGrp="1"/>
          </p:cNvSpPr>
          <p:nvPr>
            <p:ph type="title"/>
          </p:nvPr>
        </p:nvSpPr>
        <p:spPr>
          <a:xfrm>
            <a:off x="4942368" y="218451"/>
            <a:ext cx="6586491" cy="1106761"/>
          </a:xfrm>
        </p:spPr>
        <p:txBody>
          <a:bodyPr anchor="b">
            <a:normAutofit/>
          </a:bodyPr>
          <a:lstStyle/>
          <a:p>
            <a:pPr algn="ctr"/>
            <a:r>
              <a:rPr lang="en-IN" sz="3700" b="1" dirty="0">
                <a:solidFill>
                  <a:schemeClr val="accent1">
                    <a:lumMod val="50000"/>
                  </a:schemeClr>
                </a:solidFill>
                <a:latin typeface="Bembo" panose="02020502050201020203" pitchFamily="18" charset="0"/>
              </a:rPr>
              <a:t>Meaning of Yoga</a:t>
            </a:r>
          </a:p>
        </p:txBody>
      </p:sp>
      <p:sp>
        <p:nvSpPr>
          <p:cNvPr id="3" name="Content Placeholder 2">
            <a:extLst>
              <a:ext uri="{FF2B5EF4-FFF2-40B4-BE49-F238E27FC236}">
                <a16:creationId xmlns:a16="http://schemas.microsoft.com/office/drawing/2014/main" id="{DA48EDA3-533F-438F-B16F-3ACBA9128C73}"/>
              </a:ext>
            </a:extLst>
          </p:cNvPr>
          <p:cNvSpPr>
            <a:spLocks noGrp="1"/>
          </p:cNvSpPr>
          <p:nvPr>
            <p:ph idx="1"/>
          </p:nvPr>
        </p:nvSpPr>
        <p:spPr>
          <a:xfrm>
            <a:off x="4965431" y="2115118"/>
            <a:ext cx="6908517" cy="4524428"/>
          </a:xfrm>
        </p:spPr>
        <p:txBody>
          <a:bodyPr>
            <a:normAutofit fontScale="92500" lnSpcReduction="10000"/>
          </a:bodyPr>
          <a:lstStyle/>
          <a:p>
            <a:r>
              <a:rPr lang="en-IN" sz="1900" dirty="0"/>
              <a:t> </a:t>
            </a:r>
            <a:r>
              <a:rPr lang="en-IN" sz="1900" b="1" dirty="0">
                <a:latin typeface="Bembo" panose="02020502050201020203" pitchFamily="18" charset="0"/>
                <a:ea typeface="+mj-ea"/>
                <a:cs typeface="+mj-cs"/>
              </a:rPr>
              <a:t>Yoga is derived from the Sanskrit word called  </a:t>
            </a:r>
            <a:r>
              <a:rPr lang="en-IN" sz="1900" b="1" dirty="0" err="1">
                <a:latin typeface="Bembo" panose="02020502050201020203" pitchFamily="18" charset="0"/>
                <a:ea typeface="+mj-ea"/>
                <a:cs typeface="+mj-cs"/>
              </a:rPr>
              <a:t>Yuj</a:t>
            </a:r>
            <a:r>
              <a:rPr lang="en-IN" sz="1900" b="1" dirty="0">
                <a:latin typeface="Bembo" panose="02020502050201020203" pitchFamily="18" charset="0"/>
                <a:ea typeface="+mj-ea"/>
                <a:cs typeface="+mj-cs"/>
              </a:rPr>
              <a:t> which means union or joining. </a:t>
            </a:r>
          </a:p>
          <a:p>
            <a:pPr marL="0" indent="0">
              <a:buNone/>
            </a:pPr>
            <a:endParaRPr lang="en-IN" sz="1900" b="1" dirty="0">
              <a:latin typeface="Bembo" panose="02020502050201020203" pitchFamily="18" charset="0"/>
              <a:ea typeface="+mj-ea"/>
              <a:cs typeface="+mj-cs"/>
            </a:endParaRPr>
          </a:p>
          <a:p>
            <a:r>
              <a:rPr lang="en-IN" sz="1900" b="1" dirty="0">
                <a:latin typeface="Bembo" panose="02020502050201020203" pitchFamily="18" charset="0"/>
                <a:ea typeface="+mj-ea"/>
                <a:cs typeface="+mj-cs"/>
              </a:rPr>
              <a:t>Joining of Mind &amp; body in the basic level and joining of mind , self with the supreme self at the higher level. The individual consciousness (or </a:t>
            </a:r>
            <a:r>
              <a:rPr lang="en-IN" sz="1900" b="1" dirty="0" err="1">
                <a:latin typeface="Bembo" panose="02020502050201020203" pitchFamily="18" charset="0"/>
                <a:ea typeface="+mj-ea"/>
                <a:cs typeface="+mj-cs"/>
              </a:rPr>
              <a:t>Jivatma</a:t>
            </a:r>
            <a:r>
              <a:rPr lang="en-IN" sz="1900" b="1" dirty="0">
                <a:latin typeface="Bembo" panose="02020502050201020203" pitchFamily="18" charset="0"/>
                <a:ea typeface="+mj-ea"/>
                <a:cs typeface="+mj-cs"/>
              </a:rPr>
              <a:t>) to the Universal Consciousness (</a:t>
            </a:r>
            <a:r>
              <a:rPr lang="en-IN" sz="1900" b="1" dirty="0" err="1">
                <a:latin typeface="Bembo" panose="02020502050201020203" pitchFamily="18" charset="0"/>
                <a:ea typeface="+mj-ea"/>
                <a:cs typeface="+mj-cs"/>
              </a:rPr>
              <a:t>Paramatma</a:t>
            </a:r>
            <a:r>
              <a:rPr lang="en-IN" sz="1900" b="1" dirty="0">
                <a:latin typeface="Bembo" panose="02020502050201020203" pitchFamily="18" charset="0"/>
                <a:ea typeface="+mj-ea"/>
                <a:cs typeface="+mj-cs"/>
              </a:rPr>
              <a:t>).</a:t>
            </a:r>
          </a:p>
          <a:p>
            <a:pPr marL="0" indent="0">
              <a:buNone/>
            </a:pPr>
            <a:endParaRPr lang="en-IN" sz="1900" b="1" dirty="0">
              <a:latin typeface="Bembo" panose="02020502050201020203" pitchFamily="18" charset="0"/>
              <a:ea typeface="+mj-ea"/>
              <a:cs typeface="+mj-cs"/>
            </a:endParaRPr>
          </a:p>
          <a:p>
            <a:r>
              <a:rPr lang="en-IN" sz="1900" b="1" dirty="0">
                <a:latin typeface="Bembo" panose="02020502050201020203" pitchFamily="18" charset="0"/>
                <a:ea typeface="+mj-ea"/>
                <a:cs typeface="+mj-cs"/>
              </a:rPr>
              <a:t>Yoga is a systematic method to achieve harmony of body, breath, mind and soul.</a:t>
            </a:r>
          </a:p>
          <a:p>
            <a:pPr marL="0" indent="0">
              <a:buNone/>
            </a:pPr>
            <a:endParaRPr lang="en-IN" sz="1900" b="1" dirty="0">
              <a:latin typeface="Bembo" panose="02020502050201020203" pitchFamily="18" charset="0"/>
              <a:ea typeface="+mj-ea"/>
              <a:cs typeface="+mj-cs"/>
            </a:endParaRPr>
          </a:p>
          <a:p>
            <a:r>
              <a:rPr lang="en-IN" sz="1900" b="1" dirty="0">
                <a:latin typeface="Bembo" panose="02020502050201020203" pitchFamily="18" charset="0"/>
                <a:ea typeface="+mj-ea"/>
                <a:cs typeface="+mj-cs"/>
              </a:rPr>
              <a:t> Yoga is a way of living. </a:t>
            </a:r>
          </a:p>
          <a:p>
            <a:pPr marL="0" indent="0">
              <a:buNone/>
            </a:pPr>
            <a:endParaRPr lang="en-IN" sz="1900" b="1" dirty="0">
              <a:latin typeface="Bembo" panose="02020502050201020203" pitchFamily="18" charset="0"/>
              <a:ea typeface="+mj-ea"/>
              <a:cs typeface="+mj-cs"/>
            </a:endParaRPr>
          </a:p>
          <a:p>
            <a:r>
              <a:rPr lang="en-IN" sz="1900" b="1" dirty="0">
                <a:latin typeface="Bembo" panose="02020502050201020203" pitchFamily="18" charset="0"/>
                <a:ea typeface="+mj-ea"/>
                <a:cs typeface="+mj-cs"/>
              </a:rPr>
              <a:t> Yoga is not only a type of activity for the body. It is more beneficial for our internal health and more tranquil method for living - which eventually prompts union with the Self.</a:t>
            </a:r>
          </a:p>
          <a:p>
            <a:endParaRPr lang="en-IN" sz="1900" dirty="0"/>
          </a:p>
        </p:txBody>
      </p:sp>
      <p:pic>
        <p:nvPicPr>
          <p:cNvPr id="5" name="Picture 4" descr="A picture containing sitting, table, food, holding&#10;&#10;Description automatically generated">
            <a:extLst>
              <a:ext uri="{FF2B5EF4-FFF2-40B4-BE49-F238E27FC236}">
                <a16:creationId xmlns:a16="http://schemas.microsoft.com/office/drawing/2014/main" id="{3984670A-AB53-4D4F-ABC1-EFF21E35ACA5}"/>
              </a:ext>
            </a:extLst>
          </p:cNvPr>
          <p:cNvPicPr>
            <a:picLocks noChangeAspect="1"/>
          </p:cNvPicPr>
          <p:nvPr/>
        </p:nvPicPr>
        <p:blipFill rotWithShape="1">
          <a:blip r:embed="rId2"/>
          <a:srcRect l="54719" r="161" b="-1"/>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B76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803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82A8E-50F7-444B-8825-E56C1A0430E2}"/>
              </a:ext>
            </a:extLst>
          </p:cNvPr>
          <p:cNvSpPr>
            <a:spLocks noGrp="1"/>
          </p:cNvSpPr>
          <p:nvPr>
            <p:ph type="title"/>
          </p:nvPr>
        </p:nvSpPr>
        <p:spPr>
          <a:xfrm>
            <a:off x="1653363" y="365760"/>
            <a:ext cx="9367203" cy="1188720"/>
          </a:xfrm>
        </p:spPr>
        <p:txBody>
          <a:bodyPr>
            <a:normAutofit/>
          </a:bodyPr>
          <a:lstStyle/>
          <a:p>
            <a:r>
              <a:rPr lang="en-IN" sz="3600" b="1" dirty="0">
                <a:solidFill>
                  <a:schemeClr val="accent1">
                    <a:lumMod val="50000"/>
                  </a:schemeClr>
                </a:solidFill>
                <a:latin typeface="Bembo" panose="02020502050201020203" pitchFamily="18" charset="0"/>
              </a:rPr>
              <a:t>Ashtanga yoga of Patanjali</a:t>
            </a:r>
          </a:p>
        </p:txBody>
      </p:sp>
      <p:sp>
        <p:nvSpPr>
          <p:cNvPr id="16"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893DD35-7560-408D-9071-9B8BA61F0945}"/>
              </a:ext>
            </a:extLst>
          </p:cNvPr>
          <p:cNvSpPr>
            <a:spLocks noGrp="1"/>
          </p:cNvSpPr>
          <p:nvPr>
            <p:ph idx="1"/>
          </p:nvPr>
        </p:nvSpPr>
        <p:spPr>
          <a:xfrm>
            <a:off x="1653363" y="2176272"/>
            <a:ext cx="9367204" cy="4041648"/>
          </a:xfrm>
        </p:spPr>
        <p:txBody>
          <a:bodyPr anchor="t">
            <a:normAutofit/>
          </a:bodyPr>
          <a:lstStyle/>
          <a:p>
            <a:r>
              <a:rPr lang="en-IN" sz="2400" dirty="0">
                <a:latin typeface="Bembo" panose="02020502050201020203" pitchFamily="18" charset="0"/>
              </a:rPr>
              <a:t>Yama – the five restraints (Social discipline)</a:t>
            </a:r>
          </a:p>
          <a:p>
            <a:r>
              <a:rPr lang="en-IN" sz="2400" dirty="0">
                <a:latin typeface="Bembo" panose="02020502050201020203" pitchFamily="18" charset="0"/>
              </a:rPr>
              <a:t>Niyama – the five observances (Self Discipline)</a:t>
            </a:r>
          </a:p>
          <a:p>
            <a:pPr lvl="0"/>
            <a:r>
              <a:rPr lang="en-IN" sz="2400" dirty="0">
                <a:latin typeface="Bembo" panose="02020502050201020203" pitchFamily="18" charset="0"/>
              </a:rPr>
              <a:t>Asana – Steady posture</a:t>
            </a:r>
          </a:p>
          <a:p>
            <a:pPr lvl="0"/>
            <a:r>
              <a:rPr lang="en-IN" sz="2400" dirty="0">
                <a:latin typeface="Bembo" panose="02020502050201020203" pitchFamily="18" charset="0"/>
              </a:rPr>
              <a:t>Pranayama – Control of prana or life force </a:t>
            </a:r>
          </a:p>
          <a:p>
            <a:pPr lvl="0"/>
            <a:r>
              <a:rPr lang="en-IN" sz="2400" dirty="0">
                <a:latin typeface="Bembo" panose="02020502050201020203" pitchFamily="18" charset="0"/>
              </a:rPr>
              <a:t>Pratyahara – Withdrawal of the senses</a:t>
            </a:r>
          </a:p>
          <a:p>
            <a:pPr lvl="0"/>
            <a:r>
              <a:rPr lang="en-IN" sz="2400" dirty="0">
                <a:latin typeface="Bembo" panose="02020502050201020203" pitchFamily="18" charset="0"/>
              </a:rPr>
              <a:t>Dharana – Concentration</a:t>
            </a:r>
          </a:p>
          <a:p>
            <a:pPr lvl="0"/>
            <a:r>
              <a:rPr lang="en-IN" sz="2400" dirty="0">
                <a:latin typeface="Bembo" panose="02020502050201020203" pitchFamily="18" charset="0"/>
              </a:rPr>
              <a:t>Dhyana – Meditation</a:t>
            </a:r>
          </a:p>
          <a:p>
            <a:pPr lvl="0"/>
            <a:r>
              <a:rPr lang="en-IN" sz="2400" dirty="0">
                <a:latin typeface="Bembo" panose="02020502050201020203" pitchFamily="18" charset="0"/>
              </a:rPr>
              <a:t>Samadhi – Super-conscious state</a:t>
            </a:r>
          </a:p>
          <a:p>
            <a:endParaRPr lang="en-IN" sz="2400" dirty="0"/>
          </a:p>
        </p:txBody>
      </p:sp>
    </p:spTree>
    <p:extLst>
      <p:ext uri="{BB962C8B-B14F-4D97-AF65-F5344CB8AC3E}">
        <p14:creationId xmlns:p14="http://schemas.microsoft.com/office/powerpoint/2010/main" val="3023287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1E9D4E-2ADA-40D9-8CC9-22651B737645}"/>
              </a:ext>
            </a:extLst>
          </p:cNvPr>
          <p:cNvSpPr>
            <a:spLocks noGrp="1"/>
          </p:cNvSpPr>
          <p:nvPr>
            <p:ph type="title"/>
          </p:nvPr>
        </p:nvSpPr>
        <p:spPr>
          <a:xfrm>
            <a:off x="1001609" y="0"/>
            <a:ext cx="9849751" cy="601489"/>
          </a:xfrm>
        </p:spPr>
        <p:txBody>
          <a:bodyPr anchor="b">
            <a:normAutofit/>
          </a:bodyPr>
          <a:lstStyle/>
          <a:p>
            <a:r>
              <a:rPr lang="en-US" sz="3700" b="1" dirty="0">
                <a:solidFill>
                  <a:schemeClr val="accent1">
                    <a:lumMod val="50000"/>
                  </a:schemeClr>
                </a:solidFill>
                <a:latin typeface="Bembo" panose="02020502050201020203" pitchFamily="18" charset="0"/>
              </a:rPr>
              <a:t>General Guidelines for Yoga Practice</a:t>
            </a:r>
            <a:endParaRPr lang="en-IN" sz="3700" b="1" dirty="0">
              <a:solidFill>
                <a:schemeClr val="accent1">
                  <a:lumMod val="50000"/>
                </a:schemeClr>
              </a:solidFill>
              <a:latin typeface="Bembo" panose="02020502050201020203" pitchFamily="18" charset="0"/>
            </a:endParaRPr>
          </a:p>
        </p:txBody>
      </p:sp>
      <p:sp>
        <p:nvSpPr>
          <p:cNvPr id="3" name="Content Placeholder 2">
            <a:extLst>
              <a:ext uri="{FF2B5EF4-FFF2-40B4-BE49-F238E27FC236}">
                <a16:creationId xmlns:a16="http://schemas.microsoft.com/office/drawing/2014/main" id="{FFAD452B-EB59-4F8A-97EA-56182A9A3952}"/>
              </a:ext>
            </a:extLst>
          </p:cNvPr>
          <p:cNvSpPr>
            <a:spLocks noGrp="1"/>
          </p:cNvSpPr>
          <p:nvPr>
            <p:ph idx="1"/>
          </p:nvPr>
        </p:nvSpPr>
        <p:spPr>
          <a:xfrm>
            <a:off x="789211" y="537341"/>
            <a:ext cx="11466698" cy="6320024"/>
          </a:xfrm>
        </p:spPr>
        <p:txBody>
          <a:bodyPr anchor="ctr">
            <a:normAutofit fontScale="92500" lnSpcReduction="20000"/>
          </a:bodyPr>
          <a:lstStyle/>
          <a:p>
            <a:pPr marL="0" indent="0">
              <a:buNone/>
            </a:pPr>
            <a:r>
              <a:rPr lang="en-US" sz="2000" b="1" dirty="0">
                <a:latin typeface="Bembo" panose="02020502050201020203" pitchFamily="18" charset="0"/>
              </a:rPr>
              <a:t>POINTS TO REMEMBER</a:t>
            </a:r>
          </a:p>
          <a:p>
            <a:r>
              <a:rPr lang="en-US" sz="2000" b="1" dirty="0">
                <a:latin typeface="Bembo" panose="02020502050201020203" pitchFamily="18" charset="0"/>
              </a:rPr>
              <a:t> SEAT</a:t>
            </a:r>
            <a:r>
              <a:rPr lang="en-US" sz="2000" dirty="0">
                <a:latin typeface="Bembo" panose="02020502050201020203" pitchFamily="18" charset="0"/>
              </a:rPr>
              <a:t>: Perform your practices on a carpet covered with a clean piece of cloth/ Yoga Mat.</a:t>
            </a:r>
            <a:endParaRPr lang="en-IN" sz="2000" dirty="0">
              <a:latin typeface="Bembo" panose="02020502050201020203" pitchFamily="18" charset="0"/>
            </a:endParaRPr>
          </a:p>
          <a:p>
            <a:pPr lvl="0"/>
            <a:r>
              <a:rPr lang="en-US" sz="2000" b="1" dirty="0">
                <a:latin typeface="Bembo" panose="02020502050201020203" pitchFamily="18" charset="0"/>
              </a:rPr>
              <a:t>CLOTHING</a:t>
            </a:r>
            <a:r>
              <a:rPr lang="en-US" sz="2000" dirty="0">
                <a:latin typeface="Bembo" panose="02020502050201020203" pitchFamily="18" charset="0"/>
              </a:rPr>
              <a:t>: Should be clean, loose and light.</a:t>
            </a:r>
            <a:endParaRPr lang="en-IN" sz="2000" dirty="0">
              <a:latin typeface="Bembo" panose="02020502050201020203" pitchFamily="18" charset="0"/>
            </a:endParaRPr>
          </a:p>
          <a:p>
            <a:pPr lvl="0"/>
            <a:r>
              <a:rPr lang="en-US" sz="2000" b="1" dirty="0">
                <a:latin typeface="Bembo" panose="02020502050201020203" pitchFamily="18" charset="0"/>
              </a:rPr>
              <a:t>FOOD</a:t>
            </a:r>
            <a:r>
              <a:rPr lang="en-US" sz="2000" dirty="0">
                <a:latin typeface="Bembo" panose="02020502050201020203" pitchFamily="18" charset="0"/>
              </a:rPr>
              <a:t>: At least four and a half hours should elapse between a heavy meal and Yogic practices. In other words Yogic practices, must begin with a light stomach. A moderate quantity of food can be had half an hour after practices.</a:t>
            </a:r>
            <a:endParaRPr lang="en-IN" sz="2000" dirty="0">
              <a:latin typeface="Bembo" panose="02020502050201020203" pitchFamily="18" charset="0"/>
            </a:endParaRPr>
          </a:p>
          <a:p>
            <a:pPr lvl="0"/>
            <a:r>
              <a:rPr lang="en-US" sz="2000" b="1" dirty="0">
                <a:latin typeface="Bembo" panose="02020502050201020203" pitchFamily="18" charset="0"/>
              </a:rPr>
              <a:t>TIME</a:t>
            </a:r>
            <a:r>
              <a:rPr lang="en-US" sz="2000" dirty="0">
                <a:latin typeface="Bembo" panose="02020502050201020203" pitchFamily="18" charset="0"/>
              </a:rPr>
              <a:t>: Morning or evening time is preferable for the practices. However, as an exception Yoga can be </a:t>
            </a:r>
            <a:r>
              <a:rPr lang="en-US" sz="2000" dirty="0" err="1">
                <a:latin typeface="Bembo" panose="02020502050201020203" pitchFamily="18" charset="0"/>
              </a:rPr>
              <a:t>practised</a:t>
            </a:r>
            <a:r>
              <a:rPr lang="en-US" sz="2000" dirty="0">
                <a:latin typeface="Bembo" panose="02020502050201020203" pitchFamily="18" charset="0"/>
              </a:rPr>
              <a:t> at any convenient time with a light stomach.</a:t>
            </a:r>
            <a:endParaRPr lang="en-IN" sz="2000" dirty="0">
              <a:latin typeface="Bembo" panose="02020502050201020203" pitchFamily="18" charset="0"/>
            </a:endParaRPr>
          </a:p>
          <a:p>
            <a:pPr lvl="0"/>
            <a:r>
              <a:rPr lang="en-US" sz="2000" b="1" dirty="0">
                <a:latin typeface="Bembo" panose="02020502050201020203" pitchFamily="18" charset="0"/>
              </a:rPr>
              <a:t>BATH</a:t>
            </a:r>
            <a:r>
              <a:rPr lang="en-US" sz="2000" dirty="0">
                <a:latin typeface="Bembo" panose="02020502050201020203" pitchFamily="18" charset="0"/>
              </a:rPr>
              <a:t>: If the Yogic practices are performed in the morning, it is desirable that full bath should precede them.</a:t>
            </a:r>
            <a:endParaRPr lang="en-IN" sz="2000" dirty="0">
              <a:latin typeface="Bembo" panose="02020502050201020203" pitchFamily="18" charset="0"/>
            </a:endParaRPr>
          </a:p>
          <a:p>
            <a:pPr lvl="0"/>
            <a:r>
              <a:rPr lang="en-US" sz="2000" dirty="0">
                <a:latin typeface="Bembo" panose="02020502050201020203" pitchFamily="18" charset="0"/>
              </a:rPr>
              <a:t>Yogic practice should be performed in a </a:t>
            </a:r>
            <a:r>
              <a:rPr lang="en-US" sz="2000" b="1" dirty="0">
                <a:latin typeface="Bembo" panose="02020502050201020203" pitchFamily="18" charset="0"/>
              </a:rPr>
              <a:t>calm and quiet atmosphere </a:t>
            </a:r>
            <a:r>
              <a:rPr lang="en-US" sz="2000" dirty="0">
                <a:latin typeface="Bembo" panose="02020502050201020203" pitchFamily="18" charset="0"/>
              </a:rPr>
              <a:t>with a relaxed body and mind.</a:t>
            </a:r>
            <a:endParaRPr lang="en-IN" sz="2000" dirty="0">
              <a:latin typeface="Bembo" panose="02020502050201020203" pitchFamily="18" charset="0"/>
            </a:endParaRPr>
          </a:p>
          <a:p>
            <a:pPr lvl="0"/>
            <a:r>
              <a:rPr lang="en-US" sz="2000" b="1" dirty="0">
                <a:latin typeface="Bembo" panose="02020502050201020203" pitchFamily="18" charset="0"/>
              </a:rPr>
              <a:t>Do not indulge in Yogic practices indiscriminately</a:t>
            </a:r>
            <a:r>
              <a:rPr lang="en-US" sz="2000" dirty="0">
                <a:latin typeface="Bembo" panose="02020502050201020203" pitchFamily="18" charset="0"/>
              </a:rPr>
              <a:t>. Follow only those practices which have been outlined for you.</a:t>
            </a:r>
            <a:endParaRPr lang="en-IN" sz="2000" dirty="0">
              <a:latin typeface="Bembo" panose="02020502050201020203" pitchFamily="18" charset="0"/>
            </a:endParaRPr>
          </a:p>
          <a:p>
            <a:pPr lvl="0"/>
            <a:r>
              <a:rPr lang="en-US" sz="2000" dirty="0">
                <a:latin typeface="Bembo" panose="02020502050201020203" pitchFamily="18" charset="0"/>
              </a:rPr>
              <a:t>Do the practices while you are in a calm and pleasant mood. If you are upset physically or mentally, try to come to normal state by sitting quietly or going into </a:t>
            </a:r>
            <a:r>
              <a:rPr lang="en-US" sz="2000" dirty="0" err="1">
                <a:latin typeface="Bembo" panose="02020502050201020203" pitchFamily="18" charset="0"/>
              </a:rPr>
              <a:t>Shavasana</a:t>
            </a:r>
            <a:r>
              <a:rPr lang="en-US" sz="2000" dirty="0">
                <a:latin typeface="Bembo" panose="02020502050201020203" pitchFamily="18" charset="0"/>
              </a:rPr>
              <a:t> before you start the practices.</a:t>
            </a:r>
            <a:endParaRPr lang="en-IN" sz="2000" dirty="0">
              <a:latin typeface="Bembo" panose="02020502050201020203" pitchFamily="18" charset="0"/>
            </a:endParaRPr>
          </a:p>
          <a:p>
            <a:pPr lvl="0"/>
            <a:r>
              <a:rPr lang="en-US" sz="2000" b="1" dirty="0">
                <a:latin typeface="Bembo" panose="02020502050201020203" pitchFamily="18" charset="0"/>
              </a:rPr>
              <a:t>Breathe normally </a:t>
            </a:r>
            <a:r>
              <a:rPr lang="en-US" sz="2000" dirty="0">
                <a:latin typeface="Bembo" panose="02020502050201020203" pitchFamily="18" charset="0"/>
              </a:rPr>
              <a:t>through the nose while performing Asanas.</a:t>
            </a:r>
            <a:endParaRPr lang="en-IN" sz="2000" dirty="0">
              <a:latin typeface="Bembo" panose="02020502050201020203" pitchFamily="18" charset="0"/>
            </a:endParaRPr>
          </a:p>
          <a:p>
            <a:pPr lvl="0"/>
            <a:r>
              <a:rPr lang="en-US" sz="2000" b="1" dirty="0" err="1">
                <a:latin typeface="Bembo" panose="02020502050201020203" pitchFamily="18" charset="0"/>
              </a:rPr>
              <a:t>Minimise</a:t>
            </a:r>
            <a:r>
              <a:rPr lang="en-US" sz="2000" b="1" dirty="0">
                <a:latin typeface="Bembo" panose="02020502050201020203" pitchFamily="18" charset="0"/>
              </a:rPr>
              <a:t> your efforts to attain the pose.</a:t>
            </a:r>
            <a:endParaRPr lang="en-IN" sz="2000" b="1" dirty="0">
              <a:latin typeface="Bembo" panose="02020502050201020203" pitchFamily="18" charset="0"/>
            </a:endParaRPr>
          </a:p>
          <a:p>
            <a:pPr lvl="0"/>
            <a:r>
              <a:rPr lang="en-US" sz="2000" dirty="0">
                <a:latin typeface="Bembo" panose="02020502050201020203" pitchFamily="18" charset="0"/>
              </a:rPr>
              <a:t>Parts of the body which are not involved in the pose should be relaxed, i.e. </a:t>
            </a:r>
            <a:r>
              <a:rPr lang="en-US" sz="2000" b="1" dirty="0">
                <a:latin typeface="Bembo" panose="02020502050201020203" pitchFamily="18" charset="0"/>
              </a:rPr>
              <a:t>Practice Differential Relaxation</a:t>
            </a:r>
            <a:endParaRPr lang="en-IN" sz="2000" b="1" dirty="0">
              <a:latin typeface="Bembo" panose="02020502050201020203" pitchFamily="18" charset="0"/>
            </a:endParaRPr>
          </a:p>
          <a:p>
            <a:pPr lvl="0"/>
            <a:r>
              <a:rPr lang="en-US" sz="2000" dirty="0">
                <a:latin typeface="Bembo" panose="02020502050201020203" pitchFamily="18" charset="0"/>
              </a:rPr>
              <a:t>Try to attain the pose </a:t>
            </a:r>
            <a:r>
              <a:rPr lang="en-US" sz="2000" b="1" dirty="0">
                <a:latin typeface="Bembo" panose="02020502050201020203" pitchFamily="18" charset="0"/>
              </a:rPr>
              <a:t>according to your capacity</a:t>
            </a:r>
            <a:r>
              <a:rPr lang="en-US" sz="2000" dirty="0">
                <a:latin typeface="Bembo" panose="02020502050201020203" pitchFamily="18" charset="0"/>
              </a:rPr>
              <a:t>. Avoid competitive spirit. Strain of any kind should be avoided.</a:t>
            </a:r>
            <a:endParaRPr lang="en-IN" sz="2000" dirty="0">
              <a:latin typeface="Bembo" panose="02020502050201020203" pitchFamily="18" charset="0"/>
            </a:endParaRPr>
          </a:p>
          <a:p>
            <a:pPr lvl="0"/>
            <a:r>
              <a:rPr lang="en-US" sz="2000" dirty="0">
                <a:latin typeface="Bembo" panose="02020502050201020203" pitchFamily="18" charset="0"/>
              </a:rPr>
              <a:t>Perform all the practices slowly and smoothly. Any kind of </a:t>
            </a:r>
            <a:r>
              <a:rPr lang="en-US" sz="2000" b="1" dirty="0">
                <a:latin typeface="Bembo" panose="02020502050201020203" pitchFamily="18" charset="0"/>
              </a:rPr>
              <a:t>jerks should be avoided </a:t>
            </a:r>
            <a:r>
              <a:rPr lang="en-US" sz="2000" dirty="0">
                <a:latin typeface="Bembo" panose="02020502050201020203" pitchFamily="18" charset="0"/>
              </a:rPr>
              <a:t>during the practices.</a:t>
            </a:r>
            <a:endParaRPr lang="en-IN" sz="2000" dirty="0">
              <a:latin typeface="Bembo" panose="02020502050201020203" pitchFamily="18" charset="0"/>
            </a:endParaRPr>
          </a:p>
          <a:p>
            <a:pPr lvl="0"/>
            <a:r>
              <a:rPr lang="en-US" sz="2000" dirty="0">
                <a:latin typeface="Bembo" panose="02020502050201020203" pitchFamily="18" charset="0"/>
              </a:rPr>
              <a:t>While maintaining any Asana, take your mind away from it and engage it in </a:t>
            </a:r>
            <a:r>
              <a:rPr lang="en-US" sz="2000" b="1" dirty="0" err="1">
                <a:latin typeface="Bembo" panose="02020502050201020203" pitchFamily="18" charset="0"/>
              </a:rPr>
              <a:t>Pranadharana</a:t>
            </a:r>
            <a:r>
              <a:rPr lang="en-US" sz="2000" dirty="0">
                <a:latin typeface="Bembo" panose="02020502050201020203" pitchFamily="18" charset="0"/>
              </a:rPr>
              <a:t>, i.e. count the breath or feel the touch of the breath at the walls of the nose/or be aware of the inward and outward flow of the air.</a:t>
            </a:r>
            <a:endParaRPr lang="en-IN" sz="2000" dirty="0">
              <a:latin typeface="Bembo" panose="02020502050201020203" pitchFamily="18" charset="0"/>
            </a:endParaRPr>
          </a:p>
          <a:p>
            <a:pPr lvl="0"/>
            <a:r>
              <a:rPr lang="en-US" sz="2000" dirty="0">
                <a:latin typeface="Bembo" panose="02020502050201020203" pitchFamily="18" charset="0"/>
              </a:rPr>
              <a:t>Do not practice to the point of fatigue. If you feel tired, stop and practice </a:t>
            </a:r>
            <a:r>
              <a:rPr lang="en-US" sz="2000" dirty="0" err="1">
                <a:latin typeface="Bembo" panose="02020502050201020203" pitchFamily="18" charset="0"/>
              </a:rPr>
              <a:t>Shavasana</a:t>
            </a:r>
            <a:r>
              <a:rPr lang="en-US" sz="2000" dirty="0">
                <a:latin typeface="Bembo" panose="02020502050201020203" pitchFamily="18" charset="0"/>
              </a:rPr>
              <a:t> and be fresh again before you restart</a:t>
            </a:r>
            <a:endParaRPr lang="en-IN" sz="2000" dirty="0">
              <a:latin typeface="Bembo" panose="02020502050201020203" pitchFamily="18" charset="0"/>
            </a:endParaRPr>
          </a:p>
        </p:txBody>
      </p:sp>
    </p:spTree>
    <p:extLst>
      <p:ext uri="{BB962C8B-B14F-4D97-AF65-F5344CB8AC3E}">
        <p14:creationId xmlns:p14="http://schemas.microsoft.com/office/powerpoint/2010/main" val="806168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A4B844-719A-493F-9D75-4E0D27E2134D}"/>
              </a:ext>
            </a:extLst>
          </p:cNvPr>
          <p:cNvSpPr>
            <a:spLocks noGrp="1"/>
          </p:cNvSpPr>
          <p:nvPr>
            <p:ph type="title"/>
          </p:nvPr>
        </p:nvSpPr>
        <p:spPr>
          <a:xfrm>
            <a:off x="1171123" y="1"/>
            <a:ext cx="9849751" cy="755374"/>
          </a:xfrm>
        </p:spPr>
        <p:txBody>
          <a:bodyPr anchor="b">
            <a:normAutofit/>
          </a:bodyPr>
          <a:lstStyle/>
          <a:p>
            <a:r>
              <a:rPr lang="en-IN" sz="3600" b="1" dirty="0">
                <a:solidFill>
                  <a:schemeClr val="accent1">
                    <a:lumMod val="50000"/>
                  </a:schemeClr>
                </a:solidFill>
                <a:latin typeface="Bembo" panose="02020502050201020203" pitchFamily="18" charset="0"/>
              </a:rPr>
              <a:t>Do’s and Don’ts - </a:t>
            </a:r>
            <a:r>
              <a:rPr lang="en-US" sz="3600" b="1" dirty="0">
                <a:solidFill>
                  <a:schemeClr val="accent1">
                    <a:lumMod val="50000"/>
                  </a:schemeClr>
                </a:solidFill>
                <a:latin typeface="Bembo" panose="02020502050201020203" pitchFamily="18" charset="0"/>
              </a:rPr>
              <a:t>DURING THE PRACTICE</a:t>
            </a:r>
            <a:endParaRPr lang="en-IN" sz="3600" b="1" dirty="0">
              <a:solidFill>
                <a:schemeClr val="accent1">
                  <a:lumMod val="50000"/>
                </a:schemeClr>
              </a:solidFill>
              <a:latin typeface="Bembo" panose="02020502050201020203" pitchFamily="18" charset="0"/>
            </a:endParaRPr>
          </a:p>
        </p:txBody>
      </p:sp>
      <p:sp>
        <p:nvSpPr>
          <p:cNvPr id="3" name="Content Placeholder 2">
            <a:extLst>
              <a:ext uri="{FF2B5EF4-FFF2-40B4-BE49-F238E27FC236}">
                <a16:creationId xmlns:a16="http://schemas.microsoft.com/office/drawing/2014/main" id="{B0919C88-467F-4DC8-A416-0A240BA5BA17}"/>
              </a:ext>
            </a:extLst>
          </p:cNvPr>
          <p:cNvSpPr>
            <a:spLocks noGrp="1"/>
          </p:cNvSpPr>
          <p:nvPr>
            <p:ph idx="1"/>
          </p:nvPr>
        </p:nvSpPr>
        <p:spPr>
          <a:xfrm>
            <a:off x="853120" y="922918"/>
            <a:ext cx="10759352" cy="5252595"/>
          </a:xfrm>
        </p:spPr>
        <p:txBody>
          <a:bodyPr anchor="ctr">
            <a:normAutofit/>
          </a:bodyPr>
          <a:lstStyle/>
          <a:p>
            <a:pPr lvl="0"/>
            <a:r>
              <a:rPr lang="en-US" sz="2400" dirty="0">
                <a:latin typeface="Bembo" panose="02020502050201020203" pitchFamily="18" charset="0"/>
              </a:rPr>
              <a:t>Yogic practices shall be performed slowly, in a relaxed manner, with </a:t>
            </a:r>
            <a:r>
              <a:rPr lang="en-US" sz="2400" b="1" i="1" dirty="0">
                <a:latin typeface="Bembo" panose="02020502050201020203" pitchFamily="18" charset="0"/>
              </a:rPr>
              <a:t>awareness of the body and breath</a:t>
            </a:r>
            <a:r>
              <a:rPr lang="en-US" sz="2400" dirty="0">
                <a:latin typeface="Bembo" panose="02020502050201020203" pitchFamily="18" charset="0"/>
              </a:rPr>
              <a:t>.</a:t>
            </a:r>
            <a:endParaRPr lang="en-IN" sz="2400" dirty="0">
              <a:latin typeface="Bembo" panose="02020502050201020203" pitchFamily="18" charset="0"/>
            </a:endParaRPr>
          </a:p>
          <a:p>
            <a:pPr lvl="0"/>
            <a:r>
              <a:rPr lang="en-US" sz="2400" b="1" dirty="0">
                <a:latin typeface="Bembo" panose="02020502050201020203" pitchFamily="18" charset="0"/>
              </a:rPr>
              <a:t>Do not hold the breath </a:t>
            </a:r>
            <a:r>
              <a:rPr lang="en-US" sz="2400" dirty="0">
                <a:latin typeface="Bembo" panose="02020502050201020203" pitchFamily="18" charset="0"/>
              </a:rPr>
              <a:t>unless it is specially mentioned to do so during the practice.</a:t>
            </a:r>
            <a:endParaRPr lang="en-IN" sz="2400" dirty="0">
              <a:latin typeface="Bembo" panose="02020502050201020203" pitchFamily="18" charset="0"/>
            </a:endParaRPr>
          </a:p>
          <a:p>
            <a:pPr lvl="0"/>
            <a:r>
              <a:rPr lang="en-US" sz="2400" dirty="0">
                <a:latin typeface="Bembo" panose="02020502050201020203" pitchFamily="18" charset="0"/>
              </a:rPr>
              <a:t>Breathing should be always through the nostrils unless instructed otherwise.</a:t>
            </a:r>
            <a:endParaRPr lang="en-IN" sz="2400" dirty="0">
              <a:latin typeface="Bembo" panose="02020502050201020203" pitchFamily="18" charset="0"/>
            </a:endParaRPr>
          </a:p>
          <a:p>
            <a:pPr lvl="0"/>
            <a:r>
              <a:rPr lang="en-US" sz="2400" dirty="0">
                <a:latin typeface="Bembo" panose="02020502050201020203" pitchFamily="18" charset="0"/>
              </a:rPr>
              <a:t>Do not hold body tightly or jerk the body at any point of time.</a:t>
            </a:r>
            <a:endParaRPr lang="en-IN" sz="2400" dirty="0">
              <a:latin typeface="Bembo" panose="02020502050201020203" pitchFamily="18" charset="0"/>
            </a:endParaRPr>
          </a:p>
          <a:p>
            <a:pPr lvl="0"/>
            <a:r>
              <a:rPr lang="en-US" sz="2400" dirty="0">
                <a:latin typeface="Bembo" panose="02020502050201020203" pitchFamily="18" charset="0"/>
              </a:rPr>
              <a:t>Perform the practices according to your </a:t>
            </a:r>
            <a:r>
              <a:rPr lang="en-US" sz="2400" b="1" dirty="0">
                <a:latin typeface="Bembo" panose="02020502050201020203" pitchFamily="18" charset="0"/>
              </a:rPr>
              <a:t>own capacity</a:t>
            </a:r>
            <a:r>
              <a:rPr lang="en-US" sz="2400" dirty="0">
                <a:latin typeface="Bembo" panose="02020502050201020203" pitchFamily="18" charset="0"/>
              </a:rPr>
              <a:t>.</a:t>
            </a:r>
            <a:endParaRPr lang="en-IN" sz="2400" dirty="0">
              <a:latin typeface="Bembo" panose="02020502050201020203" pitchFamily="18" charset="0"/>
            </a:endParaRPr>
          </a:p>
          <a:p>
            <a:pPr lvl="0"/>
            <a:r>
              <a:rPr lang="en-US" sz="2400" dirty="0">
                <a:latin typeface="Bembo" panose="02020502050201020203" pitchFamily="18" charset="0"/>
              </a:rPr>
              <a:t>It takes some time to get good results, so </a:t>
            </a:r>
            <a:r>
              <a:rPr lang="en-US" sz="2400" b="1" dirty="0">
                <a:latin typeface="Bembo" panose="02020502050201020203" pitchFamily="18" charset="0"/>
              </a:rPr>
              <a:t>persistent and regular practice </a:t>
            </a:r>
            <a:r>
              <a:rPr lang="en-US" sz="2400" dirty="0">
                <a:latin typeface="Bembo" panose="02020502050201020203" pitchFamily="18" charset="0"/>
              </a:rPr>
              <a:t>is very essential.</a:t>
            </a:r>
            <a:endParaRPr lang="en-IN" sz="2400" dirty="0">
              <a:latin typeface="Bembo" panose="02020502050201020203" pitchFamily="18" charset="0"/>
            </a:endParaRPr>
          </a:p>
          <a:p>
            <a:pPr lvl="0"/>
            <a:r>
              <a:rPr lang="en-US" sz="2400" dirty="0">
                <a:latin typeface="Bembo" panose="02020502050201020203" pitchFamily="18" charset="0"/>
              </a:rPr>
              <a:t>There are </a:t>
            </a:r>
            <a:r>
              <a:rPr lang="en-US" sz="2400" b="1" dirty="0">
                <a:latin typeface="Bembo" panose="02020502050201020203" pitchFamily="18" charset="0"/>
              </a:rPr>
              <a:t>contra-indications/ limitations</a:t>
            </a:r>
            <a:r>
              <a:rPr lang="en-US" sz="2400" dirty="0">
                <a:latin typeface="Bembo" panose="02020502050201020203" pitchFamily="18" charset="0"/>
              </a:rPr>
              <a:t> for each Yoga practice and such contra- indications should always be kept in mind.</a:t>
            </a:r>
            <a:endParaRPr lang="en-IN" sz="2400" dirty="0">
              <a:latin typeface="Bembo" panose="02020502050201020203" pitchFamily="18" charset="0"/>
            </a:endParaRPr>
          </a:p>
          <a:p>
            <a:pPr lvl="0"/>
            <a:r>
              <a:rPr lang="en-US" sz="2400" dirty="0">
                <a:latin typeface="Bembo" panose="02020502050201020203" pitchFamily="18" charset="0"/>
              </a:rPr>
              <a:t>Yoga session should end with </a:t>
            </a:r>
            <a:r>
              <a:rPr lang="en-US" sz="2400" b="1" dirty="0">
                <a:latin typeface="Bembo" panose="02020502050201020203" pitchFamily="18" charset="0"/>
              </a:rPr>
              <a:t>meditation</a:t>
            </a:r>
            <a:r>
              <a:rPr lang="en-US" sz="2400" dirty="0">
                <a:latin typeface="Bembo" panose="02020502050201020203" pitchFamily="18" charset="0"/>
              </a:rPr>
              <a:t>/ </a:t>
            </a:r>
            <a:r>
              <a:rPr lang="en-US" sz="2400" b="1" dirty="0">
                <a:latin typeface="Bembo" panose="02020502050201020203" pitchFamily="18" charset="0"/>
              </a:rPr>
              <a:t>deep silence</a:t>
            </a:r>
            <a:r>
              <a:rPr lang="en-US" sz="2400" dirty="0">
                <a:latin typeface="Bembo" panose="02020502050201020203" pitchFamily="18" charset="0"/>
              </a:rPr>
              <a:t>.</a:t>
            </a:r>
            <a:endParaRPr lang="en-IN" sz="2400" dirty="0">
              <a:latin typeface="Bembo" panose="02020502050201020203" pitchFamily="18" charset="0"/>
            </a:endParaRPr>
          </a:p>
          <a:p>
            <a:endParaRPr lang="en-IN" sz="1600" dirty="0"/>
          </a:p>
        </p:txBody>
      </p:sp>
    </p:spTree>
    <p:extLst>
      <p:ext uri="{BB962C8B-B14F-4D97-AF65-F5344CB8AC3E}">
        <p14:creationId xmlns:p14="http://schemas.microsoft.com/office/powerpoint/2010/main" val="2285306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33" name="Rectangle 32">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58E31D-AB9E-4602-A18A-E281581A1A92}"/>
              </a:ext>
            </a:extLst>
          </p:cNvPr>
          <p:cNvSpPr>
            <a:spLocks noGrp="1"/>
          </p:cNvSpPr>
          <p:nvPr>
            <p:ph type="title"/>
          </p:nvPr>
        </p:nvSpPr>
        <p:spPr>
          <a:xfrm>
            <a:off x="1171123" y="0"/>
            <a:ext cx="9849751" cy="602975"/>
          </a:xfrm>
        </p:spPr>
        <p:txBody>
          <a:bodyPr anchor="b">
            <a:normAutofit/>
          </a:bodyPr>
          <a:lstStyle/>
          <a:p>
            <a:r>
              <a:rPr lang="en-US" sz="3700" b="1" dirty="0">
                <a:solidFill>
                  <a:schemeClr val="accent1">
                    <a:lumMod val="50000"/>
                  </a:schemeClr>
                </a:solidFill>
                <a:latin typeface="Bembo" panose="02020502050201020203" pitchFamily="18" charset="0"/>
              </a:rPr>
              <a:t>Benefits of Regular Yoga Practice</a:t>
            </a:r>
            <a:endParaRPr lang="en-IN" sz="3700" b="1" dirty="0">
              <a:solidFill>
                <a:schemeClr val="accent1">
                  <a:lumMod val="50000"/>
                </a:schemeClr>
              </a:solidFill>
              <a:latin typeface="Bembo" panose="02020502050201020203" pitchFamily="18" charset="0"/>
            </a:endParaRPr>
          </a:p>
        </p:txBody>
      </p:sp>
      <p:sp>
        <p:nvSpPr>
          <p:cNvPr id="3" name="Content Placeholder 2">
            <a:extLst>
              <a:ext uri="{FF2B5EF4-FFF2-40B4-BE49-F238E27FC236}">
                <a16:creationId xmlns:a16="http://schemas.microsoft.com/office/drawing/2014/main" id="{B5742622-C5E2-41C4-94EB-C44AF1E93E8A}"/>
              </a:ext>
            </a:extLst>
          </p:cNvPr>
          <p:cNvSpPr>
            <a:spLocks noGrp="1"/>
          </p:cNvSpPr>
          <p:nvPr>
            <p:ph idx="1"/>
          </p:nvPr>
        </p:nvSpPr>
        <p:spPr>
          <a:xfrm>
            <a:off x="853120" y="922918"/>
            <a:ext cx="10543750" cy="5332107"/>
          </a:xfrm>
        </p:spPr>
        <p:txBody>
          <a:bodyPr anchor="ctr">
            <a:normAutofit/>
          </a:bodyPr>
          <a:lstStyle/>
          <a:p>
            <a:r>
              <a:rPr lang="en-IN" sz="2400" dirty="0">
                <a:latin typeface="Bembo" panose="02020502050201020203" pitchFamily="18" charset="0"/>
                <a:ea typeface="+mj-ea"/>
                <a:cs typeface="+mj-cs"/>
              </a:rPr>
              <a:t>Increased flexibility </a:t>
            </a:r>
          </a:p>
          <a:p>
            <a:pPr marL="0" indent="0">
              <a:buFont typeface="Arial" panose="020B0604020202020204" pitchFamily="34" charset="0"/>
              <a:buNone/>
            </a:pPr>
            <a:r>
              <a:rPr lang="en-IN" sz="2400" dirty="0">
                <a:latin typeface="Bembo" panose="02020502050201020203" pitchFamily="18" charset="0"/>
                <a:ea typeface="+mj-ea"/>
                <a:cs typeface="+mj-cs"/>
              </a:rPr>
              <a:t>• Increased muscle strength </a:t>
            </a:r>
          </a:p>
          <a:p>
            <a:pPr marL="0" indent="0">
              <a:buFont typeface="Arial" panose="020B0604020202020204" pitchFamily="34" charset="0"/>
              <a:buNone/>
            </a:pPr>
            <a:r>
              <a:rPr lang="en-IN" sz="2400" dirty="0">
                <a:latin typeface="Bembo" panose="02020502050201020203" pitchFamily="18" charset="0"/>
                <a:ea typeface="+mj-ea"/>
                <a:cs typeface="+mj-cs"/>
              </a:rPr>
              <a:t>• Weight reduction – when you follow proper </a:t>
            </a:r>
            <a:r>
              <a:rPr lang="en-IN" sz="2400" dirty="0" err="1">
                <a:latin typeface="Bembo" panose="02020502050201020203" pitchFamily="18" charset="0"/>
                <a:ea typeface="+mj-ea"/>
                <a:cs typeface="+mj-cs"/>
              </a:rPr>
              <a:t>ahar</a:t>
            </a:r>
            <a:r>
              <a:rPr lang="en-IN" sz="2400" dirty="0">
                <a:latin typeface="Bembo" panose="02020502050201020203" pitchFamily="18" charset="0"/>
                <a:ea typeface="+mj-ea"/>
                <a:cs typeface="+mj-cs"/>
              </a:rPr>
              <a:t> /food</a:t>
            </a:r>
          </a:p>
          <a:p>
            <a:pPr marL="0" indent="0">
              <a:buFont typeface="Arial" panose="020B0604020202020204" pitchFamily="34" charset="0"/>
              <a:buNone/>
            </a:pPr>
            <a:r>
              <a:rPr lang="en-IN" sz="2400" dirty="0">
                <a:latin typeface="Bembo" panose="02020502050201020203" pitchFamily="18" charset="0"/>
                <a:ea typeface="+mj-ea"/>
                <a:cs typeface="+mj-cs"/>
              </a:rPr>
              <a:t>• Maintaining a balanced metabolism </a:t>
            </a:r>
          </a:p>
          <a:p>
            <a:pPr marL="0" indent="0">
              <a:buFont typeface="Arial" panose="020B0604020202020204" pitchFamily="34" charset="0"/>
              <a:buNone/>
            </a:pPr>
            <a:r>
              <a:rPr lang="en-IN" sz="2400" dirty="0">
                <a:latin typeface="Bembo" panose="02020502050201020203" pitchFamily="18" charset="0"/>
                <a:ea typeface="+mj-ea"/>
                <a:cs typeface="+mj-cs"/>
              </a:rPr>
              <a:t>• Cardio and circulatory health </a:t>
            </a:r>
          </a:p>
          <a:p>
            <a:pPr marL="0" indent="0">
              <a:buFont typeface="Arial" panose="020B0604020202020204" pitchFamily="34" charset="0"/>
              <a:buNone/>
            </a:pPr>
            <a:r>
              <a:rPr lang="en-IN" sz="2400" dirty="0">
                <a:latin typeface="Bembo" panose="02020502050201020203" pitchFamily="18" charset="0"/>
                <a:ea typeface="+mj-ea"/>
                <a:cs typeface="+mj-cs"/>
              </a:rPr>
              <a:t>• Improved respiration, energy and vitality </a:t>
            </a:r>
          </a:p>
          <a:p>
            <a:pPr marL="0" indent="0">
              <a:buFont typeface="Arial" panose="020B0604020202020204" pitchFamily="34" charset="0"/>
              <a:buNone/>
            </a:pPr>
            <a:r>
              <a:rPr lang="en-IN" sz="2400" dirty="0">
                <a:latin typeface="Bembo" panose="02020502050201020203" pitchFamily="18" charset="0"/>
                <a:ea typeface="+mj-ea"/>
                <a:cs typeface="+mj-cs"/>
              </a:rPr>
              <a:t>• Inner peace </a:t>
            </a:r>
          </a:p>
          <a:p>
            <a:pPr marL="0" indent="0">
              <a:buFont typeface="Arial" panose="020B0604020202020204" pitchFamily="34" charset="0"/>
              <a:buNone/>
            </a:pPr>
            <a:r>
              <a:rPr lang="en-IN" sz="2400" dirty="0">
                <a:latin typeface="Bembo" panose="02020502050201020203" pitchFamily="18" charset="0"/>
                <a:ea typeface="+mj-ea"/>
                <a:cs typeface="+mj-cs"/>
              </a:rPr>
              <a:t>• </a:t>
            </a:r>
            <a:r>
              <a:rPr lang="en-US" sz="2400" dirty="0">
                <a:latin typeface="Bembo" panose="02020502050201020203" pitchFamily="18" charset="0"/>
                <a:ea typeface="+mj-ea"/>
                <a:cs typeface="+mj-cs"/>
              </a:rPr>
              <a:t>It is beneficial in the management of diabetes, respiratory disorders, hypertension,        </a:t>
            </a:r>
          </a:p>
          <a:p>
            <a:pPr marL="0" indent="0">
              <a:buFont typeface="Arial" panose="020B0604020202020204" pitchFamily="34" charset="0"/>
              <a:buNone/>
            </a:pPr>
            <a:r>
              <a:rPr lang="en-US" sz="2400" dirty="0">
                <a:latin typeface="Bembo" panose="02020502050201020203" pitchFamily="18" charset="0"/>
                <a:ea typeface="+mj-ea"/>
                <a:cs typeface="+mj-cs"/>
              </a:rPr>
              <a:t>  hypotension and many lifestyle-related disorders.</a:t>
            </a:r>
            <a:endParaRPr lang="en-IN" sz="2400" dirty="0">
              <a:latin typeface="Bembo" panose="02020502050201020203" pitchFamily="18" charset="0"/>
              <a:ea typeface="+mj-ea"/>
              <a:cs typeface="+mj-cs"/>
            </a:endParaRPr>
          </a:p>
          <a:p>
            <a:pPr lvl="0"/>
            <a:r>
              <a:rPr lang="en-US" sz="2400" dirty="0">
                <a:latin typeface="Bembo" panose="02020502050201020203" pitchFamily="18" charset="0"/>
                <a:ea typeface="+mj-ea"/>
                <a:cs typeface="+mj-cs"/>
              </a:rPr>
              <a:t>Yoga helps to reduce depression, fatigue, anxiety disorders and stress.</a:t>
            </a:r>
            <a:endParaRPr lang="en-IN" sz="2400" dirty="0">
              <a:latin typeface="Bembo" panose="02020502050201020203" pitchFamily="18" charset="0"/>
              <a:ea typeface="+mj-ea"/>
              <a:cs typeface="+mj-cs"/>
            </a:endParaRPr>
          </a:p>
          <a:p>
            <a:pPr lvl="0"/>
            <a:r>
              <a:rPr lang="en-US" sz="2400" dirty="0">
                <a:latin typeface="Bembo" panose="02020502050201020203" pitchFamily="18" charset="0"/>
                <a:ea typeface="+mj-ea"/>
                <a:cs typeface="+mj-cs"/>
              </a:rPr>
              <a:t>Yoga is a process of creating a body and mind that are stepping-stones, not hurdles, to an exuberant and fulfilling life.</a:t>
            </a:r>
            <a:endParaRPr lang="en-IN" sz="2400" dirty="0">
              <a:latin typeface="Bembo" panose="02020502050201020203" pitchFamily="18" charset="0"/>
              <a:ea typeface="+mj-ea"/>
              <a:cs typeface="+mj-cs"/>
            </a:endParaRPr>
          </a:p>
          <a:p>
            <a:endParaRPr lang="en-IN" sz="1100" dirty="0"/>
          </a:p>
        </p:txBody>
      </p:sp>
    </p:spTree>
    <p:extLst>
      <p:ext uri="{BB962C8B-B14F-4D97-AF65-F5344CB8AC3E}">
        <p14:creationId xmlns:p14="http://schemas.microsoft.com/office/powerpoint/2010/main" val="1440917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0D5D19D-0789-4518-B5DC-D47ADF69D2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74" name="Rectangle 7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Microsoft PowerPoint Ppt Presentation PowerPoint animation Slide ...">
            <a:extLst>
              <a:ext uri="{FF2B5EF4-FFF2-40B4-BE49-F238E27FC236}">
                <a16:creationId xmlns:a16="http://schemas.microsoft.com/office/drawing/2014/main" id="{587E5494-5FA5-4D70-A375-55808AF3C6E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 b="5957"/>
          <a:stretch/>
        </p:blipFill>
        <p:spPr bwMode="auto">
          <a:xfrm>
            <a:off x="5922492" y="666728"/>
            <a:ext cx="5536001" cy="5465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0660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1020</Words>
  <Application>Microsoft Office PowerPoint</Application>
  <PresentationFormat>Widescreen</PresentationFormat>
  <Paragraphs>82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Bembo</vt:lpstr>
      <vt:lpstr>Calibri</vt:lpstr>
      <vt:lpstr>Calibri Light</vt:lpstr>
      <vt:lpstr>Office Theme</vt:lpstr>
      <vt:lpstr>Introduction to Life Style Management Course </vt:lpstr>
      <vt:lpstr>Introduction to Lifestyle Management </vt:lpstr>
      <vt:lpstr>Four Pillars towards Life Style Management </vt:lpstr>
      <vt:lpstr>Meaning of Yoga</vt:lpstr>
      <vt:lpstr>Ashtanga yoga of Patanjali</vt:lpstr>
      <vt:lpstr>General Guidelines for Yoga Practice</vt:lpstr>
      <vt:lpstr>Do’s and Don’ts - DURING THE PRACTICE</vt:lpstr>
      <vt:lpstr>Benefits of Regular Yoga Practice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Life Style Management Course</dc:title>
  <dc:creator>shrilaja palur</dc:creator>
  <cp:lastModifiedBy>shrilaja palur</cp:lastModifiedBy>
  <cp:revision>10</cp:revision>
  <dcterms:created xsi:type="dcterms:W3CDTF">2020-08-03T17:16:41Z</dcterms:created>
  <dcterms:modified xsi:type="dcterms:W3CDTF">2020-08-03T18:24:45Z</dcterms:modified>
</cp:coreProperties>
</file>