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9" r:id="rId4"/>
    <p:sldId id="267" r:id="rId5"/>
    <p:sldId id="277" r:id="rId6"/>
    <p:sldId id="270" r:id="rId7"/>
    <p:sldId id="278" r:id="rId8"/>
    <p:sldId id="257" r:id="rId9"/>
    <p:sldId id="258" r:id="rId10"/>
    <p:sldId id="259" r:id="rId11"/>
    <p:sldId id="260" r:id="rId12"/>
    <p:sldId id="261" r:id="rId13"/>
    <p:sldId id="262" r:id="rId14"/>
    <p:sldId id="265" r:id="rId15"/>
    <p:sldId id="266" r:id="rId16"/>
    <p:sldId id="263" r:id="rId17"/>
    <p:sldId id="268" r:id="rId18"/>
    <p:sldId id="275" r:id="rId19"/>
    <p:sldId id="27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A5D179B-7EF4-4B2D-869F-E789A099886A}" type="datetimeFigureOut">
              <a:rPr lang="en-IN" smtClean="0"/>
              <a:t>01-11-2019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C6E8FC-66BE-443C-BE89-6506FF87626B}" type="slidenum">
              <a:rPr lang="en-IN" smtClean="0"/>
              <a:t>‹#›</a:t>
            </a:fld>
            <a:endParaRPr lang="en-IN"/>
          </a:p>
        </p:txBody>
      </p:sp>
    </p:spTree>
    <p:extLst>
      <p:ext uri="{BB962C8B-B14F-4D97-AF65-F5344CB8AC3E}">
        <p14:creationId xmlns:p14="http://schemas.microsoft.com/office/powerpoint/2010/main" val="2492347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A5D179B-7EF4-4B2D-869F-E789A099886A}" type="datetimeFigureOut">
              <a:rPr lang="en-IN" smtClean="0"/>
              <a:t>01-11-2019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C6E8FC-66BE-443C-BE89-6506FF87626B}" type="slidenum">
              <a:rPr lang="en-IN" smtClean="0"/>
              <a:t>‹#›</a:t>
            </a:fld>
            <a:endParaRPr lang="en-IN"/>
          </a:p>
        </p:txBody>
      </p:sp>
    </p:spTree>
    <p:extLst>
      <p:ext uri="{BB962C8B-B14F-4D97-AF65-F5344CB8AC3E}">
        <p14:creationId xmlns:p14="http://schemas.microsoft.com/office/powerpoint/2010/main" val="2589434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A5D179B-7EF4-4B2D-869F-E789A099886A}" type="datetimeFigureOut">
              <a:rPr lang="en-IN" smtClean="0"/>
              <a:t>01-11-2019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C6E8FC-66BE-443C-BE89-6506FF87626B}" type="slidenum">
              <a:rPr lang="en-IN" smtClean="0"/>
              <a:t>‹#›</a:t>
            </a:fld>
            <a:endParaRPr lang="en-IN"/>
          </a:p>
        </p:txBody>
      </p:sp>
    </p:spTree>
    <p:extLst>
      <p:ext uri="{BB962C8B-B14F-4D97-AF65-F5344CB8AC3E}">
        <p14:creationId xmlns:p14="http://schemas.microsoft.com/office/powerpoint/2010/main" val="3024485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A5D179B-7EF4-4B2D-869F-E789A099886A}" type="datetimeFigureOut">
              <a:rPr lang="en-IN" smtClean="0"/>
              <a:t>01-11-2019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C6E8FC-66BE-443C-BE89-6506FF87626B}" type="slidenum">
              <a:rPr lang="en-IN" smtClean="0"/>
              <a:t>‹#›</a:t>
            </a:fld>
            <a:endParaRPr lang="en-IN"/>
          </a:p>
        </p:txBody>
      </p:sp>
    </p:spTree>
    <p:extLst>
      <p:ext uri="{BB962C8B-B14F-4D97-AF65-F5344CB8AC3E}">
        <p14:creationId xmlns:p14="http://schemas.microsoft.com/office/powerpoint/2010/main" val="2714070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5D179B-7EF4-4B2D-869F-E789A099886A}" type="datetimeFigureOut">
              <a:rPr lang="en-IN" smtClean="0"/>
              <a:t>01-11-2019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C6E8FC-66BE-443C-BE89-6506FF87626B}" type="slidenum">
              <a:rPr lang="en-IN" smtClean="0"/>
              <a:t>‹#›</a:t>
            </a:fld>
            <a:endParaRPr lang="en-IN"/>
          </a:p>
        </p:txBody>
      </p:sp>
    </p:spTree>
    <p:extLst>
      <p:ext uri="{BB962C8B-B14F-4D97-AF65-F5344CB8AC3E}">
        <p14:creationId xmlns:p14="http://schemas.microsoft.com/office/powerpoint/2010/main" val="3578386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A5D179B-7EF4-4B2D-869F-E789A099886A}" type="datetimeFigureOut">
              <a:rPr lang="en-IN" smtClean="0"/>
              <a:t>01-11-2019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DC6E8FC-66BE-443C-BE89-6506FF87626B}" type="slidenum">
              <a:rPr lang="en-IN" smtClean="0"/>
              <a:t>‹#›</a:t>
            </a:fld>
            <a:endParaRPr lang="en-IN"/>
          </a:p>
        </p:txBody>
      </p:sp>
    </p:spTree>
    <p:extLst>
      <p:ext uri="{BB962C8B-B14F-4D97-AF65-F5344CB8AC3E}">
        <p14:creationId xmlns:p14="http://schemas.microsoft.com/office/powerpoint/2010/main" val="1523443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A5D179B-7EF4-4B2D-869F-E789A099886A}" type="datetimeFigureOut">
              <a:rPr lang="en-IN" smtClean="0"/>
              <a:t>01-11-2019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DC6E8FC-66BE-443C-BE89-6506FF87626B}" type="slidenum">
              <a:rPr lang="en-IN" smtClean="0"/>
              <a:t>‹#›</a:t>
            </a:fld>
            <a:endParaRPr lang="en-IN"/>
          </a:p>
        </p:txBody>
      </p:sp>
    </p:spTree>
    <p:extLst>
      <p:ext uri="{BB962C8B-B14F-4D97-AF65-F5344CB8AC3E}">
        <p14:creationId xmlns:p14="http://schemas.microsoft.com/office/powerpoint/2010/main" val="3858529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A5D179B-7EF4-4B2D-869F-E789A099886A}" type="datetimeFigureOut">
              <a:rPr lang="en-IN" smtClean="0"/>
              <a:t>01-11-2019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DC6E8FC-66BE-443C-BE89-6506FF87626B}" type="slidenum">
              <a:rPr lang="en-IN" smtClean="0"/>
              <a:t>‹#›</a:t>
            </a:fld>
            <a:endParaRPr lang="en-IN"/>
          </a:p>
        </p:txBody>
      </p:sp>
    </p:spTree>
    <p:extLst>
      <p:ext uri="{BB962C8B-B14F-4D97-AF65-F5344CB8AC3E}">
        <p14:creationId xmlns:p14="http://schemas.microsoft.com/office/powerpoint/2010/main" val="2560477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5D179B-7EF4-4B2D-869F-E789A099886A}" type="datetimeFigureOut">
              <a:rPr lang="en-IN" smtClean="0"/>
              <a:t>01-11-2019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DC6E8FC-66BE-443C-BE89-6506FF87626B}" type="slidenum">
              <a:rPr lang="en-IN" smtClean="0"/>
              <a:t>‹#›</a:t>
            </a:fld>
            <a:endParaRPr lang="en-IN"/>
          </a:p>
        </p:txBody>
      </p:sp>
    </p:spTree>
    <p:extLst>
      <p:ext uri="{BB962C8B-B14F-4D97-AF65-F5344CB8AC3E}">
        <p14:creationId xmlns:p14="http://schemas.microsoft.com/office/powerpoint/2010/main" val="1206126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5D179B-7EF4-4B2D-869F-E789A099886A}" type="datetimeFigureOut">
              <a:rPr lang="en-IN" smtClean="0"/>
              <a:t>01-11-2019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DC6E8FC-66BE-443C-BE89-6506FF87626B}" type="slidenum">
              <a:rPr lang="en-IN" smtClean="0"/>
              <a:t>‹#›</a:t>
            </a:fld>
            <a:endParaRPr lang="en-IN"/>
          </a:p>
        </p:txBody>
      </p:sp>
    </p:spTree>
    <p:extLst>
      <p:ext uri="{BB962C8B-B14F-4D97-AF65-F5344CB8AC3E}">
        <p14:creationId xmlns:p14="http://schemas.microsoft.com/office/powerpoint/2010/main" val="3620912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5D179B-7EF4-4B2D-869F-E789A099886A}" type="datetimeFigureOut">
              <a:rPr lang="en-IN" smtClean="0"/>
              <a:t>01-11-2019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DC6E8FC-66BE-443C-BE89-6506FF87626B}" type="slidenum">
              <a:rPr lang="en-IN" smtClean="0"/>
              <a:t>‹#›</a:t>
            </a:fld>
            <a:endParaRPr lang="en-IN"/>
          </a:p>
        </p:txBody>
      </p:sp>
    </p:spTree>
    <p:extLst>
      <p:ext uri="{BB962C8B-B14F-4D97-AF65-F5344CB8AC3E}">
        <p14:creationId xmlns:p14="http://schemas.microsoft.com/office/powerpoint/2010/main" val="1640629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5D179B-7EF4-4B2D-869F-E789A099886A}" type="datetimeFigureOut">
              <a:rPr lang="en-IN" smtClean="0"/>
              <a:t>01-11-2019</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C6E8FC-66BE-443C-BE89-6506FF87626B}" type="slidenum">
              <a:rPr lang="en-IN" smtClean="0"/>
              <a:t>‹#›</a:t>
            </a:fld>
            <a:endParaRPr lang="en-IN"/>
          </a:p>
        </p:txBody>
      </p:sp>
    </p:spTree>
    <p:extLst>
      <p:ext uri="{BB962C8B-B14F-4D97-AF65-F5344CB8AC3E}">
        <p14:creationId xmlns:p14="http://schemas.microsoft.com/office/powerpoint/2010/main" val="71797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feedough.com/target-market-definition-examples-strategies-analysis/"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www.feedough.com/how-to-become-an-entrepreneur/"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wordstream.com/marketing-performance-metrics" TargetMode="External"/><Relationship Id="rId2" Type="http://schemas.openxmlformats.org/officeDocument/2006/relationships/hyperlink" Target="https://www.wordstream.com/search-marketing" TargetMode="External"/><Relationship Id="rId1" Type="http://schemas.openxmlformats.org/officeDocument/2006/relationships/slideLayout" Target="../slideLayouts/slideLayout7.xml"/><Relationship Id="rId4" Type="http://schemas.openxmlformats.org/officeDocument/2006/relationships/hyperlink" Target="https://www.wordstream.com/keyword"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log.marketo.com/2013/10/how-to-effectively-segment-your-database-for-lead-nurturing.html"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Marketing Analytics </a:t>
            </a:r>
            <a:endParaRPr lang="en-IN" dirty="0"/>
          </a:p>
        </p:txBody>
      </p:sp>
    </p:spTree>
    <p:extLst>
      <p:ext uri="{BB962C8B-B14F-4D97-AF65-F5344CB8AC3E}">
        <p14:creationId xmlns:p14="http://schemas.microsoft.com/office/powerpoint/2010/main" val="11497406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6315" y="320005"/>
            <a:ext cx="11363459" cy="6247864"/>
          </a:xfrm>
          <a:prstGeom prst="rect">
            <a:avLst/>
          </a:prstGeom>
        </p:spPr>
        <p:txBody>
          <a:bodyPr wrap="square">
            <a:spAutoFit/>
          </a:bodyPr>
          <a:lstStyle/>
          <a:p>
            <a:pPr marL="285750" indent="-285750" fontAlgn="base">
              <a:buFont typeface="Wingdings" panose="05000000000000000000" pitchFamily="2" charset="2"/>
              <a:buChar char="q"/>
            </a:pPr>
            <a:r>
              <a:rPr lang="en-IN" sz="2000" b="1" i="0" dirty="0" smtClean="0">
                <a:solidFill>
                  <a:srgbClr val="000000"/>
                </a:solidFill>
                <a:effectLst/>
              </a:rPr>
              <a:t>Age group</a:t>
            </a:r>
            <a:br>
              <a:rPr lang="en-IN" sz="2000" b="1" i="0" dirty="0" smtClean="0">
                <a:solidFill>
                  <a:srgbClr val="000000"/>
                </a:solidFill>
                <a:effectLst/>
              </a:rPr>
            </a:br>
            <a:endParaRPr lang="en-IN" sz="2000" b="1" i="0" dirty="0" smtClean="0">
              <a:solidFill>
                <a:srgbClr val="000000"/>
              </a:solidFill>
              <a:effectLst/>
            </a:endParaRPr>
          </a:p>
          <a:p>
            <a:pPr marL="285750" indent="-285750" fontAlgn="base">
              <a:buFont typeface="Arial" panose="020B0604020202020204" pitchFamily="34" charset="0"/>
              <a:buChar char="•"/>
            </a:pPr>
            <a:r>
              <a:rPr lang="en-IN" sz="2000" b="0" i="0" dirty="0" smtClean="0">
                <a:solidFill>
                  <a:srgbClr val="000000"/>
                </a:solidFill>
                <a:effectLst/>
              </a:rPr>
              <a:t>Segmenting market according to the age group of the audience is a great strategy for personalized marketing. </a:t>
            </a:r>
          </a:p>
          <a:p>
            <a:pPr marL="285750" indent="-285750" fontAlgn="base">
              <a:buFont typeface="Arial" panose="020B0604020202020204" pitchFamily="34" charset="0"/>
              <a:buChar char="•"/>
            </a:pPr>
            <a:r>
              <a:rPr lang="en-IN" sz="2000" b="0" i="0" dirty="0" smtClean="0">
                <a:solidFill>
                  <a:srgbClr val="000000"/>
                </a:solidFill>
                <a:effectLst/>
              </a:rPr>
              <a:t/>
            </a:r>
            <a:br>
              <a:rPr lang="en-IN" sz="2000" b="0" i="0" dirty="0" smtClean="0">
                <a:solidFill>
                  <a:srgbClr val="000000"/>
                </a:solidFill>
                <a:effectLst/>
              </a:rPr>
            </a:br>
            <a:r>
              <a:rPr lang="en-IN" sz="2000" b="0" i="0" dirty="0" smtClean="0">
                <a:solidFill>
                  <a:srgbClr val="000000"/>
                </a:solidFill>
                <a:effectLst/>
              </a:rPr>
              <a:t>Most of the products in the market are not universal to be used by all the age groups. </a:t>
            </a:r>
          </a:p>
          <a:p>
            <a:pPr marL="285750" indent="-285750" fontAlgn="base">
              <a:buFont typeface="Arial" panose="020B0604020202020204" pitchFamily="34" charset="0"/>
              <a:buChar char="•"/>
            </a:pPr>
            <a:endParaRPr lang="en-IN" sz="2000" dirty="0">
              <a:solidFill>
                <a:srgbClr val="000000"/>
              </a:solidFill>
            </a:endParaRPr>
          </a:p>
          <a:p>
            <a:pPr marL="285750" indent="-285750" fontAlgn="base">
              <a:buFont typeface="Arial" panose="020B0604020202020204" pitchFamily="34" charset="0"/>
              <a:buChar char="•"/>
            </a:pPr>
            <a:r>
              <a:rPr lang="en-IN" sz="2000" b="0" i="0" dirty="0" smtClean="0">
                <a:solidFill>
                  <a:srgbClr val="000000"/>
                </a:solidFill>
                <a:effectLst/>
              </a:rPr>
              <a:t>Hence, by segmenting the market according to the target age group, marketers create better marketing and communication strategies and get better conversion rates.</a:t>
            </a:r>
          </a:p>
          <a:p>
            <a:pPr marL="285750" indent="-285750" fontAlgn="base">
              <a:buFont typeface="Arial" panose="020B0604020202020204" pitchFamily="34" charset="0"/>
              <a:buChar char="•"/>
            </a:pPr>
            <a:endParaRPr lang="en-IN" sz="2000" b="0" i="0" dirty="0" smtClean="0">
              <a:solidFill>
                <a:srgbClr val="000000"/>
              </a:solidFill>
              <a:effectLst/>
            </a:endParaRPr>
          </a:p>
          <a:p>
            <a:pPr marL="285750" indent="-285750" fontAlgn="base">
              <a:buFont typeface="Wingdings" panose="05000000000000000000" pitchFamily="2" charset="2"/>
              <a:buChar char="q"/>
            </a:pPr>
            <a:r>
              <a:rPr lang="en-IN" sz="2000" b="1" i="0" dirty="0" smtClean="0">
                <a:solidFill>
                  <a:srgbClr val="000000"/>
                </a:solidFill>
                <a:effectLst/>
              </a:rPr>
              <a:t>Income</a:t>
            </a:r>
            <a:br>
              <a:rPr lang="en-IN" sz="2000" b="1" i="0" dirty="0" smtClean="0">
                <a:solidFill>
                  <a:srgbClr val="000000"/>
                </a:solidFill>
                <a:effectLst/>
              </a:rPr>
            </a:br>
            <a:endParaRPr lang="en-IN" sz="2000" b="1" i="0" dirty="0" smtClean="0">
              <a:solidFill>
                <a:srgbClr val="000000"/>
              </a:solidFill>
              <a:effectLst/>
            </a:endParaRPr>
          </a:p>
          <a:p>
            <a:pPr marL="285750" indent="-285750" fontAlgn="base">
              <a:buFont typeface="Arial" panose="020B0604020202020204" pitchFamily="34" charset="0"/>
              <a:buChar char="•"/>
            </a:pPr>
            <a:r>
              <a:rPr lang="en-IN" sz="2000" b="0" i="0" dirty="0" smtClean="0">
                <a:solidFill>
                  <a:srgbClr val="000000"/>
                </a:solidFill>
                <a:effectLst/>
              </a:rPr>
              <a:t>Income decides the purchasing power of the </a:t>
            </a:r>
            <a:r>
              <a:rPr lang="en-IN" sz="2000" b="0" i="0" u="none" strike="noStrike" dirty="0" smtClean="0">
                <a:solidFill>
                  <a:srgbClr val="DD3333"/>
                </a:solidFill>
                <a:effectLst/>
                <a:hlinkClick r:id="rId2"/>
              </a:rPr>
              <a:t>target audience</a:t>
            </a:r>
            <a:r>
              <a:rPr lang="en-IN" sz="2000" b="0" i="0" dirty="0" smtClean="0">
                <a:solidFill>
                  <a:srgbClr val="000000"/>
                </a:solidFill>
                <a:effectLst/>
              </a:rPr>
              <a:t>.</a:t>
            </a:r>
            <a:br>
              <a:rPr lang="en-IN" sz="2000" b="0" i="0" dirty="0" smtClean="0">
                <a:solidFill>
                  <a:srgbClr val="000000"/>
                </a:solidFill>
                <a:effectLst/>
              </a:rPr>
            </a:br>
            <a:endParaRPr lang="en-IN" sz="2000" b="0" i="0" dirty="0" smtClean="0">
              <a:solidFill>
                <a:srgbClr val="000000"/>
              </a:solidFill>
              <a:effectLst/>
            </a:endParaRPr>
          </a:p>
          <a:p>
            <a:pPr marL="285750" indent="-285750" fontAlgn="base">
              <a:buFont typeface="Arial" panose="020B0604020202020204" pitchFamily="34" charset="0"/>
              <a:buChar char="•"/>
            </a:pPr>
            <a:r>
              <a:rPr lang="en-IN" sz="2000" b="0" i="0" dirty="0" smtClean="0">
                <a:solidFill>
                  <a:srgbClr val="000000"/>
                </a:solidFill>
                <a:effectLst/>
              </a:rPr>
              <a:t> It is also one of the key factors to decide whether to market the product as a need, want or a luxury.</a:t>
            </a:r>
          </a:p>
          <a:p>
            <a:pPr marL="285750" indent="-285750" fontAlgn="base">
              <a:buFont typeface="Arial" panose="020B0604020202020204" pitchFamily="34" charset="0"/>
              <a:buChar char="•"/>
            </a:pPr>
            <a:endParaRPr lang="en-IN" sz="2000" dirty="0">
              <a:solidFill>
                <a:srgbClr val="000000"/>
              </a:solidFill>
            </a:endParaRPr>
          </a:p>
          <a:p>
            <a:pPr marL="285750" indent="-285750" fontAlgn="base">
              <a:buFont typeface="Arial" panose="020B0604020202020204" pitchFamily="34" charset="0"/>
              <a:buChar char="•"/>
            </a:pPr>
            <a:r>
              <a:rPr lang="en-IN" sz="2000" b="0" i="0" dirty="0" smtClean="0">
                <a:solidFill>
                  <a:srgbClr val="000000"/>
                </a:solidFill>
                <a:effectLst/>
              </a:rPr>
              <a:t> Marketers usually segment the market into three different groups considering their income. These are</a:t>
            </a:r>
          </a:p>
          <a:p>
            <a:pPr marL="1257300" lvl="2" indent="-342900" fontAlgn="base">
              <a:buFont typeface="Wingdings" panose="05000000000000000000" pitchFamily="2" charset="2"/>
              <a:buChar char="v"/>
            </a:pPr>
            <a:r>
              <a:rPr lang="en-IN" sz="2000" b="0" i="0" dirty="0" smtClean="0">
                <a:solidFill>
                  <a:srgbClr val="000000"/>
                </a:solidFill>
                <a:effectLst/>
              </a:rPr>
              <a:t>High Income Group</a:t>
            </a:r>
          </a:p>
          <a:p>
            <a:pPr marL="1257300" lvl="2" indent="-342900" fontAlgn="base">
              <a:buFont typeface="Wingdings" panose="05000000000000000000" pitchFamily="2" charset="2"/>
              <a:buChar char="v"/>
            </a:pPr>
            <a:r>
              <a:rPr lang="en-IN" sz="2000" b="0" i="0" dirty="0" smtClean="0">
                <a:solidFill>
                  <a:srgbClr val="000000"/>
                </a:solidFill>
                <a:effectLst/>
              </a:rPr>
              <a:t>Mid Income Group</a:t>
            </a:r>
          </a:p>
          <a:p>
            <a:pPr marL="1257300" lvl="2" indent="-342900" fontAlgn="base">
              <a:buFont typeface="Wingdings" panose="05000000000000000000" pitchFamily="2" charset="2"/>
              <a:buChar char="v"/>
            </a:pPr>
            <a:r>
              <a:rPr lang="en-IN" sz="2000" b="0" i="0" dirty="0" smtClean="0">
                <a:solidFill>
                  <a:srgbClr val="000000"/>
                </a:solidFill>
                <a:effectLst/>
              </a:rPr>
              <a:t>Low Income Group</a:t>
            </a:r>
            <a:endParaRPr lang="en-IN" sz="2000" b="0" i="0" dirty="0">
              <a:solidFill>
                <a:srgbClr val="000000"/>
              </a:solidFill>
              <a:effectLst/>
            </a:endParaRPr>
          </a:p>
        </p:txBody>
      </p:sp>
    </p:spTree>
    <p:extLst>
      <p:ext uri="{BB962C8B-B14F-4D97-AF65-F5344CB8AC3E}">
        <p14:creationId xmlns:p14="http://schemas.microsoft.com/office/powerpoint/2010/main" val="40722104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6823" y="463639"/>
            <a:ext cx="10630218" cy="1754326"/>
          </a:xfrm>
          <a:prstGeom prst="rect">
            <a:avLst/>
          </a:prstGeom>
          <a:noFill/>
        </p:spPr>
        <p:txBody>
          <a:bodyPr wrap="none" rtlCol="0">
            <a:spAutoFit/>
          </a:bodyPr>
          <a:lstStyle/>
          <a:p>
            <a:pPr marL="285750" indent="-285750" fontAlgn="base">
              <a:buFont typeface="Wingdings" panose="05000000000000000000" pitchFamily="2" charset="2"/>
              <a:buChar char="q"/>
            </a:pPr>
            <a:r>
              <a:rPr lang="en-IN" b="1" dirty="0"/>
              <a:t>Place</a:t>
            </a:r>
          </a:p>
          <a:p>
            <a:pPr fontAlgn="base"/>
            <a:endParaRPr lang="en-IN" dirty="0" smtClean="0"/>
          </a:p>
          <a:p>
            <a:pPr marL="285750" indent="-285750" fontAlgn="base">
              <a:buFont typeface="Arial" panose="020B0604020202020204" pitchFamily="34" charset="0"/>
              <a:buChar char="•"/>
            </a:pPr>
            <a:r>
              <a:rPr lang="en-IN" dirty="0" smtClean="0"/>
              <a:t>The </a:t>
            </a:r>
            <a:r>
              <a:rPr lang="en-IN" dirty="0"/>
              <a:t>place where the target audience lives affect the buying decision the most. </a:t>
            </a:r>
            <a:endParaRPr lang="en-IN" dirty="0" smtClean="0"/>
          </a:p>
          <a:p>
            <a:pPr marL="285750" indent="-285750" fontAlgn="base">
              <a:buFont typeface="Arial" panose="020B0604020202020204" pitchFamily="34" charset="0"/>
              <a:buChar char="•"/>
            </a:pPr>
            <a:endParaRPr lang="en-IN" dirty="0"/>
          </a:p>
          <a:p>
            <a:pPr marL="285750" indent="-285750" fontAlgn="base">
              <a:buFont typeface="Arial" panose="020B0604020202020204" pitchFamily="34" charset="0"/>
              <a:buChar char="•"/>
            </a:pPr>
            <a:r>
              <a:rPr lang="en-IN" dirty="0" smtClean="0"/>
              <a:t>A </a:t>
            </a:r>
            <a:r>
              <a:rPr lang="en-IN" dirty="0"/>
              <a:t>person living in the mountains will have less or no demand for ice cream than the person living in a desert.</a:t>
            </a:r>
          </a:p>
          <a:p>
            <a:endParaRPr lang="en-IN" dirty="0"/>
          </a:p>
        </p:txBody>
      </p:sp>
      <p:sp>
        <p:nvSpPr>
          <p:cNvPr id="3" name="Rectangle 2"/>
          <p:cNvSpPr/>
          <p:nvPr/>
        </p:nvSpPr>
        <p:spPr>
          <a:xfrm>
            <a:off x="523740" y="2217965"/>
            <a:ext cx="10603606" cy="4247317"/>
          </a:xfrm>
          <a:prstGeom prst="rect">
            <a:avLst/>
          </a:prstGeom>
        </p:spPr>
        <p:txBody>
          <a:bodyPr wrap="square">
            <a:spAutoFit/>
          </a:bodyPr>
          <a:lstStyle/>
          <a:p>
            <a:pPr marL="285750" indent="-285750" fontAlgn="base">
              <a:buFont typeface="Wingdings" panose="05000000000000000000" pitchFamily="2" charset="2"/>
              <a:buChar char="q"/>
            </a:pPr>
            <a:r>
              <a:rPr lang="en-IN" b="1" i="0" dirty="0" smtClean="0">
                <a:solidFill>
                  <a:srgbClr val="000000"/>
                </a:solidFill>
                <a:effectLst/>
              </a:rPr>
              <a:t>Occupation</a:t>
            </a:r>
            <a:br>
              <a:rPr lang="en-IN" b="1" i="0" dirty="0" smtClean="0">
                <a:solidFill>
                  <a:srgbClr val="000000"/>
                </a:solidFill>
                <a:effectLst/>
              </a:rPr>
            </a:br>
            <a:endParaRPr lang="en-IN" b="1" i="0" dirty="0" smtClean="0">
              <a:solidFill>
                <a:srgbClr val="000000"/>
              </a:solidFill>
              <a:effectLst/>
            </a:endParaRPr>
          </a:p>
          <a:p>
            <a:pPr marL="285750" indent="-285750" fontAlgn="base">
              <a:buFont typeface="Arial" panose="020B0604020202020204" pitchFamily="34" charset="0"/>
              <a:buChar char="•"/>
            </a:pPr>
            <a:r>
              <a:rPr lang="en-IN" b="0" i="0" dirty="0" smtClean="0">
                <a:solidFill>
                  <a:srgbClr val="000000"/>
                </a:solidFill>
                <a:effectLst/>
              </a:rPr>
              <a:t>Occupation, just like income, influences the purchase decision of the audience.</a:t>
            </a:r>
          </a:p>
          <a:p>
            <a:pPr marL="285750" indent="-285750" fontAlgn="base">
              <a:buFont typeface="Arial" panose="020B0604020202020204" pitchFamily="34" charset="0"/>
              <a:buChar char="•"/>
            </a:pPr>
            <a:endParaRPr lang="en-IN" b="0" i="0" dirty="0" smtClean="0">
              <a:solidFill>
                <a:srgbClr val="000000"/>
              </a:solidFill>
              <a:effectLst/>
            </a:endParaRPr>
          </a:p>
          <a:p>
            <a:pPr marL="285750" indent="-285750" fontAlgn="base">
              <a:buFont typeface="Arial" panose="020B0604020202020204" pitchFamily="34" charset="0"/>
              <a:buChar char="•"/>
            </a:pPr>
            <a:r>
              <a:rPr lang="en-IN" b="0" i="0" dirty="0" smtClean="0">
                <a:solidFill>
                  <a:srgbClr val="000000"/>
                </a:solidFill>
                <a:effectLst/>
              </a:rPr>
              <a:t> A need for an </a:t>
            </a:r>
            <a:r>
              <a:rPr lang="en-IN" b="0" i="0" u="none" strike="noStrike" dirty="0" smtClean="0">
                <a:solidFill>
                  <a:srgbClr val="DD3333"/>
                </a:solidFill>
                <a:effectLst/>
                <a:hlinkClick r:id="rId2"/>
              </a:rPr>
              <a:t>entrepreneur</a:t>
            </a:r>
            <a:r>
              <a:rPr lang="en-IN" b="0" i="0" dirty="0" smtClean="0">
                <a:solidFill>
                  <a:srgbClr val="000000"/>
                </a:solidFill>
                <a:effectLst/>
              </a:rPr>
              <a:t> might be a luxury for a government sector employee.</a:t>
            </a:r>
          </a:p>
          <a:p>
            <a:pPr fontAlgn="base"/>
            <a:r>
              <a:rPr lang="en-IN" b="0" i="0" dirty="0" smtClean="0">
                <a:solidFill>
                  <a:srgbClr val="000000"/>
                </a:solidFill>
                <a:effectLst/>
              </a:rPr>
              <a:t> </a:t>
            </a:r>
          </a:p>
          <a:p>
            <a:pPr marL="285750" indent="-285750" fontAlgn="base">
              <a:buFont typeface="Arial" panose="020B0604020202020204" pitchFamily="34" charset="0"/>
              <a:buChar char="•"/>
            </a:pPr>
            <a:r>
              <a:rPr lang="en-IN" b="0" i="0" dirty="0" smtClean="0">
                <a:solidFill>
                  <a:srgbClr val="000000"/>
                </a:solidFill>
                <a:effectLst/>
              </a:rPr>
              <a:t>There are even many products which cater to an audience engaged in a specific occupation.</a:t>
            </a:r>
            <a:br>
              <a:rPr lang="en-IN" b="0" i="0" dirty="0" smtClean="0">
                <a:solidFill>
                  <a:srgbClr val="000000"/>
                </a:solidFill>
                <a:effectLst/>
              </a:rPr>
            </a:br>
            <a:endParaRPr lang="en-IN" b="0" i="0" dirty="0" smtClean="0">
              <a:solidFill>
                <a:srgbClr val="000000"/>
              </a:solidFill>
              <a:effectLst/>
            </a:endParaRPr>
          </a:p>
          <a:p>
            <a:pPr marL="285750" indent="-285750" fontAlgn="base">
              <a:buFont typeface="Wingdings" panose="05000000000000000000" pitchFamily="2" charset="2"/>
              <a:buChar char="q"/>
            </a:pPr>
            <a:r>
              <a:rPr lang="en-IN" b="1" i="0" dirty="0" smtClean="0">
                <a:solidFill>
                  <a:srgbClr val="000000"/>
                </a:solidFill>
                <a:effectLst/>
              </a:rPr>
              <a:t>Usage</a:t>
            </a:r>
            <a:br>
              <a:rPr lang="en-IN" b="1" i="0" dirty="0" smtClean="0">
                <a:solidFill>
                  <a:srgbClr val="000000"/>
                </a:solidFill>
                <a:effectLst/>
              </a:rPr>
            </a:br>
            <a:endParaRPr lang="en-IN" b="1" i="0" dirty="0" smtClean="0">
              <a:solidFill>
                <a:srgbClr val="000000"/>
              </a:solidFill>
              <a:effectLst/>
            </a:endParaRPr>
          </a:p>
          <a:p>
            <a:pPr marL="285750" indent="-285750" fontAlgn="base">
              <a:buFont typeface="Arial" panose="020B0604020202020204" pitchFamily="34" charset="0"/>
              <a:buChar char="•"/>
            </a:pPr>
            <a:r>
              <a:rPr lang="en-IN" b="0" i="0" dirty="0" smtClean="0">
                <a:solidFill>
                  <a:srgbClr val="000000"/>
                </a:solidFill>
                <a:effectLst/>
              </a:rPr>
              <a:t>Product usage also acts as a segmenting basis.</a:t>
            </a:r>
          </a:p>
          <a:p>
            <a:pPr marL="285750" indent="-285750" fontAlgn="base">
              <a:buFont typeface="Arial" panose="020B0604020202020204" pitchFamily="34" charset="0"/>
              <a:buChar char="•"/>
            </a:pPr>
            <a:endParaRPr lang="en-IN" b="0" i="0" dirty="0" smtClean="0">
              <a:solidFill>
                <a:srgbClr val="000000"/>
              </a:solidFill>
              <a:effectLst/>
            </a:endParaRPr>
          </a:p>
          <a:p>
            <a:pPr marL="285750" indent="-285750" fontAlgn="base">
              <a:buFont typeface="Arial" panose="020B0604020202020204" pitchFamily="34" charset="0"/>
              <a:buChar char="•"/>
            </a:pPr>
            <a:r>
              <a:rPr lang="en-IN" b="0" i="0" dirty="0" smtClean="0">
                <a:solidFill>
                  <a:srgbClr val="000000"/>
                </a:solidFill>
                <a:effectLst/>
              </a:rPr>
              <a:t> A user can be labelled as heavy, medium or light user of a product.</a:t>
            </a:r>
          </a:p>
          <a:p>
            <a:pPr marL="285750" indent="-285750" fontAlgn="base">
              <a:buFont typeface="Arial" panose="020B0604020202020204" pitchFamily="34" charset="0"/>
              <a:buChar char="•"/>
            </a:pPr>
            <a:endParaRPr lang="en-IN" b="0" i="0" dirty="0" smtClean="0">
              <a:solidFill>
                <a:srgbClr val="000000"/>
              </a:solidFill>
              <a:effectLst/>
            </a:endParaRPr>
          </a:p>
          <a:p>
            <a:pPr marL="285750" indent="-285750" fontAlgn="base">
              <a:buFont typeface="Arial" panose="020B0604020202020204" pitchFamily="34" charset="0"/>
              <a:buChar char="•"/>
            </a:pPr>
            <a:r>
              <a:rPr lang="en-IN" b="0" i="0" dirty="0" smtClean="0">
                <a:solidFill>
                  <a:srgbClr val="000000"/>
                </a:solidFill>
                <a:effectLst/>
              </a:rPr>
              <a:t> The audience can also be segmented on the basis of their awareness of the product.</a:t>
            </a:r>
            <a:endParaRPr lang="en-IN" b="0" i="0" dirty="0">
              <a:solidFill>
                <a:srgbClr val="000000"/>
              </a:solidFill>
              <a:effectLst/>
            </a:endParaRPr>
          </a:p>
        </p:txBody>
      </p:sp>
    </p:spTree>
    <p:extLst>
      <p:ext uri="{BB962C8B-B14F-4D97-AF65-F5344CB8AC3E}">
        <p14:creationId xmlns:p14="http://schemas.microsoft.com/office/powerpoint/2010/main" val="16932410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23495" y="222704"/>
            <a:ext cx="7250804" cy="6408239"/>
          </a:xfrm>
          <a:prstGeom prst="rect">
            <a:avLst/>
          </a:prstGeom>
        </p:spPr>
      </p:pic>
    </p:spTree>
    <p:extLst>
      <p:ext uri="{BB962C8B-B14F-4D97-AF65-F5344CB8AC3E}">
        <p14:creationId xmlns:p14="http://schemas.microsoft.com/office/powerpoint/2010/main" val="23109362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6315" y="770973"/>
            <a:ext cx="10809667" cy="5262979"/>
          </a:xfrm>
          <a:prstGeom prst="rect">
            <a:avLst/>
          </a:prstGeom>
        </p:spPr>
        <p:txBody>
          <a:bodyPr wrap="square">
            <a:spAutoFit/>
          </a:bodyPr>
          <a:lstStyle/>
          <a:p>
            <a:pPr marL="285750" indent="-285750" fontAlgn="base">
              <a:buFont typeface="Wingdings" panose="05000000000000000000" pitchFamily="2" charset="2"/>
              <a:buChar char="q"/>
            </a:pPr>
            <a:r>
              <a:rPr lang="en-IN" sz="2400" b="1" i="0" dirty="0" smtClean="0">
                <a:solidFill>
                  <a:srgbClr val="000000"/>
                </a:solidFill>
                <a:effectLst/>
              </a:rPr>
              <a:t>Geographic Segmentation</a:t>
            </a:r>
            <a:br>
              <a:rPr lang="en-IN" sz="2400" b="1" i="0" dirty="0" smtClean="0">
                <a:solidFill>
                  <a:srgbClr val="000000"/>
                </a:solidFill>
                <a:effectLst/>
              </a:rPr>
            </a:br>
            <a:endParaRPr lang="en-IN" sz="2400" b="1" i="0" dirty="0" smtClean="0">
              <a:solidFill>
                <a:srgbClr val="000000"/>
              </a:solidFill>
              <a:effectLst/>
            </a:endParaRPr>
          </a:p>
          <a:p>
            <a:pPr marL="285750" indent="-285750" fontAlgn="base">
              <a:buFont typeface="Arial" panose="020B0604020202020204" pitchFamily="34" charset="0"/>
              <a:buChar char="•"/>
            </a:pPr>
            <a:r>
              <a:rPr lang="en-IN" sz="2400" b="0" i="0" dirty="0" smtClean="0">
                <a:solidFill>
                  <a:srgbClr val="000000"/>
                </a:solidFill>
                <a:effectLst/>
              </a:rPr>
              <a:t>Geographic segmentation divides the market on the basis of geography. </a:t>
            </a:r>
          </a:p>
          <a:p>
            <a:pPr marL="285750" indent="-285750" fontAlgn="base">
              <a:buFont typeface="Arial" panose="020B0604020202020204" pitchFamily="34" charset="0"/>
              <a:buChar char="•"/>
            </a:pPr>
            <a:endParaRPr lang="en-IN" sz="2400" dirty="0">
              <a:solidFill>
                <a:srgbClr val="000000"/>
              </a:solidFill>
            </a:endParaRPr>
          </a:p>
          <a:p>
            <a:pPr marL="285750" indent="-285750" fontAlgn="base">
              <a:buFont typeface="Arial" panose="020B0604020202020204" pitchFamily="34" charset="0"/>
              <a:buChar char="•"/>
            </a:pPr>
            <a:r>
              <a:rPr lang="en-IN" sz="2400" b="0" i="0" dirty="0" smtClean="0">
                <a:solidFill>
                  <a:srgbClr val="000000"/>
                </a:solidFill>
                <a:effectLst/>
              </a:rPr>
              <a:t>This type of market segmentation is important for marketers as people belonging to different regions may have different requirements.</a:t>
            </a:r>
          </a:p>
          <a:p>
            <a:pPr marL="285750" indent="-285750" fontAlgn="base">
              <a:buFont typeface="Arial" panose="020B0604020202020204" pitchFamily="34" charset="0"/>
              <a:buChar char="•"/>
            </a:pPr>
            <a:endParaRPr lang="en-IN" sz="2400" dirty="0">
              <a:solidFill>
                <a:srgbClr val="000000"/>
              </a:solidFill>
            </a:endParaRPr>
          </a:p>
          <a:p>
            <a:pPr marL="285750" indent="-285750" fontAlgn="base">
              <a:buFont typeface="Arial" panose="020B0604020202020204" pitchFamily="34" charset="0"/>
              <a:buChar char="•"/>
            </a:pPr>
            <a:r>
              <a:rPr lang="en-IN" sz="2400" b="0" i="0" dirty="0" smtClean="0">
                <a:solidFill>
                  <a:srgbClr val="000000"/>
                </a:solidFill>
                <a:effectLst/>
              </a:rPr>
              <a:t> For example, water might be scarce in some regions which inflates the demand for bottled water but, at the same time, it might be in abundance in other regions where the demand for the same is very less.</a:t>
            </a:r>
          </a:p>
          <a:p>
            <a:pPr marL="285750" indent="-285750" fontAlgn="base">
              <a:buFont typeface="Arial" panose="020B0604020202020204" pitchFamily="34" charset="0"/>
              <a:buChar char="•"/>
            </a:pPr>
            <a:endParaRPr lang="en-IN" sz="2400" b="0" i="0" dirty="0" smtClean="0">
              <a:solidFill>
                <a:srgbClr val="000000"/>
              </a:solidFill>
              <a:effectLst/>
            </a:endParaRPr>
          </a:p>
          <a:p>
            <a:pPr marL="285750" indent="-285750" fontAlgn="base">
              <a:buFont typeface="Arial" panose="020B0604020202020204" pitchFamily="34" charset="0"/>
              <a:buChar char="•"/>
            </a:pPr>
            <a:r>
              <a:rPr lang="en-IN" sz="2400" b="0" i="0" dirty="0" smtClean="0">
                <a:solidFill>
                  <a:srgbClr val="000000"/>
                </a:solidFill>
                <a:effectLst/>
              </a:rPr>
              <a:t>People belonging to different regions may have different reasons to use the same product as well. Geographic segmentation helps marketer draft personalized marketing campaigns for everyone.</a:t>
            </a:r>
            <a:endParaRPr lang="en-IN" sz="2400" b="0" i="0" dirty="0">
              <a:solidFill>
                <a:srgbClr val="000000"/>
              </a:solidFill>
              <a:effectLst/>
            </a:endParaRPr>
          </a:p>
        </p:txBody>
      </p:sp>
    </p:spTree>
    <p:extLst>
      <p:ext uri="{BB962C8B-B14F-4D97-AF65-F5344CB8AC3E}">
        <p14:creationId xmlns:p14="http://schemas.microsoft.com/office/powerpoint/2010/main" val="32613305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7830" y="677651"/>
            <a:ext cx="10796789" cy="3785652"/>
          </a:xfrm>
          <a:prstGeom prst="rect">
            <a:avLst/>
          </a:prstGeom>
        </p:spPr>
        <p:txBody>
          <a:bodyPr wrap="square">
            <a:spAutoFit/>
          </a:bodyPr>
          <a:lstStyle/>
          <a:p>
            <a:pPr marL="342900" indent="-342900" fontAlgn="base">
              <a:buFont typeface="Wingdings" panose="05000000000000000000" pitchFamily="2" charset="2"/>
              <a:buChar char="q"/>
            </a:pPr>
            <a:r>
              <a:rPr lang="en-IN" sz="2000" b="1" i="0" dirty="0" smtClean="0">
                <a:solidFill>
                  <a:srgbClr val="000000"/>
                </a:solidFill>
                <a:effectLst/>
              </a:rPr>
              <a:t>Demographic Segmentation</a:t>
            </a:r>
            <a:br>
              <a:rPr lang="en-IN" sz="2000" b="1" i="0" dirty="0" smtClean="0">
                <a:solidFill>
                  <a:srgbClr val="000000"/>
                </a:solidFill>
                <a:effectLst/>
              </a:rPr>
            </a:br>
            <a:endParaRPr lang="en-IN" sz="2000" b="1" i="0" dirty="0" smtClean="0">
              <a:solidFill>
                <a:srgbClr val="000000"/>
              </a:solidFill>
              <a:effectLst/>
            </a:endParaRPr>
          </a:p>
          <a:p>
            <a:pPr marL="342900" indent="-342900" fontAlgn="base">
              <a:buFont typeface="Arial" panose="020B0604020202020204" pitchFamily="34" charset="0"/>
              <a:buChar char="•"/>
            </a:pPr>
            <a:r>
              <a:rPr lang="en-IN" sz="2000" b="0" i="0" dirty="0" smtClean="0">
                <a:solidFill>
                  <a:srgbClr val="000000"/>
                </a:solidFill>
                <a:effectLst/>
              </a:rPr>
              <a:t>Demographic segmentation divides the market on the basis of demographic variables like age, gender, marital status, family size, income, religion, race, occupation, nationality, etc.</a:t>
            </a:r>
          </a:p>
          <a:p>
            <a:pPr marL="342900" indent="-342900" fontAlgn="base">
              <a:buFont typeface="Arial" panose="020B0604020202020204" pitchFamily="34" charset="0"/>
              <a:buChar char="•"/>
            </a:pPr>
            <a:endParaRPr lang="en-IN" sz="2000" dirty="0">
              <a:solidFill>
                <a:srgbClr val="000000"/>
              </a:solidFill>
            </a:endParaRPr>
          </a:p>
          <a:p>
            <a:pPr marL="342900" indent="-342900" fontAlgn="base">
              <a:buFont typeface="Arial" panose="020B0604020202020204" pitchFamily="34" charset="0"/>
              <a:buChar char="•"/>
            </a:pPr>
            <a:r>
              <a:rPr lang="en-IN" sz="2000" b="0" i="0" dirty="0" smtClean="0">
                <a:solidFill>
                  <a:srgbClr val="000000"/>
                </a:solidFill>
                <a:effectLst/>
              </a:rPr>
              <a:t> This is one of the most common segmentation practice among marketers.</a:t>
            </a:r>
          </a:p>
          <a:p>
            <a:pPr marL="342900" indent="-342900" fontAlgn="base">
              <a:buFont typeface="Arial" panose="020B0604020202020204" pitchFamily="34" charset="0"/>
              <a:buChar char="•"/>
            </a:pPr>
            <a:endParaRPr lang="en-IN" sz="2000" dirty="0">
              <a:solidFill>
                <a:srgbClr val="000000"/>
              </a:solidFill>
            </a:endParaRPr>
          </a:p>
          <a:p>
            <a:pPr marL="342900" indent="-342900" fontAlgn="base">
              <a:buFont typeface="Arial" panose="020B0604020202020204" pitchFamily="34" charset="0"/>
              <a:buChar char="•"/>
            </a:pPr>
            <a:r>
              <a:rPr lang="en-IN" sz="2000" b="0" i="0" dirty="0" smtClean="0">
                <a:solidFill>
                  <a:srgbClr val="000000"/>
                </a:solidFill>
                <a:effectLst/>
              </a:rPr>
              <a:t> Demographic segmentation is seen almost in every industry like automobiles, beauty products, mobile phones, apparels, etc</a:t>
            </a:r>
            <a:r>
              <a:rPr lang="en-IN" sz="2000" dirty="0" smtClean="0">
                <a:solidFill>
                  <a:srgbClr val="000000"/>
                </a:solidFill>
              </a:rPr>
              <a:t>.</a:t>
            </a:r>
          </a:p>
          <a:p>
            <a:pPr marL="342900" indent="-342900" fontAlgn="base">
              <a:buFont typeface="Arial" panose="020B0604020202020204" pitchFamily="34" charset="0"/>
              <a:buChar char="•"/>
            </a:pPr>
            <a:endParaRPr lang="en-IN" sz="2000" b="0" i="0" dirty="0">
              <a:solidFill>
                <a:srgbClr val="000000"/>
              </a:solidFill>
              <a:effectLst/>
            </a:endParaRPr>
          </a:p>
          <a:p>
            <a:pPr marL="342900" indent="-342900" fontAlgn="base">
              <a:buFont typeface="Arial" panose="020B0604020202020204" pitchFamily="34" charset="0"/>
              <a:buChar char="•"/>
            </a:pPr>
            <a:r>
              <a:rPr lang="en-IN" sz="2000" b="0" i="0" dirty="0" smtClean="0">
                <a:solidFill>
                  <a:srgbClr val="000000"/>
                </a:solidFill>
                <a:effectLst/>
              </a:rPr>
              <a:t>The customers’ buying behaviour is hugely influenced by their demographics.</a:t>
            </a:r>
          </a:p>
          <a:p>
            <a:endParaRPr lang="en-IN" sz="2000" dirty="0"/>
          </a:p>
        </p:txBody>
      </p:sp>
    </p:spTree>
    <p:extLst>
      <p:ext uri="{BB962C8B-B14F-4D97-AF65-F5344CB8AC3E}">
        <p14:creationId xmlns:p14="http://schemas.microsoft.com/office/powerpoint/2010/main" val="33528294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0861" y="413531"/>
            <a:ext cx="10886941" cy="5632311"/>
          </a:xfrm>
          <a:prstGeom prst="rect">
            <a:avLst/>
          </a:prstGeom>
        </p:spPr>
        <p:txBody>
          <a:bodyPr wrap="square">
            <a:spAutoFit/>
          </a:bodyPr>
          <a:lstStyle/>
          <a:p>
            <a:pPr marL="342900" indent="-342900" fontAlgn="base">
              <a:buFont typeface="Wingdings" panose="05000000000000000000" pitchFamily="2" charset="2"/>
              <a:buChar char="q"/>
            </a:pPr>
            <a:r>
              <a:rPr lang="en-IN" sz="2000" b="1" i="0" dirty="0" smtClean="0">
                <a:solidFill>
                  <a:srgbClr val="000000"/>
                </a:solidFill>
                <a:effectLst/>
              </a:rPr>
              <a:t>Behavioural Segmentation</a:t>
            </a:r>
            <a:br>
              <a:rPr lang="en-IN" sz="2000" b="1" i="0" dirty="0" smtClean="0">
                <a:solidFill>
                  <a:srgbClr val="000000"/>
                </a:solidFill>
                <a:effectLst/>
              </a:rPr>
            </a:br>
            <a:endParaRPr lang="en-IN" sz="2000" b="1" i="0" dirty="0" smtClean="0">
              <a:solidFill>
                <a:srgbClr val="000000"/>
              </a:solidFill>
              <a:effectLst/>
            </a:endParaRPr>
          </a:p>
          <a:p>
            <a:pPr marL="342900" indent="-342900" fontAlgn="base">
              <a:buFont typeface="Wingdings" panose="05000000000000000000" pitchFamily="2" charset="2"/>
              <a:buChar char="§"/>
            </a:pPr>
            <a:r>
              <a:rPr lang="en-IN" sz="2000" b="0" i="0" dirty="0" smtClean="0">
                <a:solidFill>
                  <a:srgbClr val="000000"/>
                </a:solidFill>
                <a:effectLst/>
              </a:rPr>
              <a:t>The market is also segmented based on audience’s behaviour, usage, preference, choices and decision making.</a:t>
            </a:r>
            <a:br>
              <a:rPr lang="en-IN" sz="2000" b="0" i="0" dirty="0" smtClean="0">
                <a:solidFill>
                  <a:srgbClr val="000000"/>
                </a:solidFill>
                <a:effectLst/>
              </a:rPr>
            </a:br>
            <a:endParaRPr lang="en-IN" sz="2000" b="0" i="0" dirty="0" smtClean="0">
              <a:solidFill>
                <a:srgbClr val="000000"/>
              </a:solidFill>
              <a:effectLst/>
            </a:endParaRPr>
          </a:p>
          <a:p>
            <a:pPr marL="342900" indent="-342900" fontAlgn="base">
              <a:buFont typeface="Wingdings" panose="05000000000000000000" pitchFamily="2" charset="2"/>
              <a:buChar char="§"/>
            </a:pPr>
            <a:r>
              <a:rPr lang="en-IN" sz="2000" b="0" i="0" dirty="0" smtClean="0">
                <a:solidFill>
                  <a:srgbClr val="000000"/>
                </a:solidFill>
                <a:effectLst/>
              </a:rPr>
              <a:t> The segments are usually divided based on their knowledge of the product and usage of the product.</a:t>
            </a:r>
            <a:br>
              <a:rPr lang="en-IN" sz="2000" b="0" i="0" dirty="0" smtClean="0">
                <a:solidFill>
                  <a:srgbClr val="000000"/>
                </a:solidFill>
                <a:effectLst/>
              </a:rPr>
            </a:br>
            <a:endParaRPr lang="en-IN" sz="2000" b="0" i="0" dirty="0" smtClean="0">
              <a:solidFill>
                <a:srgbClr val="000000"/>
              </a:solidFill>
              <a:effectLst/>
            </a:endParaRPr>
          </a:p>
          <a:p>
            <a:pPr marL="342900" indent="-342900" fontAlgn="base">
              <a:buFont typeface="Wingdings" panose="05000000000000000000" pitchFamily="2" charset="2"/>
              <a:buChar char="§"/>
            </a:pPr>
            <a:r>
              <a:rPr lang="en-IN" sz="2000" b="0" i="0" dirty="0" smtClean="0">
                <a:solidFill>
                  <a:srgbClr val="000000"/>
                </a:solidFill>
                <a:effectLst/>
              </a:rPr>
              <a:t> It is believed that the knowledge of the product and its use affect the buying decision of an individual. </a:t>
            </a:r>
            <a:br>
              <a:rPr lang="en-IN" sz="2000" b="0" i="0" dirty="0" smtClean="0">
                <a:solidFill>
                  <a:srgbClr val="000000"/>
                </a:solidFill>
                <a:effectLst/>
              </a:rPr>
            </a:br>
            <a:endParaRPr lang="en-IN" sz="2000" b="0" i="0" dirty="0" smtClean="0">
              <a:solidFill>
                <a:srgbClr val="000000"/>
              </a:solidFill>
              <a:effectLst/>
            </a:endParaRPr>
          </a:p>
          <a:p>
            <a:pPr marL="342900" indent="-342900" fontAlgn="base">
              <a:buFont typeface="Wingdings" panose="05000000000000000000" pitchFamily="2" charset="2"/>
              <a:buChar char="§"/>
            </a:pPr>
            <a:r>
              <a:rPr lang="en-IN" sz="2000" b="0" i="0" dirty="0" smtClean="0">
                <a:solidFill>
                  <a:srgbClr val="000000"/>
                </a:solidFill>
                <a:effectLst/>
              </a:rPr>
              <a:t>The audience can be segmented into –</a:t>
            </a:r>
          </a:p>
          <a:p>
            <a:pPr marL="1257300" lvl="2" indent="-342900" fontAlgn="base">
              <a:buFont typeface="Wingdings" panose="05000000000000000000" pitchFamily="2" charset="2"/>
              <a:buChar char="v"/>
            </a:pPr>
            <a:r>
              <a:rPr lang="en-IN" sz="2000" b="0" i="0" dirty="0" smtClean="0">
                <a:solidFill>
                  <a:srgbClr val="000000"/>
                </a:solidFill>
                <a:effectLst/>
              </a:rPr>
              <a:t>Those who know about the product,</a:t>
            </a:r>
          </a:p>
          <a:p>
            <a:pPr marL="1257300" lvl="2" indent="-342900" fontAlgn="base">
              <a:buFont typeface="Wingdings" panose="05000000000000000000" pitchFamily="2" charset="2"/>
              <a:buChar char="v"/>
            </a:pPr>
            <a:r>
              <a:rPr lang="en-IN" sz="2000" b="0" i="0" dirty="0" smtClean="0">
                <a:solidFill>
                  <a:srgbClr val="000000"/>
                </a:solidFill>
                <a:effectLst/>
              </a:rPr>
              <a:t>Those who don’t know about the product,</a:t>
            </a:r>
          </a:p>
          <a:p>
            <a:pPr marL="1257300" lvl="2" indent="-342900" fontAlgn="base">
              <a:buFont typeface="Wingdings" panose="05000000000000000000" pitchFamily="2" charset="2"/>
              <a:buChar char="v"/>
            </a:pPr>
            <a:r>
              <a:rPr lang="en-IN" sz="2000" b="0" i="0" dirty="0" smtClean="0">
                <a:solidFill>
                  <a:srgbClr val="000000"/>
                </a:solidFill>
                <a:effectLst/>
              </a:rPr>
              <a:t>Ex-users,</a:t>
            </a:r>
          </a:p>
          <a:p>
            <a:pPr marL="1257300" lvl="2" indent="-342900" fontAlgn="base">
              <a:buFont typeface="Wingdings" panose="05000000000000000000" pitchFamily="2" charset="2"/>
              <a:buChar char="v"/>
            </a:pPr>
            <a:r>
              <a:rPr lang="en-IN" sz="2000" b="0" i="0" dirty="0" smtClean="0">
                <a:solidFill>
                  <a:srgbClr val="000000"/>
                </a:solidFill>
                <a:effectLst/>
              </a:rPr>
              <a:t>Potential users,</a:t>
            </a:r>
          </a:p>
          <a:p>
            <a:pPr marL="1257300" lvl="2" indent="-342900" fontAlgn="base">
              <a:buFont typeface="Wingdings" panose="05000000000000000000" pitchFamily="2" charset="2"/>
              <a:buChar char="v"/>
            </a:pPr>
            <a:r>
              <a:rPr lang="en-IN" sz="2000" b="0" i="0" dirty="0" smtClean="0">
                <a:solidFill>
                  <a:srgbClr val="000000"/>
                </a:solidFill>
                <a:effectLst/>
              </a:rPr>
              <a:t>Current Users,</a:t>
            </a:r>
          </a:p>
          <a:p>
            <a:pPr marL="1257300" lvl="2" indent="-342900" fontAlgn="base">
              <a:buFont typeface="Wingdings" panose="05000000000000000000" pitchFamily="2" charset="2"/>
              <a:buChar char="v"/>
            </a:pPr>
            <a:r>
              <a:rPr lang="en-IN" sz="2000" b="0" i="0" dirty="0" smtClean="0">
                <a:solidFill>
                  <a:srgbClr val="000000"/>
                </a:solidFill>
                <a:effectLst/>
              </a:rPr>
              <a:t>First time users, etc.</a:t>
            </a:r>
            <a:endParaRPr lang="en-IN" sz="2000" b="0" i="0" dirty="0">
              <a:solidFill>
                <a:srgbClr val="000000"/>
              </a:solidFill>
              <a:effectLst/>
            </a:endParaRPr>
          </a:p>
        </p:txBody>
      </p:sp>
    </p:spTree>
    <p:extLst>
      <p:ext uri="{BB962C8B-B14F-4D97-AF65-F5344CB8AC3E}">
        <p14:creationId xmlns:p14="http://schemas.microsoft.com/office/powerpoint/2010/main" val="13669925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1920" y="390942"/>
            <a:ext cx="10526333" cy="5016758"/>
          </a:xfrm>
          <a:prstGeom prst="rect">
            <a:avLst/>
          </a:prstGeom>
        </p:spPr>
        <p:txBody>
          <a:bodyPr wrap="square">
            <a:spAutoFit/>
          </a:bodyPr>
          <a:lstStyle/>
          <a:p>
            <a:pPr marL="342900" indent="-342900" fontAlgn="base">
              <a:buFont typeface="Wingdings" panose="05000000000000000000" pitchFamily="2" charset="2"/>
              <a:buChar char="q"/>
            </a:pPr>
            <a:r>
              <a:rPr lang="en-IN" sz="2000" b="1" i="0" dirty="0" smtClean="0">
                <a:solidFill>
                  <a:srgbClr val="000000"/>
                </a:solidFill>
                <a:effectLst/>
              </a:rPr>
              <a:t>Psychographic Segmentation</a:t>
            </a:r>
            <a:br>
              <a:rPr lang="en-IN" sz="2000" b="1" i="0" dirty="0" smtClean="0">
                <a:solidFill>
                  <a:srgbClr val="000000"/>
                </a:solidFill>
                <a:effectLst/>
              </a:rPr>
            </a:br>
            <a:endParaRPr lang="en-IN" sz="2000" b="1" i="0" dirty="0" smtClean="0">
              <a:solidFill>
                <a:srgbClr val="000000"/>
              </a:solidFill>
              <a:effectLst/>
            </a:endParaRPr>
          </a:p>
          <a:p>
            <a:pPr marL="342900" indent="-342900" fontAlgn="base">
              <a:buFont typeface="Arial" panose="020B0604020202020204" pitchFamily="34" charset="0"/>
              <a:buChar char="•"/>
            </a:pPr>
            <a:r>
              <a:rPr lang="en-IN" sz="2000" b="0" i="0" dirty="0" smtClean="0">
                <a:solidFill>
                  <a:srgbClr val="000000"/>
                </a:solidFill>
                <a:effectLst/>
              </a:rPr>
              <a:t>Psychographic Segmentation divides the audience on the basis of their personality, lifestyle and attitude. </a:t>
            </a:r>
          </a:p>
          <a:p>
            <a:pPr marL="342900" indent="-342900" fontAlgn="base">
              <a:buFont typeface="Arial" panose="020B0604020202020204" pitchFamily="34" charset="0"/>
              <a:buChar char="•"/>
            </a:pPr>
            <a:endParaRPr lang="en-IN" sz="2000" dirty="0">
              <a:solidFill>
                <a:srgbClr val="000000"/>
              </a:solidFill>
            </a:endParaRPr>
          </a:p>
          <a:p>
            <a:pPr marL="342900" indent="-342900" fontAlgn="base">
              <a:buFont typeface="Arial" panose="020B0604020202020204" pitchFamily="34" charset="0"/>
              <a:buChar char="•"/>
            </a:pPr>
            <a:r>
              <a:rPr lang="en-IN" sz="2000" b="0" i="0" dirty="0" smtClean="0">
                <a:solidFill>
                  <a:srgbClr val="000000"/>
                </a:solidFill>
                <a:effectLst/>
              </a:rPr>
              <a:t>This segmentation process works on a premise that consumer buying behaviour can be influenced by his personality and lifestyle.</a:t>
            </a:r>
          </a:p>
          <a:p>
            <a:pPr marL="342900" indent="-342900" fontAlgn="base">
              <a:buFont typeface="Arial" panose="020B0604020202020204" pitchFamily="34" charset="0"/>
              <a:buChar char="•"/>
            </a:pPr>
            <a:endParaRPr lang="en-IN" sz="2000" dirty="0">
              <a:solidFill>
                <a:srgbClr val="000000"/>
              </a:solidFill>
            </a:endParaRPr>
          </a:p>
          <a:p>
            <a:pPr marL="342900" indent="-342900" fontAlgn="base">
              <a:buFont typeface="Arial" panose="020B0604020202020204" pitchFamily="34" charset="0"/>
              <a:buChar char="•"/>
            </a:pPr>
            <a:r>
              <a:rPr lang="en-IN" sz="2000" b="0" i="0" dirty="0" smtClean="0">
                <a:solidFill>
                  <a:srgbClr val="000000"/>
                </a:solidFill>
                <a:effectLst/>
              </a:rPr>
              <a:t> Personality is the combination of characteristics that form an individual’s distinctive character and includes habits, traits, attitude, temperament, etc. Lifestyle is how a person lives his life.</a:t>
            </a:r>
          </a:p>
          <a:p>
            <a:pPr marL="342900" indent="-342900" fontAlgn="base">
              <a:buFont typeface="Arial" panose="020B0604020202020204" pitchFamily="34" charset="0"/>
              <a:buChar char="•"/>
            </a:pPr>
            <a:endParaRPr lang="en-IN" sz="2000" b="0" i="0" dirty="0" smtClean="0">
              <a:solidFill>
                <a:srgbClr val="000000"/>
              </a:solidFill>
              <a:effectLst/>
            </a:endParaRPr>
          </a:p>
          <a:p>
            <a:pPr marL="342900" indent="-342900" fontAlgn="base">
              <a:buFont typeface="Arial" panose="020B0604020202020204" pitchFamily="34" charset="0"/>
              <a:buChar char="•"/>
            </a:pPr>
            <a:r>
              <a:rPr lang="en-IN" sz="2000" b="0" i="0" dirty="0" smtClean="0">
                <a:solidFill>
                  <a:srgbClr val="000000"/>
                </a:solidFill>
                <a:effectLst/>
              </a:rPr>
              <a:t>Personality and lifestyle influence the buying decision and habits of a person to a great extent. </a:t>
            </a:r>
          </a:p>
          <a:p>
            <a:pPr marL="342900" indent="-342900" fontAlgn="base">
              <a:buFont typeface="Arial" panose="020B0604020202020204" pitchFamily="34" charset="0"/>
              <a:buChar char="•"/>
            </a:pPr>
            <a:endParaRPr lang="en-IN" sz="2000" dirty="0">
              <a:solidFill>
                <a:srgbClr val="000000"/>
              </a:solidFill>
            </a:endParaRPr>
          </a:p>
          <a:p>
            <a:pPr marL="342900" indent="-342900" fontAlgn="base">
              <a:buFont typeface="Arial" panose="020B0604020202020204" pitchFamily="34" charset="0"/>
              <a:buChar char="•"/>
            </a:pPr>
            <a:r>
              <a:rPr lang="en-IN" sz="2000" b="0" i="0" dirty="0" smtClean="0">
                <a:solidFill>
                  <a:srgbClr val="000000"/>
                </a:solidFill>
                <a:effectLst/>
              </a:rPr>
              <a:t>A person having a lavish lifestyle may consider having an air conditioner in every room as a need, whereas a person living in the same city but having a conservative lifestyle may consider it as a luxury.</a:t>
            </a:r>
            <a:endParaRPr lang="en-IN" sz="2000" b="0" i="0" dirty="0">
              <a:solidFill>
                <a:srgbClr val="000000"/>
              </a:solidFill>
              <a:effectLst/>
            </a:endParaRPr>
          </a:p>
        </p:txBody>
      </p:sp>
    </p:spTree>
    <p:extLst>
      <p:ext uri="{BB962C8B-B14F-4D97-AF65-F5344CB8AC3E}">
        <p14:creationId xmlns:p14="http://schemas.microsoft.com/office/powerpoint/2010/main" val="18149200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9397" y="566670"/>
            <a:ext cx="4124975" cy="523220"/>
          </a:xfrm>
          <a:prstGeom prst="rect">
            <a:avLst/>
          </a:prstGeom>
          <a:noFill/>
        </p:spPr>
        <p:txBody>
          <a:bodyPr wrap="none" rtlCol="0">
            <a:spAutoFit/>
          </a:bodyPr>
          <a:lstStyle/>
          <a:p>
            <a:r>
              <a:rPr lang="en-IN" sz="2800" b="1" dirty="0" smtClean="0"/>
              <a:t>Top 5 Data Analytics Tools </a:t>
            </a:r>
            <a:endParaRPr lang="en-IN" sz="2800" b="1" dirty="0"/>
          </a:p>
        </p:txBody>
      </p:sp>
      <p:sp>
        <p:nvSpPr>
          <p:cNvPr id="3" name="TextBox 2"/>
          <p:cNvSpPr txBox="1"/>
          <p:nvPr/>
        </p:nvSpPr>
        <p:spPr>
          <a:xfrm>
            <a:off x="669700" y="1403796"/>
            <a:ext cx="10831133" cy="5016758"/>
          </a:xfrm>
          <a:prstGeom prst="rect">
            <a:avLst/>
          </a:prstGeom>
          <a:noFill/>
        </p:spPr>
        <p:txBody>
          <a:bodyPr wrap="square" rtlCol="0">
            <a:spAutoFit/>
          </a:bodyPr>
          <a:lstStyle/>
          <a:p>
            <a:pPr marL="457200" indent="-457200">
              <a:buFont typeface="Wingdings" panose="05000000000000000000" pitchFamily="2" charset="2"/>
              <a:buChar char="q"/>
            </a:pPr>
            <a:r>
              <a:rPr lang="en-IN" sz="2000" dirty="0" smtClean="0"/>
              <a:t>R </a:t>
            </a:r>
          </a:p>
          <a:p>
            <a:r>
              <a:rPr lang="en-IN" sz="2000" dirty="0" smtClean="0"/>
              <a:t/>
            </a:r>
            <a:br>
              <a:rPr lang="en-IN" sz="2000" dirty="0" smtClean="0"/>
            </a:br>
            <a:r>
              <a:rPr lang="en-IN" sz="2000" dirty="0" smtClean="0"/>
              <a:t>R </a:t>
            </a:r>
            <a:r>
              <a:rPr lang="en-IN" sz="2000" dirty="0"/>
              <a:t>is the leading analytics tool in the industry and widely used for statistics and data </a:t>
            </a:r>
            <a:r>
              <a:rPr lang="en-IN" sz="2000" dirty="0" err="1"/>
              <a:t>modeling</a:t>
            </a:r>
            <a:r>
              <a:rPr lang="en-IN" sz="2000" dirty="0"/>
              <a:t>. It can easily manipulate your data and present in different ways. </a:t>
            </a:r>
            <a:endParaRPr lang="en-IN" sz="2000" dirty="0" smtClean="0"/>
          </a:p>
          <a:p>
            <a:endParaRPr lang="en-IN" sz="2000" dirty="0" smtClean="0"/>
          </a:p>
          <a:p>
            <a:pPr marL="457200" indent="-457200">
              <a:buFont typeface="Wingdings" panose="05000000000000000000" pitchFamily="2" charset="2"/>
              <a:buChar char="q"/>
            </a:pPr>
            <a:r>
              <a:rPr lang="en-IN" sz="2000" dirty="0" smtClean="0"/>
              <a:t>Tableau</a:t>
            </a:r>
          </a:p>
          <a:p>
            <a:pPr marL="285750" indent="-285750">
              <a:buFont typeface="Arial" panose="020B0604020202020204" pitchFamily="34" charset="0"/>
              <a:buChar char="•"/>
            </a:pPr>
            <a:endParaRPr lang="en-IN" sz="2000" dirty="0"/>
          </a:p>
          <a:p>
            <a:pPr marL="285750" indent="-285750">
              <a:buFont typeface="Arial" panose="020B0604020202020204" pitchFamily="34" charset="0"/>
              <a:buChar char="•"/>
            </a:pPr>
            <a:r>
              <a:rPr lang="en-IN" sz="2000" dirty="0"/>
              <a:t>Tableau Public is a free software that connects any data source be it corporate Data Warehouse, Microsoft Excel or web-based data, and creates data visualizations, maps, dashboards etc. with real-time updates presenting on web. </a:t>
            </a:r>
            <a:r>
              <a:rPr lang="en-IN" sz="2000" dirty="0" smtClean="0"/>
              <a:t/>
            </a:r>
            <a:br>
              <a:rPr lang="en-IN" sz="2000" dirty="0" smtClean="0"/>
            </a:br>
            <a:endParaRPr lang="en-IN" sz="2000" dirty="0" smtClean="0"/>
          </a:p>
          <a:p>
            <a:pPr marL="285750" indent="-285750">
              <a:buFont typeface="Arial" panose="020B0604020202020204" pitchFamily="34" charset="0"/>
              <a:buChar char="•"/>
            </a:pPr>
            <a:r>
              <a:rPr lang="en-IN" sz="2000" dirty="0" smtClean="0"/>
              <a:t>If </a:t>
            </a:r>
            <a:r>
              <a:rPr lang="en-IN" sz="2000" dirty="0"/>
              <a:t>you want to see the power of tableau, then we must have very good data source. </a:t>
            </a:r>
            <a:endParaRPr lang="en-IN" sz="2000" dirty="0" smtClean="0"/>
          </a:p>
          <a:p>
            <a:pPr marL="285750" indent="-285750">
              <a:buFont typeface="Arial" panose="020B0604020202020204" pitchFamily="34" charset="0"/>
              <a:buChar char="•"/>
            </a:pPr>
            <a:endParaRPr lang="en-IN" sz="2000" dirty="0"/>
          </a:p>
          <a:p>
            <a:pPr marL="285750" indent="-285750">
              <a:buFont typeface="Arial" panose="020B0604020202020204" pitchFamily="34" charset="0"/>
              <a:buChar char="•"/>
            </a:pPr>
            <a:r>
              <a:rPr lang="en-IN" sz="2000" dirty="0" smtClean="0"/>
              <a:t>Tableau’s </a:t>
            </a:r>
            <a:r>
              <a:rPr lang="en-IN" sz="2000" dirty="0"/>
              <a:t>Big Data capabilities makes them important and one can </a:t>
            </a:r>
            <a:r>
              <a:rPr lang="en-IN" sz="2000" dirty="0" smtClean="0"/>
              <a:t>analyse </a:t>
            </a:r>
            <a:r>
              <a:rPr lang="en-IN" sz="2000" dirty="0"/>
              <a:t>and visualize data better than any other data visualization software in the market</a:t>
            </a:r>
            <a:r>
              <a:rPr lang="en-IN" sz="2000" dirty="0" smtClean="0"/>
              <a:t>.</a:t>
            </a:r>
            <a:br>
              <a:rPr lang="en-IN" sz="2000" dirty="0" smtClean="0"/>
            </a:br>
            <a:endParaRPr lang="en-IN" sz="2000" dirty="0" smtClean="0"/>
          </a:p>
        </p:txBody>
      </p:sp>
    </p:spTree>
    <p:extLst>
      <p:ext uri="{BB962C8B-B14F-4D97-AF65-F5344CB8AC3E}">
        <p14:creationId xmlns:p14="http://schemas.microsoft.com/office/powerpoint/2010/main" val="10153538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0404" y="237013"/>
            <a:ext cx="11659675" cy="6463308"/>
          </a:xfrm>
          <a:prstGeom prst="rect">
            <a:avLst/>
          </a:prstGeom>
        </p:spPr>
        <p:txBody>
          <a:bodyPr wrap="square">
            <a:spAutoFit/>
          </a:bodyPr>
          <a:lstStyle/>
          <a:p>
            <a:pPr marL="285750" indent="-285750">
              <a:buFont typeface="Wingdings" panose="05000000000000000000" pitchFamily="2" charset="2"/>
              <a:buChar char="q"/>
            </a:pPr>
            <a:r>
              <a:rPr lang="en-IN" dirty="0" smtClean="0"/>
              <a:t>Python</a:t>
            </a:r>
            <a:br>
              <a:rPr lang="en-IN" dirty="0" smtClean="0"/>
            </a:br>
            <a:endParaRPr lang="en-IN" dirty="0" smtClean="0"/>
          </a:p>
          <a:p>
            <a:pPr marL="285750" indent="-285750">
              <a:buFont typeface="Arial" panose="020B0604020202020204" pitchFamily="34" charset="0"/>
              <a:buChar char="•"/>
            </a:pPr>
            <a:r>
              <a:rPr lang="en-IN" dirty="0"/>
              <a:t>Python is an object-oriented scripting language which is easy to read, write, maintain and is a free open source tool. </a:t>
            </a:r>
            <a:endParaRPr lang="en-IN" dirty="0" smtClean="0"/>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r>
              <a:rPr lang="en-IN" dirty="0" smtClean="0"/>
              <a:t>It supports </a:t>
            </a:r>
            <a:r>
              <a:rPr lang="en-IN" dirty="0"/>
              <a:t>both functional and structured programming </a:t>
            </a:r>
            <a:r>
              <a:rPr lang="en-IN" dirty="0" smtClean="0"/>
              <a:t>methods </a:t>
            </a:r>
            <a:r>
              <a:rPr lang="en-IN" dirty="0"/>
              <a:t>a</a:t>
            </a:r>
            <a:r>
              <a:rPr lang="en-IN" dirty="0" smtClean="0"/>
              <a:t>nd Python </a:t>
            </a:r>
            <a:r>
              <a:rPr lang="en-IN" dirty="0"/>
              <a:t>is easy to learn as it is very similar to JavaScript, Ruby, and PHP. </a:t>
            </a:r>
            <a:r>
              <a:rPr lang="en-IN" dirty="0" smtClean="0"/>
              <a:t>Also</a:t>
            </a:r>
            <a:r>
              <a:rPr lang="en-IN" dirty="0"/>
              <a:t>, Python has very good machine learning libraries viz. </a:t>
            </a:r>
            <a:r>
              <a:rPr lang="en-IN" dirty="0" err="1"/>
              <a:t>Scikitlearn</a:t>
            </a:r>
            <a:r>
              <a:rPr lang="en-IN" dirty="0"/>
              <a:t>, </a:t>
            </a:r>
            <a:r>
              <a:rPr lang="en-IN" dirty="0" err="1"/>
              <a:t>Theano</a:t>
            </a:r>
            <a:r>
              <a:rPr lang="en-IN" dirty="0"/>
              <a:t>, </a:t>
            </a:r>
            <a:r>
              <a:rPr lang="en-IN" dirty="0" err="1"/>
              <a:t>Tensorflow</a:t>
            </a:r>
            <a:r>
              <a:rPr lang="en-IN" dirty="0"/>
              <a:t> and </a:t>
            </a:r>
            <a:r>
              <a:rPr lang="en-IN" dirty="0" err="1" smtClean="0"/>
              <a:t>Keras</a:t>
            </a:r>
            <a:r>
              <a:rPr lang="en-IN" dirty="0" smtClean="0"/>
              <a:t>.</a:t>
            </a:r>
          </a:p>
          <a:p>
            <a:pPr marL="285750" indent="-285750">
              <a:buFont typeface="Arial" panose="020B0604020202020204" pitchFamily="34" charset="0"/>
              <a:buChar char="•"/>
            </a:pPr>
            <a:endParaRPr lang="en-IN" dirty="0" smtClean="0"/>
          </a:p>
          <a:p>
            <a:pPr marL="285750" indent="-285750">
              <a:buFont typeface="Wingdings" panose="05000000000000000000" pitchFamily="2" charset="2"/>
              <a:buChar char="q"/>
            </a:pPr>
            <a:r>
              <a:rPr lang="en-IN" dirty="0" smtClean="0"/>
              <a:t>SAS</a:t>
            </a:r>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r>
              <a:rPr lang="en-IN" dirty="0" err="1"/>
              <a:t>Sas</a:t>
            </a:r>
            <a:r>
              <a:rPr lang="en-IN" dirty="0"/>
              <a:t> is a programming environment and language for data manipulation and a leader in </a:t>
            </a:r>
            <a:r>
              <a:rPr lang="en-IN" dirty="0" smtClean="0"/>
              <a:t>analytics and is </a:t>
            </a:r>
            <a:r>
              <a:rPr lang="en-IN" dirty="0"/>
              <a:t>easily accessible, </a:t>
            </a:r>
            <a:r>
              <a:rPr lang="en-IN" dirty="0" smtClean="0"/>
              <a:t>manageable </a:t>
            </a:r>
            <a:r>
              <a:rPr lang="en-IN" dirty="0"/>
              <a:t>and can </a:t>
            </a:r>
            <a:r>
              <a:rPr lang="en-IN" dirty="0" smtClean="0"/>
              <a:t>analyse </a:t>
            </a:r>
            <a:r>
              <a:rPr lang="en-IN" dirty="0"/>
              <a:t>data from any sources. </a:t>
            </a:r>
            <a:endParaRPr lang="en-IN" dirty="0" smtClean="0"/>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r>
              <a:rPr lang="en-IN" dirty="0" smtClean="0"/>
              <a:t>SAS </a:t>
            </a:r>
            <a:r>
              <a:rPr lang="en-IN" dirty="0"/>
              <a:t>introduced a large set of products in 2011 for customer intelligence and numerous SAS modules for web, social media and marketing analytics that is widely used for profiling customers and prospects. </a:t>
            </a:r>
            <a:r>
              <a:rPr lang="en-IN" dirty="0" smtClean="0"/>
              <a:t>It </a:t>
            </a:r>
            <a:r>
              <a:rPr lang="en-IN" dirty="0"/>
              <a:t>can also predict their </a:t>
            </a:r>
            <a:r>
              <a:rPr lang="en-IN" dirty="0" smtClean="0"/>
              <a:t>behaviours, </a:t>
            </a:r>
            <a:r>
              <a:rPr lang="en-IN" dirty="0"/>
              <a:t>manage, and optimize communications</a:t>
            </a:r>
            <a:r>
              <a:rPr lang="en-IN" dirty="0" smtClean="0"/>
              <a:t>.</a:t>
            </a:r>
            <a:br>
              <a:rPr lang="en-IN" dirty="0" smtClean="0"/>
            </a:br>
            <a:endParaRPr lang="en-IN" dirty="0"/>
          </a:p>
          <a:p>
            <a:pPr marL="285750" indent="-285750">
              <a:buFont typeface="Wingdings" panose="05000000000000000000" pitchFamily="2" charset="2"/>
              <a:buChar char="q"/>
            </a:pPr>
            <a:r>
              <a:rPr lang="en-IN" dirty="0"/>
              <a:t>Apache </a:t>
            </a:r>
            <a:r>
              <a:rPr lang="en-IN" dirty="0" smtClean="0"/>
              <a:t>Spark</a:t>
            </a:r>
            <a:br>
              <a:rPr lang="en-IN" dirty="0" smtClean="0"/>
            </a:br>
            <a:endParaRPr lang="en-IN" dirty="0" smtClean="0"/>
          </a:p>
          <a:p>
            <a:pPr marL="285750" indent="-285750">
              <a:buFont typeface="Arial" panose="020B0604020202020204" pitchFamily="34" charset="0"/>
              <a:buChar char="•"/>
            </a:pPr>
            <a:r>
              <a:rPr lang="en-IN" dirty="0"/>
              <a:t>Apache Spark is a fast large-scale data processing engine and executes applications in Hadoop clusters 100 times faster in memory and 10 times faster on disk. </a:t>
            </a:r>
            <a:endParaRPr lang="en-IN" dirty="0" smtClean="0"/>
          </a:p>
          <a:p>
            <a:pPr marL="285750" indent="-285750">
              <a:buFont typeface="Arial" panose="020B0604020202020204" pitchFamily="34" charset="0"/>
              <a:buChar char="•"/>
            </a:pPr>
            <a:r>
              <a:rPr lang="en-IN" dirty="0" smtClean="0"/>
              <a:t>Spark </a:t>
            </a:r>
            <a:r>
              <a:rPr lang="en-IN" dirty="0"/>
              <a:t>is built on data science and its concept makes data science effortless. Spark is also popular for data pipelines and machine learning models development.</a:t>
            </a:r>
          </a:p>
        </p:txBody>
      </p:sp>
    </p:spTree>
    <p:extLst>
      <p:ext uri="{BB962C8B-B14F-4D97-AF65-F5344CB8AC3E}">
        <p14:creationId xmlns:p14="http://schemas.microsoft.com/office/powerpoint/2010/main" val="5120720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82602" y="2768958"/>
            <a:ext cx="2949397" cy="769441"/>
          </a:xfrm>
          <a:prstGeom prst="rect">
            <a:avLst/>
          </a:prstGeom>
          <a:noFill/>
        </p:spPr>
        <p:txBody>
          <a:bodyPr wrap="none" rtlCol="0">
            <a:spAutoFit/>
          </a:bodyPr>
          <a:lstStyle/>
          <a:p>
            <a:r>
              <a:rPr lang="en-IN" sz="4400" b="1" dirty="0" smtClean="0"/>
              <a:t>Thanks You </a:t>
            </a:r>
            <a:endParaRPr lang="en-IN" sz="4400" b="1" dirty="0"/>
          </a:p>
        </p:txBody>
      </p:sp>
    </p:spTree>
    <p:extLst>
      <p:ext uri="{BB962C8B-B14F-4D97-AF65-F5344CB8AC3E}">
        <p14:creationId xmlns:p14="http://schemas.microsoft.com/office/powerpoint/2010/main" val="22851951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2124" y="463639"/>
            <a:ext cx="3240695" cy="523220"/>
          </a:xfrm>
          <a:prstGeom prst="rect">
            <a:avLst/>
          </a:prstGeom>
          <a:noFill/>
        </p:spPr>
        <p:txBody>
          <a:bodyPr wrap="none" rtlCol="0">
            <a:spAutoFit/>
          </a:bodyPr>
          <a:lstStyle/>
          <a:p>
            <a:r>
              <a:rPr lang="en-IN" sz="2800" b="1" dirty="0" smtClean="0"/>
              <a:t>Marketing Analytics </a:t>
            </a:r>
          </a:p>
        </p:txBody>
      </p:sp>
      <p:sp>
        <p:nvSpPr>
          <p:cNvPr id="4" name="Rectangle 3"/>
          <p:cNvSpPr/>
          <p:nvPr/>
        </p:nvSpPr>
        <p:spPr>
          <a:xfrm>
            <a:off x="592426" y="1554157"/>
            <a:ext cx="11178863" cy="2554545"/>
          </a:xfrm>
          <a:prstGeom prst="rect">
            <a:avLst/>
          </a:prstGeom>
        </p:spPr>
        <p:txBody>
          <a:bodyPr wrap="square">
            <a:spAutoFit/>
          </a:bodyPr>
          <a:lstStyle/>
          <a:p>
            <a:pPr marL="342900" indent="-342900">
              <a:buFont typeface="Arial" panose="020B0604020202020204" pitchFamily="34" charset="0"/>
              <a:buChar char="•"/>
            </a:pPr>
            <a:r>
              <a:rPr lang="en-IN" sz="2000" dirty="0">
                <a:solidFill>
                  <a:srgbClr val="222222"/>
                </a:solidFill>
              </a:rPr>
              <a:t>Marketing analytics is the practice of measuring, managing  and analysing marketing performance to maximize its effectiveness and optimize return on investment (ROI). </a:t>
            </a:r>
          </a:p>
          <a:p>
            <a:pPr marL="342900" indent="-342900">
              <a:buFont typeface="Arial" panose="020B0604020202020204" pitchFamily="34" charset="0"/>
              <a:buChar char="•"/>
            </a:pPr>
            <a:endParaRPr lang="en-IN" sz="2000" dirty="0" smtClean="0">
              <a:solidFill>
                <a:srgbClr val="222222"/>
              </a:solidFill>
            </a:endParaRPr>
          </a:p>
          <a:p>
            <a:pPr marL="342900" indent="-342900">
              <a:buFont typeface="Arial" panose="020B0604020202020204" pitchFamily="34" charset="0"/>
              <a:buChar char="•"/>
            </a:pPr>
            <a:r>
              <a:rPr lang="en-IN" sz="2000" dirty="0" smtClean="0">
                <a:solidFill>
                  <a:srgbClr val="222222"/>
                </a:solidFill>
              </a:rPr>
              <a:t>Beyond </a:t>
            </a:r>
            <a:r>
              <a:rPr lang="en-IN" sz="2000" dirty="0">
                <a:solidFill>
                  <a:srgbClr val="222222"/>
                </a:solidFill>
              </a:rPr>
              <a:t>the obvious sales and lead generation applications, </a:t>
            </a:r>
            <a:r>
              <a:rPr lang="en-IN" sz="2000" b="1" dirty="0">
                <a:solidFill>
                  <a:srgbClr val="222222"/>
                </a:solidFill>
              </a:rPr>
              <a:t>marketing analytics can offer profound insights into customer preferences and trends. </a:t>
            </a:r>
            <a:endParaRPr lang="en-IN" sz="2000" dirty="0" smtClean="0">
              <a:solidFill>
                <a:srgbClr val="222222"/>
              </a:solidFill>
            </a:endParaRPr>
          </a:p>
          <a:p>
            <a:pPr marL="342900" indent="-342900">
              <a:buFont typeface="Arial" panose="020B0604020202020204" pitchFamily="34" charset="0"/>
              <a:buChar char="•"/>
            </a:pPr>
            <a:endParaRPr lang="en-IN" sz="2000" dirty="0">
              <a:solidFill>
                <a:srgbClr val="222222"/>
              </a:solidFill>
            </a:endParaRPr>
          </a:p>
          <a:p>
            <a:pPr marL="342900" indent="-342900">
              <a:buFont typeface="Arial" panose="020B0604020202020204" pitchFamily="34" charset="0"/>
              <a:buChar char="•"/>
            </a:pPr>
            <a:r>
              <a:rPr lang="en-IN" sz="2000" dirty="0" smtClean="0">
                <a:solidFill>
                  <a:srgbClr val="222222"/>
                </a:solidFill>
              </a:rPr>
              <a:t>According </a:t>
            </a:r>
            <a:r>
              <a:rPr lang="en-IN" sz="2000" dirty="0">
                <a:solidFill>
                  <a:srgbClr val="222222"/>
                </a:solidFill>
              </a:rPr>
              <a:t>to a survey of senior marketing executives published in the Harvard Business Review, "more than 80% of respondents were dissatisfied with their ability to measure marketing ROI.</a:t>
            </a:r>
          </a:p>
        </p:txBody>
      </p:sp>
    </p:spTree>
    <p:extLst>
      <p:ext uri="{BB962C8B-B14F-4D97-AF65-F5344CB8AC3E}">
        <p14:creationId xmlns:p14="http://schemas.microsoft.com/office/powerpoint/2010/main" val="41747688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4952" y="371727"/>
            <a:ext cx="8929352" cy="3477875"/>
          </a:xfrm>
          <a:prstGeom prst="rect">
            <a:avLst/>
          </a:prstGeom>
        </p:spPr>
        <p:txBody>
          <a:bodyPr wrap="square">
            <a:spAutoFit/>
          </a:bodyPr>
          <a:lstStyle/>
          <a:p>
            <a:pPr marL="285750" indent="-285750">
              <a:buFont typeface="Wingdings" panose="05000000000000000000" pitchFamily="2" charset="2"/>
              <a:buChar char="q"/>
            </a:pPr>
            <a:r>
              <a:rPr lang="en-IN" sz="2000" b="1" i="0" dirty="0" smtClean="0">
                <a:solidFill>
                  <a:srgbClr val="333745"/>
                </a:solidFill>
                <a:effectLst/>
                <a:latin typeface="Lato"/>
              </a:rPr>
              <a:t>The Importance of Marketing Analytics</a:t>
            </a:r>
            <a:br>
              <a:rPr lang="en-IN" sz="2000" b="1" i="0" dirty="0" smtClean="0">
                <a:solidFill>
                  <a:srgbClr val="333745"/>
                </a:solidFill>
                <a:effectLst/>
                <a:latin typeface="Lato"/>
              </a:rPr>
            </a:br>
            <a:endParaRPr lang="en-IN" sz="2000" b="1" i="0" dirty="0" smtClean="0">
              <a:solidFill>
                <a:srgbClr val="333745"/>
              </a:solidFill>
              <a:effectLst/>
              <a:latin typeface="Lato"/>
            </a:endParaRPr>
          </a:p>
          <a:p>
            <a:pPr marL="285750" indent="-285750">
              <a:buFont typeface="Arial" panose="020B0604020202020204" pitchFamily="34" charset="0"/>
              <a:buChar char="•"/>
            </a:pPr>
            <a:r>
              <a:rPr lang="en-IN" sz="2000" b="0" i="0" dirty="0" smtClean="0">
                <a:solidFill>
                  <a:srgbClr val="333745"/>
                </a:solidFill>
                <a:effectLst/>
              </a:rPr>
              <a:t>Marketing analytics, Internet (or Web) marketing analytics in particular, allow you to monitor campaigns and their respective outcomes, enabling you to spend each dollar as effectively as possible.</a:t>
            </a:r>
          </a:p>
          <a:p>
            <a:pPr marL="285750" indent="-285750">
              <a:buFont typeface="Arial" panose="020B0604020202020204" pitchFamily="34" charset="0"/>
              <a:buChar char="•"/>
            </a:pPr>
            <a:endParaRPr lang="en-IN" sz="2000" dirty="0">
              <a:solidFill>
                <a:srgbClr val="333745"/>
              </a:solidFill>
            </a:endParaRPr>
          </a:p>
          <a:p>
            <a:endParaRPr lang="en-IN" sz="2000" b="0" i="0" dirty="0" smtClean="0">
              <a:solidFill>
                <a:srgbClr val="333745"/>
              </a:solidFill>
              <a:effectLst/>
            </a:endParaRPr>
          </a:p>
          <a:p>
            <a:pPr marL="285750" indent="-285750">
              <a:buFont typeface="Arial" panose="020B0604020202020204" pitchFamily="34" charset="0"/>
              <a:buChar char="•"/>
            </a:pPr>
            <a:r>
              <a:rPr lang="en-IN" sz="2000" b="0" i="0" dirty="0" smtClean="0">
                <a:solidFill>
                  <a:srgbClr val="333745"/>
                </a:solidFill>
                <a:effectLst/>
              </a:rPr>
              <a:t>The importance of marketing analytics is obvious: if something costs more than it returns, it's not a good long-term business strategy.</a:t>
            </a:r>
          </a:p>
          <a:p>
            <a:pPr marL="285750" indent="-285750">
              <a:buFont typeface="Arial" panose="020B0604020202020204" pitchFamily="34" charset="0"/>
              <a:buChar char="•"/>
            </a:pPr>
            <a:endParaRPr lang="en-IN" sz="2000" dirty="0">
              <a:solidFill>
                <a:srgbClr val="333745"/>
              </a:solidFill>
            </a:endParaRPr>
          </a:p>
          <a:p>
            <a:pPr marL="285750" indent="-285750">
              <a:buFont typeface="Arial" panose="020B0604020202020204" pitchFamily="34" charset="0"/>
              <a:buChar char="•"/>
            </a:pPr>
            <a:r>
              <a:rPr lang="en-IN" sz="2000" b="0" i="0" dirty="0" smtClean="0">
                <a:solidFill>
                  <a:srgbClr val="333745"/>
                </a:solidFill>
                <a:effectLst/>
              </a:rPr>
              <a:t> </a:t>
            </a:r>
            <a:endParaRPr lang="en-IN" sz="2000" b="0" i="0" dirty="0">
              <a:solidFill>
                <a:srgbClr val="333745"/>
              </a:solidFill>
              <a:effectLst/>
            </a:endParaRPr>
          </a:p>
        </p:txBody>
      </p:sp>
    </p:spTree>
    <p:extLst>
      <p:ext uri="{BB962C8B-B14F-4D97-AF65-F5344CB8AC3E}">
        <p14:creationId xmlns:p14="http://schemas.microsoft.com/office/powerpoint/2010/main" val="28326959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6771" y="574208"/>
            <a:ext cx="11363459" cy="5940088"/>
          </a:xfrm>
          <a:prstGeom prst="rect">
            <a:avLst/>
          </a:prstGeom>
        </p:spPr>
        <p:txBody>
          <a:bodyPr wrap="square">
            <a:spAutoFit/>
          </a:bodyPr>
          <a:lstStyle/>
          <a:p>
            <a:pPr marL="342900" indent="-342900">
              <a:buFont typeface="Arial" panose="020B0604020202020204" pitchFamily="34" charset="0"/>
              <a:buChar char="•"/>
            </a:pPr>
            <a:r>
              <a:rPr lang="en-IN" sz="2000" b="0" i="0" dirty="0" smtClean="0">
                <a:solidFill>
                  <a:srgbClr val="333745"/>
                </a:solidFill>
                <a:effectLst/>
              </a:rPr>
              <a:t>In </a:t>
            </a:r>
            <a:r>
              <a:rPr lang="en-IN" sz="2000" b="0" i="0" u="none" strike="noStrike" dirty="0" smtClean="0">
                <a:solidFill>
                  <a:srgbClr val="007ABD"/>
                </a:solidFill>
                <a:effectLst/>
                <a:hlinkClick r:id="rId2"/>
              </a:rPr>
              <a:t>search marketing</a:t>
            </a:r>
            <a:r>
              <a:rPr lang="en-IN" sz="2000" b="0" i="0" dirty="0" smtClean="0">
                <a:solidFill>
                  <a:srgbClr val="333745"/>
                </a:solidFill>
                <a:effectLst/>
              </a:rPr>
              <a:t> one of the most powerful </a:t>
            </a:r>
            <a:r>
              <a:rPr lang="en-IN" sz="2000" b="0" i="0" u="none" strike="noStrike" dirty="0" smtClean="0">
                <a:solidFill>
                  <a:srgbClr val="007ABD"/>
                </a:solidFill>
                <a:effectLst/>
                <a:hlinkClick r:id="rId3"/>
              </a:rPr>
              <a:t>marketing performance metrics</a:t>
            </a:r>
            <a:r>
              <a:rPr lang="en-IN" sz="2000" b="0" i="0" dirty="0" smtClean="0">
                <a:solidFill>
                  <a:srgbClr val="333745"/>
                </a:solidFill>
                <a:effectLst/>
              </a:rPr>
              <a:t> comes in the form of </a:t>
            </a:r>
            <a:r>
              <a:rPr lang="en-IN" sz="2000" b="0" i="0" u="none" strike="noStrike" dirty="0" smtClean="0">
                <a:solidFill>
                  <a:srgbClr val="007ABD"/>
                </a:solidFill>
                <a:effectLst/>
                <a:hlinkClick r:id="rId4" tooltip=" keyword suggestion"/>
              </a:rPr>
              <a:t>keywords</a:t>
            </a:r>
            <a:r>
              <a:rPr lang="en-IN" sz="2000" b="0" i="0" dirty="0" smtClean="0">
                <a:solidFill>
                  <a:srgbClr val="333745"/>
                </a:solidFill>
                <a:effectLst/>
              </a:rPr>
              <a:t>. </a:t>
            </a:r>
          </a:p>
          <a:p>
            <a:pPr marL="342900" indent="-342900">
              <a:buFont typeface="Arial" panose="020B0604020202020204" pitchFamily="34" charset="0"/>
              <a:buChar char="•"/>
            </a:pPr>
            <a:endParaRPr lang="en-IN" sz="2000" dirty="0">
              <a:solidFill>
                <a:srgbClr val="333745"/>
              </a:solidFill>
            </a:endParaRPr>
          </a:p>
          <a:p>
            <a:pPr marL="342900" indent="-342900">
              <a:buFont typeface="Arial" panose="020B0604020202020204" pitchFamily="34" charset="0"/>
              <a:buChar char="•"/>
            </a:pPr>
            <a:r>
              <a:rPr lang="en-IN" sz="2000" b="0" i="0" dirty="0" smtClean="0">
                <a:solidFill>
                  <a:srgbClr val="333745"/>
                </a:solidFill>
                <a:effectLst/>
              </a:rPr>
              <a:t>Keywords tell you exactly what is on the mind of your current and potential customers. </a:t>
            </a:r>
          </a:p>
          <a:p>
            <a:pPr marL="342900" indent="-342900">
              <a:buFont typeface="Arial" panose="020B0604020202020204" pitchFamily="34" charset="0"/>
              <a:buChar char="•"/>
            </a:pPr>
            <a:endParaRPr lang="en-IN" sz="2000" dirty="0">
              <a:solidFill>
                <a:srgbClr val="333745"/>
              </a:solidFill>
            </a:endParaRPr>
          </a:p>
          <a:p>
            <a:pPr marL="342900" indent="-342900">
              <a:buFont typeface="Arial" panose="020B0604020202020204" pitchFamily="34" charset="0"/>
              <a:buChar char="•"/>
            </a:pPr>
            <a:r>
              <a:rPr lang="en-IN" sz="2000" b="0" i="0" dirty="0" smtClean="0">
                <a:solidFill>
                  <a:srgbClr val="333745"/>
                </a:solidFill>
                <a:effectLst/>
              </a:rPr>
              <a:t>it's the </a:t>
            </a:r>
            <a:r>
              <a:rPr lang="en-IN" sz="2000" b="1" i="0" dirty="0" smtClean="0">
                <a:solidFill>
                  <a:srgbClr val="333745"/>
                </a:solidFill>
                <a:effectLst/>
              </a:rPr>
              <a:t>keyword data contained within each click</a:t>
            </a:r>
            <a:r>
              <a:rPr lang="en-IN" sz="2000" b="0" i="0" dirty="0" smtClean="0">
                <a:solidFill>
                  <a:srgbClr val="333745"/>
                </a:solidFill>
                <a:effectLst/>
              </a:rPr>
              <a:t> which can be utilized to inform and optimize other business processes.</a:t>
            </a:r>
            <a:br>
              <a:rPr lang="en-IN" sz="2000" b="0" i="0" dirty="0" smtClean="0">
                <a:solidFill>
                  <a:srgbClr val="333745"/>
                </a:solidFill>
                <a:effectLst/>
              </a:rPr>
            </a:br>
            <a:endParaRPr lang="en-IN" sz="2000" b="0" i="0" dirty="0" smtClean="0">
              <a:solidFill>
                <a:srgbClr val="333745"/>
              </a:solidFill>
              <a:effectLst/>
            </a:endParaRPr>
          </a:p>
          <a:p>
            <a:pPr marL="1257300" lvl="2" indent="-342900">
              <a:buFont typeface="Wingdings" panose="05000000000000000000" pitchFamily="2" charset="2"/>
              <a:buChar char="v"/>
            </a:pPr>
            <a:r>
              <a:rPr lang="en-IN" sz="2000" b="1" i="0" dirty="0" smtClean="0">
                <a:solidFill>
                  <a:srgbClr val="333745"/>
                </a:solidFill>
                <a:effectLst/>
              </a:rPr>
              <a:t>Product Design</a:t>
            </a:r>
            <a:r>
              <a:rPr lang="en-IN" sz="2000" b="0" i="0" dirty="0" smtClean="0">
                <a:solidFill>
                  <a:srgbClr val="333745"/>
                </a:solidFill>
                <a:effectLst/>
              </a:rPr>
              <a:t>: Keywords can reveal exactly what features or solutions your customers are looking for.</a:t>
            </a:r>
            <a:br>
              <a:rPr lang="en-IN" sz="2000" b="0" i="0" dirty="0" smtClean="0">
                <a:solidFill>
                  <a:srgbClr val="333745"/>
                </a:solidFill>
                <a:effectLst/>
              </a:rPr>
            </a:br>
            <a:endParaRPr lang="en-IN" sz="2000" b="0" i="0" dirty="0" smtClean="0">
              <a:solidFill>
                <a:srgbClr val="333745"/>
              </a:solidFill>
              <a:effectLst/>
            </a:endParaRPr>
          </a:p>
          <a:p>
            <a:pPr marL="1257300" lvl="2" indent="-342900">
              <a:buFont typeface="Wingdings" panose="05000000000000000000" pitchFamily="2" charset="2"/>
              <a:buChar char="v"/>
            </a:pPr>
            <a:r>
              <a:rPr lang="en-IN" sz="2000" b="1" i="0" dirty="0" smtClean="0">
                <a:solidFill>
                  <a:srgbClr val="333745"/>
                </a:solidFill>
                <a:effectLst/>
              </a:rPr>
              <a:t>Customer Surveys</a:t>
            </a:r>
            <a:r>
              <a:rPr lang="en-IN" sz="2000" b="0" i="0" dirty="0" smtClean="0">
                <a:solidFill>
                  <a:srgbClr val="333745"/>
                </a:solidFill>
                <a:effectLst/>
              </a:rPr>
              <a:t>: By examining keyword frequency data you can infer the relative priorities of competing interests.</a:t>
            </a:r>
            <a:br>
              <a:rPr lang="en-IN" sz="2000" b="0" i="0" dirty="0" smtClean="0">
                <a:solidFill>
                  <a:srgbClr val="333745"/>
                </a:solidFill>
                <a:effectLst/>
              </a:rPr>
            </a:br>
            <a:endParaRPr lang="en-IN" sz="2000" b="0" i="0" dirty="0" smtClean="0">
              <a:solidFill>
                <a:srgbClr val="333745"/>
              </a:solidFill>
              <a:effectLst/>
            </a:endParaRPr>
          </a:p>
          <a:p>
            <a:pPr marL="1257300" lvl="2" indent="-342900">
              <a:buFont typeface="Wingdings" panose="05000000000000000000" pitchFamily="2" charset="2"/>
              <a:buChar char="v"/>
            </a:pPr>
            <a:r>
              <a:rPr lang="en-IN" sz="2000" b="1" i="0" dirty="0" smtClean="0">
                <a:solidFill>
                  <a:srgbClr val="333745"/>
                </a:solidFill>
                <a:effectLst/>
              </a:rPr>
              <a:t>Industry Trends</a:t>
            </a:r>
            <a:r>
              <a:rPr lang="en-IN" sz="2000" b="0" i="0" dirty="0" smtClean="0">
                <a:solidFill>
                  <a:srgbClr val="333745"/>
                </a:solidFill>
                <a:effectLst/>
              </a:rPr>
              <a:t>: By monitoring the relative change in keyword frequencies you can identify and predict trends in customer behaviour.</a:t>
            </a:r>
            <a:br>
              <a:rPr lang="en-IN" sz="2000" b="0" i="0" dirty="0" smtClean="0">
                <a:solidFill>
                  <a:srgbClr val="333745"/>
                </a:solidFill>
                <a:effectLst/>
              </a:rPr>
            </a:br>
            <a:endParaRPr lang="en-IN" sz="2000" b="0" i="0" dirty="0" smtClean="0">
              <a:solidFill>
                <a:srgbClr val="333745"/>
              </a:solidFill>
              <a:effectLst/>
            </a:endParaRPr>
          </a:p>
          <a:p>
            <a:pPr marL="1257300" lvl="2" indent="-342900">
              <a:buFont typeface="Wingdings" panose="05000000000000000000" pitchFamily="2" charset="2"/>
              <a:buChar char="v"/>
            </a:pPr>
            <a:r>
              <a:rPr lang="en-IN" sz="2000" b="1" i="0" dirty="0" smtClean="0">
                <a:solidFill>
                  <a:srgbClr val="333745"/>
                </a:solidFill>
                <a:effectLst/>
              </a:rPr>
              <a:t>Customer Support</a:t>
            </a:r>
            <a:r>
              <a:rPr lang="en-IN" sz="2000" b="0" i="0" dirty="0" smtClean="0">
                <a:solidFill>
                  <a:srgbClr val="333745"/>
                </a:solidFill>
                <a:effectLst/>
              </a:rPr>
              <a:t>: Understand where customers are struggling the most and how support resources should be deployed.</a:t>
            </a:r>
            <a:endParaRPr lang="en-IN" sz="2000" b="0" i="0" dirty="0">
              <a:solidFill>
                <a:srgbClr val="333745"/>
              </a:solidFill>
              <a:effectLst/>
            </a:endParaRPr>
          </a:p>
        </p:txBody>
      </p:sp>
    </p:spTree>
    <p:extLst>
      <p:ext uri="{BB962C8B-B14F-4D97-AF65-F5344CB8AC3E}">
        <p14:creationId xmlns:p14="http://schemas.microsoft.com/office/powerpoint/2010/main" val="3015860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488" y="296215"/>
            <a:ext cx="2928430" cy="523220"/>
          </a:xfrm>
          <a:prstGeom prst="rect">
            <a:avLst/>
          </a:prstGeom>
          <a:noFill/>
        </p:spPr>
        <p:txBody>
          <a:bodyPr wrap="none" rtlCol="0">
            <a:spAutoFit/>
          </a:bodyPr>
          <a:lstStyle/>
          <a:p>
            <a:r>
              <a:rPr lang="en-IN" sz="2800" b="1" dirty="0" smtClean="0"/>
              <a:t>Marketing Process</a:t>
            </a:r>
            <a:endParaRPr lang="en-IN" sz="2800" b="1" dirty="0"/>
          </a:p>
        </p:txBody>
      </p:sp>
      <p:sp>
        <p:nvSpPr>
          <p:cNvPr id="3" name="Rectangle 2"/>
          <p:cNvSpPr/>
          <p:nvPr/>
        </p:nvSpPr>
        <p:spPr>
          <a:xfrm>
            <a:off x="253917" y="957819"/>
            <a:ext cx="11375705" cy="5078313"/>
          </a:xfrm>
          <a:prstGeom prst="rect">
            <a:avLst/>
          </a:prstGeom>
        </p:spPr>
        <p:txBody>
          <a:bodyPr wrap="square">
            <a:spAutoFit/>
          </a:bodyPr>
          <a:lstStyle/>
          <a:p>
            <a:pPr marL="285750" indent="-285750" algn="just">
              <a:buFont typeface="Arial" panose="020B0604020202020204" pitchFamily="34" charset="0"/>
              <a:buChar char="•"/>
            </a:pPr>
            <a:r>
              <a:rPr lang="en-IN" dirty="0">
                <a:solidFill>
                  <a:srgbClr val="000000"/>
                </a:solidFill>
                <a:latin typeface="Arial" panose="020B0604020202020204" pitchFamily="34" charset="0"/>
              </a:rPr>
              <a:t>Marketing process includes ways in which value can be created for the customers to satisfy their requirements. </a:t>
            </a:r>
          </a:p>
          <a:p>
            <a:pPr marL="285750" indent="-285750" algn="just">
              <a:buFont typeface="Arial" panose="020B0604020202020204" pitchFamily="34" charset="0"/>
              <a:buChar char="•"/>
            </a:pPr>
            <a:endParaRPr lang="en-IN" dirty="0" smtClean="0">
              <a:solidFill>
                <a:srgbClr val="000000"/>
              </a:solidFill>
              <a:latin typeface="Arial" panose="020B0604020202020204" pitchFamily="34" charset="0"/>
            </a:endParaRPr>
          </a:p>
          <a:p>
            <a:pPr marL="285750" indent="-285750" algn="just">
              <a:buFont typeface="Arial" panose="020B0604020202020204" pitchFamily="34" charset="0"/>
              <a:buChar char="•"/>
            </a:pPr>
            <a:r>
              <a:rPr lang="en-IN" dirty="0" smtClean="0">
                <a:solidFill>
                  <a:srgbClr val="000000"/>
                </a:solidFill>
                <a:latin typeface="Arial" panose="020B0604020202020204" pitchFamily="34" charset="0"/>
              </a:rPr>
              <a:t>It </a:t>
            </a:r>
            <a:r>
              <a:rPr lang="en-IN" dirty="0">
                <a:solidFill>
                  <a:srgbClr val="000000"/>
                </a:solidFill>
                <a:latin typeface="Arial" panose="020B0604020202020204" pitchFamily="34" charset="0"/>
              </a:rPr>
              <a:t>is an endless series of actions and reactions between the customers and the companies making attempt to create value for and satisfy the needs of customers.</a:t>
            </a:r>
          </a:p>
          <a:p>
            <a:pPr marL="285750" indent="-285750" algn="just">
              <a:buFont typeface="Arial" panose="020B0604020202020204" pitchFamily="34" charset="0"/>
              <a:buChar char="•"/>
            </a:pPr>
            <a:endParaRPr lang="en-IN" dirty="0" smtClean="0">
              <a:solidFill>
                <a:srgbClr val="000000"/>
              </a:solidFill>
              <a:latin typeface="Arial" panose="020B0604020202020204" pitchFamily="34" charset="0"/>
            </a:endParaRPr>
          </a:p>
          <a:p>
            <a:pPr marL="285750" indent="-285750" algn="just">
              <a:buFont typeface="Arial" panose="020B0604020202020204" pitchFamily="34" charset="0"/>
              <a:buChar char="•"/>
            </a:pPr>
            <a:r>
              <a:rPr lang="en-IN" dirty="0" smtClean="0">
                <a:solidFill>
                  <a:srgbClr val="000000"/>
                </a:solidFill>
                <a:latin typeface="Arial" panose="020B0604020202020204" pitchFamily="34" charset="0"/>
              </a:rPr>
              <a:t>In </a:t>
            </a:r>
            <a:r>
              <a:rPr lang="en-IN" dirty="0">
                <a:solidFill>
                  <a:srgbClr val="000000"/>
                </a:solidFill>
                <a:latin typeface="Arial" panose="020B0604020202020204" pitchFamily="34" charset="0"/>
              </a:rPr>
              <a:t>marketing process, the situation is examined to identify opportunities, the strategy is formulated for a value proposition, tactical decisions are taken, plan is executed, and results are </a:t>
            </a:r>
            <a:r>
              <a:rPr lang="en-IN" dirty="0" smtClean="0">
                <a:solidFill>
                  <a:srgbClr val="000000"/>
                </a:solidFill>
                <a:latin typeface="Arial" panose="020B0604020202020204" pitchFamily="34" charset="0"/>
              </a:rPr>
              <a:t>monitored.</a:t>
            </a:r>
          </a:p>
          <a:p>
            <a:pPr marL="285750" indent="-285750" algn="just">
              <a:buFont typeface="Arial" panose="020B0604020202020204" pitchFamily="34" charset="0"/>
              <a:buChar char="•"/>
            </a:pPr>
            <a:endParaRPr lang="en-IN" dirty="0">
              <a:solidFill>
                <a:srgbClr val="000000"/>
              </a:solidFill>
              <a:latin typeface="Arial" panose="020B0604020202020204" pitchFamily="34" charset="0"/>
            </a:endParaRPr>
          </a:p>
          <a:p>
            <a:pPr marL="285750" indent="-285750" algn="just">
              <a:buFont typeface="Arial" panose="020B0604020202020204" pitchFamily="34" charset="0"/>
              <a:buChar char="•"/>
            </a:pPr>
            <a:r>
              <a:rPr lang="en-IN" dirty="0" smtClean="0">
                <a:solidFill>
                  <a:srgbClr val="000000"/>
                </a:solidFill>
                <a:latin typeface="Arial" panose="020B0604020202020204" pitchFamily="34" charset="0"/>
              </a:rPr>
              <a:t>The </a:t>
            </a:r>
            <a:r>
              <a:rPr lang="en-IN" dirty="0">
                <a:solidFill>
                  <a:srgbClr val="000000"/>
                </a:solidFill>
                <a:latin typeface="Arial" panose="020B0604020202020204" pitchFamily="34" charset="0"/>
              </a:rPr>
              <a:t>following four steps are involved in the marketing process </a:t>
            </a:r>
            <a:r>
              <a:rPr lang="en-IN" dirty="0" smtClean="0">
                <a:solidFill>
                  <a:srgbClr val="000000"/>
                </a:solidFill>
                <a:latin typeface="Arial" panose="020B0604020202020204" pitchFamily="34" charset="0"/>
              </a:rPr>
              <a:t>−</a:t>
            </a:r>
          </a:p>
          <a:p>
            <a:pPr marL="285750" indent="-285750" algn="just">
              <a:buFont typeface="Arial" panose="020B0604020202020204" pitchFamily="34" charset="0"/>
              <a:buChar char="•"/>
            </a:pPr>
            <a:endParaRPr lang="en-IN" b="0" i="0" dirty="0">
              <a:solidFill>
                <a:srgbClr val="000000"/>
              </a:solidFill>
              <a:effectLst/>
              <a:latin typeface="Arial" panose="020B0604020202020204" pitchFamily="34" charset="0"/>
            </a:endParaRPr>
          </a:p>
          <a:p>
            <a:pPr marL="1657350" lvl="3" indent="-285750" algn="just">
              <a:buFont typeface="Wingdings" panose="05000000000000000000" pitchFamily="2" charset="2"/>
              <a:buChar char="v"/>
            </a:pPr>
            <a:r>
              <a:rPr lang="en-IN" dirty="0" smtClean="0">
                <a:solidFill>
                  <a:srgbClr val="000000"/>
                </a:solidFill>
                <a:latin typeface="Arial" panose="020B0604020202020204" pitchFamily="34" charset="0"/>
              </a:rPr>
              <a:t>Situation Analysis </a:t>
            </a:r>
          </a:p>
          <a:p>
            <a:pPr marL="1657350" lvl="3" indent="-285750" algn="just">
              <a:buFont typeface="Wingdings" panose="05000000000000000000" pitchFamily="2" charset="2"/>
              <a:buChar char="v"/>
            </a:pPr>
            <a:endParaRPr lang="en-IN" dirty="0" smtClean="0">
              <a:solidFill>
                <a:srgbClr val="000000"/>
              </a:solidFill>
              <a:latin typeface="Arial" panose="020B0604020202020204" pitchFamily="34" charset="0"/>
            </a:endParaRPr>
          </a:p>
          <a:p>
            <a:pPr marL="1657350" lvl="3" indent="-285750" algn="just">
              <a:buFont typeface="Wingdings" panose="05000000000000000000" pitchFamily="2" charset="2"/>
              <a:buChar char="v"/>
            </a:pPr>
            <a:r>
              <a:rPr lang="en-IN" b="0" i="0" dirty="0" smtClean="0">
                <a:solidFill>
                  <a:srgbClr val="000000"/>
                </a:solidFill>
                <a:effectLst/>
                <a:latin typeface="Arial" panose="020B0604020202020204" pitchFamily="34" charset="0"/>
              </a:rPr>
              <a:t>Marketing Strategy</a:t>
            </a:r>
          </a:p>
          <a:p>
            <a:pPr marL="1657350" lvl="3" indent="-285750" algn="just">
              <a:buFont typeface="Wingdings" panose="05000000000000000000" pitchFamily="2" charset="2"/>
              <a:buChar char="v"/>
            </a:pPr>
            <a:endParaRPr lang="en-IN" b="0" i="0" dirty="0" smtClean="0">
              <a:solidFill>
                <a:srgbClr val="000000"/>
              </a:solidFill>
              <a:effectLst/>
              <a:latin typeface="Arial" panose="020B0604020202020204" pitchFamily="34" charset="0"/>
            </a:endParaRPr>
          </a:p>
          <a:p>
            <a:pPr marL="1657350" lvl="3" indent="-285750" algn="just">
              <a:buFont typeface="Wingdings" panose="05000000000000000000" pitchFamily="2" charset="2"/>
              <a:buChar char="v"/>
            </a:pPr>
            <a:r>
              <a:rPr lang="en-IN" dirty="0" smtClean="0">
                <a:solidFill>
                  <a:srgbClr val="000000"/>
                </a:solidFill>
                <a:latin typeface="Arial" panose="020B0604020202020204" pitchFamily="34" charset="0"/>
              </a:rPr>
              <a:t>Marketing Mix Decisions</a:t>
            </a:r>
          </a:p>
          <a:p>
            <a:pPr marL="1657350" lvl="3" indent="-285750" algn="just">
              <a:buFont typeface="Wingdings" panose="05000000000000000000" pitchFamily="2" charset="2"/>
              <a:buChar char="v"/>
            </a:pPr>
            <a:endParaRPr lang="en-IN" dirty="0" smtClean="0">
              <a:solidFill>
                <a:srgbClr val="000000"/>
              </a:solidFill>
              <a:latin typeface="Arial" panose="020B0604020202020204" pitchFamily="34" charset="0"/>
            </a:endParaRPr>
          </a:p>
          <a:p>
            <a:pPr marL="1657350" lvl="3" indent="-285750" algn="just">
              <a:buFont typeface="Wingdings" panose="05000000000000000000" pitchFamily="2" charset="2"/>
              <a:buChar char="v"/>
            </a:pPr>
            <a:r>
              <a:rPr lang="en-IN" b="0" i="0" dirty="0" smtClean="0">
                <a:solidFill>
                  <a:srgbClr val="000000"/>
                </a:solidFill>
                <a:effectLst/>
                <a:latin typeface="Arial" panose="020B0604020202020204" pitchFamily="34" charset="0"/>
              </a:rPr>
              <a:t>Implementations &amp; Control</a:t>
            </a:r>
            <a:endParaRPr lang="en-IN"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20141442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1972" y="425003"/>
            <a:ext cx="5755999" cy="523220"/>
          </a:xfrm>
          <a:prstGeom prst="rect">
            <a:avLst/>
          </a:prstGeom>
          <a:noFill/>
        </p:spPr>
        <p:txBody>
          <a:bodyPr wrap="none" rtlCol="0">
            <a:spAutoFit/>
          </a:bodyPr>
          <a:lstStyle/>
          <a:p>
            <a:r>
              <a:rPr lang="en-IN" sz="2800" b="1" dirty="0" smtClean="0"/>
              <a:t>Data To Improved Marketing Strategy</a:t>
            </a:r>
            <a:endParaRPr lang="en-IN" sz="2800" b="1" dirty="0"/>
          </a:p>
        </p:txBody>
      </p:sp>
      <p:sp>
        <p:nvSpPr>
          <p:cNvPr id="3" name="Rectangle 2"/>
          <p:cNvSpPr/>
          <p:nvPr/>
        </p:nvSpPr>
        <p:spPr>
          <a:xfrm>
            <a:off x="472225" y="1109403"/>
            <a:ext cx="11015729" cy="1631216"/>
          </a:xfrm>
          <a:prstGeom prst="rect">
            <a:avLst/>
          </a:prstGeom>
        </p:spPr>
        <p:txBody>
          <a:bodyPr wrap="square">
            <a:spAutoFit/>
          </a:bodyPr>
          <a:lstStyle/>
          <a:p>
            <a:pPr marL="342900" indent="-342900">
              <a:buFont typeface="Arial" panose="020B0604020202020204" pitchFamily="34" charset="0"/>
              <a:buChar char="•"/>
            </a:pPr>
            <a:r>
              <a:rPr lang="en-IN" sz="2000" smtClean="0">
                <a:solidFill>
                  <a:srgbClr val="000000"/>
                </a:solidFill>
              </a:rPr>
              <a:t>With the rise of Big Data and Artificial Intelligence, marketers have more powerful analytics tools at their disposal than ever before. </a:t>
            </a:r>
          </a:p>
          <a:p>
            <a:pPr marL="342900" indent="-342900">
              <a:buFont typeface="Arial" panose="020B0604020202020204" pitchFamily="34" charset="0"/>
              <a:buChar char="•"/>
            </a:pPr>
            <a:endParaRPr lang="en-IN" sz="2000" smtClean="0">
              <a:solidFill>
                <a:srgbClr val="000000"/>
              </a:solidFill>
            </a:endParaRPr>
          </a:p>
          <a:p>
            <a:pPr marL="342900" indent="-342900">
              <a:buFont typeface="Arial" panose="020B0604020202020204" pitchFamily="34" charset="0"/>
              <a:buChar char="•"/>
            </a:pPr>
            <a:r>
              <a:rPr lang="en-IN" sz="2000" smtClean="0">
                <a:solidFill>
                  <a:srgbClr val="000000"/>
                </a:solidFill>
              </a:rPr>
              <a:t>Data-backed customer insights can be used to enhance marketing efforts at every stage of the funnel, and one of the most effective tactics is using predictive analytics.</a:t>
            </a:r>
            <a:endParaRPr lang="en-IN" sz="2000" dirty="0"/>
          </a:p>
        </p:txBody>
      </p:sp>
      <p:sp>
        <p:nvSpPr>
          <p:cNvPr id="4" name="Rectangle 3"/>
          <p:cNvSpPr/>
          <p:nvPr/>
        </p:nvSpPr>
        <p:spPr>
          <a:xfrm>
            <a:off x="321972" y="3101227"/>
            <a:ext cx="10320270" cy="3323987"/>
          </a:xfrm>
          <a:prstGeom prst="rect">
            <a:avLst/>
          </a:prstGeom>
        </p:spPr>
        <p:txBody>
          <a:bodyPr wrap="square">
            <a:spAutoFit/>
          </a:bodyPr>
          <a:lstStyle/>
          <a:p>
            <a:pPr marL="285750" indent="-285750" fontAlgn="base">
              <a:buFont typeface="Wingdings" panose="05000000000000000000" pitchFamily="2" charset="2"/>
              <a:buChar char="q"/>
            </a:pPr>
            <a:r>
              <a:rPr lang="en-IN" sz="2400" b="1" dirty="0">
                <a:solidFill>
                  <a:srgbClr val="000000"/>
                </a:solidFill>
              </a:rPr>
              <a:t>Use Cases for Predictive Marketing </a:t>
            </a:r>
            <a:r>
              <a:rPr lang="en-IN" sz="2400" b="1" dirty="0" smtClean="0">
                <a:solidFill>
                  <a:srgbClr val="000000"/>
                </a:solidFill>
              </a:rPr>
              <a:t>Analytics Detailed </a:t>
            </a:r>
            <a:r>
              <a:rPr lang="en-IN" sz="2400" b="1" dirty="0">
                <a:solidFill>
                  <a:srgbClr val="000000"/>
                </a:solidFill>
              </a:rPr>
              <a:t>Lead </a:t>
            </a:r>
            <a:r>
              <a:rPr lang="en-IN" sz="2400" b="1" dirty="0" smtClean="0">
                <a:solidFill>
                  <a:srgbClr val="000000"/>
                </a:solidFill>
              </a:rPr>
              <a:t>Scoring</a:t>
            </a:r>
            <a:br>
              <a:rPr lang="en-IN" sz="2400" b="1" dirty="0" smtClean="0">
                <a:solidFill>
                  <a:srgbClr val="000000"/>
                </a:solidFill>
              </a:rPr>
            </a:br>
            <a:endParaRPr lang="en-IN" sz="2400" b="1" dirty="0">
              <a:solidFill>
                <a:srgbClr val="000000"/>
              </a:solidFill>
            </a:endParaRPr>
          </a:p>
          <a:p>
            <a:pPr marL="342900" indent="-342900" fontAlgn="base">
              <a:buFont typeface="+mj-lt"/>
              <a:buAutoNum type="arabicPeriod"/>
            </a:pPr>
            <a:r>
              <a:rPr lang="en-IN" dirty="0">
                <a:solidFill>
                  <a:srgbClr val="000000"/>
                </a:solidFill>
              </a:rPr>
              <a:t>Lead Segmentation for </a:t>
            </a:r>
            <a:r>
              <a:rPr lang="en-IN" dirty="0" smtClean="0">
                <a:solidFill>
                  <a:srgbClr val="000000"/>
                </a:solidFill>
              </a:rPr>
              <a:t>Campaign</a:t>
            </a:r>
            <a:br>
              <a:rPr lang="en-IN" dirty="0" smtClean="0">
                <a:solidFill>
                  <a:srgbClr val="000000"/>
                </a:solidFill>
              </a:rPr>
            </a:br>
            <a:endParaRPr lang="en-IN" dirty="0">
              <a:solidFill>
                <a:srgbClr val="000000"/>
              </a:solidFill>
            </a:endParaRPr>
          </a:p>
          <a:p>
            <a:pPr marL="342900" indent="-342900" fontAlgn="base">
              <a:buFont typeface="+mj-lt"/>
              <a:buAutoNum type="arabicPeriod"/>
            </a:pPr>
            <a:r>
              <a:rPr lang="en-IN" dirty="0">
                <a:solidFill>
                  <a:srgbClr val="000000"/>
                </a:solidFill>
              </a:rPr>
              <a:t>Lifetime Value </a:t>
            </a:r>
            <a:r>
              <a:rPr lang="en-IN" dirty="0" smtClean="0">
                <a:solidFill>
                  <a:srgbClr val="000000"/>
                </a:solidFill>
              </a:rPr>
              <a:t>Prediction</a:t>
            </a:r>
            <a:br>
              <a:rPr lang="en-IN" dirty="0" smtClean="0">
                <a:solidFill>
                  <a:srgbClr val="000000"/>
                </a:solidFill>
              </a:rPr>
            </a:br>
            <a:endParaRPr lang="en-IN" dirty="0">
              <a:solidFill>
                <a:srgbClr val="000000"/>
              </a:solidFill>
            </a:endParaRPr>
          </a:p>
          <a:p>
            <a:pPr marL="342900" indent="-342900" fontAlgn="base">
              <a:buFont typeface="+mj-lt"/>
              <a:buAutoNum type="arabicPeriod"/>
            </a:pPr>
            <a:r>
              <a:rPr lang="en-IN" dirty="0">
                <a:solidFill>
                  <a:srgbClr val="000000"/>
                </a:solidFill>
              </a:rPr>
              <a:t>Churn Rate </a:t>
            </a:r>
            <a:r>
              <a:rPr lang="en-IN" dirty="0" smtClean="0">
                <a:solidFill>
                  <a:srgbClr val="000000"/>
                </a:solidFill>
              </a:rPr>
              <a:t>Prediction</a:t>
            </a:r>
            <a:br>
              <a:rPr lang="en-IN" dirty="0" smtClean="0">
                <a:solidFill>
                  <a:srgbClr val="000000"/>
                </a:solidFill>
              </a:rPr>
            </a:br>
            <a:endParaRPr lang="en-IN" dirty="0">
              <a:solidFill>
                <a:srgbClr val="000000"/>
              </a:solidFill>
            </a:endParaRPr>
          </a:p>
          <a:p>
            <a:pPr marL="342900" indent="-342900" fontAlgn="base">
              <a:buFont typeface="+mj-lt"/>
              <a:buAutoNum type="arabicPeriod"/>
            </a:pPr>
            <a:r>
              <a:rPr lang="en-IN" dirty="0">
                <a:solidFill>
                  <a:srgbClr val="000000"/>
                </a:solidFill>
              </a:rPr>
              <a:t>Upselling and Cross-Selling </a:t>
            </a:r>
            <a:r>
              <a:rPr lang="en-IN" dirty="0" smtClean="0">
                <a:solidFill>
                  <a:srgbClr val="000000"/>
                </a:solidFill>
              </a:rPr>
              <a:t>Readiness</a:t>
            </a:r>
            <a:br>
              <a:rPr lang="en-IN" dirty="0" smtClean="0">
                <a:solidFill>
                  <a:srgbClr val="000000"/>
                </a:solidFill>
              </a:rPr>
            </a:br>
            <a:endParaRPr lang="en-IN" dirty="0">
              <a:solidFill>
                <a:srgbClr val="000000"/>
              </a:solidFill>
            </a:endParaRPr>
          </a:p>
          <a:p>
            <a:pPr marL="342900" indent="-342900" fontAlgn="base">
              <a:buFont typeface="+mj-lt"/>
              <a:buAutoNum type="arabicPeriod"/>
            </a:pPr>
            <a:r>
              <a:rPr lang="en-IN" dirty="0">
                <a:solidFill>
                  <a:srgbClr val="000000"/>
                </a:solidFill>
              </a:rPr>
              <a:t>Optimization of Marketing Campaigns</a:t>
            </a:r>
            <a:endParaRPr lang="en-IN" b="0" i="0" dirty="0">
              <a:solidFill>
                <a:srgbClr val="000000"/>
              </a:solidFill>
              <a:effectLst/>
            </a:endParaRPr>
          </a:p>
        </p:txBody>
      </p:sp>
    </p:spTree>
    <p:extLst>
      <p:ext uri="{BB962C8B-B14F-4D97-AF65-F5344CB8AC3E}">
        <p14:creationId xmlns:p14="http://schemas.microsoft.com/office/powerpoint/2010/main" val="34096273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6823" y="540913"/>
            <a:ext cx="2930674" cy="461665"/>
          </a:xfrm>
          <a:prstGeom prst="rect">
            <a:avLst/>
          </a:prstGeom>
          <a:noFill/>
        </p:spPr>
        <p:txBody>
          <a:bodyPr wrap="none" rtlCol="0">
            <a:spAutoFit/>
          </a:bodyPr>
          <a:lstStyle/>
          <a:p>
            <a:pPr marL="342900" indent="-342900">
              <a:buFont typeface="Wingdings" panose="05000000000000000000" pitchFamily="2" charset="2"/>
              <a:buChar char="q"/>
            </a:pPr>
            <a:r>
              <a:rPr lang="en-IN" sz="2400" dirty="0" smtClean="0"/>
              <a:t>Lead Segmentation</a:t>
            </a:r>
            <a:endParaRPr lang="en-IN" sz="2400" dirty="0"/>
          </a:p>
        </p:txBody>
      </p:sp>
      <p:sp>
        <p:nvSpPr>
          <p:cNvPr id="3" name="Rectangle 2"/>
          <p:cNvSpPr/>
          <p:nvPr/>
        </p:nvSpPr>
        <p:spPr>
          <a:xfrm>
            <a:off x="257578" y="1226687"/>
            <a:ext cx="11333408" cy="707886"/>
          </a:xfrm>
          <a:prstGeom prst="rect">
            <a:avLst/>
          </a:prstGeom>
        </p:spPr>
        <p:txBody>
          <a:bodyPr wrap="square">
            <a:spAutoFit/>
          </a:bodyPr>
          <a:lstStyle/>
          <a:p>
            <a:r>
              <a:rPr lang="en-IN" sz="2000" dirty="0">
                <a:solidFill>
                  <a:srgbClr val="555555"/>
                </a:solidFill>
              </a:rPr>
              <a:t>There a lot of lead segmentation possibilities upon which the </a:t>
            </a:r>
            <a:r>
              <a:rPr lang="en-IN" sz="2000" u="sng" dirty="0">
                <a:solidFill>
                  <a:srgbClr val="3890C5"/>
                </a:solidFill>
                <a:hlinkClick r:id="rId2"/>
              </a:rPr>
              <a:t>segmenting of the customers</a:t>
            </a:r>
            <a:r>
              <a:rPr lang="en-IN" sz="2000" dirty="0">
                <a:solidFill>
                  <a:srgbClr val="555555"/>
                </a:solidFill>
              </a:rPr>
              <a:t> depends on. It should always be kept in the record while going for a segmentation.</a:t>
            </a:r>
            <a:endParaRPr lang="en-IN" sz="2000" dirty="0"/>
          </a:p>
        </p:txBody>
      </p:sp>
      <p:pic>
        <p:nvPicPr>
          <p:cNvPr id="4" name="Picture 3"/>
          <p:cNvPicPr>
            <a:picLocks noChangeAspect="1"/>
          </p:cNvPicPr>
          <p:nvPr/>
        </p:nvPicPr>
        <p:blipFill>
          <a:blip r:embed="rId3"/>
          <a:stretch>
            <a:fillRect/>
          </a:stretch>
        </p:blipFill>
        <p:spPr>
          <a:xfrm>
            <a:off x="507775" y="2097128"/>
            <a:ext cx="10336235" cy="2668055"/>
          </a:xfrm>
          <a:prstGeom prst="rect">
            <a:avLst/>
          </a:prstGeom>
        </p:spPr>
      </p:pic>
    </p:spTree>
    <p:extLst>
      <p:ext uri="{BB962C8B-B14F-4D97-AF65-F5344CB8AC3E}">
        <p14:creationId xmlns:p14="http://schemas.microsoft.com/office/powerpoint/2010/main" val="18962279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2428" y="476518"/>
            <a:ext cx="2965812" cy="461665"/>
          </a:xfrm>
          <a:prstGeom prst="rect">
            <a:avLst/>
          </a:prstGeom>
          <a:noFill/>
        </p:spPr>
        <p:txBody>
          <a:bodyPr wrap="none" rtlCol="0">
            <a:spAutoFit/>
          </a:bodyPr>
          <a:lstStyle/>
          <a:p>
            <a:r>
              <a:rPr lang="en-IN" sz="2400" b="1" dirty="0" smtClean="0"/>
              <a:t>Market Segmentation</a:t>
            </a:r>
            <a:endParaRPr lang="en-IN" sz="2400" b="1" dirty="0"/>
          </a:p>
        </p:txBody>
      </p:sp>
      <p:sp>
        <p:nvSpPr>
          <p:cNvPr id="3" name="TextBox 2"/>
          <p:cNvSpPr txBox="1"/>
          <p:nvPr/>
        </p:nvSpPr>
        <p:spPr>
          <a:xfrm>
            <a:off x="360609" y="1390918"/>
            <a:ext cx="11388567" cy="5262979"/>
          </a:xfrm>
          <a:prstGeom prst="rect">
            <a:avLst/>
          </a:prstGeom>
          <a:noFill/>
        </p:spPr>
        <p:txBody>
          <a:bodyPr wrap="none" rtlCol="0">
            <a:spAutoFit/>
          </a:bodyPr>
          <a:lstStyle/>
          <a:p>
            <a:pPr marL="285750" indent="-285750">
              <a:buFont typeface="Arial" panose="020B0604020202020204" pitchFamily="34" charset="0"/>
              <a:buChar char="•"/>
            </a:pPr>
            <a:r>
              <a:rPr lang="en-IN" sz="2400" dirty="0"/>
              <a:t>Market Segmentation is a process of dividing the market of potential customers </a:t>
            </a:r>
            <a:r>
              <a:rPr lang="en-IN" sz="2400" dirty="0" smtClean="0"/>
              <a:t>into</a:t>
            </a:r>
          </a:p>
          <a:p>
            <a:r>
              <a:rPr lang="en-IN" sz="2400" dirty="0" smtClean="0"/>
              <a:t>     different </a:t>
            </a:r>
            <a:r>
              <a:rPr lang="en-IN" sz="2400" dirty="0"/>
              <a:t>groups </a:t>
            </a:r>
            <a:r>
              <a:rPr lang="en-IN" sz="2400" dirty="0" smtClean="0"/>
              <a:t>and </a:t>
            </a:r>
            <a:r>
              <a:rPr lang="en-IN" sz="2400" dirty="0"/>
              <a:t>segments on the basis of certain characteristics. </a:t>
            </a:r>
            <a:endParaRPr lang="en-IN" sz="2400" dirty="0" smtClean="0"/>
          </a:p>
          <a:p>
            <a:pPr marL="285750" indent="-285750">
              <a:buFont typeface="Arial" panose="020B0604020202020204" pitchFamily="34" charset="0"/>
              <a:buChar char="•"/>
            </a:pPr>
            <a:endParaRPr lang="en-IN" sz="2400" dirty="0"/>
          </a:p>
          <a:p>
            <a:pPr marL="285750" indent="-285750">
              <a:buFont typeface="Arial" panose="020B0604020202020204" pitchFamily="34" charset="0"/>
              <a:buChar char="•"/>
            </a:pPr>
            <a:r>
              <a:rPr lang="en-IN" sz="2400" dirty="0" smtClean="0"/>
              <a:t>The </a:t>
            </a:r>
            <a:r>
              <a:rPr lang="en-IN" sz="2400" dirty="0"/>
              <a:t>member of these groups share similar characteristics and </a:t>
            </a:r>
            <a:r>
              <a:rPr lang="en-IN" sz="2400" dirty="0" smtClean="0"/>
              <a:t>usually</a:t>
            </a:r>
          </a:p>
          <a:p>
            <a:r>
              <a:rPr lang="en-IN" sz="2400" dirty="0"/>
              <a:t> </a:t>
            </a:r>
            <a:r>
              <a:rPr lang="en-IN" sz="2400" dirty="0" smtClean="0"/>
              <a:t>    </a:t>
            </a:r>
            <a:r>
              <a:rPr lang="en-IN" sz="2400" dirty="0"/>
              <a:t>have one or more than one aspect common among them</a:t>
            </a:r>
            <a:r>
              <a:rPr lang="en-IN" sz="2400" dirty="0" smtClean="0"/>
              <a:t>.</a:t>
            </a:r>
          </a:p>
          <a:p>
            <a:pPr marL="285750" indent="-285750">
              <a:buFont typeface="Arial" panose="020B0604020202020204" pitchFamily="34" charset="0"/>
              <a:buChar char="•"/>
            </a:pPr>
            <a:endParaRPr lang="en-IN" sz="2400" dirty="0"/>
          </a:p>
          <a:p>
            <a:pPr marL="285750" indent="-285750">
              <a:buFont typeface="Arial" panose="020B0604020202020204" pitchFamily="34" charset="0"/>
              <a:buChar char="•"/>
            </a:pPr>
            <a:r>
              <a:rPr lang="en-IN" sz="2400" dirty="0" smtClean="0"/>
              <a:t>Market </a:t>
            </a:r>
            <a:r>
              <a:rPr lang="en-IN" sz="2400" dirty="0"/>
              <a:t>segmentation is one of the most efficient tools for marketers </a:t>
            </a:r>
            <a:endParaRPr lang="en-IN" sz="2400" dirty="0" smtClean="0"/>
          </a:p>
          <a:p>
            <a:r>
              <a:rPr lang="en-IN" sz="2400" dirty="0"/>
              <a:t> </a:t>
            </a:r>
            <a:r>
              <a:rPr lang="en-IN" sz="2400" dirty="0" smtClean="0"/>
              <a:t>   to </a:t>
            </a:r>
            <a:r>
              <a:rPr lang="en-IN" sz="2400" dirty="0"/>
              <a:t>cater to their target group</a:t>
            </a:r>
            <a:r>
              <a:rPr lang="en-IN" sz="2400" dirty="0" smtClean="0"/>
              <a:t>.</a:t>
            </a:r>
          </a:p>
          <a:p>
            <a:pPr marL="285750" indent="-285750">
              <a:buFont typeface="Arial" panose="020B0604020202020204" pitchFamily="34" charset="0"/>
              <a:buChar char="•"/>
            </a:pPr>
            <a:endParaRPr lang="en-IN" sz="2400" dirty="0" smtClean="0"/>
          </a:p>
          <a:p>
            <a:pPr marL="285750" indent="-285750">
              <a:buFont typeface="Arial" panose="020B0604020202020204" pitchFamily="34" charset="0"/>
              <a:buChar char="•"/>
            </a:pPr>
            <a:r>
              <a:rPr lang="en-IN" sz="2400" dirty="0" smtClean="0"/>
              <a:t> </a:t>
            </a:r>
            <a:r>
              <a:rPr lang="en-IN" sz="2400" dirty="0"/>
              <a:t>It makes it easier for them to personalize their campaigns, focus on what’s necessary, </a:t>
            </a:r>
            <a:endParaRPr lang="en-IN" sz="2400" dirty="0" smtClean="0"/>
          </a:p>
          <a:p>
            <a:r>
              <a:rPr lang="en-IN" sz="2400" dirty="0" smtClean="0"/>
              <a:t>     and </a:t>
            </a:r>
            <a:r>
              <a:rPr lang="en-IN" sz="2400" dirty="0"/>
              <a:t>to group similar consumers to target a specific audience in a cost-effective manner</a:t>
            </a:r>
            <a:r>
              <a:rPr lang="en-IN" sz="2400" dirty="0" smtClean="0"/>
              <a:t>.</a:t>
            </a:r>
          </a:p>
          <a:p>
            <a:endParaRPr lang="en-IN" sz="2400" dirty="0"/>
          </a:p>
          <a:p>
            <a:r>
              <a:rPr lang="en-IN" sz="2400" dirty="0"/>
              <a:t>The concept of market segmentation was coined by Wendell R. </a:t>
            </a:r>
            <a:r>
              <a:rPr lang="en-IN" sz="2400" dirty="0" smtClean="0"/>
              <a:t>Smith in 1956 </a:t>
            </a:r>
          </a:p>
          <a:p>
            <a:pPr marL="285750" indent="-285750">
              <a:buFont typeface="Arial" panose="020B0604020202020204" pitchFamily="34" charset="0"/>
              <a:buChar char="•"/>
            </a:pPr>
            <a:endParaRPr lang="en-IN" sz="2400" dirty="0" smtClean="0"/>
          </a:p>
        </p:txBody>
      </p:sp>
    </p:spTree>
    <p:extLst>
      <p:ext uri="{BB962C8B-B14F-4D97-AF65-F5344CB8AC3E}">
        <p14:creationId xmlns:p14="http://schemas.microsoft.com/office/powerpoint/2010/main" val="10331331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9397" y="643944"/>
            <a:ext cx="10872656" cy="1938992"/>
          </a:xfrm>
          <a:prstGeom prst="rect">
            <a:avLst/>
          </a:prstGeom>
          <a:noFill/>
        </p:spPr>
        <p:txBody>
          <a:bodyPr wrap="none" rtlCol="0">
            <a:spAutoFit/>
          </a:bodyPr>
          <a:lstStyle/>
          <a:p>
            <a:pPr marL="342900" indent="-342900" fontAlgn="base">
              <a:buFont typeface="Wingdings" panose="05000000000000000000" pitchFamily="2" charset="2"/>
              <a:buChar char="q"/>
            </a:pPr>
            <a:r>
              <a:rPr lang="en-IN" sz="2400" b="1" u="sng" dirty="0"/>
              <a:t>Bases of Market Segmentation</a:t>
            </a:r>
          </a:p>
          <a:p>
            <a:pPr fontAlgn="base"/>
            <a:endParaRPr lang="en-IN" dirty="0" smtClean="0"/>
          </a:p>
          <a:p>
            <a:pPr marL="342900" indent="-342900" fontAlgn="base">
              <a:buFont typeface="Arial" panose="020B0604020202020204" pitchFamily="34" charset="0"/>
              <a:buChar char="•"/>
            </a:pPr>
            <a:r>
              <a:rPr lang="en-IN" sz="2000" dirty="0" smtClean="0"/>
              <a:t>Segmenting </a:t>
            </a:r>
            <a:r>
              <a:rPr lang="en-IN" sz="2000" dirty="0"/>
              <a:t>is dividing a group into subgroups according to some set ‘basis’. </a:t>
            </a:r>
            <a:endParaRPr lang="en-IN" sz="2000" dirty="0" smtClean="0"/>
          </a:p>
          <a:p>
            <a:pPr marL="342900" indent="-342900" fontAlgn="base">
              <a:buFont typeface="Arial" panose="020B0604020202020204" pitchFamily="34" charset="0"/>
              <a:buChar char="•"/>
            </a:pPr>
            <a:endParaRPr lang="en-IN" sz="2000" dirty="0"/>
          </a:p>
          <a:p>
            <a:pPr marL="342900" indent="-342900" fontAlgn="base">
              <a:buFont typeface="Arial" panose="020B0604020202020204" pitchFamily="34" charset="0"/>
              <a:buChar char="•"/>
            </a:pPr>
            <a:r>
              <a:rPr lang="en-IN" sz="2000" dirty="0" smtClean="0"/>
              <a:t>These </a:t>
            </a:r>
            <a:r>
              <a:rPr lang="en-IN" sz="2000" dirty="0"/>
              <a:t>bases range from age, gender, etc. to psychographic factors like attitude, interest, values, etc.</a:t>
            </a:r>
          </a:p>
          <a:p>
            <a:endParaRPr lang="en-IN" dirty="0"/>
          </a:p>
        </p:txBody>
      </p:sp>
      <p:sp>
        <p:nvSpPr>
          <p:cNvPr id="3" name="Rectangle 2"/>
          <p:cNvSpPr/>
          <p:nvPr/>
        </p:nvSpPr>
        <p:spPr>
          <a:xfrm>
            <a:off x="489397" y="2815750"/>
            <a:ext cx="10612192" cy="3262432"/>
          </a:xfrm>
          <a:prstGeom prst="rect">
            <a:avLst/>
          </a:prstGeom>
        </p:spPr>
        <p:txBody>
          <a:bodyPr wrap="square">
            <a:spAutoFit/>
          </a:bodyPr>
          <a:lstStyle/>
          <a:p>
            <a:pPr marL="457200" indent="-457200" fontAlgn="base">
              <a:buFont typeface="Wingdings" panose="05000000000000000000" pitchFamily="2" charset="2"/>
              <a:buChar char="q"/>
            </a:pPr>
            <a:r>
              <a:rPr lang="en-IN" sz="2800" b="1" i="0" dirty="0" smtClean="0">
                <a:solidFill>
                  <a:srgbClr val="000000"/>
                </a:solidFill>
                <a:effectLst/>
              </a:rPr>
              <a:t>Gender</a:t>
            </a:r>
          </a:p>
          <a:p>
            <a:pPr fontAlgn="base"/>
            <a:endParaRPr lang="en-IN" b="1" i="0" dirty="0" smtClean="0">
              <a:solidFill>
                <a:srgbClr val="000000"/>
              </a:solidFill>
              <a:effectLst/>
            </a:endParaRPr>
          </a:p>
          <a:p>
            <a:pPr marL="285750" indent="-285750" fontAlgn="base">
              <a:buFont typeface="Arial" panose="020B0604020202020204" pitchFamily="34" charset="0"/>
              <a:buChar char="•"/>
            </a:pPr>
            <a:r>
              <a:rPr lang="en-IN" sz="2000" dirty="0"/>
              <a:t>Gender is one of the most simple yet important bases of market segmentation. </a:t>
            </a:r>
            <a:r>
              <a:rPr lang="en-IN" sz="2000" dirty="0" smtClean="0"/>
              <a:t/>
            </a:r>
            <a:br>
              <a:rPr lang="en-IN" sz="2000" dirty="0" smtClean="0"/>
            </a:br>
            <a:endParaRPr lang="en-IN" sz="2000" dirty="0"/>
          </a:p>
          <a:p>
            <a:pPr marL="285750" indent="-285750" fontAlgn="base">
              <a:buFont typeface="Arial" panose="020B0604020202020204" pitchFamily="34" charset="0"/>
              <a:buChar char="•"/>
            </a:pPr>
            <a:r>
              <a:rPr lang="en-IN" sz="2000" dirty="0"/>
              <a:t>The interests, needs and wants of males and females differ at many levels</a:t>
            </a:r>
            <a:r>
              <a:rPr lang="en-IN" sz="2000" dirty="0" smtClean="0"/>
              <a:t>.</a:t>
            </a:r>
            <a:br>
              <a:rPr lang="en-IN" sz="2000" dirty="0" smtClean="0"/>
            </a:br>
            <a:endParaRPr lang="en-IN" sz="2000" dirty="0"/>
          </a:p>
          <a:p>
            <a:pPr marL="285750" indent="-285750" fontAlgn="base">
              <a:buFont typeface="Arial" panose="020B0604020202020204" pitchFamily="34" charset="0"/>
              <a:buChar char="•"/>
            </a:pPr>
            <a:r>
              <a:rPr lang="en-IN" sz="2000" dirty="0" smtClean="0"/>
              <a:t> </a:t>
            </a:r>
            <a:r>
              <a:rPr lang="en-IN" sz="2000" dirty="0"/>
              <a:t>Thus, marketers focus on different marketing and communication strategies for both. </a:t>
            </a:r>
            <a:r>
              <a:rPr lang="en-IN" sz="2000" dirty="0" smtClean="0"/>
              <a:t/>
            </a:r>
            <a:br>
              <a:rPr lang="en-IN" sz="2000" dirty="0" smtClean="0"/>
            </a:br>
            <a:endParaRPr lang="en-IN" sz="2000" dirty="0"/>
          </a:p>
          <a:p>
            <a:pPr marL="285750" indent="-285750" fontAlgn="base">
              <a:buFont typeface="Arial" panose="020B0604020202020204" pitchFamily="34" charset="0"/>
              <a:buChar char="•"/>
            </a:pPr>
            <a:r>
              <a:rPr lang="en-IN" sz="2000" dirty="0" smtClean="0"/>
              <a:t>This </a:t>
            </a:r>
            <a:r>
              <a:rPr lang="en-IN" sz="2000" dirty="0"/>
              <a:t>type of segmentation is usually seen in the case of cosmetics, clothing, and jewellery industry, </a:t>
            </a:r>
            <a:r>
              <a:rPr lang="en-IN" sz="2000" dirty="0" err="1"/>
              <a:t>etc</a:t>
            </a:r>
            <a:endParaRPr lang="en-IN" sz="2000" dirty="0"/>
          </a:p>
        </p:txBody>
      </p:sp>
    </p:spTree>
    <p:extLst>
      <p:ext uri="{BB962C8B-B14F-4D97-AF65-F5344CB8AC3E}">
        <p14:creationId xmlns:p14="http://schemas.microsoft.com/office/powerpoint/2010/main" val="31536321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TotalTime>
  <Words>414</Words>
  <Application>Microsoft Office PowerPoint</Application>
  <PresentationFormat>Widescreen</PresentationFormat>
  <Paragraphs>168</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Lato</vt:lpstr>
      <vt:lpstr>Wingdings</vt:lpstr>
      <vt:lpstr>Office Theme</vt:lpstr>
      <vt:lpstr>Marketing Analytics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Ankit Dsouza</dc:creator>
  <cp:lastModifiedBy>Ankit Dsouza</cp:lastModifiedBy>
  <cp:revision>38</cp:revision>
  <dcterms:created xsi:type="dcterms:W3CDTF">2019-11-01T09:06:41Z</dcterms:created>
  <dcterms:modified xsi:type="dcterms:W3CDTF">2019-11-01T16:07:06Z</dcterms:modified>
</cp:coreProperties>
</file>