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67"/>
  </p:notesMasterIdLst>
  <p:sldIdLst>
    <p:sldId id="345" r:id="rId2"/>
    <p:sldId id="347" r:id="rId3"/>
    <p:sldId id="348" r:id="rId4"/>
    <p:sldId id="302" r:id="rId5"/>
    <p:sldId id="371" r:id="rId6"/>
    <p:sldId id="349" r:id="rId7"/>
    <p:sldId id="372" r:id="rId8"/>
    <p:sldId id="306" r:id="rId9"/>
    <p:sldId id="401" r:id="rId10"/>
    <p:sldId id="308" r:id="rId11"/>
    <p:sldId id="309" r:id="rId12"/>
    <p:sldId id="310" r:id="rId13"/>
    <p:sldId id="311" r:id="rId14"/>
    <p:sldId id="313" r:id="rId15"/>
    <p:sldId id="314" r:id="rId16"/>
    <p:sldId id="373" r:id="rId17"/>
    <p:sldId id="316" r:id="rId18"/>
    <p:sldId id="339" r:id="rId19"/>
    <p:sldId id="317" r:id="rId20"/>
    <p:sldId id="318" r:id="rId21"/>
    <p:sldId id="374" r:id="rId22"/>
    <p:sldId id="319" r:id="rId23"/>
    <p:sldId id="321" r:id="rId24"/>
    <p:sldId id="375" r:id="rId25"/>
    <p:sldId id="324" r:id="rId26"/>
    <p:sldId id="326" r:id="rId27"/>
    <p:sldId id="327" r:id="rId28"/>
    <p:sldId id="405" r:id="rId29"/>
    <p:sldId id="404" r:id="rId30"/>
    <p:sldId id="353" r:id="rId31"/>
    <p:sldId id="406" r:id="rId32"/>
    <p:sldId id="412" r:id="rId33"/>
    <p:sldId id="328" r:id="rId34"/>
    <p:sldId id="330" r:id="rId35"/>
    <p:sldId id="356" r:id="rId36"/>
    <p:sldId id="378" r:id="rId37"/>
    <p:sldId id="379" r:id="rId38"/>
    <p:sldId id="359" r:id="rId39"/>
    <p:sldId id="380" r:id="rId40"/>
    <p:sldId id="381" r:id="rId41"/>
    <p:sldId id="360" r:id="rId42"/>
    <p:sldId id="382" r:id="rId43"/>
    <p:sldId id="383" r:id="rId44"/>
    <p:sldId id="384" r:id="rId45"/>
    <p:sldId id="385" r:id="rId46"/>
    <p:sldId id="340" r:id="rId47"/>
    <p:sldId id="341" r:id="rId48"/>
    <p:sldId id="386" r:id="rId49"/>
    <p:sldId id="413" r:id="rId50"/>
    <p:sldId id="389" r:id="rId51"/>
    <p:sldId id="342" r:id="rId52"/>
    <p:sldId id="414" r:id="rId53"/>
    <p:sldId id="363" r:id="rId54"/>
    <p:sldId id="392" r:id="rId55"/>
    <p:sldId id="365" r:id="rId56"/>
    <p:sldId id="409" r:id="rId57"/>
    <p:sldId id="408" r:id="rId58"/>
    <p:sldId id="366" r:id="rId59"/>
    <p:sldId id="394" r:id="rId60"/>
    <p:sldId id="395" r:id="rId61"/>
    <p:sldId id="396" r:id="rId62"/>
    <p:sldId id="410" r:id="rId63"/>
    <p:sldId id="411" r:id="rId64"/>
    <p:sldId id="399" r:id="rId65"/>
    <p:sldId id="400" r:id="rId6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8953"/>
    <a:srgbClr val="918E4D"/>
    <a:srgbClr val="9B9853"/>
    <a:srgbClr val="ABA761"/>
    <a:srgbClr val="C6C3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0" autoAdjust="0"/>
    <p:restoredTop sz="88312" autoAdjust="0"/>
  </p:normalViewPr>
  <p:slideViewPr>
    <p:cSldViewPr>
      <p:cViewPr varScale="1">
        <p:scale>
          <a:sx n="63" d="100"/>
          <a:sy n="63" d="100"/>
        </p:scale>
        <p:origin x="1662" y="7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p:scale>
          <a:sx n="80" d="100"/>
          <a:sy n="80" d="100"/>
        </p:scale>
        <p:origin x="-2454" y="3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8174C2-9544-4D6D-B3E7-94E5605B3C53}" type="doc">
      <dgm:prSet loTypeId="urn:microsoft.com/office/officeart/2005/8/layout/cycle8" loCatId="cycle" qsTypeId="urn:microsoft.com/office/officeart/2005/8/quickstyle/3d1" qsCatId="3D" csTypeId="urn:microsoft.com/office/officeart/2005/8/colors/colorful4" csCatId="colorful" phldr="1"/>
      <dgm:spPr/>
      <dgm:t>
        <a:bodyPr/>
        <a:lstStyle/>
        <a:p>
          <a:endParaRPr lang="en-US"/>
        </a:p>
      </dgm:t>
    </dgm:pt>
    <dgm:pt modelId="{3051DC4C-9441-4F42-B6D5-0419553DEE1D}">
      <dgm:prSet phldrT="[Text]" custT="1"/>
      <dgm:spPr/>
      <dgm:t>
        <a:bodyPr/>
        <a:lstStyle/>
        <a:p>
          <a:r>
            <a:rPr lang="en-US" sz="2800" b="1" dirty="0"/>
            <a:t>Cognitive </a:t>
          </a:r>
        </a:p>
      </dgm:t>
    </dgm:pt>
    <dgm:pt modelId="{54692E47-3F7F-4D46-916A-3A2DBD57690C}" type="parTrans" cxnId="{0320249F-165C-4190-92B8-CA2500C4A543}">
      <dgm:prSet/>
      <dgm:spPr/>
      <dgm:t>
        <a:bodyPr/>
        <a:lstStyle/>
        <a:p>
          <a:endParaRPr lang="en-US" sz="1800" b="1"/>
        </a:p>
      </dgm:t>
    </dgm:pt>
    <dgm:pt modelId="{9C07CDC2-8935-43FC-8EFD-4D8FF0EB7E50}" type="sibTrans" cxnId="{0320249F-165C-4190-92B8-CA2500C4A543}">
      <dgm:prSet/>
      <dgm:spPr/>
      <dgm:t>
        <a:bodyPr/>
        <a:lstStyle/>
        <a:p>
          <a:endParaRPr lang="en-US" sz="1800" b="1"/>
        </a:p>
      </dgm:t>
    </dgm:pt>
    <dgm:pt modelId="{71DEC9B2-8701-441A-8A5D-0CABAE8FF6FA}">
      <dgm:prSet phldrT="[Text]" custT="1"/>
      <dgm:spPr/>
      <dgm:t>
        <a:bodyPr/>
        <a:lstStyle/>
        <a:p>
          <a:r>
            <a:rPr lang="en-US" sz="2800" b="1" dirty="0"/>
            <a:t>Affective</a:t>
          </a:r>
        </a:p>
      </dgm:t>
    </dgm:pt>
    <dgm:pt modelId="{9FC48245-7503-48E9-8923-6D4D93A99CF4}" type="parTrans" cxnId="{79136E9D-B640-4A2C-A5BB-F78171B0CA63}">
      <dgm:prSet/>
      <dgm:spPr/>
      <dgm:t>
        <a:bodyPr/>
        <a:lstStyle/>
        <a:p>
          <a:endParaRPr lang="en-US" sz="1800" b="1"/>
        </a:p>
      </dgm:t>
    </dgm:pt>
    <dgm:pt modelId="{87B77FFA-1F65-40AB-BC73-A3D044282D5E}" type="sibTrans" cxnId="{79136E9D-B640-4A2C-A5BB-F78171B0CA63}">
      <dgm:prSet/>
      <dgm:spPr/>
      <dgm:t>
        <a:bodyPr/>
        <a:lstStyle/>
        <a:p>
          <a:endParaRPr lang="en-US" sz="1800" b="1"/>
        </a:p>
      </dgm:t>
    </dgm:pt>
    <dgm:pt modelId="{020109DC-0D7C-4167-A17C-86FF5117F0A0}">
      <dgm:prSet phldrT="[Text]" custT="1"/>
      <dgm:spPr/>
      <dgm:t>
        <a:bodyPr/>
        <a:lstStyle/>
        <a:p>
          <a:r>
            <a:rPr lang="en-US" sz="2800" b="1" dirty="0"/>
            <a:t>Conative</a:t>
          </a:r>
        </a:p>
      </dgm:t>
    </dgm:pt>
    <dgm:pt modelId="{9BCAA7BC-4D50-4CC3-BE96-8EDEDD16CF60}" type="parTrans" cxnId="{518ECDF4-56DA-475A-96B7-756054378BAD}">
      <dgm:prSet/>
      <dgm:spPr/>
      <dgm:t>
        <a:bodyPr/>
        <a:lstStyle/>
        <a:p>
          <a:endParaRPr lang="en-US" sz="1800" b="1"/>
        </a:p>
      </dgm:t>
    </dgm:pt>
    <dgm:pt modelId="{03537D93-83DF-4D6F-A9AC-E5153449FCC1}" type="sibTrans" cxnId="{518ECDF4-56DA-475A-96B7-756054378BAD}">
      <dgm:prSet/>
      <dgm:spPr/>
      <dgm:t>
        <a:bodyPr/>
        <a:lstStyle/>
        <a:p>
          <a:endParaRPr lang="en-US" sz="1800" b="1"/>
        </a:p>
      </dgm:t>
    </dgm:pt>
    <dgm:pt modelId="{0E010C9A-3D08-4DE1-8F98-85CA18DE9BA5}" type="pres">
      <dgm:prSet presAssocID="{B48174C2-9544-4D6D-B3E7-94E5605B3C53}" presName="compositeShape" presStyleCnt="0">
        <dgm:presLayoutVars>
          <dgm:chMax val="7"/>
          <dgm:dir/>
          <dgm:resizeHandles val="exact"/>
        </dgm:presLayoutVars>
      </dgm:prSet>
      <dgm:spPr/>
    </dgm:pt>
    <dgm:pt modelId="{95799F81-E1AF-44E4-A53F-476786DCB382}" type="pres">
      <dgm:prSet presAssocID="{B48174C2-9544-4D6D-B3E7-94E5605B3C53}" presName="wedge1" presStyleLbl="node1" presStyleIdx="0" presStyleCnt="3"/>
      <dgm:spPr/>
    </dgm:pt>
    <dgm:pt modelId="{FC13BC45-1222-4F64-9BFB-B7FBCC9FC9FC}" type="pres">
      <dgm:prSet presAssocID="{B48174C2-9544-4D6D-B3E7-94E5605B3C53}" presName="dummy1a" presStyleCnt="0"/>
      <dgm:spPr/>
    </dgm:pt>
    <dgm:pt modelId="{826F4BF8-F2FC-4977-9173-BEA45C0C8522}" type="pres">
      <dgm:prSet presAssocID="{B48174C2-9544-4D6D-B3E7-94E5605B3C53}" presName="dummy1b" presStyleCnt="0"/>
      <dgm:spPr/>
    </dgm:pt>
    <dgm:pt modelId="{A249EB24-A917-4E8F-BAF0-EDD889BB384A}" type="pres">
      <dgm:prSet presAssocID="{B48174C2-9544-4D6D-B3E7-94E5605B3C53}" presName="wedge1Tx" presStyleLbl="node1" presStyleIdx="0" presStyleCnt="3">
        <dgm:presLayoutVars>
          <dgm:chMax val="0"/>
          <dgm:chPref val="0"/>
          <dgm:bulletEnabled val="1"/>
        </dgm:presLayoutVars>
      </dgm:prSet>
      <dgm:spPr/>
    </dgm:pt>
    <dgm:pt modelId="{53BCDE90-ADEA-4514-8DDC-F59A12E6825A}" type="pres">
      <dgm:prSet presAssocID="{B48174C2-9544-4D6D-B3E7-94E5605B3C53}" presName="wedge2" presStyleLbl="node1" presStyleIdx="1" presStyleCnt="3"/>
      <dgm:spPr/>
    </dgm:pt>
    <dgm:pt modelId="{49C94517-27B2-4B7B-A482-B64255C3F292}" type="pres">
      <dgm:prSet presAssocID="{B48174C2-9544-4D6D-B3E7-94E5605B3C53}" presName="dummy2a" presStyleCnt="0"/>
      <dgm:spPr/>
    </dgm:pt>
    <dgm:pt modelId="{830F2699-0B06-4B05-8CA9-CCAEA363873E}" type="pres">
      <dgm:prSet presAssocID="{B48174C2-9544-4D6D-B3E7-94E5605B3C53}" presName="dummy2b" presStyleCnt="0"/>
      <dgm:spPr/>
    </dgm:pt>
    <dgm:pt modelId="{05C1F78F-769C-49F8-BBEC-30431EC5407D}" type="pres">
      <dgm:prSet presAssocID="{B48174C2-9544-4D6D-B3E7-94E5605B3C53}" presName="wedge2Tx" presStyleLbl="node1" presStyleIdx="1" presStyleCnt="3">
        <dgm:presLayoutVars>
          <dgm:chMax val="0"/>
          <dgm:chPref val="0"/>
          <dgm:bulletEnabled val="1"/>
        </dgm:presLayoutVars>
      </dgm:prSet>
      <dgm:spPr/>
    </dgm:pt>
    <dgm:pt modelId="{B4802C6F-CAB7-4ED2-A033-89EA48E8D221}" type="pres">
      <dgm:prSet presAssocID="{B48174C2-9544-4D6D-B3E7-94E5605B3C53}" presName="wedge3" presStyleLbl="node1" presStyleIdx="2" presStyleCnt="3"/>
      <dgm:spPr/>
    </dgm:pt>
    <dgm:pt modelId="{20CBB097-B8E8-469E-B65C-F693D5159062}" type="pres">
      <dgm:prSet presAssocID="{B48174C2-9544-4D6D-B3E7-94E5605B3C53}" presName="dummy3a" presStyleCnt="0"/>
      <dgm:spPr/>
    </dgm:pt>
    <dgm:pt modelId="{5ECEE394-EAA4-4A90-91F4-6596522E752A}" type="pres">
      <dgm:prSet presAssocID="{B48174C2-9544-4D6D-B3E7-94E5605B3C53}" presName="dummy3b" presStyleCnt="0"/>
      <dgm:spPr/>
    </dgm:pt>
    <dgm:pt modelId="{CEBBB0A6-8179-4C7D-BEC7-926291FA4BE1}" type="pres">
      <dgm:prSet presAssocID="{B48174C2-9544-4D6D-B3E7-94E5605B3C53}" presName="wedge3Tx" presStyleLbl="node1" presStyleIdx="2" presStyleCnt="3">
        <dgm:presLayoutVars>
          <dgm:chMax val="0"/>
          <dgm:chPref val="0"/>
          <dgm:bulletEnabled val="1"/>
        </dgm:presLayoutVars>
      </dgm:prSet>
      <dgm:spPr/>
    </dgm:pt>
    <dgm:pt modelId="{25B8448D-130C-43BF-B351-783E3A8FBD23}" type="pres">
      <dgm:prSet presAssocID="{9C07CDC2-8935-43FC-8EFD-4D8FF0EB7E50}" presName="arrowWedge1" presStyleLbl="fgSibTrans2D1" presStyleIdx="0" presStyleCnt="3"/>
      <dgm:spPr/>
    </dgm:pt>
    <dgm:pt modelId="{814EC06A-F08B-407F-91AE-DFAB42D182F5}" type="pres">
      <dgm:prSet presAssocID="{87B77FFA-1F65-40AB-BC73-A3D044282D5E}" presName="arrowWedge2" presStyleLbl="fgSibTrans2D1" presStyleIdx="1" presStyleCnt="3"/>
      <dgm:spPr/>
    </dgm:pt>
    <dgm:pt modelId="{27FF1864-5F86-4488-8E9D-2CFF4C83A1B3}" type="pres">
      <dgm:prSet presAssocID="{03537D93-83DF-4D6F-A9AC-E5153449FCC1}" presName="arrowWedge3" presStyleLbl="fgSibTrans2D1" presStyleIdx="2" presStyleCnt="3"/>
      <dgm:spPr/>
    </dgm:pt>
  </dgm:ptLst>
  <dgm:cxnLst>
    <dgm:cxn modelId="{3B5DC02D-E9F1-4136-8750-11BA49B35E09}" type="presOf" srcId="{020109DC-0D7C-4167-A17C-86FF5117F0A0}" destId="{CEBBB0A6-8179-4C7D-BEC7-926291FA4BE1}" srcOrd="1" destOrd="0" presId="urn:microsoft.com/office/officeart/2005/8/layout/cycle8"/>
    <dgm:cxn modelId="{3378966B-5A38-4AA7-B44C-72FD7375F02B}" type="presOf" srcId="{3051DC4C-9441-4F42-B6D5-0419553DEE1D}" destId="{A249EB24-A917-4E8F-BAF0-EDD889BB384A}" srcOrd="1" destOrd="0" presId="urn:microsoft.com/office/officeart/2005/8/layout/cycle8"/>
    <dgm:cxn modelId="{97696C70-C8D0-4BFE-A192-AFE697933317}" type="presOf" srcId="{020109DC-0D7C-4167-A17C-86FF5117F0A0}" destId="{B4802C6F-CAB7-4ED2-A033-89EA48E8D221}" srcOrd="0" destOrd="0" presId="urn:microsoft.com/office/officeart/2005/8/layout/cycle8"/>
    <dgm:cxn modelId="{0BA7BE56-307F-4E77-AA3B-A8C161B9DED9}" type="presOf" srcId="{3051DC4C-9441-4F42-B6D5-0419553DEE1D}" destId="{95799F81-E1AF-44E4-A53F-476786DCB382}" srcOrd="0" destOrd="0" presId="urn:microsoft.com/office/officeart/2005/8/layout/cycle8"/>
    <dgm:cxn modelId="{080E5585-0CC1-44C5-AB6B-6D63675E6F27}" type="presOf" srcId="{71DEC9B2-8701-441A-8A5D-0CABAE8FF6FA}" destId="{53BCDE90-ADEA-4514-8DDC-F59A12E6825A}" srcOrd="0" destOrd="0" presId="urn:microsoft.com/office/officeart/2005/8/layout/cycle8"/>
    <dgm:cxn modelId="{79136E9D-B640-4A2C-A5BB-F78171B0CA63}" srcId="{B48174C2-9544-4D6D-B3E7-94E5605B3C53}" destId="{71DEC9B2-8701-441A-8A5D-0CABAE8FF6FA}" srcOrd="1" destOrd="0" parTransId="{9FC48245-7503-48E9-8923-6D4D93A99CF4}" sibTransId="{87B77FFA-1F65-40AB-BC73-A3D044282D5E}"/>
    <dgm:cxn modelId="{0320249F-165C-4190-92B8-CA2500C4A543}" srcId="{B48174C2-9544-4D6D-B3E7-94E5605B3C53}" destId="{3051DC4C-9441-4F42-B6D5-0419553DEE1D}" srcOrd="0" destOrd="0" parTransId="{54692E47-3F7F-4D46-916A-3A2DBD57690C}" sibTransId="{9C07CDC2-8935-43FC-8EFD-4D8FF0EB7E50}"/>
    <dgm:cxn modelId="{ECBE8CB4-3964-4E66-AE5A-63232222B7C3}" type="presOf" srcId="{71DEC9B2-8701-441A-8A5D-0CABAE8FF6FA}" destId="{05C1F78F-769C-49F8-BBEC-30431EC5407D}" srcOrd="1" destOrd="0" presId="urn:microsoft.com/office/officeart/2005/8/layout/cycle8"/>
    <dgm:cxn modelId="{42DC47CB-63AD-479B-A953-ECC5E448A218}" type="presOf" srcId="{B48174C2-9544-4D6D-B3E7-94E5605B3C53}" destId="{0E010C9A-3D08-4DE1-8F98-85CA18DE9BA5}" srcOrd="0" destOrd="0" presId="urn:microsoft.com/office/officeart/2005/8/layout/cycle8"/>
    <dgm:cxn modelId="{518ECDF4-56DA-475A-96B7-756054378BAD}" srcId="{B48174C2-9544-4D6D-B3E7-94E5605B3C53}" destId="{020109DC-0D7C-4167-A17C-86FF5117F0A0}" srcOrd="2" destOrd="0" parTransId="{9BCAA7BC-4D50-4CC3-BE96-8EDEDD16CF60}" sibTransId="{03537D93-83DF-4D6F-A9AC-E5153449FCC1}"/>
    <dgm:cxn modelId="{0D9E2110-75C1-42DF-8556-D1142F5BC82C}" type="presParOf" srcId="{0E010C9A-3D08-4DE1-8F98-85CA18DE9BA5}" destId="{95799F81-E1AF-44E4-A53F-476786DCB382}" srcOrd="0" destOrd="0" presId="urn:microsoft.com/office/officeart/2005/8/layout/cycle8"/>
    <dgm:cxn modelId="{A9F14F48-0C1D-494A-B728-9B7D93453494}" type="presParOf" srcId="{0E010C9A-3D08-4DE1-8F98-85CA18DE9BA5}" destId="{FC13BC45-1222-4F64-9BFB-B7FBCC9FC9FC}" srcOrd="1" destOrd="0" presId="urn:microsoft.com/office/officeart/2005/8/layout/cycle8"/>
    <dgm:cxn modelId="{23AADF26-E235-4214-83C7-79DC179B6796}" type="presParOf" srcId="{0E010C9A-3D08-4DE1-8F98-85CA18DE9BA5}" destId="{826F4BF8-F2FC-4977-9173-BEA45C0C8522}" srcOrd="2" destOrd="0" presId="urn:microsoft.com/office/officeart/2005/8/layout/cycle8"/>
    <dgm:cxn modelId="{8882012C-93A4-4AFE-8073-F839AE973DB8}" type="presParOf" srcId="{0E010C9A-3D08-4DE1-8F98-85CA18DE9BA5}" destId="{A249EB24-A917-4E8F-BAF0-EDD889BB384A}" srcOrd="3" destOrd="0" presId="urn:microsoft.com/office/officeart/2005/8/layout/cycle8"/>
    <dgm:cxn modelId="{F26A1219-4778-4E0B-A40D-B77A3540F6DA}" type="presParOf" srcId="{0E010C9A-3D08-4DE1-8F98-85CA18DE9BA5}" destId="{53BCDE90-ADEA-4514-8DDC-F59A12E6825A}" srcOrd="4" destOrd="0" presId="urn:microsoft.com/office/officeart/2005/8/layout/cycle8"/>
    <dgm:cxn modelId="{CDDADB33-69FD-4C34-9800-5C915467BFDD}" type="presParOf" srcId="{0E010C9A-3D08-4DE1-8F98-85CA18DE9BA5}" destId="{49C94517-27B2-4B7B-A482-B64255C3F292}" srcOrd="5" destOrd="0" presId="urn:microsoft.com/office/officeart/2005/8/layout/cycle8"/>
    <dgm:cxn modelId="{8715524F-B81C-4BE5-83DB-59D91BC45472}" type="presParOf" srcId="{0E010C9A-3D08-4DE1-8F98-85CA18DE9BA5}" destId="{830F2699-0B06-4B05-8CA9-CCAEA363873E}" srcOrd="6" destOrd="0" presId="urn:microsoft.com/office/officeart/2005/8/layout/cycle8"/>
    <dgm:cxn modelId="{D46999A1-123A-4FEC-BC3E-3E84061B2520}" type="presParOf" srcId="{0E010C9A-3D08-4DE1-8F98-85CA18DE9BA5}" destId="{05C1F78F-769C-49F8-BBEC-30431EC5407D}" srcOrd="7" destOrd="0" presId="urn:microsoft.com/office/officeart/2005/8/layout/cycle8"/>
    <dgm:cxn modelId="{5E87B580-1E91-4924-B5CB-BB180E6BD40A}" type="presParOf" srcId="{0E010C9A-3D08-4DE1-8F98-85CA18DE9BA5}" destId="{B4802C6F-CAB7-4ED2-A033-89EA48E8D221}" srcOrd="8" destOrd="0" presId="urn:microsoft.com/office/officeart/2005/8/layout/cycle8"/>
    <dgm:cxn modelId="{AFF53646-3F16-4D3E-8F36-CCB4AA0215AE}" type="presParOf" srcId="{0E010C9A-3D08-4DE1-8F98-85CA18DE9BA5}" destId="{20CBB097-B8E8-469E-B65C-F693D5159062}" srcOrd="9" destOrd="0" presId="urn:microsoft.com/office/officeart/2005/8/layout/cycle8"/>
    <dgm:cxn modelId="{8B4F1E0C-4B9C-4A4D-8675-3859BD3EB703}" type="presParOf" srcId="{0E010C9A-3D08-4DE1-8F98-85CA18DE9BA5}" destId="{5ECEE394-EAA4-4A90-91F4-6596522E752A}" srcOrd="10" destOrd="0" presId="urn:microsoft.com/office/officeart/2005/8/layout/cycle8"/>
    <dgm:cxn modelId="{62FF756F-C473-4115-A26C-793C2AC15241}" type="presParOf" srcId="{0E010C9A-3D08-4DE1-8F98-85CA18DE9BA5}" destId="{CEBBB0A6-8179-4C7D-BEC7-926291FA4BE1}" srcOrd="11" destOrd="0" presId="urn:microsoft.com/office/officeart/2005/8/layout/cycle8"/>
    <dgm:cxn modelId="{DB54F486-659D-4C86-BE8B-78CAD1DF2028}" type="presParOf" srcId="{0E010C9A-3D08-4DE1-8F98-85CA18DE9BA5}" destId="{25B8448D-130C-43BF-B351-783E3A8FBD23}" srcOrd="12" destOrd="0" presId="urn:microsoft.com/office/officeart/2005/8/layout/cycle8"/>
    <dgm:cxn modelId="{A4163508-754C-416F-9277-99BE1AAF3081}" type="presParOf" srcId="{0E010C9A-3D08-4DE1-8F98-85CA18DE9BA5}" destId="{814EC06A-F08B-407F-91AE-DFAB42D182F5}" srcOrd="13" destOrd="0" presId="urn:microsoft.com/office/officeart/2005/8/layout/cycle8"/>
    <dgm:cxn modelId="{79D1F56E-8035-4382-8C11-F6328E11E862}" type="presParOf" srcId="{0E010C9A-3D08-4DE1-8F98-85CA18DE9BA5}" destId="{27FF1864-5F86-4488-8E9D-2CFF4C83A1B3}"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4C58D2-2F8F-43E1-91BB-16BF9B86D324}" type="doc">
      <dgm:prSet loTypeId="urn:microsoft.com/office/officeart/2005/8/layout/vList2" loCatId="list" qsTypeId="urn:microsoft.com/office/officeart/2005/8/quickstyle/simple4" qsCatId="simple" csTypeId="urn:microsoft.com/office/officeart/2005/8/colors/colorful4" csCatId="colorful" phldr="1"/>
      <dgm:spPr/>
      <dgm:t>
        <a:bodyPr/>
        <a:lstStyle/>
        <a:p>
          <a:endParaRPr lang="en-US"/>
        </a:p>
      </dgm:t>
    </dgm:pt>
    <dgm:pt modelId="{5192A11B-B1B0-485D-B2CF-B7BA0CE91AA7}">
      <dgm:prSet/>
      <dgm:spPr/>
      <dgm:t>
        <a:bodyPr/>
        <a:lstStyle/>
        <a:p>
          <a:pPr rtl="0"/>
          <a:r>
            <a:rPr lang="en-US" dirty="0"/>
            <a:t>Changing the Basic Motivational Function</a:t>
          </a:r>
        </a:p>
      </dgm:t>
    </dgm:pt>
    <dgm:pt modelId="{0E6CA4E8-0946-405E-8931-1A3BBE0F9D4D}" type="parTrans" cxnId="{61D7D958-37A8-4C0B-802A-AB524859A7C6}">
      <dgm:prSet/>
      <dgm:spPr/>
      <dgm:t>
        <a:bodyPr/>
        <a:lstStyle/>
        <a:p>
          <a:endParaRPr lang="en-US"/>
        </a:p>
      </dgm:t>
    </dgm:pt>
    <dgm:pt modelId="{D4CA748D-5B7D-4D51-B027-EBFE9073F74E}" type="sibTrans" cxnId="{61D7D958-37A8-4C0B-802A-AB524859A7C6}">
      <dgm:prSet/>
      <dgm:spPr/>
      <dgm:t>
        <a:bodyPr/>
        <a:lstStyle/>
        <a:p>
          <a:endParaRPr lang="en-US"/>
        </a:p>
      </dgm:t>
    </dgm:pt>
    <dgm:pt modelId="{2BB6736E-B3D0-4175-8BD8-C44BDAB58A65}">
      <dgm:prSet/>
      <dgm:spPr/>
      <dgm:t>
        <a:bodyPr/>
        <a:lstStyle/>
        <a:p>
          <a:pPr rtl="0"/>
          <a:r>
            <a:rPr lang="en-US" dirty="0"/>
            <a:t>Associating the Product with an Admired Group or Event</a:t>
          </a:r>
        </a:p>
      </dgm:t>
    </dgm:pt>
    <dgm:pt modelId="{B6C31300-4F10-4DA0-B926-004C95C551AB}" type="parTrans" cxnId="{C6E0BDA6-FE90-4932-96C4-7FEB96E400F2}">
      <dgm:prSet/>
      <dgm:spPr/>
      <dgm:t>
        <a:bodyPr/>
        <a:lstStyle/>
        <a:p>
          <a:endParaRPr lang="en-US"/>
        </a:p>
      </dgm:t>
    </dgm:pt>
    <dgm:pt modelId="{665DF3AA-1D53-4D69-A642-55681D6FA287}" type="sibTrans" cxnId="{C6E0BDA6-FE90-4932-96C4-7FEB96E400F2}">
      <dgm:prSet/>
      <dgm:spPr/>
      <dgm:t>
        <a:bodyPr/>
        <a:lstStyle/>
        <a:p>
          <a:endParaRPr lang="en-US"/>
        </a:p>
      </dgm:t>
    </dgm:pt>
    <dgm:pt modelId="{B8E6AB7A-FE8B-4912-9560-715D06D279B9}">
      <dgm:prSet/>
      <dgm:spPr/>
      <dgm:t>
        <a:bodyPr/>
        <a:lstStyle/>
        <a:p>
          <a:pPr rtl="0"/>
          <a:r>
            <a:rPr lang="en-US" dirty="0"/>
            <a:t>Resolving Two Conflicting Attitudes</a:t>
          </a:r>
        </a:p>
      </dgm:t>
    </dgm:pt>
    <dgm:pt modelId="{AFBDD366-6BC2-4782-AF18-4421E1E179B6}" type="parTrans" cxnId="{B7727A37-653D-4273-88CB-7B251985E8A9}">
      <dgm:prSet/>
      <dgm:spPr/>
      <dgm:t>
        <a:bodyPr/>
        <a:lstStyle/>
        <a:p>
          <a:endParaRPr lang="en-US"/>
        </a:p>
      </dgm:t>
    </dgm:pt>
    <dgm:pt modelId="{EEF036B7-FCB2-45AD-8086-31AF8BC7CB99}" type="sibTrans" cxnId="{B7727A37-653D-4273-88CB-7B251985E8A9}">
      <dgm:prSet/>
      <dgm:spPr/>
      <dgm:t>
        <a:bodyPr/>
        <a:lstStyle/>
        <a:p>
          <a:endParaRPr lang="en-US"/>
        </a:p>
      </dgm:t>
    </dgm:pt>
    <dgm:pt modelId="{830C26CA-3B4E-4123-A62C-8796AAA5BF47}">
      <dgm:prSet/>
      <dgm:spPr/>
      <dgm:t>
        <a:bodyPr/>
        <a:lstStyle/>
        <a:p>
          <a:pPr rtl="0"/>
          <a:r>
            <a:rPr lang="en-US" dirty="0"/>
            <a:t>Altering Components of the Multi-attribute Model</a:t>
          </a:r>
        </a:p>
      </dgm:t>
    </dgm:pt>
    <dgm:pt modelId="{2E300CD5-5821-48BA-877D-310FD6F9AED1}" type="parTrans" cxnId="{186E711F-3106-4368-B4A0-B056A1105650}">
      <dgm:prSet/>
      <dgm:spPr/>
      <dgm:t>
        <a:bodyPr/>
        <a:lstStyle/>
        <a:p>
          <a:endParaRPr lang="en-US"/>
        </a:p>
      </dgm:t>
    </dgm:pt>
    <dgm:pt modelId="{8DC1496F-626B-4C82-A67D-F40B33A154F0}" type="sibTrans" cxnId="{186E711F-3106-4368-B4A0-B056A1105650}">
      <dgm:prSet/>
      <dgm:spPr/>
      <dgm:t>
        <a:bodyPr/>
        <a:lstStyle/>
        <a:p>
          <a:endParaRPr lang="en-US"/>
        </a:p>
      </dgm:t>
    </dgm:pt>
    <dgm:pt modelId="{81D05D2F-576C-4AFE-9F8E-E7609DA76256}">
      <dgm:prSet/>
      <dgm:spPr/>
      <dgm:t>
        <a:bodyPr/>
        <a:lstStyle/>
        <a:p>
          <a:pPr rtl="0"/>
          <a:r>
            <a:rPr lang="en-US" dirty="0"/>
            <a:t>Changing Beliefs about Competitors’ Brands</a:t>
          </a:r>
        </a:p>
      </dgm:t>
    </dgm:pt>
    <dgm:pt modelId="{75097E07-2513-4BA5-91B4-567BC89FCC7F}" type="parTrans" cxnId="{DF181978-40DF-4C08-B210-B382766F04A5}">
      <dgm:prSet/>
      <dgm:spPr/>
      <dgm:t>
        <a:bodyPr/>
        <a:lstStyle/>
        <a:p>
          <a:endParaRPr lang="en-US"/>
        </a:p>
      </dgm:t>
    </dgm:pt>
    <dgm:pt modelId="{A1E29EF7-ED4D-40B5-BE32-55E5B5BC931E}" type="sibTrans" cxnId="{DF181978-40DF-4C08-B210-B382766F04A5}">
      <dgm:prSet/>
      <dgm:spPr/>
      <dgm:t>
        <a:bodyPr/>
        <a:lstStyle/>
        <a:p>
          <a:endParaRPr lang="en-US"/>
        </a:p>
      </dgm:t>
    </dgm:pt>
    <dgm:pt modelId="{91AB7259-67BD-4699-BA0A-09A3A9975F81}" type="pres">
      <dgm:prSet presAssocID="{1D4C58D2-2F8F-43E1-91BB-16BF9B86D324}" presName="linear" presStyleCnt="0">
        <dgm:presLayoutVars>
          <dgm:animLvl val="lvl"/>
          <dgm:resizeHandles val="exact"/>
        </dgm:presLayoutVars>
      </dgm:prSet>
      <dgm:spPr/>
    </dgm:pt>
    <dgm:pt modelId="{0F23C614-0C70-47EB-BA0C-9B1E29A517A6}" type="pres">
      <dgm:prSet presAssocID="{5192A11B-B1B0-485D-B2CF-B7BA0CE91AA7}" presName="parentText" presStyleLbl="node1" presStyleIdx="0" presStyleCnt="5">
        <dgm:presLayoutVars>
          <dgm:chMax val="0"/>
          <dgm:bulletEnabled val="1"/>
        </dgm:presLayoutVars>
      </dgm:prSet>
      <dgm:spPr/>
    </dgm:pt>
    <dgm:pt modelId="{CBD71D18-7529-492E-977F-F41F1BACD408}" type="pres">
      <dgm:prSet presAssocID="{D4CA748D-5B7D-4D51-B027-EBFE9073F74E}" presName="spacer" presStyleCnt="0"/>
      <dgm:spPr/>
    </dgm:pt>
    <dgm:pt modelId="{8D580C92-BBCE-47F5-9D55-FB55332AB41F}" type="pres">
      <dgm:prSet presAssocID="{2BB6736E-B3D0-4175-8BD8-C44BDAB58A65}" presName="parentText" presStyleLbl="node1" presStyleIdx="1" presStyleCnt="5">
        <dgm:presLayoutVars>
          <dgm:chMax val="0"/>
          <dgm:bulletEnabled val="1"/>
        </dgm:presLayoutVars>
      </dgm:prSet>
      <dgm:spPr/>
    </dgm:pt>
    <dgm:pt modelId="{3984E00F-B523-4C34-AA87-D1953916ABBA}" type="pres">
      <dgm:prSet presAssocID="{665DF3AA-1D53-4D69-A642-55681D6FA287}" presName="spacer" presStyleCnt="0"/>
      <dgm:spPr/>
    </dgm:pt>
    <dgm:pt modelId="{01E3E37B-0539-40C4-A628-C0B37A91EFC5}" type="pres">
      <dgm:prSet presAssocID="{B8E6AB7A-FE8B-4912-9560-715D06D279B9}" presName="parentText" presStyleLbl="node1" presStyleIdx="2" presStyleCnt="5">
        <dgm:presLayoutVars>
          <dgm:chMax val="0"/>
          <dgm:bulletEnabled val="1"/>
        </dgm:presLayoutVars>
      </dgm:prSet>
      <dgm:spPr/>
    </dgm:pt>
    <dgm:pt modelId="{F90C9F16-2241-4463-BFCC-1490F90CCB7F}" type="pres">
      <dgm:prSet presAssocID="{EEF036B7-FCB2-45AD-8086-31AF8BC7CB99}" presName="spacer" presStyleCnt="0"/>
      <dgm:spPr/>
    </dgm:pt>
    <dgm:pt modelId="{C35083D9-5E82-4C5F-93E6-26ABE3818630}" type="pres">
      <dgm:prSet presAssocID="{830C26CA-3B4E-4123-A62C-8796AAA5BF47}" presName="parentText" presStyleLbl="node1" presStyleIdx="3" presStyleCnt="5">
        <dgm:presLayoutVars>
          <dgm:chMax val="0"/>
          <dgm:bulletEnabled val="1"/>
        </dgm:presLayoutVars>
      </dgm:prSet>
      <dgm:spPr/>
    </dgm:pt>
    <dgm:pt modelId="{9B5BBA1F-EE52-4289-8F32-D6CCD7F7239B}" type="pres">
      <dgm:prSet presAssocID="{8DC1496F-626B-4C82-A67D-F40B33A154F0}" presName="spacer" presStyleCnt="0"/>
      <dgm:spPr/>
    </dgm:pt>
    <dgm:pt modelId="{838F5CBA-B066-43AF-A2F5-9C766F62873E}" type="pres">
      <dgm:prSet presAssocID="{81D05D2F-576C-4AFE-9F8E-E7609DA76256}" presName="parentText" presStyleLbl="node1" presStyleIdx="4" presStyleCnt="5">
        <dgm:presLayoutVars>
          <dgm:chMax val="0"/>
          <dgm:bulletEnabled val="1"/>
        </dgm:presLayoutVars>
      </dgm:prSet>
      <dgm:spPr/>
    </dgm:pt>
  </dgm:ptLst>
  <dgm:cxnLst>
    <dgm:cxn modelId="{432F7E13-28AC-4F56-9B4D-9998B53CBD50}" type="presOf" srcId="{830C26CA-3B4E-4123-A62C-8796AAA5BF47}" destId="{C35083D9-5E82-4C5F-93E6-26ABE3818630}" srcOrd="0" destOrd="0" presId="urn:microsoft.com/office/officeart/2005/8/layout/vList2"/>
    <dgm:cxn modelId="{186E711F-3106-4368-B4A0-B056A1105650}" srcId="{1D4C58D2-2F8F-43E1-91BB-16BF9B86D324}" destId="{830C26CA-3B4E-4123-A62C-8796AAA5BF47}" srcOrd="3" destOrd="0" parTransId="{2E300CD5-5821-48BA-877D-310FD6F9AED1}" sibTransId="{8DC1496F-626B-4C82-A67D-F40B33A154F0}"/>
    <dgm:cxn modelId="{B7727A37-653D-4273-88CB-7B251985E8A9}" srcId="{1D4C58D2-2F8F-43E1-91BB-16BF9B86D324}" destId="{B8E6AB7A-FE8B-4912-9560-715D06D279B9}" srcOrd="2" destOrd="0" parTransId="{AFBDD366-6BC2-4782-AF18-4421E1E179B6}" sibTransId="{EEF036B7-FCB2-45AD-8086-31AF8BC7CB99}"/>
    <dgm:cxn modelId="{3B7A0960-87F6-4353-9963-FDDCEFF79A42}" type="presOf" srcId="{81D05D2F-576C-4AFE-9F8E-E7609DA76256}" destId="{838F5CBA-B066-43AF-A2F5-9C766F62873E}" srcOrd="0" destOrd="0" presId="urn:microsoft.com/office/officeart/2005/8/layout/vList2"/>
    <dgm:cxn modelId="{CC19FA64-71E0-4ED5-A1BC-F9F5F8150B77}" type="presOf" srcId="{5192A11B-B1B0-485D-B2CF-B7BA0CE91AA7}" destId="{0F23C614-0C70-47EB-BA0C-9B1E29A517A6}" srcOrd="0" destOrd="0" presId="urn:microsoft.com/office/officeart/2005/8/layout/vList2"/>
    <dgm:cxn modelId="{DF181978-40DF-4C08-B210-B382766F04A5}" srcId="{1D4C58D2-2F8F-43E1-91BB-16BF9B86D324}" destId="{81D05D2F-576C-4AFE-9F8E-E7609DA76256}" srcOrd="4" destOrd="0" parTransId="{75097E07-2513-4BA5-91B4-567BC89FCC7F}" sibTransId="{A1E29EF7-ED4D-40B5-BE32-55E5B5BC931E}"/>
    <dgm:cxn modelId="{61D7D958-37A8-4C0B-802A-AB524859A7C6}" srcId="{1D4C58D2-2F8F-43E1-91BB-16BF9B86D324}" destId="{5192A11B-B1B0-485D-B2CF-B7BA0CE91AA7}" srcOrd="0" destOrd="0" parTransId="{0E6CA4E8-0946-405E-8931-1A3BBE0F9D4D}" sibTransId="{D4CA748D-5B7D-4D51-B027-EBFE9073F74E}"/>
    <dgm:cxn modelId="{C6E0BDA6-FE90-4932-96C4-7FEB96E400F2}" srcId="{1D4C58D2-2F8F-43E1-91BB-16BF9B86D324}" destId="{2BB6736E-B3D0-4175-8BD8-C44BDAB58A65}" srcOrd="1" destOrd="0" parTransId="{B6C31300-4F10-4DA0-B926-004C95C551AB}" sibTransId="{665DF3AA-1D53-4D69-A642-55681D6FA287}"/>
    <dgm:cxn modelId="{8D6B39AD-D8C9-4BF1-B5CC-804E7D6BF871}" type="presOf" srcId="{1D4C58D2-2F8F-43E1-91BB-16BF9B86D324}" destId="{91AB7259-67BD-4699-BA0A-09A3A9975F81}" srcOrd="0" destOrd="0" presId="urn:microsoft.com/office/officeart/2005/8/layout/vList2"/>
    <dgm:cxn modelId="{0C940EED-A020-4F8C-87C1-B28314B834C8}" type="presOf" srcId="{B8E6AB7A-FE8B-4912-9560-715D06D279B9}" destId="{01E3E37B-0539-40C4-A628-C0B37A91EFC5}" srcOrd="0" destOrd="0" presId="urn:microsoft.com/office/officeart/2005/8/layout/vList2"/>
    <dgm:cxn modelId="{3A9F77EE-8757-4B03-856A-A653D0CE806C}" type="presOf" srcId="{2BB6736E-B3D0-4175-8BD8-C44BDAB58A65}" destId="{8D580C92-BBCE-47F5-9D55-FB55332AB41F}" srcOrd="0" destOrd="0" presId="urn:microsoft.com/office/officeart/2005/8/layout/vList2"/>
    <dgm:cxn modelId="{59C57977-8C0F-403C-ADDD-DFAC5D338FE0}" type="presParOf" srcId="{91AB7259-67BD-4699-BA0A-09A3A9975F81}" destId="{0F23C614-0C70-47EB-BA0C-9B1E29A517A6}" srcOrd="0" destOrd="0" presId="urn:microsoft.com/office/officeart/2005/8/layout/vList2"/>
    <dgm:cxn modelId="{35241EE4-3DDB-4752-9799-D20CBC648B80}" type="presParOf" srcId="{91AB7259-67BD-4699-BA0A-09A3A9975F81}" destId="{CBD71D18-7529-492E-977F-F41F1BACD408}" srcOrd="1" destOrd="0" presId="urn:microsoft.com/office/officeart/2005/8/layout/vList2"/>
    <dgm:cxn modelId="{1F5CEC1C-310A-4D9B-9237-6F587C3099C7}" type="presParOf" srcId="{91AB7259-67BD-4699-BA0A-09A3A9975F81}" destId="{8D580C92-BBCE-47F5-9D55-FB55332AB41F}" srcOrd="2" destOrd="0" presId="urn:microsoft.com/office/officeart/2005/8/layout/vList2"/>
    <dgm:cxn modelId="{56C9A293-10ED-494D-823C-F74CD64024CB}" type="presParOf" srcId="{91AB7259-67BD-4699-BA0A-09A3A9975F81}" destId="{3984E00F-B523-4C34-AA87-D1953916ABBA}" srcOrd="3" destOrd="0" presId="urn:microsoft.com/office/officeart/2005/8/layout/vList2"/>
    <dgm:cxn modelId="{F73109D7-1DA0-4A91-8850-5A57C49549FB}" type="presParOf" srcId="{91AB7259-67BD-4699-BA0A-09A3A9975F81}" destId="{01E3E37B-0539-40C4-A628-C0B37A91EFC5}" srcOrd="4" destOrd="0" presId="urn:microsoft.com/office/officeart/2005/8/layout/vList2"/>
    <dgm:cxn modelId="{06B09F8A-F5BD-442D-BFB5-239CAD2E8D60}" type="presParOf" srcId="{91AB7259-67BD-4699-BA0A-09A3A9975F81}" destId="{F90C9F16-2241-4463-BFCC-1490F90CCB7F}" srcOrd="5" destOrd="0" presId="urn:microsoft.com/office/officeart/2005/8/layout/vList2"/>
    <dgm:cxn modelId="{C266BC29-D853-41C0-A426-93938AA8278E}" type="presParOf" srcId="{91AB7259-67BD-4699-BA0A-09A3A9975F81}" destId="{C35083D9-5E82-4C5F-93E6-26ABE3818630}" srcOrd="6" destOrd="0" presId="urn:microsoft.com/office/officeart/2005/8/layout/vList2"/>
    <dgm:cxn modelId="{9B61C8DA-5A94-4880-B5AB-57F418DFF0D7}" type="presParOf" srcId="{91AB7259-67BD-4699-BA0A-09A3A9975F81}" destId="{9B5BBA1F-EE52-4289-8F32-D6CCD7F7239B}" srcOrd="7" destOrd="0" presId="urn:microsoft.com/office/officeart/2005/8/layout/vList2"/>
    <dgm:cxn modelId="{8EDAE703-0E4E-4CF5-B9C5-A50509C25E1B}" type="presParOf" srcId="{91AB7259-67BD-4699-BA0A-09A3A9975F81}" destId="{838F5CBA-B066-43AF-A2F5-9C766F62873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ED771A-0C66-46BE-BD61-9A32D6D45289}" type="doc">
      <dgm:prSet loTypeId="urn:microsoft.com/office/officeart/2005/8/layout/default" loCatId="list" qsTypeId="urn:microsoft.com/office/officeart/2005/8/quickstyle/3d3" qsCatId="3D" csTypeId="urn:microsoft.com/office/officeart/2005/8/colors/colorful3" csCatId="colorful"/>
      <dgm:spPr/>
      <dgm:t>
        <a:bodyPr/>
        <a:lstStyle/>
        <a:p>
          <a:endParaRPr lang="en-US"/>
        </a:p>
      </dgm:t>
    </dgm:pt>
    <dgm:pt modelId="{6438849E-9337-4E37-B6C1-5B76483F6B35}">
      <dgm:prSet/>
      <dgm:spPr/>
      <dgm:t>
        <a:bodyPr/>
        <a:lstStyle/>
        <a:p>
          <a:pPr rtl="0"/>
          <a:r>
            <a:rPr lang="en-US" b="1" dirty="0"/>
            <a:t>Utilitarian</a:t>
          </a:r>
          <a:endParaRPr lang="en-US" dirty="0"/>
        </a:p>
      </dgm:t>
    </dgm:pt>
    <dgm:pt modelId="{1104932F-E24A-4C55-9B38-08CA9FA048A9}" type="parTrans" cxnId="{AF4F1CFD-9FFA-453F-B52C-B59B7DC9E4C8}">
      <dgm:prSet/>
      <dgm:spPr/>
      <dgm:t>
        <a:bodyPr/>
        <a:lstStyle/>
        <a:p>
          <a:endParaRPr lang="en-US"/>
        </a:p>
      </dgm:t>
    </dgm:pt>
    <dgm:pt modelId="{80C14001-EA5D-4C64-9668-8ADF6186F09C}" type="sibTrans" cxnId="{AF4F1CFD-9FFA-453F-B52C-B59B7DC9E4C8}">
      <dgm:prSet/>
      <dgm:spPr/>
      <dgm:t>
        <a:bodyPr/>
        <a:lstStyle/>
        <a:p>
          <a:endParaRPr lang="en-US"/>
        </a:p>
      </dgm:t>
    </dgm:pt>
    <dgm:pt modelId="{F67A9485-5B27-47E7-9BA2-79BD7821D18E}">
      <dgm:prSet/>
      <dgm:spPr/>
      <dgm:t>
        <a:bodyPr/>
        <a:lstStyle/>
        <a:p>
          <a:pPr rtl="0"/>
          <a:r>
            <a:rPr lang="en-US" b="1" dirty="0"/>
            <a:t>Ego-defensive</a:t>
          </a:r>
          <a:endParaRPr lang="en-US" dirty="0"/>
        </a:p>
      </dgm:t>
    </dgm:pt>
    <dgm:pt modelId="{883BF41E-E736-476F-B363-1AAB6AA21AA2}" type="parTrans" cxnId="{DE8BB71C-DAC8-4B58-9CD1-C15DA7E86D03}">
      <dgm:prSet/>
      <dgm:spPr/>
      <dgm:t>
        <a:bodyPr/>
        <a:lstStyle/>
        <a:p>
          <a:endParaRPr lang="en-US"/>
        </a:p>
      </dgm:t>
    </dgm:pt>
    <dgm:pt modelId="{3F212CB0-1B48-41E4-84B1-DAFC32C411C8}" type="sibTrans" cxnId="{DE8BB71C-DAC8-4B58-9CD1-C15DA7E86D03}">
      <dgm:prSet/>
      <dgm:spPr/>
      <dgm:t>
        <a:bodyPr/>
        <a:lstStyle/>
        <a:p>
          <a:endParaRPr lang="en-US"/>
        </a:p>
      </dgm:t>
    </dgm:pt>
    <dgm:pt modelId="{8765530E-873E-4E55-B047-FC7B95928AA5}">
      <dgm:prSet/>
      <dgm:spPr/>
      <dgm:t>
        <a:bodyPr/>
        <a:lstStyle/>
        <a:p>
          <a:pPr rtl="0"/>
          <a:r>
            <a:rPr lang="en-US" b="1" dirty="0"/>
            <a:t>Value-expressive</a:t>
          </a:r>
          <a:endParaRPr lang="en-US" dirty="0"/>
        </a:p>
      </dgm:t>
    </dgm:pt>
    <dgm:pt modelId="{27F06C01-4A0A-4F05-A7DE-91F5378A2623}" type="parTrans" cxnId="{7C6833F7-ABB5-4336-9724-C917CBB6C96A}">
      <dgm:prSet/>
      <dgm:spPr/>
      <dgm:t>
        <a:bodyPr/>
        <a:lstStyle/>
        <a:p>
          <a:endParaRPr lang="en-US"/>
        </a:p>
      </dgm:t>
    </dgm:pt>
    <dgm:pt modelId="{EAA22D6E-E421-444F-88BA-9733BE47BC21}" type="sibTrans" cxnId="{7C6833F7-ABB5-4336-9724-C917CBB6C96A}">
      <dgm:prSet/>
      <dgm:spPr/>
      <dgm:t>
        <a:bodyPr/>
        <a:lstStyle/>
        <a:p>
          <a:endParaRPr lang="en-US"/>
        </a:p>
      </dgm:t>
    </dgm:pt>
    <dgm:pt modelId="{D7E1E35D-A747-4C17-81FB-42767297A8B5}">
      <dgm:prSet/>
      <dgm:spPr/>
      <dgm:t>
        <a:bodyPr/>
        <a:lstStyle/>
        <a:p>
          <a:pPr rtl="0"/>
          <a:r>
            <a:rPr lang="en-US" b="1" dirty="0"/>
            <a:t>Knowledge</a:t>
          </a:r>
        </a:p>
      </dgm:t>
    </dgm:pt>
    <dgm:pt modelId="{2554BE92-6A12-47BC-8505-CCF56B0F309B}" type="parTrans" cxnId="{2CC02425-6370-47B5-9523-0501F57C343A}">
      <dgm:prSet/>
      <dgm:spPr/>
      <dgm:t>
        <a:bodyPr/>
        <a:lstStyle/>
        <a:p>
          <a:endParaRPr lang="en-US"/>
        </a:p>
      </dgm:t>
    </dgm:pt>
    <dgm:pt modelId="{614B2841-373E-4D13-A939-FE59449AB7D2}" type="sibTrans" cxnId="{2CC02425-6370-47B5-9523-0501F57C343A}">
      <dgm:prSet/>
      <dgm:spPr/>
      <dgm:t>
        <a:bodyPr/>
        <a:lstStyle/>
        <a:p>
          <a:endParaRPr lang="en-US"/>
        </a:p>
      </dgm:t>
    </dgm:pt>
    <dgm:pt modelId="{F6331D1E-1D52-419A-A744-762A9588F8EF}" type="pres">
      <dgm:prSet presAssocID="{EEED771A-0C66-46BE-BD61-9A32D6D45289}" presName="diagram" presStyleCnt="0">
        <dgm:presLayoutVars>
          <dgm:dir/>
          <dgm:resizeHandles val="exact"/>
        </dgm:presLayoutVars>
      </dgm:prSet>
      <dgm:spPr/>
    </dgm:pt>
    <dgm:pt modelId="{283E889F-E6A2-4136-87B5-1DB49E5727AA}" type="pres">
      <dgm:prSet presAssocID="{6438849E-9337-4E37-B6C1-5B76483F6B35}" presName="node" presStyleLbl="node1" presStyleIdx="0" presStyleCnt="4">
        <dgm:presLayoutVars>
          <dgm:bulletEnabled val="1"/>
        </dgm:presLayoutVars>
      </dgm:prSet>
      <dgm:spPr/>
    </dgm:pt>
    <dgm:pt modelId="{834EA0AC-7D05-45C2-80C5-80161B66554B}" type="pres">
      <dgm:prSet presAssocID="{80C14001-EA5D-4C64-9668-8ADF6186F09C}" presName="sibTrans" presStyleCnt="0"/>
      <dgm:spPr/>
    </dgm:pt>
    <dgm:pt modelId="{4C632EE8-98B0-4D02-9FBF-5D5860DBEB14}" type="pres">
      <dgm:prSet presAssocID="{F67A9485-5B27-47E7-9BA2-79BD7821D18E}" presName="node" presStyleLbl="node1" presStyleIdx="1" presStyleCnt="4">
        <dgm:presLayoutVars>
          <dgm:bulletEnabled val="1"/>
        </dgm:presLayoutVars>
      </dgm:prSet>
      <dgm:spPr/>
    </dgm:pt>
    <dgm:pt modelId="{D353BF6F-2E66-414B-AE6B-BFFF5DED2719}" type="pres">
      <dgm:prSet presAssocID="{3F212CB0-1B48-41E4-84B1-DAFC32C411C8}" presName="sibTrans" presStyleCnt="0"/>
      <dgm:spPr/>
    </dgm:pt>
    <dgm:pt modelId="{CA49076B-B8EC-4204-8714-C67E31FF0FE5}" type="pres">
      <dgm:prSet presAssocID="{8765530E-873E-4E55-B047-FC7B95928AA5}" presName="node" presStyleLbl="node1" presStyleIdx="2" presStyleCnt="4">
        <dgm:presLayoutVars>
          <dgm:bulletEnabled val="1"/>
        </dgm:presLayoutVars>
      </dgm:prSet>
      <dgm:spPr/>
    </dgm:pt>
    <dgm:pt modelId="{48FFD317-0088-446B-A49C-3CB9A1E75FCD}" type="pres">
      <dgm:prSet presAssocID="{EAA22D6E-E421-444F-88BA-9733BE47BC21}" presName="sibTrans" presStyleCnt="0"/>
      <dgm:spPr/>
    </dgm:pt>
    <dgm:pt modelId="{26E32560-D332-4260-8D13-D1FEBD5AA019}" type="pres">
      <dgm:prSet presAssocID="{D7E1E35D-A747-4C17-81FB-42767297A8B5}" presName="node" presStyleLbl="node1" presStyleIdx="3" presStyleCnt="4">
        <dgm:presLayoutVars>
          <dgm:bulletEnabled val="1"/>
        </dgm:presLayoutVars>
      </dgm:prSet>
      <dgm:spPr/>
    </dgm:pt>
  </dgm:ptLst>
  <dgm:cxnLst>
    <dgm:cxn modelId="{DE8BB71C-DAC8-4B58-9CD1-C15DA7E86D03}" srcId="{EEED771A-0C66-46BE-BD61-9A32D6D45289}" destId="{F67A9485-5B27-47E7-9BA2-79BD7821D18E}" srcOrd="1" destOrd="0" parTransId="{883BF41E-E736-476F-B363-1AAB6AA21AA2}" sibTransId="{3F212CB0-1B48-41E4-84B1-DAFC32C411C8}"/>
    <dgm:cxn modelId="{2CC02425-6370-47B5-9523-0501F57C343A}" srcId="{EEED771A-0C66-46BE-BD61-9A32D6D45289}" destId="{D7E1E35D-A747-4C17-81FB-42767297A8B5}" srcOrd="3" destOrd="0" parTransId="{2554BE92-6A12-47BC-8505-CCF56B0F309B}" sibTransId="{614B2841-373E-4D13-A939-FE59449AB7D2}"/>
    <dgm:cxn modelId="{6BC18B39-3D57-490F-B1A6-E272C8E10409}" type="presOf" srcId="{F67A9485-5B27-47E7-9BA2-79BD7821D18E}" destId="{4C632EE8-98B0-4D02-9FBF-5D5860DBEB14}" srcOrd="0" destOrd="0" presId="urn:microsoft.com/office/officeart/2005/8/layout/default"/>
    <dgm:cxn modelId="{58A82157-B7B0-4E4A-8B8D-037FBD3DC38E}" type="presOf" srcId="{EEED771A-0C66-46BE-BD61-9A32D6D45289}" destId="{F6331D1E-1D52-419A-A744-762A9588F8EF}" srcOrd="0" destOrd="0" presId="urn:microsoft.com/office/officeart/2005/8/layout/default"/>
    <dgm:cxn modelId="{DF838396-8E55-4078-A4E7-9C3A5894A681}" type="presOf" srcId="{D7E1E35D-A747-4C17-81FB-42767297A8B5}" destId="{26E32560-D332-4260-8D13-D1FEBD5AA019}" srcOrd="0" destOrd="0" presId="urn:microsoft.com/office/officeart/2005/8/layout/default"/>
    <dgm:cxn modelId="{7C6833F7-ABB5-4336-9724-C917CBB6C96A}" srcId="{EEED771A-0C66-46BE-BD61-9A32D6D45289}" destId="{8765530E-873E-4E55-B047-FC7B95928AA5}" srcOrd="2" destOrd="0" parTransId="{27F06C01-4A0A-4F05-A7DE-91F5378A2623}" sibTransId="{EAA22D6E-E421-444F-88BA-9733BE47BC21}"/>
    <dgm:cxn modelId="{6C47CCF7-E51D-4C43-910F-8A015E3AEC63}" type="presOf" srcId="{8765530E-873E-4E55-B047-FC7B95928AA5}" destId="{CA49076B-B8EC-4204-8714-C67E31FF0FE5}" srcOrd="0" destOrd="0" presId="urn:microsoft.com/office/officeart/2005/8/layout/default"/>
    <dgm:cxn modelId="{173FB4FA-05EE-49BE-A567-959D945B3C94}" type="presOf" srcId="{6438849E-9337-4E37-B6C1-5B76483F6B35}" destId="{283E889F-E6A2-4136-87B5-1DB49E5727AA}" srcOrd="0" destOrd="0" presId="urn:microsoft.com/office/officeart/2005/8/layout/default"/>
    <dgm:cxn modelId="{AF4F1CFD-9FFA-453F-B52C-B59B7DC9E4C8}" srcId="{EEED771A-0C66-46BE-BD61-9A32D6D45289}" destId="{6438849E-9337-4E37-B6C1-5B76483F6B35}" srcOrd="0" destOrd="0" parTransId="{1104932F-E24A-4C55-9B38-08CA9FA048A9}" sibTransId="{80C14001-EA5D-4C64-9668-8ADF6186F09C}"/>
    <dgm:cxn modelId="{C781E02B-5B0C-4D14-8C95-575023854B3E}" type="presParOf" srcId="{F6331D1E-1D52-419A-A744-762A9588F8EF}" destId="{283E889F-E6A2-4136-87B5-1DB49E5727AA}" srcOrd="0" destOrd="0" presId="urn:microsoft.com/office/officeart/2005/8/layout/default"/>
    <dgm:cxn modelId="{72EF35CD-0FAE-42D1-989B-26F514C1949D}" type="presParOf" srcId="{F6331D1E-1D52-419A-A744-762A9588F8EF}" destId="{834EA0AC-7D05-45C2-80C5-80161B66554B}" srcOrd="1" destOrd="0" presId="urn:microsoft.com/office/officeart/2005/8/layout/default"/>
    <dgm:cxn modelId="{141FFB5B-2244-4604-AD58-E4655E7DBC01}" type="presParOf" srcId="{F6331D1E-1D52-419A-A744-762A9588F8EF}" destId="{4C632EE8-98B0-4D02-9FBF-5D5860DBEB14}" srcOrd="2" destOrd="0" presId="urn:microsoft.com/office/officeart/2005/8/layout/default"/>
    <dgm:cxn modelId="{FB593409-3B32-441E-9C1A-A39C02AE09F0}" type="presParOf" srcId="{F6331D1E-1D52-419A-A744-762A9588F8EF}" destId="{D353BF6F-2E66-414B-AE6B-BFFF5DED2719}" srcOrd="3" destOrd="0" presId="urn:microsoft.com/office/officeart/2005/8/layout/default"/>
    <dgm:cxn modelId="{49E415BE-7589-44AA-8169-9AAD2407B803}" type="presParOf" srcId="{F6331D1E-1D52-419A-A744-762A9588F8EF}" destId="{CA49076B-B8EC-4204-8714-C67E31FF0FE5}" srcOrd="4" destOrd="0" presId="urn:microsoft.com/office/officeart/2005/8/layout/default"/>
    <dgm:cxn modelId="{F7A648E6-1BC7-4063-A28D-5A752C96199E}" type="presParOf" srcId="{F6331D1E-1D52-419A-A744-762A9588F8EF}" destId="{48FFD317-0088-446B-A49C-3CB9A1E75FCD}" srcOrd="5" destOrd="0" presId="urn:microsoft.com/office/officeart/2005/8/layout/default"/>
    <dgm:cxn modelId="{DE459947-6091-4038-BFC2-549C4D2F6F87}" type="presParOf" srcId="{F6331D1E-1D52-419A-A744-762A9588F8EF}" destId="{26E32560-D332-4260-8D13-D1FEBD5AA01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799F81-E1AF-44E4-A53F-476786DCB382}">
      <dsp:nvSpPr>
        <dsp:cNvPr id="0" name=""/>
        <dsp:cNvSpPr/>
      </dsp:nvSpPr>
      <dsp:spPr>
        <a:xfrm>
          <a:off x="1937141" y="326898"/>
          <a:ext cx="4224528" cy="4224528"/>
        </a:xfrm>
        <a:prstGeom prst="pie">
          <a:avLst>
            <a:gd name="adj1" fmla="val 16200000"/>
            <a:gd name="adj2" fmla="val 180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Cognitive </a:t>
          </a:r>
        </a:p>
      </dsp:txBody>
      <dsp:txXfrm>
        <a:off x="4163568" y="1222095"/>
        <a:ext cx="1508760" cy="1257299"/>
      </dsp:txXfrm>
    </dsp:sp>
    <dsp:sp modelId="{53BCDE90-ADEA-4514-8DDC-F59A12E6825A}">
      <dsp:nvSpPr>
        <dsp:cNvPr id="0" name=""/>
        <dsp:cNvSpPr/>
      </dsp:nvSpPr>
      <dsp:spPr>
        <a:xfrm>
          <a:off x="1850136" y="477774"/>
          <a:ext cx="4224528" cy="4224528"/>
        </a:xfrm>
        <a:prstGeom prst="pie">
          <a:avLst>
            <a:gd name="adj1" fmla="val 1800000"/>
            <a:gd name="adj2" fmla="val 9000000"/>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Affective</a:t>
          </a:r>
        </a:p>
      </dsp:txBody>
      <dsp:txXfrm>
        <a:off x="2855975" y="3218688"/>
        <a:ext cx="2263140" cy="1106424"/>
      </dsp:txXfrm>
    </dsp:sp>
    <dsp:sp modelId="{B4802C6F-CAB7-4ED2-A033-89EA48E8D221}">
      <dsp:nvSpPr>
        <dsp:cNvPr id="0" name=""/>
        <dsp:cNvSpPr/>
      </dsp:nvSpPr>
      <dsp:spPr>
        <a:xfrm>
          <a:off x="1763130" y="326898"/>
          <a:ext cx="4224528" cy="4224528"/>
        </a:xfrm>
        <a:prstGeom prst="pie">
          <a:avLst>
            <a:gd name="adj1" fmla="val 9000000"/>
            <a:gd name="adj2" fmla="val 1620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Conative</a:t>
          </a:r>
        </a:p>
      </dsp:txBody>
      <dsp:txXfrm>
        <a:off x="2252471" y="1222095"/>
        <a:ext cx="1508760" cy="1257299"/>
      </dsp:txXfrm>
    </dsp:sp>
    <dsp:sp modelId="{25B8448D-130C-43BF-B351-783E3A8FBD23}">
      <dsp:nvSpPr>
        <dsp:cNvPr id="0" name=""/>
        <dsp:cNvSpPr/>
      </dsp:nvSpPr>
      <dsp:spPr>
        <a:xfrm>
          <a:off x="1675971" y="65379"/>
          <a:ext cx="4747564" cy="4747564"/>
        </a:xfrm>
        <a:prstGeom prst="circularArrow">
          <a:avLst>
            <a:gd name="adj1" fmla="val 5085"/>
            <a:gd name="adj2" fmla="val 327528"/>
            <a:gd name="adj3" fmla="val 1472472"/>
            <a:gd name="adj4" fmla="val 16199432"/>
            <a:gd name="adj5" fmla="val 5932"/>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14EC06A-F08B-407F-91AE-DFAB42D182F5}">
      <dsp:nvSpPr>
        <dsp:cNvPr id="0" name=""/>
        <dsp:cNvSpPr/>
      </dsp:nvSpPr>
      <dsp:spPr>
        <a:xfrm>
          <a:off x="1588617" y="215988"/>
          <a:ext cx="4747564" cy="4747564"/>
        </a:xfrm>
        <a:prstGeom prst="circularArrow">
          <a:avLst>
            <a:gd name="adj1" fmla="val 5085"/>
            <a:gd name="adj2" fmla="val 327528"/>
            <a:gd name="adj3" fmla="val 8671970"/>
            <a:gd name="adj4" fmla="val 1800502"/>
            <a:gd name="adj5" fmla="val 5932"/>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7FF1864-5F86-4488-8E9D-2CFF4C83A1B3}">
      <dsp:nvSpPr>
        <dsp:cNvPr id="0" name=""/>
        <dsp:cNvSpPr/>
      </dsp:nvSpPr>
      <dsp:spPr>
        <a:xfrm>
          <a:off x="1501263" y="65379"/>
          <a:ext cx="4747564" cy="4747564"/>
        </a:xfrm>
        <a:prstGeom prst="circularArrow">
          <a:avLst>
            <a:gd name="adj1" fmla="val 5085"/>
            <a:gd name="adj2" fmla="val 327528"/>
            <a:gd name="adj3" fmla="val 15873039"/>
            <a:gd name="adj4" fmla="val 9000000"/>
            <a:gd name="adj5" fmla="val 5932"/>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3C614-0C70-47EB-BA0C-9B1E29A517A6}">
      <dsp:nvSpPr>
        <dsp:cNvPr id="0" name=""/>
        <dsp:cNvSpPr/>
      </dsp:nvSpPr>
      <dsp:spPr>
        <a:xfrm>
          <a:off x="0" y="412273"/>
          <a:ext cx="8229600" cy="64759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dirty="0"/>
            <a:t>Changing the Basic Motivational Function</a:t>
          </a:r>
        </a:p>
      </dsp:txBody>
      <dsp:txXfrm>
        <a:off x="31613" y="443886"/>
        <a:ext cx="8166374" cy="584369"/>
      </dsp:txXfrm>
    </dsp:sp>
    <dsp:sp modelId="{8D580C92-BBCE-47F5-9D55-FB55332AB41F}">
      <dsp:nvSpPr>
        <dsp:cNvPr id="0" name=""/>
        <dsp:cNvSpPr/>
      </dsp:nvSpPr>
      <dsp:spPr>
        <a:xfrm>
          <a:off x="0" y="1137628"/>
          <a:ext cx="8229600" cy="647595"/>
        </a:xfrm>
        <a:prstGeom prst="roundRect">
          <a:avLst/>
        </a:prstGeom>
        <a:gradFill rotWithShape="0">
          <a:gsLst>
            <a:gs pos="0">
              <a:schemeClr val="accent4">
                <a:hueOff val="-1116192"/>
                <a:satOff val="6725"/>
                <a:lumOff val="539"/>
                <a:alphaOff val="0"/>
                <a:shade val="51000"/>
                <a:satMod val="130000"/>
              </a:schemeClr>
            </a:gs>
            <a:gs pos="80000">
              <a:schemeClr val="accent4">
                <a:hueOff val="-1116192"/>
                <a:satOff val="6725"/>
                <a:lumOff val="539"/>
                <a:alphaOff val="0"/>
                <a:shade val="93000"/>
                <a:satMod val="130000"/>
              </a:schemeClr>
            </a:gs>
            <a:gs pos="100000">
              <a:schemeClr val="accent4">
                <a:hueOff val="-1116192"/>
                <a:satOff val="6725"/>
                <a:lumOff val="53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dirty="0"/>
            <a:t>Associating the Product with an Admired Group or Event</a:t>
          </a:r>
        </a:p>
      </dsp:txBody>
      <dsp:txXfrm>
        <a:off x="31613" y="1169241"/>
        <a:ext cx="8166374" cy="584369"/>
      </dsp:txXfrm>
    </dsp:sp>
    <dsp:sp modelId="{01E3E37B-0539-40C4-A628-C0B37A91EFC5}">
      <dsp:nvSpPr>
        <dsp:cNvPr id="0" name=""/>
        <dsp:cNvSpPr/>
      </dsp:nvSpPr>
      <dsp:spPr>
        <a:xfrm>
          <a:off x="0" y="1862984"/>
          <a:ext cx="8229600" cy="647595"/>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dirty="0"/>
            <a:t>Resolving Two Conflicting Attitudes</a:t>
          </a:r>
        </a:p>
      </dsp:txBody>
      <dsp:txXfrm>
        <a:off x="31613" y="1894597"/>
        <a:ext cx="8166374" cy="584369"/>
      </dsp:txXfrm>
    </dsp:sp>
    <dsp:sp modelId="{C35083D9-5E82-4C5F-93E6-26ABE3818630}">
      <dsp:nvSpPr>
        <dsp:cNvPr id="0" name=""/>
        <dsp:cNvSpPr/>
      </dsp:nvSpPr>
      <dsp:spPr>
        <a:xfrm>
          <a:off x="0" y="2588339"/>
          <a:ext cx="8229600" cy="647595"/>
        </a:xfrm>
        <a:prstGeom prst="roundRect">
          <a:avLst/>
        </a:prstGeom>
        <a:gradFill rotWithShape="0">
          <a:gsLst>
            <a:gs pos="0">
              <a:schemeClr val="accent4">
                <a:hueOff val="-3348577"/>
                <a:satOff val="20174"/>
                <a:lumOff val="1617"/>
                <a:alphaOff val="0"/>
                <a:shade val="51000"/>
                <a:satMod val="130000"/>
              </a:schemeClr>
            </a:gs>
            <a:gs pos="80000">
              <a:schemeClr val="accent4">
                <a:hueOff val="-3348577"/>
                <a:satOff val="20174"/>
                <a:lumOff val="1617"/>
                <a:alphaOff val="0"/>
                <a:shade val="93000"/>
                <a:satMod val="130000"/>
              </a:schemeClr>
            </a:gs>
            <a:gs pos="100000">
              <a:schemeClr val="accent4">
                <a:hueOff val="-3348577"/>
                <a:satOff val="20174"/>
                <a:lumOff val="161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dirty="0"/>
            <a:t>Altering Components of the Multi-attribute Model</a:t>
          </a:r>
        </a:p>
      </dsp:txBody>
      <dsp:txXfrm>
        <a:off x="31613" y="2619952"/>
        <a:ext cx="8166374" cy="584369"/>
      </dsp:txXfrm>
    </dsp:sp>
    <dsp:sp modelId="{838F5CBA-B066-43AF-A2F5-9C766F62873E}">
      <dsp:nvSpPr>
        <dsp:cNvPr id="0" name=""/>
        <dsp:cNvSpPr/>
      </dsp:nvSpPr>
      <dsp:spPr>
        <a:xfrm>
          <a:off x="0" y="3313694"/>
          <a:ext cx="8229600" cy="647595"/>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dirty="0"/>
            <a:t>Changing Beliefs about Competitors’ Brands</a:t>
          </a:r>
        </a:p>
      </dsp:txBody>
      <dsp:txXfrm>
        <a:off x="31613" y="3345307"/>
        <a:ext cx="8166374" cy="5843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E889F-E6A2-4136-87B5-1DB49E5727AA}">
      <dsp:nvSpPr>
        <dsp:cNvPr id="0" name=""/>
        <dsp:cNvSpPr/>
      </dsp:nvSpPr>
      <dsp:spPr>
        <a:xfrm>
          <a:off x="809" y="5943"/>
          <a:ext cx="3156086" cy="1893651"/>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rtl="0">
            <a:lnSpc>
              <a:spcPct val="90000"/>
            </a:lnSpc>
            <a:spcBef>
              <a:spcPct val="0"/>
            </a:spcBef>
            <a:spcAft>
              <a:spcPct val="35000"/>
            </a:spcAft>
            <a:buNone/>
          </a:pPr>
          <a:r>
            <a:rPr lang="en-US" sz="4700" b="1" kern="1200" dirty="0"/>
            <a:t>Utilitarian</a:t>
          </a:r>
          <a:endParaRPr lang="en-US" sz="4700" kern="1200" dirty="0"/>
        </a:p>
      </dsp:txBody>
      <dsp:txXfrm>
        <a:off x="809" y="5943"/>
        <a:ext cx="3156086" cy="1893651"/>
      </dsp:txXfrm>
    </dsp:sp>
    <dsp:sp modelId="{4C632EE8-98B0-4D02-9FBF-5D5860DBEB14}">
      <dsp:nvSpPr>
        <dsp:cNvPr id="0" name=""/>
        <dsp:cNvSpPr/>
      </dsp:nvSpPr>
      <dsp:spPr>
        <a:xfrm>
          <a:off x="3472504" y="5943"/>
          <a:ext cx="3156086" cy="1893651"/>
        </a:xfrm>
        <a:prstGeom prst="rect">
          <a:avLst/>
        </a:prstGeom>
        <a:solidFill>
          <a:schemeClr val="accent3">
            <a:hueOff val="4329407"/>
            <a:satOff val="-942"/>
            <a:lumOff val="209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rtl="0">
            <a:lnSpc>
              <a:spcPct val="90000"/>
            </a:lnSpc>
            <a:spcBef>
              <a:spcPct val="0"/>
            </a:spcBef>
            <a:spcAft>
              <a:spcPct val="35000"/>
            </a:spcAft>
            <a:buNone/>
          </a:pPr>
          <a:r>
            <a:rPr lang="en-US" sz="4700" b="1" kern="1200" dirty="0"/>
            <a:t>Ego-defensive</a:t>
          </a:r>
          <a:endParaRPr lang="en-US" sz="4700" kern="1200" dirty="0"/>
        </a:p>
      </dsp:txBody>
      <dsp:txXfrm>
        <a:off x="3472504" y="5943"/>
        <a:ext cx="3156086" cy="1893651"/>
      </dsp:txXfrm>
    </dsp:sp>
    <dsp:sp modelId="{CA49076B-B8EC-4204-8714-C67E31FF0FE5}">
      <dsp:nvSpPr>
        <dsp:cNvPr id="0" name=""/>
        <dsp:cNvSpPr/>
      </dsp:nvSpPr>
      <dsp:spPr>
        <a:xfrm>
          <a:off x="809" y="2215204"/>
          <a:ext cx="3156086" cy="1893651"/>
        </a:xfrm>
        <a:prstGeom prst="rect">
          <a:avLst/>
        </a:prstGeom>
        <a:solidFill>
          <a:schemeClr val="accent3">
            <a:hueOff val="8658813"/>
            <a:satOff val="-1884"/>
            <a:lumOff val="418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rtl="0">
            <a:lnSpc>
              <a:spcPct val="90000"/>
            </a:lnSpc>
            <a:spcBef>
              <a:spcPct val="0"/>
            </a:spcBef>
            <a:spcAft>
              <a:spcPct val="35000"/>
            </a:spcAft>
            <a:buNone/>
          </a:pPr>
          <a:r>
            <a:rPr lang="en-US" sz="4700" b="1" kern="1200" dirty="0"/>
            <a:t>Value-expressive</a:t>
          </a:r>
          <a:endParaRPr lang="en-US" sz="4700" kern="1200" dirty="0"/>
        </a:p>
      </dsp:txBody>
      <dsp:txXfrm>
        <a:off x="809" y="2215204"/>
        <a:ext cx="3156086" cy="1893651"/>
      </dsp:txXfrm>
    </dsp:sp>
    <dsp:sp modelId="{26E32560-D332-4260-8D13-D1FEBD5AA019}">
      <dsp:nvSpPr>
        <dsp:cNvPr id="0" name=""/>
        <dsp:cNvSpPr/>
      </dsp:nvSpPr>
      <dsp:spPr>
        <a:xfrm>
          <a:off x="3472504" y="2215204"/>
          <a:ext cx="3156086" cy="1893651"/>
        </a:xfrm>
        <a:prstGeom prst="rect">
          <a:avLst/>
        </a:prstGeom>
        <a:solidFill>
          <a:schemeClr val="accent3">
            <a:hueOff val="12988219"/>
            <a:satOff val="-2826"/>
            <a:lumOff val="627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rtl="0">
            <a:lnSpc>
              <a:spcPct val="90000"/>
            </a:lnSpc>
            <a:spcBef>
              <a:spcPct val="0"/>
            </a:spcBef>
            <a:spcAft>
              <a:spcPct val="35000"/>
            </a:spcAft>
            <a:buNone/>
          </a:pPr>
          <a:r>
            <a:rPr lang="en-US" sz="4700" b="1" kern="1200" dirty="0"/>
            <a:t>Knowledge</a:t>
          </a:r>
        </a:p>
      </dsp:txBody>
      <dsp:txXfrm>
        <a:off x="3472504" y="2215204"/>
        <a:ext cx="3156086" cy="1893651"/>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3FBA08E-705E-42B3-BC60-C837447E661B}" type="datetimeFigureOut">
              <a:rPr lang="en-US"/>
              <a:pPr>
                <a:defRPr/>
              </a:pPr>
              <a:t>1/25/2022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FB99FAF-6F37-4A1E-88C8-EEF7E123328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B4D3E1-A2AF-4098-8527-01F47DBCC10A}" type="slidenum">
              <a:rPr lang="en-US" smtClean="0"/>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According to the </a:t>
            </a:r>
            <a:r>
              <a:rPr lang="en-US" b="1" dirty="0"/>
              <a:t>attitude-toward-object model</a:t>
            </a:r>
            <a:r>
              <a:rPr lang="en-US" dirty="0"/>
              <a:t>, consumers will like a brand or product that has an adequate level of attributes that the consumer thinks are positive.  For example, if you are buying a home, there is a list of attributes that the home must have – 2 bedrooms, 2 bathrooms, air conditioning, and a back yard.  With this model, an attitude is positive for the house that has the most of these attributes.</a:t>
            </a:r>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20923D-A335-4F66-8E85-F00BCA7CAF33}" type="slidenum">
              <a:rPr lang="en-US" smtClean="0"/>
              <a:pPr fontAlgn="base">
                <a:spcBef>
                  <a:spcPct val="0"/>
                </a:spcBef>
                <a:spcAft>
                  <a:spcPct val="0"/>
                </a:spcAft>
                <a:defRPr/>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Instead of asking people what product they like and have positive attitudes toward, the </a:t>
            </a:r>
            <a:r>
              <a:rPr lang="en-US" b="1" dirty="0"/>
              <a:t>attitude-toward-behavior model </a:t>
            </a:r>
            <a:r>
              <a:rPr lang="en-US" dirty="0"/>
              <a:t>is based on how positive someone's attitude is toward </a:t>
            </a:r>
            <a:r>
              <a:rPr lang="en-US" u="sng" dirty="0"/>
              <a:t>acting </a:t>
            </a:r>
            <a:r>
              <a:rPr lang="en-US" dirty="0"/>
              <a:t>a certain way, for instance purchasing a certain brand.  The question is now how likely are you to purchase brand X rather than how highly do you rate brand X.</a:t>
            </a:r>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E18B11-E8A0-4241-BC8B-5139ED1126AA}" type="slidenum">
              <a:rPr lang="en-US" smtClean="0"/>
              <a:pPr fontAlgn="base">
                <a:spcBef>
                  <a:spcPct val="0"/>
                </a:spcBef>
                <a:spcAft>
                  <a:spcPct val="0"/>
                </a:spcAft>
                <a:defRPr/>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This is a model that looks at people’s attitudes toward purchasing online.  On the lefthand side are the consumer characteristics that tend to impact a person’s attitude toward purchasing online.  Their attitude was broken down further by how they view nine benefits of online shopping, including effectiveness, convenience, information, safety, service, delivery speed, web design, selection, and familiarity with company name.  In addition, the attitude leads to how a consumer will rate an online shopping experience.</a:t>
            </a:r>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D814AB-C2C0-439A-8786-830D8C52685B}" type="slidenum">
              <a:rPr lang="en-US" smtClean="0"/>
              <a:pPr fontAlgn="base">
                <a:spcBef>
                  <a:spcPct val="0"/>
                </a:spcBef>
                <a:spcAft>
                  <a:spcPct val="0"/>
                </a:spcAft>
                <a:defRPr/>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Like other models, the </a:t>
            </a:r>
            <a:r>
              <a:rPr lang="en-US" b="1"/>
              <a:t>theory of reasoned action </a:t>
            </a:r>
            <a:r>
              <a:rPr lang="en-US"/>
              <a:t>has the three components, cognitive (think), affective (feel), and conative (do).  In this model, we also need to understand subjective norms or how a consumer is influenced by others.</a:t>
            </a:r>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CDB113-47EF-44EB-B1C3-6EE1895F083F}" type="slidenum">
              <a:rPr lang="en-US" smtClean="0"/>
              <a:pPr fontAlgn="base">
                <a:spcBef>
                  <a:spcPct val="0"/>
                </a:spcBef>
                <a:spcAft>
                  <a:spcPct val="0"/>
                </a:spcAft>
                <a:defRPr/>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This is a figure of the </a:t>
            </a:r>
            <a:r>
              <a:rPr lang="en-US" b="1" dirty="0"/>
              <a:t>theory of reasoned action</a:t>
            </a:r>
            <a:r>
              <a:rPr lang="en-US" dirty="0"/>
              <a:t>.  The subjective norms that are distinctive to this model are the two lower blocks on the right.  A consumer has beliefs about what others think they should do and also have differing levels of how likely they will follow those beliefs, also known as their motivation to comply with the referents.  This subjective norm is now combined with the consumer’s personal attitude toward a behavior to form an intention to perform a behavior.  This intention may or may not lead to the actual behavior.</a:t>
            </a:r>
          </a:p>
          <a:p>
            <a:pPr eaLnBrk="1" hangingPunct="1">
              <a:spcBef>
                <a:spcPct val="0"/>
              </a:spcBef>
            </a:pPr>
            <a:r>
              <a:rPr lang="en-US" dirty="0"/>
              <a:t>Certain groups are very influenced by the motivation to comply with people in their group.  This web link brings you to cosmogirl.com.  This site for younger female teens is loaded with information to supply motivation – see if you can identify three on the homepage alone.</a:t>
            </a:r>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DE8102-1516-4A77-8402-EBE9BC671752}" type="slidenum">
              <a:rPr lang="en-US" smtClean="0"/>
              <a:pPr fontAlgn="base">
                <a:spcBef>
                  <a:spcPct val="0"/>
                </a:spcBef>
                <a:spcAft>
                  <a:spcPct val="0"/>
                </a:spcAft>
                <a:defRPr/>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This will lead you to think about the subjective norm and your attitude toward the behavior.</a:t>
            </a:r>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7ECDB8-7FC5-47B7-BE4A-80B36A4E856B}" type="slidenum">
              <a:rPr lang="en-US" smtClean="0"/>
              <a:pPr fontAlgn="base">
                <a:spcBef>
                  <a:spcPct val="0"/>
                </a:spcBef>
                <a:spcAft>
                  <a:spcPct val="0"/>
                </a:spcAft>
                <a:defRPr/>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The </a:t>
            </a:r>
            <a:r>
              <a:rPr lang="en-US" b="1"/>
              <a:t>theory of trying to consume</a:t>
            </a:r>
            <a:r>
              <a:rPr lang="en-US"/>
              <a:t> addresses the fact that many people may want to purchase but in many cases they cannot.  This may occur for personal reasons, such as not having enough money, or environmental reasons, such as not being able to go to a particular store.</a:t>
            </a:r>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D35521-25B3-46FB-8CEF-3AED04584DB6}" type="slidenum">
              <a:rPr lang="en-US" smtClean="0"/>
              <a:pPr fontAlgn="base">
                <a:spcBef>
                  <a:spcPct val="0"/>
                </a:spcBef>
                <a:spcAft>
                  <a:spcPct val="0"/>
                </a:spcAft>
                <a:defRPr/>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The </a:t>
            </a:r>
            <a:r>
              <a:rPr lang="en-US" b="1"/>
              <a:t>attitude-toward-the-ad model </a:t>
            </a:r>
            <a:r>
              <a:rPr lang="en-US"/>
              <a:t>helps us understand how advertising impacts attitudes.  The model is more thoroughly diagramed on the next slide.</a:t>
            </a:r>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61C70A-C8E8-48B4-A4ED-7935312F5659}" type="slidenum">
              <a:rPr lang="en-US" smtClean="0"/>
              <a:pPr fontAlgn="base">
                <a:spcBef>
                  <a:spcPct val="0"/>
                </a:spcBef>
                <a:spcAft>
                  <a:spcPct val="0"/>
                </a:spcAft>
                <a:defRPr/>
              </a:pPr>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Here we see that everything begins with exposure to the ad.  After this exposure, the consumer has feelings (affect) and thoughts (cognition) regarding the ad.  This forms an attitude which works with beliefs about the brand to help form an attitude toward the brand.</a:t>
            </a:r>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89952F-5DA1-4F36-95C7-144458667A98}" type="slidenum">
              <a:rPr lang="en-US" smtClean="0"/>
              <a:pPr fontAlgn="base">
                <a:spcBef>
                  <a:spcPct val="0"/>
                </a:spcBef>
                <a:spcAft>
                  <a:spcPct val="0"/>
                </a:spcAft>
                <a:defRPr/>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Attitudes are formed through learning.  Recalling the concepts of classical and operant conditioning from earlier chapters, we recall that two stimuli can be paired or linked together to form a learned response.  In addition, consumers can learn attitudes from rewards or outcomes from behavior.</a:t>
            </a:r>
          </a:p>
          <a:p>
            <a:pPr eaLnBrk="1" hangingPunct="1">
              <a:spcBef>
                <a:spcPct val="0"/>
              </a:spcBef>
            </a:pPr>
            <a:endParaRPr lang="en-US" dirty="0"/>
          </a:p>
          <a:p>
            <a:pPr eaLnBrk="1" hangingPunct="1">
              <a:spcBef>
                <a:spcPct val="0"/>
              </a:spcBef>
            </a:pPr>
            <a:r>
              <a:rPr lang="en-US" dirty="0"/>
              <a:t>If attitudes are learned, then it is through experiences that this learning occurs.  This can be from personal experience or from experiences with friends or exposure to marketing influences.  Another topic studied in an earlier chapter comes into play with attitude formation.  This is the consumer’s need for cognition.  People will form attitudes based on the information that best suits them, information for the high need for cognition consumer, and images and spokespeople for the low need for cognition.</a:t>
            </a:r>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B88710-0DCA-4E28-92FE-3543479DCDC8}" type="slidenum">
              <a:rPr lang="en-US" smtClean="0"/>
              <a:pPr fontAlgn="base">
                <a:spcBef>
                  <a:spcPct val="0"/>
                </a:spcBef>
                <a:spcAft>
                  <a:spcPct val="0"/>
                </a:spcAft>
                <a:defRPr/>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t>We have </a:t>
            </a:r>
            <a:r>
              <a:rPr lang="en-US" b="1" dirty="0"/>
              <a:t>attitudes </a:t>
            </a:r>
            <a:r>
              <a:rPr lang="en-US" dirty="0"/>
              <a:t>toward many things – to people, products, advertisements, ideas, and more.  For the most part, these attitudes have been learned and guide our behavior toward the object. It is important to understand these four concepts.  The first is that we must clearly define the </a:t>
            </a:r>
            <a:r>
              <a:rPr lang="en-US" b="1" dirty="0"/>
              <a:t>object </a:t>
            </a:r>
            <a:r>
              <a:rPr lang="en-US" dirty="0"/>
              <a:t>which we are discussing or measuring the attitude toward.  Is it a product category, a specific brand, or a particular model?  The second is the agreement among researchers that attitudes are </a:t>
            </a:r>
            <a:r>
              <a:rPr lang="en-US" b="1" dirty="0"/>
              <a:t>learned</a:t>
            </a:r>
            <a:r>
              <a:rPr lang="en-US" dirty="0"/>
              <a:t>, either through direct experience or from others.  Attitudes are </a:t>
            </a:r>
            <a:r>
              <a:rPr lang="en-US" b="1" dirty="0"/>
              <a:t>consistent</a:t>
            </a:r>
            <a:r>
              <a:rPr lang="en-US" dirty="0"/>
              <a:t>,</a:t>
            </a:r>
            <a:r>
              <a:rPr lang="en-US" b="1" dirty="0"/>
              <a:t> </a:t>
            </a:r>
            <a:r>
              <a:rPr lang="en-US" dirty="0"/>
              <a:t>they are not necessarily permanent and can change over time.  We all know how our attitude can be affected by a </a:t>
            </a:r>
            <a:r>
              <a:rPr lang="en-US" b="1" dirty="0"/>
              <a:t>situation</a:t>
            </a:r>
            <a:r>
              <a:rPr lang="en-US" dirty="0"/>
              <a:t> – think about the times you have to eat foods that are not necessarily your favorite but they are what is available or what you are being served at a friend’s house.</a:t>
            </a: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6849CE-4C12-4572-9831-C353C49D48D7}" type="slidenum">
              <a:rPr lang="en-US" smtClean="0"/>
              <a:pPr fontAlgn="base">
                <a:spcBef>
                  <a:spcPct val="0"/>
                </a:spcBef>
                <a:spcAft>
                  <a:spcPct val="0"/>
                </a:spcAft>
                <a:defRPr/>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9CAFE7-1E70-49C1-A03F-4650B63A16A8}" type="slidenum">
              <a:rPr lang="en-US" smtClean="0"/>
              <a:pPr fontAlgn="base">
                <a:spcBef>
                  <a:spcPct val="0"/>
                </a:spcBef>
                <a:spcAft>
                  <a:spcPct val="0"/>
                </a:spcAft>
                <a:defRPr/>
              </a:pPr>
              <a:t>30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Here are five strategies for attitude change.  If you think about it, attitude change and formation are not all that different.  They are both learned, they are both influenced by personal experience, and personality affects both of them.</a:t>
            </a:r>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BE7C9C-8833-4241-9AAC-0D73135D6CA5}" type="slidenum">
              <a:rPr lang="en-US" smtClean="0"/>
              <a:pPr fontAlgn="base">
                <a:spcBef>
                  <a:spcPct val="0"/>
                </a:spcBef>
                <a:spcAft>
                  <a:spcPct val="0"/>
                </a:spcAft>
                <a:defRPr/>
              </a:pPr>
              <a:t>33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Changing the basic </a:t>
            </a:r>
            <a:r>
              <a:rPr lang="en-US" b="1" dirty="0"/>
              <a:t>motivational function </a:t>
            </a:r>
            <a:r>
              <a:rPr lang="en-US" dirty="0"/>
              <a:t>means to change the basic need that a consumer is trying to fulfill. </a:t>
            </a:r>
            <a:r>
              <a:rPr lang="en-US" b="1" dirty="0"/>
              <a:t> Utilitarian </a:t>
            </a:r>
            <a:r>
              <a:rPr lang="en-US" dirty="0"/>
              <a:t>function is how the product is useful to us.  A marketer might want to create a more positive attitude toward a brand by showing all it can do.  An </a:t>
            </a:r>
            <a:r>
              <a:rPr lang="en-US" b="1" dirty="0"/>
              <a:t>ego-defensive</a:t>
            </a:r>
            <a:r>
              <a:rPr lang="en-US" dirty="0"/>
              <a:t> function would show how the product would make them feel more secure and confident.  A </a:t>
            </a:r>
            <a:r>
              <a:rPr lang="en-US" b="1" dirty="0"/>
              <a:t>value-expressive</a:t>
            </a:r>
            <a:r>
              <a:rPr lang="en-US" dirty="0"/>
              <a:t> function would more positively reflect the consumer’s values, lifestyle, and outlook.  Finally, the </a:t>
            </a:r>
            <a:r>
              <a:rPr lang="en-US" b="1" dirty="0"/>
              <a:t>knowledge</a:t>
            </a:r>
            <a:r>
              <a:rPr lang="en-US" dirty="0"/>
              <a:t> function would satisfy the consumer’s “need to know” and help them understand more about the world around them.</a:t>
            </a:r>
          </a:p>
          <a:p>
            <a:pPr eaLnBrk="1" hangingPunct="1">
              <a:spcBef>
                <a:spcPct val="0"/>
              </a:spcBef>
            </a:pPr>
            <a:endParaRPr lang="en-US" dirty="0"/>
          </a:p>
          <a:p>
            <a:pPr eaLnBrk="1" hangingPunct="1">
              <a:spcBef>
                <a:spcPct val="0"/>
              </a:spcBef>
            </a:pPr>
            <a:r>
              <a:rPr lang="en-US" dirty="0"/>
              <a:t>It is important for marketers to realize that they might have to combine functions because different customers are motivated to purchase their products for different reasons.  Someone might buy a product because it tastes good and fills them up (utilitarian), while another thinks it is low fat and will make them healthy and therefore look better (ego-defensive).</a:t>
            </a:r>
          </a:p>
          <a:p>
            <a:pPr eaLnBrk="1" hangingPunct="1">
              <a:spcBef>
                <a:spcPct val="0"/>
              </a:spcBef>
            </a:pPr>
            <a:endParaRPr lang="en-US" dirty="0"/>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5EC058-BB5B-4A84-9847-10FC36A4E139}" type="slidenum">
              <a:rPr lang="en-US" smtClean="0"/>
              <a:pPr fontAlgn="base">
                <a:spcBef>
                  <a:spcPct val="0"/>
                </a:spcBef>
                <a:spcAft>
                  <a:spcPct val="0"/>
                </a:spcAft>
                <a:defRPr/>
              </a:pPr>
              <a:t>34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Marketers often associate their products with certain not-for-profit groups.  Many of us buy products because of this association.  For some products, we are aware of this association but still do not purchase.</a:t>
            </a:r>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9A0B72-BA2E-441B-B4A2-2D0F81AE4300}" type="slidenum">
              <a:rPr lang="en-US" smtClean="0"/>
              <a:pPr fontAlgn="base">
                <a:spcBef>
                  <a:spcPct val="0"/>
                </a:spcBef>
                <a:spcAft>
                  <a:spcPct val="0"/>
                </a:spcAft>
                <a:defRPr/>
              </a:pPr>
              <a:t>46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6185B5-FF2A-4AB1-B549-1CD0766A4EB3}" type="slidenum">
              <a:rPr lang="en-US" smtClean="0"/>
              <a:pPr fontAlgn="base">
                <a:spcBef>
                  <a:spcPct val="0"/>
                </a:spcBef>
                <a:spcAft>
                  <a:spcPct val="0"/>
                </a:spcAft>
                <a:defRPr/>
              </a:pPr>
              <a:t>47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6185B5-FF2A-4AB1-B549-1CD0766A4EB3}" type="slidenum">
              <a:rPr lang="en-US" smtClean="0"/>
              <a:pPr fontAlgn="base">
                <a:spcBef>
                  <a:spcPct val="0"/>
                </a:spcBef>
                <a:spcAft>
                  <a:spcPct val="0"/>
                </a:spcAft>
                <a:defRPr/>
              </a:pPr>
              <a:t>48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If we think analytically about a </a:t>
            </a:r>
            <a:r>
              <a:rPr lang="en-US" dirty="0" err="1"/>
              <a:t>multiattribute</a:t>
            </a:r>
            <a:r>
              <a:rPr lang="en-US" dirty="0"/>
              <a:t> model, we realize there are many different attributes that make up an overall attitude.  As marketers, we can change the way the consumer evaluates a certain attribute.  Perhaps the consumer thinks inexpensive is fine for a product, but a marketer might be able to point out that it is often worth paying a bit more for better quality.  A marketer can also change the way consumers believe a brand rates on a certain attribute.  Maybe a consumer thinks a brand is very expensive when in fact it is less expensive then several other brands.  There may be an attribute that does not even exist. Who thought chewiness was an attribute that could even exist for a vitamin until Gummy </a:t>
            </a:r>
            <a:r>
              <a:rPr lang="en-US" dirty="0" err="1"/>
              <a:t>Vites</a:t>
            </a:r>
            <a:r>
              <a:rPr lang="en-US" dirty="0"/>
              <a:t> came along? Finally, we can step away from looking individually at the attribute and attempt to change the consumer’s overall assessment of the brand.  We can do any of these attitude change strategies by changing beliefs of our own product or our competitor's product.</a:t>
            </a:r>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F4DF29-4504-443B-8090-E058C45D3A74}" type="slidenum">
              <a:rPr lang="en-US" smtClean="0"/>
              <a:pPr fontAlgn="base">
                <a:spcBef>
                  <a:spcPct val="0"/>
                </a:spcBef>
                <a:spcAft>
                  <a:spcPct val="0"/>
                </a:spcAft>
                <a:defRPr/>
              </a:pPr>
              <a:t>51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06952206-2142-40DB-BA11-01AA7ECD58FB}" type="slidenum">
              <a:rPr lang="en-US" smtClean="0"/>
              <a:pPr>
                <a:defRPr/>
              </a:pPr>
              <a:t>62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06952206-2142-40DB-BA11-01AA7ECD58FB}" type="slidenum">
              <a:rPr lang="en-US" smtClean="0"/>
              <a:pPr>
                <a:defRPr/>
              </a:pPr>
              <a:t>63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These are models that attempt to understand the relationships between attitude and behavior.  They will be explained in more detail on the following slides.</a:t>
            </a:r>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A8DA44-0A0E-4E6D-8DD5-AEE442A745D2}" type="slidenum">
              <a:rPr lang="en-US" smtClean="0"/>
              <a:pPr fontAlgn="base">
                <a:spcBef>
                  <a:spcPct val="0"/>
                </a:spcBef>
                <a:spcAft>
                  <a:spcPct val="0"/>
                </a:spcAft>
                <a:defRPr/>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a:t>
            </a:r>
            <a:r>
              <a:rPr lang="en-US" dirty="0" err="1"/>
              <a:t>tricomponent</a:t>
            </a:r>
            <a:r>
              <a:rPr lang="en-US" dirty="0"/>
              <a:t> attitude model has three components, as seen on this figure – the cognitive, affective, and conative components.  Each of these will be explained in more detail in the slides that follow.</a:t>
            </a:r>
          </a:p>
        </p:txBody>
      </p:sp>
      <p:sp>
        <p:nvSpPr>
          <p:cNvPr id="4" name="Slide Number Placeholder 3"/>
          <p:cNvSpPr>
            <a:spLocks noGrp="1"/>
          </p:cNvSpPr>
          <p:nvPr>
            <p:ph type="sldNum" sz="quarter" idx="10"/>
          </p:nvPr>
        </p:nvSpPr>
        <p:spPr/>
        <p:txBody>
          <a:bodyPr/>
          <a:lstStyle/>
          <a:p>
            <a:pPr>
              <a:defRPr/>
            </a:pPr>
            <a:fld id="{4FB99FAF-6F37-4A1E-88C8-EEF7E1233282}" type="slidenum">
              <a:rPr lang="en-US" smtClean="0"/>
              <a:pPr>
                <a:defRPr/>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4680B4-0183-4D61-964C-800EE97D6ECD}" type="slidenum">
              <a:rPr lang="en-US" smtClean="0"/>
              <a:pPr fontAlgn="base">
                <a:spcBef>
                  <a:spcPct val="0"/>
                </a:spcBef>
                <a:spcAft>
                  <a:spcPct val="0"/>
                </a:spcAft>
                <a:defRPr/>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How you feel about a brand, the emotions you have toward it, constitutes the </a:t>
            </a:r>
            <a:r>
              <a:rPr lang="en-US" b="1"/>
              <a:t>affective component </a:t>
            </a:r>
            <a:r>
              <a:rPr lang="en-US"/>
              <a:t>of the model.  These feelings often tend to be overall good or bad feelings.</a:t>
            </a:r>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3064C7-EFF7-414E-93F5-6A95204A83BB}" type="slidenum">
              <a:rPr lang="en-US" smtClean="0"/>
              <a:pPr fontAlgn="base">
                <a:spcBef>
                  <a:spcPct val="0"/>
                </a:spcBef>
                <a:spcAft>
                  <a:spcPct val="0"/>
                </a:spcAft>
                <a:defRPr/>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The </a:t>
            </a:r>
            <a:r>
              <a:rPr lang="en-US" b="1"/>
              <a:t>conative component </a:t>
            </a:r>
            <a:r>
              <a:rPr lang="en-US"/>
              <a:t>describes the likelihood that you will do something in regard to the object.  One of the most important is your intention to buy a certain object.</a:t>
            </a:r>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F30DC8-7559-4597-9B77-331649953375}" type="slidenum">
              <a:rPr lang="en-US" smtClean="0"/>
              <a:pPr fontAlgn="base">
                <a:spcBef>
                  <a:spcPct val="0"/>
                </a:spcBef>
                <a:spcAft>
                  <a:spcPct val="0"/>
                </a:spcAft>
                <a:defRPr/>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You probably have an overall positive or negative feeling toward your university.  Try to break this affective component down a bit more – what do you like and not like?  You can now look to the cognitive to determine what beliefs you have about these different parts of your university.  Finally, how does this influence what you do?  Will you come back for a graduate degree?  Recommend your little brother or sister attend?  Send your children here?  Donate money as an alumnus?</a:t>
            </a:r>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BCDDEF-55A0-4B81-B83A-555E344FC9F4}" type="slidenum">
              <a:rPr lang="en-US" smtClean="0"/>
              <a:pPr fontAlgn="base">
                <a:spcBef>
                  <a:spcPct val="0"/>
                </a:spcBef>
                <a:spcAft>
                  <a:spcPct val="0"/>
                </a:spcAft>
                <a:defRPr/>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Just as the name implies, these are models that breakdown overall attitude into the attributes or beliefs which form an overall opinion.  There are several of these models, as you will see on the next few slides.</a:t>
            </a:r>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251DAE-5E39-4D32-97F8-B23D883AFC5E}" type="slidenum">
              <a:rPr lang="en-US" smtClean="0"/>
              <a:pPr fontAlgn="base">
                <a:spcBef>
                  <a:spcPct val="0"/>
                </a:spcBef>
                <a:spcAft>
                  <a:spcPct val="0"/>
                </a:spcAft>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094511CD-5000-4E01-AF92-CC5B55CFD9C2}" type="datetime1">
              <a:rPr lang="en-US"/>
              <a:pPr>
                <a:defRPr/>
              </a:pPr>
              <a:t>1/25/2022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7FB290-D61D-4561-9D63-E6353F3B5C6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3855A952-F250-421D-AF7D-C9A14257CE00}" type="datetime1">
              <a:rPr lang="en-US"/>
              <a:pPr>
                <a:defRPr/>
              </a:pPr>
              <a:t>1/25/2022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3507D7-B185-4036-A634-7EA96401A9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9AD76F15-1028-49B2-9619-D7ED01E1F983}" type="datetime1">
              <a:rPr lang="en-US"/>
              <a:pPr>
                <a:defRPr/>
              </a:pPr>
              <a:t>1/25/2022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CFD701-2EF2-4896-A830-E601B66BD55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6858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57200" y="6534150"/>
            <a:ext cx="2895600" cy="476250"/>
          </a:xfrm>
          <a:prstGeom prst="rect">
            <a:avLst/>
          </a:prstGeom>
        </p:spPr>
        <p:txBody>
          <a:bodyPr/>
          <a:lstStyle>
            <a:lvl1pPr>
              <a:defRPr/>
            </a:lvl1pPr>
          </a:lstStyle>
          <a:p>
            <a:r>
              <a:rPr lang="en-US"/>
              <a:t>Copyright 2007 by Prentice Hall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ed Rectangle 3"/>
          <p:cNvSpPr/>
          <p:nvPr userDrawn="1"/>
        </p:nvSpPr>
        <p:spPr>
          <a:xfrm>
            <a:off x="457200" y="1371600"/>
            <a:ext cx="8229600" cy="152400"/>
          </a:xfrm>
          <a:prstGeom prst="roundRect">
            <a:avLst/>
          </a:prstGeom>
          <a:solidFill>
            <a:srgbClr val="C6C3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1752600"/>
            <a:ext cx="8229600" cy="4373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2858B23B-C8E5-455C-BA1D-596E39054028}" type="datetime1">
              <a:rPr lang="en-US"/>
              <a:pPr>
                <a:defRPr/>
              </a:pPr>
              <a:t>1/25/2022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D11B85-6A64-46B1-87CA-B13B7353B58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B0D56F15-D16A-4643-BD57-57382A6A0725}" type="datetime1">
              <a:rPr lang="en-US"/>
              <a:pPr>
                <a:defRPr/>
              </a:pPr>
              <a:t>1/25/2022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2482AF-DCBA-44D7-9A50-B1A41B73406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ounded Rectangle 4"/>
          <p:cNvSpPr/>
          <p:nvPr userDrawn="1"/>
        </p:nvSpPr>
        <p:spPr>
          <a:xfrm>
            <a:off x="457200" y="1371600"/>
            <a:ext cx="8229600" cy="152400"/>
          </a:xfrm>
          <a:prstGeom prst="roundRect">
            <a:avLst/>
          </a:prstGeom>
          <a:solidFill>
            <a:srgbClr val="ABA761"/>
          </a:soli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8926DADF-9959-45ED-9A98-460745EBC6F4}" type="datetime1">
              <a:rPr lang="en-US"/>
              <a:pPr>
                <a:defRPr/>
              </a:pPr>
              <a:t>1/25/2022</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559A7CA0-E028-4776-8987-03A336F8E68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7A51AA57-FA56-491A-AEE4-ADD63E44E833}" type="datetime1">
              <a:rPr lang="en-US"/>
              <a:pPr>
                <a:defRPr/>
              </a:pPr>
              <a:t>1/25/2022</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0DBC546-60E9-4EE5-84EC-9D784D2979A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04A83826-1658-4256-BD8B-3F66E50D2287}" type="datetime1">
              <a:rPr lang="en-US"/>
              <a:pPr>
                <a:defRPr/>
              </a:pPr>
              <a:t>1/25/2022</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74A5A69C-9FE8-442A-83E4-BE0C79FD17F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132098AC-3705-41FB-8943-A709CA931D82}" type="datetime1">
              <a:rPr lang="en-US"/>
              <a:pPr>
                <a:defRPr/>
              </a:pPr>
              <a:t>1/25/2022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AE0A7BEE-C38A-4628-B894-71DEE747584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09752FFF-48BC-46F4-AD2C-CE60A9262F15}" type="datetime1">
              <a:rPr lang="en-US"/>
              <a:pPr>
                <a:defRPr/>
              </a:pPr>
              <a:t>1/25/2022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1B62C79-D3CF-4D55-BDAD-D63E1889F24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3305E2C7-4E23-473B-8E67-52870C809901}" type="datetime1">
              <a:rPr lang="en-US"/>
              <a:pPr>
                <a:defRPr/>
              </a:pPr>
              <a:t>1/25/2022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B96898C-D971-40BA-B2F6-9C686A4D85F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7200" y="6477000"/>
            <a:ext cx="5791200" cy="38100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9718327-3ABF-42A9-80D4-30EB8FA955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Lst>
  <p:hf hdr="0" ftr="0" dt="0"/>
  <p:txStyles>
    <p:title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Calibri" pitchFamily="34" charset="0"/>
        </a:defRPr>
      </a:lvl2pPr>
      <a:lvl3pPr algn="ctr" rtl="0" eaLnBrk="0" fontAlgn="base" hangingPunct="0">
        <a:spcBef>
          <a:spcPct val="0"/>
        </a:spcBef>
        <a:spcAft>
          <a:spcPct val="0"/>
        </a:spcAft>
        <a:defRPr sz="4000" b="1">
          <a:solidFill>
            <a:schemeClr val="tx1"/>
          </a:solidFill>
          <a:latin typeface="Calibri" pitchFamily="34" charset="0"/>
        </a:defRPr>
      </a:lvl3pPr>
      <a:lvl4pPr algn="ctr" rtl="0" eaLnBrk="0" fontAlgn="base" hangingPunct="0">
        <a:spcBef>
          <a:spcPct val="0"/>
        </a:spcBef>
        <a:spcAft>
          <a:spcPct val="0"/>
        </a:spcAft>
        <a:defRPr sz="4000" b="1">
          <a:solidFill>
            <a:schemeClr val="tx1"/>
          </a:solidFill>
          <a:latin typeface="Calibri" pitchFamily="34" charset="0"/>
        </a:defRPr>
      </a:lvl4pPr>
      <a:lvl5pPr algn="ctr" rtl="0" eaLnBrk="0" fontAlgn="base" hangingPunct="0">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400" b="1">
          <a:solidFill>
            <a:srgbClr val="0070C0"/>
          </a:solidFill>
          <a:latin typeface="Calibri" pitchFamily="34" charset="0"/>
        </a:defRPr>
      </a:lvl6pPr>
      <a:lvl7pPr marL="914400" algn="ctr" rtl="0" fontAlgn="base">
        <a:spcBef>
          <a:spcPct val="0"/>
        </a:spcBef>
        <a:spcAft>
          <a:spcPct val="0"/>
        </a:spcAft>
        <a:defRPr sz="4400" b="1">
          <a:solidFill>
            <a:srgbClr val="0070C0"/>
          </a:solidFill>
          <a:latin typeface="Calibri" pitchFamily="34" charset="0"/>
        </a:defRPr>
      </a:lvl7pPr>
      <a:lvl8pPr marL="1371600" algn="ctr" rtl="0" fontAlgn="base">
        <a:spcBef>
          <a:spcPct val="0"/>
        </a:spcBef>
        <a:spcAft>
          <a:spcPct val="0"/>
        </a:spcAft>
        <a:defRPr sz="4400" b="1">
          <a:solidFill>
            <a:srgbClr val="0070C0"/>
          </a:solidFill>
          <a:latin typeface="Calibri" pitchFamily="34" charset="0"/>
        </a:defRPr>
      </a:lvl8pPr>
      <a:lvl9pPr marL="1828800" algn="ctr" rtl="0" fontAlgn="base">
        <a:spcBef>
          <a:spcPct val="0"/>
        </a:spcBef>
        <a:spcAft>
          <a:spcPct val="0"/>
        </a:spcAft>
        <a:defRPr sz="4400" b="1">
          <a:solidFill>
            <a:srgbClr val="0070C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8.jpeg"/></Relationships>
</file>

<file path=ppt/slides/_rels/slide5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382000" y="304800"/>
            <a:ext cx="152400" cy="5791200"/>
          </a:xfrm>
          <a:prstGeom prst="rect">
            <a:avLst/>
          </a:prstGeom>
          <a:solidFill>
            <a:srgbClr val="C6C3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15" name="Title 1"/>
          <p:cNvSpPr>
            <a:spLocks noGrp="1"/>
          </p:cNvSpPr>
          <p:nvPr>
            <p:ph type="ctrTitle"/>
          </p:nvPr>
        </p:nvSpPr>
        <p:spPr/>
        <p:txBody>
          <a:bodyPr/>
          <a:lstStyle/>
          <a:p>
            <a:pPr eaLnBrk="1" hangingPunct="1"/>
            <a:r>
              <a:rPr lang="en-US" sz="2800" dirty="0"/>
              <a:t>Session 6</a:t>
            </a:r>
          </a:p>
        </p:txBody>
      </p:sp>
      <p:sp>
        <p:nvSpPr>
          <p:cNvPr id="3" name="Subtitle 2"/>
          <p:cNvSpPr>
            <a:spLocks noGrp="1"/>
          </p:cNvSpPr>
          <p:nvPr>
            <p:ph type="subTitle" idx="1"/>
          </p:nvPr>
        </p:nvSpPr>
        <p:spPr/>
        <p:txBody>
          <a:bodyPr rtlCol="0">
            <a:normAutofit/>
          </a:bodyPr>
          <a:lstStyle/>
          <a:p>
            <a:pPr eaLnBrk="1" fontAlgn="auto" hangingPunct="1">
              <a:spcAft>
                <a:spcPts val="0"/>
              </a:spcAft>
              <a:defRPr/>
            </a:pPr>
            <a:r>
              <a:rPr lang="en-US" sz="4800" b="1" dirty="0">
                <a:solidFill>
                  <a:schemeClr val="tx1"/>
                </a:solidFill>
              </a:rPr>
              <a:t>Consumer Attitude Formation and Change</a:t>
            </a:r>
          </a:p>
        </p:txBody>
      </p:sp>
      <p:sp>
        <p:nvSpPr>
          <p:cNvPr id="16" name="Rectangle 15"/>
          <p:cNvSpPr/>
          <p:nvPr/>
        </p:nvSpPr>
        <p:spPr>
          <a:xfrm>
            <a:off x="152400" y="6400800"/>
            <a:ext cx="87630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t>The Tricomponent Model</a:t>
            </a:r>
          </a:p>
        </p:txBody>
      </p:sp>
      <p:sp>
        <p:nvSpPr>
          <p:cNvPr id="23555" name="Rectangle 3"/>
          <p:cNvSpPr>
            <a:spLocks noGrp="1" noChangeArrowheads="1"/>
          </p:cNvSpPr>
          <p:nvPr>
            <p:ph type="body" sz="half" idx="1"/>
          </p:nvPr>
        </p:nvSpPr>
        <p:spPr>
          <a:xfrm>
            <a:off x="685800" y="2743200"/>
            <a:ext cx="3429000" cy="4525963"/>
          </a:xfrm>
        </p:spPr>
        <p:txBody>
          <a:bodyPr/>
          <a:lstStyle/>
          <a:p>
            <a:pPr eaLnBrk="1" hangingPunct="1"/>
            <a:r>
              <a:rPr lang="en-US" sz="3600"/>
              <a:t>Cognitive</a:t>
            </a:r>
          </a:p>
          <a:p>
            <a:pPr eaLnBrk="1" hangingPunct="1"/>
            <a:r>
              <a:rPr lang="en-US" sz="3600">
                <a:solidFill>
                  <a:schemeClr val="bg2"/>
                </a:solidFill>
              </a:rPr>
              <a:t>Affective</a:t>
            </a:r>
          </a:p>
          <a:p>
            <a:pPr eaLnBrk="1" hangingPunct="1"/>
            <a:r>
              <a:rPr lang="en-US" sz="3600">
                <a:solidFill>
                  <a:schemeClr val="bg2"/>
                </a:solidFill>
              </a:rPr>
              <a:t>Conative</a:t>
            </a:r>
          </a:p>
        </p:txBody>
      </p:sp>
      <p:sp>
        <p:nvSpPr>
          <p:cNvPr id="23556" name="Rectangle 4"/>
          <p:cNvSpPr>
            <a:spLocks noGrp="1" noChangeArrowheads="1"/>
          </p:cNvSpPr>
          <p:nvPr>
            <p:ph type="body" sz="half" idx="2"/>
          </p:nvPr>
        </p:nvSpPr>
        <p:spPr>
          <a:xfrm>
            <a:off x="4724400" y="2057400"/>
            <a:ext cx="4038600" cy="4525963"/>
          </a:xfrm>
        </p:spPr>
        <p:txBody>
          <a:bodyPr/>
          <a:lstStyle/>
          <a:p>
            <a:pPr eaLnBrk="1" hangingPunct="1">
              <a:spcBef>
                <a:spcPct val="0"/>
              </a:spcBef>
            </a:pPr>
            <a:r>
              <a:rPr lang="en-US" dirty="0"/>
              <a:t>It</a:t>
            </a:r>
            <a:r>
              <a:rPr lang="en-US" b="1" dirty="0"/>
              <a:t> </a:t>
            </a:r>
            <a:r>
              <a:rPr lang="en-US" dirty="0"/>
              <a:t>is what you know or think about an object.  </a:t>
            </a:r>
          </a:p>
          <a:p>
            <a:pPr eaLnBrk="1" hangingPunct="1">
              <a:spcBef>
                <a:spcPct val="0"/>
              </a:spcBef>
            </a:pPr>
            <a:r>
              <a:rPr lang="en-US" dirty="0"/>
              <a:t>This can be formed through direct experience or what you learn from others.  </a:t>
            </a:r>
          </a:p>
          <a:p>
            <a:pPr eaLnBrk="1" hangingPunct="1">
              <a:spcBef>
                <a:spcPct val="0"/>
              </a:spcBef>
            </a:pPr>
            <a:r>
              <a:rPr lang="en-US" dirty="0"/>
              <a:t>The knowledge you form becomes a belief.</a:t>
            </a:r>
          </a:p>
        </p:txBody>
      </p:sp>
      <p:sp>
        <p:nvSpPr>
          <p:cNvPr id="23557" name="Rectangle 7"/>
          <p:cNvSpPr>
            <a:spLocks noChangeArrowheads="1"/>
          </p:cNvSpPr>
          <p:nvPr/>
        </p:nvSpPr>
        <p:spPr bwMode="auto">
          <a:xfrm>
            <a:off x="609600" y="1935163"/>
            <a:ext cx="4495800" cy="579437"/>
          </a:xfrm>
          <a:prstGeom prst="rect">
            <a:avLst/>
          </a:prstGeom>
          <a:noFill/>
          <a:ln w="9525">
            <a:noFill/>
            <a:miter lim="800000"/>
            <a:headEnd/>
            <a:tailEnd/>
          </a:ln>
        </p:spPr>
        <p:txBody>
          <a:bodyPr>
            <a:spAutoFit/>
          </a:bodyPr>
          <a:lstStyle/>
          <a:p>
            <a:r>
              <a:rPr lang="en-US" sz="3200" b="1">
                <a:solidFill>
                  <a:srgbClr val="ABA761"/>
                </a:solidFill>
                <a:latin typeface="Calibri" pitchFamily="34" charset="0"/>
              </a:rPr>
              <a:t>Components</a:t>
            </a:r>
          </a:p>
        </p:txBody>
      </p:sp>
      <p:sp>
        <p:nvSpPr>
          <p:cNvPr id="23558" name="Rectangle 5"/>
          <p:cNvSpPr>
            <a:spLocks noChangeArrowheads="1"/>
          </p:cNvSpPr>
          <p:nvPr/>
        </p:nvSpPr>
        <p:spPr bwMode="auto">
          <a:xfrm>
            <a:off x="4572000" y="1676400"/>
            <a:ext cx="76200" cy="4876800"/>
          </a:xfrm>
          <a:prstGeom prst="rect">
            <a:avLst/>
          </a:prstGeom>
          <a:solidFill>
            <a:srgbClr val="ABA761"/>
          </a:solidFill>
          <a:ln w="9525">
            <a:noFill/>
            <a:miter lim="800000"/>
            <a:headEnd/>
            <a:tailEnd/>
          </a:ln>
        </p:spPr>
        <p:txBody>
          <a:bodyPr wrap="none" anchor="ctr"/>
          <a:lstStyle/>
          <a:p>
            <a:endParaRPr lang="en-US">
              <a:solidFill>
                <a:srgbClr val="ABA761"/>
              </a:solidFill>
              <a:latin typeface="Calibri" pitchFamily="34" charset="0"/>
            </a:endParaRPr>
          </a:p>
        </p:txBody>
      </p:sp>
    </p:spTree>
  </p:cSld>
  <p:clrMapOvr>
    <a:masterClrMapping/>
  </p:clrMapOvr>
  <p:transition>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t>The Tricomponent Model</a:t>
            </a:r>
          </a:p>
        </p:txBody>
      </p:sp>
      <p:sp>
        <p:nvSpPr>
          <p:cNvPr id="24579" name="Rectangle 3"/>
          <p:cNvSpPr>
            <a:spLocks noGrp="1" noChangeArrowheads="1"/>
          </p:cNvSpPr>
          <p:nvPr>
            <p:ph type="body" sz="half" idx="1"/>
          </p:nvPr>
        </p:nvSpPr>
        <p:spPr>
          <a:xfrm>
            <a:off x="685800" y="2743200"/>
            <a:ext cx="3429000" cy="4525963"/>
          </a:xfrm>
        </p:spPr>
        <p:txBody>
          <a:bodyPr/>
          <a:lstStyle/>
          <a:p>
            <a:pPr eaLnBrk="1" hangingPunct="1"/>
            <a:r>
              <a:rPr lang="en-US" sz="3600">
                <a:solidFill>
                  <a:schemeClr val="bg2"/>
                </a:solidFill>
              </a:rPr>
              <a:t>Cognitive</a:t>
            </a:r>
          </a:p>
          <a:p>
            <a:pPr eaLnBrk="1" hangingPunct="1"/>
            <a:r>
              <a:rPr lang="en-US" sz="3600"/>
              <a:t>Affective</a:t>
            </a:r>
          </a:p>
          <a:p>
            <a:pPr eaLnBrk="1" hangingPunct="1"/>
            <a:r>
              <a:rPr lang="en-US" sz="3600">
                <a:solidFill>
                  <a:schemeClr val="bg2"/>
                </a:solidFill>
              </a:rPr>
              <a:t>Conative</a:t>
            </a:r>
          </a:p>
        </p:txBody>
      </p:sp>
      <p:sp>
        <p:nvSpPr>
          <p:cNvPr id="24580" name="Rectangle 4"/>
          <p:cNvSpPr>
            <a:spLocks noGrp="1" noChangeArrowheads="1"/>
          </p:cNvSpPr>
          <p:nvPr>
            <p:ph type="body" sz="half" idx="2"/>
          </p:nvPr>
        </p:nvSpPr>
        <p:spPr>
          <a:xfrm>
            <a:off x="4724400" y="2133600"/>
            <a:ext cx="4038600" cy="4525963"/>
          </a:xfrm>
        </p:spPr>
        <p:txBody>
          <a:bodyPr/>
          <a:lstStyle/>
          <a:p>
            <a:pPr marL="0" indent="0" eaLnBrk="1" hangingPunct="1">
              <a:spcBef>
                <a:spcPct val="0"/>
              </a:spcBef>
              <a:buFontTx/>
              <a:buNone/>
            </a:pPr>
            <a:r>
              <a:rPr lang="en-US" sz="3200"/>
              <a:t>A consumer’s emotions or feelings about a particular product or brand</a:t>
            </a:r>
          </a:p>
        </p:txBody>
      </p:sp>
      <p:sp>
        <p:nvSpPr>
          <p:cNvPr id="24581" name="Rectangle 7"/>
          <p:cNvSpPr>
            <a:spLocks noChangeArrowheads="1"/>
          </p:cNvSpPr>
          <p:nvPr/>
        </p:nvSpPr>
        <p:spPr bwMode="auto">
          <a:xfrm>
            <a:off x="609600" y="1935163"/>
            <a:ext cx="4495800" cy="579437"/>
          </a:xfrm>
          <a:prstGeom prst="rect">
            <a:avLst/>
          </a:prstGeom>
          <a:noFill/>
          <a:ln w="9525">
            <a:noFill/>
            <a:miter lim="800000"/>
            <a:headEnd/>
            <a:tailEnd/>
          </a:ln>
        </p:spPr>
        <p:txBody>
          <a:bodyPr>
            <a:spAutoFit/>
          </a:bodyPr>
          <a:lstStyle/>
          <a:p>
            <a:r>
              <a:rPr lang="en-US" sz="3200" b="1">
                <a:solidFill>
                  <a:srgbClr val="ABA761"/>
                </a:solidFill>
                <a:latin typeface="Calibri" pitchFamily="34" charset="0"/>
              </a:rPr>
              <a:t>Components</a:t>
            </a:r>
          </a:p>
        </p:txBody>
      </p:sp>
      <p:sp>
        <p:nvSpPr>
          <p:cNvPr id="24582" name="Rectangle 5"/>
          <p:cNvSpPr>
            <a:spLocks noChangeArrowheads="1"/>
          </p:cNvSpPr>
          <p:nvPr/>
        </p:nvSpPr>
        <p:spPr bwMode="auto">
          <a:xfrm>
            <a:off x="4572000" y="1676400"/>
            <a:ext cx="76200" cy="4876800"/>
          </a:xfrm>
          <a:prstGeom prst="rect">
            <a:avLst/>
          </a:prstGeom>
          <a:solidFill>
            <a:srgbClr val="ABA761"/>
          </a:solidFill>
          <a:ln w="9525">
            <a:noFill/>
            <a:miter lim="800000"/>
            <a:headEnd/>
            <a:tailEnd/>
          </a:ln>
        </p:spPr>
        <p:txBody>
          <a:bodyPr wrap="none" anchor="ctr"/>
          <a:lstStyle/>
          <a:p>
            <a:endParaRPr lang="en-US">
              <a:solidFill>
                <a:srgbClr val="ABA761"/>
              </a:solidFill>
              <a:latin typeface="Calibri" pitchFamily="34" charset="0"/>
            </a:endParaRPr>
          </a:p>
        </p:txBody>
      </p:sp>
    </p:spTree>
  </p:cSld>
  <p:clrMapOvr>
    <a:masterClrMapping/>
  </p:clrMapOvr>
  <p:transition>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t>The Tricomponent Model</a:t>
            </a:r>
          </a:p>
        </p:txBody>
      </p:sp>
      <p:sp>
        <p:nvSpPr>
          <p:cNvPr id="25603" name="Rectangle 3"/>
          <p:cNvSpPr>
            <a:spLocks noGrp="1" noChangeArrowheads="1"/>
          </p:cNvSpPr>
          <p:nvPr>
            <p:ph type="body" sz="half" idx="1"/>
          </p:nvPr>
        </p:nvSpPr>
        <p:spPr>
          <a:xfrm>
            <a:off x="685800" y="2743200"/>
            <a:ext cx="3429000" cy="4525963"/>
          </a:xfrm>
        </p:spPr>
        <p:txBody>
          <a:bodyPr/>
          <a:lstStyle/>
          <a:p>
            <a:pPr eaLnBrk="1" hangingPunct="1"/>
            <a:r>
              <a:rPr lang="en-US" sz="3600">
                <a:solidFill>
                  <a:schemeClr val="bg2"/>
                </a:solidFill>
              </a:rPr>
              <a:t>Cognitive</a:t>
            </a:r>
          </a:p>
          <a:p>
            <a:pPr eaLnBrk="1" hangingPunct="1"/>
            <a:r>
              <a:rPr lang="en-US" sz="3600">
                <a:solidFill>
                  <a:schemeClr val="bg2"/>
                </a:solidFill>
              </a:rPr>
              <a:t>Affective</a:t>
            </a:r>
          </a:p>
          <a:p>
            <a:pPr eaLnBrk="1" hangingPunct="1"/>
            <a:r>
              <a:rPr lang="en-US" sz="3600"/>
              <a:t>Conative</a:t>
            </a:r>
          </a:p>
        </p:txBody>
      </p:sp>
      <p:sp>
        <p:nvSpPr>
          <p:cNvPr id="25604" name="Rectangle 4"/>
          <p:cNvSpPr>
            <a:spLocks noGrp="1" noChangeArrowheads="1"/>
          </p:cNvSpPr>
          <p:nvPr>
            <p:ph type="body" sz="half" idx="2"/>
          </p:nvPr>
        </p:nvSpPr>
        <p:spPr>
          <a:xfrm>
            <a:off x="4724400" y="1905000"/>
            <a:ext cx="4038600" cy="4525962"/>
          </a:xfrm>
        </p:spPr>
        <p:txBody>
          <a:bodyPr/>
          <a:lstStyle/>
          <a:p>
            <a:pPr marL="0" indent="0" eaLnBrk="1" hangingPunct="1">
              <a:spcBef>
                <a:spcPct val="0"/>
              </a:spcBef>
              <a:buFontTx/>
              <a:buNone/>
            </a:pPr>
            <a:r>
              <a:rPr lang="en-US" sz="3200" dirty="0"/>
              <a:t>The likelihood or tendency that an individual will undertake a specific action or behave in a particular way with regard to the attitude object</a:t>
            </a:r>
          </a:p>
        </p:txBody>
      </p:sp>
      <p:sp>
        <p:nvSpPr>
          <p:cNvPr id="25605" name="Rectangle 7"/>
          <p:cNvSpPr>
            <a:spLocks noChangeArrowheads="1"/>
          </p:cNvSpPr>
          <p:nvPr/>
        </p:nvSpPr>
        <p:spPr bwMode="auto">
          <a:xfrm>
            <a:off x="609600" y="1935163"/>
            <a:ext cx="4495800" cy="579437"/>
          </a:xfrm>
          <a:prstGeom prst="rect">
            <a:avLst/>
          </a:prstGeom>
          <a:noFill/>
          <a:ln w="9525">
            <a:noFill/>
            <a:miter lim="800000"/>
            <a:headEnd/>
            <a:tailEnd/>
          </a:ln>
        </p:spPr>
        <p:txBody>
          <a:bodyPr>
            <a:spAutoFit/>
          </a:bodyPr>
          <a:lstStyle/>
          <a:p>
            <a:r>
              <a:rPr lang="en-US" sz="3200" b="1">
                <a:solidFill>
                  <a:srgbClr val="ABA761"/>
                </a:solidFill>
                <a:latin typeface="Calibri" pitchFamily="34" charset="0"/>
              </a:rPr>
              <a:t>Components</a:t>
            </a:r>
          </a:p>
        </p:txBody>
      </p:sp>
      <p:sp>
        <p:nvSpPr>
          <p:cNvPr id="25606" name="Rectangle 5"/>
          <p:cNvSpPr>
            <a:spLocks noChangeArrowheads="1"/>
          </p:cNvSpPr>
          <p:nvPr/>
        </p:nvSpPr>
        <p:spPr bwMode="auto">
          <a:xfrm>
            <a:off x="4572000" y="1676400"/>
            <a:ext cx="76200" cy="4876800"/>
          </a:xfrm>
          <a:prstGeom prst="rect">
            <a:avLst/>
          </a:prstGeom>
          <a:solidFill>
            <a:srgbClr val="ABA761"/>
          </a:solidFill>
          <a:ln w="9525">
            <a:noFill/>
            <a:miter lim="800000"/>
            <a:headEnd/>
            <a:tailEnd/>
          </a:ln>
        </p:spPr>
        <p:txBody>
          <a:bodyPr wrap="none" anchor="ctr"/>
          <a:lstStyle/>
          <a:p>
            <a:endParaRPr lang="en-US">
              <a:solidFill>
                <a:srgbClr val="ABA761"/>
              </a:solidFill>
              <a:latin typeface="Calibri" pitchFamily="34" charset="0"/>
            </a:endParaRPr>
          </a:p>
        </p:txBody>
      </p:sp>
    </p:spTree>
  </p:cSld>
  <p:clrMapOvr>
    <a:masterClrMapping/>
  </p:clrMapOvr>
  <p:transition>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t>Discussion Questions</a:t>
            </a:r>
          </a:p>
        </p:txBody>
      </p:sp>
      <p:sp>
        <p:nvSpPr>
          <p:cNvPr id="26627" name="Rectangle 3"/>
          <p:cNvSpPr>
            <a:spLocks noGrp="1" noChangeArrowheads="1"/>
          </p:cNvSpPr>
          <p:nvPr>
            <p:ph type="body" idx="1"/>
          </p:nvPr>
        </p:nvSpPr>
        <p:spPr/>
        <p:txBody>
          <a:bodyPr/>
          <a:lstStyle/>
          <a:p>
            <a:r>
              <a:rPr lang="en-US" dirty="0"/>
              <a:t>Explain your attitude towards </a:t>
            </a:r>
            <a:r>
              <a:rPr lang="en-US" b="1" dirty="0"/>
              <a:t>“FAST FOOD”</a:t>
            </a:r>
            <a:r>
              <a:rPr lang="en-US" dirty="0"/>
              <a:t> based on the </a:t>
            </a:r>
            <a:r>
              <a:rPr lang="en-US" dirty="0" err="1"/>
              <a:t>tricomponent</a:t>
            </a:r>
            <a:r>
              <a:rPr lang="en-US" dirty="0"/>
              <a:t> attribute model.</a:t>
            </a:r>
          </a:p>
          <a:p>
            <a:pPr algn="ctr">
              <a:buNone/>
            </a:pPr>
            <a:r>
              <a:rPr lang="en-US" b="1" dirty="0"/>
              <a:t>Or </a:t>
            </a:r>
          </a:p>
          <a:p>
            <a:r>
              <a:rPr lang="en-US" dirty="0"/>
              <a:t>Explain your attitude toward product of your choice based on the </a:t>
            </a:r>
            <a:r>
              <a:rPr lang="en-US" dirty="0" err="1"/>
              <a:t>tricomponent</a:t>
            </a:r>
            <a:r>
              <a:rPr lang="en-US" dirty="0"/>
              <a:t> attribute model.  </a:t>
            </a:r>
          </a:p>
          <a:p>
            <a:pPr eaLnBrk="1" hangingPunct="1"/>
            <a:r>
              <a:rPr lang="en-US" dirty="0"/>
              <a:t>Be sure to isolate the cognitive, affective, and conative elements.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609600" y="533400"/>
            <a:ext cx="3352800" cy="5638800"/>
          </a:xfrm>
          <a:prstGeom prst="rect">
            <a:avLst/>
          </a:prstGeom>
          <a:solidFill>
            <a:srgbClr val="938953"/>
          </a:solidFill>
          <a:ln w="57150">
            <a:noFill/>
            <a:miter lim="800000"/>
            <a:headEnd/>
            <a:tailEnd/>
          </a:ln>
          <a:effectLst/>
        </p:spPr>
        <p:txBody>
          <a:bodyPr lIns="365760" rIns="365760" anchor="ctr"/>
          <a:lstStyle/>
          <a:p>
            <a:pPr algn="ctr" eaLnBrk="0" fontAlgn="auto" hangingPunct="0">
              <a:spcBef>
                <a:spcPts val="0"/>
              </a:spcBef>
              <a:spcAft>
                <a:spcPts val="0"/>
              </a:spcAft>
              <a:defRPr/>
            </a:pPr>
            <a:r>
              <a:rPr lang="en-US" sz="3200" b="1">
                <a:solidFill>
                  <a:schemeClr val="bg1"/>
                </a:solidFill>
                <a:effectLst>
                  <a:outerShdw blurRad="38100" dist="38100" dir="2700000" algn="tl">
                    <a:srgbClr val="000000"/>
                  </a:outerShdw>
                </a:effectLst>
                <a:latin typeface="Times New Roman" pitchFamily="18" charset="0"/>
              </a:rPr>
              <a:t>Multiattribute Attitude Models</a:t>
            </a:r>
            <a:endParaRPr lang="en-US" sz="3200">
              <a:solidFill>
                <a:schemeClr val="bg1"/>
              </a:solidFill>
              <a:latin typeface="Times New Roman" pitchFamily="18" charset="0"/>
            </a:endParaRPr>
          </a:p>
        </p:txBody>
      </p:sp>
      <p:sp>
        <p:nvSpPr>
          <p:cNvPr id="107523" name="Rectangle 3"/>
          <p:cNvSpPr>
            <a:spLocks noChangeArrowheads="1"/>
          </p:cNvSpPr>
          <p:nvPr/>
        </p:nvSpPr>
        <p:spPr bwMode="auto">
          <a:xfrm>
            <a:off x="3962400" y="533400"/>
            <a:ext cx="4572000" cy="5638800"/>
          </a:xfrm>
          <a:prstGeom prst="rect">
            <a:avLst/>
          </a:prstGeom>
          <a:solidFill>
            <a:schemeClr val="bg1">
              <a:lumMod val="85000"/>
            </a:schemeClr>
          </a:solidFill>
          <a:ln w="57150">
            <a:noFill/>
            <a:miter lim="800000"/>
            <a:headEnd/>
            <a:tailEnd/>
          </a:ln>
          <a:effectLst/>
        </p:spPr>
        <p:txBody>
          <a:bodyPr lIns="548640" rIns="548640" anchor="ctr"/>
          <a:lstStyle/>
          <a:p>
            <a:pPr algn="ctr" eaLnBrk="0" fontAlgn="auto" hangingPunct="0">
              <a:spcBef>
                <a:spcPts val="0"/>
              </a:spcBef>
              <a:spcAft>
                <a:spcPts val="0"/>
              </a:spcAft>
              <a:defRPr/>
            </a:pPr>
            <a:r>
              <a:rPr lang="en-US" sz="3200" dirty="0">
                <a:latin typeface="Times New Roman" pitchFamily="18" charset="0"/>
              </a:rPr>
              <a:t>Attitude models that examine the composition of consumer attitudes in terms of selected product attributes or beliefs.</a:t>
            </a:r>
          </a:p>
        </p:txBody>
      </p:sp>
    </p:spTree>
  </p:cSld>
  <p:clrMapOvr>
    <a:masterClrMapping/>
  </p:clrMapOvr>
  <p:transition>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t>Multiattribute Attitude Models</a:t>
            </a:r>
          </a:p>
        </p:txBody>
      </p:sp>
      <p:sp>
        <p:nvSpPr>
          <p:cNvPr id="28675" name="Rectangle 3"/>
          <p:cNvSpPr>
            <a:spLocks noGrp="1" noChangeArrowheads="1"/>
          </p:cNvSpPr>
          <p:nvPr>
            <p:ph type="body" sz="half" idx="1"/>
          </p:nvPr>
        </p:nvSpPr>
        <p:spPr>
          <a:xfrm>
            <a:off x="457200" y="2743200"/>
            <a:ext cx="3962400" cy="4525963"/>
          </a:xfrm>
        </p:spPr>
        <p:txBody>
          <a:bodyPr/>
          <a:lstStyle/>
          <a:p>
            <a:pPr eaLnBrk="1" hangingPunct="1"/>
            <a:r>
              <a:rPr lang="en-US" b="1" dirty="0"/>
              <a:t>The attitude-toward-object model</a:t>
            </a:r>
          </a:p>
          <a:p>
            <a:pPr eaLnBrk="1" hangingPunct="1"/>
            <a:r>
              <a:rPr lang="en-US" b="1" dirty="0">
                <a:solidFill>
                  <a:schemeClr val="bg2"/>
                </a:solidFill>
              </a:rPr>
              <a:t>The attitude-toward-behavior model</a:t>
            </a:r>
          </a:p>
          <a:p>
            <a:pPr eaLnBrk="1" hangingPunct="1"/>
            <a:r>
              <a:rPr lang="en-US" b="1" dirty="0">
                <a:solidFill>
                  <a:schemeClr val="bg2"/>
                </a:solidFill>
              </a:rPr>
              <a:t>Theory-of-reasoned-action model</a:t>
            </a:r>
          </a:p>
        </p:txBody>
      </p:sp>
      <p:sp>
        <p:nvSpPr>
          <p:cNvPr id="28676" name="Rectangle 4"/>
          <p:cNvSpPr>
            <a:spLocks noGrp="1" noChangeArrowheads="1"/>
          </p:cNvSpPr>
          <p:nvPr>
            <p:ph type="body" sz="half" idx="2"/>
          </p:nvPr>
        </p:nvSpPr>
        <p:spPr>
          <a:xfrm>
            <a:off x="4724400" y="1905000"/>
            <a:ext cx="4038600" cy="4525963"/>
          </a:xfrm>
        </p:spPr>
        <p:txBody>
          <a:bodyPr>
            <a:normAutofit lnSpcReduction="10000"/>
          </a:bodyPr>
          <a:lstStyle/>
          <a:p>
            <a:pPr marL="354013" indent="-354013" eaLnBrk="1" hangingPunct="1">
              <a:spcBef>
                <a:spcPct val="0"/>
              </a:spcBef>
            </a:pPr>
            <a:r>
              <a:rPr lang="en-US" dirty="0"/>
              <a:t>Attitude is function of the presence of certain beliefs or attributes.</a:t>
            </a:r>
          </a:p>
          <a:p>
            <a:pPr marL="354013" indent="-354013">
              <a:spcBef>
                <a:spcPct val="0"/>
              </a:spcBef>
            </a:pPr>
            <a:r>
              <a:rPr lang="en-US" dirty="0"/>
              <a:t>Useful to measure attitudes toward product and service categories or specific brands.</a:t>
            </a:r>
          </a:p>
          <a:p>
            <a:pPr marL="354013" indent="-354013" eaLnBrk="1" hangingPunct="1">
              <a:spcBef>
                <a:spcPct val="0"/>
              </a:spcBef>
            </a:pPr>
            <a:r>
              <a:rPr lang="en-US" dirty="0"/>
              <a:t>E.g. buying a house – </a:t>
            </a:r>
          </a:p>
          <a:p>
            <a:pPr marL="354013" indent="-354013" eaLnBrk="1" hangingPunct="1">
              <a:spcBef>
                <a:spcPct val="0"/>
              </a:spcBef>
              <a:buNone/>
            </a:pPr>
            <a:r>
              <a:rPr lang="en-US" dirty="0"/>
              <a:t>	2  </a:t>
            </a:r>
            <a:r>
              <a:rPr lang="en-US" dirty="0" err="1"/>
              <a:t>bhk</a:t>
            </a:r>
            <a:r>
              <a:rPr lang="en-US" dirty="0"/>
              <a:t> +2 </a:t>
            </a:r>
            <a:r>
              <a:rPr lang="en-US" dirty="0" err="1"/>
              <a:t>freshrooms</a:t>
            </a:r>
            <a:r>
              <a:rPr lang="en-US" dirty="0"/>
              <a:t> + back yard.  </a:t>
            </a:r>
          </a:p>
        </p:txBody>
      </p:sp>
      <p:sp>
        <p:nvSpPr>
          <p:cNvPr id="28677" name="Rectangle 5"/>
          <p:cNvSpPr>
            <a:spLocks noChangeArrowheads="1"/>
          </p:cNvSpPr>
          <p:nvPr/>
        </p:nvSpPr>
        <p:spPr bwMode="auto">
          <a:xfrm>
            <a:off x="4572000" y="1676400"/>
            <a:ext cx="76200" cy="4876800"/>
          </a:xfrm>
          <a:prstGeom prst="rect">
            <a:avLst/>
          </a:prstGeom>
          <a:solidFill>
            <a:srgbClr val="ABA761"/>
          </a:solidFill>
          <a:ln w="9525">
            <a:noFill/>
            <a:miter lim="800000"/>
            <a:headEnd/>
            <a:tailEnd/>
          </a:ln>
        </p:spPr>
        <p:txBody>
          <a:bodyPr wrap="none" anchor="ctr"/>
          <a:lstStyle/>
          <a:p>
            <a:endParaRPr lang="en-US">
              <a:solidFill>
                <a:srgbClr val="ABA761"/>
              </a:solidFill>
              <a:latin typeface="Calibri" pitchFamily="34" charset="0"/>
            </a:endParaRPr>
          </a:p>
        </p:txBody>
      </p:sp>
      <p:sp>
        <p:nvSpPr>
          <p:cNvPr id="28678" name="Rectangle 7"/>
          <p:cNvSpPr>
            <a:spLocks noChangeArrowheads="1"/>
          </p:cNvSpPr>
          <p:nvPr/>
        </p:nvSpPr>
        <p:spPr bwMode="auto">
          <a:xfrm>
            <a:off x="609600" y="1935163"/>
            <a:ext cx="4495800" cy="579437"/>
          </a:xfrm>
          <a:prstGeom prst="rect">
            <a:avLst/>
          </a:prstGeom>
          <a:noFill/>
          <a:ln w="9525">
            <a:noFill/>
            <a:miter lim="800000"/>
            <a:headEnd/>
            <a:tailEnd/>
          </a:ln>
        </p:spPr>
        <p:txBody>
          <a:bodyPr>
            <a:spAutoFit/>
          </a:bodyPr>
          <a:lstStyle/>
          <a:p>
            <a:r>
              <a:rPr lang="en-US" sz="3200" b="1">
                <a:solidFill>
                  <a:srgbClr val="ABA761"/>
                </a:solidFill>
                <a:latin typeface="Calibri" pitchFamily="34" charset="0"/>
              </a:rPr>
              <a:t>Types</a:t>
            </a:r>
          </a:p>
        </p:txBody>
      </p:sp>
    </p:spTree>
  </p:cSld>
  <p:clrMapOvr>
    <a:masterClrMapping/>
  </p:clrMapOvr>
  <p:transition>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457200" y="2133600"/>
            <a:ext cx="3200400" cy="3352800"/>
          </a:xfrm>
          <a:prstGeom prst="rect">
            <a:avLst/>
          </a:prstGeom>
          <a:noFill/>
          <a:ln w="9525">
            <a:noFill/>
            <a:miter lim="800000"/>
            <a:headEnd/>
            <a:tailEnd/>
          </a:ln>
          <a:effectLst/>
        </p:spPr>
        <p:txBody>
          <a:bodyPr/>
          <a:lstStyle/>
          <a:p>
            <a:pPr marL="342900" indent="-342900" algn="ctr">
              <a:spcBef>
                <a:spcPct val="20000"/>
              </a:spcBef>
            </a:pPr>
            <a:r>
              <a:rPr lang="en-US" sz="3200">
                <a:solidFill>
                  <a:srgbClr val="B10909"/>
                </a:solidFill>
              </a:rPr>
              <a:t>Positive attitudes toward brands help with brand extensions</a:t>
            </a:r>
          </a:p>
        </p:txBody>
      </p:sp>
      <p:pic>
        <p:nvPicPr>
          <p:cNvPr id="152579" name="Picture 3" descr="adidas"/>
          <p:cNvPicPr>
            <a:picLocks noChangeAspect="1" noChangeArrowheads="1"/>
          </p:cNvPicPr>
          <p:nvPr/>
        </p:nvPicPr>
        <p:blipFill>
          <a:blip r:embed="rId2" cstate="print"/>
          <a:srcRect/>
          <a:stretch>
            <a:fillRect/>
          </a:stretch>
        </p:blipFill>
        <p:spPr bwMode="auto">
          <a:xfrm>
            <a:off x="4178300" y="228600"/>
            <a:ext cx="4654550" cy="65532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t>Multiattribute Attitude Models</a:t>
            </a:r>
          </a:p>
        </p:txBody>
      </p:sp>
      <p:sp>
        <p:nvSpPr>
          <p:cNvPr id="29699" name="Rectangle 3"/>
          <p:cNvSpPr>
            <a:spLocks noGrp="1" noChangeArrowheads="1"/>
          </p:cNvSpPr>
          <p:nvPr>
            <p:ph type="body" sz="half" idx="1"/>
          </p:nvPr>
        </p:nvSpPr>
        <p:spPr>
          <a:xfrm>
            <a:off x="457200" y="2743200"/>
            <a:ext cx="3962400" cy="4525963"/>
          </a:xfrm>
        </p:spPr>
        <p:txBody>
          <a:bodyPr/>
          <a:lstStyle/>
          <a:p>
            <a:pPr eaLnBrk="1" hangingPunct="1"/>
            <a:r>
              <a:rPr lang="en-US" b="1">
                <a:solidFill>
                  <a:schemeClr val="bg2"/>
                </a:solidFill>
              </a:rPr>
              <a:t>The attitude-toward-object model</a:t>
            </a:r>
          </a:p>
          <a:p>
            <a:pPr eaLnBrk="1" hangingPunct="1"/>
            <a:r>
              <a:rPr lang="en-US" b="1"/>
              <a:t>The attitude-toward-behavior model</a:t>
            </a:r>
          </a:p>
          <a:p>
            <a:pPr eaLnBrk="1" hangingPunct="1"/>
            <a:r>
              <a:rPr lang="en-US" b="1">
                <a:solidFill>
                  <a:schemeClr val="bg2"/>
                </a:solidFill>
              </a:rPr>
              <a:t>Theory-of-reasoned-action model</a:t>
            </a:r>
          </a:p>
        </p:txBody>
      </p:sp>
      <p:sp>
        <p:nvSpPr>
          <p:cNvPr id="29700" name="Rectangle 4"/>
          <p:cNvSpPr>
            <a:spLocks noGrp="1" noChangeArrowheads="1"/>
          </p:cNvSpPr>
          <p:nvPr>
            <p:ph type="body" sz="half" idx="2"/>
          </p:nvPr>
        </p:nvSpPr>
        <p:spPr>
          <a:xfrm>
            <a:off x="4724400" y="1828800"/>
            <a:ext cx="4038600" cy="4525963"/>
          </a:xfrm>
        </p:spPr>
        <p:txBody>
          <a:bodyPr>
            <a:normAutofit lnSpcReduction="10000"/>
          </a:bodyPr>
          <a:lstStyle/>
          <a:p>
            <a:pPr marL="354013" indent="-354013" eaLnBrk="1" hangingPunct="1"/>
            <a:r>
              <a:rPr lang="en-US" dirty="0"/>
              <a:t>Is the attitude toward behaving or acting with respect to an object, rather than the attitude toward the object itself </a:t>
            </a:r>
          </a:p>
          <a:p>
            <a:pPr marL="354013" indent="-354013" eaLnBrk="1" hangingPunct="1"/>
            <a:r>
              <a:rPr lang="en-US" dirty="0"/>
              <a:t>Corresponds closely to actual behavior</a:t>
            </a:r>
          </a:p>
          <a:p>
            <a:pPr marL="354013" indent="-354013" eaLnBrk="1" hangingPunct="1"/>
            <a:r>
              <a:rPr lang="en-US" dirty="0"/>
              <a:t>How likely are you to purchase brand X rather than how highly do you rate brand X.</a:t>
            </a:r>
          </a:p>
        </p:txBody>
      </p:sp>
      <p:sp>
        <p:nvSpPr>
          <p:cNvPr id="29701" name="Rectangle 7"/>
          <p:cNvSpPr>
            <a:spLocks noChangeArrowheads="1"/>
          </p:cNvSpPr>
          <p:nvPr/>
        </p:nvSpPr>
        <p:spPr bwMode="auto">
          <a:xfrm>
            <a:off x="609600" y="1935163"/>
            <a:ext cx="4495800" cy="579437"/>
          </a:xfrm>
          <a:prstGeom prst="rect">
            <a:avLst/>
          </a:prstGeom>
          <a:noFill/>
          <a:ln w="9525">
            <a:noFill/>
            <a:miter lim="800000"/>
            <a:headEnd/>
            <a:tailEnd/>
          </a:ln>
        </p:spPr>
        <p:txBody>
          <a:bodyPr>
            <a:spAutoFit/>
          </a:bodyPr>
          <a:lstStyle/>
          <a:p>
            <a:r>
              <a:rPr lang="en-US" sz="3200" b="1">
                <a:solidFill>
                  <a:srgbClr val="ABA761"/>
                </a:solidFill>
                <a:latin typeface="Calibri" pitchFamily="34" charset="0"/>
              </a:rPr>
              <a:t>Types</a:t>
            </a:r>
          </a:p>
        </p:txBody>
      </p:sp>
    </p:spTree>
  </p:cSld>
  <p:clrMapOvr>
    <a:masterClrMapping/>
  </p:clrMapOvr>
  <p:transition>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Consumer Characteristics, Attitude, </a:t>
            </a:r>
            <a:br>
              <a:rPr lang="en-US" dirty="0"/>
            </a:br>
            <a:r>
              <a:rPr lang="en-US" dirty="0"/>
              <a:t>and Online Shopping</a:t>
            </a:r>
          </a:p>
        </p:txBody>
      </p:sp>
      <p:pic>
        <p:nvPicPr>
          <p:cNvPr id="30726" name="Picture 8" descr="fig08_04"/>
          <p:cNvPicPr>
            <a:picLocks noChangeAspect="1" noChangeArrowheads="1"/>
          </p:cNvPicPr>
          <p:nvPr/>
        </p:nvPicPr>
        <p:blipFill>
          <a:blip r:embed="rId3" cstate="print"/>
          <a:srcRect/>
          <a:stretch>
            <a:fillRect/>
          </a:stretch>
        </p:blipFill>
        <p:spPr bwMode="auto">
          <a:xfrm>
            <a:off x="1381125" y="1492250"/>
            <a:ext cx="6172200" cy="48895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3600"/>
              <a:t>Multiattribute Attitude Models</a:t>
            </a:r>
          </a:p>
        </p:txBody>
      </p:sp>
      <p:sp>
        <p:nvSpPr>
          <p:cNvPr id="31747" name="Rectangle 3"/>
          <p:cNvSpPr>
            <a:spLocks noGrp="1" noChangeArrowheads="1"/>
          </p:cNvSpPr>
          <p:nvPr>
            <p:ph type="body" sz="half" idx="1"/>
          </p:nvPr>
        </p:nvSpPr>
        <p:spPr>
          <a:xfrm>
            <a:off x="457200" y="2743200"/>
            <a:ext cx="3962400" cy="4525963"/>
          </a:xfrm>
        </p:spPr>
        <p:txBody>
          <a:bodyPr/>
          <a:lstStyle/>
          <a:p>
            <a:pPr eaLnBrk="1" hangingPunct="1"/>
            <a:r>
              <a:rPr lang="en-US" b="1">
                <a:solidFill>
                  <a:schemeClr val="bg2"/>
                </a:solidFill>
              </a:rPr>
              <a:t>The attitude-toward-object model</a:t>
            </a:r>
          </a:p>
          <a:p>
            <a:pPr eaLnBrk="1" hangingPunct="1"/>
            <a:r>
              <a:rPr lang="en-US" b="1">
                <a:solidFill>
                  <a:schemeClr val="bg2"/>
                </a:solidFill>
              </a:rPr>
              <a:t>The attitude-toward-behavior model</a:t>
            </a:r>
          </a:p>
          <a:p>
            <a:pPr eaLnBrk="1" hangingPunct="1"/>
            <a:r>
              <a:rPr lang="en-US" b="1"/>
              <a:t>Theory-of-reasoned-action model</a:t>
            </a:r>
          </a:p>
        </p:txBody>
      </p:sp>
      <p:sp>
        <p:nvSpPr>
          <p:cNvPr id="31748" name="Rectangle 4"/>
          <p:cNvSpPr>
            <a:spLocks noGrp="1" noChangeArrowheads="1"/>
          </p:cNvSpPr>
          <p:nvPr>
            <p:ph type="body" sz="half" idx="2"/>
          </p:nvPr>
        </p:nvSpPr>
        <p:spPr>
          <a:xfrm>
            <a:off x="4724400" y="1905000"/>
            <a:ext cx="4038600" cy="4525963"/>
          </a:xfrm>
        </p:spPr>
        <p:txBody>
          <a:bodyPr/>
          <a:lstStyle/>
          <a:p>
            <a:pPr marL="354013" indent="-354013" eaLnBrk="1" hangingPunct="1">
              <a:spcBef>
                <a:spcPct val="0"/>
              </a:spcBef>
            </a:pPr>
            <a:r>
              <a:rPr lang="en-US" dirty="0"/>
              <a:t>Includes cognitive, affective, and conative components</a:t>
            </a:r>
          </a:p>
          <a:p>
            <a:pPr marL="354013" indent="-354013" eaLnBrk="1" hangingPunct="1">
              <a:spcBef>
                <a:spcPct val="0"/>
              </a:spcBef>
            </a:pPr>
            <a:r>
              <a:rPr lang="en-US" dirty="0"/>
              <a:t>Includes subjective norms in addition to attitude</a:t>
            </a:r>
          </a:p>
        </p:txBody>
      </p:sp>
      <p:sp>
        <p:nvSpPr>
          <p:cNvPr id="31749" name="Rectangle 7"/>
          <p:cNvSpPr>
            <a:spLocks noChangeArrowheads="1"/>
          </p:cNvSpPr>
          <p:nvPr/>
        </p:nvSpPr>
        <p:spPr bwMode="auto">
          <a:xfrm>
            <a:off x="609600" y="1935163"/>
            <a:ext cx="4495800" cy="579437"/>
          </a:xfrm>
          <a:prstGeom prst="rect">
            <a:avLst/>
          </a:prstGeom>
          <a:noFill/>
          <a:ln w="9525">
            <a:noFill/>
            <a:miter lim="800000"/>
            <a:headEnd/>
            <a:tailEnd/>
          </a:ln>
        </p:spPr>
        <p:txBody>
          <a:bodyPr>
            <a:spAutoFit/>
          </a:bodyPr>
          <a:lstStyle/>
          <a:p>
            <a:r>
              <a:rPr lang="en-US" sz="3200" b="1">
                <a:solidFill>
                  <a:srgbClr val="ABA761"/>
                </a:solidFill>
                <a:latin typeface="Calibri" pitchFamily="34" charset="0"/>
              </a:rPr>
              <a:t>Types</a:t>
            </a:r>
          </a:p>
        </p:txBody>
      </p:sp>
    </p:spTree>
  </p:cSld>
  <p:clrMapOvr>
    <a:masterClrMapping/>
  </p:clrMapOvr>
  <p:transition>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z="2400"/>
              <a:t>What Is Your Attitude Toward the Product Advertised? What Is Your Attitude Toward the Ad Itself? Are the Two Attitudes Similar or Different?</a:t>
            </a:r>
          </a:p>
        </p:txBody>
      </p:sp>
      <p:pic>
        <p:nvPicPr>
          <p:cNvPr id="108546" name="Picture 2" descr="http://grocerytrader.co.uk/wp-content/uploads/2009/10/ambi-pur-logo.jpg"/>
          <p:cNvPicPr>
            <a:picLocks noChangeAspect="1" noChangeArrowheads="1"/>
          </p:cNvPicPr>
          <p:nvPr/>
        </p:nvPicPr>
        <p:blipFill>
          <a:blip r:embed="rId2" cstate="print"/>
          <a:srcRect/>
          <a:stretch>
            <a:fillRect/>
          </a:stretch>
        </p:blipFill>
        <p:spPr bwMode="auto">
          <a:xfrm>
            <a:off x="3581400" y="2667000"/>
            <a:ext cx="1981200" cy="1981200"/>
          </a:xfrm>
          <a:prstGeom prst="rect">
            <a:avLst/>
          </a:prstGeom>
          <a:noFill/>
        </p:spPr>
      </p:pic>
      <p:pic>
        <p:nvPicPr>
          <p:cNvPr id="108548" name="Picture 4" descr="http://t1.gstatic.com/images?q=tbn:ANd9GcSK8Hozp3j_e7HUNI4s-EScIxB4744ReQ-zemjAojnl_8JZF3GhtQ"/>
          <p:cNvPicPr>
            <a:picLocks noChangeAspect="1" noChangeArrowheads="1"/>
          </p:cNvPicPr>
          <p:nvPr/>
        </p:nvPicPr>
        <p:blipFill>
          <a:blip r:embed="rId3" cstate="print"/>
          <a:srcRect/>
          <a:stretch>
            <a:fillRect/>
          </a:stretch>
        </p:blipFill>
        <p:spPr bwMode="auto">
          <a:xfrm>
            <a:off x="609600" y="2286000"/>
            <a:ext cx="1847850" cy="2476501"/>
          </a:xfrm>
          <a:prstGeom prst="rect">
            <a:avLst/>
          </a:prstGeom>
          <a:noFill/>
        </p:spPr>
      </p:pic>
      <p:pic>
        <p:nvPicPr>
          <p:cNvPr id="108550" name="Picture 6" descr="http://t3.gstatic.com/images?q=tbn:ANd9GcTwKXOKU19SYkiG_fd8OuyBqdn4M2_3U4swnX9tK0femWtolF4Zpw"/>
          <p:cNvPicPr>
            <a:picLocks noChangeAspect="1" noChangeArrowheads="1"/>
          </p:cNvPicPr>
          <p:nvPr/>
        </p:nvPicPr>
        <p:blipFill>
          <a:blip r:embed="rId4" cstate="print"/>
          <a:srcRect/>
          <a:stretch>
            <a:fillRect/>
          </a:stretch>
        </p:blipFill>
        <p:spPr bwMode="auto">
          <a:xfrm>
            <a:off x="6096000" y="2438400"/>
            <a:ext cx="2143125" cy="214312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152400"/>
            <a:ext cx="8229600" cy="1143000"/>
          </a:xfrm>
        </p:spPr>
        <p:txBody>
          <a:bodyPr rtlCol="0">
            <a:normAutofit fontScale="90000"/>
          </a:bodyPr>
          <a:lstStyle/>
          <a:p>
            <a:pPr eaLnBrk="1" fontAlgn="auto" hangingPunct="1">
              <a:spcAft>
                <a:spcPts val="0"/>
              </a:spcAft>
              <a:defRPr/>
            </a:pPr>
            <a:r>
              <a:rPr lang="en-US" dirty="0"/>
              <a:t>A Simplified Version of the Theory of Reasoned Action</a:t>
            </a:r>
          </a:p>
        </p:txBody>
      </p:sp>
      <p:pic>
        <p:nvPicPr>
          <p:cNvPr id="32775" name="Picture 9" descr="fig08_05"/>
          <p:cNvPicPr>
            <a:picLocks noChangeAspect="1" noChangeArrowheads="1"/>
          </p:cNvPicPr>
          <p:nvPr/>
        </p:nvPicPr>
        <p:blipFill>
          <a:blip r:embed="rId3" cstate="print"/>
          <a:srcRect/>
          <a:stretch>
            <a:fillRect/>
          </a:stretch>
        </p:blipFill>
        <p:spPr bwMode="auto">
          <a:xfrm>
            <a:off x="1447800" y="1387475"/>
            <a:ext cx="6248400" cy="5099050"/>
          </a:xfrm>
          <a:prstGeom prst="rect">
            <a:avLst/>
          </a:prstGeom>
          <a:noFill/>
          <a:ln w="9525">
            <a:noFill/>
            <a:miter lim="800000"/>
            <a:headEnd/>
            <a:tailEnd/>
          </a:ln>
        </p:spPr>
      </p:pic>
    </p:spTree>
  </p:cSld>
  <p:clrMapOvr>
    <a:masterClrMapping/>
  </p:clrMapOvr>
  <p:transition>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sz="4000"/>
              <a:t>Subjective Norms Are Extremely Important for Teens</a:t>
            </a:r>
          </a:p>
        </p:txBody>
      </p:sp>
      <p:pic>
        <p:nvPicPr>
          <p:cNvPr id="155651" name="Picture 3"/>
          <p:cNvPicPr>
            <a:picLocks noGrp="1" noChangeAspect="1" noChangeArrowheads="1"/>
          </p:cNvPicPr>
          <p:nvPr>
            <p:ph type="body" idx="1"/>
          </p:nvPr>
        </p:nvPicPr>
        <p:blipFill>
          <a:blip r:embed="rId2" cstate="print"/>
          <a:srcRect/>
          <a:stretch>
            <a:fillRect/>
          </a:stretch>
        </p:blipFill>
        <p:spPr>
          <a:xfrm>
            <a:off x="-1" y="1828800"/>
            <a:ext cx="9144001" cy="50292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t>Discussion Question</a:t>
            </a:r>
          </a:p>
        </p:txBody>
      </p:sp>
      <p:sp>
        <p:nvSpPr>
          <p:cNvPr id="33795" name="Rectangle 3"/>
          <p:cNvSpPr>
            <a:spLocks noGrp="1" noChangeArrowheads="1"/>
          </p:cNvSpPr>
          <p:nvPr>
            <p:ph type="body" idx="1"/>
          </p:nvPr>
        </p:nvSpPr>
        <p:spPr/>
        <p:txBody>
          <a:bodyPr/>
          <a:lstStyle/>
          <a:p>
            <a:pPr eaLnBrk="1" hangingPunct="1"/>
            <a:r>
              <a:rPr lang="en-US" dirty="0"/>
              <a:t>Now use the theory of reasoned action to describe your attitude toward your college/university when deciding on which school to attend.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609600" y="533400"/>
            <a:ext cx="3200400" cy="5638800"/>
          </a:xfrm>
          <a:prstGeom prst="rect">
            <a:avLst/>
          </a:prstGeom>
          <a:solidFill>
            <a:srgbClr val="938953"/>
          </a:solidFill>
          <a:ln w="57150">
            <a:noFill/>
            <a:miter lim="800000"/>
            <a:headEnd/>
            <a:tailEnd/>
          </a:ln>
          <a:effectLst/>
        </p:spPr>
        <p:txBody>
          <a:bodyPr lIns="365760" rIns="365760" anchor="ctr"/>
          <a:lstStyle/>
          <a:p>
            <a:pPr algn="ctr" eaLnBrk="0" fontAlgn="auto" hangingPunct="0">
              <a:spcBef>
                <a:spcPts val="0"/>
              </a:spcBef>
              <a:spcAft>
                <a:spcPts val="0"/>
              </a:spcAft>
              <a:defRPr/>
            </a:pPr>
            <a:r>
              <a:rPr lang="en-US" sz="3200" b="1">
                <a:solidFill>
                  <a:schemeClr val="bg1"/>
                </a:solidFill>
                <a:effectLst>
                  <a:outerShdw blurRad="38100" dist="38100" dir="2700000" algn="tl">
                    <a:srgbClr val="000000"/>
                  </a:outerShdw>
                </a:effectLst>
                <a:latin typeface="Times New Roman" pitchFamily="18" charset="0"/>
              </a:rPr>
              <a:t>Theory of Trying to Consume</a:t>
            </a:r>
          </a:p>
        </p:txBody>
      </p:sp>
      <p:sp>
        <p:nvSpPr>
          <p:cNvPr id="112643" name="Rectangle 3"/>
          <p:cNvSpPr>
            <a:spLocks noChangeArrowheads="1"/>
          </p:cNvSpPr>
          <p:nvPr/>
        </p:nvSpPr>
        <p:spPr bwMode="auto">
          <a:xfrm>
            <a:off x="3810000" y="533400"/>
            <a:ext cx="4724400" cy="5638800"/>
          </a:xfrm>
          <a:prstGeom prst="rect">
            <a:avLst/>
          </a:prstGeom>
          <a:solidFill>
            <a:schemeClr val="bg1">
              <a:lumMod val="85000"/>
            </a:schemeClr>
          </a:solidFill>
          <a:ln w="57150">
            <a:noFill/>
            <a:miter lim="800000"/>
            <a:headEnd/>
            <a:tailEnd/>
          </a:ln>
          <a:effectLst/>
        </p:spPr>
        <p:txBody>
          <a:bodyPr lIns="548640" rIns="548640" anchor="ctr"/>
          <a:lstStyle/>
          <a:p>
            <a:pPr algn="ctr" eaLnBrk="0" fontAlgn="auto" hangingPunct="0">
              <a:spcBef>
                <a:spcPts val="0"/>
              </a:spcBef>
              <a:spcAft>
                <a:spcPts val="0"/>
              </a:spcAft>
              <a:defRPr/>
            </a:pPr>
            <a:r>
              <a:rPr lang="en-US" sz="3200" dirty="0">
                <a:latin typeface="Times New Roman" pitchFamily="18" charset="0"/>
              </a:rPr>
              <a:t>An attitude theory designed to account for the many cases where the </a:t>
            </a:r>
            <a:r>
              <a:rPr lang="en-US" sz="3200" b="1" dirty="0">
                <a:latin typeface="Times New Roman" pitchFamily="18" charset="0"/>
              </a:rPr>
              <a:t>action or outcome is not certain </a:t>
            </a:r>
            <a:r>
              <a:rPr lang="en-US" sz="3200" dirty="0">
                <a:latin typeface="Times New Roman" pitchFamily="18" charset="0"/>
              </a:rPr>
              <a:t>but instead reflects the </a:t>
            </a:r>
            <a:r>
              <a:rPr lang="en-US" sz="3200" b="1" dirty="0">
                <a:latin typeface="Times New Roman" pitchFamily="18" charset="0"/>
              </a:rPr>
              <a:t>consumer’s attempt to consume</a:t>
            </a:r>
            <a:r>
              <a:rPr lang="en-US" sz="3200" dirty="0">
                <a:latin typeface="Times New Roman" pitchFamily="18" charset="0"/>
              </a:rPr>
              <a:t> (or purchase).</a:t>
            </a:r>
          </a:p>
        </p:txBody>
      </p:sp>
    </p:spTree>
  </p:cSld>
  <p:clrMapOvr>
    <a:masterClrMapping/>
  </p:clrMapOvr>
  <p:transition>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304800" y="1828800"/>
            <a:ext cx="3581400" cy="3581400"/>
          </a:xfrm>
          <a:prstGeom prst="rect">
            <a:avLst/>
          </a:prstGeom>
          <a:noFill/>
          <a:ln w="9525">
            <a:noFill/>
            <a:miter lim="800000"/>
            <a:headEnd/>
            <a:tailEnd/>
          </a:ln>
          <a:effectLst/>
        </p:spPr>
        <p:txBody>
          <a:bodyPr/>
          <a:lstStyle/>
          <a:p>
            <a:pPr marL="342900" indent="-342900" algn="ctr">
              <a:spcBef>
                <a:spcPct val="20000"/>
              </a:spcBef>
            </a:pPr>
            <a:r>
              <a:rPr lang="en-US" sz="3600" dirty="0">
                <a:solidFill>
                  <a:srgbClr val="B10909"/>
                </a:solidFill>
              </a:rPr>
              <a:t>Ad illustrating the theory of trying to consume</a:t>
            </a:r>
          </a:p>
        </p:txBody>
      </p:sp>
      <p:pic>
        <p:nvPicPr>
          <p:cNvPr id="150532" name="Picture 4" descr="quaker oats"/>
          <p:cNvPicPr>
            <a:picLocks noChangeAspect="1" noChangeArrowheads="1"/>
          </p:cNvPicPr>
          <p:nvPr/>
        </p:nvPicPr>
        <p:blipFill>
          <a:blip r:embed="rId2" cstate="print"/>
          <a:srcRect/>
          <a:stretch>
            <a:fillRect/>
          </a:stretch>
        </p:blipFill>
        <p:spPr bwMode="auto">
          <a:xfrm>
            <a:off x="3899988" y="0"/>
            <a:ext cx="5244012" cy="6858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609600" y="533400"/>
            <a:ext cx="3352800" cy="5638800"/>
          </a:xfrm>
          <a:prstGeom prst="rect">
            <a:avLst/>
          </a:prstGeom>
          <a:solidFill>
            <a:srgbClr val="938953"/>
          </a:solidFill>
          <a:ln w="57150">
            <a:noFill/>
            <a:miter lim="800000"/>
            <a:headEnd/>
            <a:tailEnd/>
          </a:ln>
          <a:effectLst/>
        </p:spPr>
        <p:txBody>
          <a:bodyPr lIns="365760" rIns="365760" anchor="ctr"/>
          <a:lstStyle/>
          <a:p>
            <a:pPr algn="ctr" eaLnBrk="0" fontAlgn="auto" hangingPunct="0">
              <a:spcBef>
                <a:spcPts val="0"/>
              </a:spcBef>
              <a:spcAft>
                <a:spcPts val="0"/>
              </a:spcAft>
              <a:defRPr/>
            </a:pPr>
            <a:r>
              <a:rPr lang="en-US" sz="3200" b="1" dirty="0">
                <a:solidFill>
                  <a:schemeClr val="bg1"/>
                </a:solidFill>
                <a:effectLst>
                  <a:outerShdw blurRad="38100" dist="38100" dir="2700000" algn="tl">
                    <a:srgbClr val="000000"/>
                  </a:outerShdw>
                </a:effectLst>
                <a:latin typeface="Times New Roman" pitchFamily="18" charset="0"/>
              </a:rPr>
              <a:t>Attitude-Toward-the-Ad Model</a:t>
            </a:r>
          </a:p>
          <a:p>
            <a:pPr algn="ctr" eaLnBrk="0" fontAlgn="auto" hangingPunct="0">
              <a:spcBef>
                <a:spcPts val="0"/>
              </a:spcBef>
              <a:spcAft>
                <a:spcPts val="0"/>
              </a:spcAft>
              <a:defRPr/>
            </a:pPr>
            <a:endParaRPr lang="en-US" sz="3200" b="1" dirty="0">
              <a:solidFill>
                <a:schemeClr val="bg1"/>
              </a:solidFill>
              <a:effectLst>
                <a:outerShdw blurRad="38100" dist="38100" dir="2700000" algn="tl">
                  <a:srgbClr val="000000"/>
                </a:outerShdw>
              </a:effectLst>
              <a:latin typeface="Times New Roman" pitchFamily="18" charset="0"/>
            </a:endParaRPr>
          </a:p>
        </p:txBody>
      </p:sp>
      <p:sp>
        <p:nvSpPr>
          <p:cNvPr id="144387" name="Rectangle 3"/>
          <p:cNvSpPr>
            <a:spLocks noChangeArrowheads="1"/>
          </p:cNvSpPr>
          <p:nvPr/>
        </p:nvSpPr>
        <p:spPr bwMode="auto">
          <a:xfrm>
            <a:off x="3962400" y="533400"/>
            <a:ext cx="4724400" cy="5638800"/>
          </a:xfrm>
          <a:prstGeom prst="rect">
            <a:avLst/>
          </a:prstGeom>
          <a:solidFill>
            <a:schemeClr val="bg1">
              <a:lumMod val="85000"/>
            </a:schemeClr>
          </a:solidFill>
          <a:ln w="57150">
            <a:noFill/>
            <a:miter lim="800000"/>
            <a:headEnd/>
            <a:tailEnd/>
          </a:ln>
          <a:effectLst/>
        </p:spPr>
        <p:txBody>
          <a:bodyPr lIns="548640" rIns="548640" anchor="ctr"/>
          <a:lstStyle/>
          <a:p>
            <a:pPr algn="ctr" eaLnBrk="0" fontAlgn="auto" hangingPunct="0">
              <a:spcBef>
                <a:spcPts val="0"/>
              </a:spcBef>
              <a:spcAft>
                <a:spcPts val="0"/>
              </a:spcAft>
              <a:defRPr/>
            </a:pPr>
            <a:r>
              <a:rPr lang="en-US" sz="2800" dirty="0">
                <a:latin typeface="Times New Roman" pitchFamily="18" charset="0"/>
              </a:rPr>
              <a:t>A model that proposes that a consumer forms various feelings (affects) and judgments (cognitions) as the result of exposure to an advertisement, which, in turn, affect the consumer’s attitude toward the ad and attitude toward the brand.</a:t>
            </a:r>
          </a:p>
          <a:p>
            <a:pPr algn="ctr" eaLnBrk="0" fontAlgn="auto" hangingPunct="0">
              <a:spcBef>
                <a:spcPts val="0"/>
              </a:spcBef>
              <a:spcAft>
                <a:spcPts val="0"/>
              </a:spcAft>
              <a:defRPr/>
            </a:pPr>
            <a:endParaRPr lang="en-US" sz="2800" dirty="0">
              <a:latin typeface="Times New Roman" pitchFamily="18" charset="0"/>
            </a:endParaRPr>
          </a:p>
        </p:txBody>
      </p:sp>
    </p:spTree>
  </p:cSld>
  <p:clrMapOvr>
    <a:masterClrMapping/>
  </p:clrMapOvr>
  <p:transition>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title"/>
          </p:nvPr>
        </p:nvSpPr>
        <p:spPr>
          <a:xfrm>
            <a:off x="457200" y="381000"/>
            <a:ext cx="8229600" cy="1143000"/>
          </a:xfrm>
        </p:spPr>
        <p:txBody>
          <a:bodyPr/>
          <a:lstStyle/>
          <a:p>
            <a:pPr eaLnBrk="1" hangingPunct="1"/>
            <a:r>
              <a:rPr lang="en-US" sz="3200" dirty="0"/>
              <a:t>A Conception of the Relationship Among Elements in an Attitude-Toward-the-Ad Model </a:t>
            </a:r>
            <a:br>
              <a:rPr lang="en-US" sz="3200" dirty="0"/>
            </a:br>
            <a:endParaRPr lang="en-US" sz="3200" dirty="0"/>
          </a:p>
        </p:txBody>
      </p:sp>
      <p:pic>
        <p:nvPicPr>
          <p:cNvPr id="37894" name="Picture 8" descr="fig08_06"/>
          <p:cNvPicPr>
            <a:picLocks noChangeAspect="1" noChangeArrowheads="1"/>
          </p:cNvPicPr>
          <p:nvPr/>
        </p:nvPicPr>
        <p:blipFill>
          <a:blip r:embed="rId3" cstate="print"/>
          <a:srcRect/>
          <a:stretch>
            <a:fillRect/>
          </a:stretch>
        </p:blipFill>
        <p:spPr bwMode="auto">
          <a:xfrm>
            <a:off x="457200" y="1477963"/>
            <a:ext cx="8153400" cy="4999037"/>
          </a:xfrm>
          <a:prstGeom prst="rect">
            <a:avLst/>
          </a:prstGeom>
          <a:noFill/>
          <a:ln w="9525">
            <a:noFill/>
            <a:miter lim="800000"/>
            <a:headEnd/>
            <a:tailEnd/>
          </a:ln>
        </p:spPr>
      </p:pic>
    </p:spTree>
  </p:cSld>
  <p:clrMapOvr>
    <a:masterClrMapping/>
  </p:clrMapOvr>
  <p:transition>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t>Issues in Attitude Formation</a:t>
            </a:r>
          </a:p>
        </p:txBody>
      </p:sp>
      <p:sp>
        <p:nvSpPr>
          <p:cNvPr id="38915" name="Rectangle 3"/>
          <p:cNvSpPr>
            <a:spLocks noGrp="1" noChangeArrowheads="1"/>
          </p:cNvSpPr>
          <p:nvPr>
            <p:ph type="body" idx="1"/>
          </p:nvPr>
        </p:nvSpPr>
        <p:spPr/>
        <p:txBody>
          <a:bodyPr/>
          <a:lstStyle/>
          <a:p>
            <a:pPr eaLnBrk="1" hangingPunct="1"/>
            <a:r>
              <a:rPr lang="en-US"/>
              <a:t>How attitudes are learned</a:t>
            </a:r>
          </a:p>
          <a:p>
            <a:pPr lvl="1" eaLnBrk="1" hangingPunct="1"/>
            <a:r>
              <a:rPr lang="en-US"/>
              <a:t>Conditioning and experience</a:t>
            </a:r>
          </a:p>
          <a:p>
            <a:pPr lvl="1" eaLnBrk="1" hangingPunct="1"/>
            <a:r>
              <a:rPr lang="en-US"/>
              <a:t>Knowledge and beliefs</a:t>
            </a:r>
          </a:p>
          <a:p>
            <a:pPr lvl="1" eaLnBrk="1" hangingPunct="1"/>
            <a:endParaRPr lang="en-US"/>
          </a:p>
          <a:p>
            <a:pPr eaLnBrk="1" hangingPunct="1"/>
            <a:endParaRPr lang="en-US"/>
          </a:p>
        </p:txBody>
      </p:sp>
    </p:spTree>
  </p:cSld>
  <p:clrMapOvr>
    <a:masterClrMapping/>
  </p:clrMapOvr>
  <p:transition>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8D11B85-6A64-46B1-87CA-B13B7353B58B}" type="slidenum">
              <a:rPr lang="en-US" smtClean="0"/>
              <a:pPr>
                <a:defRPr/>
              </a:pPr>
              <a:t>28</a:t>
            </a:fld>
            <a:endParaRPr lang="en-US"/>
          </a:p>
        </p:txBody>
      </p:sp>
      <p:pic>
        <p:nvPicPr>
          <p:cNvPr id="130050" name="Picture 2"/>
          <p:cNvPicPr>
            <a:picLocks noChangeAspect="1" noChangeArrowheads="1"/>
          </p:cNvPicPr>
          <p:nvPr/>
        </p:nvPicPr>
        <p:blipFill>
          <a:blip r:embed="rId2" cstate="print"/>
          <a:srcRect/>
          <a:stretch>
            <a:fillRect/>
          </a:stretch>
        </p:blipFill>
        <p:spPr bwMode="auto">
          <a:xfrm>
            <a:off x="0" y="194782"/>
            <a:ext cx="9144000" cy="4453418"/>
          </a:xfrm>
          <a:prstGeom prst="rect">
            <a:avLst/>
          </a:prstGeom>
          <a:noFill/>
          <a:ln w="9525">
            <a:noFill/>
            <a:miter lim="800000"/>
            <a:headEnd/>
            <a:tailEnd/>
          </a:ln>
        </p:spPr>
      </p:pic>
      <p:sp>
        <p:nvSpPr>
          <p:cNvPr id="7" name="Rectangle 6"/>
          <p:cNvSpPr/>
          <p:nvPr/>
        </p:nvSpPr>
        <p:spPr>
          <a:xfrm>
            <a:off x="381000" y="5029200"/>
            <a:ext cx="8229600" cy="1569660"/>
          </a:xfrm>
          <a:prstGeom prst="rect">
            <a:avLst/>
          </a:prstGeom>
        </p:spPr>
        <p:txBody>
          <a:bodyPr wrap="square">
            <a:spAutoFit/>
          </a:bodyPr>
          <a:lstStyle/>
          <a:p>
            <a:pPr algn="ctr"/>
            <a:r>
              <a:rPr lang="en-US" sz="3200" b="1" dirty="0">
                <a:solidFill>
                  <a:prstClr val="black"/>
                </a:solidFill>
                <a:latin typeface="Calibri"/>
                <a:ea typeface="+mj-ea"/>
                <a:cs typeface="+mj-cs"/>
              </a:rPr>
              <a:t>How Does a Favorably Known Brand Name Impact the Formation of Consumer Attitudes </a:t>
            </a:r>
            <a:br>
              <a:rPr lang="en-US" sz="3200" b="1" dirty="0">
                <a:solidFill>
                  <a:prstClr val="black"/>
                </a:solidFill>
                <a:latin typeface="Calibri"/>
                <a:ea typeface="+mj-ea"/>
                <a:cs typeface="+mj-cs"/>
              </a:rPr>
            </a:br>
            <a:r>
              <a:rPr lang="en-US" sz="3200" b="1" dirty="0">
                <a:solidFill>
                  <a:prstClr val="black"/>
                </a:solidFill>
                <a:latin typeface="Calibri"/>
                <a:ea typeface="+mj-ea"/>
                <a:cs typeface="+mj-cs"/>
              </a:rPr>
              <a:t>Toward a New Product?</a:t>
            </a:r>
            <a:endParaRPr 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8D11B85-6A64-46B1-87CA-B13B7353B58B}" type="slidenum">
              <a:rPr lang="en-US" smtClean="0"/>
              <a:pPr>
                <a:defRPr/>
              </a:pPr>
              <a:t>29</a:t>
            </a:fld>
            <a:endParaRPr lang="en-US"/>
          </a:p>
        </p:txBody>
      </p:sp>
      <p:pic>
        <p:nvPicPr>
          <p:cNvPr id="130050" name="Picture 2"/>
          <p:cNvPicPr>
            <a:picLocks noChangeAspect="1" noChangeArrowheads="1"/>
          </p:cNvPicPr>
          <p:nvPr/>
        </p:nvPicPr>
        <p:blipFill>
          <a:blip r:embed="rId2" cstate="print"/>
          <a:srcRect/>
          <a:stretch>
            <a:fillRect/>
          </a:stretch>
        </p:blipFill>
        <p:spPr bwMode="auto">
          <a:xfrm>
            <a:off x="0" y="194782"/>
            <a:ext cx="9144000" cy="4453418"/>
          </a:xfrm>
          <a:prstGeom prst="rect">
            <a:avLst/>
          </a:prstGeom>
          <a:noFill/>
          <a:ln w="9525">
            <a:noFill/>
            <a:miter lim="800000"/>
            <a:headEnd/>
            <a:tailEnd/>
          </a:ln>
        </p:spPr>
      </p:pic>
      <p:sp>
        <p:nvSpPr>
          <p:cNvPr id="7" name="Rectangle 6"/>
          <p:cNvSpPr/>
          <p:nvPr/>
        </p:nvSpPr>
        <p:spPr>
          <a:xfrm>
            <a:off x="990600" y="5334000"/>
            <a:ext cx="7620000" cy="1077218"/>
          </a:xfrm>
          <a:prstGeom prst="rect">
            <a:avLst/>
          </a:prstGeom>
        </p:spPr>
        <p:txBody>
          <a:bodyPr wrap="square">
            <a:spAutoFit/>
          </a:bodyPr>
          <a:lstStyle/>
          <a:p>
            <a:pPr algn="ctr"/>
            <a:r>
              <a:rPr lang="en-US" sz="3200" b="1" dirty="0">
                <a:solidFill>
                  <a:prstClr val="black"/>
                </a:solidFill>
                <a:latin typeface="Calibri"/>
                <a:ea typeface="+mj-ea"/>
                <a:cs typeface="+mj-cs"/>
              </a:rPr>
              <a:t>There is Stimulus Generalization From the KFC Brand Names to the New Product.</a:t>
            </a: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z="3600"/>
              <a:t>You May Have Liked the Product but Disliked the Ad or Vice Versa</a:t>
            </a:r>
          </a:p>
        </p:txBody>
      </p:sp>
      <p:pic>
        <p:nvPicPr>
          <p:cNvPr id="5" name="Picture 2" descr="http://grocerytrader.co.uk/wp-content/uploads/2009/10/ambi-pur-logo.jpg"/>
          <p:cNvPicPr>
            <a:picLocks noChangeAspect="1" noChangeArrowheads="1"/>
          </p:cNvPicPr>
          <p:nvPr/>
        </p:nvPicPr>
        <p:blipFill>
          <a:blip r:embed="rId2" cstate="print"/>
          <a:srcRect/>
          <a:stretch>
            <a:fillRect/>
          </a:stretch>
        </p:blipFill>
        <p:spPr bwMode="auto">
          <a:xfrm>
            <a:off x="3581400" y="2667000"/>
            <a:ext cx="1981200" cy="1981200"/>
          </a:xfrm>
          <a:prstGeom prst="rect">
            <a:avLst/>
          </a:prstGeom>
          <a:noFill/>
        </p:spPr>
      </p:pic>
      <p:pic>
        <p:nvPicPr>
          <p:cNvPr id="6" name="Picture 4" descr="http://t1.gstatic.com/images?q=tbn:ANd9GcSK8Hozp3j_e7HUNI4s-EScIxB4744ReQ-zemjAojnl_8JZF3GhtQ"/>
          <p:cNvPicPr>
            <a:picLocks noChangeAspect="1" noChangeArrowheads="1"/>
          </p:cNvPicPr>
          <p:nvPr/>
        </p:nvPicPr>
        <p:blipFill>
          <a:blip r:embed="rId3" cstate="print"/>
          <a:srcRect/>
          <a:stretch>
            <a:fillRect/>
          </a:stretch>
        </p:blipFill>
        <p:spPr bwMode="auto">
          <a:xfrm>
            <a:off x="609600" y="2286000"/>
            <a:ext cx="1847850" cy="2476501"/>
          </a:xfrm>
          <a:prstGeom prst="rect">
            <a:avLst/>
          </a:prstGeom>
          <a:noFill/>
        </p:spPr>
      </p:pic>
      <p:pic>
        <p:nvPicPr>
          <p:cNvPr id="7" name="Picture 6" descr="http://t3.gstatic.com/images?q=tbn:ANd9GcTwKXOKU19SYkiG_fd8OuyBqdn4M2_3U4swnX9tK0femWtolF4Zpw"/>
          <p:cNvPicPr>
            <a:picLocks noChangeAspect="1" noChangeArrowheads="1"/>
          </p:cNvPicPr>
          <p:nvPr/>
        </p:nvPicPr>
        <p:blipFill>
          <a:blip r:embed="rId4" cstate="print"/>
          <a:srcRect/>
          <a:stretch>
            <a:fillRect/>
          </a:stretch>
        </p:blipFill>
        <p:spPr bwMode="auto">
          <a:xfrm>
            <a:off x="6096000" y="2438400"/>
            <a:ext cx="2143125" cy="2143125"/>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t>Issues in Attitude Formation</a:t>
            </a:r>
          </a:p>
        </p:txBody>
      </p:sp>
      <p:sp>
        <p:nvSpPr>
          <p:cNvPr id="41987" name="Rectangle 3"/>
          <p:cNvSpPr>
            <a:spLocks noGrp="1" noChangeArrowheads="1"/>
          </p:cNvSpPr>
          <p:nvPr>
            <p:ph type="body" idx="1"/>
          </p:nvPr>
        </p:nvSpPr>
        <p:spPr/>
        <p:txBody>
          <a:bodyPr/>
          <a:lstStyle/>
          <a:p>
            <a:pPr eaLnBrk="1" hangingPunct="1"/>
            <a:r>
              <a:rPr lang="en-US"/>
              <a:t>Sources of influence on attitude formation</a:t>
            </a:r>
          </a:p>
          <a:p>
            <a:pPr lvl="1" eaLnBrk="1" hangingPunct="1"/>
            <a:r>
              <a:rPr lang="en-US"/>
              <a:t>Personal experience</a:t>
            </a:r>
          </a:p>
          <a:p>
            <a:pPr lvl="1" eaLnBrk="1" hangingPunct="1"/>
            <a:r>
              <a:rPr lang="en-US"/>
              <a:t>Influence of family</a:t>
            </a:r>
          </a:p>
          <a:p>
            <a:pPr lvl="1" eaLnBrk="1" hangingPunct="1"/>
            <a:r>
              <a:rPr lang="en-US"/>
              <a:t>Direct marketing and mass media</a:t>
            </a:r>
          </a:p>
          <a:p>
            <a:pPr eaLnBrk="1" hangingPunct="1"/>
            <a:r>
              <a:rPr lang="en-US"/>
              <a:t>Personality factors</a:t>
            </a:r>
          </a:p>
          <a:p>
            <a:pPr lvl="1" eaLnBrk="1" hangingPunct="1"/>
            <a:endParaRPr lang="en-US"/>
          </a:p>
          <a:p>
            <a:pPr eaLnBrk="1" hangingPunct="1"/>
            <a:endParaRPr lang="en-US"/>
          </a:p>
        </p:txBody>
      </p:sp>
    </p:spTree>
  </p:cSld>
  <p:clrMapOvr>
    <a:masterClrMapping/>
  </p:clrMapOvr>
  <p:transition>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8D11B85-6A64-46B1-87CA-B13B7353B58B}" type="slidenum">
              <a:rPr lang="en-US" smtClean="0"/>
              <a:pPr>
                <a:defRPr/>
              </a:pPr>
              <a:t>31</a:t>
            </a:fld>
            <a:endParaRPr lang="en-US"/>
          </a:p>
        </p:txBody>
      </p:sp>
      <p:pic>
        <p:nvPicPr>
          <p:cNvPr id="48130" name="Picture 2" descr="http://www.paisebachaoindia.com/wp-content/uploads/2015/08/img33.png"/>
          <p:cNvPicPr>
            <a:picLocks noChangeAspect="1" noChangeArrowheads="1"/>
          </p:cNvPicPr>
          <p:nvPr/>
        </p:nvPicPr>
        <p:blipFill>
          <a:blip r:embed="rId2" cstate="print"/>
          <a:srcRect/>
          <a:stretch>
            <a:fillRect/>
          </a:stretch>
        </p:blipFill>
        <p:spPr bwMode="auto">
          <a:xfrm>
            <a:off x="0" y="0"/>
            <a:ext cx="9144000" cy="5334002"/>
          </a:xfrm>
          <a:prstGeom prst="rect">
            <a:avLst/>
          </a:prstGeom>
          <a:noFill/>
        </p:spPr>
      </p:pic>
      <p:sp>
        <p:nvSpPr>
          <p:cNvPr id="7" name="Title 1"/>
          <p:cNvSpPr txBox="1">
            <a:spLocks/>
          </p:cNvSpPr>
          <p:nvPr/>
        </p:nvSpPr>
        <p:spPr>
          <a:xfrm>
            <a:off x="304800" y="5257800"/>
            <a:ext cx="8610600" cy="13716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j-lt"/>
                <a:ea typeface="+mj-ea"/>
                <a:cs typeface="+mj-cs"/>
              </a:rPr>
              <a:t>How Does Offers Impact Consumers’ Attitudes?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8D11B85-6A64-46B1-87CA-B13B7353B58B}" type="slidenum">
              <a:rPr lang="en-US" smtClean="0"/>
              <a:pPr>
                <a:defRPr/>
              </a:pPr>
              <a:t>32</a:t>
            </a:fld>
            <a:endParaRPr lang="en-US"/>
          </a:p>
        </p:txBody>
      </p:sp>
      <p:pic>
        <p:nvPicPr>
          <p:cNvPr id="48130" name="Picture 2" descr="http://www.paisebachaoindia.com/wp-content/uploads/2015/08/img33.png"/>
          <p:cNvPicPr>
            <a:picLocks noChangeAspect="1" noChangeArrowheads="1"/>
          </p:cNvPicPr>
          <p:nvPr/>
        </p:nvPicPr>
        <p:blipFill>
          <a:blip r:embed="rId2" cstate="print"/>
          <a:srcRect/>
          <a:stretch>
            <a:fillRect/>
          </a:stretch>
        </p:blipFill>
        <p:spPr bwMode="auto">
          <a:xfrm>
            <a:off x="0" y="0"/>
            <a:ext cx="9144000" cy="5334002"/>
          </a:xfrm>
          <a:prstGeom prst="rect">
            <a:avLst/>
          </a:prstGeom>
          <a:noFill/>
        </p:spPr>
      </p:pic>
      <p:sp>
        <p:nvSpPr>
          <p:cNvPr id="5" name="Title 1"/>
          <p:cNvSpPr txBox="1">
            <a:spLocks/>
          </p:cNvSpPr>
          <p:nvPr/>
        </p:nvSpPr>
        <p:spPr>
          <a:xfrm>
            <a:off x="304800" y="5456238"/>
            <a:ext cx="8610600" cy="1249362"/>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j-lt"/>
                <a:ea typeface="+mj-ea"/>
                <a:cs typeface="+mj-cs"/>
              </a:rPr>
              <a:t>New Customers Will Try the Product,</a:t>
            </a:r>
            <a:br>
              <a:rPr kumimoji="0" lang="en-US" sz="4000" b="1" i="0" u="none" strike="noStrike" kern="1200" cap="none" spc="0" normalizeH="0" baseline="0" noProof="0" dirty="0">
                <a:ln>
                  <a:noFill/>
                </a:ln>
                <a:solidFill>
                  <a:schemeClr val="tx1"/>
                </a:solidFill>
                <a:effectLst/>
                <a:uLnTx/>
                <a:uFillTx/>
                <a:latin typeface="+mj-lt"/>
                <a:ea typeface="+mj-ea"/>
                <a:cs typeface="+mj-cs"/>
              </a:rPr>
            </a:br>
            <a:r>
              <a:rPr kumimoji="0" lang="en-US" sz="4000" b="1" i="0" u="none" strike="noStrike" kern="1200" cap="none" spc="0" normalizeH="0" baseline="0" noProof="0" dirty="0">
                <a:ln>
                  <a:noFill/>
                </a:ln>
                <a:solidFill>
                  <a:schemeClr val="tx1"/>
                </a:solidFill>
                <a:effectLst/>
                <a:uLnTx/>
                <a:uFillTx/>
                <a:latin typeface="+mj-lt"/>
                <a:ea typeface="+mj-ea"/>
                <a:cs typeface="+mj-cs"/>
              </a:rPr>
              <a:t>Existing Customers will be Rewarded.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p:txBody>
          <a:bodyPr/>
          <a:lstStyle/>
          <a:p>
            <a:pPr eaLnBrk="1" hangingPunct="1"/>
            <a:r>
              <a:rPr lang="en-US"/>
              <a:t>Strategies of Attitude Change</a:t>
            </a:r>
          </a:p>
        </p:txBody>
      </p:sp>
      <p:graphicFrame>
        <p:nvGraphicFramePr>
          <p:cNvPr id="4" name="Diagram 3"/>
          <p:cNvGraphicFramePr/>
          <p:nvPr/>
        </p:nvGraphicFramePr>
        <p:xfrm>
          <a:off x="457200" y="1752600"/>
          <a:ext cx="8229600"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a:t>1. Changing the Basic Motivational Function</a:t>
            </a:r>
          </a:p>
        </p:txBody>
      </p:sp>
      <p:graphicFrame>
        <p:nvGraphicFramePr>
          <p:cNvPr id="5" name="Diagram 4"/>
          <p:cNvGraphicFramePr/>
          <p:nvPr/>
        </p:nvGraphicFramePr>
        <p:xfrm>
          <a:off x="1066800" y="1828800"/>
          <a:ext cx="6629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990600"/>
            <a:ext cx="3429000" cy="4754562"/>
          </a:xfrm>
        </p:spPr>
        <p:txBody>
          <a:bodyPr/>
          <a:lstStyle/>
          <a:p>
            <a:r>
              <a:rPr lang="en-US" dirty="0"/>
              <a:t>Why and How Does This Ad Appeal to the Utilitarian Function?</a:t>
            </a:r>
          </a:p>
        </p:txBody>
      </p:sp>
      <p:pic>
        <p:nvPicPr>
          <p:cNvPr id="47107" name="Content Placeholder 4" descr="fig08_09.jpg"/>
          <p:cNvPicPr>
            <a:picLocks noGrp="1" noChangeAspect="1"/>
          </p:cNvPicPr>
          <p:nvPr>
            <p:ph idx="1"/>
          </p:nvPr>
        </p:nvPicPr>
        <p:blipFill>
          <a:blip r:embed="rId2" cstate="print"/>
          <a:srcRect/>
          <a:stretch>
            <a:fillRect/>
          </a:stretch>
        </p:blipFill>
        <p:spPr>
          <a:xfrm>
            <a:off x="4114800" y="0"/>
            <a:ext cx="5029200" cy="6872742"/>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990600"/>
            <a:ext cx="3429000" cy="4754562"/>
          </a:xfrm>
        </p:spPr>
        <p:txBody>
          <a:bodyPr/>
          <a:lstStyle/>
          <a:p>
            <a:r>
              <a:rPr lang="en-US" dirty="0"/>
              <a:t>The Product is Green and Works as Well or Better than Other Products.</a:t>
            </a:r>
          </a:p>
        </p:txBody>
      </p:sp>
      <p:pic>
        <p:nvPicPr>
          <p:cNvPr id="47107" name="Content Placeholder 4" descr="fig08_09.jpg"/>
          <p:cNvPicPr>
            <a:picLocks noGrp="1" noChangeAspect="1"/>
          </p:cNvPicPr>
          <p:nvPr>
            <p:ph idx="1"/>
          </p:nvPr>
        </p:nvPicPr>
        <p:blipFill>
          <a:blip r:embed="rId2" cstate="print"/>
          <a:srcRect/>
          <a:stretch>
            <a:fillRect/>
          </a:stretch>
        </p:blipFill>
        <p:spPr>
          <a:xfrm>
            <a:off x="4114800" y="0"/>
            <a:ext cx="5029200" cy="6872742"/>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5" descr="http://t1.gstatic.com/images?q=tbn:ANd9GcQeRv2auhu1wHfx5OTbFPHLXboKxoU31VgFZBi2IZdtZqktSrbc"/>
          <p:cNvPicPr>
            <a:picLocks noChangeAspect="1" noChangeArrowheads="1"/>
          </p:cNvPicPr>
          <p:nvPr/>
        </p:nvPicPr>
        <p:blipFill>
          <a:blip r:embed="rId2" cstate="print"/>
          <a:srcRect/>
          <a:stretch>
            <a:fillRect/>
          </a:stretch>
        </p:blipFill>
        <p:spPr bwMode="auto">
          <a:xfrm>
            <a:off x="5680471" y="3962400"/>
            <a:ext cx="3463529" cy="2895600"/>
          </a:xfrm>
          <a:prstGeom prst="rect">
            <a:avLst/>
          </a:prstGeom>
          <a:noFill/>
          <a:ln w="9525">
            <a:noFill/>
            <a:miter lim="800000"/>
            <a:headEnd/>
            <a:tailEnd/>
          </a:ln>
        </p:spPr>
      </p:pic>
      <p:sp>
        <p:nvSpPr>
          <p:cNvPr id="21508" name="AutoShape 7" descr="data:image/jpg;base64,/9j/4AAQSkZJRgABAQAAAQABAAD/2wCEAAkGBhQREBQUExQUFRUWFxwYFRgYFxwfHRwXGhgiHB0fGhkYHCYfHhwlGiAXHzIhIygqLiwvFh4xNTAqNyYrLCkBCQoKDgwOGg8PGSwlHyUuKjQwKSwqNCopKiwsMDQxLCo1Ly00LCwsLjAsKjQqKSosLCouLy8qLC4vLCwsNSwsKv/AABEIAGMAeAMBIgACEQEDEQH/xAAcAAACAwEBAQEAAAAAAAAAAAAEBgADBwUBAgj/xABMEAACAQIEAwIHCQwIBwAAAAABAgMAEQQFEiEGMUETURQiMmFxgdIHU5GToaKx0fAVFiMzUnOCkrKzweFCQ1RicnTD4iQlNYOjwvH/xAAbAQACAwEBAQAAAAAAAAAAAAACAwEEBQAGB//EADMRAAEDAgQDBQgBBQAAAAAAAAEAAhEDIRIxQVEEkaETImFx8AUUUrHB0eHxgSMyQkOi/9oADAMBAAIRAxEAPwBWzLMpRPLaWUDtH/rH5az5/RQ33Sm9+l+Mf2qJky+SfFyRxKXdpZAqjr45PXauwfczx2uwiBW/4wMNNu/cg2Ho6VnQ4my9jio0wA4gW1S9905ffpfjH9qp91JffpfjX9qtLzKbA4AxweAxztoU6iF1Ekld7g3JIv66OfOMLAdMuEwkMlr9mQGcXGwYJCQpPcTUkAEguQCo9zQ9lEkHK4uN4zWT/dWX36T41/aqfdWX36T41varU5+LTCoZsq0AkAEqg3PIfi9ie40biuKJUlaJMAkjIFMmgiyFhfSW7MDVy2qO78XQqcVa39Ea/wCbdP2sgGaS+/SfGt7VejMpT/Wy/GP9dasnGOJLsgy5Qy21AuoILC4vdRuR0q2Hi7EmOaTwSKMQ7MHexLc9IGnnbffn0vXd3c8iiLqwzpN0/wBjdclk4xs55STn0PJ9dXx+FNy8KPoMtaTiOO8aia2waKosDeQ3XVuupb3W9ttQFXcO8aYvGFiI4UiTy3Jc28wF9zYX81CSwZuPJc812sNQ0mwMzjB+SzqPK8wbyY8afjf4miIuHMzb+rxQ/wATsv7TitKTOJJ5NI7QjoBJGgIHW9y1vVRyTtFdVgjD6SQomGo+klPlvTWsDryYWc72hUGTGcx9ws5g4CzRuZZP8eIP0KxrsYf3N5QB22OkBPSMufldh9FNmLzfQgaT8GTyXWCA3dcDSfTtRmLN9J7yKcykzxVKr7RrnYeQ/axRZ5I8YI+2lIScJcu24EoXcXqVMb/1F/8ANf61Sk0ibrU44DuGNFbkmcjCZi8x5B5l9GpmF6esF7p8enSefIHpWW5n+Pl/Oyftmh7VDaxZYJtb2cziIeSQYCb+IM5fw6OZFDGMIQDyJVibVX9+MC4xcWuHm1mTtHVnBW5BvoOm972IvytXPw/FBVQGiicgW1HVc/AbUQOMD/Z4vhf664mmTM+OShjeLYwMwAwMP90SERguN4oTYRSurTCeYyEa3ZTdBsLBQ1iSdzbpRUHF8MiQnEhvEleZwjgiR2bUNSW1ah5Nu7rQA4yHXDR/GN9Vff34p1wqfGt7NSHM36IXs4omRTvvivlHyMctgr4vdCjuGeF+0MrSSFez/CBmuFYujEALZbLblVU3uharEwkuMV4Qd/Fa2yqw038VAALHoDXq8YxdcL/5frSvscYQf2VvjR7Fdib8XRRg4gGex/69evIIHPeM2xGsJ2yrI2qRW0WNjcC6IGax6seVMnAvFKxYfsypvqZjfqT6fNQmD4mgflhZLDme0Ww+bVuO4gw6pqWIq3QlgfoAuPTt6aF9Om/vOO3QyOqqcVVril2BYGiZzG0I583Cm7LqLaiQUcqGPI+IpvYdNq+TmiEMLs5OkA9jLew5jyNr8r87AClPEcVEm3bdn6VFvmgGvV4iniIu91PImzIR5mtceg00PZlCyTTdumwvMVBij2F7GUhUudrFDd2BHQAE350x8PZacPg4YWYuV6kW5m9gOgF7AdBSvw/xrhdQ8IBRx/TIJA/RHL0inGHPsLMPweIib9MA+sNY1Ya9uQgDZAab4yP0WRZgLZk/+b/1qle5q4OaSFSCDirgg3BBlHIipVWlqvQ8abM8kdkuWSzzYvsuzARy7s8nZ2Ala12sbqd7rtey70Q8E0YnITDMmGUM5EmuwlbbS4G/Igjlv32q/hnGrEM1ZljfxCQknkt+GfYi4JHo81VZbmKy4LNGCQw6ooQqR7LcMR4oJJuetBaOaskuxG1hhHOPHx2VuAyeeSNZWTDos1inbz6WIGw7IEeKly1hY+UOgFAeDYhe1bs0TwJlaVWe5vYIACBuLgtbvY99MGPytcwnhxUaxzwdisckTTCIxso5EncKDvtztXmFxeEgGaeDrHJCqQhUdiyyMGOqxJ1ML93dXFoQiqdpNpG1wIzzg6jxC5ODfESwxS2hUO3YK7SaBrRWa8g020G5NrgXC+u/O8HiMLEHlXCEXBCLKGurlTtHa9rr5QP9I18Z9miT5NEVjhh/4pvwcZ22Q72JJ3+qguPZVZsHpKm2DiBsQd99tqEwByTKYLngEACXW8v5XPw3ETINOm4DMwGojdmDW5HxdrEdQelcxFFizGyjuHXuH22qq9eZy+mIKO4X9J3P8B6qWO8bqxxVUcPTLmi5RuFzNnskagjuH12vfzmuzLw5Ky6mHdb1Cw/j8NF+5pkg7LtWHM7D+J89aEybWp4ZK8y5xecTsyslbgJiNR267nfeqBlLwIUY6lvf0X/nf5K1HFQXvStm2G/n9vTQuBCkMCRZF07X8Xoeqn+K+avgc9JtcfKPNV+OFjuPMfT9tvVQDSaTbu5fbz0YbiCijWdQqYgulln4+L85H+8WpUyx7zQkdZE+HWKlTSBEhaXG1BUwuGoTVkeXxf8AMMVLGs3gzEpG3kl3kYBmHcLVficHLiIIp3weERBJGe0isp7NnC6WiBN7k9d6AyPFzRYrFND2ZF2Escm6yK0xUKR3lj8p58qNzHFynDsYYsLBBG6ySCLV+EdJNIDFgCdLDltzG/csRCuOxB4IjS85CMvUzN10OOMPGkrRqMuCiaMBES04BYXDdLbm47jRfHeVwxQ4ovDhkF1TBmJLSdpa7ByNrW3saUM64xOKOpsNhkkLq5kRW1kqQbEluW1jXuK46llM+uOJlndJCp1WV0tZk3vvYA351Je0ygbw9YYPDO/l9vomzOOFYJJ8MERVXDOI8ZpAF1WETamt3gOtz30NMmDTMHYpBEMRhY5ML2qDsVkdf6ajbpzPnpXl4znZsW3ijwsASAXsANvF352uN+jVI+Lb9mJcPBMscIgAfVcqragdQNw3o6VONui4cPWAhxm0Z73PW3kquLsLLHiSJooomKKR2IAjYW8tbbb1yc9UXHdY/Jv9FHZ7nr4qRWZURUQRxog8VEXkBfc86AzR/GXqAtz8ApUgGyVxod2LA7NaJwZmkUWFUOxXxifJY7bW5A+emXDZzDMbRuGPoI+kUl8MZbJjcugtMyAPJrC38YayQLgg/L0pgynhzsXBDNYG9ievrvarIsFkKzO83WEWtqJ5C9vlpNxHE5YHUYkHf2cjAfpcqYM8hVsSdQ2G2/n+woxshiK7qDt3UIOKUZB0Wc5lhzYklTq6jl0+Cl2S/Xpsaf8AiaJezIUWCg2ApBZrn6ailYpNZsI7IZv+IiHfJH+8FShspa2Jh/Ox/vBUqzhugbUJaBsnjhfLocTmUkE/a6ZHkC9m1vHWQsNR7rA+u1MOScPYXEYjEQSS4qSRZZEsHYCOFCQC7nY337925c6SEzSTCY1po7B0lkK6hcbsw5bX2NdDLvdCxMBlMawXmcvITHcsW/S5Dew6VUaWjNekrUqzxNM6DXX9L4m4ZjMBZJoQRiZog8kgVXRAukqLEX3JNu8UTnWS4bBs7OkkoaZ44UEukBYwupncKWJLMAAOgJpfx2cSSqVbSAZXlsq2s8gAa3msBYdKL++uYtIZFhlWR+0ZJIwy9pa2pRzU2AGx3tvQy1NLKtiTvrHX1sjc04fijwrzprs3g7whjuqTdoGVrbMQUsD1G/U11su4Pw7rdlawjwzO3badCyxM8r7g6tNrhe69LScUza5GcRyiQKHSSMGOyeQAgtp03IFrWua8fivEF9YZVOtHGlQApiQoiqOQQISunqDUy3OEtzKxEB38z5flFtlcJwXaRK0rqCZXEtjEe0sNUBXeMppOoHm3S1L+NW4B82/oA/lXSbiSTsmjCQIGBUssSh+zZtRQN+Tf122vVMeFMkLablgpH63OgdBySuIY40zi3sm/3KM1HgRQ84pGv6HGof8At8FNeExkkmpxpA5KDe3pNvXWW+5dmITFyQtsJksv+NDcD1qW+CtLOS3YMCSqknsyToYMOoFtwdxTzMwslsRBXFztJe2ZyyKp77XPw/TahoM7VbJ2gJ5Wud6YcfAmmww6Xtz03O2/Mnz/AEUvwYa0upgNtxYCwsLd3Ohe3DqmTb1+UFneHO9/tes+xMBDEDmDWg53mIYW6fzJPwn6KR8R47kjqfoNvt6aFroKr1RIVWVG+Ig/PR/vFqVdlcJOIhJ6TR3+MFSrocqoaV2cyxbieUBjbtH2O48s9DQvhV+aIf0bfs2qzNvx8v5x/wBo0JWM5xBX0+nQpuptloyCv7RPe/gYj6b15eP8hv1/9tU1K7tHKTwdHbqVdeP8hv1/9te9onvY9bN9YqipXdo5R7lR26lX+E25Ig/R+u9dDCTuU3Y7sAO63XYbUBh8C7+SpNdzDZcFQA897733HdXS4i6z/aBoUqRDYnqknNE7J9SEqQbqRzBBuCD3itI4I90xJ7Q4jxZ+WoDxZPOLeS3eOXUd1Z3nsRDEHfz+e1c3KpTHPG/5BBPo/wDlXqRmn4rxjwS6y/QGNzyLlcHz0m5tnV7heVMEOSmeBZFGzcip3oWbhcgG0bXAJufN3W829+Wx7qU8vcmAsCSpVaS9+XdXGxCkOyr5QN1HeLeMPPtvbrY0+wcOyl2UrpIF7NzsSBsBfv8AVuaUc14XxJxFhG1tYUsOS3awYsNrb3uOgPKhpMdiQVCIUyeQSTRMNj2seoH84N/PXlfeDymWGaB5FtqljDdNzLYah/RJKk2HQb2qVcYCqxOyfcTw5h2kcmO5LEnxm7z/AHqr+9fD+9/Pf2qlSgLGzkttnFVsI77uZU+9fD+9/Pf2qn3r4f3v57+1UqV2BuwR+9V/jdzKn3r4f3v57+1Xq8L4e/4v57+1UqVGBuwUe9V/jdzKOfI4QoAUgb8nb5fGqrDZHDY+K3lE+W/cP71e1KLA3ZZFSq85uPNcvHcJ4ZjvGT/3JPaoVOC8Jv8Agj8ZJ7dSpTWgABJDnTmnDIcIqQoilwq+SNbG1jcWue8UXOtwLlv1m6+g1KlRhEZKC4ybqoYYbm7XOxOtr2B773pWxmTRkneXmOU0o5MSLWfa3mr2pUAAOCFzjGa+cPkcTSx6u0a0iHxppSLow03Bextc/CalSpTwEINl/9k="/>
          <p:cNvSpPr>
            <a:spLocks noChangeAspect="1" noChangeArrowheads="1"/>
          </p:cNvSpPr>
          <p:nvPr/>
        </p:nvSpPr>
        <p:spPr bwMode="auto">
          <a:xfrm>
            <a:off x="161925" y="-449263"/>
            <a:ext cx="1143000" cy="942976"/>
          </a:xfrm>
          <a:prstGeom prst="rect">
            <a:avLst/>
          </a:prstGeom>
          <a:noFill/>
          <a:ln w="9525">
            <a:noFill/>
            <a:miter lim="800000"/>
            <a:headEnd/>
            <a:tailEnd/>
          </a:ln>
        </p:spPr>
        <p:txBody>
          <a:bodyPr/>
          <a:lstStyle/>
          <a:p>
            <a:endParaRPr lang="en-US"/>
          </a:p>
        </p:txBody>
      </p:sp>
      <p:sp>
        <p:nvSpPr>
          <p:cNvPr id="21509" name="AutoShape 9" descr="data:image/jpg;base64,/9j/4AAQSkZJRgABAQAAAQABAAD/2wCEAAkGBhQREBQUExQUFRUWFxwYFRgYFxwfHRwXGhgiHB0fGhkYHCYfHhwlGiAXHzIhIygqLiwvFh4xNTAqNyYrLCkBCQoKDgwOGg8PGSwlHyUuKjQwKSwqNCopKiwsMDQxLCo1Ly00LCwsLjAsKjQqKSosLCouLy8qLC4vLCwsNSwsKv/AABEIAGMAeAMBIgACEQEDEQH/xAAcAAACAwEBAQEAAAAAAAAAAAAEBgADBwUBAgj/xABMEAACAQIEAwIHCQwIBwAAAAABAgMAEQQFEiEGMUETURQiMmFxgdIHU5GToaKx0fAVFiMzUnOCkrKzweFCQ1RicnTD4iQlNYOjwvH/xAAbAQACAwEBAQAAAAAAAAAAAAACAwEEBQAGB//EADMRAAEDAgQDBQgBBQAAAAAAAAEAAhEDIRIxQVEEkaETImFx8AUUUrHB0eHxgSMyQkOi/9oADAMBAAIRAxEAPwBWzLMpRPLaWUDtH/rH5az5/RQ33Sm9+l+Mf2qJky+SfFyRxKXdpZAqjr45PXauwfczx2uwiBW/4wMNNu/cg2Ho6VnQ4my9jio0wA4gW1S9905ffpfjH9qp91JffpfjX9qtLzKbA4AxweAxztoU6iF1Ekld7g3JIv66OfOMLAdMuEwkMlr9mQGcXGwYJCQpPcTUkAEguQCo9zQ9lEkHK4uN4zWT/dWX36T41/aqfdWX36T41varU5+LTCoZsq0AkAEqg3PIfi9ie40biuKJUlaJMAkjIFMmgiyFhfSW7MDVy2qO78XQqcVa39Ea/wCbdP2sgGaS+/SfGt7VejMpT/Wy/GP9dasnGOJLsgy5Qy21AuoILC4vdRuR0q2Hi7EmOaTwSKMQ7MHexLc9IGnnbffn0vXd3c8iiLqwzpN0/wBjdclk4xs55STn0PJ9dXx+FNy8KPoMtaTiOO8aia2waKosDeQ3XVuupb3W9ttQFXcO8aYvGFiI4UiTy3Jc28wF9zYX81CSwZuPJc812sNQ0mwMzjB+SzqPK8wbyY8afjf4miIuHMzb+rxQ/wATsv7TitKTOJJ5NI7QjoBJGgIHW9y1vVRyTtFdVgjD6SQomGo+klPlvTWsDryYWc72hUGTGcx9ws5g4CzRuZZP8eIP0KxrsYf3N5QB22OkBPSMufldh9FNmLzfQgaT8GTyXWCA3dcDSfTtRmLN9J7yKcykzxVKr7RrnYeQ/axRZ5I8YI+2lIScJcu24EoXcXqVMb/1F/8ANf61Sk0ibrU44DuGNFbkmcjCZi8x5B5l9GpmF6esF7p8enSefIHpWW5n+Pl/Oyftmh7VDaxZYJtb2cziIeSQYCb+IM5fw6OZFDGMIQDyJVibVX9+MC4xcWuHm1mTtHVnBW5BvoOm972IvytXPw/FBVQGiicgW1HVc/AbUQOMD/Z4vhf664mmTM+OShjeLYwMwAwMP90SERguN4oTYRSurTCeYyEa3ZTdBsLBQ1iSdzbpRUHF8MiQnEhvEleZwjgiR2bUNSW1ah5Nu7rQA4yHXDR/GN9Vff34p1wqfGt7NSHM36IXs4omRTvvivlHyMctgr4vdCjuGeF+0MrSSFez/CBmuFYujEALZbLblVU3uharEwkuMV4Qd/Fa2yqw038VAALHoDXq8YxdcL/5frSvscYQf2VvjR7Fdib8XRRg4gGex/69evIIHPeM2xGsJ2yrI2qRW0WNjcC6IGax6seVMnAvFKxYfsypvqZjfqT6fNQmD4mgflhZLDme0Ww+bVuO4gw6pqWIq3QlgfoAuPTt6aF9Om/vOO3QyOqqcVVril2BYGiZzG0I583Cm7LqLaiQUcqGPI+IpvYdNq+TmiEMLs5OkA9jLew5jyNr8r87AClPEcVEm3bdn6VFvmgGvV4iniIu91PImzIR5mtceg00PZlCyTTdumwvMVBij2F7GUhUudrFDd2BHQAE350x8PZacPg4YWYuV6kW5m9gOgF7AdBSvw/xrhdQ8IBRx/TIJA/RHL0inGHPsLMPweIib9MA+sNY1Ya9uQgDZAab4yP0WRZgLZk/+b/1qle5q4OaSFSCDirgg3BBlHIipVWlqvQ8abM8kdkuWSzzYvsuzARy7s8nZ2Ala12sbqd7rtey70Q8E0YnITDMmGUM5EmuwlbbS4G/Igjlv32q/hnGrEM1ZljfxCQknkt+GfYi4JHo81VZbmKy4LNGCQw6ooQqR7LcMR4oJJuetBaOaskuxG1hhHOPHx2VuAyeeSNZWTDos1inbz6WIGw7IEeKly1hY+UOgFAeDYhe1bs0TwJlaVWe5vYIACBuLgtbvY99MGPytcwnhxUaxzwdisckTTCIxso5EncKDvtztXmFxeEgGaeDrHJCqQhUdiyyMGOqxJ1ML93dXFoQiqdpNpG1wIzzg6jxC5ODfESwxS2hUO3YK7SaBrRWa8g020G5NrgXC+u/O8HiMLEHlXCEXBCLKGurlTtHa9rr5QP9I18Z9miT5NEVjhh/4pvwcZ22Q72JJ3+qguPZVZsHpKm2DiBsQd99tqEwByTKYLngEACXW8v5XPw3ETINOm4DMwGojdmDW5HxdrEdQelcxFFizGyjuHXuH22qq9eZy+mIKO4X9J3P8B6qWO8bqxxVUcPTLmi5RuFzNnskagjuH12vfzmuzLw5Ky6mHdb1Cw/j8NF+5pkg7LtWHM7D+J89aEybWp4ZK8y5xecTsyslbgJiNR267nfeqBlLwIUY6lvf0X/nf5K1HFQXvStm2G/n9vTQuBCkMCRZF07X8Xoeqn+K+avgc9JtcfKPNV+OFjuPMfT9tvVQDSaTbu5fbz0YbiCijWdQqYgulln4+L85H+8WpUyx7zQkdZE+HWKlTSBEhaXG1BUwuGoTVkeXxf8AMMVLGs3gzEpG3kl3kYBmHcLVficHLiIIp3weERBJGe0isp7NnC6WiBN7k9d6AyPFzRYrFND2ZF2Escm6yK0xUKR3lj8p58qNzHFynDsYYsLBBG6ySCLV+EdJNIDFgCdLDltzG/csRCuOxB4IjS85CMvUzN10OOMPGkrRqMuCiaMBES04BYXDdLbm47jRfHeVwxQ4ovDhkF1TBmJLSdpa7ByNrW3saUM64xOKOpsNhkkLq5kRW1kqQbEluW1jXuK46llM+uOJlndJCp1WV0tZk3vvYA351Je0ygbw9YYPDO/l9vomzOOFYJJ8MERVXDOI8ZpAF1WETamt3gOtz30NMmDTMHYpBEMRhY5ML2qDsVkdf6ajbpzPnpXl4znZsW3ijwsASAXsANvF352uN+jVI+Lb9mJcPBMscIgAfVcqragdQNw3o6VONui4cPWAhxm0Z73PW3kquLsLLHiSJooomKKR2IAjYW8tbbb1yc9UXHdY/Jv9FHZ7nr4qRWZURUQRxog8VEXkBfc86AzR/GXqAtz8ApUgGyVxod2LA7NaJwZmkUWFUOxXxifJY7bW5A+emXDZzDMbRuGPoI+kUl8MZbJjcugtMyAPJrC38YayQLgg/L0pgynhzsXBDNYG9ievrvarIsFkKzO83WEWtqJ5C9vlpNxHE5YHUYkHf2cjAfpcqYM8hVsSdQ2G2/n+woxshiK7qDt3UIOKUZB0Wc5lhzYklTq6jl0+Cl2S/Xpsaf8AiaJezIUWCg2ApBZrn6ailYpNZsI7IZv+IiHfJH+8FShspa2Jh/Ox/vBUqzhugbUJaBsnjhfLocTmUkE/a6ZHkC9m1vHWQsNR7rA+u1MOScPYXEYjEQSS4qSRZZEsHYCOFCQC7nY337925c6SEzSTCY1po7B0lkK6hcbsw5bX2NdDLvdCxMBlMawXmcvITHcsW/S5Dew6VUaWjNekrUqzxNM6DXX9L4m4ZjMBZJoQRiZog8kgVXRAukqLEX3JNu8UTnWS4bBs7OkkoaZ44UEukBYwupncKWJLMAAOgJpfx2cSSqVbSAZXlsq2s8gAa3msBYdKL++uYtIZFhlWR+0ZJIwy9pa2pRzU2AGx3tvQy1NLKtiTvrHX1sjc04fijwrzprs3g7whjuqTdoGVrbMQUsD1G/U11su4Pw7rdlawjwzO3badCyxM8r7g6tNrhe69LScUza5GcRyiQKHSSMGOyeQAgtp03IFrWua8fivEF9YZVOtHGlQApiQoiqOQQISunqDUy3OEtzKxEB38z5flFtlcJwXaRK0rqCZXEtjEe0sNUBXeMppOoHm3S1L+NW4B82/oA/lXSbiSTsmjCQIGBUssSh+zZtRQN+Tf122vVMeFMkLablgpH63OgdBySuIY40zi3sm/3KM1HgRQ84pGv6HGof8At8FNeExkkmpxpA5KDe3pNvXWW+5dmITFyQtsJksv+NDcD1qW+CtLOS3YMCSqknsyToYMOoFtwdxTzMwslsRBXFztJe2ZyyKp77XPw/TahoM7VbJ2gJ5Wud6YcfAmmww6Xtz03O2/Mnz/AEUvwYa0upgNtxYCwsLd3Ohe3DqmTb1+UFneHO9/tes+xMBDEDmDWg53mIYW6fzJPwn6KR8R47kjqfoNvt6aFroKr1RIVWVG+Ig/PR/vFqVdlcJOIhJ6TR3+MFSrocqoaV2cyxbieUBjbtH2O48s9DQvhV+aIf0bfs2qzNvx8v5x/wBo0JWM5xBX0+nQpuptloyCv7RPe/gYj6b15eP8hv1/9tU1K7tHKTwdHbqVdeP8hv1/9te9onvY9bN9YqipXdo5R7lR26lX+E25Ig/R+u9dDCTuU3Y7sAO63XYbUBh8C7+SpNdzDZcFQA897733HdXS4i6z/aBoUqRDYnqknNE7J9SEqQbqRzBBuCD3itI4I90xJ7Q4jxZ+WoDxZPOLeS3eOXUd1Z3nsRDEHfz+e1c3KpTHPG/5BBPo/wDlXqRmn4rxjwS6y/QGNzyLlcHz0m5tnV7heVMEOSmeBZFGzcip3oWbhcgG0bXAJufN3W829+Wx7qU8vcmAsCSpVaS9+XdXGxCkOyr5QN1HeLeMPPtvbrY0+wcOyl2UrpIF7NzsSBsBfv8AVuaUc14XxJxFhG1tYUsOS3awYsNrb3uOgPKhpMdiQVCIUyeQSTRMNj2seoH84N/PXlfeDymWGaB5FtqljDdNzLYah/RJKk2HQb2qVcYCqxOyfcTw5h2kcmO5LEnxm7z/AHqr+9fD+9/Pf2qlSgLGzkttnFVsI77uZU+9fD+9/Pf2qn3r4f3v57+1UqV2BuwR+9V/jdzKn3r4f3v57+1Xq8L4e/4v57+1UqVGBuwUe9V/jdzKOfI4QoAUgb8nb5fGqrDZHDY+K3lE+W/cP71e1KLA3ZZFSq85uPNcvHcJ4ZjvGT/3JPaoVOC8Jv8Agj8ZJ7dSpTWgABJDnTmnDIcIqQoilwq+SNbG1jcWue8UXOtwLlv1m6+g1KlRhEZKC4ybqoYYbm7XOxOtr2B773pWxmTRkneXmOU0o5MSLWfa3mr2pUAAOCFzjGa+cPkcTSx6u0a0iHxppSLow03Bextc/CalSpTwEINl/9k="/>
          <p:cNvSpPr>
            <a:spLocks noChangeAspect="1" noChangeArrowheads="1"/>
          </p:cNvSpPr>
          <p:nvPr/>
        </p:nvSpPr>
        <p:spPr bwMode="auto">
          <a:xfrm>
            <a:off x="161925" y="-449263"/>
            <a:ext cx="1143000" cy="942976"/>
          </a:xfrm>
          <a:prstGeom prst="rect">
            <a:avLst/>
          </a:prstGeom>
          <a:noFill/>
          <a:ln w="9525">
            <a:noFill/>
            <a:miter lim="800000"/>
            <a:headEnd/>
            <a:tailEnd/>
          </a:ln>
        </p:spPr>
        <p:txBody>
          <a:bodyPr/>
          <a:lstStyle/>
          <a:p>
            <a:endParaRPr lang="en-US"/>
          </a:p>
        </p:txBody>
      </p:sp>
      <p:sp>
        <p:nvSpPr>
          <p:cNvPr id="21510" name="AutoShape 11" descr="data:image/jpg;base64,/9j/4AAQSkZJRgABAQAAAQABAAD/2wCEAAkGBhQREBQUExQUFRUWFxwYFRgYFxwfHRwXGhgiHB0fGhkYHCYfHhwlGiAXHzIhIygqLiwvFh4xNTAqNyYrLCkBCQoKDgwOGg8PGSwlHyUuKjQwKSwqNCopKiwsMDQxLCo1Ly00LCwsLjAsKjQqKSosLCouLy8qLC4vLCwsNSwsKv/AABEIAGMAeAMBIgACEQEDEQH/xAAcAAACAwEBAQEAAAAAAAAAAAAEBgADBwUBAgj/xABMEAACAQIEAwIHCQwIBwAAAAABAgMAEQQFEiEGMUETURQiMmFxgdIHU5GToaKx0fAVFiMzUnOCkrKzweFCQ1RicnTD4iQlNYOjwvH/xAAbAQACAwEBAQAAAAAAAAAAAAACAwEEBQAGB//EADMRAAEDAgQDBQgBBQAAAAAAAAEAAhEDIRIxQVEEkaETImFx8AUUUrHB0eHxgSMyQkOi/9oADAMBAAIRAxEAPwBWzLMpRPLaWUDtH/rH5az5/RQ33Sm9+l+Mf2qJky+SfFyRxKXdpZAqjr45PXauwfczx2uwiBW/4wMNNu/cg2Ho6VnQ4my9jio0wA4gW1S9905ffpfjH9qp91JffpfjX9qtLzKbA4AxweAxztoU6iF1Ekld7g3JIv66OfOMLAdMuEwkMlr9mQGcXGwYJCQpPcTUkAEguQCo9zQ9lEkHK4uN4zWT/dWX36T41/aqfdWX36T41varU5+LTCoZsq0AkAEqg3PIfi9ie40biuKJUlaJMAkjIFMmgiyFhfSW7MDVy2qO78XQqcVa39Ea/wCbdP2sgGaS+/SfGt7VejMpT/Wy/GP9dasnGOJLsgy5Qy21AuoILC4vdRuR0q2Hi7EmOaTwSKMQ7MHexLc9IGnnbffn0vXd3c8iiLqwzpN0/wBjdclk4xs55STn0PJ9dXx+FNy8KPoMtaTiOO8aia2waKosDeQ3XVuupb3W9ttQFXcO8aYvGFiI4UiTy3Jc28wF9zYX81CSwZuPJc812sNQ0mwMzjB+SzqPK8wbyY8afjf4miIuHMzb+rxQ/wATsv7TitKTOJJ5NI7QjoBJGgIHW9y1vVRyTtFdVgjD6SQomGo+klPlvTWsDryYWc72hUGTGcx9ws5g4CzRuZZP8eIP0KxrsYf3N5QB22OkBPSMufldh9FNmLzfQgaT8GTyXWCA3dcDSfTtRmLN9J7yKcykzxVKr7RrnYeQ/axRZ5I8YI+2lIScJcu24EoXcXqVMb/1F/8ANf61Sk0ibrU44DuGNFbkmcjCZi8x5B5l9GpmF6esF7p8enSefIHpWW5n+Pl/Oyftmh7VDaxZYJtb2cziIeSQYCb+IM5fw6OZFDGMIQDyJVibVX9+MC4xcWuHm1mTtHVnBW5BvoOm972IvytXPw/FBVQGiicgW1HVc/AbUQOMD/Z4vhf664mmTM+OShjeLYwMwAwMP90SERguN4oTYRSurTCeYyEa3ZTdBsLBQ1iSdzbpRUHF8MiQnEhvEleZwjgiR2bUNSW1ah5Nu7rQA4yHXDR/GN9Vff34p1wqfGt7NSHM36IXs4omRTvvivlHyMctgr4vdCjuGeF+0MrSSFez/CBmuFYujEALZbLblVU3uharEwkuMV4Qd/Fa2yqw038VAALHoDXq8YxdcL/5frSvscYQf2VvjR7Fdib8XRRg4gGex/69evIIHPeM2xGsJ2yrI2qRW0WNjcC6IGax6seVMnAvFKxYfsypvqZjfqT6fNQmD4mgflhZLDme0Ww+bVuO4gw6pqWIq3QlgfoAuPTt6aF9Om/vOO3QyOqqcVVril2BYGiZzG0I583Cm7LqLaiQUcqGPI+IpvYdNq+TmiEMLs5OkA9jLew5jyNr8r87AClPEcVEm3bdn6VFvmgGvV4iniIu91PImzIR5mtceg00PZlCyTTdumwvMVBij2F7GUhUudrFDd2BHQAE350x8PZacPg4YWYuV6kW5m9gOgF7AdBSvw/xrhdQ8IBRx/TIJA/RHL0inGHPsLMPweIib9MA+sNY1Ya9uQgDZAab4yP0WRZgLZk/+b/1qle5q4OaSFSCDirgg3BBlHIipVWlqvQ8abM8kdkuWSzzYvsuzARy7s8nZ2Ala12sbqd7rtey70Q8E0YnITDMmGUM5EmuwlbbS4G/Igjlv32q/hnGrEM1ZljfxCQknkt+GfYi4JHo81VZbmKy4LNGCQw6ooQqR7LcMR4oJJuetBaOaskuxG1hhHOPHx2VuAyeeSNZWTDos1inbz6WIGw7IEeKly1hY+UOgFAeDYhe1bs0TwJlaVWe5vYIACBuLgtbvY99MGPytcwnhxUaxzwdisckTTCIxso5EncKDvtztXmFxeEgGaeDrHJCqQhUdiyyMGOqxJ1ML93dXFoQiqdpNpG1wIzzg6jxC5ODfESwxS2hUO3YK7SaBrRWa8g020G5NrgXC+u/O8HiMLEHlXCEXBCLKGurlTtHa9rr5QP9I18Z9miT5NEVjhh/4pvwcZ22Q72JJ3+qguPZVZsHpKm2DiBsQd99tqEwByTKYLngEACXW8v5XPw3ETINOm4DMwGojdmDW5HxdrEdQelcxFFizGyjuHXuH22qq9eZy+mIKO4X9J3P8B6qWO8bqxxVUcPTLmi5RuFzNnskagjuH12vfzmuzLw5Ky6mHdb1Cw/j8NF+5pkg7LtWHM7D+J89aEybWp4ZK8y5xecTsyslbgJiNR267nfeqBlLwIUY6lvf0X/nf5K1HFQXvStm2G/n9vTQuBCkMCRZF07X8Xoeqn+K+avgc9JtcfKPNV+OFjuPMfT9tvVQDSaTbu5fbz0YbiCijWdQqYgulln4+L85H+8WpUyx7zQkdZE+HWKlTSBEhaXG1BUwuGoTVkeXxf8AMMVLGs3gzEpG3kl3kYBmHcLVficHLiIIp3weERBJGe0isp7NnC6WiBN7k9d6AyPFzRYrFND2ZF2Escm6yK0xUKR3lj8p58qNzHFynDsYYsLBBG6ySCLV+EdJNIDFgCdLDltzG/csRCuOxB4IjS85CMvUzN10OOMPGkrRqMuCiaMBES04BYXDdLbm47jRfHeVwxQ4ovDhkF1TBmJLSdpa7ByNrW3saUM64xOKOpsNhkkLq5kRW1kqQbEluW1jXuK46llM+uOJlndJCp1WV0tZk3vvYA351Je0ygbw9YYPDO/l9vomzOOFYJJ8MERVXDOI8ZpAF1WETamt3gOtz30NMmDTMHYpBEMRhY5ML2qDsVkdf6ajbpzPnpXl4znZsW3ijwsASAXsANvF352uN+jVI+Lb9mJcPBMscIgAfVcqragdQNw3o6VONui4cPWAhxm0Z73PW3kquLsLLHiSJooomKKR2IAjYW8tbbb1yc9UXHdY/Jv9FHZ7nr4qRWZURUQRxog8VEXkBfc86AzR/GXqAtz8ApUgGyVxod2LA7NaJwZmkUWFUOxXxifJY7bW5A+emXDZzDMbRuGPoI+kUl8MZbJjcugtMyAPJrC38YayQLgg/L0pgynhzsXBDNYG9ievrvarIsFkKzO83WEWtqJ5C9vlpNxHE5YHUYkHf2cjAfpcqYM8hVsSdQ2G2/n+woxshiK7qDt3UIOKUZB0Wc5lhzYklTq6jl0+Cl2S/Xpsaf8AiaJezIUWCg2ApBZrn6ailYpNZsI7IZv+IiHfJH+8FShspa2Jh/Ox/vBUqzhugbUJaBsnjhfLocTmUkE/a6ZHkC9m1vHWQsNR7rA+u1MOScPYXEYjEQSS4qSRZZEsHYCOFCQC7nY337925c6SEzSTCY1po7B0lkK6hcbsw5bX2NdDLvdCxMBlMawXmcvITHcsW/S5Dew6VUaWjNekrUqzxNM6DXX9L4m4ZjMBZJoQRiZog8kgVXRAukqLEX3JNu8UTnWS4bBs7OkkoaZ44UEukBYwupncKWJLMAAOgJpfx2cSSqVbSAZXlsq2s8gAa3msBYdKL++uYtIZFhlWR+0ZJIwy9pa2pRzU2AGx3tvQy1NLKtiTvrHX1sjc04fijwrzprs3g7whjuqTdoGVrbMQUsD1G/U11su4Pw7rdlawjwzO3badCyxM8r7g6tNrhe69LScUza5GcRyiQKHSSMGOyeQAgtp03IFrWua8fivEF9YZVOtHGlQApiQoiqOQQISunqDUy3OEtzKxEB38z5flFtlcJwXaRK0rqCZXEtjEe0sNUBXeMppOoHm3S1L+NW4B82/oA/lXSbiSTsmjCQIGBUssSh+zZtRQN+Tf122vVMeFMkLablgpH63OgdBySuIY40zi3sm/3KM1HgRQ84pGv6HGof8At8FNeExkkmpxpA5KDe3pNvXWW+5dmITFyQtsJksv+NDcD1qW+CtLOS3YMCSqknsyToYMOoFtwdxTzMwslsRBXFztJe2ZyyKp77XPw/TahoM7VbJ2gJ5Wud6YcfAmmww6Xtz03O2/Mnz/AEUvwYa0upgNtxYCwsLd3Ohe3DqmTb1+UFneHO9/tes+xMBDEDmDWg53mIYW6fzJPwn6KR8R47kjqfoNvt6aFroKr1RIVWVG+Ig/PR/vFqVdlcJOIhJ6TR3+MFSrocqoaV2cyxbieUBjbtH2O48s9DQvhV+aIf0bfs2qzNvx8v5x/wBo0JWM5xBX0+nQpuptloyCv7RPe/gYj6b15eP8hv1/9tU1K7tHKTwdHbqVdeP8hv1/9te9onvY9bN9YqipXdo5R7lR26lX+E25Ig/R+u9dDCTuU3Y7sAO63XYbUBh8C7+SpNdzDZcFQA897733HdXS4i6z/aBoUqRDYnqknNE7J9SEqQbqRzBBuCD3itI4I90xJ7Q4jxZ+WoDxZPOLeS3eOXUd1Z3nsRDEHfz+e1c3KpTHPG/5BBPo/wDlXqRmn4rxjwS6y/QGNzyLlcHz0m5tnV7heVMEOSmeBZFGzcip3oWbhcgG0bXAJufN3W829+Wx7qU8vcmAsCSpVaS9+XdXGxCkOyr5QN1HeLeMPPtvbrY0+wcOyl2UrpIF7NzsSBsBfv8AVuaUc14XxJxFhG1tYUsOS3awYsNrb3uOgPKhpMdiQVCIUyeQSTRMNj2seoH84N/PXlfeDymWGaB5FtqljDdNzLYah/RJKk2HQb2qVcYCqxOyfcTw5h2kcmO5LEnxm7z/AHqr+9fD+9/Pf2qlSgLGzkttnFVsI77uZU+9fD+9/Pf2qn3r4f3v57+1UqV2BuwR+9V/jdzKn3r4f3v57+1Xq8L4e/4v57+1UqVGBuwUe9V/jdzKOfI4QoAUgb8nb5fGqrDZHDY+K3lE+W/cP71e1KLA3ZZFSq85uPNcvHcJ4ZjvGT/3JPaoVOC8Jv8Agj8ZJ7dSpTWgABJDnTmnDIcIqQoilwq+SNbG1jcWue8UXOtwLlv1m6+g1KlRhEZKC4ybqoYYbm7XOxOtr2B773pWxmTRkneXmOU0o5MSLWfa3mr2pUAAOCFzjGa+cPkcTSx6u0a0iHxppSLow03Bextc/CalSpTwEINl/9k="/>
          <p:cNvSpPr>
            <a:spLocks noChangeAspect="1" noChangeArrowheads="1"/>
          </p:cNvSpPr>
          <p:nvPr/>
        </p:nvSpPr>
        <p:spPr bwMode="auto">
          <a:xfrm>
            <a:off x="161925" y="-449263"/>
            <a:ext cx="1143000" cy="942976"/>
          </a:xfrm>
          <a:prstGeom prst="rect">
            <a:avLst/>
          </a:prstGeom>
          <a:noFill/>
          <a:ln w="9525">
            <a:noFill/>
            <a:miter lim="800000"/>
            <a:headEnd/>
            <a:tailEnd/>
          </a:ln>
        </p:spPr>
        <p:txBody>
          <a:bodyPr/>
          <a:lstStyle/>
          <a:p>
            <a:endParaRPr lang="en-US"/>
          </a:p>
        </p:txBody>
      </p:sp>
      <p:pic>
        <p:nvPicPr>
          <p:cNvPr id="39938" name="Picture 2" descr="http://static.financialexpress.com/pic/uploadedImages/mediumImages/M_Id_417294_Pepsodent_ad.jpg"/>
          <p:cNvPicPr>
            <a:picLocks noChangeAspect="1" noChangeArrowheads="1"/>
          </p:cNvPicPr>
          <p:nvPr/>
        </p:nvPicPr>
        <p:blipFill>
          <a:blip r:embed="rId3" cstate="print"/>
          <a:srcRect/>
          <a:stretch>
            <a:fillRect/>
          </a:stretch>
        </p:blipFill>
        <p:spPr bwMode="auto">
          <a:xfrm>
            <a:off x="-1" y="0"/>
            <a:ext cx="6537959" cy="3962400"/>
          </a:xfrm>
          <a:prstGeom prst="rect">
            <a:avLst/>
          </a:prstGeom>
          <a:noFill/>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533400" y="1874838"/>
            <a:ext cx="3429000" cy="3916362"/>
          </a:xfrm>
        </p:spPr>
        <p:txBody>
          <a:bodyPr/>
          <a:lstStyle/>
          <a:p>
            <a:r>
              <a:rPr lang="en-US" dirty="0"/>
              <a:t>Which Lifestyle- Related Attitudes Are Expressed or Reflected in This Ad?</a:t>
            </a:r>
          </a:p>
        </p:txBody>
      </p:sp>
      <p:pic>
        <p:nvPicPr>
          <p:cNvPr id="49155" name="Content Placeholder 4" descr="fig08_10.jpg"/>
          <p:cNvPicPr>
            <a:picLocks noGrp="1" noChangeAspect="1"/>
          </p:cNvPicPr>
          <p:nvPr>
            <p:ph idx="1"/>
          </p:nvPr>
        </p:nvPicPr>
        <p:blipFill>
          <a:blip r:embed="rId2" cstate="print"/>
          <a:srcRect/>
          <a:stretch>
            <a:fillRect/>
          </a:stretch>
        </p:blipFill>
        <p:spPr>
          <a:xfrm>
            <a:off x="4114800" y="0"/>
            <a:ext cx="5029200" cy="6872742"/>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533400" y="1874838"/>
            <a:ext cx="3429000" cy="3916362"/>
          </a:xfrm>
        </p:spPr>
        <p:txBody>
          <a:bodyPr/>
          <a:lstStyle/>
          <a:p>
            <a:r>
              <a:rPr lang="en-US" dirty="0"/>
              <a:t>Healthy Eating and Snacking Lifestyle</a:t>
            </a:r>
          </a:p>
        </p:txBody>
      </p:sp>
      <p:pic>
        <p:nvPicPr>
          <p:cNvPr id="49155" name="Content Placeholder 4" descr="fig08_10.jpg"/>
          <p:cNvPicPr>
            <a:picLocks noGrp="1" noChangeAspect="1"/>
          </p:cNvPicPr>
          <p:nvPr>
            <p:ph idx="1"/>
          </p:nvPr>
        </p:nvPicPr>
        <p:blipFill>
          <a:blip r:embed="rId2" cstate="print"/>
          <a:srcRect/>
          <a:stretch>
            <a:fillRect/>
          </a:stretch>
        </p:blipFill>
        <p:spPr>
          <a:xfrm>
            <a:off x="4114800" y="0"/>
            <a:ext cx="5029200" cy="6872742"/>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09600" y="533400"/>
            <a:ext cx="3276600" cy="5638800"/>
          </a:xfrm>
          <a:prstGeom prst="rect">
            <a:avLst/>
          </a:prstGeom>
          <a:solidFill>
            <a:srgbClr val="938953"/>
          </a:solidFill>
          <a:ln w="57150">
            <a:noFill/>
            <a:miter lim="800000"/>
            <a:headEnd/>
            <a:tailEnd/>
          </a:ln>
        </p:spPr>
        <p:txBody>
          <a:bodyPr lIns="365760" rIns="365760" anchor="ctr"/>
          <a:lstStyle/>
          <a:p>
            <a:pPr algn="ctr" eaLnBrk="0" hangingPunct="0"/>
            <a:r>
              <a:rPr lang="en-US" sz="3200" b="1">
                <a:solidFill>
                  <a:schemeClr val="bg1"/>
                </a:solidFill>
                <a:latin typeface="Times New Roman" pitchFamily="18" charset="0"/>
              </a:rPr>
              <a:t>Attitude</a:t>
            </a:r>
            <a:endParaRPr lang="en-US" sz="3200">
              <a:solidFill>
                <a:schemeClr val="bg1"/>
              </a:solidFill>
              <a:latin typeface="Times New Roman" pitchFamily="18" charset="0"/>
            </a:endParaRPr>
          </a:p>
        </p:txBody>
      </p:sp>
      <p:sp>
        <p:nvSpPr>
          <p:cNvPr id="101379" name="Rectangle 3"/>
          <p:cNvSpPr>
            <a:spLocks noChangeArrowheads="1"/>
          </p:cNvSpPr>
          <p:nvPr/>
        </p:nvSpPr>
        <p:spPr bwMode="auto">
          <a:xfrm>
            <a:off x="3886200" y="533400"/>
            <a:ext cx="4648200" cy="5638800"/>
          </a:xfrm>
          <a:prstGeom prst="rect">
            <a:avLst/>
          </a:prstGeom>
          <a:solidFill>
            <a:schemeClr val="bg1">
              <a:lumMod val="85000"/>
            </a:schemeClr>
          </a:solidFill>
          <a:ln w="57150">
            <a:noFill/>
            <a:miter lim="800000"/>
            <a:headEnd/>
            <a:tailEnd/>
          </a:ln>
          <a:effectLst/>
        </p:spPr>
        <p:txBody>
          <a:bodyPr lIns="548640" rIns="548640" anchor="ctr"/>
          <a:lstStyle/>
          <a:p>
            <a:pPr algn="ctr" eaLnBrk="0" fontAlgn="auto" hangingPunct="0">
              <a:spcBef>
                <a:spcPts val="0"/>
              </a:spcBef>
              <a:spcAft>
                <a:spcPts val="0"/>
              </a:spcAft>
              <a:defRPr/>
            </a:pPr>
            <a:r>
              <a:rPr lang="en-US" sz="3200" dirty="0">
                <a:latin typeface="Times New Roman" pitchFamily="18" charset="0"/>
              </a:rPr>
              <a:t>A </a:t>
            </a:r>
            <a:r>
              <a:rPr lang="en-US" sz="3200" b="1" dirty="0">
                <a:latin typeface="Times New Roman" pitchFamily="18" charset="0"/>
              </a:rPr>
              <a:t>learned predisposition </a:t>
            </a:r>
            <a:r>
              <a:rPr lang="en-US" sz="3200" dirty="0">
                <a:latin typeface="Times New Roman" pitchFamily="18" charset="0"/>
              </a:rPr>
              <a:t>to behave in a </a:t>
            </a:r>
            <a:r>
              <a:rPr lang="en-US" sz="3200" b="1" dirty="0">
                <a:latin typeface="Times New Roman" pitchFamily="18" charset="0"/>
              </a:rPr>
              <a:t>consistently</a:t>
            </a:r>
            <a:r>
              <a:rPr lang="en-US" sz="3200" dirty="0">
                <a:latin typeface="Times New Roman" pitchFamily="18" charset="0"/>
              </a:rPr>
              <a:t> favorable or unfavorable manner </a:t>
            </a:r>
            <a:r>
              <a:rPr lang="en-US" sz="3200" b="1" dirty="0">
                <a:latin typeface="Times New Roman" pitchFamily="18" charset="0"/>
              </a:rPr>
              <a:t>with respect to a given object</a:t>
            </a:r>
            <a:r>
              <a:rPr lang="en-US" sz="3200" dirty="0">
                <a:latin typeface="Times New Roman" pitchFamily="18" charset="0"/>
              </a:rPr>
              <a:t>. </a:t>
            </a:r>
          </a:p>
          <a:p>
            <a:pPr algn="ctr" eaLnBrk="0" fontAlgn="auto" hangingPunct="0">
              <a:spcBef>
                <a:spcPts val="0"/>
              </a:spcBef>
              <a:spcAft>
                <a:spcPts val="0"/>
              </a:spcAft>
              <a:defRPr/>
            </a:pPr>
            <a:r>
              <a:rPr lang="en-US" sz="2400" i="1" dirty="0">
                <a:latin typeface="Times New Roman" pitchFamily="18" charset="0"/>
              </a:rPr>
              <a:t>(situation – </a:t>
            </a:r>
            <a:r>
              <a:rPr lang="en-US" sz="2400" i="1" dirty="0" err="1">
                <a:latin typeface="Times New Roman" pitchFamily="18" charset="0"/>
              </a:rPr>
              <a:t>fav</a:t>
            </a:r>
            <a:r>
              <a:rPr lang="en-US" sz="2400" i="1" dirty="0">
                <a:latin typeface="Times New Roman" pitchFamily="18" charset="0"/>
              </a:rPr>
              <a:t> or </a:t>
            </a:r>
            <a:r>
              <a:rPr lang="en-US" sz="2400" i="1" dirty="0" err="1">
                <a:latin typeface="Times New Roman" pitchFamily="18" charset="0"/>
              </a:rPr>
              <a:t>unfav</a:t>
            </a:r>
            <a:r>
              <a:rPr lang="en-US" sz="2400" i="1" dirty="0">
                <a:latin typeface="Times New Roman" pitchFamily="18" charset="0"/>
              </a:rPr>
              <a:t>)</a:t>
            </a:r>
            <a:endParaRPr lang="en-US" sz="3200" i="1" dirty="0">
              <a:latin typeface="Times New Roman" pitchFamily="18" charset="0"/>
            </a:endParaRPr>
          </a:p>
        </p:txBody>
      </p:sp>
    </p:spTree>
  </p:cSld>
  <p:clrMapOvr>
    <a:masterClrMapping/>
  </p:clrMapOvr>
  <p:transition>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838200" y="0"/>
            <a:ext cx="7772400" cy="1143000"/>
          </a:xfrm>
        </p:spPr>
        <p:txBody>
          <a:bodyPr/>
          <a:lstStyle/>
          <a:p>
            <a:r>
              <a:rPr lang="en-US"/>
              <a:t>Ego defensive function</a:t>
            </a:r>
          </a:p>
        </p:txBody>
      </p:sp>
      <p:sp>
        <p:nvSpPr>
          <p:cNvPr id="22532" name="AutoShape 5" descr="data:image/jpg;base64,/9j/4AAQSkZJRgABAQAAAQABAAD/2wCEAAkGBhQSEBUUExQVFRUVGBwXFhgXGBgcFxsWFxwYFxYZFBcXHCYfGBwkHBgWIC8gJCcpLCwsFR4xNTAqNSYrLCwBCQoKDgwOGg8PGi4cHRwpLCk1NCkpLCo1NSksNTU0NSwvLCosLCkpKS8pKTAsKS8pLCkpKi8sLCwpKSksKi4pKf/AABEIAIAAoAMBIgACEQEDEQH/xAAcAAABBQEBAQAAAAAAAAAAAAAIAwQFBgcCAAH/xABGEAABAwIDAgoGBwUIAwEAAAABAgMRAAQSITEFQQYTIlFTYXGBk9IUMnORobEHFSM0UrLRQmKSwfAWJCUzNVTh8XKCwgj/xAAaAQEBAAMBAQAAAAAAAAAAAAAAAQIDBAUG/8QAKBEBAAICAQMBCAMAAAAAAAAAAAECAxEhBBIxoQUTFEFhcYHwMlFS/9oADAMBAAIRAxEAPwDZEITgxK6ySSQIBOZM5Uh9Y23TNeKnzU04TpnZl17B78qqFz0PLSrKaFeNoW3SteKnzV76wtula8VPmoXdnWJCScMgmDSTFpkMtMvdlUBT+nW3SteKPNXvTrbpW/FHmoXuQEnEoDqpqzcJ5u/dVBWem2/St+IPNXz6wtula8VPmoXW7hBMyn3ivhthJyqGhR/WFt0zXijzV4X9t0rXijzUKvovVTnZdjiWQBu/SgKL0236VvxB5q+G+t+la8UeahtOzTMRTdVieam10Jr0+26VrxU+avfWFt0zXip81C8qy56U/s1cYOM4h0N/iKCE+81eW2+C9IibR5E76fbdK14o81e+sLbpmvFHmoZ0cELtQlNq8oHQpbJHcQK5PAu9/wBnceEr9KnLVr6Ca+sLbpmvFT5q99Y23TNeKnzUMh4FXv8As7jwlfpXP9i73/Z3HhK/SqgnPrG26ZrxU+anDrScMjqgyecddCftHYL9uAXmXGgrJJWgpkjMxIzoqbD7o17Nv5JqBtwhE7NufYu/lVQ6N2lEdtwf4fcexc+Sqwlq1yqhg05xRalSQhWMqBmT1jsj41WtpXylqIbyTJ9089P+F10RxKNE4Se2VfKop8CBukVFNrdmOUomB8T210q9UkzmRzaCnWz7TjnAiT2RuFaBs/gQlxkTzZSKDOBeoWRiB7qlmzg35RMVL7c+jtSJLY0qo3wWhWFUhQ1oLZY7LLyApCk57jqDzGpHY/B1wO7tNx7KrvB3axbVI9UkYgdO0HnrRLd3kFSc+T1b43mgb3eycpjPf30ze2SSQlIMnIRz6ADnJNWe8TqDOcaRXexrjirpCynElIKtMt4GekijKPPCC+jfYC17R5QGG3JLoUJEiUhOY1xZ91WD6aNr5M2w9orPmlKQR8e6n/0T7SDyrw4ClSneMJJB9eYR3QffWd8OsX1hcBRKocIEknLIgCdwnStnzfTYo991278dkR++q4fQxtshblsdCOMR1EQFD5H31aXtrr4xbpBKVFRZ5S4wswiAhMAlayTrpnurPfoiZJ2iCNEtrJ74HzrXeEDuC3ITySshtJA9XHkVZaQJPdUny4faVa06qYiP5RCPsNuvKxKUkBAUhOc5qVycKJiB6pxHnOVTaHSF5yMo1GEk5gCdTVctTdKCMABbwlKkrCcIIxBBTOZAhOe8ndnST67kBtbmIoRhWuUJThUAQqOUZHrZ7siKmnnWxbtxMQrH/wCgv8i19o5+QVpFh90a9m38k1lf02LcNlZF31ypxRH4ZQCE9wIHdWqWH3Rr2bfyRUc08cE9rj+4v+yc+Sqw2+uUtN4jkK3DbbmHZ9wo6Blw+4KoaeEm1g6EhMxzde6iILa98X3JAyGQHVSBmRnJ5vhSSEmYqQ2HZcZcIRuJz7Kir1wW2O0y0lxea1gE5EmDnECr3sjaTC+Sh1JUP2dD7jVbu9nPsoBZ0ORgTAjIxrFN7DYr76Q68EhwE5jUAAYSSNZM5bqC+XNskpzisw4ecGkqlxspKk6gEEx2CrhwlsnXW0NpJSCJVGvv3DnNUZpRCSj0fAqSmcRxjCJJPOOvfBoKjbtQ3n+0Y15uqr9wJQssrxZhAIzE8mRGW81nXGEqzmM4jdnu7Ku/BLaS05IVBB54kCg0W+Rn3DfG4UnxIk6f5KufSecVHG7dVmQCe1XfSre0nkCAAOqfhmKCW+j51Fq4srWkIuBiTkcloJBk9YO/mqP4W/SHbXKH7fiVEEEIdy9dOYOEiQJymdDXCtrvaQP++wZU2trRBcBUhKs9FAEHtrKJduDqK1v35Im0/fXhB8Edrrty4W3Q0VFCZISZkn8QOQ7hpJqzjhhd5FV1gThJVKGipCsiEqjUwScq+u2bXQM/wDdP61GXjaEgkMMyB+ADdHv31e6Hdm9oYMtu6acz9kp/ay7BAVeJAyxLwtFJ1BCYE5EA9YO6k3OFdysibiSkiQUsEpJwYlglPqpxGeeNaqN3d5AC3aEEHTPk7jnvqLudrHP7Boa7jlMREHdHxp3NXxfT/wCPSEr9Im2Xn0Mhx8PJBWUwlIwmAkzh7+6t62f90a9m38kULO0L4r/YSmJ9XrM5yd2g6qKew+6Nezb+Sax+bz8963vM1jUGnCT/AEy59g7+VVCrcqKjA3e80VfCMf4bc+wd/KqhUcATJOuk/M/KjQa45JMbv6OVSOxFYHEqBEyntg/81FqTHq78v1muWllKgfwkH3VFEHsPaQWgSac7Y2o203iUcKd5gn5VSODt8FoEHUZdtWC3unU8la2gN0pVBHXn/Kgkk7ZYcdQlCwpRRMfu89JbXbZQ2tRSkckyeqDNQ0lkwyi2GLXAVDXUmU1VeHm3zg4oKkqyMc2+gprbIGIk6GAN+/8AlBqd4J2hVdCFEBHKJygJjP4TVct1QCo57o3yd4PVU7wXvftRmEhSkpJ5sxr1HQ9tBqtolLoxNrMDqGe7EJ3TSi8CV8UXCXIkwBAByBI3V7Z1s2044MYWk4QG0g8gQQZJyOL+VJs2zeS+PlRdIJwGSMyGuwYtaDu5ZDQCnHJk4QMKZKzoBTe29YdtPLlLbjmaij7MnDhnlD9uRlIw6dVMbX1h20Ei4mo25YnLSpNdN15EGKCr3tuCpSAqVDXIZTmJqv3zQCsMyYnQaVblMokKBWSSvUDPqPUN1V68QkqJhQOLq93ZQVm5RBgnM/0aKmx+6Nezb+SaF68SMR13UUVl90a9m38k0DPhL/pl17B38qqFe4VzZdnNRT8Jv9MuvYO/lVQsrbKkmDnOQjeaoYEk5DdOXN10pjKlDHvgk740FTD3B4hiQlRcHrJCZgb5jQ6TXth7AdecSCk4cQknmEH3ZVA6tw7akKTJQc45qvGx+GFu4j7WAd4V/Knd7shKkYSN1UPaOxVNLIAyoLBwj4WsNpPEpBVrydKzK6u1OrKlmSfl1VZBsZbiVQN1K7U4AvcUi4Z+0QvVOi0KGSkkb4O8UFXYZxRnuk1OcGLYG4CYJwgnrMHcB1iom4sS2YMg6Rv0/wCal9h3BD6SFFKkAwrfmM5oNes2yHHCRlCM4yOkxSDNmvD6iv8APnQ6ZZ9nXUVs/ajq0gKX19XaBTld27McYYoJV23UpyUpJGFYkRE8qB8qjbYwpPbSAdc/Ee7f+lfbVXKTPPQTRNJq56+qXSVz6poGC7UpAJKcisnPcrSoG9txmcSfWxd1STzKTzVGXjAoK/etCSZH/VExZfdWvZt/JNDXetiiUsx/dWvZt/JNICe1bTjbJ5ucONtxM82IKE1m1vwQtrNoKS3xriYgqzWY/DuEawBWn3Cotln91X86orzxgKjT3d/VVEdsnC2h5bqChLjgUhBHKJOS+SMwDzdtM7W24p1SEpJbUSttURIMEj4/CpO9aS4UHLkkmDoZEVy9eAevHJBiDknLEoknUwB76gcqQCMwKjjspClcoV25eKEgp0CScKkryWYQYQSYO7qzpJO0xruOhgwY1g6HuoPqdmoSSANaeXtym3sVEpxDHoDHrRJndFMvTgSBnJ0GFUmNYyzjqqT9NaU2EKIUkiIgwZMc3Pl3RQZTw1sMS0uJBgA4sswCSRP9bxUXZMYmpRkU4iuMoEZKxdu7qNattxply1W2gDlDkwDnH4cswOqs6tODjqDiwkthxCVx+8TAjny+XPQWTYTZwITjgFCVJnUSNMqm02gElSzhT6xmBPNNNnGUQkBKhh5IBScWmn4vhvqI4UXqksNjCvijMqCSeUkhJCwByeUd8SaCWZ2rbLXglSdwJJg985Vy0YWBzGKzraHHccjA07yBiI4tciZmREjIe6rxbv5IOYBggkGCOonUdYoLEV10pQjMSOamBu+pX8KueObnyrsXg1/run+sqBtt7ayLZouYRiIOEdQ3n4VV9icJFXYUlYGIZ5fCvcPHStsk6AJHxzqu8DX0pfVJglMAc/8A1QT3CG64ppSyM9AOs76InZ6ps2jztt/JFDTw2dCmpH4poldmfc2fZN/lRSBztVE2To521/8A1WfW3CFq1CUvmUnLSSB1jeKv+2nsFg+oapacPuCjQ2bR2gpxRKjJqWtp6XR1rfFatm4bQ4NBxsP2agtKhOEEEH/wP8jVNuLsgqSrEk5hScxqMJxDsy7KqfBjhxcWC5aVKCZU2qcB8p6x8a0D+0VntRPRvx6pIC//AFVo4P6gVInbly4LY/HMIdvbGFeIJVpbgwQPu+ue8K5qb3e0StlKACCkAboOFK0gjKZOLPPdTfaeznGSf2k8417xUZ9YVk51qutsoWqE4ykg8rHChibbR9lI5MFHfJrtG2iCSUiStavW0kqW0NP2FqJpjbXdtxLSVLbAUptTgxHHiCHQrjPwpC8IyjKJpM3NsApQLYUlxBErK5zaxJTBED1zPKTrzCgesbUgIAmUNlEhSRnxXFBYgYp/azPUOekrW74vco/aIc9aByMQIIM6zM86RNcu3tuVEqU2r7RwgYlYYU+1BAB3tlau481M9pFtNsHEDNxxaEmVQUNKc5aZOYUlTQn92gfo2lywQTyUJbgqSpRCW+LJWSIVO8fHfUS9wwCcSFMOYZXKeMMcp5t0crWQEET15VJG9t1lONxJyRAxQMSbUAYt3+aIJO/WonbptQw4pvi0ucZyeUVqUCoZJ0gAbyCCN80EjY8NGiSrCtKhxQSjEAVBBdJKiBGH7QSnU0xvdtca02jCU4MM5pwylAb5MCc4nM9VKWa7JaWOOU2o8W0lWJSpRKXi5EHKDg7JphwfXbC3UXsBcxLgLUqYDOJEAEaugDvIoJu94SlwLjEkrKiklchJU624kkAZ4eLIy/FXG1NrIcdWWzyMkp101ORzEqKj7qb7Zt7cMPutAZPcUyQVYTi4teJJJzwgOJ766t7q3cYYStxpK0oZBUSqc1PcalYBEiMH8QzoK/wqUVW7mR3fMVXuCVlxlxmrDhBOmu6BWiP3NkMfKbgpVBxKMH0bEMEGJ47LfmYpZy6sSppAVblA44iFnkhZaKVLBIxKICpEjfGeVBS+FbY4hKQSpRMaax1DSiX2b9zZ9k3+VFD0jaoYStLam1h0FUgk4ZS42AQoSDCsUT+HroiLIf3Rr2bfyTSAz4Sn/Dbn2Dv5VUMJVRXtOJwYVdYIIJESdcqR9Btuia8MeWpau3Rgz+6jWgqFVfUmDI17aKr0G26Jrwh5a++g23RNeGPLU7G/4yP6DjacK3QMLh4xPOTyv4t/fSN3dpUZTv8Af30SnoNt0TXhjy170K36Jvwx5asRLmyZMduYjX5DQ02pXqierfSS3SkwcjzHL50TotbcaNt+GPLX1dswdW2z2tjy1dNOwv8ApNeNz1/Gie9Ctuib8MeWvehW3RN+GPLTRsMPpPXSN48CkyQP1opPQrbom/DHlr4bC26Jrwh5aGwoYzBPMK+pudM+aiv9Btuia8IeWvn1fbdC14SfLRNhacuctaR9Joq/QbbomvDHlr3oFt0TXhDy0AqcflSa1g81Ff6BbdE14Q8te9Atuia8IeWgEtxI3GO+i0sPujXs2/kmvegW3RNeEny04eeSUwOqBB5x1VR//9k="/>
          <p:cNvSpPr>
            <a:spLocks noChangeAspect="1" noChangeArrowheads="1"/>
          </p:cNvSpPr>
          <p:nvPr/>
        </p:nvSpPr>
        <p:spPr bwMode="auto">
          <a:xfrm>
            <a:off x="161925" y="-579438"/>
            <a:ext cx="1524000" cy="1219201"/>
          </a:xfrm>
          <a:prstGeom prst="rect">
            <a:avLst/>
          </a:prstGeom>
          <a:noFill/>
          <a:ln w="9525">
            <a:noFill/>
            <a:miter lim="800000"/>
            <a:headEnd/>
            <a:tailEnd/>
          </a:ln>
        </p:spPr>
        <p:txBody>
          <a:bodyPr/>
          <a:lstStyle/>
          <a:p>
            <a:endParaRPr lang="en-US"/>
          </a:p>
        </p:txBody>
      </p:sp>
      <p:sp>
        <p:nvSpPr>
          <p:cNvPr id="22533" name="AutoShape 7" descr="data:image/jpg;base64,/9j/4AAQSkZJRgABAQAAAQABAAD/2wCEAAkGBhQSEBUUExQVFRUVGBwXFhgXGBgcFxsWFxwYFxYZFBcXHCYfGBwkHBgWIC8gJCcpLCwsFR4xNTAqNSYrLCwBCQoKDgwOGg8PGi4cHRwpLCk1NCkpLCo1NSksNTU0NSwvLCosLCkpKS8pKTAsKS8pLCkpKi8sLCwpKSksKi4pKf/AABEIAIAAoAMBIgACEQEDEQH/xAAcAAABBQEBAQAAAAAAAAAAAAAIAwQFBgcCAAH/xABGEAABAwIDAgoGBwUIAwEAAAABAgMRAAQSITEFQQYTIlFTYXGBk9IUMnORobEHFSM0UrLRQmKSwfAWJCUzNVTh8XKCwgj/xAAaAQEBAAMBAQAAAAAAAAAAAAAAAQIDBAUG/8QAKBEBAAICAQMBCAMAAAAAAAAAAAECAxEhBBIxoQUTFEFhcYHwMlFS/9oADAMBAAIRAxEAPwDZEITgxK6ySSQIBOZM5Uh9Y23TNeKnzU04TpnZl17B78qqFz0PLSrKaFeNoW3SteKnzV76wtula8VPmoXdnWJCScMgmDSTFpkMtMvdlUBT+nW3SteKPNXvTrbpW/FHmoXuQEnEoDqpqzcJ5u/dVBWem2/St+IPNXz6wtula8VPmoXW7hBMyn3ivhthJyqGhR/WFt0zXijzV4X9t0rXijzUKvovVTnZdjiWQBu/SgKL0236VvxB5q+G+t+la8UeahtOzTMRTdVieam10Jr0+26VrxU+avfWFt0zXip81C8qy56U/s1cYOM4h0N/iKCE+81eW2+C9IibR5E76fbdK14o81e+sLbpmvFHmoZ0cELtQlNq8oHQpbJHcQK5PAu9/wBnceEr9KnLVr6Ca+sLbpmvFT5q99Y23TNeKnzUMh4FXv8As7jwlfpXP9i73/Z3HhK/SqgnPrG26ZrxU+anDrScMjqgyecddCftHYL9uAXmXGgrJJWgpkjMxIzoqbD7o17Nv5JqBtwhE7NufYu/lVQ6N2lEdtwf4fcexc+Sqwlq1yqhg05xRalSQhWMqBmT1jsj41WtpXylqIbyTJ9089P+F10RxKNE4Se2VfKop8CBukVFNrdmOUomB8T210q9UkzmRzaCnWz7TjnAiT2RuFaBs/gQlxkTzZSKDOBeoWRiB7qlmzg35RMVL7c+jtSJLY0qo3wWhWFUhQ1oLZY7LLyApCk57jqDzGpHY/B1wO7tNx7KrvB3axbVI9UkYgdO0HnrRLd3kFSc+T1b43mgb3eycpjPf30ze2SSQlIMnIRz6ADnJNWe8TqDOcaRXexrjirpCynElIKtMt4GekijKPPCC+jfYC17R5QGG3JLoUJEiUhOY1xZ91WD6aNr5M2w9orPmlKQR8e6n/0T7SDyrw4ClSneMJJB9eYR3QffWd8OsX1hcBRKocIEknLIgCdwnStnzfTYo991278dkR++q4fQxtshblsdCOMR1EQFD5H31aXtrr4xbpBKVFRZ5S4wswiAhMAlayTrpnurPfoiZJ2iCNEtrJ74HzrXeEDuC3ITySshtJA9XHkVZaQJPdUny4faVa06qYiP5RCPsNuvKxKUkBAUhOc5qVycKJiB6pxHnOVTaHSF5yMo1GEk5gCdTVctTdKCMABbwlKkrCcIIxBBTOZAhOe8ndnST67kBtbmIoRhWuUJThUAQqOUZHrZ7siKmnnWxbtxMQrH/wCgv8i19o5+QVpFh90a9m38k1lf02LcNlZF31ypxRH4ZQCE9wIHdWqWH3Rr2bfyRUc08cE9rj+4v+yc+Sqw2+uUtN4jkK3DbbmHZ9wo6Blw+4KoaeEm1g6EhMxzde6iILa98X3JAyGQHVSBmRnJ5vhSSEmYqQ2HZcZcIRuJz7Kir1wW2O0y0lxea1gE5EmDnECr3sjaTC+Sh1JUP2dD7jVbu9nPsoBZ0ORgTAjIxrFN7DYr76Q68EhwE5jUAAYSSNZM5bqC+XNskpzisw4ecGkqlxspKk6gEEx2CrhwlsnXW0NpJSCJVGvv3DnNUZpRCSj0fAqSmcRxjCJJPOOvfBoKjbtQ3n+0Y15uqr9wJQssrxZhAIzE8mRGW81nXGEqzmM4jdnu7Ku/BLaS05IVBB54kCg0W+Rn3DfG4UnxIk6f5KufSecVHG7dVmQCe1XfSre0nkCAAOqfhmKCW+j51Fq4srWkIuBiTkcloJBk9YO/mqP4W/SHbXKH7fiVEEEIdy9dOYOEiQJymdDXCtrvaQP++wZU2trRBcBUhKs9FAEHtrKJduDqK1v35Im0/fXhB8Edrrty4W3Q0VFCZISZkn8QOQ7hpJqzjhhd5FV1gThJVKGipCsiEqjUwScq+u2bXQM/wDdP61GXjaEgkMMyB+ADdHv31e6Hdm9oYMtu6acz9kp/ay7BAVeJAyxLwtFJ1BCYE5EA9YO6k3OFdysibiSkiQUsEpJwYlglPqpxGeeNaqN3d5AC3aEEHTPk7jnvqLudrHP7Boa7jlMREHdHxp3NXxfT/wCPSEr9Im2Xn0Mhx8PJBWUwlIwmAkzh7+6t62f90a9m38kULO0L4r/YSmJ9XrM5yd2g6qKew+6Nezb+Sax+bz8963vM1jUGnCT/AEy59g7+VVCrcqKjA3e80VfCMf4bc+wd/KqhUcATJOuk/M/KjQa45JMbv6OVSOxFYHEqBEyntg/81FqTHq78v1muWllKgfwkH3VFEHsPaQWgSac7Y2o203iUcKd5gn5VSODt8FoEHUZdtWC3unU8la2gN0pVBHXn/Kgkk7ZYcdQlCwpRRMfu89JbXbZQ2tRSkckyeqDNQ0lkwyi2GLXAVDXUmU1VeHm3zg4oKkqyMc2+gprbIGIk6GAN+/8AlBqd4J2hVdCFEBHKJygJjP4TVct1QCo57o3yd4PVU7wXvftRmEhSkpJ5sxr1HQ9tBqtolLoxNrMDqGe7EJ3TSi8CV8UXCXIkwBAByBI3V7Z1s2044MYWk4QG0g8gQQZJyOL+VJs2zeS+PlRdIJwGSMyGuwYtaDu5ZDQCnHJk4QMKZKzoBTe29YdtPLlLbjmaij7MnDhnlD9uRlIw6dVMbX1h20Ei4mo25YnLSpNdN15EGKCr3tuCpSAqVDXIZTmJqv3zQCsMyYnQaVblMokKBWSSvUDPqPUN1V68QkqJhQOLq93ZQVm5RBgnM/0aKmx+6Nezb+SaF68SMR13UUVl90a9m38k0DPhL/pl17B38qqFe4VzZdnNRT8Jv9MuvYO/lVQsrbKkmDnOQjeaoYEk5DdOXN10pjKlDHvgk740FTD3B4hiQlRcHrJCZgb5jQ6TXth7AdecSCk4cQknmEH3ZVA6tw7akKTJQc45qvGx+GFu4j7WAd4V/Knd7shKkYSN1UPaOxVNLIAyoLBwj4WsNpPEpBVrydKzK6u1OrKlmSfl1VZBsZbiVQN1K7U4AvcUi4Z+0QvVOi0KGSkkb4O8UFXYZxRnuk1OcGLYG4CYJwgnrMHcB1iom4sS2YMg6Rv0/wCal9h3BD6SFFKkAwrfmM5oNes2yHHCRlCM4yOkxSDNmvD6iv8APnQ6ZZ9nXUVs/ajq0gKX19XaBTld27McYYoJV23UpyUpJGFYkRE8qB8qjbYwpPbSAdc/Ee7f+lfbVXKTPPQTRNJq56+qXSVz6poGC7UpAJKcisnPcrSoG9txmcSfWxd1STzKTzVGXjAoK/etCSZH/VExZfdWvZt/JNDXetiiUsx/dWvZt/JNICe1bTjbJ5ucONtxM82IKE1m1vwQtrNoKS3xriYgqzWY/DuEawBWn3Cotln91X86orzxgKjT3d/VVEdsnC2h5bqChLjgUhBHKJOS+SMwDzdtM7W24p1SEpJbUSttURIMEj4/CpO9aS4UHLkkmDoZEVy9eAevHJBiDknLEoknUwB76gcqQCMwKjjspClcoV25eKEgp0CScKkryWYQYQSYO7qzpJO0xruOhgwY1g6HuoPqdmoSSANaeXtym3sVEpxDHoDHrRJndFMvTgSBnJ0GFUmNYyzjqqT9NaU2EKIUkiIgwZMc3Pl3RQZTw1sMS0uJBgA4sswCSRP9bxUXZMYmpRkU4iuMoEZKxdu7qNattxply1W2gDlDkwDnH4cswOqs6tODjqDiwkthxCVx+8TAjny+XPQWTYTZwITjgFCVJnUSNMqm02gElSzhT6xmBPNNNnGUQkBKhh5IBScWmn4vhvqI4UXqksNjCvijMqCSeUkhJCwByeUd8SaCWZ2rbLXglSdwJJg985Vy0YWBzGKzraHHccjA07yBiI4tciZmREjIe6rxbv5IOYBggkGCOonUdYoLEV10pQjMSOamBu+pX8KueObnyrsXg1/run+sqBtt7ayLZouYRiIOEdQ3n4VV9icJFXYUlYGIZ5fCvcPHStsk6AJHxzqu8DX0pfVJglMAc/8A1QT3CG64ppSyM9AOs76InZ6ps2jztt/JFDTw2dCmpH4poldmfc2fZN/lRSBztVE2To521/8A1WfW3CFq1CUvmUnLSSB1jeKv+2nsFg+oapacPuCjQ2bR2gpxRKjJqWtp6XR1rfFatm4bQ4NBxsP2agtKhOEEEH/wP8jVNuLsgqSrEk5hScxqMJxDsy7KqfBjhxcWC5aVKCZU2qcB8p6x8a0D+0VntRPRvx6pIC//AFVo4P6gVInbly4LY/HMIdvbGFeIJVpbgwQPu+ue8K5qb3e0StlKACCkAboOFK0gjKZOLPPdTfaeznGSf2k8417xUZ9YVk51qutsoWqE4ykg8rHChibbR9lI5MFHfJrtG2iCSUiStavW0kqW0NP2FqJpjbXdtxLSVLbAUptTgxHHiCHQrjPwpC8IyjKJpM3NsApQLYUlxBErK5zaxJTBED1zPKTrzCgesbUgIAmUNlEhSRnxXFBYgYp/azPUOekrW74vco/aIc9aByMQIIM6zM86RNcu3tuVEqU2r7RwgYlYYU+1BAB3tlau481M9pFtNsHEDNxxaEmVQUNKc5aZOYUlTQn92gfo2lywQTyUJbgqSpRCW+LJWSIVO8fHfUS9wwCcSFMOYZXKeMMcp5t0crWQEET15VJG9t1lONxJyRAxQMSbUAYt3+aIJO/WonbptQw4pvi0ucZyeUVqUCoZJ0gAbyCCN80EjY8NGiSrCtKhxQSjEAVBBdJKiBGH7QSnU0xvdtca02jCU4MM5pwylAb5MCc4nM9VKWa7JaWOOU2o8W0lWJSpRKXi5EHKDg7JphwfXbC3UXsBcxLgLUqYDOJEAEaugDvIoJu94SlwLjEkrKiklchJU624kkAZ4eLIy/FXG1NrIcdWWzyMkp101ORzEqKj7qb7Zt7cMPutAZPcUyQVYTi4teJJJzwgOJ766t7q3cYYStxpK0oZBUSqc1PcalYBEiMH8QzoK/wqUVW7mR3fMVXuCVlxlxmrDhBOmu6BWiP3NkMfKbgpVBxKMH0bEMEGJ47LfmYpZy6sSppAVblA44iFnkhZaKVLBIxKICpEjfGeVBS+FbY4hKQSpRMaax1DSiX2b9zZ9k3+VFD0jaoYStLam1h0FUgk4ZS42AQoSDCsUT+HroiLIf3Rr2bfyTSAz4Sn/Dbn2Dv5VUMJVRXtOJwYVdYIIJESdcqR9Btuia8MeWpau3Rgz+6jWgqFVfUmDI17aKr0G26Jrwh5a++g23RNeGPLU7G/4yP6DjacK3QMLh4xPOTyv4t/fSN3dpUZTv8Af30SnoNt0TXhjy170K36Jvwx5asRLmyZMduYjX5DQ02pXqierfSS3SkwcjzHL50TotbcaNt+GPLX1dswdW2z2tjy1dNOwv8ApNeNz1/Gie9Ctuib8MeWvehW3RN+GPLTRsMPpPXSN48CkyQP1opPQrbom/DHlr4bC26Jrwh5aGwoYzBPMK+pudM+aiv9Btuia8IeWvn1fbdC14SfLRNhacuctaR9Joq/QbbomvDHlr3oFt0TXhDy0AqcflSa1g81Ff6BbdE14Q8te9Atuia8IeWgEtxI3GO+i0sPujXs2/kmvegW3RNeEny04eeSUwOqBB5x1VR//9k="/>
          <p:cNvSpPr>
            <a:spLocks noChangeAspect="1" noChangeArrowheads="1"/>
          </p:cNvSpPr>
          <p:nvPr/>
        </p:nvSpPr>
        <p:spPr bwMode="auto">
          <a:xfrm>
            <a:off x="161925" y="-579438"/>
            <a:ext cx="1524000" cy="1219201"/>
          </a:xfrm>
          <a:prstGeom prst="rect">
            <a:avLst/>
          </a:prstGeom>
          <a:noFill/>
          <a:ln w="9525">
            <a:noFill/>
            <a:miter lim="800000"/>
            <a:headEnd/>
            <a:tailEnd/>
          </a:ln>
        </p:spPr>
        <p:txBody>
          <a:bodyPr/>
          <a:lstStyle/>
          <a:p>
            <a:endParaRPr lang="en-US"/>
          </a:p>
        </p:txBody>
      </p:sp>
      <p:sp>
        <p:nvSpPr>
          <p:cNvPr id="22534" name="AutoShape 9" descr="data:image/jpg;base64,/9j/4AAQSkZJRgABAQAAAQABAAD/2wCEAAkGBhQSEBUUExQVFRUVGBwXFhgXGBgcFxsWFxwYFxYZFBcXHCYfGBwkHBgWIC8gJCcpLCwsFR4xNTAqNSYrLCwBCQoKDgwOGg8PGi4cHRwpLCk1NCkpLCo1NSksNTU0NSwvLCosLCkpKS8pKTAsKS8pLCkpKi8sLCwpKSksKi4pKf/AABEIAIAAoAMBIgACEQEDEQH/xAAcAAABBQEBAQAAAAAAAAAAAAAIAwQFBgcCAAH/xABGEAABAwIDAgoGBwUIAwEAAAABAgMRAAQSITEFQQYTIlFTYXGBk9IUMnORobEHFSM0UrLRQmKSwfAWJCUzNVTh8XKCwgj/xAAaAQEBAAMBAQAAAAAAAAAAAAAAAQIDBAUG/8QAKBEBAAICAQMBCAMAAAAAAAAAAAECAxEhBBIxoQUTFEFhcYHwMlFS/9oADAMBAAIRAxEAPwDZEITgxK6ySSQIBOZM5Uh9Y23TNeKnzU04TpnZl17B78qqFz0PLSrKaFeNoW3SteKnzV76wtula8VPmoXdnWJCScMgmDSTFpkMtMvdlUBT+nW3SteKPNXvTrbpW/FHmoXuQEnEoDqpqzcJ5u/dVBWem2/St+IPNXz6wtula8VPmoXW7hBMyn3ivhthJyqGhR/WFt0zXijzV4X9t0rXijzUKvovVTnZdjiWQBu/SgKL0236VvxB5q+G+t+la8UeahtOzTMRTdVieam10Jr0+26VrxU+avfWFt0zXip81C8qy56U/s1cYOM4h0N/iKCE+81eW2+C9IibR5E76fbdK14o81e+sLbpmvFHmoZ0cELtQlNq8oHQpbJHcQK5PAu9/wBnceEr9KnLVr6Ca+sLbpmvFT5q99Y23TNeKnzUMh4FXv8As7jwlfpXP9i73/Z3HhK/SqgnPrG26ZrxU+anDrScMjqgyecddCftHYL9uAXmXGgrJJWgpkjMxIzoqbD7o17Nv5JqBtwhE7NufYu/lVQ6N2lEdtwf4fcexc+Sqwlq1yqhg05xRalSQhWMqBmT1jsj41WtpXylqIbyTJ9089P+F10RxKNE4Se2VfKop8CBukVFNrdmOUomB8T210q9UkzmRzaCnWz7TjnAiT2RuFaBs/gQlxkTzZSKDOBeoWRiB7qlmzg35RMVL7c+jtSJLY0qo3wWhWFUhQ1oLZY7LLyApCk57jqDzGpHY/B1wO7tNx7KrvB3axbVI9UkYgdO0HnrRLd3kFSc+T1b43mgb3eycpjPf30ze2SSQlIMnIRz6ADnJNWe8TqDOcaRXexrjirpCynElIKtMt4GekijKPPCC+jfYC17R5QGG3JLoUJEiUhOY1xZ91WD6aNr5M2w9orPmlKQR8e6n/0T7SDyrw4ClSneMJJB9eYR3QffWd8OsX1hcBRKocIEknLIgCdwnStnzfTYo991278dkR++q4fQxtshblsdCOMR1EQFD5H31aXtrr4xbpBKVFRZ5S4wswiAhMAlayTrpnurPfoiZJ2iCNEtrJ74HzrXeEDuC3ITySshtJA9XHkVZaQJPdUny4faVa06qYiP5RCPsNuvKxKUkBAUhOc5qVycKJiB6pxHnOVTaHSF5yMo1GEk5gCdTVctTdKCMABbwlKkrCcIIxBBTOZAhOe8ndnST67kBtbmIoRhWuUJThUAQqOUZHrZ7siKmnnWxbtxMQrH/wCgv8i19o5+QVpFh90a9m38k1lf02LcNlZF31ypxRH4ZQCE9wIHdWqWH3Rr2bfyRUc08cE9rj+4v+yc+Sqw2+uUtN4jkK3DbbmHZ9wo6Blw+4KoaeEm1g6EhMxzde6iILa98X3JAyGQHVSBmRnJ5vhSSEmYqQ2HZcZcIRuJz7Kir1wW2O0y0lxea1gE5EmDnECr3sjaTC+Sh1JUP2dD7jVbu9nPsoBZ0ORgTAjIxrFN7DYr76Q68EhwE5jUAAYSSNZM5bqC+XNskpzisw4ecGkqlxspKk6gEEx2CrhwlsnXW0NpJSCJVGvv3DnNUZpRCSj0fAqSmcRxjCJJPOOvfBoKjbtQ3n+0Y15uqr9wJQssrxZhAIzE8mRGW81nXGEqzmM4jdnu7Ku/BLaS05IVBB54kCg0W+Rn3DfG4UnxIk6f5KufSecVHG7dVmQCe1XfSre0nkCAAOqfhmKCW+j51Fq4srWkIuBiTkcloJBk9YO/mqP4W/SHbXKH7fiVEEEIdy9dOYOEiQJymdDXCtrvaQP++wZU2trRBcBUhKs9FAEHtrKJduDqK1v35Im0/fXhB8Edrrty4W3Q0VFCZISZkn8QOQ7hpJqzjhhd5FV1gThJVKGipCsiEqjUwScq+u2bXQM/wDdP61GXjaEgkMMyB+ADdHv31e6Hdm9oYMtu6acz9kp/ay7BAVeJAyxLwtFJ1BCYE5EA9YO6k3OFdysibiSkiQUsEpJwYlglPqpxGeeNaqN3d5AC3aEEHTPk7jnvqLudrHP7Boa7jlMREHdHxp3NXxfT/wCPSEr9Im2Xn0Mhx8PJBWUwlIwmAkzh7+6t62f90a9m38kULO0L4r/YSmJ9XrM5yd2g6qKew+6Nezb+Sax+bz8963vM1jUGnCT/AEy59g7+VVCrcqKjA3e80VfCMf4bc+wd/KqhUcATJOuk/M/KjQa45JMbv6OVSOxFYHEqBEyntg/81FqTHq78v1muWllKgfwkH3VFEHsPaQWgSac7Y2o203iUcKd5gn5VSODt8FoEHUZdtWC3unU8la2gN0pVBHXn/Kgkk7ZYcdQlCwpRRMfu89JbXbZQ2tRSkckyeqDNQ0lkwyi2GLXAVDXUmU1VeHm3zg4oKkqyMc2+gprbIGIk6GAN+/8AlBqd4J2hVdCFEBHKJygJjP4TVct1QCo57o3yd4PVU7wXvftRmEhSkpJ5sxr1HQ9tBqtolLoxNrMDqGe7EJ3TSi8CV8UXCXIkwBAByBI3V7Z1s2044MYWk4QG0g8gQQZJyOL+VJs2zeS+PlRdIJwGSMyGuwYtaDu5ZDQCnHJk4QMKZKzoBTe29YdtPLlLbjmaij7MnDhnlD9uRlIw6dVMbX1h20Ei4mo25YnLSpNdN15EGKCr3tuCpSAqVDXIZTmJqv3zQCsMyYnQaVblMokKBWSSvUDPqPUN1V68QkqJhQOLq93ZQVm5RBgnM/0aKmx+6Nezb+SaF68SMR13UUVl90a9m38k0DPhL/pl17B38qqFe4VzZdnNRT8Jv9MuvYO/lVQsrbKkmDnOQjeaoYEk5DdOXN10pjKlDHvgk740FTD3B4hiQlRcHrJCZgb5jQ6TXth7AdecSCk4cQknmEH3ZVA6tw7akKTJQc45qvGx+GFu4j7WAd4V/Knd7shKkYSN1UPaOxVNLIAyoLBwj4WsNpPEpBVrydKzK6u1OrKlmSfl1VZBsZbiVQN1K7U4AvcUi4Z+0QvVOi0KGSkkb4O8UFXYZxRnuk1OcGLYG4CYJwgnrMHcB1iom4sS2YMg6Rv0/wCal9h3BD6SFFKkAwrfmM5oNes2yHHCRlCM4yOkxSDNmvD6iv8APnQ6ZZ9nXUVs/ajq0gKX19XaBTld27McYYoJV23UpyUpJGFYkRE8qB8qjbYwpPbSAdc/Ee7f+lfbVXKTPPQTRNJq56+qXSVz6poGC7UpAJKcisnPcrSoG9txmcSfWxd1STzKTzVGXjAoK/etCSZH/VExZfdWvZt/JNDXetiiUsx/dWvZt/JNICe1bTjbJ5ucONtxM82IKE1m1vwQtrNoKS3xriYgqzWY/DuEawBWn3Cotln91X86orzxgKjT3d/VVEdsnC2h5bqChLjgUhBHKJOS+SMwDzdtM7W24p1SEpJbUSttURIMEj4/CpO9aS4UHLkkmDoZEVy9eAevHJBiDknLEoknUwB76gcqQCMwKjjspClcoV25eKEgp0CScKkryWYQYQSYO7qzpJO0xruOhgwY1g6HuoPqdmoSSANaeXtym3sVEpxDHoDHrRJndFMvTgSBnJ0GFUmNYyzjqqT9NaU2EKIUkiIgwZMc3Pl3RQZTw1sMS0uJBgA4sswCSRP9bxUXZMYmpRkU4iuMoEZKxdu7qNattxply1W2gDlDkwDnH4cswOqs6tODjqDiwkthxCVx+8TAjny+XPQWTYTZwITjgFCVJnUSNMqm02gElSzhT6xmBPNNNnGUQkBKhh5IBScWmn4vhvqI4UXqksNjCvijMqCSeUkhJCwByeUd8SaCWZ2rbLXglSdwJJg985Vy0YWBzGKzraHHccjA07yBiI4tciZmREjIe6rxbv5IOYBggkGCOonUdYoLEV10pQjMSOamBu+pX8KueObnyrsXg1/run+sqBtt7ayLZouYRiIOEdQ3n4VV9icJFXYUlYGIZ5fCvcPHStsk6AJHxzqu8DX0pfVJglMAc/8A1QT3CG64ppSyM9AOs76InZ6ps2jztt/JFDTw2dCmpH4poldmfc2fZN/lRSBztVE2To521/8A1WfW3CFq1CUvmUnLSSB1jeKv+2nsFg+oapacPuCjQ2bR2gpxRKjJqWtp6XR1rfFatm4bQ4NBxsP2agtKhOEEEH/wP8jVNuLsgqSrEk5hScxqMJxDsy7KqfBjhxcWC5aVKCZU2qcB8p6x8a0D+0VntRPRvx6pIC//AFVo4P6gVInbly4LY/HMIdvbGFeIJVpbgwQPu+ue8K5qb3e0StlKACCkAboOFK0gjKZOLPPdTfaeznGSf2k8417xUZ9YVk51qutsoWqE4ykg8rHChibbR9lI5MFHfJrtG2iCSUiStavW0kqW0NP2FqJpjbXdtxLSVLbAUptTgxHHiCHQrjPwpC8IyjKJpM3NsApQLYUlxBErK5zaxJTBED1zPKTrzCgesbUgIAmUNlEhSRnxXFBYgYp/azPUOekrW74vco/aIc9aByMQIIM6zM86RNcu3tuVEqU2r7RwgYlYYU+1BAB3tlau481M9pFtNsHEDNxxaEmVQUNKc5aZOYUlTQn92gfo2lywQTyUJbgqSpRCW+LJWSIVO8fHfUS9wwCcSFMOYZXKeMMcp5t0crWQEET15VJG9t1lONxJyRAxQMSbUAYt3+aIJO/WonbptQw4pvi0ucZyeUVqUCoZJ0gAbyCCN80EjY8NGiSrCtKhxQSjEAVBBdJKiBGH7QSnU0xvdtca02jCU4MM5pwylAb5MCc4nM9VKWa7JaWOOU2o8W0lWJSpRKXi5EHKDg7JphwfXbC3UXsBcxLgLUqYDOJEAEaugDvIoJu94SlwLjEkrKiklchJU624kkAZ4eLIy/FXG1NrIcdWWzyMkp101ORzEqKj7qb7Zt7cMPutAZPcUyQVYTi4teJJJzwgOJ766t7q3cYYStxpK0oZBUSqc1PcalYBEiMH8QzoK/wqUVW7mR3fMVXuCVlxlxmrDhBOmu6BWiP3NkMfKbgpVBxKMH0bEMEGJ47LfmYpZy6sSppAVblA44iFnkhZaKVLBIxKICpEjfGeVBS+FbY4hKQSpRMaax1DSiX2b9zZ9k3+VFD0jaoYStLam1h0FUgk4ZS42AQoSDCsUT+HroiLIf3Rr2bfyTSAz4Sn/Dbn2Dv5VUMJVRXtOJwYVdYIIJESdcqR9Btuia8MeWpau3Rgz+6jWgqFVfUmDI17aKr0G26Jrwh5a++g23RNeGPLU7G/4yP6DjacK3QMLh4xPOTyv4t/fSN3dpUZTv8Af30SnoNt0TXhjy170K36Jvwx5asRLmyZMduYjX5DQ02pXqierfSS3SkwcjzHL50TotbcaNt+GPLX1dswdW2z2tjy1dNOwv8ApNeNz1/Gie9Ctuib8MeWvehW3RN+GPLTRsMPpPXSN48CkyQP1opPQrbom/DHlr4bC26Jrwh5aGwoYzBPMK+pudM+aiv9Btuia8IeWvn1fbdC14SfLRNhacuctaR9Joq/QbbomvDHlr3oFt0TXhDy0AqcflSa1g81Ff6BbdE14Q8te9Atuia8IeWgEtxI3GO+i0sPujXs2/kmvegW3RNeEny04eeSUwOqBB5x1VR//9k="/>
          <p:cNvSpPr>
            <a:spLocks noChangeAspect="1" noChangeArrowheads="1"/>
          </p:cNvSpPr>
          <p:nvPr/>
        </p:nvSpPr>
        <p:spPr bwMode="auto">
          <a:xfrm>
            <a:off x="161925" y="-579438"/>
            <a:ext cx="1524000" cy="1219201"/>
          </a:xfrm>
          <a:prstGeom prst="rect">
            <a:avLst/>
          </a:prstGeom>
          <a:noFill/>
          <a:ln w="9525">
            <a:noFill/>
            <a:miter lim="800000"/>
            <a:headEnd/>
            <a:tailEnd/>
          </a:ln>
        </p:spPr>
        <p:txBody>
          <a:bodyPr/>
          <a:lstStyle/>
          <a:p>
            <a:endParaRPr lang="en-US"/>
          </a:p>
        </p:txBody>
      </p:sp>
      <p:sp>
        <p:nvSpPr>
          <p:cNvPr id="22535" name="AutoShape 11" descr="data:image/jpg;base64,/9j/4AAQSkZJRgABAQAAAQABAAD/2wCEAAkGBhQSEBUUExQVFRUVGBwXFhgXGBgcFxsWFxwYFxYZFBcXHCYfGBwkHBgWIC8gJCcpLCwsFR4xNTAqNSYrLCwBCQoKDgwOGg8PGi4cHRwpLCk1NCkpLCo1NSksNTU0NSwvLCosLCkpKS8pKTAsKS8pLCkpKi8sLCwpKSksKi4pKf/AABEIAIAAoAMBIgACEQEDEQH/xAAcAAABBQEBAQAAAAAAAAAAAAAIAwQFBgcCAAH/xABGEAABAwIDAgoGBwUIAwEAAAABAgMRAAQSITEFQQYTIlFTYXGBk9IUMnORobEHFSM0UrLRQmKSwfAWJCUzNVTh8XKCwgj/xAAaAQEBAAMBAQAAAAAAAAAAAAAAAQIDBAUG/8QAKBEBAAICAQMBCAMAAAAAAAAAAAECAxEhBBIxoQUTFEFhcYHwMlFS/9oADAMBAAIRAxEAPwDZEITgxK6ySSQIBOZM5Uh9Y23TNeKnzU04TpnZl17B78qqFz0PLSrKaFeNoW3SteKnzV76wtula8VPmoXdnWJCScMgmDSTFpkMtMvdlUBT+nW3SteKPNXvTrbpW/FHmoXuQEnEoDqpqzcJ5u/dVBWem2/St+IPNXz6wtula8VPmoXW7hBMyn3ivhthJyqGhR/WFt0zXijzV4X9t0rXijzUKvovVTnZdjiWQBu/SgKL0236VvxB5q+G+t+la8UeahtOzTMRTdVieam10Jr0+26VrxU+avfWFt0zXip81C8qy56U/s1cYOM4h0N/iKCE+81eW2+C9IibR5E76fbdK14o81e+sLbpmvFHmoZ0cELtQlNq8oHQpbJHcQK5PAu9/wBnceEr9KnLVr6Ca+sLbpmvFT5q99Y23TNeKnzUMh4FXv8As7jwlfpXP9i73/Z3HhK/SqgnPrG26ZrxU+anDrScMjqgyecddCftHYL9uAXmXGgrJJWgpkjMxIzoqbD7o17Nv5JqBtwhE7NufYu/lVQ6N2lEdtwf4fcexc+Sqwlq1yqhg05xRalSQhWMqBmT1jsj41WtpXylqIbyTJ9089P+F10RxKNE4Se2VfKop8CBukVFNrdmOUomB8T210q9UkzmRzaCnWz7TjnAiT2RuFaBs/gQlxkTzZSKDOBeoWRiB7qlmzg35RMVL7c+jtSJLY0qo3wWhWFUhQ1oLZY7LLyApCk57jqDzGpHY/B1wO7tNx7KrvB3axbVI9UkYgdO0HnrRLd3kFSc+T1b43mgb3eycpjPf30ze2SSQlIMnIRz6ADnJNWe8TqDOcaRXexrjirpCynElIKtMt4GekijKPPCC+jfYC17R5QGG3JLoUJEiUhOY1xZ91WD6aNr5M2w9orPmlKQR8e6n/0T7SDyrw4ClSneMJJB9eYR3QffWd8OsX1hcBRKocIEknLIgCdwnStnzfTYo991278dkR++q4fQxtshblsdCOMR1EQFD5H31aXtrr4xbpBKVFRZ5S4wswiAhMAlayTrpnurPfoiZJ2iCNEtrJ74HzrXeEDuC3ITySshtJA9XHkVZaQJPdUny4faVa06qYiP5RCPsNuvKxKUkBAUhOc5qVycKJiB6pxHnOVTaHSF5yMo1GEk5gCdTVctTdKCMABbwlKkrCcIIxBBTOZAhOe8ndnST67kBtbmIoRhWuUJThUAQqOUZHrZ7siKmnnWxbtxMQrH/wCgv8i19o5+QVpFh90a9m38k1lf02LcNlZF31ypxRH4ZQCE9wIHdWqWH3Rr2bfyRUc08cE9rj+4v+yc+Sqw2+uUtN4jkK3DbbmHZ9wo6Blw+4KoaeEm1g6EhMxzde6iILa98X3JAyGQHVSBmRnJ5vhSSEmYqQ2HZcZcIRuJz7Kir1wW2O0y0lxea1gE5EmDnECr3sjaTC+Sh1JUP2dD7jVbu9nPsoBZ0ORgTAjIxrFN7DYr76Q68EhwE5jUAAYSSNZM5bqC+XNskpzisw4ecGkqlxspKk6gEEx2CrhwlsnXW0NpJSCJVGvv3DnNUZpRCSj0fAqSmcRxjCJJPOOvfBoKjbtQ3n+0Y15uqr9wJQssrxZhAIzE8mRGW81nXGEqzmM4jdnu7Ku/BLaS05IVBB54kCg0W+Rn3DfG4UnxIk6f5KufSecVHG7dVmQCe1XfSre0nkCAAOqfhmKCW+j51Fq4srWkIuBiTkcloJBk9YO/mqP4W/SHbXKH7fiVEEEIdy9dOYOEiQJymdDXCtrvaQP++wZU2trRBcBUhKs9FAEHtrKJduDqK1v35Im0/fXhB8Edrrty4W3Q0VFCZISZkn8QOQ7hpJqzjhhd5FV1gThJVKGipCsiEqjUwScq+u2bXQM/wDdP61GXjaEgkMMyB+ADdHv31e6Hdm9oYMtu6acz9kp/ay7BAVeJAyxLwtFJ1BCYE5EA9YO6k3OFdysibiSkiQUsEpJwYlglPqpxGeeNaqN3d5AC3aEEHTPk7jnvqLudrHP7Boa7jlMREHdHxp3NXxfT/wCPSEr9Im2Xn0Mhx8PJBWUwlIwmAkzh7+6t62f90a9m38kULO0L4r/YSmJ9XrM5yd2g6qKew+6Nezb+Sax+bz8963vM1jUGnCT/AEy59g7+VVCrcqKjA3e80VfCMf4bc+wd/KqhUcATJOuk/M/KjQa45JMbv6OVSOxFYHEqBEyntg/81FqTHq78v1muWllKgfwkH3VFEHsPaQWgSac7Y2o203iUcKd5gn5VSODt8FoEHUZdtWC3unU8la2gN0pVBHXn/Kgkk7ZYcdQlCwpRRMfu89JbXbZQ2tRSkckyeqDNQ0lkwyi2GLXAVDXUmU1VeHm3zg4oKkqyMc2+gprbIGIk6GAN+/8AlBqd4J2hVdCFEBHKJygJjP4TVct1QCo57o3yd4PVU7wXvftRmEhSkpJ5sxr1HQ9tBqtolLoxNrMDqGe7EJ3TSi8CV8UXCXIkwBAByBI3V7Z1s2044MYWk4QG0g8gQQZJyOL+VJs2zeS+PlRdIJwGSMyGuwYtaDu5ZDQCnHJk4QMKZKzoBTe29YdtPLlLbjmaij7MnDhnlD9uRlIw6dVMbX1h20Ei4mo25YnLSpNdN15EGKCr3tuCpSAqVDXIZTmJqv3zQCsMyYnQaVblMokKBWSSvUDPqPUN1V68QkqJhQOLq93ZQVm5RBgnM/0aKmx+6Nezb+SaF68SMR13UUVl90a9m38k0DPhL/pl17B38qqFe4VzZdnNRT8Jv9MuvYO/lVQsrbKkmDnOQjeaoYEk5DdOXN10pjKlDHvgk740FTD3B4hiQlRcHrJCZgb5jQ6TXth7AdecSCk4cQknmEH3ZVA6tw7akKTJQc45qvGx+GFu4j7WAd4V/Knd7shKkYSN1UPaOxVNLIAyoLBwj4WsNpPEpBVrydKzK6u1OrKlmSfl1VZBsZbiVQN1K7U4AvcUi4Z+0QvVOi0KGSkkb4O8UFXYZxRnuk1OcGLYG4CYJwgnrMHcB1iom4sS2YMg6Rv0/wCal9h3BD6SFFKkAwrfmM5oNes2yHHCRlCM4yOkxSDNmvD6iv8APnQ6ZZ9nXUVs/ajq0gKX19XaBTld27McYYoJV23UpyUpJGFYkRE8qB8qjbYwpPbSAdc/Ee7f+lfbVXKTPPQTRNJq56+qXSVz6poGC7UpAJKcisnPcrSoG9txmcSfWxd1STzKTzVGXjAoK/etCSZH/VExZfdWvZt/JNDXetiiUsx/dWvZt/JNICe1bTjbJ5ucONtxM82IKE1m1vwQtrNoKS3xriYgqzWY/DuEawBWn3Cotln91X86orzxgKjT3d/VVEdsnC2h5bqChLjgUhBHKJOS+SMwDzdtM7W24p1SEpJbUSttURIMEj4/CpO9aS4UHLkkmDoZEVy9eAevHJBiDknLEoknUwB76gcqQCMwKjjspClcoV25eKEgp0CScKkryWYQYQSYO7qzpJO0xruOhgwY1g6HuoPqdmoSSANaeXtym3sVEpxDHoDHrRJndFMvTgSBnJ0GFUmNYyzjqqT9NaU2EKIUkiIgwZMc3Pl3RQZTw1sMS0uJBgA4sswCSRP9bxUXZMYmpRkU4iuMoEZKxdu7qNattxply1W2gDlDkwDnH4cswOqs6tODjqDiwkthxCVx+8TAjny+XPQWTYTZwITjgFCVJnUSNMqm02gElSzhT6xmBPNNNnGUQkBKhh5IBScWmn4vhvqI4UXqksNjCvijMqCSeUkhJCwByeUd8SaCWZ2rbLXglSdwJJg985Vy0YWBzGKzraHHccjA07yBiI4tciZmREjIe6rxbv5IOYBggkGCOonUdYoLEV10pQjMSOamBu+pX8KueObnyrsXg1/run+sqBtt7ayLZouYRiIOEdQ3n4VV9icJFXYUlYGIZ5fCvcPHStsk6AJHxzqu8DX0pfVJglMAc/8A1QT3CG64ppSyM9AOs76InZ6ps2jztt/JFDTw2dCmpH4poldmfc2fZN/lRSBztVE2To521/8A1WfW3CFq1CUvmUnLSSB1jeKv+2nsFg+oapacPuCjQ2bR2gpxRKjJqWtp6XR1rfFatm4bQ4NBxsP2agtKhOEEEH/wP8jVNuLsgqSrEk5hScxqMJxDsy7KqfBjhxcWC5aVKCZU2qcB8p6x8a0D+0VntRPRvx6pIC//AFVo4P6gVInbly4LY/HMIdvbGFeIJVpbgwQPu+ue8K5qb3e0StlKACCkAboOFK0gjKZOLPPdTfaeznGSf2k8417xUZ9YVk51qutsoWqE4ykg8rHChibbR9lI5MFHfJrtG2iCSUiStavW0kqW0NP2FqJpjbXdtxLSVLbAUptTgxHHiCHQrjPwpC8IyjKJpM3NsApQLYUlxBErK5zaxJTBED1zPKTrzCgesbUgIAmUNlEhSRnxXFBYgYp/azPUOekrW74vco/aIc9aByMQIIM6zM86RNcu3tuVEqU2r7RwgYlYYU+1BAB3tlau481M9pFtNsHEDNxxaEmVQUNKc5aZOYUlTQn92gfo2lywQTyUJbgqSpRCW+LJWSIVO8fHfUS9wwCcSFMOYZXKeMMcp5t0crWQEET15VJG9t1lONxJyRAxQMSbUAYt3+aIJO/WonbptQw4pvi0ucZyeUVqUCoZJ0gAbyCCN80EjY8NGiSrCtKhxQSjEAVBBdJKiBGH7QSnU0xvdtca02jCU4MM5pwylAb5MCc4nM9VKWa7JaWOOU2o8W0lWJSpRKXi5EHKDg7JphwfXbC3UXsBcxLgLUqYDOJEAEaugDvIoJu94SlwLjEkrKiklchJU624kkAZ4eLIy/FXG1NrIcdWWzyMkp101ORzEqKj7qb7Zt7cMPutAZPcUyQVYTi4teJJJzwgOJ766t7q3cYYStxpK0oZBUSqc1PcalYBEiMH8QzoK/wqUVW7mR3fMVXuCVlxlxmrDhBOmu6BWiP3NkMfKbgpVBxKMH0bEMEGJ47LfmYpZy6sSppAVblA44iFnkhZaKVLBIxKICpEjfGeVBS+FbY4hKQSpRMaax1DSiX2b9zZ9k3+VFD0jaoYStLam1h0FUgk4ZS42AQoSDCsUT+HroiLIf3Rr2bfyTSAz4Sn/Dbn2Dv5VUMJVRXtOJwYVdYIIJESdcqR9Btuia8MeWpau3Rgz+6jWgqFVfUmDI17aKr0G26Jrwh5a++g23RNeGPLU7G/4yP6DjacK3QMLh4xPOTyv4t/fSN3dpUZTv8Af30SnoNt0TXhjy170K36Jvwx5asRLmyZMduYjX5DQ02pXqierfSS3SkwcjzHL50TotbcaNt+GPLX1dswdW2z2tjy1dNOwv8ApNeNz1/Gie9Ctuib8MeWvehW3RN+GPLTRsMPpPXSN48CkyQP1opPQrbom/DHlr4bC26Jrwh5aGwoYzBPMK+pudM+aiv9Btuia8IeWvn1fbdC14SfLRNhacuctaR9Joq/QbbomvDHlr3oFt0TXhDy0AqcflSa1g81Ff6BbdE14Q8te9Atuia8IeWgEtxI3GO+i0sPujXs2/kmvegW3RNeEny04eeSUwOqBB5x1VR//9k="/>
          <p:cNvSpPr>
            <a:spLocks noChangeAspect="1" noChangeArrowheads="1"/>
          </p:cNvSpPr>
          <p:nvPr/>
        </p:nvSpPr>
        <p:spPr bwMode="auto">
          <a:xfrm>
            <a:off x="161925" y="-579438"/>
            <a:ext cx="1524000" cy="1219201"/>
          </a:xfrm>
          <a:prstGeom prst="rect">
            <a:avLst/>
          </a:prstGeom>
          <a:noFill/>
          <a:ln w="9525">
            <a:noFill/>
            <a:miter lim="800000"/>
            <a:headEnd/>
            <a:tailEnd/>
          </a:ln>
        </p:spPr>
        <p:txBody>
          <a:bodyPr/>
          <a:lstStyle/>
          <a:p>
            <a:endParaRPr lang="en-US"/>
          </a:p>
        </p:txBody>
      </p:sp>
      <p:sp>
        <p:nvSpPr>
          <p:cNvPr id="22536" name="AutoShape 13" descr="data:image/jpg;base64,/9j/4AAQSkZJRgABAQAAAQABAAD/2wCEAAkGBhQSEBUUExQVFRUVGBwXFhgXGBgcFxsWFxwYFxYZFBcXHCYfGBwkHBgWIC8gJCcpLCwsFR4xNTAqNSYrLCwBCQoKDgwOGg8PGi4cHRwpLCk1NCkpLCo1NSksNTU0NSwvLCosLCkpKS8pKTAsKS8pLCkpKi8sLCwpKSksKi4pKf/AABEIAIAAoAMBIgACEQEDEQH/xAAcAAABBQEBAQAAAAAAAAAAAAAIAwQFBgcCAAH/xABGEAABAwIDAgoGBwUIAwEAAAABAgMRAAQSITEFQQYTIlFTYXGBk9IUMnORobEHFSM0UrLRQmKSwfAWJCUzNVTh8XKCwgj/xAAaAQEBAAMBAQAAAAAAAAAAAAAAAQIDBAUG/8QAKBEBAAICAQMBCAMAAAAAAAAAAAECAxEhBBIxoQUTFEFhcYHwMlFS/9oADAMBAAIRAxEAPwDZEITgxK6ySSQIBOZM5Uh9Y23TNeKnzU04TpnZl17B78qqFz0PLSrKaFeNoW3SteKnzV76wtula8VPmoXdnWJCScMgmDSTFpkMtMvdlUBT+nW3SteKPNXvTrbpW/FHmoXuQEnEoDqpqzcJ5u/dVBWem2/St+IPNXz6wtula8VPmoXW7hBMyn3ivhthJyqGhR/WFt0zXijzV4X9t0rXijzUKvovVTnZdjiWQBu/SgKL0236VvxB5q+G+t+la8UeahtOzTMRTdVieam10Jr0+26VrxU+avfWFt0zXip81C8qy56U/s1cYOM4h0N/iKCE+81eW2+C9IibR5E76fbdK14o81e+sLbpmvFHmoZ0cELtQlNq8oHQpbJHcQK5PAu9/wBnceEr9KnLVr6Ca+sLbpmvFT5q99Y23TNeKnzUMh4FXv8As7jwlfpXP9i73/Z3HhK/SqgnPrG26ZrxU+anDrScMjqgyecddCftHYL9uAXmXGgrJJWgpkjMxIzoqbD7o17Nv5JqBtwhE7NufYu/lVQ6N2lEdtwf4fcexc+Sqwlq1yqhg05xRalSQhWMqBmT1jsj41WtpXylqIbyTJ9089P+F10RxKNE4Se2VfKop8CBukVFNrdmOUomB8T210q9UkzmRzaCnWz7TjnAiT2RuFaBs/gQlxkTzZSKDOBeoWRiB7qlmzg35RMVL7c+jtSJLY0qo3wWhWFUhQ1oLZY7LLyApCk57jqDzGpHY/B1wO7tNx7KrvB3axbVI9UkYgdO0HnrRLd3kFSc+T1b43mgb3eycpjPf30ze2SSQlIMnIRz6ADnJNWe8TqDOcaRXexrjirpCynElIKtMt4GekijKPPCC+jfYC17R5QGG3JLoUJEiUhOY1xZ91WD6aNr5M2w9orPmlKQR8e6n/0T7SDyrw4ClSneMJJB9eYR3QffWd8OsX1hcBRKocIEknLIgCdwnStnzfTYo991278dkR++q4fQxtshblsdCOMR1EQFD5H31aXtrr4xbpBKVFRZ5S4wswiAhMAlayTrpnurPfoiZJ2iCNEtrJ74HzrXeEDuC3ITySshtJA9XHkVZaQJPdUny4faVa06qYiP5RCPsNuvKxKUkBAUhOc5qVycKJiB6pxHnOVTaHSF5yMo1GEk5gCdTVctTdKCMABbwlKkrCcIIxBBTOZAhOe8ndnST67kBtbmIoRhWuUJThUAQqOUZHrZ7siKmnnWxbtxMQrH/wCgv8i19o5+QVpFh90a9m38k1lf02LcNlZF31ypxRH4ZQCE9wIHdWqWH3Rr2bfyRUc08cE9rj+4v+yc+Sqw2+uUtN4jkK3DbbmHZ9wo6Blw+4KoaeEm1g6EhMxzde6iILa98X3JAyGQHVSBmRnJ5vhSSEmYqQ2HZcZcIRuJz7Kir1wW2O0y0lxea1gE5EmDnECr3sjaTC+Sh1JUP2dD7jVbu9nPsoBZ0ORgTAjIxrFN7DYr76Q68EhwE5jUAAYSSNZM5bqC+XNskpzisw4ecGkqlxspKk6gEEx2CrhwlsnXW0NpJSCJVGvv3DnNUZpRCSj0fAqSmcRxjCJJPOOvfBoKjbtQ3n+0Y15uqr9wJQssrxZhAIzE8mRGW81nXGEqzmM4jdnu7Ku/BLaS05IVBB54kCg0W+Rn3DfG4UnxIk6f5KufSecVHG7dVmQCe1XfSre0nkCAAOqfhmKCW+j51Fq4srWkIuBiTkcloJBk9YO/mqP4W/SHbXKH7fiVEEEIdy9dOYOEiQJymdDXCtrvaQP++wZU2trRBcBUhKs9FAEHtrKJduDqK1v35Im0/fXhB8Edrrty4W3Q0VFCZISZkn8QOQ7hpJqzjhhd5FV1gThJVKGipCsiEqjUwScq+u2bXQM/wDdP61GXjaEgkMMyB+ADdHv31e6Hdm9oYMtu6acz9kp/ay7BAVeJAyxLwtFJ1BCYE5EA9YO6k3OFdysibiSkiQUsEpJwYlglPqpxGeeNaqN3d5AC3aEEHTPk7jnvqLudrHP7Boa7jlMREHdHxp3NXxfT/wCPSEr9Im2Xn0Mhx8PJBWUwlIwmAkzh7+6t62f90a9m38kULO0L4r/YSmJ9XrM5yd2g6qKew+6Nezb+Sax+bz8963vM1jUGnCT/AEy59g7+VVCrcqKjA3e80VfCMf4bc+wd/KqhUcATJOuk/M/KjQa45JMbv6OVSOxFYHEqBEyntg/81FqTHq78v1muWllKgfwkH3VFEHsPaQWgSac7Y2o203iUcKd5gn5VSODt8FoEHUZdtWC3unU8la2gN0pVBHXn/Kgkk7ZYcdQlCwpRRMfu89JbXbZQ2tRSkckyeqDNQ0lkwyi2GLXAVDXUmU1VeHm3zg4oKkqyMc2+gprbIGIk6GAN+/8AlBqd4J2hVdCFEBHKJygJjP4TVct1QCo57o3yd4PVU7wXvftRmEhSkpJ5sxr1HQ9tBqtolLoxNrMDqGe7EJ3TSi8CV8UXCXIkwBAByBI3V7Z1s2044MYWk4QG0g8gQQZJyOL+VJs2zeS+PlRdIJwGSMyGuwYtaDu5ZDQCnHJk4QMKZKzoBTe29YdtPLlLbjmaij7MnDhnlD9uRlIw6dVMbX1h20Ei4mo25YnLSpNdN15EGKCr3tuCpSAqVDXIZTmJqv3zQCsMyYnQaVblMokKBWSSvUDPqPUN1V68QkqJhQOLq93ZQVm5RBgnM/0aKmx+6Nezb+SaF68SMR13UUVl90a9m38k0DPhL/pl17B38qqFe4VzZdnNRT8Jv9MuvYO/lVQsrbKkmDnOQjeaoYEk5DdOXN10pjKlDHvgk740FTD3B4hiQlRcHrJCZgb5jQ6TXth7AdecSCk4cQknmEH3ZVA6tw7akKTJQc45qvGx+GFu4j7WAd4V/Knd7shKkYSN1UPaOxVNLIAyoLBwj4WsNpPEpBVrydKzK6u1OrKlmSfl1VZBsZbiVQN1K7U4AvcUi4Z+0QvVOi0KGSkkb4O8UFXYZxRnuk1OcGLYG4CYJwgnrMHcB1iom4sS2YMg6Rv0/wCal9h3BD6SFFKkAwrfmM5oNes2yHHCRlCM4yOkxSDNmvD6iv8APnQ6ZZ9nXUVs/ajq0gKX19XaBTld27McYYoJV23UpyUpJGFYkRE8qB8qjbYwpPbSAdc/Ee7f+lfbVXKTPPQTRNJq56+qXSVz6poGC7UpAJKcisnPcrSoG9txmcSfWxd1STzKTzVGXjAoK/etCSZH/VExZfdWvZt/JNDXetiiUsx/dWvZt/JNICe1bTjbJ5ucONtxM82IKE1m1vwQtrNoKS3xriYgqzWY/DuEawBWn3Cotln91X86orzxgKjT3d/VVEdsnC2h5bqChLjgUhBHKJOS+SMwDzdtM7W24p1SEpJbUSttURIMEj4/CpO9aS4UHLkkmDoZEVy9eAevHJBiDknLEoknUwB76gcqQCMwKjjspClcoV25eKEgp0CScKkryWYQYQSYO7qzpJO0xruOhgwY1g6HuoPqdmoSSANaeXtym3sVEpxDHoDHrRJndFMvTgSBnJ0GFUmNYyzjqqT9NaU2EKIUkiIgwZMc3Pl3RQZTw1sMS0uJBgA4sswCSRP9bxUXZMYmpRkU4iuMoEZKxdu7qNattxply1W2gDlDkwDnH4cswOqs6tODjqDiwkthxCVx+8TAjny+XPQWTYTZwITjgFCVJnUSNMqm02gElSzhT6xmBPNNNnGUQkBKhh5IBScWmn4vhvqI4UXqksNjCvijMqCSeUkhJCwByeUd8SaCWZ2rbLXglSdwJJg985Vy0YWBzGKzraHHccjA07yBiI4tciZmREjIe6rxbv5IOYBggkGCOonUdYoLEV10pQjMSOamBu+pX8KueObnyrsXg1/run+sqBtt7ayLZouYRiIOEdQ3n4VV9icJFXYUlYGIZ5fCvcPHStsk6AJHxzqu8DX0pfVJglMAc/8A1QT3CG64ppSyM9AOs76InZ6ps2jztt/JFDTw2dCmpH4poldmfc2fZN/lRSBztVE2To521/8A1WfW3CFq1CUvmUnLSSB1jeKv+2nsFg+oapacPuCjQ2bR2gpxRKjJqWtp6XR1rfFatm4bQ4NBxsP2agtKhOEEEH/wP8jVNuLsgqSrEk5hScxqMJxDsy7KqfBjhxcWC5aVKCZU2qcB8p6x8a0D+0VntRPRvx6pIC//AFVo4P6gVInbly4LY/HMIdvbGFeIJVpbgwQPu+ue8K5qb3e0StlKACCkAboOFK0gjKZOLPPdTfaeznGSf2k8417xUZ9YVk51qutsoWqE4ykg8rHChibbR9lI5MFHfJrtG2iCSUiStavW0kqW0NP2FqJpjbXdtxLSVLbAUptTgxHHiCHQrjPwpC8IyjKJpM3NsApQLYUlxBErK5zaxJTBED1zPKTrzCgesbUgIAmUNlEhSRnxXFBYgYp/azPUOekrW74vco/aIc9aByMQIIM6zM86RNcu3tuVEqU2r7RwgYlYYU+1BAB3tlau481M9pFtNsHEDNxxaEmVQUNKc5aZOYUlTQn92gfo2lywQTyUJbgqSpRCW+LJWSIVO8fHfUS9wwCcSFMOYZXKeMMcp5t0crWQEET15VJG9t1lONxJyRAxQMSbUAYt3+aIJO/WonbptQw4pvi0ucZyeUVqUCoZJ0gAbyCCN80EjY8NGiSrCtKhxQSjEAVBBdJKiBGH7QSnU0xvdtca02jCU4MM5pwylAb5MCc4nM9VKWa7JaWOOU2o8W0lWJSpRKXi5EHKDg7JphwfXbC3UXsBcxLgLUqYDOJEAEaugDvIoJu94SlwLjEkrKiklchJU624kkAZ4eLIy/FXG1NrIcdWWzyMkp101ORzEqKj7qb7Zt7cMPutAZPcUyQVYTi4teJJJzwgOJ766t7q3cYYStxpK0oZBUSqc1PcalYBEiMH8QzoK/wqUVW7mR3fMVXuCVlxlxmrDhBOmu6BWiP3NkMfKbgpVBxKMH0bEMEGJ47LfmYpZy6sSppAVblA44iFnkhZaKVLBIxKICpEjfGeVBS+FbY4hKQSpRMaax1DSiX2b9zZ9k3+VFD0jaoYStLam1h0FUgk4ZS42AQoSDCsUT+HroiLIf3Rr2bfyTSAz4Sn/Dbn2Dv5VUMJVRXtOJwYVdYIIJESdcqR9Btuia8MeWpau3Rgz+6jWgqFVfUmDI17aKr0G26Jrwh5a++g23RNeGPLU7G/4yP6DjacK3QMLh4xPOTyv4t/fSN3dpUZTv8Af30SnoNt0TXhjy170K36Jvwx5asRLmyZMduYjX5DQ02pXqierfSS3SkwcjzHL50TotbcaNt+GPLX1dswdW2z2tjy1dNOwv8ApNeNz1/Gie9Ctuib8MeWvehW3RN+GPLTRsMPpPXSN48CkyQP1opPQrbom/DHlr4bC26Jrwh5aGwoYzBPMK+pudM+aiv9Btuia8IeWvn1fbdC14SfLRNhacuctaR9Joq/QbbomvDHlr3oFt0TXhDy0AqcflSa1g81Ff6BbdE14Q8te9Atuia8IeWgEtxI3GO+i0sPujXs2/kmvegW3RNeEny04eeSUwOqBB5x1VR//9k="/>
          <p:cNvSpPr>
            <a:spLocks noChangeAspect="1" noChangeArrowheads="1"/>
          </p:cNvSpPr>
          <p:nvPr/>
        </p:nvSpPr>
        <p:spPr bwMode="auto">
          <a:xfrm>
            <a:off x="161925" y="-579438"/>
            <a:ext cx="1524000" cy="1219201"/>
          </a:xfrm>
          <a:prstGeom prst="rect">
            <a:avLst/>
          </a:prstGeom>
          <a:noFill/>
          <a:ln w="9525">
            <a:noFill/>
            <a:miter lim="800000"/>
            <a:headEnd/>
            <a:tailEnd/>
          </a:ln>
        </p:spPr>
        <p:txBody>
          <a:bodyPr/>
          <a:lstStyle/>
          <a:p>
            <a:endParaRPr lang="en-US"/>
          </a:p>
        </p:txBody>
      </p:sp>
      <p:pic>
        <p:nvPicPr>
          <p:cNvPr id="22537" name="Picture 15" descr="http://www.adgully.com/wp-content/uploads/2010/07/Fair-and-Lovely-Foundation-200x160.jpg"/>
          <p:cNvPicPr>
            <a:picLocks noChangeAspect="1" noChangeArrowheads="1"/>
          </p:cNvPicPr>
          <p:nvPr/>
        </p:nvPicPr>
        <p:blipFill>
          <a:blip r:embed="rId2" cstate="print"/>
          <a:srcRect/>
          <a:stretch>
            <a:fillRect/>
          </a:stretch>
        </p:blipFill>
        <p:spPr bwMode="auto">
          <a:xfrm>
            <a:off x="533400" y="1981200"/>
            <a:ext cx="3505200" cy="3276600"/>
          </a:xfrm>
          <a:prstGeom prst="rect">
            <a:avLst/>
          </a:prstGeom>
          <a:noFill/>
          <a:ln w="9525">
            <a:noFill/>
            <a:miter lim="800000"/>
            <a:headEnd/>
            <a:tailEnd/>
          </a:ln>
        </p:spPr>
      </p:pic>
      <p:pic>
        <p:nvPicPr>
          <p:cNvPr id="22538" name="Picture 17" descr="http://t3.gstatic.com/images?q=tbn:ANd9GcRg3RF9Jj595CoGtkz3WIVdtNoRHBkCBSVypySfMJGIpT9UyOwh"/>
          <p:cNvPicPr>
            <a:picLocks noChangeAspect="1" noChangeArrowheads="1"/>
          </p:cNvPicPr>
          <p:nvPr/>
        </p:nvPicPr>
        <p:blipFill>
          <a:blip r:embed="rId3" cstate="print"/>
          <a:srcRect/>
          <a:stretch>
            <a:fillRect/>
          </a:stretch>
        </p:blipFill>
        <p:spPr bwMode="auto">
          <a:xfrm>
            <a:off x="4648200" y="2438400"/>
            <a:ext cx="4250997" cy="2590800"/>
          </a:xfrm>
          <a:prstGeom prst="rect">
            <a:avLst/>
          </a:prstGeom>
          <a:noFill/>
          <a:ln w="9525">
            <a:noFill/>
            <a:miter lim="800000"/>
            <a:headEnd/>
            <a:tailEnd/>
          </a:ln>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533400" y="1676400"/>
            <a:ext cx="3124200" cy="4038600"/>
          </a:xfrm>
        </p:spPr>
        <p:txBody>
          <a:bodyPr/>
          <a:lstStyle/>
          <a:p>
            <a:r>
              <a:rPr lang="en-US" sz="2800" dirty="0"/>
              <a:t>How Does This Ad Provide Information to Establish</a:t>
            </a:r>
            <a:br>
              <a:rPr lang="en-US" sz="2800" dirty="0"/>
            </a:br>
            <a:r>
              <a:rPr lang="en-US" sz="2800" dirty="0"/>
              <a:t>or Reinforce Consumer Attitudes?</a:t>
            </a:r>
          </a:p>
        </p:txBody>
      </p:sp>
      <p:pic>
        <p:nvPicPr>
          <p:cNvPr id="51203" name="Content Placeholder 4" descr="fig08_11.jpg"/>
          <p:cNvPicPr>
            <a:picLocks noGrp="1" noChangeAspect="1"/>
          </p:cNvPicPr>
          <p:nvPr>
            <p:ph idx="1"/>
          </p:nvPr>
        </p:nvPicPr>
        <p:blipFill>
          <a:blip r:embed="rId2" cstate="print"/>
          <a:srcRect/>
          <a:stretch>
            <a:fillRect/>
          </a:stretch>
        </p:blipFill>
        <p:spPr>
          <a:xfrm>
            <a:off x="4125588" y="0"/>
            <a:ext cx="5018412" cy="6858000"/>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533400" y="1676400"/>
            <a:ext cx="3124200" cy="4038600"/>
          </a:xfrm>
        </p:spPr>
        <p:txBody>
          <a:bodyPr/>
          <a:lstStyle/>
          <a:p>
            <a:r>
              <a:rPr lang="en-US" sz="2800" dirty="0"/>
              <a:t>It Raises the Question About UVA Rays and then Provides Information on Sun Protection.</a:t>
            </a:r>
          </a:p>
        </p:txBody>
      </p:sp>
      <p:pic>
        <p:nvPicPr>
          <p:cNvPr id="51203" name="Content Placeholder 4" descr="fig08_11.jpg"/>
          <p:cNvPicPr>
            <a:picLocks noGrp="1" noChangeAspect="1"/>
          </p:cNvPicPr>
          <p:nvPr>
            <p:ph idx="1"/>
          </p:nvPr>
        </p:nvPicPr>
        <p:blipFill>
          <a:blip r:embed="rId2" cstate="print"/>
          <a:srcRect/>
          <a:stretch>
            <a:fillRect/>
          </a:stretch>
        </p:blipFill>
        <p:spPr>
          <a:xfrm>
            <a:off x="4125588" y="0"/>
            <a:ext cx="5018412" cy="6858000"/>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066800" y="152400"/>
            <a:ext cx="7772400" cy="914400"/>
          </a:xfrm>
        </p:spPr>
        <p:txBody>
          <a:bodyPr/>
          <a:lstStyle/>
          <a:p>
            <a:r>
              <a:rPr lang="en-US"/>
              <a:t>Value Expressive Function</a:t>
            </a:r>
          </a:p>
        </p:txBody>
      </p:sp>
      <p:sp>
        <p:nvSpPr>
          <p:cNvPr id="23556" name="AutoShape 5" descr="data:image/jpg;base64,/9j/4AAQSkZJRgABAQAAAQABAAD/2wCEAAkGBhQSEBQUEhQUFRQVGBUYGBYXFxQXFRQXFBUXFxQUFBQXHCYeFxwkGRQUHy8gJCcpLCwsFR4xNTAqNSYrLCkBCQoKDgwOGA8PGCkfHBwpKSwpKSkpKSkpKSwpKSkpKSkpLCkpKSkpKSwpKSksKTUpNikpNSkpKSkpKSksLCkpLP/AABEIAK8BIAMBIgACEQEDEQH/xAAbAAACAwEBAQAAAAAAAAAAAAADBAIFBgEAB//EAEMQAAIBAgMEBwYEBAUDBAMAAAECAwARBBIhBTFBUQYTImFxgaEjMpGxwdEUUnKSQlNi4RUWM2PwB7LxJIKDwjRDc//EABoBAAMBAQEBAAAAAAAAAAAAAAABAgMEBQb/xAArEQEBAAIBAwQBAgYDAAAAAAAAAQIRAxIhMQQTQVEFFjIVIkJSYYEGIzT/2gAMAwEAAhEDEQA/AMOIxyHwFTES8h8BXgKItY7W8sK/lHwFTWBfyj4CugUSMUAjtKAZRYLv7uVKHDjS1t2t8oseVWG1IcwXxPC/CkBgjYFrC5tztfnVROnUw5/p+IonU2/L6V44Ky3uLc++h4vD5GA33F/WmRzBYcM6iy6/pq8GxY+XoKz2yE9unj9K2qJRsMbjnCSMuUWB5CoxSqf4R8BUttp7eTx+goGHTWp2awjUA3AX4CrBdo2//XF+0UmqiphKVOH12t/tRfsH2qS7W/2ov2f2pEJVrsCBDL7QgLY791KmgNqf7UX7R9q7/iX+1F+0VqkweEAvnj9b0rtiTCQ4eR1KMwU5VtvY7hU9V+hpj9odKVj06qItyCL66VR4vplIT2UiQA7ljQ38SRVXLiMxN9WJNQi2bK4uEPjarlnyWqvsF04O6SGE/wBQQD4ir5Nq3AIiisf6R9qwk2x5EXMykCtp/wBPsVFJG8UuUMmqk8Vbf8D86eVkm4cnfuOdpn+VF+0VE7S/2ov2j7VqvwGF/NH6138BhPzxev2rL3FdDJnaR/lw/tH2qJ2h/RD+0Vf7RhgUdgI3gKy+PxSAMqqpJ3nl4U5ltNmhJtpFTYxxftFBbav+3H+0VHHL2/Jf+0Uoy1ZGG2tp/px/tFV03aNyB8APlRStDIpyGXeNeVQKry9BRmFDK1SUAq8QPhXJSOAA+FcK612UUECVpfFjsmpyYoDdrS085INOBqgKIBUBvooFZ1o7l0oyCoCirSKozkAXJsKQxGN7ObKcoYaH3mG7d50Xbi+yHPOLd3fbjS8mIKLd9HJFgdSbcvtVxJiNVdTc3WxPm25fKqtWJaxJuotr3cKVbFSJ2dACc9u87r0TZKe8TvPHnTGlvsdfbp41uI0rGbIHt4/GtBtrpEMOVULmLaeFTQz+3E/9Q/j9BS0CdoVHF7QLyFnQqWPl3ceVHw66ikawVKmEqQWiBaDQC16XEmNC9r2t86Kq0HaS+xby+dAKf5jbkKq9u7bZ0CgWua8IxVdtKIhwV1NtB9fWgNp0Y6PxrEGIBLC5NaIxKFsAPhVVhMX1OGhJUm6Lyvu9aLhNuJL7oNx3VyZbtdmEgW0cMGFrVh2c4bF3X/yG4VpcZ0jBfIiEkGxOtqzO21JxQuOCmtuPww5fK1k6Uv8AlBoR6Vv+UfD+9V7oKC6Vp0xns9ielLsLHQd2n1pE7V7jQJFqGSnOxWtjjF7Xkv8A2ilHWrHGp2j5fIUmy0EVIoZFNOtAK0DQDLQWFMsKCy1RAEa16YUrjZiLW031KO9kPc/oRTFivbeai24+dFMB8jUZ4so+NVKTWLRloa0VaxrRICipURRUWgie2jaNSRezDTnv0qvGGIUySasdRfeADooHOrbaUqogZv4SCO862t31UyY4vGHym6uOzwB8D5a1USrcTgyxBFyWOvJQdwJ4U/hYcpIF7C39xV60OVcul5blj+Xm3cBcCqeFGDFCbhNFNrZhvOvE60zWGyl9snj9KBtue+LQHXKCfiae2bHbMd1lPlzNU8mJR8UlzcWIN+/cKmqh/FZZIyw3rb++6kMDOc4B3X+FXWFkVWsBputbhVTt+4nXLb3e0OXK9RKrKL5VqarQ8L7i+AphRVIeVaDtKHNCw719DemKd2fgzKSo103UHWNGHIrqYkQyI7DMqntDS9iCNL99vhWxk2KBowNU21thXuoIHZJB7xup/CZ5abCSh4kOlioPlw9LV3D4RATlA7/Oq3C4OWHDwCW3aj7JBuDlJG/nuv4il5Z5lAKlRfXmD43Irlssd8yljtkRmU6HU253rP7TKvKSBqLa9xAo0scrSBmbMSToLHhoBVZi5jGAzalzcAcBuFbcePy5uTItLDlluLkMOHAiuutPiEsKqJXPWsBqLbuFasEMUgsOfCuBdRXnwrMczWAHCmEi1HiPnQbW49e2f+cKVZaexw9o3jSrCkcKstLuKbalpN9EALChMKO9CYU0qbaPDz+lGh/00/8Ak+a0PamlvOp4Y+yXu6z/AOtURVpxlA8Khi5gRpyPyo7YdRl7yPlQMZGBu5GnA1aiirQxRVFY5NBgKMlCFEipwK/pG5WEEbw6/I1RbOxLMVUtexBtb3rcz5mr7pMP/Tn9S/Ws5stbMDe2tvuaueE1p8QTJEMm97DxQEXA+FDnkDMMuigWHeQdT8ahhcesanmBZPPdanNl7KLK8rEjLrl0Iv8A0931pUBrD7M79fkKy8uGKup363NaebEkrdND36+VUEzl91s2twT8qk2j2ajDUNpa+761njjmL5m1LsxJ/ToAPKrXYUzMrxkWaxtVaF6uQq47Ia57jzBqZNNL3arCm6jwFMClcLiVOgPgP7U2KpEdP/PKo4LpN1DZkXMbW1Nh6UHFYm1111Gvgbj7VVxroKAssd0omlJPZUclFvU0jBKxOdmuTuvyoDCixpajRR9T6NxJi9nJHIL5cwB4qVJIYHnYisftbBTQuYXh6y3usoPaU7iNdKs+g+02TDzKi5nzra50GYWzH4DSldrvIGJkY9bfeDvv7pHd3Vjk6+LDqAwGz2jDSyKFKqciD+Hnc8zpWKGoUkAkcDX0rCNJPD7RbNu/UOBtwr57iILMwFt5+dXgw5J3FEysttV8K7hNkKAcupO8nfQkWwqYNuNaI0jj8DlU6brX+NEGES4spBuN57xT6xCdQLjMALjjv3+lN/gu0PEfOhKGP/1H8aUcU5jf9R/1GqnauP6pb2uSbAfegxHFLyCkcFt7rGystr7iDT7mgbLvQ3orUJqcKqjao3edG2I65o84BQMCwN7FSy5wbAm1r7gTQ9q8PE0fYSydlYnKNIyoCGZRcuhS5XWwcK3ioO8CqSt+lOJuHyTYN4+suiRYQwy5c3Zsxw62sLXHWa9+6slO5I1HCtrtyPFqkyYieSVI+qYMcRI0Tq8mQOitcSDMCNSuUqd5Fqx2PNz5Uw1aUVaChoimsa0MJuosYoIoyUQFNvw5oLf1KT4A62ql2fhV4ntDcO7da3O1X+12AhJbUAr8b6VnQ1yAB2ibq/H48quJpHH40u4voF0A89flW5w8+TAKV3ZBrzLP9lrLHo2zFiGXU38b76vsbH1WBgQm5ubkd2Y/NqooqZMRYKO/71DFbJN80ZtfWl53u1vA+tXeDe6W5Ej6j0NQoLYOHYurHdex0t3c6ssf0bMjSMoJGUE8xbT0q86P7DWRFOZhqbgHS99a0uyNniIy3N72AvwHI/Gs/lcvbT5fGQAot2lsNdDod47quy2l+FMbb2YsU5CgHcR3BuHlrVXicTa68qtJbEyXa/cRQ4muB4CgTS28PlXsI91HhQDBWpgVG9SBoDWdBHA6/uVT53NF6Sy3b+pFjHmLt9areiU1pXH5kPow+9OYyTPnY/xH/nyrDN3emm9tSlgoOlioYHn2b2/5yr5O2pJ53PrX08Shtmg/libXvUEfSvl7GtMHLydstI86i7VFntSmIxG81ozXnRyUddY8QR9q1H4fUV8+wWMKOrKdVIt/etp0Y2s+IjzSKqnOVFtAbcTfdQFZibmWTuY/OholyVNjfTUAinoYSOukt/Fl4cW4c6zsGGdsewuVU2NybCwF7edvSp2qFJ9hBZ8yGyg5iCN1iNPM07TWOQ9uNMoYxlr8RlOlvjVdGCoAY3Nhc99OUrIV2u7hexe3EgVSR4plNwT561rIcYEBJFxaspiJMzsdwJOg3Wq8UXSzUq5W+407s/Kk8XayoJYyWvbKBIuZr8LAXvwtVNgJdbU71xuCCynMtigu6nMO0guLsN4FxrxFP5S1O2XQ4HFdTMOoeSNlgdlaSGXr7yZCe08bgZwRpz1Fz8/nTLcd1fQek2IniwUiTvjZs8kQBmVFSFluxD5Z5WVmFhlbLuva4r5/iHvc91UGuWiLQQaKtY1oOpo8dLqaPEaJ4CO0heLzHzqpAHIVbbQPsj5fMVTB6pJmO5IA1NNbeXLFh17nPxNq5ssCxa2o0+9R6SzAmFb6iO/hc0EzOIltIfAeh/tV5g33677en9qzeJPtDrV1hibAju9KVVG/6KYk9WVB3Nf41p1bS/MfKsR0Zk0a2/Q251rMNiQ0LEEDKL7+6s/k2S21tPPIzA8gPACxqilN/Gp4jFqb2IAuxG/exuaTefkL+GtXCBxLgCo7Nlug8x60ntGfhxO4Uxs9MoC1RbWgepK9C3VxhxqapZ7NxeR781Yen9qv2HZtWNmlIAI4H/zWvMlx5VjyPR9J3lWLz5dlNrvzj4sBb1rAM1aLa+0suzwn5pWA8FszepFZF8RpWmHhx8/76FicaLkeVV5xVyB31OaHjelL9vzrWRhtZRMeZ+lbfoxIpgtbcxv/AO7W9YeMW4kfKtD0cns5UnRuI01G6pqouWEmUhRZsxIzXC3uaqpsFimkVz1ZsSSA9t41G7wrQtZrAlvI8q7+GXv9PnapgYrB4bELii0qMcwIJXVQDqBf/m+lNuYpopbBbC3EGx8DW8lhAG8nzNZvpAg6k6anx08KqBlJ9ps6lSAL8qUr1qb2XgutmROBOvcBqfStWaGEazeVX3Rop+IXrMt7r1ebrx7XrE6u3Ugm9+elNY7CpEbRqBYePrVV1bTSxjNkLMi5t2W7ABr917+VSGl6TNF+HxvUfhs3XRdf1RxZbN1jWt1oyZM+bdxt3V8/YdlvAfOvoHS5ZHw+IDHFr1E8at14hVcSzZlDnq4kJkFs3aL9k3vzwDe61MNYtFU0FTRFNZtDKmix0urUeI0oTm0j7I+XzFKbI2asqsxLCxK6W4Ac6Z2ifZN4fUV3ouPZN+tvktZc2Vxw3HpfjeHDm5unObh1NmKq5QWt5cfKvY7ZiylSSRlAXS2tt17itDsHo4+KbQ5UHvPv8gOJrSnolgkIR5SH75FB/bwrmx97Kb29jmx9DxZdFx3f8Pkv+T4r3zyen2pyLYKAAZm08PtW36Q9DWgXrImMkY3395Rz03iqnY+yHxMgRNOJY7lHPvpZZcsy6WnHxehz47ySdopV2Zlt1cjoRxFvqKZCvlZWlYht4sovfwFbxuiWEhA6+Uhu9gt/BaR2t0cw4geWCXNl1tmVh4X3irs5deWGF9Fllrovf50wn+CJzb0+1C/y2nB3HhlF/SvpGweiMM+FV2zB2za30FiQNPIVl9p7PeCRo3Gq8eBHAioyvLjJdteHj9Fy55YTHvGVk6HxsbmSQ99x9qZbo+ii4ZrqDvty8K+l9H+hKtEHnzAtYhQbFRwv31lcbhgmIeMe6HZRfkGsL/Cq6uXHVt8s5x+j5evDDHvIxwa2hqR3VyYcagsl67XzGU1XpNxrQYHFZoVJ32A+GhrNSy2I76c2fjLRsL+6TbzFxU5Tbq9Ly9FoG1sTdt/ZW+nebX+QqvdreNDxGLBa99B6n+1IzYknw76uY9nLnl1ZWiYmeloHAYX3VCjYSAsw0uL68qvwzWEc1t1iOV/vTMGMyEOo1XW3DTwr0eHA3ig4oC1Spe9HekbTylZSo0NuFzxHfWod7V8ibfvrZdGdt54xG7EyA3BO8r/alYJWpbUWFKx7OTEQgSAi5O4291iB8qJiULIUV8jHe28+VEwEXVRKl75Ra/OkFBiP+nsX8Ejr4gN9qhszot+Hl6zOGABAFrHXjWmlmqvxc+hPIH5VWwzO0MUGdvP60ng41LRhzlQsoYj+FSQGPkCT5UpLiO2e+/1pbBYtkdDmYWZTdRdlsw1UcSN4HMU9E33SeAfh5OsRYxHIq4YjEvN1qEkNZWkYEBArZ1Ci5tbWsHjIgEJFbnpfFGMKkmVS7lfayj8Pi3uRqcKqKHXm93/VWHxbXjqgvhRFoN6IrVmvQwNHjNLA0xGdKCQ2q9oHty+oonRCS8BJ/OfktA2mfYyfpNE6G/8A45/W3yWsOf8AY9f8P/6P9PsuwmybNzRjtZHbxbU/MelfOWkLak3J1JOpN+daXop0qEHspb9WToRrlvvFuIPperWXYez5GMglAB1Kq4CnnodRWWX/AGYzpr0OPK+k5uT3MberxTXQyUyYMiTUAsovr2QBz8SKF0BgVYpSLX6xhfuW2X6/Gldt9KoooeowljpluPdUbiQeJqj6MdIDhXOa5ja1xxFv4hzqryY43HGueek5eXi5M5NS3civ2vOzzyFib5238ACQBrwtSyMR5+vjW9xmz8Dim6zrArHfZwpP6lPHTlVZtLD4GGF1ibrJSCAbliD4+6Kwz4ru3b0OH1uPTjx+3d+PC96MzFNnBhvVZG8wWIqeDlw+NSOZ1GaLUgn3SBcg8xx8qrtj7ViXZ2QyKHySDLcX1LW0rEwzsqkAkZhYgHeORrbPmmMny4OL0OXNlyXvjZX0/Yu2xiHmCDsR5Qp/Ne+Y+GmlfO9pYfrMZIhNs8zLflme1X/QLHxxCYSOqXy2uQL6GqHHYxVxbyXuolLXGt1D3uPKlyZ9eGLX03B7PNy4zxIstt/9OoFiLKzIVG/ffxXvrFS9F5OBB+Na3pR0zRzBHGey4ZyeBynKo9SaTg2iDpWtyseHjjKyU2w5R/CH8N/wNVEkcgzJGhLHf3Ad3PWtnidrkO3ZAtxuKqcFtwS4gquVSAdWF78NbVUzqLhNs/FsCY7omPjoo8uNAm2VIt86Pf8ASbD4Vv45yD23Q+AP1oU2IW+/50e5R7MYjD9GZ2XrDE4j4tlNrc/CrGDDhVsK1OE2+YSWD2RRd1O5huItvvrpbXyql6WKkeIPVgBXAcAcM28Dz+daTLbO49KtlI51WYzEkA2O/S2lDxc/CkzWkjPaNHweKaNw6mxFBrwqrCXsHS+Zd4RviPrTa9OD/FH8G+9Z3Dx3NcmiAG/Wp0e2pXpqh3ow+BqE/SaJlbVgSCLEcxzFZOvWp6JPNrfx+Rouzy3XRlLZldCCb5QQwILEblva55UuKtejW0nhnHVLmeS0QHWzxau627cEiNvA0Jtre2gpyBo9pRbOlYLIXSd2OfEQ9d+ERjuZxiSZHFzqVtpurHO3sq2nSrGmXDTKkyy9TJGsoEu0TlJcgMgxE7pKudSt8oI0I51iZf8ATFFDRCpChg1MGsmgqmjxnSlb0whoD20D7J/0n5Uv0a2tFFCVdrHMTuO4gchR8XrG/wCk/Kh7IX2K6c+HfW3F6aeo/kt0U9dl6G+7jNrX/H4P5no32o8G0o2UsGBC79Dp9arzH3elEgUZgCNLi43XF9RfhW9/C4yfvafqzly1LxmptrRILs9h4E0E9JcP/MHwb7Ve4zZUTPKqCIM0atGmYDK3WdpWYuVLZbnfqLaA16TB4YSiyxsv4gJa5t1eRcxuDuDZta5/4Vh/dW/6n5v7Iov8yYf+YPg32rn+ZIP5no32q8w2FwxdSyRgddMCoJAMaRXTeTa7DfzNSXZmFvHkyOWjkZVY5Qz5x1aS69khbi1wCR30/wCF4eLaP1LzTxhFEOkmH/mD4N9qtMChmCNF2g5IU7gSN41pr/DIM0y2huFUhtyIcjFkyl7kk21F7HS1ZvNuAuByrTD8Phn/AFM8/wDlXPh/RGuXotif5R/cn3qr2tg3hVhIuW2m8b7dxqoErfmb4moSyXvck+OtXl+Gwxm5l4Zfqnl5P5ejyrcTM7RZNLA3U27S/pPAGhxY+WNdWvpx31OfEgAm404cSeFIpEzEFt3KuLpHVb3KyySvvOhp/YGG6uYEHUAn46V1uQpnY+rSa6jKLdw1v8SaV8L4++XdfS4twL54lUggnS/wI31n8d0gQGwJbvHE1HaSBjkvrYms4Y7Gx3iljh80cuestRp8FhjiY85YCMMc68ezqPTXzqp2jtUysz7gTZRyUDSl8GGXcxAIsRc63FjfnoSKVk3kcjVzFjctvFq8TXK9WnhD1er1cNMO16uCu0G9Xq9XqCepzZOAkmmRIg+bMvaVWYxjMo6w5RcBSQb0nRcLKVYWdkBIBZb3Cki5sCCbb7cbUBvOmWHlOGxBb8UginjEhmw8ES4pmzKJc8KKWYat2i+jXvc64PEe4PCr7auw548MZS34jDuUCzB5gFObQGKQqbtu1UjkeNUE57I8KDXwNTBoV6mKxabGBpnCQZzbMi2H8bZQfA2pNTTuzkRms7ZQVaxPuhrdjNbW19/jRBs/HsQyAr1sA7LEnrLgKouzHKDoBWa2ts4xZXgeWTDscqylDEruNXVFLEkDnW1wBwcamOSR36wDrWQhUREuzRq+pcsVG4C+guNapNt4/C4hb9bKHQgRL1LCOGBVIECoDbOWsS97Gw1rTG9PhGUmXlm/xLW3t8TUTO35j8TVvs/ZUadXJimVQ9ikWY3IJt1k7JcpGNTp2mA0A31f4nH4Bp4mnfrUjiyWjhMcZfUhmFwSgLWVQNyi530/cy+0+3j9Mdhbu6qXYAnfc6etBxMEqNbOx8GNa3DDAt1mVrSPKpRjDIEiQG5SBFYkk6avwrmbZ5SVHMqyKy5JSpzPdu2BGhyKAoAGY3u176Wpe5l9j28fpkoYpWdUzSXbQAFmJPcBqaPh8Kzxs4le4bLvNrW041r4PwqyTPhGQsVVUXEt1QEbXE9pMwJcgKLi2jG1VPR2KF2ZZnWGPOSSgJUaHKq3vodwJv50Xly+1e1j9K2OEKpLMxNvzGnsA9413nTnrWihgweEj69mM/WkiBTEAcitld2ElwCT2Q1jazWBO6twOCRiJsTliSVy0cSnLmDPob2PVxD828gGwqfcy+x7eP07hXAI+GtCxUjvIY17VygRQBrmA00Gtya2P+I4JCLuDIkRQNAgEaksc4Qm12ykqGOgAvqaDtnHIuLVOtYGKBmQzsoCzSJ2AQosmVSPErzp9eX2XRj9MNtCDq5XS6vkJXMNxI0Nr9+lLNJerfH7NwwW8eLDMF90xS9px7wVrWsTuJ86qJY8rWurbtV1GovofTyqVbSjSqZcYUlLqbG5+dW3WWBPIH5VS4ZATrxpwbGGMZpc+83/ALWom1YtQ447/pRYogBUzZlKmmRfD4gGlMT75ri9k1Kdrm9OChGvV69cvVE7XlF66BTMMVTsaL9VXCDT5SvGLuo2elfXqckg7qXkjtR1FoOjYJrSoc/V9tO3a+SzDt245d9u6g0bBD2sfaVe2naaxRe0O04OmUbzfgKoNl03xDyQhurGIQED/EM0bs2osvsAFizW92S7Vip308jW46eY1jCkckcjkEZcSpMeFcC2kMMbvEQbDUZT/SCawk+7yoC+vUlNKjGrz9DXfx6c/Q/astK2dBoyVXDaSc/Q/aiLtWP83oftRobPudDVFmqxG1o/zeh+1VZnXu9ftT0BQ1SFqXzr3ev2rnXLSCywI9oluYpbFm8rHvNewGKVXBJta/PlUBiUJ1+tBwY62pzYWzHmlMSb2BuToqAHV2PAAXJNVP4hTzpvCY9ED9ojMtrdrXuNqNU7R+lW1hLOerv1UYWOL/8AnGLKT3sbse9qDhJiba38aRaYeVTw+JUML3y8bAXt3X0p6Ttrej+H6yVQ1si9tzySMZnN/AW8xSfSHFmSZpG0LnN4XN7D428qivSmFI2ihR1DgdZI5BdwDcIAuiJmANtSbC50qoxm0VIFi7HiW9ABwFICl9K4GpVsWK8uMF6YHxclkPM6fGq+Ca3Cp4vE5tBuFChtfWnIRvOW/pHdvNeRgp/5euDELz+dBmcHdRoJYuPteNAIojy3UcxUQ9AQK1wLUy1SRxQTsUfdTCihrMK7+IFBiE1O9AOJFe/ECloCMaXnFSM4ocjgiiQUGiYX/UT3feX3/c94e/8A08+69Dr1aJbDpR0jhkwwgiY5rgsuHUw4HS2vVOM8jaaMbW131jpNx8D8q7XG3HwNBv/Z"/>
          <p:cNvSpPr>
            <a:spLocks noChangeAspect="1" noChangeArrowheads="1"/>
          </p:cNvSpPr>
          <p:nvPr/>
        </p:nvSpPr>
        <p:spPr bwMode="auto">
          <a:xfrm>
            <a:off x="161925" y="-800100"/>
            <a:ext cx="2743200" cy="1666875"/>
          </a:xfrm>
          <a:prstGeom prst="rect">
            <a:avLst/>
          </a:prstGeom>
          <a:noFill/>
          <a:ln w="9525">
            <a:noFill/>
            <a:miter lim="800000"/>
            <a:headEnd/>
            <a:tailEnd/>
          </a:ln>
        </p:spPr>
        <p:txBody>
          <a:bodyPr/>
          <a:lstStyle/>
          <a:p>
            <a:endParaRPr lang="en-US"/>
          </a:p>
        </p:txBody>
      </p:sp>
      <p:sp>
        <p:nvSpPr>
          <p:cNvPr id="23557" name="AutoShape 7" descr="data:image/jpg;base64,/9j/4AAQSkZJRgABAQAAAQABAAD/2wCEAAkGBhQSEBQUEhQUFRQVGBUYGBYXFxQXFRQXFBUXFxQUFBQXHCYeFxwkGRQUHy8gJCcpLCwsFR4xNTAqNSYrLCkBCQoKDgwOGA8PGCkfHBwpKSwpKSkpKSkpKSwpKSkpKSkpLCkpKSkpKSwpKSksKTUpNikpNSkpKSkpKSksLCkpLP/AABEIAK8BIAMBIgACEQEDEQH/xAAbAAACAwEBAQAAAAAAAAAAAAADBAIFBgEAB//EAEMQAAIBAgMEBwYEBAUDBAMAAAECAwARBBIhBTFBUQYTImFxgaEjMpGxwdEUUnKSQlNi4RUWM2PwB7LxJIKDwjRDc//EABoBAAMBAQEBAAAAAAAAAAAAAAABAgMEBQb/xAArEQEBAAIBAwQBAgYDAAAAAAAAAQIRAxIhMQQTQVEFFjIVIkJSYYEGIzT/2gAMAwEAAhEDEQA/AMOIxyHwFTES8h8BXgKItY7W8sK/lHwFTWBfyj4CugUSMUAjtKAZRYLv7uVKHDjS1t2t8oseVWG1IcwXxPC/CkBgjYFrC5tztfnVROnUw5/p+IonU2/L6V44Ky3uLc++h4vD5GA33F/WmRzBYcM6iy6/pq8GxY+XoKz2yE9unj9K2qJRsMbjnCSMuUWB5CoxSqf4R8BUttp7eTx+goGHTWp2awjUA3AX4CrBdo2//XF+0UmqiphKVOH12t/tRfsH2qS7W/2ov2f2pEJVrsCBDL7QgLY791KmgNqf7UX7R9q7/iX+1F+0VqkweEAvnj9b0rtiTCQ4eR1KMwU5VtvY7hU9V+hpj9odKVj06qItyCL66VR4vplIT2UiQA7ljQ38SRVXLiMxN9WJNQi2bK4uEPjarlnyWqvsF04O6SGE/wBQQD4ir5Nq3AIiisf6R9qwk2x5EXMykCtp/wBPsVFJG8UuUMmqk8Vbf8D86eVkm4cnfuOdpn+VF+0VE7S/2ov2j7VqvwGF/NH6138BhPzxev2rL3FdDJnaR/lw/tH2qJ2h/RD+0Vf7RhgUdgI3gKy+PxSAMqqpJ3nl4U5ltNmhJtpFTYxxftFBbav+3H+0VHHL2/Jf+0Uoy1ZGG2tp/px/tFV03aNyB8APlRStDIpyGXeNeVQKry9BRmFDK1SUAq8QPhXJSOAA+FcK612UUECVpfFjsmpyYoDdrS085INOBqgKIBUBvooFZ1o7l0oyCoCirSKozkAXJsKQxGN7ObKcoYaH3mG7d50Xbi+yHPOLd3fbjS8mIKLd9HJFgdSbcvtVxJiNVdTc3WxPm25fKqtWJaxJuotr3cKVbFSJ2dACc9u87r0TZKe8TvPHnTGlvsdfbp41uI0rGbIHt4/GtBtrpEMOVULmLaeFTQz+3E/9Q/j9BS0CdoVHF7QLyFnQqWPl3ceVHw66ikawVKmEqQWiBaDQC16XEmNC9r2t86Kq0HaS+xby+dAKf5jbkKq9u7bZ0CgWua8IxVdtKIhwV1NtB9fWgNp0Y6PxrEGIBLC5NaIxKFsAPhVVhMX1OGhJUm6Lyvu9aLhNuJL7oNx3VyZbtdmEgW0cMGFrVh2c4bF3X/yG4VpcZ0jBfIiEkGxOtqzO21JxQuOCmtuPww5fK1k6Uv8AlBoR6Vv+UfD+9V7oKC6Vp0xns9ielLsLHQd2n1pE7V7jQJFqGSnOxWtjjF7Xkv8A2ilHWrHGp2j5fIUmy0EVIoZFNOtAK0DQDLQWFMsKCy1RAEa16YUrjZiLW031KO9kPc/oRTFivbeai24+dFMB8jUZ4so+NVKTWLRloa0VaxrRICipURRUWgie2jaNSRezDTnv0qvGGIUySasdRfeADooHOrbaUqogZv4SCO862t31UyY4vGHym6uOzwB8D5a1USrcTgyxBFyWOvJQdwJ4U/hYcpIF7C39xV60OVcul5blj+Xm3cBcCqeFGDFCbhNFNrZhvOvE60zWGyl9snj9KBtue+LQHXKCfiae2bHbMd1lPlzNU8mJR8UlzcWIN+/cKmqh/FZZIyw3rb++6kMDOc4B3X+FXWFkVWsBputbhVTt+4nXLb3e0OXK9RKrKL5VqarQ8L7i+AphRVIeVaDtKHNCw719DemKd2fgzKSo103UHWNGHIrqYkQyI7DMqntDS9iCNL99vhWxk2KBowNU21thXuoIHZJB7xup/CZ5abCSh4kOlioPlw9LV3D4RATlA7/Oq3C4OWHDwCW3aj7JBuDlJG/nuv4il5Z5lAKlRfXmD43Irlssd8yljtkRmU6HU253rP7TKvKSBqLa9xAo0scrSBmbMSToLHhoBVZi5jGAzalzcAcBuFbcePy5uTItLDlluLkMOHAiuutPiEsKqJXPWsBqLbuFasEMUgsOfCuBdRXnwrMczWAHCmEi1HiPnQbW49e2f+cKVZaexw9o3jSrCkcKstLuKbalpN9EALChMKO9CYU0qbaPDz+lGh/00/8Ak+a0PamlvOp4Y+yXu6z/AOtURVpxlA8Khi5gRpyPyo7YdRl7yPlQMZGBu5GnA1aiirQxRVFY5NBgKMlCFEipwK/pG5WEEbw6/I1RbOxLMVUtexBtb3rcz5mr7pMP/Tn9S/Ws5stbMDe2tvuaueE1p8QTJEMm97DxQEXA+FDnkDMMuigWHeQdT8ahhcesanmBZPPdanNl7KLK8rEjLrl0Iv8A0931pUBrD7M79fkKy8uGKup363NaebEkrdND36+VUEzl91s2twT8qk2j2ajDUNpa+761njjmL5m1LsxJ/ToAPKrXYUzMrxkWaxtVaF6uQq47Ia57jzBqZNNL3arCm6jwFMClcLiVOgPgP7U2KpEdP/PKo4LpN1DZkXMbW1Nh6UHFYm1111Gvgbj7VVxroKAssd0omlJPZUclFvU0jBKxOdmuTuvyoDCixpajRR9T6NxJi9nJHIL5cwB4qVJIYHnYisftbBTQuYXh6y3usoPaU7iNdKs+g+02TDzKi5nzra50GYWzH4DSldrvIGJkY9bfeDvv7pHd3Vjk6+LDqAwGz2jDSyKFKqciD+Hnc8zpWKGoUkAkcDX0rCNJPD7RbNu/UOBtwr57iILMwFt5+dXgw5J3FEysttV8K7hNkKAcupO8nfQkWwqYNuNaI0jj8DlU6brX+NEGES4spBuN57xT6xCdQLjMALjjv3+lN/gu0PEfOhKGP/1H8aUcU5jf9R/1GqnauP6pb2uSbAfegxHFLyCkcFt7rGystr7iDT7mgbLvQ3orUJqcKqjao3edG2I65o84BQMCwN7FSy5wbAm1r7gTQ9q8PE0fYSydlYnKNIyoCGZRcuhS5XWwcK3ioO8CqSt+lOJuHyTYN4+suiRYQwy5c3Zsxw62sLXHWa9+6slO5I1HCtrtyPFqkyYieSVI+qYMcRI0Tq8mQOitcSDMCNSuUqd5Fqx2PNz5Uw1aUVaChoimsa0MJuosYoIoyUQFNvw5oLf1KT4A62ql2fhV4ntDcO7da3O1X+12AhJbUAr8b6VnQ1yAB2ibq/H48quJpHH40u4voF0A89flW5w8+TAKV3ZBrzLP9lrLHo2zFiGXU38b76vsbH1WBgQm5ubkd2Y/NqooqZMRYKO/71DFbJN80ZtfWl53u1vA+tXeDe6W5Ej6j0NQoLYOHYurHdex0t3c6ssf0bMjSMoJGUE8xbT0q86P7DWRFOZhqbgHS99a0uyNniIy3N72AvwHI/Gs/lcvbT5fGQAot2lsNdDod47quy2l+FMbb2YsU5CgHcR3BuHlrVXicTa68qtJbEyXa/cRQ4muB4CgTS28PlXsI91HhQDBWpgVG9SBoDWdBHA6/uVT53NF6Sy3b+pFjHmLt9areiU1pXH5kPow+9OYyTPnY/xH/nyrDN3emm9tSlgoOlioYHn2b2/5yr5O2pJ53PrX08Shtmg/libXvUEfSvl7GtMHLydstI86i7VFntSmIxG81ozXnRyUddY8QR9q1H4fUV8+wWMKOrKdVIt/etp0Y2s+IjzSKqnOVFtAbcTfdQFZibmWTuY/OholyVNjfTUAinoYSOukt/Fl4cW4c6zsGGdsewuVU2NybCwF7edvSp2qFJ9hBZ8yGyg5iCN1iNPM07TWOQ9uNMoYxlr8RlOlvjVdGCoAY3Nhc99OUrIV2u7hexe3EgVSR4plNwT561rIcYEBJFxaspiJMzsdwJOg3Wq8UXSzUq5W+407s/Kk8XayoJYyWvbKBIuZr8LAXvwtVNgJdbU71xuCCynMtigu6nMO0guLsN4FxrxFP5S1O2XQ4HFdTMOoeSNlgdlaSGXr7yZCe08bgZwRpz1Fz8/nTLcd1fQek2IniwUiTvjZs8kQBmVFSFluxD5Z5WVmFhlbLuva4r5/iHvc91UGuWiLQQaKtY1oOpo8dLqaPEaJ4CO0heLzHzqpAHIVbbQPsj5fMVTB6pJmO5IA1NNbeXLFh17nPxNq5ssCxa2o0+9R6SzAmFb6iO/hc0EzOIltIfAeh/tV5g33677en9qzeJPtDrV1hibAju9KVVG/6KYk9WVB3Nf41p1bS/MfKsR0Zk0a2/Q251rMNiQ0LEEDKL7+6s/k2S21tPPIzA8gPACxqilN/Gp4jFqb2IAuxG/exuaTefkL+GtXCBxLgCo7Nlug8x60ntGfhxO4Uxs9MoC1RbWgepK9C3VxhxqapZ7NxeR781Yen9qv2HZtWNmlIAI4H/zWvMlx5VjyPR9J3lWLz5dlNrvzj4sBb1rAM1aLa+0suzwn5pWA8FszepFZF8RpWmHhx8/76FicaLkeVV5xVyB31OaHjelL9vzrWRhtZRMeZ+lbfoxIpgtbcxv/AO7W9YeMW4kfKtD0cns5UnRuI01G6pqouWEmUhRZsxIzXC3uaqpsFimkVz1ZsSSA9t41G7wrQtZrAlvI8q7+GXv9PnapgYrB4bELii0qMcwIJXVQDqBf/m+lNuYpopbBbC3EGx8DW8lhAG8nzNZvpAg6k6anx08KqBlJ9ps6lSAL8qUr1qb2XgutmROBOvcBqfStWaGEazeVX3Rop+IXrMt7r1ebrx7XrE6u3Ugm9+elNY7CpEbRqBYePrVV1bTSxjNkLMi5t2W7ABr917+VSGl6TNF+HxvUfhs3XRdf1RxZbN1jWt1oyZM+bdxt3V8/YdlvAfOvoHS5ZHw+IDHFr1E8at14hVcSzZlDnq4kJkFs3aL9k3vzwDe61MNYtFU0FTRFNZtDKmix0urUeI0oTm0j7I+XzFKbI2asqsxLCxK6W4Ac6Z2ifZN4fUV3ouPZN+tvktZc2Vxw3HpfjeHDm5unObh1NmKq5QWt5cfKvY7ZiylSSRlAXS2tt17itDsHo4+KbQ5UHvPv8gOJrSnolgkIR5SH75FB/bwrmx97Kb29jmx9DxZdFx3f8Pkv+T4r3zyen2pyLYKAAZm08PtW36Q9DWgXrImMkY3395Rz03iqnY+yHxMgRNOJY7lHPvpZZcsy6WnHxehz47ySdopV2Zlt1cjoRxFvqKZCvlZWlYht4sovfwFbxuiWEhA6+Uhu9gt/BaR2t0cw4geWCXNl1tmVh4X3irs5deWGF9Fllrovf50wn+CJzb0+1C/y2nB3HhlF/SvpGweiMM+FV2zB2za30FiQNPIVl9p7PeCRo3Gq8eBHAioyvLjJdteHj9Fy55YTHvGVk6HxsbmSQ99x9qZbo+ii4ZrqDvty8K+l9H+hKtEHnzAtYhQbFRwv31lcbhgmIeMe6HZRfkGsL/Cq6uXHVt8s5x+j5evDDHvIxwa2hqR3VyYcagsl67XzGU1XpNxrQYHFZoVJ32A+GhrNSy2I76c2fjLRsL+6TbzFxU5Tbq9Ly9FoG1sTdt/ZW+nebX+QqvdreNDxGLBa99B6n+1IzYknw76uY9nLnl1ZWiYmeloHAYX3VCjYSAsw0uL68qvwzWEc1t1iOV/vTMGMyEOo1XW3DTwr0eHA3ig4oC1Spe9HekbTylZSo0NuFzxHfWod7V8ibfvrZdGdt54xG7EyA3BO8r/alYJWpbUWFKx7OTEQgSAi5O4291iB8qJiULIUV8jHe28+VEwEXVRKl75Ra/OkFBiP+nsX8Ejr4gN9qhszot+Hl6zOGABAFrHXjWmlmqvxc+hPIH5VWwzO0MUGdvP60ng41LRhzlQsoYj+FSQGPkCT5UpLiO2e+/1pbBYtkdDmYWZTdRdlsw1UcSN4HMU9E33SeAfh5OsRYxHIq4YjEvN1qEkNZWkYEBArZ1Ci5tbWsHjIgEJFbnpfFGMKkmVS7lfayj8Pi3uRqcKqKHXm93/VWHxbXjqgvhRFoN6IrVmvQwNHjNLA0xGdKCQ2q9oHty+oonRCS8BJ/OfktA2mfYyfpNE6G/8A45/W3yWsOf8AY9f8P/6P9PsuwmybNzRjtZHbxbU/MelfOWkLak3J1JOpN+daXop0qEHspb9WToRrlvvFuIPperWXYez5GMglAB1Kq4CnnodRWWX/AGYzpr0OPK+k5uT3MberxTXQyUyYMiTUAsovr2QBz8SKF0BgVYpSLX6xhfuW2X6/Gldt9KoooeowljpluPdUbiQeJqj6MdIDhXOa5ja1xxFv4hzqryY43HGueek5eXi5M5NS3civ2vOzzyFib5238ACQBrwtSyMR5+vjW9xmz8Dim6zrArHfZwpP6lPHTlVZtLD4GGF1ibrJSCAbliD4+6Kwz4ru3b0OH1uPTjx+3d+PC96MzFNnBhvVZG8wWIqeDlw+NSOZ1GaLUgn3SBcg8xx8qrtj7ViXZ2QyKHySDLcX1LW0rEwzsqkAkZhYgHeORrbPmmMny4OL0OXNlyXvjZX0/Yu2xiHmCDsR5Qp/Ne+Y+GmlfO9pYfrMZIhNs8zLflme1X/QLHxxCYSOqXy2uQL6GqHHYxVxbyXuolLXGt1D3uPKlyZ9eGLX03B7PNy4zxIstt/9OoFiLKzIVG/ffxXvrFS9F5OBB+Na3pR0zRzBHGey4ZyeBynKo9SaTg2iDpWtyseHjjKyU2w5R/CH8N/wNVEkcgzJGhLHf3Ad3PWtnidrkO3ZAtxuKqcFtwS4gquVSAdWF78NbVUzqLhNs/FsCY7omPjoo8uNAm2VIt86Pf8ASbD4Vv45yD23Q+AP1oU2IW+/50e5R7MYjD9GZ2XrDE4j4tlNrc/CrGDDhVsK1OE2+YSWD2RRd1O5huItvvrpbXyql6WKkeIPVgBXAcAcM28Dz+daTLbO49KtlI51WYzEkA2O/S2lDxc/CkzWkjPaNHweKaNw6mxFBrwqrCXsHS+Zd4RviPrTa9OD/FH8G+9Z3Dx3NcmiAG/Wp0e2pXpqh3ow+BqE/SaJlbVgSCLEcxzFZOvWp6JPNrfx+Rouzy3XRlLZldCCb5QQwILEblva55UuKtejW0nhnHVLmeS0QHWzxau627cEiNvA0Jtre2gpyBo9pRbOlYLIXSd2OfEQ9d+ERjuZxiSZHFzqVtpurHO3sq2nSrGmXDTKkyy9TJGsoEu0TlJcgMgxE7pKudSt8oI0I51iZf8ATFFDRCpChg1MGsmgqmjxnSlb0whoD20D7J/0n5Uv0a2tFFCVdrHMTuO4gchR8XrG/wCk/Kh7IX2K6c+HfW3F6aeo/kt0U9dl6G+7jNrX/H4P5no32o8G0o2UsGBC79Dp9arzH3elEgUZgCNLi43XF9RfhW9/C4yfvafqzly1LxmptrRILs9h4E0E9JcP/MHwb7Ve4zZUTPKqCIM0atGmYDK3WdpWYuVLZbnfqLaA16TB4YSiyxsv4gJa5t1eRcxuDuDZta5/4Vh/dW/6n5v7Iov8yYf+YPg32rn+ZIP5no32q8w2FwxdSyRgddMCoJAMaRXTeTa7DfzNSXZmFvHkyOWjkZVY5Qz5x1aS69khbi1wCR30/wCF4eLaP1LzTxhFEOkmH/mD4N9qtMChmCNF2g5IU7gSN41pr/DIM0y2huFUhtyIcjFkyl7kk21F7HS1ZvNuAuByrTD8Phn/AFM8/wDlXPh/RGuXotif5R/cn3qr2tg3hVhIuW2m8b7dxqoErfmb4moSyXvck+OtXl+Gwxm5l4Zfqnl5P5ejyrcTM7RZNLA3U27S/pPAGhxY+WNdWvpx31OfEgAm404cSeFIpEzEFt3KuLpHVb3KyySvvOhp/YGG6uYEHUAn46V1uQpnY+rSa6jKLdw1v8SaV8L4++XdfS4twL54lUggnS/wI31n8d0gQGwJbvHE1HaSBjkvrYms4Y7Gx3iljh80cuestRp8FhjiY85YCMMc68ezqPTXzqp2jtUysz7gTZRyUDSl8GGXcxAIsRc63FjfnoSKVk3kcjVzFjctvFq8TXK9WnhD1er1cNMO16uCu0G9Xq9XqCepzZOAkmmRIg+bMvaVWYxjMo6w5RcBSQb0nRcLKVYWdkBIBZb3Cki5sCCbb7cbUBvOmWHlOGxBb8UginjEhmw8ES4pmzKJc8KKWYat2i+jXvc64PEe4PCr7auw548MZS34jDuUCzB5gFObQGKQqbtu1UjkeNUE57I8KDXwNTBoV6mKxabGBpnCQZzbMi2H8bZQfA2pNTTuzkRms7ZQVaxPuhrdjNbW19/jRBs/HsQyAr1sA7LEnrLgKouzHKDoBWa2ts4xZXgeWTDscqylDEruNXVFLEkDnW1wBwcamOSR36wDrWQhUREuzRq+pcsVG4C+guNapNt4/C4hb9bKHQgRL1LCOGBVIECoDbOWsS97Gw1rTG9PhGUmXlm/xLW3t8TUTO35j8TVvs/ZUadXJimVQ9ikWY3IJt1k7JcpGNTp2mA0A31f4nH4Bp4mnfrUjiyWjhMcZfUhmFwSgLWVQNyi530/cy+0+3j9Mdhbu6qXYAnfc6etBxMEqNbOx8GNa3DDAt1mVrSPKpRjDIEiQG5SBFYkk6avwrmbZ5SVHMqyKy5JSpzPdu2BGhyKAoAGY3u176Wpe5l9j28fpkoYpWdUzSXbQAFmJPcBqaPh8Kzxs4le4bLvNrW041r4PwqyTPhGQsVVUXEt1QEbXE9pMwJcgKLi2jG1VPR2KF2ZZnWGPOSSgJUaHKq3vodwJv50Xly+1e1j9K2OEKpLMxNvzGnsA9413nTnrWihgweEj69mM/WkiBTEAcitld2ElwCT2Q1jazWBO6twOCRiJsTliSVy0cSnLmDPob2PVxD828gGwqfcy+x7eP07hXAI+GtCxUjvIY17VygRQBrmA00Gtya2P+I4JCLuDIkRQNAgEaksc4Qm12ykqGOgAvqaDtnHIuLVOtYGKBmQzsoCzSJ2AQosmVSPErzp9eX2XRj9MNtCDq5XS6vkJXMNxI0Nr9+lLNJerfH7NwwW8eLDMF90xS9px7wVrWsTuJ86qJY8rWurbtV1GovofTyqVbSjSqZcYUlLqbG5+dW3WWBPIH5VS4ZATrxpwbGGMZpc+83/ALWom1YtQ447/pRYogBUzZlKmmRfD4gGlMT75ri9k1Kdrm9OChGvV69cvVE7XlF66BTMMVTsaL9VXCDT5SvGLuo2elfXqckg7qXkjtR1FoOjYJrSoc/V9tO3a+SzDt245d9u6g0bBD2sfaVe2naaxRe0O04OmUbzfgKoNl03xDyQhurGIQED/EM0bs2osvsAFizW92S7Vip308jW46eY1jCkckcjkEZcSpMeFcC2kMMbvEQbDUZT/SCawk+7yoC+vUlNKjGrz9DXfx6c/Q/astK2dBoyVXDaSc/Q/aiLtWP83oftRobPudDVFmqxG1o/zeh+1VZnXu9ftT0BQ1SFqXzr3ev2rnXLSCywI9oluYpbFm8rHvNewGKVXBJta/PlUBiUJ1+tBwY62pzYWzHmlMSb2BuToqAHV2PAAXJNVP4hTzpvCY9ED9ojMtrdrXuNqNU7R+lW1hLOerv1UYWOL/8AnGLKT3sbse9qDhJiba38aRaYeVTw+JUML3y8bAXt3X0p6Ttrej+H6yVQ1si9tzySMZnN/AW8xSfSHFmSZpG0LnN4XN7D428qivSmFI2ihR1DgdZI5BdwDcIAuiJmANtSbC50qoxm0VIFi7HiW9ABwFICl9K4GpVsWK8uMF6YHxclkPM6fGq+Ca3Cp4vE5tBuFChtfWnIRvOW/pHdvNeRgp/5euDELz+dBmcHdRoJYuPteNAIojy3UcxUQ9AQK1wLUy1SRxQTsUfdTCihrMK7+IFBiE1O9AOJFe/ECloCMaXnFSM4ocjgiiQUGiYX/UT3feX3/c94e/8A08+69Dr1aJbDpR0jhkwwgiY5rgsuHUw4HS2vVOM8jaaMbW131jpNx8D8q7XG3HwNBv/Z"/>
          <p:cNvSpPr>
            <a:spLocks noChangeAspect="1" noChangeArrowheads="1"/>
          </p:cNvSpPr>
          <p:nvPr/>
        </p:nvSpPr>
        <p:spPr bwMode="auto">
          <a:xfrm>
            <a:off x="161925" y="-800100"/>
            <a:ext cx="2743200" cy="1666875"/>
          </a:xfrm>
          <a:prstGeom prst="rect">
            <a:avLst/>
          </a:prstGeom>
          <a:noFill/>
          <a:ln w="9525">
            <a:noFill/>
            <a:miter lim="800000"/>
            <a:headEnd/>
            <a:tailEnd/>
          </a:ln>
        </p:spPr>
        <p:txBody>
          <a:bodyPr/>
          <a:lstStyle/>
          <a:p>
            <a:endParaRPr lang="en-US"/>
          </a:p>
        </p:txBody>
      </p:sp>
      <p:sp>
        <p:nvSpPr>
          <p:cNvPr id="23558" name="AutoShape 9" descr="data:image/jpg;base64,/9j/4AAQSkZJRgABAQAAAQABAAD/2wCEAAkGBhQSEBQUEhQUFRQVGBUYGBYXFxQXFRQXFBUXFxQUFBQXHCYeFxwkGRQUHy8gJCcpLCwsFR4xNTAqNSYrLCkBCQoKDgwOGA8PGCkfHBwpKSwpKSkpKSkpKSwpKSkpKSkpLCkpKSkpKSwpKSksKTUpNikpNSkpKSkpKSksLCkpLP/AABEIAK8BIAMBIgACEQEDEQH/xAAbAAACAwEBAQAAAAAAAAAAAAADBAIFBgEAB//EAEMQAAIBAgMEBwYEBAUDBAMAAAECAwARBBIhBTFBUQYTImFxgaEjMpGxwdEUUnKSQlNi4RUWM2PwB7LxJIKDwjRDc//EABoBAAMBAQEBAAAAAAAAAAAAAAABAgMEBQb/xAArEQEBAAIBAwQBAgYDAAAAAAAAAQIRAxIhMQQTQVEFFjIVIkJSYYEGIzT/2gAMAwEAAhEDEQA/AMOIxyHwFTES8h8BXgKItY7W8sK/lHwFTWBfyj4CugUSMUAjtKAZRYLv7uVKHDjS1t2t8oseVWG1IcwXxPC/CkBgjYFrC5tztfnVROnUw5/p+IonU2/L6V44Ky3uLc++h4vD5GA33F/WmRzBYcM6iy6/pq8GxY+XoKz2yE9unj9K2qJRsMbjnCSMuUWB5CoxSqf4R8BUttp7eTx+goGHTWp2awjUA3AX4CrBdo2//XF+0UmqiphKVOH12t/tRfsH2qS7W/2ov2f2pEJVrsCBDL7QgLY791KmgNqf7UX7R9q7/iX+1F+0VqkweEAvnj9b0rtiTCQ4eR1KMwU5VtvY7hU9V+hpj9odKVj06qItyCL66VR4vplIT2UiQA7ljQ38SRVXLiMxN9WJNQi2bK4uEPjarlnyWqvsF04O6SGE/wBQQD4ir5Nq3AIiisf6R9qwk2x5EXMykCtp/wBPsVFJG8UuUMmqk8Vbf8D86eVkm4cnfuOdpn+VF+0VE7S/2ov2j7VqvwGF/NH6138BhPzxev2rL3FdDJnaR/lw/tH2qJ2h/RD+0Vf7RhgUdgI3gKy+PxSAMqqpJ3nl4U5ltNmhJtpFTYxxftFBbav+3H+0VHHL2/Jf+0Uoy1ZGG2tp/px/tFV03aNyB8APlRStDIpyGXeNeVQKry9BRmFDK1SUAq8QPhXJSOAA+FcK612UUECVpfFjsmpyYoDdrS085INOBqgKIBUBvooFZ1o7l0oyCoCirSKozkAXJsKQxGN7ObKcoYaH3mG7d50Xbi+yHPOLd3fbjS8mIKLd9HJFgdSbcvtVxJiNVdTc3WxPm25fKqtWJaxJuotr3cKVbFSJ2dACc9u87r0TZKe8TvPHnTGlvsdfbp41uI0rGbIHt4/GtBtrpEMOVULmLaeFTQz+3E/9Q/j9BS0CdoVHF7QLyFnQqWPl3ceVHw66ikawVKmEqQWiBaDQC16XEmNC9r2t86Kq0HaS+xby+dAKf5jbkKq9u7bZ0CgWua8IxVdtKIhwV1NtB9fWgNp0Y6PxrEGIBLC5NaIxKFsAPhVVhMX1OGhJUm6Lyvu9aLhNuJL7oNx3VyZbtdmEgW0cMGFrVh2c4bF3X/yG4VpcZ0jBfIiEkGxOtqzO21JxQuOCmtuPww5fK1k6Uv8AlBoR6Vv+UfD+9V7oKC6Vp0xns9ielLsLHQd2n1pE7V7jQJFqGSnOxWtjjF7Xkv8A2ilHWrHGp2j5fIUmy0EVIoZFNOtAK0DQDLQWFMsKCy1RAEa16YUrjZiLW031KO9kPc/oRTFivbeai24+dFMB8jUZ4so+NVKTWLRloa0VaxrRICipURRUWgie2jaNSRezDTnv0qvGGIUySasdRfeADooHOrbaUqogZv4SCO862t31UyY4vGHym6uOzwB8D5a1USrcTgyxBFyWOvJQdwJ4U/hYcpIF7C39xV60OVcul5blj+Xm3cBcCqeFGDFCbhNFNrZhvOvE60zWGyl9snj9KBtue+LQHXKCfiae2bHbMd1lPlzNU8mJR8UlzcWIN+/cKmqh/FZZIyw3rb++6kMDOc4B3X+FXWFkVWsBputbhVTt+4nXLb3e0OXK9RKrKL5VqarQ8L7i+AphRVIeVaDtKHNCw719DemKd2fgzKSo103UHWNGHIrqYkQyI7DMqntDS9iCNL99vhWxk2KBowNU21thXuoIHZJB7xup/CZ5abCSh4kOlioPlw9LV3D4RATlA7/Oq3C4OWHDwCW3aj7JBuDlJG/nuv4il5Z5lAKlRfXmD43Irlssd8yljtkRmU6HU253rP7TKvKSBqLa9xAo0scrSBmbMSToLHhoBVZi5jGAzalzcAcBuFbcePy5uTItLDlluLkMOHAiuutPiEsKqJXPWsBqLbuFasEMUgsOfCuBdRXnwrMczWAHCmEi1HiPnQbW49e2f+cKVZaexw9o3jSrCkcKstLuKbalpN9EALChMKO9CYU0qbaPDz+lGh/00/8Ak+a0PamlvOp4Y+yXu6z/AOtURVpxlA8Khi5gRpyPyo7YdRl7yPlQMZGBu5GnA1aiirQxRVFY5NBgKMlCFEipwK/pG5WEEbw6/I1RbOxLMVUtexBtb3rcz5mr7pMP/Tn9S/Ws5stbMDe2tvuaueE1p8QTJEMm97DxQEXA+FDnkDMMuigWHeQdT8ahhcesanmBZPPdanNl7KLK8rEjLrl0Iv8A0931pUBrD7M79fkKy8uGKup363NaebEkrdND36+VUEzl91s2twT8qk2j2ajDUNpa+761njjmL5m1LsxJ/ToAPKrXYUzMrxkWaxtVaF6uQq47Ia57jzBqZNNL3arCm6jwFMClcLiVOgPgP7U2KpEdP/PKo4LpN1DZkXMbW1Nh6UHFYm1111Gvgbj7VVxroKAssd0omlJPZUclFvU0jBKxOdmuTuvyoDCixpajRR9T6NxJi9nJHIL5cwB4qVJIYHnYisftbBTQuYXh6y3usoPaU7iNdKs+g+02TDzKi5nzra50GYWzH4DSldrvIGJkY9bfeDvv7pHd3Vjk6+LDqAwGz2jDSyKFKqciD+Hnc8zpWKGoUkAkcDX0rCNJPD7RbNu/UOBtwr57iILMwFt5+dXgw5J3FEysttV8K7hNkKAcupO8nfQkWwqYNuNaI0jj8DlU6brX+NEGES4spBuN57xT6xCdQLjMALjjv3+lN/gu0PEfOhKGP/1H8aUcU5jf9R/1GqnauP6pb2uSbAfegxHFLyCkcFt7rGystr7iDT7mgbLvQ3orUJqcKqjao3edG2I65o84BQMCwN7FSy5wbAm1r7gTQ9q8PE0fYSydlYnKNIyoCGZRcuhS5XWwcK3ioO8CqSt+lOJuHyTYN4+suiRYQwy5c3Zsxw62sLXHWa9+6slO5I1HCtrtyPFqkyYieSVI+qYMcRI0Tq8mQOitcSDMCNSuUqd5Fqx2PNz5Uw1aUVaChoimsa0MJuosYoIoyUQFNvw5oLf1KT4A62ql2fhV4ntDcO7da3O1X+12AhJbUAr8b6VnQ1yAB2ibq/H48quJpHH40u4voF0A89flW5w8+TAKV3ZBrzLP9lrLHo2zFiGXU38b76vsbH1WBgQm5ubkd2Y/NqooqZMRYKO/71DFbJN80ZtfWl53u1vA+tXeDe6W5Ej6j0NQoLYOHYurHdex0t3c6ssf0bMjSMoJGUE8xbT0q86P7DWRFOZhqbgHS99a0uyNniIy3N72AvwHI/Gs/lcvbT5fGQAot2lsNdDod47quy2l+FMbb2YsU5CgHcR3BuHlrVXicTa68qtJbEyXa/cRQ4muB4CgTS28PlXsI91HhQDBWpgVG9SBoDWdBHA6/uVT53NF6Sy3b+pFjHmLt9areiU1pXH5kPow+9OYyTPnY/xH/nyrDN3emm9tSlgoOlioYHn2b2/5yr5O2pJ53PrX08Shtmg/libXvUEfSvl7GtMHLydstI86i7VFntSmIxG81ozXnRyUddY8QR9q1H4fUV8+wWMKOrKdVIt/etp0Y2s+IjzSKqnOVFtAbcTfdQFZibmWTuY/OholyVNjfTUAinoYSOukt/Fl4cW4c6zsGGdsewuVU2NybCwF7edvSp2qFJ9hBZ8yGyg5iCN1iNPM07TWOQ9uNMoYxlr8RlOlvjVdGCoAY3Nhc99OUrIV2u7hexe3EgVSR4plNwT561rIcYEBJFxaspiJMzsdwJOg3Wq8UXSzUq5W+407s/Kk8XayoJYyWvbKBIuZr8LAXvwtVNgJdbU71xuCCynMtigu6nMO0guLsN4FxrxFP5S1O2XQ4HFdTMOoeSNlgdlaSGXr7yZCe08bgZwRpz1Fz8/nTLcd1fQek2IniwUiTvjZs8kQBmVFSFluxD5Z5WVmFhlbLuva4r5/iHvc91UGuWiLQQaKtY1oOpo8dLqaPEaJ4CO0heLzHzqpAHIVbbQPsj5fMVTB6pJmO5IA1NNbeXLFh17nPxNq5ssCxa2o0+9R6SzAmFb6iO/hc0EzOIltIfAeh/tV5g33677en9qzeJPtDrV1hibAju9KVVG/6KYk9WVB3Nf41p1bS/MfKsR0Zk0a2/Q251rMNiQ0LEEDKL7+6s/k2S21tPPIzA8gPACxqilN/Gp4jFqb2IAuxG/exuaTefkL+GtXCBxLgCo7Nlug8x60ntGfhxO4Uxs9MoC1RbWgepK9C3VxhxqapZ7NxeR781Yen9qv2HZtWNmlIAI4H/zWvMlx5VjyPR9J3lWLz5dlNrvzj4sBb1rAM1aLa+0suzwn5pWA8FszepFZF8RpWmHhx8/76FicaLkeVV5xVyB31OaHjelL9vzrWRhtZRMeZ+lbfoxIpgtbcxv/AO7W9YeMW4kfKtD0cns5UnRuI01G6pqouWEmUhRZsxIzXC3uaqpsFimkVz1ZsSSA9t41G7wrQtZrAlvI8q7+GXv9PnapgYrB4bELii0qMcwIJXVQDqBf/m+lNuYpopbBbC3EGx8DW8lhAG8nzNZvpAg6k6anx08KqBlJ9ps6lSAL8qUr1qb2XgutmROBOvcBqfStWaGEazeVX3Rop+IXrMt7r1ebrx7XrE6u3Ugm9+elNY7CpEbRqBYePrVV1bTSxjNkLMi5t2W7ABr917+VSGl6TNF+HxvUfhs3XRdf1RxZbN1jWt1oyZM+bdxt3V8/YdlvAfOvoHS5ZHw+IDHFr1E8at14hVcSzZlDnq4kJkFs3aL9k3vzwDe61MNYtFU0FTRFNZtDKmix0urUeI0oTm0j7I+XzFKbI2asqsxLCxK6W4Ac6Z2ifZN4fUV3ouPZN+tvktZc2Vxw3HpfjeHDm5unObh1NmKq5QWt5cfKvY7ZiylSSRlAXS2tt17itDsHo4+KbQ5UHvPv8gOJrSnolgkIR5SH75FB/bwrmx97Kb29jmx9DxZdFx3f8Pkv+T4r3zyen2pyLYKAAZm08PtW36Q9DWgXrImMkY3395Rz03iqnY+yHxMgRNOJY7lHPvpZZcsy6WnHxehz47ySdopV2Zlt1cjoRxFvqKZCvlZWlYht4sovfwFbxuiWEhA6+Uhu9gt/BaR2t0cw4geWCXNl1tmVh4X3irs5deWGF9Fllrovf50wn+CJzb0+1C/y2nB3HhlF/SvpGweiMM+FV2zB2za30FiQNPIVl9p7PeCRo3Gq8eBHAioyvLjJdteHj9Fy55YTHvGVk6HxsbmSQ99x9qZbo+ii4ZrqDvty8K+l9H+hKtEHnzAtYhQbFRwv31lcbhgmIeMe6HZRfkGsL/Cq6uXHVt8s5x+j5evDDHvIxwa2hqR3VyYcagsl67XzGU1XpNxrQYHFZoVJ32A+GhrNSy2I76c2fjLRsL+6TbzFxU5Tbq9Ly9FoG1sTdt/ZW+nebX+QqvdreNDxGLBa99B6n+1IzYknw76uY9nLnl1ZWiYmeloHAYX3VCjYSAsw0uL68qvwzWEc1t1iOV/vTMGMyEOo1XW3DTwr0eHA3ig4oC1Spe9HekbTylZSo0NuFzxHfWod7V8ibfvrZdGdt54xG7EyA3BO8r/alYJWpbUWFKx7OTEQgSAi5O4291iB8qJiULIUV8jHe28+VEwEXVRKl75Ra/OkFBiP+nsX8Ejr4gN9qhszot+Hl6zOGABAFrHXjWmlmqvxc+hPIH5VWwzO0MUGdvP60ng41LRhzlQsoYj+FSQGPkCT5UpLiO2e+/1pbBYtkdDmYWZTdRdlsw1UcSN4HMU9E33SeAfh5OsRYxHIq4YjEvN1qEkNZWkYEBArZ1Ci5tbWsHjIgEJFbnpfFGMKkmVS7lfayj8Pi3uRqcKqKHXm93/VWHxbXjqgvhRFoN6IrVmvQwNHjNLA0xGdKCQ2q9oHty+oonRCS8BJ/OfktA2mfYyfpNE6G/8A45/W3yWsOf8AY9f8P/6P9PsuwmybNzRjtZHbxbU/MelfOWkLak3J1JOpN+daXop0qEHspb9WToRrlvvFuIPperWXYez5GMglAB1Kq4CnnodRWWX/AGYzpr0OPK+k5uT3MberxTXQyUyYMiTUAsovr2QBz8SKF0BgVYpSLX6xhfuW2X6/Gldt9KoooeowljpluPdUbiQeJqj6MdIDhXOa5ja1xxFv4hzqryY43HGueek5eXi5M5NS3civ2vOzzyFib5238ACQBrwtSyMR5+vjW9xmz8Dim6zrArHfZwpP6lPHTlVZtLD4GGF1ibrJSCAbliD4+6Kwz4ru3b0OH1uPTjx+3d+PC96MzFNnBhvVZG8wWIqeDlw+NSOZ1GaLUgn3SBcg8xx8qrtj7ViXZ2QyKHySDLcX1LW0rEwzsqkAkZhYgHeORrbPmmMny4OL0OXNlyXvjZX0/Yu2xiHmCDsR5Qp/Ne+Y+GmlfO9pYfrMZIhNs8zLflme1X/QLHxxCYSOqXy2uQL6GqHHYxVxbyXuolLXGt1D3uPKlyZ9eGLX03B7PNy4zxIstt/9OoFiLKzIVG/ffxXvrFS9F5OBB+Na3pR0zRzBHGey4ZyeBynKo9SaTg2iDpWtyseHjjKyU2w5R/CH8N/wNVEkcgzJGhLHf3Ad3PWtnidrkO3ZAtxuKqcFtwS4gquVSAdWF78NbVUzqLhNs/FsCY7omPjoo8uNAm2VIt86Pf8ASbD4Vv45yD23Q+AP1oU2IW+/50e5R7MYjD9GZ2XrDE4j4tlNrc/CrGDDhVsK1OE2+YSWD2RRd1O5huItvvrpbXyql6WKkeIPVgBXAcAcM28Dz+daTLbO49KtlI51WYzEkA2O/S2lDxc/CkzWkjPaNHweKaNw6mxFBrwqrCXsHS+Zd4RviPrTa9OD/FH8G+9Z3Dx3NcmiAG/Wp0e2pXpqh3ow+BqE/SaJlbVgSCLEcxzFZOvWp6JPNrfx+Rouzy3XRlLZldCCb5QQwILEblva55UuKtejW0nhnHVLmeS0QHWzxau627cEiNvA0Jtre2gpyBo9pRbOlYLIXSd2OfEQ9d+ERjuZxiSZHFzqVtpurHO3sq2nSrGmXDTKkyy9TJGsoEu0TlJcgMgxE7pKudSt8oI0I51iZf8ATFFDRCpChg1MGsmgqmjxnSlb0whoD20D7J/0n5Uv0a2tFFCVdrHMTuO4gchR8XrG/wCk/Kh7IX2K6c+HfW3F6aeo/kt0U9dl6G+7jNrX/H4P5no32o8G0o2UsGBC79Dp9arzH3elEgUZgCNLi43XF9RfhW9/C4yfvafqzly1LxmptrRILs9h4E0E9JcP/MHwb7Ve4zZUTPKqCIM0atGmYDK3WdpWYuVLZbnfqLaA16TB4YSiyxsv4gJa5t1eRcxuDuDZta5/4Vh/dW/6n5v7Iov8yYf+YPg32rn+ZIP5no32q8w2FwxdSyRgddMCoJAMaRXTeTa7DfzNSXZmFvHkyOWjkZVY5Qz5x1aS69khbi1wCR30/wCF4eLaP1LzTxhFEOkmH/mD4N9qtMChmCNF2g5IU7gSN41pr/DIM0y2huFUhtyIcjFkyl7kk21F7HS1ZvNuAuByrTD8Phn/AFM8/wDlXPh/RGuXotif5R/cn3qr2tg3hVhIuW2m8b7dxqoErfmb4moSyXvck+OtXl+Gwxm5l4Zfqnl5P5ejyrcTM7RZNLA3U27S/pPAGhxY+WNdWvpx31OfEgAm404cSeFIpEzEFt3KuLpHVb3KyySvvOhp/YGG6uYEHUAn46V1uQpnY+rSa6jKLdw1v8SaV8L4++XdfS4twL54lUggnS/wI31n8d0gQGwJbvHE1HaSBjkvrYms4Y7Gx3iljh80cuestRp8FhjiY85YCMMc68ezqPTXzqp2jtUysz7gTZRyUDSl8GGXcxAIsRc63FjfnoSKVk3kcjVzFjctvFq8TXK9WnhD1er1cNMO16uCu0G9Xq9XqCepzZOAkmmRIg+bMvaVWYxjMo6w5RcBSQb0nRcLKVYWdkBIBZb3Cki5sCCbb7cbUBvOmWHlOGxBb8UginjEhmw8ES4pmzKJc8KKWYat2i+jXvc64PEe4PCr7auw548MZS34jDuUCzB5gFObQGKQqbtu1UjkeNUE57I8KDXwNTBoV6mKxabGBpnCQZzbMi2H8bZQfA2pNTTuzkRms7ZQVaxPuhrdjNbW19/jRBs/HsQyAr1sA7LEnrLgKouzHKDoBWa2ts4xZXgeWTDscqylDEruNXVFLEkDnW1wBwcamOSR36wDrWQhUREuzRq+pcsVG4C+guNapNt4/C4hb9bKHQgRL1LCOGBVIECoDbOWsS97Gw1rTG9PhGUmXlm/xLW3t8TUTO35j8TVvs/ZUadXJimVQ9ikWY3IJt1k7JcpGNTp2mA0A31f4nH4Bp4mnfrUjiyWjhMcZfUhmFwSgLWVQNyi530/cy+0+3j9Mdhbu6qXYAnfc6etBxMEqNbOx8GNa3DDAt1mVrSPKpRjDIEiQG5SBFYkk6avwrmbZ5SVHMqyKy5JSpzPdu2BGhyKAoAGY3u176Wpe5l9j28fpkoYpWdUzSXbQAFmJPcBqaPh8Kzxs4le4bLvNrW041r4PwqyTPhGQsVVUXEt1QEbXE9pMwJcgKLi2jG1VPR2KF2ZZnWGPOSSgJUaHKq3vodwJv50Xly+1e1j9K2OEKpLMxNvzGnsA9413nTnrWihgweEj69mM/WkiBTEAcitld2ElwCT2Q1jazWBO6twOCRiJsTliSVy0cSnLmDPob2PVxD828gGwqfcy+x7eP07hXAI+GtCxUjvIY17VygRQBrmA00Gtya2P+I4JCLuDIkRQNAgEaksc4Qm12ykqGOgAvqaDtnHIuLVOtYGKBmQzsoCzSJ2AQosmVSPErzp9eX2XRj9MNtCDq5XS6vkJXMNxI0Nr9+lLNJerfH7NwwW8eLDMF90xS9px7wVrWsTuJ86qJY8rWurbtV1GovofTyqVbSjSqZcYUlLqbG5+dW3WWBPIH5VS4ZATrxpwbGGMZpc+83/ALWom1YtQ447/pRYogBUzZlKmmRfD4gGlMT75ri9k1Kdrm9OChGvV69cvVE7XlF66BTMMVTsaL9VXCDT5SvGLuo2elfXqckg7qXkjtR1FoOjYJrSoc/V9tO3a+SzDt245d9u6g0bBD2sfaVe2naaxRe0O04OmUbzfgKoNl03xDyQhurGIQED/EM0bs2osvsAFizW92S7Vip308jW46eY1jCkckcjkEZcSpMeFcC2kMMbvEQbDUZT/SCawk+7yoC+vUlNKjGrz9DXfx6c/Q/astK2dBoyVXDaSc/Q/aiLtWP83oftRobPudDVFmqxG1o/zeh+1VZnXu9ftT0BQ1SFqXzr3ev2rnXLSCywI9oluYpbFm8rHvNewGKVXBJta/PlUBiUJ1+tBwY62pzYWzHmlMSb2BuToqAHV2PAAXJNVP4hTzpvCY9ED9ojMtrdrXuNqNU7R+lW1hLOerv1UYWOL/8AnGLKT3sbse9qDhJiba38aRaYeVTw+JUML3y8bAXt3X0p6Ttrej+H6yVQ1si9tzySMZnN/AW8xSfSHFmSZpG0LnN4XN7D428qivSmFI2ihR1DgdZI5BdwDcIAuiJmANtSbC50qoxm0VIFi7HiW9ABwFICl9K4GpVsWK8uMF6YHxclkPM6fGq+Ca3Cp4vE5tBuFChtfWnIRvOW/pHdvNeRgp/5euDELz+dBmcHdRoJYuPteNAIojy3UcxUQ9AQK1wLUy1SRxQTsUfdTCihrMK7+IFBiE1O9AOJFe/ECloCMaXnFSM4ocjgiiQUGiYX/UT3feX3/c94e/8A08+69Dr1aJbDpR0jhkwwgiY5rgsuHUw4HS2vVOM8jaaMbW131jpNx8D8q7XG3HwNBv/Z"/>
          <p:cNvSpPr>
            <a:spLocks noChangeAspect="1" noChangeArrowheads="1"/>
          </p:cNvSpPr>
          <p:nvPr/>
        </p:nvSpPr>
        <p:spPr bwMode="auto">
          <a:xfrm>
            <a:off x="161925" y="-800100"/>
            <a:ext cx="2743200" cy="1666875"/>
          </a:xfrm>
          <a:prstGeom prst="rect">
            <a:avLst/>
          </a:prstGeom>
          <a:noFill/>
          <a:ln w="9525">
            <a:noFill/>
            <a:miter lim="800000"/>
            <a:headEnd/>
            <a:tailEnd/>
          </a:ln>
        </p:spPr>
        <p:txBody>
          <a:bodyPr/>
          <a:lstStyle/>
          <a:p>
            <a:endParaRPr lang="en-US"/>
          </a:p>
        </p:txBody>
      </p:sp>
      <p:sp>
        <p:nvSpPr>
          <p:cNvPr id="23559" name="AutoShape 11" descr="data:image/jpg;base64,/9j/4AAQSkZJRgABAQAAAQABAAD/2wCEAAkGBhQSEBQUEhQUFRQVGBUYGBYXFxQXFRQXFBUXFxQUFBQXHCYeFxwkGRQUHy8gJCcpLCwsFR4xNTAqNSYrLCkBCQoKDgwOGA8PGCkfHBwpKSwpKSkpKSkpKSwpKSkpKSkpLCkpKSkpKSwpKSksKTUpNikpNSkpKSkpKSksLCkpLP/AABEIAK8BIAMBIgACEQEDEQH/xAAbAAACAwEBAQAAAAAAAAAAAAADBAIFBgEAB//EAEMQAAIBAgMEBwYEBAUDBAMAAAECAwARBBIhBTFBUQYTImFxgaEjMpGxwdEUUnKSQlNi4RUWM2PwB7LxJIKDwjRDc//EABoBAAMBAQEBAAAAAAAAAAAAAAABAgMEBQb/xAArEQEBAAIBAwQBAgYDAAAAAAAAAQIRAxIhMQQTQVEFFjIVIkJSYYEGIzT/2gAMAwEAAhEDEQA/AMOIxyHwFTES8h8BXgKItY7W8sK/lHwFTWBfyj4CugUSMUAjtKAZRYLv7uVKHDjS1t2t8oseVWG1IcwXxPC/CkBgjYFrC5tztfnVROnUw5/p+IonU2/L6V44Ky3uLc++h4vD5GA33F/WmRzBYcM6iy6/pq8GxY+XoKz2yE9unj9K2qJRsMbjnCSMuUWB5CoxSqf4R8BUttp7eTx+goGHTWp2awjUA3AX4CrBdo2//XF+0UmqiphKVOH12t/tRfsH2qS7W/2ov2f2pEJVrsCBDL7QgLY791KmgNqf7UX7R9q7/iX+1F+0VqkweEAvnj9b0rtiTCQ4eR1KMwU5VtvY7hU9V+hpj9odKVj06qItyCL66VR4vplIT2UiQA7ljQ38SRVXLiMxN9WJNQi2bK4uEPjarlnyWqvsF04O6SGE/wBQQD4ir5Nq3AIiisf6R9qwk2x5EXMykCtp/wBPsVFJG8UuUMmqk8Vbf8D86eVkm4cnfuOdpn+VF+0VE7S/2ov2j7VqvwGF/NH6138BhPzxev2rL3FdDJnaR/lw/tH2qJ2h/RD+0Vf7RhgUdgI3gKy+PxSAMqqpJ3nl4U5ltNmhJtpFTYxxftFBbav+3H+0VHHL2/Jf+0Uoy1ZGG2tp/px/tFV03aNyB8APlRStDIpyGXeNeVQKry9BRmFDK1SUAq8QPhXJSOAA+FcK612UUECVpfFjsmpyYoDdrS085INOBqgKIBUBvooFZ1o7l0oyCoCirSKozkAXJsKQxGN7ObKcoYaH3mG7d50Xbi+yHPOLd3fbjS8mIKLd9HJFgdSbcvtVxJiNVdTc3WxPm25fKqtWJaxJuotr3cKVbFSJ2dACc9u87r0TZKe8TvPHnTGlvsdfbp41uI0rGbIHt4/GtBtrpEMOVULmLaeFTQz+3E/9Q/j9BS0CdoVHF7QLyFnQqWPl3ceVHw66ikawVKmEqQWiBaDQC16XEmNC9r2t86Kq0HaS+xby+dAKf5jbkKq9u7bZ0CgWua8IxVdtKIhwV1NtB9fWgNp0Y6PxrEGIBLC5NaIxKFsAPhVVhMX1OGhJUm6Lyvu9aLhNuJL7oNx3VyZbtdmEgW0cMGFrVh2c4bF3X/yG4VpcZ0jBfIiEkGxOtqzO21JxQuOCmtuPww5fK1k6Uv8AlBoR6Vv+UfD+9V7oKC6Vp0xns9ielLsLHQd2n1pE7V7jQJFqGSnOxWtjjF7Xkv8A2ilHWrHGp2j5fIUmy0EVIoZFNOtAK0DQDLQWFMsKCy1RAEa16YUrjZiLW031KO9kPc/oRTFivbeai24+dFMB8jUZ4so+NVKTWLRloa0VaxrRICipURRUWgie2jaNSRezDTnv0qvGGIUySasdRfeADooHOrbaUqogZv4SCO862t31UyY4vGHym6uOzwB8D5a1USrcTgyxBFyWOvJQdwJ4U/hYcpIF7C39xV60OVcul5blj+Xm3cBcCqeFGDFCbhNFNrZhvOvE60zWGyl9snj9KBtue+LQHXKCfiae2bHbMd1lPlzNU8mJR8UlzcWIN+/cKmqh/FZZIyw3rb++6kMDOc4B3X+FXWFkVWsBputbhVTt+4nXLb3e0OXK9RKrKL5VqarQ8L7i+AphRVIeVaDtKHNCw719DemKd2fgzKSo103UHWNGHIrqYkQyI7DMqntDS9iCNL99vhWxk2KBowNU21thXuoIHZJB7xup/CZ5abCSh4kOlioPlw9LV3D4RATlA7/Oq3C4OWHDwCW3aj7JBuDlJG/nuv4il5Z5lAKlRfXmD43Irlssd8yljtkRmU6HU253rP7TKvKSBqLa9xAo0scrSBmbMSToLHhoBVZi5jGAzalzcAcBuFbcePy5uTItLDlluLkMOHAiuutPiEsKqJXPWsBqLbuFasEMUgsOfCuBdRXnwrMczWAHCmEi1HiPnQbW49e2f+cKVZaexw9o3jSrCkcKstLuKbalpN9EALChMKO9CYU0qbaPDz+lGh/00/8Ak+a0PamlvOp4Y+yXu6z/AOtURVpxlA8Khi5gRpyPyo7YdRl7yPlQMZGBu5GnA1aiirQxRVFY5NBgKMlCFEipwK/pG5WEEbw6/I1RbOxLMVUtexBtb3rcz5mr7pMP/Tn9S/Ws5stbMDe2tvuaueE1p8QTJEMm97DxQEXA+FDnkDMMuigWHeQdT8ahhcesanmBZPPdanNl7KLK8rEjLrl0Iv8A0931pUBrD7M79fkKy8uGKup363NaebEkrdND36+VUEzl91s2twT8qk2j2ajDUNpa+761njjmL5m1LsxJ/ToAPKrXYUzMrxkWaxtVaF6uQq47Ia57jzBqZNNL3arCm6jwFMClcLiVOgPgP7U2KpEdP/PKo4LpN1DZkXMbW1Nh6UHFYm1111Gvgbj7VVxroKAssd0omlJPZUclFvU0jBKxOdmuTuvyoDCixpajRR9T6NxJi9nJHIL5cwB4qVJIYHnYisftbBTQuYXh6y3usoPaU7iNdKs+g+02TDzKi5nzra50GYWzH4DSldrvIGJkY9bfeDvv7pHd3Vjk6+LDqAwGz2jDSyKFKqciD+Hnc8zpWKGoUkAkcDX0rCNJPD7RbNu/UOBtwr57iILMwFt5+dXgw5J3FEysttV8K7hNkKAcupO8nfQkWwqYNuNaI0jj8DlU6brX+NEGES4spBuN57xT6xCdQLjMALjjv3+lN/gu0PEfOhKGP/1H8aUcU5jf9R/1GqnauP6pb2uSbAfegxHFLyCkcFt7rGystr7iDT7mgbLvQ3orUJqcKqjao3edG2I65o84BQMCwN7FSy5wbAm1r7gTQ9q8PE0fYSydlYnKNIyoCGZRcuhS5XWwcK3ioO8CqSt+lOJuHyTYN4+suiRYQwy5c3Zsxw62sLXHWa9+6slO5I1HCtrtyPFqkyYieSVI+qYMcRI0Tq8mQOitcSDMCNSuUqd5Fqx2PNz5Uw1aUVaChoimsa0MJuosYoIoyUQFNvw5oLf1KT4A62ql2fhV4ntDcO7da3O1X+12AhJbUAr8b6VnQ1yAB2ibq/H48quJpHH40u4voF0A89flW5w8+TAKV3ZBrzLP9lrLHo2zFiGXU38b76vsbH1WBgQm5ubkd2Y/NqooqZMRYKO/71DFbJN80ZtfWl53u1vA+tXeDe6W5Ej6j0NQoLYOHYurHdex0t3c6ssf0bMjSMoJGUE8xbT0q86P7DWRFOZhqbgHS99a0uyNniIy3N72AvwHI/Gs/lcvbT5fGQAot2lsNdDod47quy2l+FMbb2YsU5CgHcR3BuHlrVXicTa68qtJbEyXa/cRQ4muB4CgTS28PlXsI91HhQDBWpgVG9SBoDWdBHA6/uVT53NF6Sy3b+pFjHmLt9areiU1pXH5kPow+9OYyTPnY/xH/nyrDN3emm9tSlgoOlioYHn2b2/5yr5O2pJ53PrX08Shtmg/libXvUEfSvl7GtMHLydstI86i7VFntSmIxG81ozXnRyUddY8QR9q1H4fUV8+wWMKOrKdVIt/etp0Y2s+IjzSKqnOVFtAbcTfdQFZibmWTuY/OholyVNjfTUAinoYSOukt/Fl4cW4c6zsGGdsewuVU2NybCwF7edvSp2qFJ9hBZ8yGyg5iCN1iNPM07TWOQ9uNMoYxlr8RlOlvjVdGCoAY3Nhc99OUrIV2u7hexe3EgVSR4plNwT561rIcYEBJFxaspiJMzsdwJOg3Wq8UXSzUq5W+407s/Kk8XayoJYyWvbKBIuZr8LAXvwtVNgJdbU71xuCCynMtigu6nMO0guLsN4FxrxFP5S1O2XQ4HFdTMOoeSNlgdlaSGXr7yZCe08bgZwRpz1Fz8/nTLcd1fQek2IniwUiTvjZs8kQBmVFSFluxD5Z5WVmFhlbLuva4r5/iHvc91UGuWiLQQaKtY1oOpo8dLqaPEaJ4CO0heLzHzqpAHIVbbQPsj5fMVTB6pJmO5IA1NNbeXLFh17nPxNq5ssCxa2o0+9R6SzAmFb6iO/hc0EzOIltIfAeh/tV5g33677en9qzeJPtDrV1hibAju9KVVG/6KYk9WVB3Nf41p1bS/MfKsR0Zk0a2/Q251rMNiQ0LEEDKL7+6s/k2S21tPPIzA8gPACxqilN/Gp4jFqb2IAuxG/exuaTefkL+GtXCBxLgCo7Nlug8x60ntGfhxO4Uxs9MoC1RbWgepK9C3VxhxqapZ7NxeR781Yen9qv2HZtWNmlIAI4H/zWvMlx5VjyPR9J3lWLz5dlNrvzj4sBb1rAM1aLa+0suzwn5pWA8FszepFZF8RpWmHhx8/76FicaLkeVV5xVyB31OaHjelL9vzrWRhtZRMeZ+lbfoxIpgtbcxv/AO7W9YeMW4kfKtD0cns5UnRuI01G6pqouWEmUhRZsxIzXC3uaqpsFimkVz1ZsSSA9t41G7wrQtZrAlvI8q7+GXv9PnapgYrB4bELii0qMcwIJXVQDqBf/m+lNuYpopbBbC3EGx8DW8lhAG8nzNZvpAg6k6anx08KqBlJ9ps6lSAL8qUr1qb2XgutmROBOvcBqfStWaGEazeVX3Rop+IXrMt7r1ebrx7XrE6u3Ugm9+elNY7CpEbRqBYePrVV1bTSxjNkLMi5t2W7ABr917+VSGl6TNF+HxvUfhs3XRdf1RxZbN1jWt1oyZM+bdxt3V8/YdlvAfOvoHS5ZHw+IDHFr1E8at14hVcSzZlDnq4kJkFs3aL9k3vzwDe61MNYtFU0FTRFNZtDKmix0urUeI0oTm0j7I+XzFKbI2asqsxLCxK6W4Ac6Z2ifZN4fUV3ouPZN+tvktZc2Vxw3HpfjeHDm5unObh1NmKq5QWt5cfKvY7ZiylSSRlAXS2tt17itDsHo4+KbQ5UHvPv8gOJrSnolgkIR5SH75FB/bwrmx97Kb29jmx9DxZdFx3f8Pkv+T4r3zyen2pyLYKAAZm08PtW36Q9DWgXrImMkY3395Rz03iqnY+yHxMgRNOJY7lHPvpZZcsy6WnHxehz47ySdopV2Zlt1cjoRxFvqKZCvlZWlYht4sovfwFbxuiWEhA6+Uhu9gt/BaR2t0cw4geWCXNl1tmVh4X3irs5deWGF9Fllrovf50wn+CJzb0+1C/y2nB3HhlF/SvpGweiMM+FV2zB2za30FiQNPIVl9p7PeCRo3Gq8eBHAioyvLjJdteHj9Fy55YTHvGVk6HxsbmSQ99x9qZbo+ii4ZrqDvty8K+l9H+hKtEHnzAtYhQbFRwv31lcbhgmIeMe6HZRfkGsL/Cq6uXHVt8s5x+j5evDDHvIxwa2hqR3VyYcagsl67XzGU1XpNxrQYHFZoVJ32A+GhrNSy2I76c2fjLRsL+6TbzFxU5Tbq9Ly9FoG1sTdt/ZW+nebX+QqvdreNDxGLBa99B6n+1IzYknw76uY9nLnl1ZWiYmeloHAYX3VCjYSAsw0uL68qvwzWEc1t1iOV/vTMGMyEOo1XW3DTwr0eHA3ig4oC1Spe9HekbTylZSo0NuFzxHfWod7V8ibfvrZdGdt54xG7EyA3BO8r/alYJWpbUWFKx7OTEQgSAi5O4291iB8qJiULIUV8jHe28+VEwEXVRKl75Ra/OkFBiP+nsX8Ejr4gN9qhszot+Hl6zOGABAFrHXjWmlmqvxc+hPIH5VWwzO0MUGdvP60ng41LRhzlQsoYj+FSQGPkCT5UpLiO2e+/1pbBYtkdDmYWZTdRdlsw1UcSN4HMU9E33SeAfh5OsRYxHIq4YjEvN1qEkNZWkYEBArZ1Ci5tbWsHjIgEJFbnpfFGMKkmVS7lfayj8Pi3uRqcKqKHXm93/VWHxbXjqgvhRFoN6IrVmvQwNHjNLA0xGdKCQ2q9oHty+oonRCS8BJ/OfktA2mfYyfpNE6G/8A45/W3yWsOf8AY9f8P/6P9PsuwmybNzRjtZHbxbU/MelfOWkLak3J1JOpN+daXop0qEHspb9WToRrlvvFuIPperWXYez5GMglAB1Kq4CnnodRWWX/AGYzpr0OPK+k5uT3MberxTXQyUyYMiTUAsovr2QBz8SKF0BgVYpSLX6xhfuW2X6/Gldt9KoooeowljpluPdUbiQeJqj6MdIDhXOa5ja1xxFv4hzqryY43HGueek5eXi5M5NS3civ2vOzzyFib5238ACQBrwtSyMR5+vjW9xmz8Dim6zrArHfZwpP6lPHTlVZtLD4GGF1ibrJSCAbliD4+6Kwz4ru3b0OH1uPTjx+3d+PC96MzFNnBhvVZG8wWIqeDlw+NSOZ1GaLUgn3SBcg8xx8qrtj7ViXZ2QyKHySDLcX1LW0rEwzsqkAkZhYgHeORrbPmmMny4OL0OXNlyXvjZX0/Yu2xiHmCDsR5Qp/Ne+Y+GmlfO9pYfrMZIhNs8zLflme1X/QLHxxCYSOqXy2uQL6GqHHYxVxbyXuolLXGt1D3uPKlyZ9eGLX03B7PNy4zxIstt/9OoFiLKzIVG/ffxXvrFS9F5OBB+Na3pR0zRzBHGey4ZyeBynKo9SaTg2iDpWtyseHjjKyU2w5R/CH8N/wNVEkcgzJGhLHf3Ad3PWtnidrkO3ZAtxuKqcFtwS4gquVSAdWF78NbVUzqLhNs/FsCY7omPjoo8uNAm2VIt86Pf8ASbD4Vv45yD23Q+AP1oU2IW+/50e5R7MYjD9GZ2XrDE4j4tlNrc/CrGDDhVsK1OE2+YSWD2RRd1O5huItvvrpbXyql6WKkeIPVgBXAcAcM28Dz+daTLbO49KtlI51WYzEkA2O/S2lDxc/CkzWkjPaNHweKaNw6mxFBrwqrCXsHS+Zd4RviPrTa9OD/FH8G+9Z3Dx3NcmiAG/Wp0e2pXpqh3ow+BqE/SaJlbVgSCLEcxzFZOvWp6JPNrfx+Rouzy3XRlLZldCCb5QQwILEblva55UuKtejW0nhnHVLmeS0QHWzxau627cEiNvA0Jtre2gpyBo9pRbOlYLIXSd2OfEQ9d+ERjuZxiSZHFzqVtpurHO3sq2nSrGmXDTKkyy9TJGsoEu0TlJcgMgxE7pKudSt8oI0I51iZf8ATFFDRCpChg1MGsmgqmjxnSlb0whoD20D7J/0n5Uv0a2tFFCVdrHMTuO4gchR8XrG/wCk/Kh7IX2K6c+HfW3F6aeo/kt0U9dl6G+7jNrX/H4P5no32o8G0o2UsGBC79Dp9arzH3elEgUZgCNLi43XF9RfhW9/C4yfvafqzly1LxmptrRILs9h4E0E9JcP/MHwb7Ve4zZUTPKqCIM0atGmYDK3WdpWYuVLZbnfqLaA16TB4YSiyxsv4gJa5t1eRcxuDuDZta5/4Vh/dW/6n5v7Iov8yYf+YPg32rn+ZIP5no32q8w2FwxdSyRgddMCoJAMaRXTeTa7DfzNSXZmFvHkyOWjkZVY5Qz5x1aS69khbi1wCR30/wCF4eLaP1LzTxhFEOkmH/mD4N9qtMChmCNF2g5IU7gSN41pr/DIM0y2huFUhtyIcjFkyl7kk21F7HS1ZvNuAuByrTD8Phn/AFM8/wDlXPh/RGuXotif5R/cn3qr2tg3hVhIuW2m8b7dxqoErfmb4moSyXvck+OtXl+Gwxm5l4Zfqnl5P5ejyrcTM7RZNLA3U27S/pPAGhxY+WNdWvpx31OfEgAm404cSeFIpEzEFt3KuLpHVb3KyySvvOhp/YGG6uYEHUAn46V1uQpnY+rSa6jKLdw1v8SaV8L4++XdfS4twL54lUggnS/wI31n8d0gQGwJbvHE1HaSBjkvrYms4Y7Gx3iljh80cuestRp8FhjiY85YCMMc68ezqPTXzqp2jtUysz7gTZRyUDSl8GGXcxAIsRc63FjfnoSKVk3kcjVzFjctvFq8TXK9WnhD1er1cNMO16uCu0G9Xq9XqCepzZOAkmmRIg+bMvaVWYxjMo6w5RcBSQb0nRcLKVYWdkBIBZb3Cki5sCCbb7cbUBvOmWHlOGxBb8UginjEhmw8ES4pmzKJc8KKWYat2i+jXvc64PEe4PCr7auw548MZS34jDuUCzB5gFObQGKQqbtu1UjkeNUE57I8KDXwNTBoV6mKxabGBpnCQZzbMi2H8bZQfA2pNTTuzkRms7ZQVaxPuhrdjNbW19/jRBs/HsQyAr1sA7LEnrLgKouzHKDoBWa2ts4xZXgeWTDscqylDEruNXVFLEkDnW1wBwcamOSR36wDrWQhUREuzRq+pcsVG4C+guNapNt4/C4hb9bKHQgRL1LCOGBVIECoDbOWsS97Gw1rTG9PhGUmXlm/xLW3t8TUTO35j8TVvs/ZUadXJimVQ9ikWY3IJt1k7JcpGNTp2mA0A31f4nH4Bp4mnfrUjiyWjhMcZfUhmFwSgLWVQNyi530/cy+0+3j9Mdhbu6qXYAnfc6etBxMEqNbOx8GNa3DDAt1mVrSPKpRjDIEiQG5SBFYkk6avwrmbZ5SVHMqyKy5JSpzPdu2BGhyKAoAGY3u176Wpe5l9j28fpkoYpWdUzSXbQAFmJPcBqaPh8Kzxs4le4bLvNrW041r4PwqyTPhGQsVVUXEt1QEbXE9pMwJcgKLi2jG1VPR2KF2ZZnWGPOSSgJUaHKq3vodwJv50Xly+1e1j9K2OEKpLMxNvzGnsA9413nTnrWihgweEj69mM/WkiBTEAcitld2ElwCT2Q1jazWBO6twOCRiJsTliSVy0cSnLmDPob2PVxD828gGwqfcy+x7eP07hXAI+GtCxUjvIY17VygRQBrmA00Gtya2P+I4JCLuDIkRQNAgEaksc4Qm12ykqGOgAvqaDtnHIuLVOtYGKBmQzsoCzSJ2AQosmVSPErzp9eX2XRj9MNtCDq5XS6vkJXMNxI0Nr9+lLNJerfH7NwwW8eLDMF90xS9px7wVrWsTuJ86qJY8rWurbtV1GovofTyqVbSjSqZcYUlLqbG5+dW3WWBPIH5VS4ZATrxpwbGGMZpc+83/ALWom1YtQ447/pRYogBUzZlKmmRfD4gGlMT75ri9k1Kdrm9OChGvV69cvVE7XlF66BTMMVTsaL9VXCDT5SvGLuo2elfXqckg7qXkjtR1FoOjYJrSoc/V9tO3a+SzDt245d9u6g0bBD2sfaVe2naaxRe0O04OmUbzfgKoNl03xDyQhurGIQED/EM0bs2osvsAFizW92S7Vip308jW46eY1jCkckcjkEZcSpMeFcC2kMMbvEQbDUZT/SCawk+7yoC+vUlNKjGrz9DXfx6c/Q/astK2dBoyVXDaSc/Q/aiLtWP83oftRobPudDVFmqxG1o/zeh+1VZnXu9ftT0BQ1SFqXzr3ev2rnXLSCywI9oluYpbFm8rHvNewGKVXBJta/PlUBiUJ1+tBwY62pzYWzHmlMSb2BuToqAHV2PAAXJNVP4hTzpvCY9ED9ojMtrdrXuNqNU7R+lW1hLOerv1UYWOL/8AnGLKT3sbse9qDhJiba38aRaYeVTw+JUML3y8bAXt3X0p6Ttrej+H6yVQ1si9tzySMZnN/AW8xSfSHFmSZpG0LnN4XN7D428qivSmFI2ihR1DgdZI5BdwDcIAuiJmANtSbC50qoxm0VIFi7HiW9ABwFICl9K4GpVsWK8uMF6YHxclkPM6fGq+Ca3Cp4vE5tBuFChtfWnIRvOW/pHdvNeRgp/5euDELz+dBmcHdRoJYuPteNAIojy3UcxUQ9AQK1wLUy1SRxQTsUfdTCihrMK7+IFBiE1O9AOJFe/ECloCMaXnFSM4ocjgiiQUGiYX/UT3feX3/c94e/8A08+69Dr1aJbDpR0jhkwwgiY5rgsuHUw4HS2vVOM8jaaMbW131jpNx8D8q7XG3HwNBv/Z"/>
          <p:cNvSpPr>
            <a:spLocks noChangeAspect="1" noChangeArrowheads="1"/>
          </p:cNvSpPr>
          <p:nvPr/>
        </p:nvSpPr>
        <p:spPr bwMode="auto">
          <a:xfrm>
            <a:off x="161925" y="-800100"/>
            <a:ext cx="2743200" cy="1666875"/>
          </a:xfrm>
          <a:prstGeom prst="rect">
            <a:avLst/>
          </a:prstGeom>
          <a:noFill/>
          <a:ln w="9525">
            <a:noFill/>
            <a:miter lim="800000"/>
            <a:headEnd/>
            <a:tailEnd/>
          </a:ln>
        </p:spPr>
        <p:txBody>
          <a:bodyPr/>
          <a:lstStyle/>
          <a:p>
            <a:endParaRPr lang="en-US"/>
          </a:p>
        </p:txBody>
      </p:sp>
      <p:sp>
        <p:nvSpPr>
          <p:cNvPr id="23560" name="AutoShape 13" descr="data:image/jpg;base64,/9j/4AAQSkZJRgABAQAAAQABAAD/2wCEAAkGBhQSEBQUEhQUFRQVGBUYGBYXFxQXFRQXFBUXFxQUFBQXHCYeFxwkGRQUHy8gJCcpLCwsFR4xNTAqNSYrLCkBCQoKDgwOGA8PGCkfHBwpKSwpKSkpKSkpKSwpKSkpKSkpLCkpKSkpKSwpKSksKTUpNikpNSkpKSkpKSksLCkpLP/AABEIAK8BIAMBIgACEQEDEQH/xAAbAAACAwEBAQAAAAAAAAAAAAADBAIFBgEAB//EAEMQAAIBAgMEBwYEBAUDBAMAAAECAwARBBIhBTFBUQYTImFxgaEjMpGxwdEUUnKSQlNi4RUWM2PwB7LxJIKDwjRDc//EABoBAAMBAQEBAAAAAAAAAAAAAAABAgMEBQb/xAArEQEBAAIBAwQBAgYDAAAAAAAAAQIRAxIhMQQTQVEFFjIVIkJSYYEGIzT/2gAMAwEAAhEDEQA/AMOIxyHwFTES8h8BXgKItY7W8sK/lHwFTWBfyj4CugUSMUAjtKAZRYLv7uVKHDjS1t2t8oseVWG1IcwXxPC/CkBgjYFrC5tztfnVROnUw5/p+IonU2/L6V44Ky3uLc++h4vD5GA33F/WmRzBYcM6iy6/pq8GxY+XoKz2yE9unj9K2qJRsMbjnCSMuUWB5CoxSqf4R8BUttp7eTx+goGHTWp2awjUA3AX4CrBdo2//XF+0UmqiphKVOH12t/tRfsH2qS7W/2ov2f2pEJVrsCBDL7QgLY791KmgNqf7UX7R9q7/iX+1F+0VqkweEAvnj9b0rtiTCQ4eR1KMwU5VtvY7hU9V+hpj9odKVj06qItyCL66VR4vplIT2UiQA7ljQ38SRVXLiMxN9WJNQi2bK4uEPjarlnyWqvsF04O6SGE/wBQQD4ir5Nq3AIiisf6R9qwk2x5EXMykCtp/wBPsVFJG8UuUMmqk8Vbf8D86eVkm4cnfuOdpn+VF+0VE7S/2ov2j7VqvwGF/NH6138BhPzxev2rL3FdDJnaR/lw/tH2qJ2h/RD+0Vf7RhgUdgI3gKy+PxSAMqqpJ3nl4U5ltNmhJtpFTYxxftFBbav+3H+0VHHL2/Jf+0Uoy1ZGG2tp/px/tFV03aNyB8APlRStDIpyGXeNeVQKry9BRmFDK1SUAq8QPhXJSOAA+FcK612UUECVpfFjsmpyYoDdrS085INOBqgKIBUBvooFZ1o7l0oyCoCirSKozkAXJsKQxGN7ObKcoYaH3mG7d50Xbi+yHPOLd3fbjS8mIKLd9HJFgdSbcvtVxJiNVdTc3WxPm25fKqtWJaxJuotr3cKVbFSJ2dACc9u87r0TZKe8TvPHnTGlvsdfbp41uI0rGbIHt4/GtBtrpEMOVULmLaeFTQz+3E/9Q/j9BS0CdoVHF7QLyFnQqWPl3ceVHw66ikawVKmEqQWiBaDQC16XEmNC9r2t86Kq0HaS+xby+dAKf5jbkKq9u7bZ0CgWua8IxVdtKIhwV1NtB9fWgNp0Y6PxrEGIBLC5NaIxKFsAPhVVhMX1OGhJUm6Lyvu9aLhNuJL7oNx3VyZbtdmEgW0cMGFrVh2c4bF3X/yG4VpcZ0jBfIiEkGxOtqzO21JxQuOCmtuPww5fK1k6Uv8AlBoR6Vv+UfD+9V7oKC6Vp0xns9ielLsLHQd2n1pE7V7jQJFqGSnOxWtjjF7Xkv8A2ilHWrHGp2j5fIUmy0EVIoZFNOtAK0DQDLQWFMsKCy1RAEa16YUrjZiLW031KO9kPc/oRTFivbeai24+dFMB8jUZ4so+NVKTWLRloa0VaxrRICipURRUWgie2jaNSRezDTnv0qvGGIUySasdRfeADooHOrbaUqogZv4SCO862t31UyY4vGHym6uOzwB8D5a1USrcTgyxBFyWOvJQdwJ4U/hYcpIF7C39xV60OVcul5blj+Xm3cBcCqeFGDFCbhNFNrZhvOvE60zWGyl9snj9KBtue+LQHXKCfiae2bHbMd1lPlzNU8mJR8UlzcWIN+/cKmqh/FZZIyw3rb++6kMDOc4B3X+FXWFkVWsBputbhVTt+4nXLb3e0OXK9RKrKL5VqarQ8L7i+AphRVIeVaDtKHNCw719DemKd2fgzKSo103UHWNGHIrqYkQyI7DMqntDS9iCNL99vhWxk2KBowNU21thXuoIHZJB7xup/CZ5abCSh4kOlioPlw9LV3D4RATlA7/Oq3C4OWHDwCW3aj7JBuDlJG/nuv4il5Z5lAKlRfXmD43Irlssd8yljtkRmU6HU253rP7TKvKSBqLa9xAo0scrSBmbMSToLHhoBVZi5jGAzalzcAcBuFbcePy5uTItLDlluLkMOHAiuutPiEsKqJXPWsBqLbuFasEMUgsOfCuBdRXnwrMczWAHCmEi1HiPnQbW49e2f+cKVZaexw9o3jSrCkcKstLuKbalpN9EALChMKO9CYU0qbaPDz+lGh/00/8Ak+a0PamlvOp4Y+yXu6z/AOtURVpxlA8Khi5gRpyPyo7YdRl7yPlQMZGBu5GnA1aiirQxRVFY5NBgKMlCFEipwK/pG5WEEbw6/I1RbOxLMVUtexBtb3rcz5mr7pMP/Tn9S/Ws5stbMDe2tvuaueE1p8QTJEMm97DxQEXA+FDnkDMMuigWHeQdT8ahhcesanmBZPPdanNl7KLK8rEjLrl0Iv8A0931pUBrD7M79fkKy8uGKup363NaebEkrdND36+VUEzl91s2twT8qk2j2ajDUNpa+761njjmL5m1LsxJ/ToAPKrXYUzMrxkWaxtVaF6uQq47Ia57jzBqZNNL3arCm6jwFMClcLiVOgPgP7U2KpEdP/PKo4LpN1DZkXMbW1Nh6UHFYm1111Gvgbj7VVxroKAssd0omlJPZUclFvU0jBKxOdmuTuvyoDCixpajRR9T6NxJi9nJHIL5cwB4qVJIYHnYisftbBTQuYXh6y3usoPaU7iNdKs+g+02TDzKi5nzra50GYWzH4DSldrvIGJkY9bfeDvv7pHd3Vjk6+LDqAwGz2jDSyKFKqciD+Hnc8zpWKGoUkAkcDX0rCNJPD7RbNu/UOBtwr57iILMwFt5+dXgw5J3FEysttV8K7hNkKAcupO8nfQkWwqYNuNaI0jj8DlU6brX+NEGES4spBuN57xT6xCdQLjMALjjv3+lN/gu0PEfOhKGP/1H8aUcU5jf9R/1GqnauP6pb2uSbAfegxHFLyCkcFt7rGystr7iDT7mgbLvQ3orUJqcKqjao3edG2I65o84BQMCwN7FSy5wbAm1r7gTQ9q8PE0fYSydlYnKNIyoCGZRcuhS5XWwcK3ioO8CqSt+lOJuHyTYN4+suiRYQwy5c3Zsxw62sLXHWa9+6slO5I1HCtrtyPFqkyYieSVI+qYMcRI0Tq8mQOitcSDMCNSuUqd5Fqx2PNz5Uw1aUVaChoimsa0MJuosYoIoyUQFNvw5oLf1KT4A62ql2fhV4ntDcO7da3O1X+12AhJbUAr8b6VnQ1yAB2ibq/H48quJpHH40u4voF0A89flW5w8+TAKV3ZBrzLP9lrLHo2zFiGXU38b76vsbH1WBgQm5ubkd2Y/NqooqZMRYKO/71DFbJN80ZtfWl53u1vA+tXeDe6W5Ej6j0NQoLYOHYurHdex0t3c6ssf0bMjSMoJGUE8xbT0q86P7DWRFOZhqbgHS99a0uyNniIy3N72AvwHI/Gs/lcvbT5fGQAot2lsNdDod47quy2l+FMbb2YsU5CgHcR3BuHlrVXicTa68qtJbEyXa/cRQ4muB4CgTS28PlXsI91HhQDBWpgVG9SBoDWdBHA6/uVT53NF6Sy3b+pFjHmLt9areiU1pXH5kPow+9OYyTPnY/xH/nyrDN3emm9tSlgoOlioYHn2b2/5yr5O2pJ53PrX08Shtmg/libXvUEfSvl7GtMHLydstI86i7VFntSmIxG81ozXnRyUddY8QR9q1H4fUV8+wWMKOrKdVIt/etp0Y2s+IjzSKqnOVFtAbcTfdQFZibmWTuY/OholyVNjfTUAinoYSOukt/Fl4cW4c6zsGGdsewuVU2NybCwF7edvSp2qFJ9hBZ8yGyg5iCN1iNPM07TWOQ9uNMoYxlr8RlOlvjVdGCoAY3Nhc99OUrIV2u7hexe3EgVSR4plNwT561rIcYEBJFxaspiJMzsdwJOg3Wq8UXSzUq5W+407s/Kk8XayoJYyWvbKBIuZr8LAXvwtVNgJdbU71xuCCynMtigu6nMO0guLsN4FxrxFP5S1O2XQ4HFdTMOoeSNlgdlaSGXr7yZCe08bgZwRpz1Fz8/nTLcd1fQek2IniwUiTvjZs8kQBmVFSFluxD5Z5WVmFhlbLuva4r5/iHvc91UGuWiLQQaKtY1oOpo8dLqaPEaJ4CO0heLzHzqpAHIVbbQPsj5fMVTB6pJmO5IA1NNbeXLFh17nPxNq5ssCxa2o0+9R6SzAmFb6iO/hc0EzOIltIfAeh/tV5g33677en9qzeJPtDrV1hibAju9KVVG/6KYk9WVB3Nf41p1bS/MfKsR0Zk0a2/Q251rMNiQ0LEEDKL7+6s/k2S21tPPIzA8gPACxqilN/Gp4jFqb2IAuxG/exuaTefkL+GtXCBxLgCo7Nlug8x60ntGfhxO4Uxs9MoC1RbWgepK9C3VxhxqapZ7NxeR781Yen9qv2HZtWNmlIAI4H/zWvMlx5VjyPR9J3lWLz5dlNrvzj4sBb1rAM1aLa+0suzwn5pWA8FszepFZF8RpWmHhx8/76FicaLkeVV5xVyB31OaHjelL9vzrWRhtZRMeZ+lbfoxIpgtbcxv/AO7W9YeMW4kfKtD0cns5UnRuI01G6pqouWEmUhRZsxIzXC3uaqpsFimkVz1ZsSSA9t41G7wrQtZrAlvI8q7+GXv9PnapgYrB4bELii0qMcwIJXVQDqBf/m+lNuYpopbBbC3EGx8DW8lhAG8nzNZvpAg6k6anx08KqBlJ9ps6lSAL8qUr1qb2XgutmROBOvcBqfStWaGEazeVX3Rop+IXrMt7r1ebrx7XrE6u3Ugm9+elNY7CpEbRqBYePrVV1bTSxjNkLMi5t2W7ABr917+VSGl6TNF+HxvUfhs3XRdf1RxZbN1jWt1oyZM+bdxt3V8/YdlvAfOvoHS5ZHw+IDHFr1E8at14hVcSzZlDnq4kJkFs3aL9k3vzwDe61MNYtFU0FTRFNZtDKmix0urUeI0oTm0j7I+XzFKbI2asqsxLCxK6W4Ac6Z2ifZN4fUV3ouPZN+tvktZc2Vxw3HpfjeHDm5unObh1NmKq5QWt5cfKvY7ZiylSSRlAXS2tt17itDsHo4+KbQ5UHvPv8gOJrSnolgkIR5SH75FB/bwrmx97Kb29jmx9DxZdFx3f8Pkv+T4r3zyen2pyLYKAAZm08PtW36Q9DWgXrImMkY3395Rz03iqnY+yHxMgRNOJY7lHPvpZZcsy6WnHxehz47ySdopV2Zlt1cjoRxFvqKZCvlZWlYht4sovfwFbxuiWEhA6+Uhu9gt/BaR2t0cw4geWCXNl1tmVh4X3irs5deWGF9Fllrovf50wn+CJzb0+1C/y2nB3HhlF/SvpGweiMM+FV2zB2za30FiQNPIVl9p7PeCRo3Gq8eBHAioyvLjJdteHj9Fy55YTHvGVk6HxsbmSQ99x9qZbo+ii4ZrqDvty8K+l9H+hKtEHnzAtYhQbFRwv31lcbhgmIeMe6HZRfkGsL/Cq6uXHVt8s5x+j5evDDHvIxwa2hqR3VyYcagsl67XzGU1XpNxrQYHFZoVJ32A+GhrNSy2I76c2fjLRsL+6TbzFxU5Tbq9Ly9FoG1sTdt/ZW+nebX+QqvdreNDxGLBa99B6n+1IzYknw76uY9nLnl1ZWiYmeloHAYX3VCjYSAsw0uL68qvwzWEc1t1iOV/vTMGMyEOo1XW3DTwr0eHA3ig4oC1Spe9HekbTylZSo0NuFzxHfWod7V8ibfvrZdGdt54xG7EyA3BO8r/alYJWpbUWFKx7OTEQgSAi5O4291iB8qJiULIUV8jHe28+VEwEXVRKl75Ra/OkFBiP+nsX8Ejr4gN9qhszot+Hl6zOGABAFrHXjWmlmqvxc+hPIH5VWwzO0MUGdvP60ng41LRhzlQsoYj+FSQGPkCT5UpLiO2e+/1pbBYtkdDmYWZTdRdlsw1UcSN4HMU9E33SeAfh5OsRYxHIq4YjEvN1qEkNZWkYEBArZ1Ci5tbWsHjIgEJFbnpfFGMKkmVS7lfayj8Pi3uRqcKqKHXm93/VWHxbXjqgvhRFoN6IrVmvQwNHjNLA0xGdKCQ2q9oHty+oonRCS8BJ/OfktA2mfYyfpNE6G/8A45/W3yWsOf8AY9f8P/6P9PsuwmybNzRjtZHbxbU/MelfOWkLak3J1JOpN+daXop0qEHspb9WToRrlvvFuIPperWXYez5GMglAB1Kq4CnnodRWWX/AGYzpr0OPK+k5uT3MberxTXQyUyYMiTUAsovr2QBz8SKF0BgVYpSLX6xhfuW2X6/Gldt9KoooeowljpluPdUbiQeJqj6MdIDhXOa5ja1xxFv4hzqryY43HGueek5eXi5M5NS3civ2vOzzyFib5238ACQBrwtSyMR5+vjW9xmz8Dim6zrArHfZwpP6lPHTlVZtLD4GGF1ibrJSCAbliD4+6Kwz4ru3b0OH1uPTjx+3d+PC96MzFNnBhvVZG8wWIqeDlw+NSOZ1GaLUgn3SBcg8xx8qrtj7ViXZ2QyKHySDLcX1LW0rEwzsqkAkZhYgHeORrbPmmMny4OL0OXNlyXvjZX0/Yu2xiHmCDsR5Qp/Ne+Y+GmlfO9pYfrMZIhNs8zLflme1X/QLHxxCYSOqXy2uQL6GqHHYxVxbyXuolLXGt1D3uPKlyZ9eGLX03B7PNy4zxIstt/9OoFiLKzIVG/ffxXvrFS9F5OBB+Na3pR0zRzBHGey4ZyeBynKo9SaTg2iDpWtyseHjjKyU2w5R/CH8N/wNVEkcgzJGhLHf3Ad3PWtnidrkO3ZAtxuKqcFtwS4gquVSAdWF78NbVUzqLhNs/FsCY7omPjoo8uNAm2VIt86Pf8ASbD4Vv45yD23Q+AP1oU2IW+/50e5R7MYjD9GZ2XrDE4j4tlNrc/CrGDDhVsK1OE2+YSWD2RRd1O5huItvvrpbXyql6WKkeIPVgBXAcAcM28Dz+daTLbO49KtlI51WYzEkA2O/S2lDxc/CkzWkjPaNHweKaNw6mxFBrwqrCXsHS+Zd4RviPrTa9OD/FH8G+9Z3Dx3NcmiAG/Wp0e2pXpqh3ow+BqE/SaJlbVgSCLEcxzFZOvWp6JPNrfx+Rouzy3XRlLZldCCb5QQwILEblva55UuKtejW0nhnHVLmeS0QHWzxau627cEiNvA0Jtre2gpyBo9pRbOlYLIXSd2OfEQ9d+ERjuZxiSZHFzqVtpurHO3sq2nSrGmXDTKkyy9TJGsoEu0TlJcgMgxE7pKudSt8oI0I51iZf8ATFFDRCpChg1MGsmgqmjxnSlb0whoD20D7J/0n5Uv0a2tFFCVdrHMTuO4gchR8XrG/wCk/Kh7IX2K6c+HfW3F6aeo/kt0U9dl6G+7jNrX/H4P5no32o8G0o2UsGBC79Dp9arzH3elEgUZgCNLi43XF9RfhW9/C4yfvafqzly1LxmptrRILs9h4E0E9JcP/MHwb7Ve4zZUTPKqCIM0atGmYDK3WdpWYuVLZbnfqLaA16TB4YSiyxsv4gJa5t1eRcxuDuDZta5/4Vh/dW/6n5v7Iov8yYf+YPg32rn+ZIP5no32q8w2FwxdSyRgddMCoJAMaRXTeTa7DfzNSXZmFvHkyOWjkZVY5Qz5x1aS69khbi1wCR30/wCF4eLaP1LzTxhFEOkmH/mD4N9qtMChmCNF2g5IU7gSN41pr/DIM0y2huFUhtyIcjFkyl7kk21F7HS1ZvNuAuByrTD8Phn/AFM8/wDlXPh/RGuXotif5R/cn3qr2tg3hVhIuW2m8b7dxqoErfmb4moSyXvck+OtXl+Gwxm5l4Zfqnl5P5ejyrcTM7RZNLA3U27S/pPAGhxY+WNdWvpx31OfEgAm404cSeFIpEzEFt3KuLpHVb3KyySvvOhp/YGG6uYEHUAn46V1uQpnY+rSa6jKLdw1v8SaV8L4++XdfS4twL54lUggnS/wI31n8d0gQGwJbvHE1HaSBjkvrYms4Y7Gx3iljh80cuestRp8FhjiY85YCMMc68ezqPTXzqp2jtUysz7gTZRyUDSl8GGXcxAIsRc63FjfnoSKVk3kcjVzFjctvFq8TXK9WnhD1er1cNMO16uCu0G9Xq9XqCepzZOAkmmRIg+bMvaVWYxjMo6w5RcBSQb0nRcLKVYWdkBIBZb3Cki5sCCbb7cbUBvOmWHlOGxBb8UginjEhmw8ES4pmzKJc8KKWYat2i+jXvc64PEe4PCr7auw548MZS34jDuUCzB5gFObQGKQqbtu1UjkeNUE57I8KDXwNTBoV6mKxabGBpnCQZzbMi2H8bZQfA2pNTTuzkRms7ZQVaxPuhrdjNbW19/jRBs/HsQyAr1sA7LEnrLgKouzHKDoBWa2ts4xZXgeWTDscqylDEruNXVFLEkDnW1wBwcamOSR36wDrWQhUREuzRq+pcsVG4C+guNapNt4/C4hb9bKHQgRL1LCOGBVIECoDbOWsS97Gw1rTG9PhGUmXlm/xLW3t8TUTO35j8TVvs/ZUadXJimVQ9ikWY3IJt1k7JcpGNTp2mA0A31f4nH4Bp4mnfrUjiyWjhMcZfUhmFwSgLWVQNyi530/cy+0+3j9Mdhbu6qXYAnfc6etBxMEqNbOx8GNa3DDAt1mVrSPKpRjDIEiQG5SBFYkk6avwrmbZ5SVHMqyKy5JSpzPdu2BGhyKAoAGY3u176Wpe5l9j28fpkoYpWdUzSXbQAFmJPcBqaPh8Kzxs4le4bLvNrW041r4PwqyTPhGQsVVUXEt1QEbXE9pMwJcgKLi2jG1VPR2KF2ZZnWGPOSSgJUaHKq3vodwJv50Xly+1e1j9K2OEKpLMxNvzGnsA9413nTnrWihgweEj69mM/WkiBTEAcitld2ElwCT2Q1jazWBO6twOCRiJsTliSVy0cSnLmDPob2PVxD828gGwqfcy+x7eP07hXAI+GtCxUjvIY17VygRQBrmA00Gtya2P+I4JCLuDIkRQNAgEaksc4Qm12ykqGOgAvqaDtnHIuLVOtYGKBmQzsoCzSJ2AQosmVSPErzp9eX2XRj9MNtCDq5XS6vkJXMNxI0Nr9+lLNJerfH7NwwW8eLDMF90xS9px7wVrWsTuJ86qJY8rWurbtV1GovofTyqVbSjSqZcYUlLqbG5+dW3WWBPIH5VS4ZATrxpwbGGMZpc+83/ALWom1YtQ447/pRYogBUzZlKmmRfD4gGlMT75ri9k1Kdrm9OChGvV69cvVE7XlF66BTMMVTsaL9VXCDT5SvGLuo2elfXqckg7qXkjtR1FoOjYJrSoc/V9tO3a+SzDt245d9u6g0bBD2sfaVe2naaxRe0O04OmUbzfgKoNl03xDyQhurGIQED/EM0bs2osvsAFizW92S7Vip308jW46eY1jCkckcjkEZcSpMeFcC2kMMbvEQbDUZT/SCawk+7yoC+vUlNKjGrz9DXfx6c/Q/astK2dBoyVXDaSc/Q/aiLtWP83oftRobPudDVFmqxG1o/zeh+1VZnXu9ftT0BQ1SFqXzr3ev2rnXLSCywI9oluYpbFm8rHvNewGKVXBJta/PlUBiUJ1+tBwY62pzYWzHmlMSb2BuToqAHV2PAAXJNVP4hTzpvCY9ED9ojMtrdrXuNqNU7R+lW1hLOerv1UYWOL/8AnGLKT3sbse9qDhJiba38aRaYeVTw+JUML3y8bAXt3X0p6Ttrej+H6yVQ1si9tzySMZnN/AW8xSfSHFmSZpG0LnN4XN7D428qivSmFI2ihR1DgdZI5BdwDcIAuiJmANtSbC50qoxm0VIFi7HiW9ABwFICl9K4GpVsWK8uMF6YHxclkPM6fGq+Ca3Cp4vE5tBuFChtfWnIRvOW/pHdvNeRgp/5euDELz+dBmcHdRoJYuPteNAIojy3UcxUQ9AQK1wLUy1SRxQTsUfdTCihrMK7+IFBiE1O9AOJFe/ECloCMaXnFSM4ocjgiiQUGiYX/UT3feX3/c94e/8A08+69Dr1aJbDpR0jhkwwgiY5rgsuHUw4HS2vVOM8jaaMbW131jpNx8D8q7XG3HwNBv/Z"/>
          <p:cNvSpPr>
            <a:spLocks noChangeAspect="1" noChangeArrowheads="1"/>
          </p:cNvSpPr>
          <p:nvPr/>
        </p:nvSpPr>
        <p:spPr bwMode="auto">
          <a:xfrm>
            <a:off x="161925" y="-800100"/>
            <a:ext cx="2743200" cy="1666875"/>
          </a:xfrm>
          <a:prstGeom prst="rect">
            <a:avLst/>
          </a:prstGeom>
          <a:noFill/>
          <a:ln w="9525">
            <a:noFill/>
            <a:miter lim="800000"/>
            <a:headEnd/>
            <a:tailEnd/>
          </a:ln>
        </p:spPr>
        <p:txBody>
          <a:bodyPr/>
          <a:lstStyle/>
          <a:p>
            <a:endParaRPr lang="en-US"/>
          </a:p>
        </p:txBody>
      </p:sp>
      <p:pic>
        <p:nvPicPr>
          <p:cNvPr id="33794" name="Picture 2" descr="https://m2.behance.net/rendition/pm/16800709/disp/cd7770a2414ee9c86a1a88cc0c32b738.jpg"/>
          <p:cNvPicPr>
            <a:picLocks noChangeAspect="1" noChangeArrowheads="1"/>
          </p:cNvPicPr>
          <p:nvPr/>
        </p:nvPicPr>
        <p:blipFill>
          <a:blip r:embed="rId2" cstate="print"/>
          <a:srcRect/>
          <a:stretch>
            <a:fillRect/>
          </a:stretch>
        </p:blipFill>
        <p:spPr bwMode="auto">
          <a:xfrm>
            <a:off x="762000" y="1600200"/>
            <a:ext cx="7696200" cy="5130800"/>
          </a:xfrm>
          <a:prstGeom prst="rect">
            <a:avLst/>
          </a:prstGeom>
          <a:noFill/>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533400" y="2133600"/>
            <a:ext cx="2971800" cy="2362200"/>
          </a:xfrm>
          <a:prstGeom prst="rect">
            <a:avLst/>
          </a:prstGeom>
          <a:noFill/>
          <a:ln w="9525">
            <a:noFill/>
            <a:miter lim="800000"/>
            <a:headEnd/>
            <a:tailEnd/>
          </a:ln>
          <a:effectLst/>
        </p:spPr>
        <p:txBody>
          <a:bodyPr/>
          <a:lstStyle/>
          <a:p>
            <a:pPr marL="342900" indent="-342900" algn="ctr">
              <a:spcBef>
                <a:spcPct val="20000"/>
              </a:spcBef>
            </a:pPr>
            <a:r>
              <a:rPr lang="en-US" sz="3600" dirty="0">
                <a:solidFill>
                  <a:srgbClr val="B10909"/>
                </a:solidFill>
              </a:rPr>
              <a:t>Crest uses a knowledge appeal.</a:t>
            </a:r>
          </a:p>
        </p:txBody>
      </p:sp>
      <p:pic>
        <p:nvPicPr>
          <p:cNvPr id="153603" name="Picture 3" descr="crest"/>
          <p:cNvPicPr>
            <a:picLocks noChangeAspect="1" noChangeArrowheads="1"/>
          </p:cNvPicPr>
          <p:nvPr/>
        </p:nvPicPr>
        <p:blipFill>
          <a:blip r:embed="rId2" cstate="print">
            <a:lum contrast="12000"/>
          </a:blip>
          <a:srcRect/>
          <a:stretch>
            <a:fillRect/>
          </a:stretch>
        </p:blipFill>
        <p:spPr bwMode="auto">
          <a:xfrm>
            <a:off x="4038600" y="0"/>
            <a:ext cx="5105400" cy="6857999"/>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81000" y="2362200"/>
            <a:ext cx="2895600" cy="2895600"/>
          </a:xfrm>
        </p:spPr>
        <p:txBody>
          <a:bodyPr/>
          <a:lstStyle/>
          <a:p>
            <a:r>
              <a:rPr lang="en-US"/>
              <a:t>Knowledge Function</a:t>
            </a:r>
          </a:p>
        </p:txBody>
      </p:sp>
      <p:pic>
        <p:nvPicPr>
          <p:cNvPr id="24580" name="Picture 9" descr="http://webkirana.com/images/thumbs/0000185.jpg"/>
          <p:cNvPicPr>
            <a:picLocks noChangeAspect="1" noChangeArrowheads="1"/>
          </p:cNvPicPr>
          <p:nvPr/>
        </p:nvPicPr>
        <p:blipFill>
          <a:blip r:embed="rId2" cstate="print"/>
          <a:srcRect/>
          <a:stretch>
            <a:fillRect/>
          </a:stretch>
        </p:blipFill>
        <p:spPr bwMode="auto">
          <a:xfrm>
            <a:off x="3669225" y="0"/>
            <a:ext cx="5474776" cy="6858000"/>
          </a:xfrm>
          <a:prstGeom prst="rect">
            <a:avLst/>
          </a:prstGeom>
          <a:noFill/>
          <a:ln w="9525">
            <a:noFill/>
            <a:miter lim="800000"/>
            <a:headEnd/>
            <a:tailEnd/>
          </a:ln>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a:t>Discussion Questions</a:t>
            </a:r>
          </a:p>
        </p:txBody>
      </p:sp>
      <p:sp>
        <p:nvSpPr>
          <p:cNvPr id="53251" name="Content Placeholder 2"/>
          <p:cNvSpPr>
            <a:spLocks noGrp="1"/>
          </p:cNvSpPr>
          <p:nvPr>
            <p:ph idx="1"/>
          </p:nvPr>
        </p:nvSpPr>
        <p:spPr>
          <a:xfrm>
            <a:off x="4495800" y="1676400"/>
            <a:ext cx="4114800" cy="4373563"/>
          </a:xfrm>
        </p:spPr>
        <p:txBody>
          <a:bodyPr/>
          <a:lstStyle/>
          <a:p>
            <a:pPr eaLnBrk="1" hangingPunct="1"/>
            <a:r>
              <a:rPr lang="en-US"/>
              <a:t>What products that you purchase associate themselves with an Admired Group or Event?</a:t>
            </a:r>
          </a:p>
          <a:p>
            <a:pPr eaLnBrk="1" hangingPunct="1"/>
            <a:r>
              <a:rPr lang="en-US"/>
              <a:t>When does it personally influence your purchasing?</a:t>
            </a:r>
          </a:p>
        </p:txBody>
      </p:sp>
      <p:pic>
        <p:nvPicPr>
          <p:cNvPr id="53255" name="Picture 9" descr="fig08_12"/>
          <p:cNvPicPr>
            <a:picLocks noChangeAspect="1" noChangeArrowheads="1"/>
          </p:cNvPicPr>
          <p:nvPr/>
        </p:nvPicPr>
        <p:blipFill>
          <a:blip r:embed="rId3" cstate="print"/>
          <a:srcRect/>
          <a:stretch>
            <a:fillRect/>
          </a:stretch>
        </p:blipFill>
        <p:spPr bwMode="auto">
          <a:xfrm>
            <a:off x="762000" y="1676400"/>
            <a:ext cx="3810000" cy="47244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228600" y="1447800"/>
            <a:ext cx="3657600" cy="4419600"/>
          </a:xfrm>
        </p:spPr>
        <p:txBody>
          <a:bodyPr/>
          <a:lstStyle/>
          <a:p>
            <a:r>
              <a:rPr lang="en-US" sz="2800" dirty="0"/>
              <a:t>How Is Fiji Water’s Link to an Environmental Cause Likely to Impact Consumers’ </a:t>
            </a:r>
            <a:br>
              <a:rPr lang="en-US" sz="2800" dirty="0"/>
            </a:br>
            <a:r>
              <a:rPr lang="en-US" sz="2800" dirty="0"/>
              <a:t>Attitudes Toward Its Product?</a:t>
            </a:r>
          </a:p>
        </p:txBody>
      </p:sp>
      <p:pic>
        <p:nvPicPr>
          <p:cNvPr id="54278" name="Picture 9" descr="fig08_13"/>
          <p:cNvPicPr>
            <a:picLocks noChangeAspect="1" noChangeArrowheads="1"/>
          </p:cNvPicPr>
          <p:nvPr/>
        </p:nvPicPr>
        <p:blipFill>
          <a:blip r:embed="rId3" cstate="print"/>
          <a:srcRect/>
          <a:stretch>
            <a:fillRect/>
          </a:stretch>
        </p:blipFill>
        <p:spPr bwMode="auto">
          <a:xfrm>
            <a:off x="4127500" y="0"/>
            <a:ext cx="5016500" cy="68580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228600" y="1447800"/>
            <a:ext cx="3657600" cy="4419600"/>
          </a:xfrm>
        </p:spPr>
        <p:txBody>
          <a:bodyPr/>
          <a:lstStyle/>
          <a:p>
            <a:r>
              <a:rPr lang="en-US" sz="2800" dirty="0"/>
              <a:t>They Might Have a More Favorable Attitude.</a:t>
            </a:r>
          </a:p>
        </p:txBody>
      </p:sp>
      <p:pic>
        <p:nvPicPr>
          <p:cNvPr id="54278" name="Picture 9" descr="fig08_13"/>
          <p:cNvPicPr>
            <a:picLocks noChangeAspect="1" noChangeArrowheads="1"/>
          </p:cNvPicPr>
          <p:nvPr/>
        </p:nvPicPr>
        <p:blipFill>
          <a:blip r:embed="rId3" cstate="print"/>
          <a:srcRect/>
          <a:stretch>
            <a:fillRect/>
          </a:stretch>
        </p:blipFill>
        <p:spPr bwMode="auto">
          <a:xfrm>
            <a:off x="4127500" y="0"/>
            <a:ext cx="5016500" cy="68580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8D11B85-6A64-46B1-87CA-B13B7353B58B}" type="slidenum">
              <a:rPr lang="en-US" smtClean="0"/>
              <a:pPr>
                <a:defRPr/>
              </a:pPr>
              <a:t>49</a:t>
            </a:fld>
            <a:endParaRPr lang="en-US"/>
          </a:p>
        </p:txBody>
      </p:sp>
      <p:pic>
        <p:nvPicPr>
          <p:cNvPr id="115714" name="Picture 2"/>
          <p:cNvPicPr>
            <a:picLocks noChangeAspect="1" noChangeArrowheads="1"/>
          </p:cNvPicPr>
          <p:nvPr/>
        </p:nvPicPr>
        <p:blipFill>
          <a:blip r:embed="rId2" cstate="print"/>
          <a:srcRect/>
          <a:stretch>
            <a:fillRect/>
          </a:stretch>
        </p:blipFill>
        <p:spPr bwMode="auto">
          <a:xfrm>
            <a:off x="0" y="0"/>
            <a:ext cx="9251223" cy="6858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8"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154626" name="Rectangle 2"/>
          <p:cNvSpPr>
            <a:spLocks noGrp="1" noChangeArrowheads="1"/>
          </p:cNvSpPr>
          <p:nvPr>
            <p:ph type="title"/>
          </p:nvPr>
        </p:nvSpPr>
        <p:spPr>
          <a:xfrm>
            <a:off x="5486400" y="1295400"/>
            <a:ext cx="3352800" cy="4449762"/>
          </a:xfrm>
        </p:spPr>
        <p:txBody>
          <a:bodyPr/>
          <a:lstStyle/>
          <a:p>
            <a:r>
              <a:rPr lang="en-US" sz="4000" dirty="0"/>
              <a:t>A Company Which Specializes in Attitude Measurement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t>3. Resolving two conflicting attitudes</a:t>
            </a:r>
          </a:p>
        </p:txBody>
      </p:sp>
      <p:pic>
        <p:nvPicPr>
          <p:cNvPr id="26628" name="Picture 5" descr="http://t2.gstatic.com/images?q=tbn:ANd9GcTULex7k0bLIHpWQ_io70-SM4hGDKuNkUJOs_bNmG80en0cMW4h"/>
          <p:cNvPicPr>
            <a:picLocks noChangeAspect="1" noChangeArrowheads="1"/>
          </p:cNvPicPr>
          <p:nvPr/>
        </p:nvPicPr>
        <p:blipFill>
          <a:blip r:embed="rId2" cstate="print"/>
          <a:srcRect/>
          <a:stretch>
            <a:fillRect/>
          </a:stretch>
        </p:blipFill>
        <p:spPr bwMode="auto">
          <a:xfrm>
            <a:off x="4724400" y="1752600"/>
            <a:ext cx="4419600" cy="4724400"/>
          </a:xfrm>
          <a:prstGeom prst="rect">
            <a:avLst/>
          </a:prstGeom>
          <a:noFill/>
          <a:ln w="9525">
            <a:noFill/>
            <a:miter lim="800000"/>
            <a:headEnd/>
            <a:tailEnd/>
          </a:ln>
        </p:spPr>
      </p:pic>
      <p:sp>
        <p:nvSpPr>
          <p:cNvPr id="26627" name="Content Placeholder 2"/>
          <p:cNvSpPr>
            <a:spLocks noGrp="1"/>
          </p:cNvSpPr>
          <p:nvPr>
            <p:ph idx="1"/>
          </p:nvPr>
        </p:nvSpPr>
        <p:spPr>
          <a:xfrm>
            <a:off x="685800" y="1600200"/>
            <a:ext cx="4648200" cy="4525963"/>
          </a:xfrm>
        </p:spPr>
        <p:txBody>
          <a:bodyPr/>
          <a:lstStyle/>
          <a:p>
            <a:endParaRPr lang="en-US" dirty="0"/>
          </a:p>
          <a:p>
            <a:r>
              <a:rPr lang="en-US" dirty="0"/>
              <a:t>Moving from negative to positive attitude</a:t>
            </a:r>
          </a:p>
          <a:p>
            <a:endParaRPr lang="en-US" dirty="0"/>
          </a:p>
          <a:p>
            <a:r>
              <a:rPr lang="en-US" dirty="0"/>
              <a:t>Example: Conflicting attitude - </a:t>
            </a:r>
            <a:r>
              <a:rPr lang="en-US" dirty="0" err="1"/>
              <a:t>Saffola</a:t>
            </a:r>
            <a:r>
              <a:rPr lang="en-US" dirty="0"/>
              <a:t> though healthy not tasty.</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dirty="0"/>
              <a:t>4. Altering Components of the Multi-attribute Model</a:t>
            </a:r>
          </a:p>
        </p:txBody>
      </p:sp>
      <p:sp>
        <p:nvSpPr>
          <p:cNvPr id="56323" name="Content Placeholder 5"/>
          <p:cNvSpPr>
            <a:spLocks noGrp="1"/>
          </p:cNvSpPr>
          <p:nvPr>
            <p:ph idx="1"/>
          </p:nvPr>
        </p:nvSpPr>
        <p:spPr>
          <a:xfrm>
            <a:off x="609600" y="1600200"/>
            <a:ext cx="7696200" cy="4724400"/>
          </a:xfrm>
        </p:spPr>
        <p:txBody>
          <a:bodyPr/>
          <a:lstStyle/>
          <a:p>
            <a:pPr eaLnBrk="1" hangingPunct="1"/>
            <a:r>
              <a:rPr lang="en-US" dirty="0"/>
              <a:t>Altering Components of the Multi-attribute Model</a:t>
            </a:r>
          </a:p>
          <a:p>
            <a:pPr lvl="1" eaLnBrk="1" hangingPunct="1"/>
            <a:r>
              <a:rPr lang="en-US" sz="3000" dirty="0"/>
              <a:t>Changing relative evaluation of attributes</a:t>
            </a:r>
          </a:p>
          <a:p>
            <a:pPr lvl="1" eaLnBrk="1" hangingPunct="1"/>
            <a:r>
              <a:rPr lang="en-US" sz="3000" dirty="0"/>
              <a:t>Changing brand beliefs</a:t>
            </a:r>
          </a:p>
          <a:p>
            <a:pPr lvl="1" eaLnBrk="1" hangingPunct="1"/>
            <a:r>
              <a:rPr lang="en-US" sz="3000" dirty="0"/>
              <a:t>Adding an attribute</a:t>
            </a:r>
          </a:p>
          <a:p>
            <a:pPr lvl="1" eaLnBrk="1" hangingPunct="1"/>
            <a:r>
              <a:rPr lang="en-US" sz="3000" dirty="0"/>
              <a:t>Changing the overall brand rating</a:t>
            </a:r>
          </a:p>
          <a:p>
            <a:pPr lvl="1" eaLnBrk="1" hangingPunct="1"/>
            <a:r>
              <a:rPr lang="en-US" sz="3200" dirty="0"/>
              <a:t>Changing consumer beliefs about competitors brands</a:t>
            </a:r>
            <a:endParaRPr lang="en-US" sz="30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8D11B85-6A64-46B1-87CA-B13B7353B58B}" type="slidenum">
              <a:rPr lang="en-US" smtClean="0"/>
              <a:pPr>
                <a:defRPr/>
              </a:pPr>
              <a:t>52</a:t>
            </a:fld>
            <a:endParaRPr lang="en-US"/>
          </a:p>
        </p:txBody>
      </p:sp>
      <p:pic>
        <p:nvPicPr>
          <p:cNvPr id="116738" name="Picture 2"/>
          <p:cNvPicPr>
            <a:picLocks noChangeAspect="1" noChangeArrowheads="1"/>
          </p:cNvPicPr>
          <p:nvPr/>
        </p:nvPicPr>
        <p:blipFill>
          <a:blip r:embed="rId2" cstate="print"/>
          <a:srcRect/>
          <a:stretch>
            <a:fillRect/>
          </a:stretch>
        </p:blipFill>
        <p:spPr bwMode="auto">
          <a:xfrm>
            <a:off x="0" y="0"/>
            <a:ext cx="9234407" cy="68580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1600200"/>
            <a:ext cx="3505200" cy="3992562"/>
          </a:xfrm>
        </p:spPr>
        <p:txBody>
          <a:bodyPr/>
          <a:lstStyle/>
          <a:p>
            <a:r>
              <a:rPr lang="en-US" sz="3200" dirty="0"/>
              <a:t>How Is This New Benefit Likely to Impact Consumers’ Attitudes Toward the Product?</a:t>
            </a:r>
          </a:p>
        </p:txBody>
      </p:sp>
      <p:pic>
        <p:nvPicPr>
          <p:cNvPr id="57347" name="Content Placeholder 4" descr="fig08_14.jpg"/>
          <p:cNvPicPr>
            <a:picLocks noGrp="1" noChangeAspect="1"/>
          </p:cNvPicPr>
          <p:nvPr>
            <p:ph idx="1"/>
          </p:nvPr>
        </p:nvPicPr>
        <p:blipFill>
          <a:blip r:embed="rId2" cstate="print"/>
          <a:srcRect/>
          <a:stretch>
            <a:fillRect/>
          </a:stretch>
        </p:blipFill>
        <p:spPr>
          <a:xfrm>
            <a:off x="4105673" y="0"/>
            <a:ext cx="5038327" cy="6858000"/>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1600200"/>
            <a:ext cx="3505200" cy="3992562"/>
          </a:xfrm>
        </p:spPr>
        <p:txBody>
          <a:bodyPr/>
          <a:lstStyle/>
          <a:p>
            <a:r>
              <a:rPr lang="en-US" sz="3200" dirty="0"/>
              <a:t>The Consumer Will Have a More Positive Attitude Overall from the New Attribute.</a:t>
            </a:r>
          </a:p>
        </p:txBody>
      </p:sp>
      <p:pic>
        <p:nvPicPr>
          <p:cNvPr id="57347" name="Content Placeholder 4" descr="fig08_14.jpg"/>
          <p:cNvPicPr>
            <a:picLocks noGrp="1" noChangeAspect="1"/>
          </p:cNvPicPr>
          <p:nvPr>
            <p:ph idx="1"/>
          </p:nvPr>
        </p:nvPicPr>
        <p:blipFill>
          <a:blip r:embed="rId2" cstate="print"/>
          <a:srcRect/>
          <a:stretch>
            <a:fillRect/>
          </a:stretch>
        </p:blipFill>
        <p:spPr>
          <a:xfrm>
            <a:off x="4105673" y="0"/>
            <a:ext cx="5038327" cy="6858000"/>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idx="4294967295"/>
          </p:nvPr>
        </p:nvSpPr>
        <p:spPr>
          <a:xfrm>
            <a:off x="609600" y="1371600"/>
            <a:ext cx="3276600" cy="4221163"/>
          </a:xfrm>
        </p:spPr>
        <p:txBody>
          <a:bodyPr/>
          <a:lstStyle/>
          <a:p>
            <a:r>
              <a:rPr lang="en-US" sz="3200" dirty="0"/>
              <a:t>How Is the Absence of an Ingredient Likely to Lead to a Favorable Attitude Toward a Product?</a:t>
            </a:r>
          </a:p>
        </p:txBody>
      </p:sp>
      <p:pic>
        <p:nvPicPr>
          <p:cNvPr id="22530" name="Picture 2" descr="http://i.ytimg.com/vi/IUBCK1cb3FE/0.jpg"/>
          <p:cNvPicPr>
            <a:picLocks noChangeAspect="1" noChangeArrowheads="1"/>
          </p:cNvPicPr>
          <p:nvPr/>
        </p:nvPicPr>
        <p:blipFill>
          <a:blip r:embed="rId2" cstate="print"/>
          <a:srcRect/>
          <a:stretch>
            <a:fillRect/>
          </a:stretch>
        </p:blipFill>
        <p:spPr bwMode="auto">
          <a:xfrm>
            <a:off x="3962400" y="1371600"/>
            <a:ext cx="4876800" cy="3657601"/>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E0A7BEE-C38A-4628-B894-71DEE747584F}" type="slidenum">
              <a:rPr lang="en-US" smtClean="0"/>
              <a:pPr>
                <a:defRPr/>
              </a:pPr>
              <a:t>56</a:t>
            </a:fld>
            <a:endParaRPr lang="en-US"/>
          </a:p>
        </p:txBody>
      </p:sp>
      <p:pic>
        <p:nvPicPr>
          <p:cNvPr id="123907" name="Picture 3" descr=" "/>
          <p:cNvPicPr>
            <a:picLocks noChangeAspect="1" noChangeArrowheads="1"/>
          </p:cNvPicPr>
          <p:nvPr/>
        </p:nvPicPr>
        <p:blipFill>
          <a:blip r:embed="rId2" cstate="print"/>
          <a:srcRect/>
          <a:stretch>
            <a:fillRect/>
          </a:stretch>
        </p:blipFill>
        <p:spPr bwMode="auto">
          <a:xfrm>
            <a:off x="457199" y="2330450"/>
            <a:ext cx="2024239" cy="1438275"/>
          </a:xfrm>
          <a:prstGeom prst="rect">
            <a:avLst/>
          </a:prstGeom>
          <a:noFill/>
        </p:spPr>
      </p:pic>
      <p:pic>
        <p:nvPicPr>
          <p:cNvPr id="123908" name="Picture 4" descr=" "/>
          <p:cNvPicPr>
            <a:picLocks noChangeAspect="1" noChangeArrowheads="1"/>
          </p:cNvPicPr>
          <p:nvPr/>
        </p:nvPicPr>
        <p:blipFill>
          <a:blip r:embed="rId3" cstate="print"/>
          <a:srcRect/>
          <a:stretch>
            <a:fillRect/>
          </a:stretch>
        </p:blipFill>
        <p:spPr bwMode="auto">
          <a:xfrm>
            <a:off x="2552699" y="2330450"/>
            <a:ext cx="2024239" cy="1438275"/>
          </a:xfrm>
          <a:prstGeom prst="rect">
            <a:avLst/>
          </a:prstGeom>
          <a:noFill/>
        </p:spPr>
      </p:pic>
      <p:pic>
        <p:nvPicPr>
          <p:cNvPr id="123909" name="Picture 5" descr=" "/>
          <p:cNvPicPr>
            <a:picLocks noChangeAspect="1" noChangeArrowheads="1"/>
          </p:cNvPicPr>
          <p:nvPr/>
        </p:nvPicPr>
        <p:blipFill>
          <a:blip r:embed="rId4" cstate="print"/>
          <a:srcRect/>
          <a:stretch>
            <a:fillRect/>
          </a:stretch>
        </p:blipFill>
        <p:spPr bwMode="auto">
          <a:xfrm>
            <a:off x="4648199" y="2330450"/>
            <a:ext cx="2024239" cy="1438275"/>
          </a:xfrm>
          <a:prstGeom prst="rect">
            <a:avLst/>
          </a:prstGeom>
          <a:noFill/>
        </p:spPr>
      </p:pic>
      <p:pic>
        <p:nvPicPr>
          <p:cNvPr id="123910" name="Picture 6" descr=" "/>
          <p:cNvPicPr>
            <a:picLocks noChangeAspect="1" noChangeArrowheads="1"/>
          </p:cNvPicPr>
          <p:nvPr/>
        </p:nvPicPr>
        <p:blipFill>
          <a:blip r:embed="rId5" cstate="print"/>
          <a:srcRect/>
          <a:stretch>
            <a:fillRect/>
          </a:stretch>
        </p:blipFill>
        <p:spPr bwMode="auto">
          <a:xfrm>
            <a:off x="6781799" y="2362200"/>
            <a:ext cx="2024239" cy="1438275"/>
          </a:xfrm>
          <a:prstGeom prst="rect">
            <a:avLst/>
          </a:prstGeom>
          <a:noFill/>
        </p:spPr>
      </p:pic>
      <p:pic>
        <p:nvPicPr>
          <p:cNvPr id="123911" name="Picture 7" descr=" "/>
          <p:cNvPicPr>
            <a:picLocks noChangeAspect="1" noChangeArrowheads="1"/>
          </p:cNvPicPr>
          <p:nvPr/>
        </p:nvPicPr>
        <p:blipFill>
          <a:blip r:embed="rId6" cstate="print"/>
          <a:srcRect/>
          <a:stretch>
            <a:fillRect/>
          </a:stretch>
        </p:blipFill>
        <p:spPr bwMode="auto">
          <a:xfrm>
            <a:off x="457199" y="3962400"/>
            <a:ext cx="2024239" cy="1438275"/>
          </a:xfrm>
          <a:prstGeom prst="rect">
            <a:avLst/>
          </a:prstGeom>
          <a:noFill/>
        </p:spPr>
      </p:pic>
      <p:pic>
        <p:nvPicPr>
          <p:cNvPr id="123912" name="Picture 8" descr=" "/>
          <p:cNvPicPr>
            <a:picLocks noChangeAspect="1" noChangeArrowheads="1"/>
          </p:cNvPicPr>
          <p:nvPr/>
        </p:nvPicPr>
        <p:blipFill>
          <a:blip r:embed="rId7" cstate="print"/>
          <a:srcRect/>
          <a:stretch>
            <a:fillRect/>
          </a:stretch>
        </p:blipFill>
        <p:spPr bwMode="auto">
          <a:xfrm>
            <a:off x="2590799" y="3962400"/>
            <a:ext cx="2024239" cy="1438275"/>
          </a:xfrm>
          <a:prstGeom prst="rect">
            <a:avLst/>
          </a:prstGeom>
          <a:noFill/>
        </p:spPr>
      </p:pic>
      <p:pic>
        <p:nvPicPr>
          <p:cNvPr id="123913" name="Picture 9" descr=" "/>
          <p:cNvPicPr>
            <a:picLocks noChangeAspect="1" noChangeArrowheads="1"/>
          </p:cNvPicPr>
          <p:nvPr/>
        </p:nvPicPr>
        <p:blipFill>
          <a:blip r:embed="rId8" cstate="print"/>
          <a:srcRect/>
          <a:stretch>
            <a:fillRect/>
          </a:stretch>
        </p:blipFill>
        <p:spPr bwMode="auto">
          <a:xfrm>
            <a:off x="4648199" y="3962400"/>
            <a:ext cx="2024239" cy="1438275"/>
          </a:xfrm>
          <a:prstGeom prst="rect">
            <a:avLst/>
          </a:prstGeom>
          <a:noFill/>
        </p:spPr>
      </p:pic>
      <p:pic>
        <p:nvPicPr>
          <p:cNvPr id="123914" name="Picture 10" descr=" "/>
          <p:cNvPicPr>
            <a:picLocks noChangeAspect="1" noChangeArrowheads="1"/>
          </p:cNvPicPr>
          <p:nvPr/>
        </p:nvPicPr>
        <p:blipFill>
          <a:blip r:embed="rId9" cstate="print"/>
          <a:srcRect/>
          <a:stretch>
            <a:fillRect/>
          </a:stretch>
        </p:blipFill>
        <p:spPr bwMode="auto">
          <a:xfrm>
            <a:off x="6781799" y="3962400"/>
            <a:ext cx="2024239" cy="1438275"/>
          </a:xfrm>
          <a:prstGeom prst="rect">
            <a:avLst/>
          </a:prstGeom>
          <a:noFill/>
        </p:spPr>
      </p:pic>
      <p:sp>
        <p:nvSpPr>
          <p:cNvPr id="15" name="Title 1"/>
          <p:cNvSpPr txBox="1">
            <a:spLocks/>
          </p:cNvSpPr>
          <p:nvPr/>
        </p:nvSpPr>
        <p:spPr>
          <a:xfrm>
            <a:off x="457200" y="274638"/>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j-lt"/>
                <a:ea typeface="+mj-ea"/>
                <a:cs typeface="+mj-cs"/>
              </a:rPr>
              <a:t>Adding an attribute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E0A7BEE-C38A-4628-B894-71DEE747584F}" type="slidenum">
              <a:rPr lang="en-US" smtClean="0"/>
              <a:pPr>
                <a:defRPr/>
              </a:pPr>
              <a:t>57</a:t>
            </a:fld>
            <a:endParaRPr lang="en-US"/>
          </a:p>
        </p:txBody>
      </p:sp>
      <p:pic>
        <p:nvPicPr>
          <p:cNvPr id="122882" name="Picture 2" descr="http://sphotos-a.xx.fbcdn.net/hphotos-ash3/c93.0.403.403/p403x403/602850_10151382788334695_784702578_n.jpg"/>
          <p:cNvPicPr>
            <a:picLocks noChangeAspect="1" noChangeArrowheads="1"/>
          </p:cNvPicPr>
          <p:nvPr/>
        </p:nvPicPr>
        <p:blipFill>
          <a:blip r:embed="rId2" cstate="print"/>
          <a:srcRect/>
          <a:stretch>
            <a:fillRect/>
          </a:stretch>
        </p:blipFill>
        <p:spPr bwMode="auto">
          <a:xfrm>
            <a:off x="1600200" y="990599"/>
            <a:ext cx="5562600" cy="5562601"/>
          </a:xfrm>
          <a:prstGeom prst="rect">
            <a:avLst/>
          </a:prstGeom>
          <a:noFill/>
        </p:spPr>
      </p:pic>
      <p:sp>
        <p:nvSpPr>
          <p:cNvPr id="4" name="Title 1"/>
          <p:cNvSpPr txBox="1">
            <a:spLocks/>
          </p:cNvSpPr>
          <p:nvPr/>
        </p:nvSpPr>
        <p:spPr>
          <a:xfrm>
            <a:off x="457200" y="274638"/>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j-lt"/>
                <a:ea typeface="+mj-ea"/>
                <a:cs typeface="+mj-cs"/>
              </a:rPr>
              <a:t>Adding an attribute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381000" y="2133600"/>
            <a:ext cx="3200400" cy="3687762"/>
          </a:xfrm>
        </p:spPr>
        <p:txBody>
          <a:bodyPr/>
          <a:lstStyle/>
          <a:p>
            <a:r>
              <a:rPr lang="en-US" dirty="0"/>
              <a:t>Which Attitude Change Strategy Is Depicted in This Ad?</a:t>
            </a:r>
          </a:p>
        </p:txBody>
      </p:sp>
      <p:pic>
        <p:nvPicPr>
          <p:cNvPr id="61443" name="Content Placeholder 4" descr="fig08_16.jpg"/>
          <p:cNvPicPr>
            <a:picLocks noGrp="1" noChangeAspect="1"/>
          </p:cNvPicPr>
          <p:nvPr>
            <p:ph idx="1"/>
          </p:nvPr>
        </p:nvPicPr>
        <p:blipFill>
          <a:blip r:embed="rId2" cstate="print"/>
          <a:srcRect/>
          <a:stretch>
            <a:fillRect/>
          </a:stretch>
        </p:blipFill>
        <p:spPr>
          <a:xfrm>
            <a:off x="3737258" y="0"/>
            <a:ext cx="5406742" cy="6858000"/>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381000" y="2133600"/>
            <a:ext cx="3200400" cy="3687762"/>
          </a:xfrm>
        </p:spPr>
        <p:txBody>
          <a:bodyPr/>
          <a:lstStyle/>
          <a:p>
            <a:r>
              <a:rPr lang="en-US" dirty="0"/>
              <a:t>Changing the Overall Brand Rating</a:t>
            </a:r>
          </a:p>
        </p:txBody>
      </p:sp>
      <p:pic>
        <p:nvPicPr>
          <p:cNvPr id="61443" name="Content Placeholder 4" descr="fig08_16.jpg"/>
          <p:cNvPicPr>
            <a:picLocks noGrp="1" noChangeAspect="1"/>
          </p:cNvPicPr>
          <p:nvPr>
            <p:ph idx="1"/>
          </p:nvPr>
        </p:nvPicPr>
        <p:blipFill>
          <a:blip r:embed="rId2" cstate="print"/>
          <a:srcRect/>
          <a:stretch>
            <a:fillRect/>
          </a:stretch>
        </p:blipFill>
        <p:spPr>
          <a:xfrm>
            <a:off x="3737258" y="0"/>
            <a:ext cx="5406742" cy="68580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914400"/>
            <a:ext cx="3276600" cy="4983162"/>
          </a:xfrm>
        </p:spPr>
        <p:txBody>
          <a:bodyPr/>
          <a:lstStyle/>
          <a:p>
            <a:r>
              <a:rPr lang="en-US" sz="2800" dirty="0"/>
              <a:t>What Information Does This Ad Provide to Assist</a:t>
            </a:r>
            <a:br>
              <a:rPr lang="en-US" sz="2800" dirty="0"/>
            </a:br>
            <a:r>
              <a:rPr lang="en-US" sz="2800" dirty="0"/>
              <a:t>Consumers in Forming Attitudes Toward </a:t>
            </a:r>
            <a:br>
              <a:rPr lang="en-US" sz="2800" dirty="0"/>
            </a:br>
            <a:r>
              <a:rPr lang="en-US" sz="2800" dirty="0"/>
              <a:t>the Saturn </a:t>
            </a:r>
            <a:r>
              <a:rPr lang="en-US" sz="2800" dirty="0" err="1"/>
              <a:t>Vue</a:t>
            </a:r>
            <a:r>
              <a:rPr lang="en-US" sz="2800" dirty="0"/>
              <a:t> Hybrid?</a:t>
            </a:r>
          </a:p>
        </p:txBody>
      </p:sp>
      <p:pic>
        <p:nvPicPr>
          <p:cNvPr id="19459" name="Content Placeholder 4" descr="fig08_02.jpg"/>
          <p:cNvPicPr>
            <a:picLocks noGrp="1" noChangeAspect="1"/>
          </p:cNvPicPr>
          <p:nvPr>
            <p:ph idx="1"/>
          </p:nvPr>
        </p:nvPicPr>
        <p:blipFill>
          <a:blip r:embed="rId2" cstate="print"/>
          <a:srcRect/>
          <a:stretch>
            <a:fillRect/>
          </a:stretch>
        </p:blipFill>
        <p:spPr>
          <a:xfrm>
            <a:off x="3581400" y="0"/>
            <a:ext cx="7239000" cy="6858000"/>
          </a:xfr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a:t>Changing the overall brand rating</a:t>
            </a:r>
          </a:p>
        </p:txBody>
      </p:sp>
      <p:graphicFrame>
        <p:nvGraphicFramePr>
          <p:cNvPr id="5" name="Table 4"/>
          <p:cNvGraphicFramePr>
            <a:graphicFrameLocks noGrp="1"/>
          </p:cNvGraphicFramePr>
          <p:nvPr/>
        </p:nvGraphicFramePr>
        <p:xfrm>
          <a:off x="533400" y="1905000"/>
          <a:ext cx="8153399" cy="4020915"/>
        </p:xfrm>
        <a:graphic>
          <a:graphicData uri="http://schemas.openxmlformats.org/drawingml/2006/table">
            <a:tbl>
              <a:tblPr firstRow="1" bandRow="1">
                <a:tableStyleId>{5C22544A-7EE6-4342-B048-85BDC9FD1C3A}</a:tableStyleId>
              </a:tblPr>
              <a:tblGrid>
                <a:gridCol w="1702358">
                  <a:extLst>
                    <a:ext uri="{9D8B030D-6E8A-4147-A177-3AD203B41FA5}">
                      <a16:colId xmlns:a16="http://schemas.microsoft.com/office/drawing/2014/main" val="20000"/>
                    </a:ext>
                  </a:extLst>
                </a:gridCol>
                <a:gridCol w="3404716">
                  <a:extLst>
                    <a:ext uri="{9D8B030D-6E8A-4147-A177-3AD203B41FA5}">
                      <a16:colId xmlns:a16="http://schemas.microsoft.com/office/drawing/2014/main" val="20001"/>
                    </a:ext>
                  </a:extLst>
                </a:gridCol>
                <a:gridCol w="3046325">
                  <a:extLst>
                    <a:ext uri="{9D8B030D-6E8A-4147-A177-3AD203B41FA5}">
                      <a16:colId xmlns:a16="http://schemas.microsoft.com/office/drawing/2014/main" val="20002"/>
                    </a:ext>
                  </a:extLst>
                </a:gridCol>
              </a:tblGrid>
              <a:tr h="893985">
                <a:tc>
                  <a:txBody>
                    <a:bodyPr/>
                    <a:lstStyle/>
                    <a:p>
                      <a:r>
                        <a:rPr lang="en-US" dirty="0">
                          <a:solidFill>
                            <a:srgbClr val="FF0000"/>
                          </a:solidFill>
                        </a:rPr>
                        <a:t>Company</a:t>
                      </a:r>
                    </a:p>
                  </a:txBody>
                  <a:tcPr/>
                </a:tc>
                <a:tc>
                  <a:txBody>
                    <a:bodyPr/>
                    <a:lstStyle/>
                    <a:p>
                      <a:r>
                        <a:rPr lang="en-US" dirty="0" err="1">
                          <a:solidFill>
                            <a:srgbClr val="FF0000"/>
                          </a:solidFill>
                        </a:rPr>
                        <a:t>Punchlines</a:t>
                      </a:r>
                      <a:endParaRPr lang="en-US" dirty="0">
                        <a:solidFill>
                          <a:srgbClr val="FF0000"/>
                        </a:solidFill>
                      </a:endParaRPr>
                    </a:p>
                  </a:txBody>
                  <a:tcPr/>
                </a:tc>
                <a:tc>
                  <a:txBody>
                    <a:bodyPr/>
                    <a:lstStyle/>
                    <a:p>
                      <a:endParaRPr lang="en-US" dirty="0">
                        <a:solidFill>
                          <a:srgbClr val="FF0000"/>
                        </a:solidFill>
                      </a:endParaRPr>
                    </a:p>
                  </a:txBody>
                  <a:tcPr/>
                </a:tc>
                <a:extLst>
                  <a:ext uri="{0D108BD9-81ED-4DB2-BD59-A6C34878D82A}">
                    <a16:rowId xmlns:a16="http://schemas.microsoft.com/office/drawing/2014/main" val="10000"/>
                  </a:ext>
                </a:extLst>
              </a:tr>
              <a:tr h="893985">
                <a:tc>
                  <a:txBody>
                    <a:bodyPr/>
                    <a:lstStyle/>
                    <a:p>
                      <a:r>
                        <a:rPr lang="en-US" dirty="0">
                          <a:solidFill>
                            <a:schemeClr val="tx1"/>
                          </a:solidFill>
                        </a:rPr>
                        <a:t>Amazon.com</a:t>
                      </a:r>
                    </a:p>
                  </a:txBody>
                  <a:tcPr/>
                </a:tc>
                <a:tc>
                  <a:txBody>
                    <a:bodyPr/>
                    <a:lstStyle/>
                    <a:p>
                      <a:r>
                        <a:rPr lang="en-US" dirty="0"/>
                        <a:t>Earth’s biggest</a:t>
                      </a:r>
                      <a:r>
                        <a:rPr lang="en-US" baseline="0" dirty="0"/>
                        <a:t> bookstore</a:t>
                      </a:r>
                      <a:endParaRPr lang="en-US" dirty="0"/>
                    </a:p>
                  </a:txBody>
                  <a:tcPr/>
                </a:tc>
                <a:tc>
                  <a:txBody>
                    <a:bodyPr/>
                    <a:lstStyle/>
                    <a:p>
                      <a:r>
                        <a:rPr lang="en-US" dirty="0"/>
                        <a:t>Everything from a to z</a:t>
                      </a:r>
                    </a:p>
                  </a:txBody>
                  <a:tcPr/>
                </a:tc>
                <a:extLst>
                  <a:ext uri="{0D108BD9-81ED-4DB2-BD59-A6C34878D82A}">
                    <a16:rowId xmlns:a16="http://schemas.microsoft.com/office/drawing/2014/main" val="10001"/>
                  </a:ext>
                </a:extLst>
              </a:tr>
              <a:tr h="1031430">
                <a:tc>
                  <a:txBody>
                    <a:bodyPr/>
                    <a:lstStyle/>
                    <a:p>
                      <a:r>
                        <a:rPr lang="en-US" dirty="0">
                          <a:solidFill>
                            <a:schemeClr val="tx1"/>
                          </a:solidFill>
                        </a:rPr>
                        <a:t>HP invent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Invent …Everything is possible</a:t>
                      </a:r>
                    </a:p>
                  </a:txBody>
                  <a:tcPr/>
                </a:tc>
                <a:extLst>
                  <a:ext uri="{0D108BD9-81ED-4DB2-BD59-A6C34878D82A}">
                    <a16:rowId xmlns:a16="http://schemas.microsoft.com/office/drawing/2014/main" val="10002"/>
                  </a:ext>
                </a:extLst>
              </a:tr>
              <a:tr h="1201515">
                <a:tc>
                  <a:txBody>
                    <a:bodyPr/>
                    <a:lstStyle/>
                    <a:p>
                      <a:r>
                        <a:rPr lang="en-US" dirty="0">
                          <a:solidFill>
                            <a:schemeClr val="tx1"/>
                          </a:solidFill>
                        </a:rPr>
                        <a:t>BMW</a:t>
                      </a:r>
                    </a:p>
                  </a:txBody>
                  <a:tcPr/>
                </a:tc>
                <a:tc>
                  <a:txBody>
                    <a:bodyPr/>
                    <a:lstStyle/>
                    <a:p>
                      <a:r>
                        <a:rPr lang="en-US" dirty="0"/>
                        <a:t>The ultimate driving machine</a:t>
                      </a:r>
                    </a:p>
                  </a:txBody>
                  <a:tcPr/>
                </a:tc>
                <a:tc>
                  <a:txBody>
                    <a:bodyPr/>
                    <a:lstStyle/>
                    <a:p>
                      <a:r>
                        <a:rPr lang="en-US" sz="1800" b="0" i="0" kern="1200" dirty="0">
                          <a:solidFill>
                            <a:schemeClr val="dk1"/>
                          </a:solidFill>
                          <a:latin typeface="+mn-lt"/>
                          <a:ea typeface="+mn-ea"/>
                          <a:cs typeface="+mn-cs"/>
                        </a:rPr>
                        <a:t>Designed For Driving Pleasure</a:t>
                      </a:r>
                      <a:endParaRPr lang="en-US" dirty="0"/>
                    </a:p>
                  </a:txBody>
                  <a:tcPr/>
                </a:tc>
                <a:extLst>
                  <a:ext uri="{0D108BD9-81ED-4DB2-BD59-A6C34878D82A}">
                    <a16:rowId xmlns:a16="http://schemas.microsoft.com/office/drawing/2014/main" val="10003"/>
                  </a:ext>
                </a:extLst>
              </a:tr>
            </a:tbl>
          </a:graphicData>
        </a:graphic>
      </p:graphicFrame>
      <p:pic>
        <p:nvPicPr>
          <p:cNvPr id="12290" name="Picture 2" descr="HP_Oldlogo"/>
          <p:cNvPicPr>
            <a:picLocks noChangeAspect="1" noChangeArrowheads="1"/>
          </p:cNvPicPr>
          <p:nvPr/>
        </p:nvPicPr>
        <p:blipFill>
          <a:blip r:embed="rId2" cstate="print"/>
          <a:srcRect/>
          <a:stretch>
            <a:fillRect/>
          </a:stretch>
        </p:blipFill>
        <p:spPr bwMode="auto">
          <a:xfrm>
            <a:off x="3276600" y="3733800"/>
            <a:ext cx="1219200" cy="876301"/>
          </a:xfrm>
          <a:prstGeom prst="rect">
            <a:avLst/>
          </a:prstGeom>
          <a:noFill/>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a:t>5. Changing consumer beliefs about competitors brands</a:t>
            </a:r>
          </a:p>
        </p:txBody>
      </p:sp>
      <p:pic>
        <p:nvPicPr>
          <p:cNvPr id="32771" name="Picture 7" descr="http://www.eisdesign.net/case_studies/images/oralb_sca.gif"/>
          <p:cNvPicPr>
            <a:picLocks noChangeAspect="1" noChangeArrowheads="1"/>
          </p:cNvPicPr>
          <p:nvPr/>
        </p:nvPicPr>
        <p:blipFill>
          <a:blip r:embed="rId2" cstate="print"/>
          <a:srcRect/>
          <a:stretch>
            <a:fillRect/>
          </a:stretch>
        </p:blipFill>
        <p:spPr bwMode="auto">
          <a:xfrm>
            <a:off x="2286000" y="1676400"/>
            <a:ext cx="5562600" cy="5037138"/>
          </a:xfrm>
          <a:prstGeom prst="rect">
            <a:avLst/>
          </a:prstGeom>
          <a:noFill/>
          <a:ln w="9525">
            <a:noFill/>
            <a:miter lim="800000"/>
            <a:headEnd/>
            <a:tailEnd/>
          </a:ln>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09600" y="1981200"/>
            <a:ext cx="3352800" cy="2849562"/>
          </a:xfrm>
        </p:spPr>
        <p:txBody>
          <a:bodyPr/>
          <a:lstStyle/>
          <a:p>
            <a:r>
              <a:rPr lang="en-US" sz="2800" dirty="0"/>
              <a:t>How Is </a:t>
            </a:r>
            <a:r>
              <a:rPr lang="en-US" sz="2800" dirty="0" err="1"/>
              <a:t>Valvoline’s</a:t>
            </a:r>
            <a:r>
              <a:rPr lang="en-US" sz="2800" dirty="0"/>
              <a:t> Attempt to Change Attitudes Toward a Competing Brand Likely to Impact Attitudes Toward Its Own Brand?</a:t>
            </a:r>
          </a:p>
        </p:txBody>
      </p:sp>
      <p:pic>
        <p:nvPicPr>
          <p:cNvPr id="63491" name="Content Placeholder 4" descr="fig08_17.jpg"/>
          <p:cNvPicPr>
            <a:picLocks noGrp="1" noChangeAspect="1"/>
          </p:cNvPicPr>
          <p:nvPr>
            <p:ph idx="1"/>
          </p:nvPr>
        </p:nvPicPr>
        <p:blipFill>
          <a:blip r:embed="rId3" cstate="print"/>
          <a:srcRect/>
          <a:stretch>
            <a:fillRect/>
          </a:stretch>
        </p:blipFill>
        <p:spPr>
          <a:xfrm>
            <a:off x="4125588" y="0"/>
            <a:ext cx="5018412" cy="6858000"/>
          </a:xfr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09600" y="1981200"/>
            <a:ext cx="3352800" cy="2849562"/>
          </a:xfrm>
        </p:spPr>
        <p:txBody>
          <a:bodyPr/>
          <a:lstStyle/>
          <a:p>
            <a:r>
              <a:rPr lang="en-US" sz="2800" dirty="0"/>
              <a:t>By Showing Better Wear Protection</a:t>
            </a:r>
          </a:p>
        </p:txBody>
      </p:sp>
      <p:pic>
        <p:nvPicPr>
          <p:cNvPr id="63491" name="Content Placeholder 4" descr="fig08_17.jpg"/>
          <p:cNvPicPr>
            <a:picLocks noGrp="1" noChangeAspect="1"/>
          </p:cNvPicPr>
          <p:nvPr>
            <p:ph idx="1"/>
          </p:nvPr>
        </p:nvPicPr>
        <p:blipFill>
          <a:blip r:embed="rId3" cstate="print"/>
          <a:srcRect/>
          <a:stretch>
            <a:fillRect/>
          </a:stretch>
        </p:blipFill>
        <p:spPr>
          <a:xfrm>
            <a:off x="4125588" y="0"/>
            <a:ext cx="5018412" cy="6858000"/>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a:t>Discussion Question</a:t>
            </a:r>
          </a:p>
        </p:txBody>
      </p:sp>
      <p:sp>
        <p:nvSpPr>
          <p:cNvPr id="159747" name="Rectangle 3"/>
          <p:cNvSpPr>
            <a:spLocks noGrp="1" noChangeArrowheads="1"/>
          </p:cNvSpPr>
          <p:nvPr>
            <p:ph type="body" idx="1"/>
          </p:nvPr>
        </p:nvSpPr>
        <p:spPr/>
        <p:txBody>
          <a:bodyPr/>
          <a:lstStyle/>
          <a:p>
            <a:pPr marL="609600" indent="-609600"/>
            <a:r>
              <a:rPr lang="en-US" sz="2800" dirty="0"/>
              <a:t>A local cake shop / coffee house is having a hard time attracting customers due to a poor image.  Explain how they can change people’s attitudes by using three of the following:</a:t>
            </a:r>
          </a:p>
          <a:p>
            <a:pPr marL="990600" lvl="1" indent="-533400"/>
            <a:r>
              <a:rPr lang="en-US" sz="2400" b="0" dirty="0"/>
              <a:t>Changing the Basic Motivational Function</a:t>
            </a:r>
          </a:p>
          <a:p>
            <a:pPr marL="990600" lvl="1" indent="-533400"/>
            <a:r>
              <a:rPr lang="en-US" sz="2400" b="0" dirty="0"/>
              <a:t>Associating the Product with an Admired Group or Event</a:t>
            </a:r>
          </a:p>
          <a:p>
            <a:pPr marL="990600" lvl="1" indent="-533400"/>
            <a:r>
              <a:rPr lang="en-US" sz="2400" b="0" dirty="0"/>
              <a:t>Resolving Two Conflicting Attitudes</a:t>
            </a:r>
          </a:p>
          <a:p>
            <a:pPr marL="990600" lvl="1" indent="-533400"/>
            <a:r>
              <a:rPr lang="en-US" sz="2400" b="0" dirty="0"/>
              <a:t>Altering Components of the </a:t>
            </a:r>
            <a:r>
              <a:rPr lang="en-US" sz="2400" b="0" dirty="0" err="1"/>
              <a:t>Multiattribute</a:t>
            </a:r>
            <a:r>
              <a:rPr lang="en-US" sz="2400" b="0" dirty="0"/>
              <a:t> Model</a:t>
            </a:r>
          </a:p>
          <a:p>
            <a:pPr marL="990600" lvl="1" indent="-533400"/>
            <a:r>
              <a:rPr lang="en-US" sz="2400" b="0" dirty="0"/>
              <a:t>Changing Beliefs about Competitors’ Brands</a:t>
            </a:r>
          </a:p>
          <a:p>
            <a:pPr marL="1371600" lvl="2" indent="-457200"/>
            <a:endParaRPr lang="en-US" sz="2000" dirty="0"/>
          </a:p>
          <a:p>
            <a:pPr marL="990600" lvl="1" indent="-533400"/>
            <a:endParaRPr lang="en-US" sz="24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8001000" cy="4038600"/>
          </a:xfrm>
        </p:spPr>
        <p:txBody>
          <a:bodyPr>
            <a:normAutofit/>
          </a:bodyPr>
          <a:lstStyle/>
          <a:p>
            <a:r>
              <a:rPr lang="en-US" sz="3600" dirty="0">
                <a:solidFill>
                  <a:schemeClr val="tx1"/>
                </a:solidFill>
              </a:rPr>
              <a:t>Evaluate the attitude of your friends regarding</a:t>
            </a:r>
            <a:br>
              <a:rPr lang="en-US" sz="3600" dirty="0">
                <a:solidFill>
                  <a:schemeClr val="tx1"/>
                </a:solidFill>
              </a:rPr>
            </a:br>
            <a:r>
              <a:rPr lang="en-US" sz="3600" dirty="0"/>
              <a:t>the use of the vacuum cleaners. </a:t>
            </a:r>
            <a:br>
              <a:rPr lang="en-US" sz="3600" dirty="0"/>
            </a:br>
            <a:br>
              <a:rPr lang="en-US" sz="3600" dirty="0"/>
            </a:br>
            <a:r>
              <a:rPr lang="en-US" sz="3600" dirty="0">
                <a:solidFill>
                  <a:schemeClr val="tx1"/>
                </a:solidFill>
              </a:rPr>
              <a:t>Categorize them in terms of the functions so described. </a:t>
            </a:r>
            <a:endParaRPr lang="en-US" sz="3600" i="1" dirty="0">
              <a:solidFill>
                <a:schemeClr val="tx1"/>
              </a:solidFill>
            </a:endParaRPr>
          </a:p>
        </p:txBody>
      </p:sp>
      <p:sp>
        <p:nvSpPr>
          <p:cNvPr id="3" name="Rectangle 2"/>
          <p:cNvSpPr/>
          <p:nvPr/>
        </p:nvSpPr>
        <p:spPr>
          <a:xfrm>
            <a:off x="914400" y="4572000"/>
            <a:ext cx="7467600" cy="1754326"/>
          </a:xfrm>
          <a:prstGeom prst="rect">
            <a:avLst/>
          </a:prstGeom>
        </p:spPr>
        <p:txBody>
          <a:bodyPr wrap="square">
            <a:spAutoFit/>
          </a:bodyPr>
          <a:lstStyle/>
          <a:p>
            <a:r>
              <a:rPr kumimoji="0" lang="en-US" sz="3600" b="1" i="1" u="none" strike="noStrike" kern="0" cap="all" spc="0" normalizeH="0" baseline="0" noProof="0" dirty="0">
                <a:ln>
                  <a:noFill/>
                </a:ln>
                <a:solidFill>
                  <a:srgbClr val="B10909"/>
                </a:solidFill>
                <a:effectLst/>
                <a:uLnTx/>
                <a:uFillTx/>
                <a:latin typeface="Arial"/>
                <a:ea typeface="+mj-ea"/>
                <a:cs typeface="+mj-cs"/>
              </a:rPr>
              <a:t>Suggest at least 3 ways in which the marketers can modify these attitudes.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914400"/>
            <a:ext cx="3276600" cy="4983162"/>
          </a:xfrm>
        </p:spPr>
        <p:txBody>
          <a:bodyPr/>
          <a:lstStyle/>
          <a:p>
            <a:r>
              <a:rPr lang="en-US" sz="4400" dirty="0"/>
              <a:t>It is Stylish, Safe, and </a:t>
            </a:r>
            <a:br>
              <a:rPr lang="en-US" sz="4400" dirty="0"/>
            </a:br>
            <a:r>
              <a:rPr lang="en-US" sz="4400" dirty="0"/>
              <a:t>Good for the Environment</a:t>
            </a:r>
          </a:p>
        </p:txBody>
      </p:sp>
      <p:pic>
        <p:nvPicPr>
          <p:cNvPr id="19459" name="Content Placeholder 4" descr="fig08_02.jpg"/>
          <p:cNvPicPr>
            <a:picLocks noGrp="1" noChangeAspect="1"/>
          </p:cNvPicPr>
          <p:nvPr>
            <p:ph idx="1"/>
          </p:nvPr>
        </p:nvPicPr>
        <p:blipFill>
          <a:blip r:embed="rId2" cstate="print"/>
          <a:srcRect/>
          <a:stretch>
            <a:fillRect/>
          </a:stretch>
        </p:blipFill>
        <p:spPr>
          <a:xfrm>
            <a:off x="3976230" y="0"/>
            <a:ext cx="5167770" cy="68580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Structural Models of Attitudes</a:t>
            </a:r>
          </a:p>
        </p:txBody>
      </p:sp>
      <p:sp>
        <p:nvSpPr>
          <p:cNvPr id="21507" name="Rectangle 3"/>
          <p:cNvSpPr>
            <a:spLocks noGrp="1" noChangeArrowheads="1"/>
          </p:cNvSpPr>
          <p:nvPr>
            <p:ph type="body" idx="1"/>
          </p:nvPr>
        </p:nvSpPr>
        <p:spPr/>
        <p:txBody>
          <a:bodyPr/>
          <a:lstStyle/>
          <a:p>
            <a:r>
              <a:rPr lang="en-US"/>
              <a:t>Tricomponent Attitude Model</a:t>
            </a:r>
          </a:p>
          <a:p>
            <a:r>
              <a:rPr lang="en-US"/>
              <a:t>Multiattribute Attitude Model</a:t>
            </a:r>
          </a:p>
          <a:p>
            <a:r>
              <a:rPr lang="en-US"/>
              <a:t>The Trying-to-Consume Model</a:t>
            </a:r>
          </a:p>
          <a:p>
            <a:r>
              <a:rPr lang="en-US"/>
              <a:t>Attitude-Toward-the-Ad Model</a:t>
            </a:r>
          </a:p>
          <a:p>
            <a:endParaRPr lang="en-US"/>
          </a:p>
        </p:txBody>
      </p:sp>
    </p:spTree>
  </p:cSld>
  <p:clrMapOvr>
    <a:masterClrMapping/>
  </p:clrMapOvr>
  <p:transition>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Simple Representation of the </a:t>
            </a:r>
            <a:r>
              <a:rPr lang="en-US" dirty="0" err="1"/>
              <a:t>Tricomponent</a:t>
            </a:r>
            <a:r>
              <a:rPr lang="en-US" dirty="0"/>
              <a:t> Attitude Model</a:t>
            </a:r>
          </a:p>
        </p:txBody>
      </p:sp>
      <p:sp>
        <p:nvSpPr>
          <p:cNvPr id="3" name="Slide Number Placeholder 2"/>
          <p:cNvSpPr>
            <a:spLocks noGrp="1"/>
          </p:cNvSpPr>
          <p:nvPr>
            <p:ph type="sldNum" sz="quarter" idx="12"/>
          </p:nvPr>
        </p:nvSpPr>
        <p:spPr/>
        <p:txBody>
          <a:bodyPr/>
          <a:lstStyle/>
          <a:p>
            <a:pPr>
              <a:defRPr/>
            </a:pPr>
            <a:fld id="{74A5A69C-9FE8-442A-83E4-BE0C79FD17FD}" type="slidenum">
              <a:rPr lang="en-US" smtClean="0"/>
              <a:pPr>
                <a:defRPr/>
              </a:pPr>
              <a:t>9</a:t>
            </a:fld>
            <a:endParaRPr lang="en-US"/>
          </a:p>
        </p:txBody>
      </p:sp>
      <p:graphicFrame>
        <p:nvGraphicFramePr>
          <p:cNvPr id="4" name="Diagram 3"/>
          <p:cNvGraphicFramePr/>
          <p:nvPr/>
        </p:nvGraphicFramePr>
        <p:xfrm>
          <a:off x="457200" y="1524000"/>
          <a:ext cx="7924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Office Theme">
  <a:themeElements>
    <a:clrScheme name="Custom 29">
      <a:dk1>
        <a:sysClr val="windowText" lastClr="000000"/>
      </a:dk1>
      <a:lt1>
        <a:sysClr val="window" lastClr="FFFFFF"/>
      </a:lt1>
      <a:dk2>
        <a:srgbClr val="1F497D"/>
      </a:dk2>
      <a:lt2>
        <a:srgbClr val="EEECE1"/>
      </a:lt2>
      <a:accent1>
        <a:srgbClr val="4F81BD"/>
      </a:accent1>
      <a:accent2>
        <a:srgbClr val="D6D1B7"/>
      </a:accent2>
      <a:accent3>
        <a:srgbClr val="938953"/>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8333</TotalTime>
  <Words>2771</Words>
  <Application>Microsoft Office PowerPoint</Application>
  <PresentationFormat>On-screen Show (4:3)</PresentationFormat>
  <Paragraphs>227</Paragraphs>
  <Slides>65</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65</vt:i4>
      </vt:variant>
    </vt:vector>
  </HeadingPairs>
  <TitlesOfParts>
    <vt:vector size="69" baseType="lpstr">
      <vt:lpstr>Arial</vt:lpstr>
      <vt:lpstr>Calibri</vt:lpstr>
      <vt:lpstr>Times New Roman</vt:lpstr>
      <vt:lpstr>Office Theme</vt:lpstr>
      <vt:lpstr>Session 6</vt:lpstr>
      <vt:lpstr>What Is Your Attitude Toward the Product Advertised? What Is Your Attitude Toward the Ad Itself? Are the Two Attitudes Similar or Different?</vt:lpstr>
      <vt:lpstr>You May Have Liked the Product but Disliked the Ad or Vice Versa</vt:lpstr>
      <vt:lpstr>PowerPoint Presentation</vt:lpstr>
      <vt:lpstr>A Company Which Specializes in Attitude Measurement</vt:lpstr>
      <vt:lpstr>What Information Does This Ad Provide to Assist Consumers in Forming Attitudes Toward  the Saturn Vue Hybrid?</vt:lpstr>
      <vt:lpstr>It is Stylish, Safe, and  Good for the Environment</vt:lpstr>
      <vt:lpstr>Structural Models of Attitudes</vt:lpstr>
      <vt:lpstr>A Simple Representation of the Tricomponent Attitude Model</vt:lpstr>
      <vt:lpstr>The Tricomponent Model</vt:lpstr>
      <vt:lpstr>The Tricomponent Model</vt:lpstr>
      <vt:lpstr>The Tricomponent Model</vt:lpstr>
      <vt:lpstr>Discussion Questions</vt:lpstr>
      <vt:lpstr>PowerPoint Presentation</vt:lpstr>
      <vt:lpstr>Multiattribute Attitude Models</vt:lpstr>
      <vt:lpstr>PowerPoint Presentation</vt:lpstr>
      <vt:lpstr>Multiattribute Attitude Models</vt:lpstr>
      <vt:lpstr>Consumer Characteristics, Attitude,  and Online Shopping</vt:lpstr>
      <vt:lpstr>Multiattribute Attitude Models</vt:lpstr>
      <vt:lpstr>A Simplified Version of the Theory of Reasoned Action</vt:lpstr>
      <vt:lpstr>Subjective Norms Are Extremely Important for Teens</vt:lpstr>
      <vt:lpstr>Discussion Question</vt:lpstr>
      <vt:lpstr>PowerPoint Presentation</vt:lpstr>
      <vt:lpstr>PowerPoint Presentation</vt:lpstr>
      <vt:lpstr>PowerPoint Presentation</vt:lpstr>
      <vt:lpstr>A Conception of the Relationship Among Elements in an Attitude-Toward-the-Ad Model  </vt:lpstr>
      <vt:lpstr>Issues in Attitude Formation</vt:lpstr>
      <vt:lpstr>PowerPoint Presentation</vt:lpstr>
      <vt:lpstr>PowerPoint Presentation</vt:lpstr>
      <vt:lpstr>Issues in Attitude Formation</vt:lpstr>
      <vt:lpstr>PowerPoint Presentation</vt:lpstr>
      <vt:lpstr>PowerPoint Presentation</vt:lpstr>
      <vt:lpstr>Strategies of Attitude Change</vt:lpstr>
      <vt:lpstr>1. Changing the Basic Motivational Function</vt:lpstr>
      <vt:lpstr>Why and How Does This Ad Appeal to the Utilitarian Function?</vt:lpstr>
      <vt:lpstr>The Product is Green and Works as Well or Better than Other Products.</vt:lpstr>
      <vt:lpstr>PowerPoint Presentation</vt:lpstr>
      <vt:lpstr>Which Lifestyle- Related Attitudes Are Expressed or Reflected in This Ad?</vt:lpstr>
      <vt:lpstr>Healthy Eating and Snacking Lifestyle</vt:lpstr>
      <vt:lpstr>Ego defensive function</vt:lpstr>
      <vt:lpstr>How Does This Ad Provide Information to Establish or Reinforce Consumer Attitudes?</vt:lpstr>
      <vt:lpstr>It Raises the Question About UVA Rays and then Provides Information on Sun Protection.</vt:lpstr>
      <vt:lpstr>Value Expressive Function</vt:lpstr>
      <vt:lpstr>PowerPoint Presentation</vt:lpstr>
      <vt:lpstr>Knowledge Function</vt:lpstr>
      <vt:lpstr>Discussion Questions</vt:lpstr>
      <vt:lpstr>How Is Fiji Water’s Link to an Environmental Cause Likely to Impact Consumers’  Attitudes Toward Its Product?</vt:lpstr>
      <vt:lpstr>They Might Have a More Favorable Attitude.</vt:lpstr>
      <vt:lpstr>PowerPoint Presentation</vt:lpstr>
      <vt:lpstr>3. Resolving two conflicting attitudes</vt:lpstr>
      <vt:lpstr>4. Altering Components of the Multi-attribute Model</vt:lpstr>
      <vt:lpstr>PowerPoint Presentation</vt:lpstr>
      <vt:lpstr>How Is This New Benefit Likely to Impact Consumers’ Attitudes Toward the Product?</vt:lpstr>
      <vt:lpstr>The Consumer Will Have a More Positive Attitude Overall from the New Attribute.</vt:lpstr>
      <vt:lpstr>How Is the Absence of an Ingredient Likely to Lead to a Favorable Attitude Toward a Product?</vt:lpstr>
      <vt:lpstr>PowerPoint Presentation</vt:lpstr>
      <vt:lpstr>PowerPoint Presentation</vt:lpstr>
      <vt:lpstr>Which Attitude Change Strategy Is Depicted in This Ad?</vt:lpstr>
      <vt:lpstr>Changing the Overall Brand Rating</vt:lpstr>
      <vt:lpstr>Changing the overall brand rating</vt:lpstr>
      <vt:lpstr>5. Changing consumer beliefs about competitors brands</vt:lpstr>
      <vt:lpstr>How Is Valvoline’s Attempt to Change Attitudes Toward a Competing Brand Likely to Impact Attitudes Toward Its Own Brand?</vt:lpstr>
      <vt:lpstr>By Showing Better Wear Protection</vt:lpstr>
      <vt:lpstr>Discussion Question</vt:lpstr>
      <vt:lpstr>Evaluate the attitude of your friends regarding the use of the vacuum cleaners.   Categorize them in terms of the functions so described. </vt:lpstr>
    </vt:vector>
  </TitlesOfParts>
  <Company>School of Management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Neha  Verma</cp:lastModifiedBy>
  <cp:revision>177</cp:revision>
  <dcterms:created xsi:type="dcterms:W3CDTF">2009-03-11T14:14:40Z</dcterms:created>
  <dcterms:modified xsi:type="dcterms:W3CDTF">2022-01-25T04:19:22Z</dcterms:modified>
</cp:coreProperties>
</file>