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921" r:id="rId2"/>
  </p:sldMasterIdLst>
  <p:notesMasterIdLst>
    <p:notesMasterId r:id="rId43"/>
  </p:notesMasterIdLst>
  <p:sldIdLst>
    <p:sldId id="385" r:id="rId3"/>
    <p:sldId id="367" r:id="rId4"/>
    <p:sldId id="301" r:id="rId5"/>
    <p:sldId id="304" r:id="rId6"/>
    <p:sldId id="305" r:id="rId7"/>
    <p:sldId id="306" r:id="rId8"/>
    <p:sldId id="309" r:id="rId9"/>
    <p:sldId id="371" r:id="rId10"/>
    <p:sldId id="372" r:id="rId11"/>
    <p:sldId id="311" r:id="rId12"/>
    <p:sldId id="373" r:id="rId13"/>
    <p:sldId id="374" r:id="rId14"/>
    <p:sldId id="312" r:id="rId15"/>
    <p:sldId id="342" r:id="rId16"/>
    <p:sldId id="343" r:id="rId17"/>
    <p:sldId id="344" r:id="rId18"/>
    <p:sldId id="346" r:id="rId19"/>
    <p:sldId id="349" r:id="rId20"/>
    <p:sldId id="356" r:id="rId21"/>
    <p:sldId id="353" r:id="rId22"/>
    <p:sldId id="320" r:id="rId23"/>
    <p:sldId id="357" r:id="rId24"/>
    <p:sldId id="377" r:id="rId25"/>
    <p:sldId id="378" r:id="rId26"/>
    <p:sldId id="379" r:id="rId27"/>
    <p:sldId id="380" r:id="rId28"/>
    <p:sldId id="327" r:id="rId29"/>
    <p:sldId id="329" r:id="rId30"/>
    <p:sldId id="393" r:id="rId31"/>
    <p:sldId id="386" r:id="rId32"/>
    <p:sldId id="387" r:id="rId33"/>
    <p:sldId id="389" r:id="rId34"/>
    <p:sldId id="363" r:id="rId35"/>
    <p:sldId id="388" r:id="rId36"/>
    <p:sldId id="390" r:id="rId37"/>
    <p:sldId id="391" r:id="rId38"/>
    <p:sldId id="262" r:id="rId39"/>
    <p:sldId id="383" r:id="rId40"/>
    <p:sldId id="384" r:id="rId41"/>
    <p:sldId id="39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761"/>
    <a:srgbClr val="C6C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85343" autoAdjust="0"/>
  </p:normalViewPr>
  <p:slideViewPr>
    <p:cSldViewPr>
      <p:cViewPr varScale="1">
        <p:scale>
          <a:sx n="61" d="100"/>
          <a:sy n="61" d="100"/>
        </p:scale>
        <p:origin x="1686"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p:scale>
          <a:sx n="80" d="100"/>
          <a:sy n="80" d="100"/>
        </p:scale>
        <p:origin x="-2454" y="4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463A2-84CB-4389-AACF-7A9BA22F5822}" type="doc">
      <dgm:prSet loTypeId="urn:microsoft.com/office/officeart/2005/8/layout/default" loCatId="list" qsTypeId="urn:microsoft.com/office/officeart/2005/8/quickstyle/simple1" qsCatId="simple" csTypeId="urn:microsoft.com/office/officeart/2005/8/colors/colorful1#1" csCatId="colorful" phldr="1"/>
      <dgm:spPr/>
      <dgm:t>
        <a:bodyPr/>
        <a:lstStyle/>
        <a:p>
          <a:endParaRPr lang="en-US"/>
        </a:p>
      </dgm:t>
    </dgm:pt>
    <dgm:pt modelId="{990E32DB-4125-40EE-9383-D9019D1EEAFB}">
      <dgm:prSet phldrT="[Text]"/>
      <dgm:spPr/>
      <dgm:t>
        <a:bodyPr/>
        <a:lstStyle/>
        <a:p>
          <a:r>
            <a:rPr lang="en-US" b="1" dirty="0">
              <a:solidFill>
                <a:schemeClr val="tx1"/>
              </a:solidFill>
            </a:rPr>
            <a:t>Consumer innovativeness</a:t>
          </a:r>
        </a:p>
      </dgm:t>
    </dgm:pt>
    <dgm:pt modelId="{7C3DA22B-7BC1-4FB2-A318-49B0FCA47CF6}" type="parTrans" cxnId="{BF6D8161-A3C8-40AB-96B8-59046B45ADCF}">
      <dgm:prSet/>
      <dgm:spPr/>
      <dgm:t>
        <a:bodyPr/>
        <a:lstStyle/>
        <a:p>
          <a:endParaRPr lang="en-US" b="1"/>
        </a:p>
      </dgm:t>
    </dgm:pt>
    <dgm:pt modelId="{1B0BFABA-8FB4-4720-B5D3-4678F371E4EE}" type="sibTrans" cxnId="{BF6D8161-A3C8-40AB-96B8-59046B45ADCF}">
      <dgm:prSet/>
      <dgm:spPr/>
      <dgm:t>
        <a:bodyPr/>
        <a:lstStyle/>
        <a:p>
          <a:endParaRPr lang="en-US" b="1"/>
        </a:p>
      </dgm:t>
    </dgm:pt>
    <dgm:pt modelId="{1599E8B4-27A0-4A4D-B30A-10D4CE2CF5EF}">
      <dgm:prSet phldrT="[Text]"/>
      <dgm:spPr/>
      <dgm:t>
        <a:bodyPr/>
        <a:lstStyle/>
        <a:p>
          <a:r>
            <a:rPr lang="en-US" b="1" dirty="0"/>
            <a:t>Dogmatism</a:t>
          </a:r>
        </a:p>
      </dgm:t>
    </dgm:pt>
    <dgm:pt modelId="{6EEB2DF5-0388-40AD-9CFF-807A56EC048A}" type="parTrans" cxnId="{55E0FE9E-B4C3-47CF-A882-CA8AF017BFA9}">
      <dgm:prSet/>
      <dgm:spPr/>
      <dgm:t>
        <a:bodyPr/>
        <a:lstStyle/>
        <a:p>
          <a:endParaRPr lang="en-US" b="1"/>
        </a:p>
      </dgm:t>
    </dgm:pt>
    <dgm:pt modelId="{3A4423C7-6CE5-44CB-9358-F54C7EDB9B93}" type="sibTrans" cxnId="{55E0FE9E-B4C3-47CF-A882-CA8AF017BFA9}">
      <dgm:prSet/>
      <dgm:spPr/>
      <dgm:t>
        <a:bodyPr/>
        <a:lstStyle/>
        <a:p>
          <a:endParaRPr lang="en-US" b="1"/>
        </a:p>
      </dgm:t>
    </dgm:pt>
    <dgm:pt modelId="{82AD2BFD-2E7C-4FA3-A1D0-D53C987B498E}">
      <dgm:prSet phldrT="[Text]"/>
      <dgm:spPr/>
      <dgm:t>
        <a:bodyPr/>
        <a:lstStyle/>
        <a:p>
          <a:r>
            <a:rPr lang="en-US" b="1" dirty="0"/>
            <a:t>Social character</a:t>
          </a:r>
        </a:p>
      </dgm:t>
    </dgm:pt>
    <dgm:pt modelId="{4232125A-2AAA-465A-81CE-5501DCB3068B}" type="parTrans" cxnId="{865ADB94-8688-4B0B-A963-CCDDE746EB5C}">
      <dgm:prSet/>
      <dgm:spPr/>
      <dgm:t>
        <a:bodyPr/>
        <a:lstStyle/>
        <a:p>
          <a:endParaRPr lang="en-US" b="1"/>
        </a:p>
      </dgm:t>
    </dgm:pt>
    <dgm:pt modelId="{04C1E65C-CF1C-403F-87B6-2A368A28FBC3}" type="sibTrans" cxnId="{865ADB94-8688-4B0B-A963-CCDDE746EB5C}">
      <dgm:prSet/>
      <dgm:spPr/>
      <dgm:t>
        <a:bodyPr/>
        <a:lstStyle/>
        <a:p>
          <a:endParaRPr lang="en-US" b="1"/>
        </a:p>
      </dgm:t>
    </dgm:pt>
    <dgm:pt modelId="{DE25611D-6006-4E0F-AD91-B431015763C2}">
      <dgm:prSet phldrT="[Text]"/>
      <dgm:spPr/>
      <dgm:t>
        <a:bodyPr/>
        <a:lstStyle/>
        <a:p>
          <a:r>
            <a:rPr lang="en-US" b="1" dirty="0"/>
            <a:t>Optimum stimulation level</a:t>
          </a:r>
        </a:p>
      </dgm:t>
    </dgm:pt>
    <dgm:pt modelId="{4BD1480B-BEE5-4258-AE9F-B59932C6A5F0}" type="parTrans" cxnId="{75AF2C72-26C9-4761-A23E-F8FA4B11CA73}">
      <dgm:prSet/>
      <dgm:spPr/>
      <dgm:t>
        <a:bodyPr/>
        <a:lstStyle/>
        <a:p>
          <a:endParaRPr lang="en-US" b="1"/>
        </a:p>
      </dgm:t>
    </dgm:pt>
    <dgm:pt modelId="{FBA8183D-6069-4385-AAE8-C8D3EA45264D}" type="sibTrans" cxnId="{75AF2C72-26C9-4761-A23E-F8FA4B11CA73}">
      <dgm:prSet/>
      <dgm:spPr/>
      <dgm:t>
        <a:bodyPr/>
        <a:lstStyle/>
        <a:p>
          <a:endParaRPr lang="en-US" b="1"/>
        </a:p>
      </dgm:t>
    </dgm:pt>
    <dgm:pt modelId="{2C860119-AC0A-4E72-8D39-8F67135B6914}">
      <dgm:prSet phldrT="[Text]"/>
      <dgm:spPr/>
      <dgm:t>
        <a:bodyPr/>
        <a:lstStyle/>
        <a:p>
          <a:r>
            <a:rPr lang="en-US" b="1" dirty="0">
              <a:solidFill>
                <a:schemeClr val="tx1"/>
              </a:solidFill>
            </a:rPr>
            <a:t>Variety-novelty seeking</a:t>
          </a:r>
        </a:p>
      </dgm:t>
    </dgm:pt>
    <dgm:pt modelId="{A43CE112-466C-4DA6-AED2-923AC8ACBF8E}" type="parTrans" cxnId="{7B92A7B5-805F-4E30-94B2-3587658F65CB}">
      <dgm:prSet/>
      <dgm:spPr/>
      <dgm:t>
        <a:bodyPr/>
        <a:lstStyle/>
        <a:p>
          <a:endParaRPr lang="en-US" b="1"/>
        </a:p>
      </dgm:t>
    </dgm:pt>
    <dgm:pt modelId="{50DCE075-28BD-4DD5-8BED-AD775DDCA977}" type="sibTrans" cxnId="{7B92A7B5-805F-4E30-94B2-3587658F65CB}">
      <dgm:prSet/>
      <dgm:spPr/>
      <dgm:t>
        <a:bodyPr/>
        <a:lstStyle/>
        <a:p>
          <a:endParaRPr lang="en-US" b="1"/>
        </a:p>
      </dgm:t>
    </dgm:pt>
    <dgm:pt modelId="{54043829-CDDE-4DA0-8C99-F1A97C4BB898}" type="pres">
      <dgm:prSet presAssocID="{EC3463A2-84CB-4389-AACF-7A9BA22F5822}" presName="diagram" presStyleCnt="0">
        <dgm:presLayoutVars>
          <dgm:dir/>
          <dgm:resizeHandles val="exact"/>
        </dgm:presLayoutVars>
      </dgm:prSet>
      <dgm:spPr/>
    </dgm:pt>
    <dgm:pt modelId="{DE9991DE-A775-4EBC-8C5E-1B5EE72EB897}" type="pres">
      <dgm:prSet presAssocID="{990E32DB-4125-40EE-9383-D9019D1EEAFB}" presName="node" presStyleLbl="node1" presStyleIdx="0" presStyleCnt="5">
        <dgm:presLayoutVars>
          <dgm:bulletEnabled val="1"/>
        </dgm:presLayoutVars>
      </dgm:prSet>
      <dgm:spPr/>
    </dgm:pt>
    <dgm:pt modelId="{87882D12-3A52-431C-9E17-04FC2A7CF6C0}" type="pres">
      <dgm:prSet presAssocID="{1B0BFABA-8FB4-4720-B5D3-4678F371E4EE}" presName="sibTrans" presStyleCnt="0"/>
      <dgm:spPr/>
    </dgm:pt>
    <dgm:pt modelId="{CD92AE82-8560-4999-8053-B1132D33AB8B}" type="pres">
      <dgm:prSet presAssocID="{1599E8B4-27A0-4A4D-B30A-10D4CE2CF5EF}" presName="node" presStyleLbl="node1" presStyleIdx="1" presStyleCnt="5">
        <dgm:presLayoutVars>
          <dgm:bulletEnabled val="1"/>
        </dgm:presLayoutVars>
      </dgm:prSet>
      <dgm:spPr/>
    </dgm:pt>
    <dgm:pt modelId="{B3A38980-3208-4EC9-A381-DFFDDB66D296}" type="pres">
      <dgm:prSet presAssocID="{3A4423C7-6CE5-44CB-9358-F54C7EDB9B93}" presName="sibTrans" presStyleCnt="0"/>
      <dgm:spPr/>
    </dgm:pt>
    <dgm:pt modelId="{34EE91E6-8520-4912-AC43-E3A4D649C1E9}" type="pres">
      <dgm:prSet presAssocID="{82AD2BFD-2E7C-4FA3-A1D0-D53C987B498E}" presName="node" presStyleLbl="node1" presStyleIdx="2" presStyleCnt="5">
        <dgm:presLayoutVars>
          <dgm:bulletEnabled val="1"/>
        </dgm:presLayoutVars>
      </dgm:prSet>
      <dgm:spPr/>
    </dgm:pt>
    <dgm:pt modelId="{390FBA62-C3B3-4B47-8F13-8F6AA409BFCC}" type="pres">
      <dgm:prSet presAssocID="{04C1E65C-CF1C-403F-87B6-2A368A28FBC3}" presName="sibTrans" presStyleCnt="0"/>
      <dgm:spPr/>
    </dgm:pt>
    <dgm:pt modelId="{A2BC55AB-AD02-4EED-9EB1-07DAB263682C}" type="pres">
      <dgm:prSet presAssocID="{DE25611D-6006-4E0F-AD91-B431015763C2}" presName="node" presStyleLbl="node1" presStyleIdx="3" presStyleCnt="5">
        <dgm:presLayoutVars>
          <dgm:bulletEnabled val="1"/>
        </dgm:presLayoutVars>
      </dgm:prSet>
      <dgm:spPr/>
    </dgm:pt>
    <dgm:pt modelId="{2AB3DDB1-1CA7-47B2-A495-3769F595FE21}" type="pres">
      <dgm:prSet presAssocID="{FBA8183D-6069-4385-AAE8-C8D3EA45264D}" presName="sibTrans" presStyleCnt="0"/>
      <dgm:spPr/>
    </dgm:pt>
    <dgm:pt modelId="{3FAC917A-9ECE-43F8-B5A5-F82BB2EFFB8D}" type="pres">
      <dgm:prSet presAssocID="{2C860119-AC0A-4E72-8D39-8F67135B6914}" presName="node" presStyleLbl="node1" presStyleIdx="4" presStyleCnt="5">
        <dgm:presLayoutVars>
          <dgm:bulletEnabled val="1"/>
        </dgm:presLayoutVars>
      </dgm:prSet>
      <dgm:spPr/>
    </dgm:pt>
  </dgm:ptLst>
  <dgm:cxnLst>
    <dgm:cxn modelId="{BF6D8161-A3C8-40AB-96B8-59046B45ADCF}" srcId="{EC3463A2-84CB-4389-AACF-7A9BA22F5822}" destId="{990E32DB-4125-40EE-9383-D9019D1EEAFB}" srcOrd="0" destOrd="0" parTransId="{7C3DA22B-7BC1-4FB2-A318-49B0FCA47CF6}" sibTransId="{1B0BFABA-8FB4-4720-B5D3-4678F371E4EE}"/>
    <dgm:cxn modelId="{F94C4967-42EE-4553-B3B1-DFB21412B7D8}" type="presOf" srcId="{2C860119-AC0A-4E72-8D39-8F67135B6914}" destId="{3FAC917A-9ECE-43F8-B5A5-F82BB2EFFB8D}" srcOrd="0" destOrd="0" presId="urn:microsoft.com/office/officeart/2005/8/layout/default"/>
    <dgm:cxn modelId="{75AF2C72-26C9-4761-A23E-F8FA4B11CA73}" srcId="{EC3463A2-84CB-4389-AACF-7A9BA22F5822}" destId="{DE25611D-6006-4E0F-AD91-B431015763C2}" srcOrd="3" destOrd="0" parTransId="{4BD1480B-BEE5-4258-AE9F-B59932C6A5F0}" sibTransId="{FBA8183D-6069-4385-AAE8-C8D3EA45264D}"/>
    <dgm:cxn modelId="{9CF18054-F0F0-4847-9B8B-21FF8C809309}" type="presOf" srcId="{82AD2BFD-2E7C-4FA3-A1D0-D53C987B498E}" destId="{34EE91E6-8520-4912-AC43-E3A4D649C1E9}" srcOrd="0" destOrd="0" presId="urn:microsoft.com/office/officeart/2005/8/layout/default"/>
    <dgm:cxn modelId="{CBBEC18E-D4B8-4BD5-BD9D-0F1F9295F011}" type="presOf" srcId="{DE25611D-6006-4E0F-AD91-B431015763C2}" destId="{A2BC55AB-AD02-4EED-9EB1-07DAB263682C}" srcOrd="0" destOrd="0" presId="urn:microsoft.com/office/officeart/2005/8/layout/default"/>
    <dgm:cxn modelId="{2303D08E-9D88-47AD-A52F-4CB13D20E52D}" type="presOf" srcId="{990E32DB-4125-40EE-9383-D9019D1EEAFB}" destId="{DE9991DE-A775-4EBC-8C5E-1B5EE72EB897}" srcOrd="0" destOrd="0" presId="urn:microsoft.com/office/officeart/2005/8/layout/default"/>
    <dgm:cxn modelId="{865ADB94-8688-4B0B-A963-CCDDE746EB5C}" srcId="{EC3463A2-84CB-4389-AACF-7A9BA22F5822}" destId="{82AD2BFD-2E7C-4FA3-A1D0-D53C987B498E}" srcOrd="2" destOrd="0" parTransId="{4232125A-2AAA-465A-81CE-5501DCB3068B}" sibTransId="{04C1E65C-CF1C-403F-87B6-2A368A28FBC3}"/>
    <dgm:cxn modelId="{55E0FE9E-B4C3-47CF-A882-CA8AF017BFA9}" srcId="{EC3463A2-84CB-4389-AACF-7A9BA22F5822}" destId="{1599E8B4-27A0-4A4D-B30A-10D4CE2CF5EF}" srcOrd="1" destOrd="0" parTransId="{6EEB2DF5-0388-40AD-9CFF-807A56EC048A}" sibTransId="{3A4423C7-6CE5-44CB-9358-F54C7EDB9B93}"/>
    <dgm:cxn modelId="{7B92A7B5-805F-4E30-94B2-3587658F65CB}" srcId="{EC3463A2-84CB-4389-AACF-7A9BA22F5822}" destId="{2C860119-AC0A-4E72-8D39-8F67135B6914}" srcOrd="4" destOrd="0" parTransId="{A43CE112-466C-4DA6-AED2-923AC8ACBF8E}" sibTransId="{50DCE075-28BD-4DD5-8BED-AD775DDCA977}"/>
    <dgm:cxn modelId="{620506C5-B560-4433-BE08-1D69DD3E2315}" type="presOf" srcId="{1599E8B4-27A0-4A4D-B30A-10D4CE2CF5EF}" destId="{CD92AE82-8560-4999-8053-B1132D33AB8B}" srcOrd="0" destOrd="0" presId="urn:microsoft.com/office/officeart/2005/8/layout/default"/>
    <dgm:cxn modelId="{E36C34DA-5A18-404B-BFAF-16A78324C752}" type="presOf" srcId="{EC3463A2-84CB-4389-AACF-7A9BA22F5822}" destId="{54043829-CDDE-4DA0-8C99-F1A97C4BB898}" srcOrd="0" destOrd="0" presId="urn:microsoft.com/office/officeart/2005/8/layout/default"/>
    <dgm:cxn modelId="{6B202D2F-087B-4F03-A310-B595B1C45C52}" type="presParOf" srcId="{54043829-CDDE-4DA0-8C99-F1A97C4BB898}" destId="{DE9991DE-A775-4EBC-8C5E-1B5EE72EB897}" srcOrd="0" destOrd="0" presId="urn:microsoft.com/office/officeart/2005/8/layout/default"/>
    <dgm:cxn modelId="{E39B0F51-62B9-41E2-B9CB-E5D1DDE473FF}" type="presParOf" srcId="{54043829-CDDE-4DA0-8C99-F1A97C4BB898}" destId="{87882D12-3A52-431C-9E17-04FC2A7CF6C0}" srcOrd="1" destOrd="0" presId="urn:microsoft.com/office/officeart/2005/8/layout/default"/>
    <dgm:cxn modelId="{8F388902-7D6E-4EF5-A947-65089D7FDBE0}" type="presParOf" srcId="{54043829-CDDE-4DA0-8C99-F1A97C4BB898}" destId="{CD92AE82-8560-4999-8053-B1132D33AB8B}" srcOrd="2" destOrd="0" presId="urn:microsoft.com/office/officeart/2005/8/layout/default"/>
    <dgm:cxn modelId="{1E8D9503-BC8F-4B69-ACE4-C72A78726ACB}" type="presParOf" srcId="{54043829-CDDE-4DA0-8C99-F1A97C4BB898}" destId="{B3A38980-3208-4EC9-A381-DFFDDB66D296}" srcOrd="3" destOrd="0" presId="urn:microsoft.com/office/officeart/2005/8/layout/default"/>
    <dgm:cxn modelId="{5BD33AEB-14E1-4238-B651-BA3F56EED248}" type="presParOf" srcId="{54043829-CDDE-4DA0-8C99-F1A97C4BB898}" destId="{34EE91E6-8520-4912-AC43-E3A4D649C1E9}" srcOrd="4" destOrd="0" presId="urn:microsoft.com/office/officeart/2005/8/layout/default"/>
    <dgm:cxn modelId="{314B804C-79B9-431A-A7D2-DB46BFFCB7C5}" type="presParOf" srcId="{54043829-CDDE-4DA0-8C99-F1A97C4BB898}" destId="{390FBA62-C3B3-4B47-8F13-8F6AA409BFCC}" srcOrd="5" destOrd="0" presId="urn:microsoft.com/office/officeart/2005/8/layout/default"/>
    <dgm:cxn modelId="{3194653F-BBDD-4358-85FA-B481DE5EF39C}" type="presParOf" srcId="{54043829-CDDE-4DA0-8C99-F1A97C4BB898}" destId="{A2BC55AB-AD02-4EED-9EB1-07DAB263682C}" srcOrd="6" destOrd="0" presId="urn:microsoft.com/office/officeart/2005/8/layout/default"/>
    <dgm:cxn modelId="{BFE63FD5-DFFB-4065-9A14-748A361FDCDC}" type="presParOf" srcId="{54043829-CDDE-4DA0-8C99-F1A97C4BB898}" destId="{2AB3DDB1-1CA7-47B2-A495-3769F595FE21}" srcOrd="7" destOrd="0" presId="urn:microsoft.com/office/officeart/2005/8/layout/default"/>
    <dgm:cxn modelId="{F13646A0-C5F2-4A8A-BF43-6F1A90157933}" type="presParOf" srcId="{54043829-CDDE-4DA0-8C99-F1A97C4BB898}" destId="{3FAC917A-9ECE-43F8-B5A5-F82BB2EFFB8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991DE-A775-4EBC-8C5E-1B5EE72EB897}">
      <dsp:nvSpPr>
        <dsp:cNvPr id="0" name=""/>
        <dsp:cNvSpPr/>
      </dsp:nvSpPr>
      <dsp:spPr>
        <a:xfrm>
          <a:off x="0" y="697706"/>
          <a:ext cx="2619374" cy="15716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Consumer innovativeness</a:t>
          </a:r>
        </a:p>
      </dsp:txBody>
      <dsp:txXfrm>
        <a:off x="0" y="697706"/>
        <a:ext cx="2619374" cy="1571624"/>
      </dsp:txXfrm>
    </dsp:sp>
    <dsp:sp modelId="{CD92AE82-8560-4999-8053-B1132D33AB8B}">
      <dsp:nvSpPr>
        <dsp:cNvPr id="0" name=""/>
        <dsp:cNvSpPr/>
      </dsp:nvSpPr>
      <dsp:spPr>
        <a:xfrm>
          <a:off x="2881312" y="697706"/>
          <a:ext cx="2619374" cy="15716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Dogmatism</a:t>
          </a:r>
        </a:p>
      </dsp:txBody>
      <dsp:txXfrm>
        <a:off x="2881312" y="697706"/>
        <a:ext cx="2619374" cy="1571624"/>
      </dsp:txXfrm>
    </dsp:sp>
    <dsp:sp modelId="{34EE91E6-8520-4912-AC43-E3A4D649C1E9}">
      <dsp:nvSpPr>
        <dsp:cNvPr id="0" name=""/>
        <dsp:cNvSpPr/>
      </dsp:nvSpPr>
      <dsp:spPr>
        <a:xfrm>
          <a:off x="5762625" y="697706"/>
          <a:ext cx="2619374" cy="15716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Social character</a:t>
          </a:r>
        </a:p>
      </dsp:txBody>
      <dsp:txXfrm>
        <a:off x="5762625" y="697706"/>
        <a:ext cx="2619374" cy="1571624"/>
      </dsp:txXfrm>
    </dsp:sp>
    <dsp:sp modelId="{A2BC55AB-AD02-4EED-9EB1-07DAB263682C}">
      <dsp:nvSpPr>
        <dsp:cNvPr id="0" name=""/>
        <dsp:cNvSpPr/>
      </dsp:nvSpPr>
      <dsp:spPr>
        <a:xfrm>
          <a:off x="1440656" y="2531268"/>
          <a:ext cx="2619374" cy="157162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Optimum stimulation level</a:t>
          </a:r>
        </a:p>
      </dsp:txBody>
      <dsp:txXfrm>
        <a:off x="1440656" y="2531268"/>
        <a:ext cx="2619374" cy="1571624"/>
      </dsp:txXfrm>
    </dsp:sp>
    <dsp:sp modelId="{3FAC917A-9ECE-43F8-B5A5-F82BB2EFFB8D}">
      <dsp:nvSpPr>
        <dsp:cNvPr id="0" name=""/>
        <dsp:cNvSpPr/>
      </dsp:nvSpPr>
      <dsp:spPr>
        <a:xfrm>
          <a:off x="4321968" y="2531268"/>
          <a:ext cx="2619374" cy="157162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Variety-novelty seeking</a:t>
          </a:r>
        </a:p>
      </dsp:txBody>
      <dsp:txXfrm>
        <a:off x="4321968" y="2531268"/>
        <a:ext cx="2619374" cy="15716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176C7B4-691B-4641-A463-E10C889CBC8F}" type="datetimeFigureOut">
              <a:rPr lang="en-US"/>
              <a:pPr>
                <a:defRPr/>
              </a:pPr>
              <a:t>2/1/2022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D8852AC-CD02-4E1E-9DA4-A261A6ADC2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A0284B-EDC4-4F13-BEC6-5DFC359A6F0F}" type="slidenum">
              <a:rPr lang="en-US"/>
              <a:pPr fontAlgn="base">
                <a:spcBef>
                  <a:spcPct val="0"/>
                </a:spcBef>
                <a:spcAft>
                  <a:spcPct val="0"/>
                </a:spcAft>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Marketers are very interested in the link between personality and consumer behavior.  These are seven topics which are examined on the following slides.  </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760221-F644-4B9A-B04F-065A827608B3}" type="slidenum">
              <a:rPr lang="en-US"/>
              <a:pPr fontAlgn="base">
                <a:spcBef>
                  <a:spcPct val="0"/>
                </a:spcBef>
                <a:spcAft>
                  <a:spcPct val="0"/>
                </a:spcAft>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Consumer innovators are the group of consumers that are very open to new ideas and are usually the first to purchase products. </a:t>
            </a:r>
            <a:r>
              <a:rPr lang="en-US" b="1" dirty="0"/>
              <a:t> Innovativeness </a:t>
            </a:r>
            <a:r>
              <a:rPr lang="en-US" dirty="0"/>
              <a:t>is the underlying trait that describes a consumer’s willingness to try new products.  Companies have found this very important when introducing brand extensions because it is a key factor in the consumer’s likelihood to try the new product.  For hi-tech products, we see that innovativeness can be explained at three levels.  The first, global innovativeness, is the overall innovative level of the consumer.  Drilling down further, domain-specific innovativeness has to do with the particular product category, and finally, the innovative behavior is the actual purchase of the new product.</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546029-430C-407D-B943-AC6E461AAA57}" type="slidenum">
              <a:rPr lang="en-US"/>
              <a:pPr fontAlgn="base">
                <a:spcBef>
                  <a:spcPct val="0"/>
                </a:spcBef>
                <a:spcAft>
                  <a:spcPct val="0"/>
                </a:spcAft>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Dogmatic</a:t>
            </a:r>
            <a:r>
              <a:rPr lang="en-US" dirty="0"/>
              <a:t> is a personality trait that describes how rigid or open a person is to new and unfamiliar ideas and products.  A person who is highly dogmatic approaches the unfamiliar defensively and with discomfort.  They will rarely consider the unfamiliar and tend to be very close minded.  Marketers have realized this type of customer appreciates advertising appeals with celebrities and other experts.  </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84FDE-A4CB-4AA1-A1B0-3D079A6EB5D0}" type="slidenum">
              <a:rPr lang="en-US"/>
              <a:pPr fontAlgn="base">
                <a:spcBef>
                  <a:spcPct val="0"/>
                </a:spcBef>
                <a:spcAft>
                  <a:spcPct val="0"/>
                </a:spcAft>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personality trait has its origins in sociological research but it is of great interest to marketers because it differentiates the type of advertising that influences these customers.  </a:t>
            </a:r>
            <a:r>
              <a:rPr lang="en-US" b="1"/>
              <a:t>Inner-directed </a:t>
            </a:r>
            <a:r>
              <a:rPr lang="en-US"/>
              <a:t>people prefer ads that stress product features.  </a:t>
            </a:r>
            <a:r>
              <a:rPr lang="en-US" b="1"/>
              <a:t>Other-directed</a:t>
            </a:r>
            <a:r>
              <a:rPr lang="en-US"/>
              <a:t> individuals gravitate to ads that that show approving social environment rather than product information – they want to look to others to understand how to act or be accepted, and the ads give an example of this.</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24D27F-066F-4CF1-80FB-39F8BAD5DCC2}" type="slidenum">
              <a:rPr lang="en-US"/>
              <a:pPr fontAlgn="base">
                <a:spcBef>
                  <a:spcPct val="0"/>
                </a:spcBef>
                <a:spcAft>
                  <a:spcPct val="0"/>
                </a:spcAft>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Optimum stimulation levels</a:t>
            </a:r>
            <a:r>
              <a:rPr lang="en-US"/>
              <a:t> are related to how a consumer tends to like or dislike novel, complex, and unusual experiences and products.  High optimum stimulation levels lead consumers to take risks and try new products.  Similar to a person with high innovativeness, these consumers are important to marketers of new products.</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1E3A97-2327-4C7A-8E67-004B677248A1}" type="slidenum">
              <a:rPr lang="en-US"/>
              <a:pPr fontAlgn="base">
                <a:spcBef>
                  <a:spcPct val="0"/>
                </a:spcBef>
                <a:spcAft>
                  <a:spcPct val="0"/>
                </a:spcAft>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Consumers seek variety in many ways.  Some exhibit </a:t>
            </a:r>
            <a:r>
              <a:rPr lang="en-US" b="1"/>
              <a:t>exploratory purchase behavior </a:t>
            </a:r>
            <a:r>
              <a:rPr lang="en-US"/>
              <a:t>where they switch brands often to experience new products.  Other consumers display variety by </a:t>
            </a:r>
            <a:r>
              <a:rPr lang="en-US" b="1"/>
              <a:t>use</a:t>
            </a:r>
            <a:r>
              <a:rPr lang="en-US"/>
              <a:t> </a:t>
            </a:r>
            <a:r>
              <a:rPr lang="en-US" b="1"/>
              <a:t>innovativeness</a:t>
            </a:r>
            <a:r>
              <a:rPr lang="en-US"/>
              <a:t>, using an existing product in a new way.  Finally, </a:t>
            </a:r>
            <a:r>
              <a:rPr lang="en-US" b="1"/>
              <a:t>vicarious exploration, </a:t>
            </a:r>
            <a:r>
              <a:rPr lang="en-US"/>
              <a:t>which often does not involve actual purchase about the product, refers to daydreaming or thinking often about a new product.  Ask yourself, for product categories, how do you exhibit variety-novelty seeking?</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71AFB0-BC10-43E6-9C27-03EDBA3B34D0}" type="slidenum">
              <a:rPr lang="en-US"/>
              <a:pPr fontAlgn="base">
                <a:spcBef>
                  <a:spcPct val="0"/>
                </a:spcBef>
                <a:spcAft>
                  <a:spcPct val="0"/>
                </a:spcAft>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Researchers are aware that </a:t>
            </a:r>
            <a:r>
              <a:rPr lang="en-US" b="1"/>
              <a:t>cognitive personality factors </a:t>
            </a:r>
            <a:r>
              <a:rPr lang="en-US"/>
              <a:t>influence consumer behavior.  In fact, it has been realized that the level of a consumer’s need for cognition affects how they are likely to respond to certain types of advertisements.  Those that are high in need for cognition tend to respond to ads that supply product information as opposed to those who are low in need for cognition who tend to be attracted to the background of the ad, attractive models, and cartoon characters.</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25574-4136-465A-8A44-425F4AC6AF53}" type="slidenum">
              <a:rPr lang="en-US"/>
              <a:pPr fontAlgn="base">
                <a:spcBef>
                  <a:spcPct val="0"/>
                </a:spcBef>
                <a:spcAft>
                  <a:spcPct val="0"/>
                </a:spcAft>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Another cognitive personality factor that researchers have isolated is whether a consumer is a visualizer who prefers visual information or a verbalizer who prefers written or verbal information.  This difference in cognitive personality factors would affect how they respond to a print ad.  </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0C386B-73B5-4B1F-931A-1425D5FBEEFF}" type="slidenum">
              <a:rPr lang="en-US"/>
              <a:pPr fontAlgn="base">
                <a:spcBef>
                  <a:spcPct val="0"/>
                </a:spcBef>
                <a:spcAft>
                  <a:spcPct val="0"/>
                </a:spcAft>
                <a:defRPr/>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Brand personality </a:t>
            </a:r>
            <a:r>
              <a:rPr lang="en-US"/>
              <a:t>can be tied to many a successful brand.  If the personality is favorable and strong, it will strengthen the brand and lead to a more favorable attitude, brand preference, higher purchase intention, and brand loyalty.  In addition, in commodity category, detergent for example, it can help differentiate a brand (it’s the one with the Snuggly Teddy Bear).</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916D2A-2A06-46AF-9260-7A96FECA0E41}" type="slidenum">
              <a:rPr lang="en-US"/>
              <a:pPr fontAlgn="base">
                <a:spcBef>
                  <a:spcPct val="0"/>
                </a:spcBef>
                <a:spcAft>
                  <a:spcPct val="0"/>
                </a:spcAft>
                <a:defRPr/>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a brand personality framework that shows the five dimensions of a brands personality.  Consider one of your favorite brands – how does it map out on this framework?</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6B886A-5DA2-41ED-A0D5-E03A12900EBC}" type="slidenum">
              <a:rPr lang="en-US"/>
              <a:pPr fontAlgn="base">
                <a:spcBef>
                  <a:spcPct val="0"/>
                </a:spcBef>
                <a:spcAft>
                  <a:spcPct val="0"/>
                </a:spcAft>
                <a:defRPr/>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study of </a:t>
            </a:r>
            <a:r>
              <a:rPr lang="en-US" b="1"/>
              <a:t>personality</a:t>
            </a:r>
            <a:r>
              <a:rPr lang="en-US"/>
              <a:t> has been approached in many different ways.  Heredity, early childhood experiences, and other social influences have a strong effect on who you become.  The definition given here is on inner characteristics which distinguish one individual from others.  The web link on this page brings you to one of the thousands of personality tests you can find online.</a:t>
            </a:r>
          </a:p>
          <a:p>
            <a:pPr eaLnBrk="1" hangingPunct="1">
              <a:spcBef>
                <a:spcPct val="0"/>
              </a:spcBef>
            </a:pPr>
            <a:r>
              <a:rPr lang="en-US"/>
              <a:t>There are some interesting findings regarding the nature of personality.  First of all, personality reflects individual differences.  Because no two people are exactly the same, marketers can look for certain similar personality traits in different consumers.  These consumers can then be grouped together based on this identified personality train.  Personality is consistent and enduring.  This helps marketers predict consumer behavior over time in terms of personality.  Finally, personality can change due to major life events, such as marriage.  You may notice personally that your personality has changed somewhat as you have grown – certainly your personality now is somewhat different then from when you were 7 years old.</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C06A96-3A50-4B35-873E-F18D732459E5}" type="slidenum">
              <a:rPr lang="en-US"/>
              <a:pPr fontAlgn="base">
                <a:spcBef>
                  <a:spcPct val="0"/>
                </a:spcBef>
                <a:spcAft>
                  <a:spcPct val="0"/>
                </a:spcAft>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a brand personality framework that shows the five dimensions of a brands personality.  Consider one of your favorite brands – how does it map out on this framework?</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6B886A-5DA2-41ED-A0D5-E03A12900EBC}" type="slidenum">
              <a:rPr lang="en-US"/>
              <a:pPr fontAlgn="base">
                <a:spcBef>
                  <a:spcPct val="0"/>
                </a:spcBef>
                <a:spcAft>
                  <a:spcPct val="0"/>
                </a:spcAft>
                <a:defRPr/>
              </a:pPr>
              <a:t>29</a:t>
            </a:fld>
            <a:endParaRPr lang="en-US" dirty="0"/>
          </a:p>
        </p:txBody>
      </p:sp>
    </p:spTree>
    <p:extLst>
      <p:ext uri="{BB962C8B-B14F-4D97-AF65-F5344CB8AC3E}">
        <p14:creationId xmlns:p14="http://schemas.microsoft.com/office/powerpoint/2010/main" val="4064148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To understand </a:t>
            </a:r>
            <a:r>
              <a:rPr lang="en-US" b="1"/>
              <a:t>multiple selves</a:t>
            </a:r>
            <a:r>
              <a:rPr lang="en-US"/>
              <a:t>,</a:t>
            </a:r>
            <a:r>
              <a:rPr lang="en-US" b="1"/>
              <a:t> </a:t>
            </a:r>
            <a:r>
              <a:rPr lang="en-US"/>
              <a:t>think of the way you present yourself and think about yourself at a formal university function (career fair perhaps) vs. a party with good friends.  Next, think of the clothing you would purchase for these events.  It would likely be very different as you are presenting a different “self” at each event.</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A4A44-B490-4214-B254-287579C4B683}" type="slidenum">
              <a:rPr lang="en-US"/>
              <a:pPr fontAlgn="base">
                <a:spcBef>
                  <a:spcPct val="0"/>
                </a:spcBef>
                <a:spcAft>
                  <a:spcPct val="0"/>
                </a:spcAft>
                <a:defRPr/>
              </a:pPr>
              <a:t>33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98FA3B71-3699-4646-959E-75B252C2B07C}"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Often, a consumer wishes to change themselves.  Perhaps they want a new look or to appear in a different way.  Altering the self-image can tie to personal vanity as it is involved in one’s appearance.</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811172-85FB-4203-B69F-D55DC801CDFB}" type="slidenum">
              <a:rPr lang="en-US"/>
              <a:pPr fontAlgn="base">
                <a:spcBef>
                  <a:spcPct val="0"/>
                </a:spcBef>
                <a:spcAft>
                  <a:spcPct val="0"/>
                </a:spcAft>
                <a:defRPr/>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You will probably describe your personality in terms of qualities, attributes, traits, factors and mannerisms.  These personality traits influence products, including food, vacations, education, clothing, and more.</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D0EC8-AC3C-423A-A5B4-B6B83048D309}" type="slidenum">
              <a:rPr lang="en-US"/>
              <a:pPr fontAlgn="base">
                <a:spcBef>
                  <a:spcPct val="0"/>
                </a:spcBef>
                <a:spcAft>
                  <a:spcPct val="0"/>
                </a:spcAft>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These are the three major </a:t>
            </a:r>
            <a:r>
              <a:rPr lang="en-US" b="1"/>
              <a:t>theories of personalities</a:t>
            </a:r>
            <a:r>
              <a:rPr lang="en-US"/>
              <a:t>.  There are many more but these three have been chosen because they are important to the relationship between personality and consumer behavior.  Each will be discussed in detail on the next couple of slides.</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CD028-0AFA-455D-9F2C-27E71C3A7B7F}" type="slidenum">
              <a:rPr lang="en-US"/>
              <a:pPr fontAlgn="base">
                <a:spcBef>
                  <a:spcPct val="0"/>
                </a:spcBef>
                <a:spcAft>
                  <a:spcPct val="0"/>
                </a:spcAft>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Sigmund Freud was one of the most important and influential psychiatrists of all time.  There are many web sited devoted to him and his theories.  The web link on this page will take you to one such site.</a:t>
            </a:r>
          </a:p>
          <a:p>
            <a:pPr eaLnBrk="1" hangingPunct="1">
              <a:spcBef>
                <a:spcPct val="0"/>
              </a:spcBef>
            </a:pPr>
            <a:r>
              <a:rPr lang="en-US" b="1" dirty="0"/>
              <a:t>Freudian theory </a:t>
            </a:r>
            <a:r>
              <a:rPr lang="en-US" dirty="0"/>
              <a:t>itself is based on the existence of unconscious needs or drives as the heart of human motivation and personality.  According to Freud, human personality consists of these three systems, the id, super ego and the ego.  The Id is the “warehouse” of primitive drives, basic physiological needs such as hunger, thirst, and sex.  The superego drives the individual to fulfill their needs in a socially acceptable function.  Finally, the ego is the internal monitor that balances the needs of the id and the superego.</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AE47F-4918-4850-9363-CBFA745335D8}" type="slidenum">
              <a:rPr lang="en-US"/>
              <a:pPr fontAlgn="base">
                <a:spcBef>
                  <a:spcPct val="0"/>
                </a:spcBef>
                <a:spcAft>
                  <a:spcPct val="0"/>
                </a:spcAft>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Can certain foods be a reflection of your personality?  This table shows the results of a study of 19,000 consumers which examined the link between snack food perceptions and personality types.  The table shows, for example, that nuts are associated with a personality that is take charge, pitches in often, modest, self-confident but not a show-off.</a:t>
            </a:r>
          </a:p>
          <a:p>
            <a:pPr eaLnBrk="1" hangingPunct="1">
              <a:spcBef>
                <a:spcPct val="0"/>
              </a:spcBef>
            </a:pPr>
            <a:endParaRPr lang="en-US"/>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739825-46EF-42A6-8043-D3ED25F800C2}" type="slidenum">
              <a:rPr lang="en-US"/>
              <a:pPr fontAlgn="base">
                <a:spcBef>
                  <a:spcPct val="0"/>
                </a:spcBef>
                <a:spcAft>
                  <a:spcPct val="0"/>
                </a:spcAft>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opposed to Freud’s theories which were based heavily on development, </a:t>
            </a:r>
            <a:r>
              <a:rPr lang="en-US" b="1"/>
              <a:t>Neo-Freudian’s</a:t>
            </a:r>
            <a:r>
              <a:rPr lang="en-US"/>
              <a:t> are concerned with social relationships.  These relationships are formed to reduce feelings of inferiority or tension.  Furthermore, people can be classified as to how they interact with others – are they compliant, aggressive, or detached.  A compliant individual desires attention, an aggressive desires admirations, and a detached person desires independence and freedom from obligation.  What is particularly interesting is how research has shown that these different personality groups differ in their brand usage.  </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0C89CF-AA9B-4402-A97A-8561DC311CE8}" type="slidenum">
              <a:rPr lang="en-US"/>
              <a:pPr fontAlgn="base">
                <a:spcBef>
                  <a:spcPct val="0"/>
                </a:spcBef>
                <a:spcAft>
                  <a:spcPct val="0"/>
                </a:spcAft>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Unlike Freudian and Neo-Freudian theories, </a:t>
            </a:r>
            <a:r>
              <a:rPr lang="en-US" b="1"/>
              <a:t>trait theory </a:t>
            </a:r>
            <a:r>
              <a:rPr lang="en-US"/>
              <a:t>is less qualitative and more focused on measurement of personality.  Tests can be done to measure single traits in consumers such as how receptive they are to new experiences (innovativeness), their attachment to worldly possessions (materialism), and their likelihood to accept or reject foreign-made products (ethnocentrism).  </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03C53-4935-4F07-A4C4-974A05B00FBD}" type="slidenum">
              <a:rPr lang="en-US"/>
              <a:pPr fontAlgn="base">
                <a:spcBef>
                  <a:spcPct val="0"/>
                </a:spcBef>
                <a:spcAft>
                  <a:spcPct val="0"/>
                </a:spcAft>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Researchers have found that traits are more tied to general product categories then specific brands.  For instance, in this chart we see the type of soup a consumer prefers but not necessarily the brands they would purchase.</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CCA037-7E8A-4DC3-A309-19EC6E09A1EF}" type="slidenum">
              <a:rPr lang="en-US"/>
              <a:pPr fontAlgn="base">
                <a:spcBef>
                  <a:spcPct val="0"/>
                </a:spcBef>
                <a:spcAft>
                  <a:spcPct val="0"/>
                </a:spcAft>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55B4117-F74A-46F8-B33B-351DA0116754}" type="datetime1">
              <a:rPr lang="en-US" smtClean="0"/>
              <a:t>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14870F-47F8-42E4-86FD-19FF650C42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8389754-7553-4DD8-B4B9-1F56FF4EEE85}" type="datetime1">
              <a:rPr lang="en-US" smtClean="0"/>
              <a:t>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10205-E67F-4EFD-8FE7-C9538BC6461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0B251C1-8BF7-4ECC-BAF2-642AFC711511}" type="datetime1">
              <a:rPr lang="en-US" smtClean="0"/>
              <a:t>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97E8DE-44EB-40E6-97C1-81B5F9D17D1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CB-title3b"/>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074" name="Rectangle 2"/>
          <p:cNvSpPr>
            <a:spLocks noGrp="1" noChangeArrowheads="1"/>
          </p:cNvSpPr>
          <p:nvPr>
            <p:ph type="ctrTitle"/>
          </p:nvPr>
        </p:nvSpPr>
        <p:spPr>
          <a:xfrm>
            <a:off x="1295400" y="1752600"/>
            <a:ext cx="7162800" cy="1981200"/>
          </a:xfrm>
          <a:effectLst>
            <a:outerShdw dist="35921" dir="2700000" algn="ctr" rotWithShape="0">
              <a:srgbClr val="808080">
                <a:alpha val="49001"/>
              </a:srgbClr>
            </a:outerShdw>
          </a:effectLst>
        </p:spPr>
        <p:txBody>
          <a:bodyPr/>
          <a:lstStyle>
            <a:lvl1pPr>
              <a:defRPr sz="4800" b="0"/>
            </a:lvl1pPr>
          </a:lstStyle>
          <a:p>
            <a:r>
              <a:rPr lang="en-US"/>
              <a:t>Click to edit Master title style</a:t>
            </a:r>
          </a:p>
        </p:txBody>
      </p:sp>
      <p:sp>
        <p:nvSpPr>
          <p:cNvPr id="3075" name="Rectangle 3"/>
          <p:cNvSpPr>
            <a:spLocks noGrp="1" noChangeArrowheads="1"/>
          </p:cNvSpPr>
          <p:nvPr>
            <p:ph type="subTitle" idx="1"/>
          </p:nvPr>
        </p:nvSpPr>
        <p:spPr>
          <a:xfrm>
            <a:off x="1295400" y="5562600"/>
            <a:ext cx="6477000" cy="838200"/>
          </a:xfrm>
          <a:effectLst>
            <a:outerShdw dist="35921" dir="2700000" algn="ctr" rotWithShape="0">
              <a:srgbClr val="808080">
                <a:alpha val="50000"/>
              </a:srgbClr>
            </a:outerShdw>
          </a:effectLst>
        </p:spPr>
        <p:txBody>
          <a:bodyPr/>
          <a:lstStyle>
            <a:lvl1pPr marL="0" indent="0">
              <a:buFontTx/>
              <a:buNone/>
              <a:defRPr>
                <a:solidFill>
                  <a:srgbClr val="DE2402"/>
                </a:solidFill>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fld id="{17849ECF-0ED2-4DAE-ADF3-42CB36751581}"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5" name="Footer Placeholder 4"/>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34883F88-2EBE-4CF0-ABF5-4BEFA9241758}"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5" name="Footer Placeholder 4"/>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502DC0E1-D3AE-4A25-A145-9041D6200E8A}"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6" name="Footer Placeholder 5"/>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A2B7690E-0F07-4138-90BD-9AEA0C01B295}"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8" name="Footer Placeholder 7"/>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42A08C93-7020-4B9A-B387-8ABA4AEA422B}"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4" name="Footer Placeholder 3"/>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5" name="Slide Number Placeholder 4"/>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E5BD91DE-960D-4304-9E23-19C101E35C5F}"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3" name="Footer Placeholder 2"/>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AA4971B0-C3EC-4A09-9894-C16306E54D5B}"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6" name="Footer Placeholder 5"/>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B0C3227D-9731-4C72-9F7E-56A07B74A039}"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457200" y="1371600"/>
            <a:ext cx="8229600" cy="152400"/>
          </a:xfrm>
          <a:prstGeom prst="roundRect">
            <a:avLst/>
          </a:prstGeom>
          <a:solidFill>
            <a:srgbClr val="C6C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533400" y="6477000"/>
            <a:ext cx="5105400" cy="381000"/>
          </a:xfrm>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D94299E-45D1-4EDB-B604-13B2782F28E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6" name="Footer Placeholder 5"/>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35238B45-AB23-4C3A-A61E-E4E64DB4EEE1}"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5" name="Footer Placeholder 4"/>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F7A465B3-C3BF-4CFC-A10D-B040D1DAB444}"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19240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52400"/>
            <a:ext cx="56197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eaLnBrk="0" hangingPunct="0">
              <a:defRPr/>
            </a:pPr>
            <a:endParaRPr lang="en-US" sz="3200">
              <a:solidFill>
                <a:srgbClr val="000000"/>
              </a:solidFill>
            </a:endParaRPr>
          </a:p>
        </p:txBody>
      </p:sp>
      <p:sp>
        <p:nvSpPr>
          <p:cNvPr id="5" name="Footer Placeholder 4"/>
          <p:cNvSpPr>
            <a:spLocks noGrp="1" noChangeArrowheads="1"/>
          </p:cNvSpPr>
          <p:nvPr>
            <p:ph type="ftr" sz="quarter" idx="11"/>
          </p:nvPr>
        </p:nvSpPr>
        <p:spPr>
          <a:xfrm>
            <a:off x="2895600" y="6248400"/>
            <a:ext cx="33528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 2009 South-Western, a division of Cengage Learning</a:t>
            </a:r>
            <a:r>
              <a:rPr lang="en-US" sz="1400">
                <a:solidFill>
                  <a:srgbClr val="000000"/>
                </a:solidFill>
              </a:rPr>
              <a:t>.</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eaLnBrk="0" hangingPunct="0">
              <a:defRPr/>
            </a:pPr>
            <a:r>
              <a:rPr lang="en-US" sz="3200">
                <a:solidFill>
                  <a:srgbClr val="000000"/>
                </a:solidFill>
              </a:rPr>
              <a:t>6-</a:t>
            </a:r>
            <a:fld id="{0EE91AF0-160F-48B0-B346-B291B87B771B}"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able Placeholder 2"/>
          <p:cNvSpPr>
            <a:spLocks noGrp="1"/>
          </p:cNvSpPr>
          <p:nvPr>
            <p:ph type="tbl" idx="1"/>
          </p:nvPr>
        </p:nvSpPr>
        <p:spPr>
          <a:xfrm>
            <a:off x="838200" y="2362200"/>
            <a:ext cx="7693025" cy="3724275"/>
          </a:xfrm>
        </p:spPr>
        <p:txBody>
          <a:bodyPr/>
          <a:lstStyle/>
          <a:p>
            <a:pPr lvl="0"/>
            <a:endParaRPr lang="en-US" noProof="0"/>
          </a:p>
        </p:txBody>
      </p:sp>
      <p:sp>
        <p:nvSpPr>
          <p:cNvPr id="4" name="Date Placeholder 3"/>
          <p:cNvSpPr>
            <a:spLocks noGrp="1"/>
          </p:cNvSpPr>
          <p:nvPr>
            <p:ph type="dt" sz="half" idx="10"/>
          </p:nvPr>
        </p:nvSpPr>
        <p:spPr>
          <a:xfrm>
            <a:off x="2438400" y="6248400"/>
            <a:ext cx="2130425" cy="474663"/>
          </a:xfrm>
          <a:prstGeom prst="rect">
            <a:avLst/>
          </a:prstGeom>
        </p:spPr>
        <p:txBody>
          <a:bodyPr/>
          <a:lstStyle>
            <a:lvl1pPr>
              <a:defRPr smtClean="0">
                <a:latin typeface="Arial" pitchFamily="34" charset="0"/>
              </a:defRPr>
            </a:lvl1pPr>
          </a:lstStyle>
          <a:p>
            <a:pPr eaLnBrk="0" hangingPunct="0">
              <a:defRPr/>
            </a:pPr>
            <a:endParaRPr lang="en-US" sz="3200">
              <a:solidFill>
                <a:srgbClr val="000000"/>
              </a:solidFill>
            </a:endParaRPr>
          </a:p>
        </p:txBody>
      </p:sp>
      <p:sp>
        <p:nvSpPr>
          <p:cNvPr id="5" name="Footer Placeholder 4"/>
          <p:cNvSpPr>
            <a:spLocks noGrp="1"/>
          </p:cNvSpPr>
          <p:nvPr>
            <p:ph type="ftr" sz="quarter" idx="11"/>
          </p:nvPr>
        </p:nvSpPr>
        <p:spPr>
          <a:xfrm>
            <a:off x="5791200" y="6248400"/>
            <a:ext cx="2897188" cy="474663"/>
          </a:xfrm>
          <a:prstGeom prst="rect">
            <a:avLst/>
          </a:prstGeom>
        </p:spPr>
        <p:txBody>
          <a:bodyPr/>
          <a:lstStyle>
            <a:lvl1pPr>
              <a:defRPr smtClean="0">
                <a:latin typeface="Arial" pitchFamily="34" charset="0"/>
              </a:defRPr>
            </a:lvl1pPr>
          </a:lstStyle>
          <a:p>
            <a:pPr eaLnBrk="0" hangingPunct="0">
              <a:defRPr/>
            </a:pPr>
            <a:endParaRPr lang="en-US" sz="3200">
              <a:solidFill>
                <a:srgbClr val="000000"/>
              </a:solidFill>
            </a:endParaRPr>
          </a:p>
        </p:txBody>
      </p:sp>
      <p:sp>
        <p:nvSpPr>
          <p:cNvPr id="6" name="Slide Number Placeholder 5"/>
          <p:cNvSpPr>
            <a:spLocks noGrp="1"/>
          </p:cNvSpPr>
          <p:nvPr>
            <p:ph type="sldNum" sz="quarter" idx="12"/>
          </p:nvPr>
        </p:nvSpPr>
        <p:spPr>
          <a:xfrm>
            <a:off x="84138" y="6242050"/>
            <a:ext cx="587375" cy="488950"/>
          </a:xfrm>
          <a:prstGeom prst="rect">
            <a:avLst/>
          </a:prstGeom>
        </p:spPr>
        <p:txBody>
          <a:bodyPr/>
          <a:lstStyle>
            <a:lvl1pPr>
              <a:defRPr smtClean="0">
                <a:latin typeface="Arial" pitchFamily="34" charset="0"/>
              </a:defRPr>
            </a:lvl1pPr>
          </a:lstStyle>
          <a:p>
            <a:pPr eaLnBrk="0" hangingPunct="0">
              <a:defRPr/>
            </a:pPr>
            <a:fld id="{1ABDDEEE-C9C0-4128-AEE5-BC25E95DB11A}" type="slidenum">
              <a:rPr lang="en-US" sz="3200">
                <a:solidFill>
                  <a:srgbClr val="000000"/>
                </a:solidFill>
              </a:rPr>
              <a:pPr eaLnBrk="0" hangingPunct="0">
                <a:defRPr/>
              </a:pPr>
              <a:t>‹#›</a:t>
            </a:fld>
            <a:endParaRPr lang="en-US" sz="32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6258F78-8BF7-4C73-B04D-6CE601B33A1C}" type="datetime1">
              <a:rPr lang="en-US" smtClean="0"/>
              <a:t>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9E6E4-91AA-4BED-A157-0D1A00DA263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457200" y="1371600"/>
            <a:ext cx="8229600" cy="152400"/>
          </a:xfrm>
          <a:prstGeom prst="roundRect">
            <a:avLst/>
          </a:prstGeom>
          <a:solidFill>
            <a:srgbClr val="ABA761"/>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C552490-CADA-437B-AF7C-81EB66C58E2B}" type="datetime1">
              <a:rPr lang="en-US" smtClean="0"/>
              <a:t>2/1/2022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3A0DC85-C3E4-4009-BD8D-05E5A71D64F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E3FF20D-CE7C-4CD4-93A6-8C0F5852F643}" type="datetime1">
              <a:rPr lang="en-US" smtClean="0"/>
              <a:t>2/1/2022</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1FA06E1-2D81-48FD-8A45-330AC2EA50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8A35C08-75AF-42DB-A86D-E90DAE0A6EA0}" type="datetime1">
              <a:rPr lang="en-US" smtClean="0"/>
              <a:t>2/1/2022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827B679-6172-466D-A381-3AE3EB3BEB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4835976-0BA1-466C-8B76-B2897CC9A909}" type="datetime1">
              <a:rPr lang="en-US" smtClean="0"/>
              <a:t>2/1/2022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92E37D6-2431-4BD2-B497-8A303035A11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BEAB6DE-33F5-45F3-87C7-E1C46F71F88B}" type="datetime1">
              <a:rPr lang="en-US" smtClean="0"/>
              <a:t>2/1/2022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3C68CD-AE13-4966-BD99-0B4513958B3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5261618-7C40-404A-A30A-0BA2EA2C3BAA}" type="datetime1">
              <a:rPr lang="en-US" smtClean="0"/>
              <a:t>2/1/2022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9DB2CAF-2E04-4689-8127-38FE49DE446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334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AFA2818-8C61-4BE2-BAD8-51D0E8682D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ftr="0" dt="0"/>
  <p:txStyles>
    <p:titleStyle>
      <a:lvl1pPr algn="ctr" rtl="0" eaLnBrk="0" fontAlgn="base" hangingPunct="0">
        <a:spcBef>
          <a:spcPct val="0"/>
        </a:spcBef>
        <a:spcAft>
          <a:spcPct val="0"/>
        </a:spcAft>
        <a:defRPr sz="4000" b="1" kern="1200">
          <a:solidFill>
            <a:srgbClr val="4A452A"/>
          </a:solidFill>
          <a:latin typeface="+mj-lt"/>
          <a:ea typeface="+mj-ea"/>
          <a:cs typeface="+mj-cs"/>
        </a:defRPr>
      </a:lvl1pPr>
      <a:lvl2pPr algn="ctr" rtl="0" eaLnBrk="0" fontAlgn="base" hangingPunct="0">
        <a:spcBef>
          <a:spcPct val="0"/>
        </a:spcBef>
        <a:spcAft>
          <a:spcPct val="0"/>
        </a:spcAft>
        <a:defRPr sz="4000" b="1">
          <a:solidFill>
            <a:srgbClr val="4A452A"/>
          </a:solidFill>
          <a:latin typeface="Calibri" pitchFamily="34" charset="0"/>
        </a:defRPr>
      </a:lvl2pPr>
      <a:lvl3pPr algn="ctr" rtl="0" eaLnBrk="0" fontAlgn="base" hangingPunct="0">
        <a:spcBef>
          <a:spcPct val="0"/>
        </a:spcBef>
        <a:spcAft>
          <a:spcPct val="0"/>
        </a:spcAft>
        <a:defRPr sz="4000" b="1">
          <a:solidFill>
            <a:srgbClr val="4A452A"/>
          </a:solidFill>
          <a:latin typeface="Calibri" pitchFamily="34" charset="0"/>
        </a:defRPr>
      </a:lvl3pPr>
      <a:lvl4pPr algn="ctr" rtl="0" eaLnBrk="0" fontAlgn="base" hangingPunct="0">
        <a:spcBef>
          <a:spcPct val="0"/>
        </a:spcBef>
        <a:spcAft>
          <a:spcPct val="0"/>
        </a:spcAft>
        <a:defRPr sz="4000" b="1">
          <a:solidFill>
            <a:srgbClr val="4A452A"/>
          </a:solidFill>
          <a:latin typeface="Calibri" pitchFamily="34" charset="0"/>
        </a:defRPr>
      </a:lvl4pPr>
      <a:lvl5pPr algn="ctr" rtl="0" eaLnBrk="0" fontAlgn="base" hangingPunct="0">
        <a:spcBef>
          <a:spcPct val="0"/>
        </a:spcBef>
        <a:spcAft>
          <a:spcPct val="0"/>
        </a:spcAft>
        <a:defRPr sz="4000" b="1">
          <a:solidFill>
            <a:srgbClr val="4A452A"/>
          </a:solidFill>
          <a:latin typeface="Calibri" pitchFamily="34" charset="0"/>
        </a:defRPr>
      </a:lvl5pPr>
      <a:lvl6pPr marL="457200" algn="ctr" rtl="0" fontAlgn="base">
        <a:spcBef>
          <a:spcPct val="0"/>
        </a:spcBef>
        <a:spcAft>
          <a:spcPct val="0"/>
        </a:spcAft>
        <a:defRPr sz="4400" b="1">
          <a:solidFill>
            <a:srgbClr val="4A452A"/>
          </a:solidFill>
          <a:latin typeface="Calibri" pitchFamily="34" charset="0"/>
        </a:defRPr>
      </a:lvl6pPr>
      <a:lvl7pPr marL="914400" algn="ctr" rtl="0" fontAlgn="base">
        <a:spcBef>
          <a:spcPct val="0"/>
        </a:spcBef>
        <a:spcAft>
          <a:spcPct val="0"/>
        </a:spcAft>
        <a:defRPr sz="4400" b="1">
          <a:solidFill>
            <a:srgbClr val="4A452A"/>
          </a:solidFill>
          <a:latin typeface="Calibri" pitchFamily="34" charset="0"/>
        </a:defRPr>
      </a:lvl7pPr>
      <a:lvl8pPr marL="1371600" algn="ctr" rtl="0" fontAlgn="base">
        <a:spcBef>
          <a:spcPct val="0"/>
        </a:spcBef>
        <a:spcAft>
          <a:spcPct val="0"/>
        </a:spcAft>
        <a:defRPr sz="4400" b="1">
          <a:solidFill>
            <a:srgbClr val="4A452A"/>
          </a:solidFill>
          <a:latin typeface="Calibri" pitchFamily="34" charset="0"/>
        </a:defRPr>
      </a:lvl8pPr>
      <a:lvl9pPr marL="1828800" algn="ctr" rtl="0" fontAlgn="base">
        <a:spcBef>
          <a:spcPct val="0"/>
        </a:spcBef>
        <a:spcAft>
          <a:spcPct val="0"/>
        </a:spcAft>
        <a:defRPr sz="4400" b="1">
          <a:solidFill>
            <a:srgbClr val="4A452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CB-text3"/>
          <p:cNvPicPr>
            <a:picLocks noChangeAspect="1" noChangeArrowheads="1"/>
          </p:cNvPicPr>
          <p:nvPr userDrawn="1"/>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66800" y="152400"/>
            <a:ext cx="76962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295400" y="1828800"/>
            <a:ext cx="7543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dt="0"/>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rgbClr val="CC2B45"/>
          </a:solidFill>
          <a:latin typeface="Century Gothic"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entury Gothic" pitchFamily="34" charset="0"/>
          <a:ea typeface="+mn-ea"/>
        </a:defRPr>
      </a:lvl2pPr>
      <a:lvl3pPr marL="1143000" indent="-228600" algn="l" rtl="0" eaLnBrk="0" fontAlgn="base" hangingPunct="0">
        <a:spcBef>
          <a:spcPct val="20000"/>
        </a:spcBef>
        <a:spcAft>
          <a:spcPct val="0"/>
        </a:spcAft>
        <a:buChar char="•"/>
        <a:defRPr sz="2400">
          <a:solidFill>
            <a:schemeClr val="tx1"/>
          </a:solidFill>
          <a:latin typeface="Century Gothic"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Century Gothic"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Century Gothic"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images.google.com/imgres?imgurl=www.kref-toonz.com/cartoon/humor/resource/biker.jpg&amp;imgrefurl=http://www.kref-toonz.com/cartoon/humor/bikerpag.htm&amp;h=280&amp;w=302&amp;prev=/images%3Fq%3Dbiker%26svnum%3D10%26hl%3Den%26lr%3D%26ie%3DUTF-8%26oe%3DUTF-8%26sa%3DG" TargetMode="External"/><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merlinean.905host.com/inspirational/images/perception.jpg"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800" y="2209800"/>
            <a:ext cx="3157728" cy="2819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24400" y="1600200"/>
            <a:ext cx="3571875" cy="439471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Neo-Freudian Personality Theory</a:t>
            </a:r>
          </a:p>
        </p:txBody>
      </p:sp>
      <p:sp>
        <p:nvSpPr>
          <p:cNvPr id="4" name="Content Placeholder 3"/>
          <p:cNvSpPr>
            <a:spLocks noGrp="1"/>
          </p:cNvSpPr>
          <p:nvPr>
            <p:ph idx="1"/>
          </p:nvPr>
        </p:nvSpPr>
        <p:spPr/>
        <p:txBody>
          <a:bodyPr/>
          <a:lstStyle/>
          <a:p>
            <a:r>
              <a:rPr lang="en-US" dirty="0"/>
              <a:t>Social relationships are fundamental to personality</a:t>
            </a:r>
          </a:p>
          <a:p>
            <a:pPr lvl="1"/>
            <a:r>
              <a:rPr lang="en-US" dirty="0"/>
              <a:t>Compliant:   move toward others</a:t>
            </a:r>
          </a:p>
          <a:p>
            <a:pPr lvl="1"/>
            <a:r>
              <a:rPr lang="en-US" dirty="0"/>
              <a:t>Aggressive:   move against others</a:t>
            </a:r>
          </a:p>
          <a:p>
            <a:pPr lvl="1"/>
            <a:r>
              <a:rPr lang="en-US" dirty="0"/>
              <a:t>Detached:   move away from others</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019800" y="4267200"/>
            <a:ext cx="2548819" cy="25908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85800" y="4448175"/>
            <a:ext cx="1943100" cy="240982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3048000" y="4610100"/>
            <a:ext cx="2295525" cy="2247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200"/>
              <a:t>Why Is Appealing to an Aggressive Consumer a Logical Position for This Product?</a:t>
            </a:r>
          </a:p>
        </p:txBody>
      </p:sp>
      <p:pic>
        <p:nvPicPr>
          <p:cNvPr id="24579" name="Content Placeholder 4" descr="fig05_04.jpg"/>
          <p:cNvPicPr>
            <a:picLocks noGrp="1" noChangeAspect="1"/>
          </p:cNvPicPr>
          <p:nvPr>
            <p:ph idx="1"/>
          </p:nvPr>
        </p:nvPicPr>
        <p:blipFill>
          <a:blip r:embed="rId2" cstate="print"/>
          <a:srcRect/>
          <a:stretch>
            <a:fillRect/>
          </a:stretch>
        </p:blipFill>
        <p:spPr>
          <a:xfrm>
            <a:off x="2917825" y="1752600"/>
            <a:ext cx="3308350" cy="43735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Because its Consumer Seeks</a:t>
            </a:r>
            <a:br>
              <a:rPr lang="en-US"/>
            </a:br>
            <a:r>
              <a:rPr lang="en-US"/>
              <a:t>to Excel and Achieve Recognition</a:t>
            </a:r>
          </a:p>
        </p:txBody>
      </p:sp>
      <p:pic>
        <p:nvPicPr>
          <p:cNvPr id="25603" name="Content Placeholder 4" descr="fig05_04.jpg"/>
          <p:cNvPicPr>
            <a:picLocks noGrp="1" noChangeAspect="1"/>
          </p:cNvPicPr>
          <p:nvPr>
            <p:ph idx="1"/>
          </p:nvPr>
        </p:nvPicPr>
        <p:blipFill>
          <a:blip r:embed="rId2" cstate="print"/>
          <a:srcRect/>
          <a:stretch>
            <a:fillRect/>
          </a:stretch>
        </p:blipFill>
        <p:spPr>
          <a:xfrm>
            <a:off x="2917825" y="1752600"/>
            <a:ext cx="3308350" cy="43735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a:t>Trait Theory</a:t>
            </a:r>
          </a:p>
        </p:txBody>
      </p:sp>
      <p:sp>
        <p:nvSpPr>
          <p:cNvPr id="26627" name="Rectangle 5"/>
          <p:cNvSpPr>
            <a:spLocks noGrp="1" noChangeArrowheads="1"/>
          </p:cNvSpPr>
          <p:nvPr>
            <p:ph type="body" idx="1"/>
          </p:nvPr>
        </p:nvSpPr>
        <p:spPr/>
        <p:txBody>
          <a:bodyPr/>
          <a:lstStyle/>
          <a:p>
            <a:pPr eaLnBrk="1" hangingPunct="1">
              <a:lnSpc>
                <a:spcPct val="90000"/>
              </a:lnSpc>
            </a:pPr>
            <a:r>
              <a:rPr lang="en-US"/>
              <a:t>Focus on measurement of personality in terms of traits</a:t>
            </a:r>
          </a:p>
          <a:p>
            <a:pPr eaLnBrk="1" hangingPunct="1">
              <a:lnSpc>
                <a:spcPct val="90000"/>
              </a:lnSpc>
            </a:pPr>
            <a:r>
              <a:rPr lang="en-US"/>
              <a:t>Trait - </a:t>
            </a:r>
            <a:r>
              <a:rPr lang="en-US" i="1"/>
              <a:t>any distinguishing, relatively enduring way in which one individual differs from another</a:t>
            </a:r>
          </a:p>
          <a:p>
            <a:pPr eaLnBrk="1" hangingPunct="1">
              <a:lnSpc>
                <a:spcPct val="90000"/>
              </a:lnSpc>
            </a:pPr>
            <a:r>
              <a:rPr lang="en-US"/>
              <a:t>Personality is linked to broad product categories and NOT specific brands</a:t>
            </a:r>
          </a:p>
        </p:txBody>
      </p:sp>
    </p:spTree>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p:txBody>
          <a:bodyPr rtlCol="0">
            <a:noAutofit/>
          </a:bodyPr>
          <a:lstStyle/>
          <a:p>
            <a:pPr eaLnBrk="1" fontAlgn="auto" hangingPunct="1">
              <a:spcAft>
                <a:spcPts val="0"/>
              </a:spcAft>
              <a:defRPr/>
            </a:pPr>
            <a:r>
              <a:rPr lang="en-US" dirty="0">
                <a:solidFill>
                  <a:schemeClr val="bg2">
                    <a:lumMod val="25000"/>
                  </a:schemeClr>
                </a:solidFill>
              </a:rPr>
              <a:t>Soup and Soup Lover’s Traits</a:t>
            </a:r>
          </a:p>
        </p:txBody>
      </p:sp>
      <p:sp>
        <p:nvSpPr>
          <p:cNvPr id="27651" name="Rectangle 5"/>
          <p:cNvSpPr>
            <a:spLocks noGrp="1" noChangeArrowheads="1"/>
          </p:cNvSpPr>
          <p:nvPr>
            <p:ph sz="half" idx="1"/>
          </p:nvPr>
        </p:nvSpPr>
        <p:spPr/>
        <p:txBody>
          <a:bodyPr/>
          <a:lstStyle/>
          <a:p>
            <a:pPr eaLnBrk="1" hangingPunct="1"/>
            <a:r>
              <a:rPr lang="en-US" sz="2400" dirty="0"/>
              <a:t>Chicken Noodle Soup Lovers</a:t>
            </a:r>
          </a:p>
          <a:p>
            <a:pPr lvl="1" eaLnBrk="1" hangingPunct="1"/>
            <a:r>
              <a:rPr lang="en-US" sz="1800" dirty="0"/>
              <a:t>Watch a lot of TV</a:t>
            </a:r>
          </a:p>
          <a:p>
            <a:pPr lvl="1" eaLnBrk="1" hangingPunct="1"/>
            <a:r>
              <a:rPr lang="en-US" sz="1800" dirty="0"/>
              <a:t>Are family oriented</a:t>
            </a:r>
          </a:p>
          <a:p>
            <a:pPr lvl="1" eaLnBrk="1" hangingPunct="1"/>
            <a:r>
              <a:rPr lang="en-US" sz="1800" dirty="0"/>
              <a:t> Have a great sense of humor</a:t>
            </a:r>
          </a:p>
          <a:p>
            <a:pPr lvl="1" eaLnBrk="1" hangingPunct="1"/>
            <a:r>
              <a:rPr lang="en-US" sz="1800" dirty="0"/>
              <a:t>Are outgoing and loyal</a:t>
            </a:r>
          </a:p>
          <a:p>
            <a:pPr lvl="1" eaLnBrk="1" hangingPunct="1"/>
            <a:r>
              <a:rPr lang="en-US" sz="1800" dirty="0"/>
              <a:t>Like daytime talk shows</a:t>
            </a:r>
          </a:p>
          <a:p>
            <a:pPr lvl="1" eaLnBrk="1" hangingPunct="1"/>
            <a:r>
              <a:rPr lang="en-US" sz="1800" dirty="0"/>
              <a:t>Most likely to go to church</a:t>
            </a:r>
          </a:p>
          <a:p>
            <a:pPr eaLnBrk="1" hangingPunct="1"/>
            <a:r>
              <a:rPr lang="en-US" sz="2400" dirty="0"/>
              <a:t>Tomato Soup Lovers</a:t>
            </a:r>
          </a:p>
          <a:p>
            <a:pPr lvl="1" eaLnBrk="1" hangingPunct="1"/>
            <a:r>
              <a:rPr lang="en-US" sz="1800" dirty="0"/>
              <a:t> Passionate about reading</a:t>
            </a:r>
          </a:p>
          <a:p>
            <a:pPr lvl="1" eaLnBrk="1" hangingPunct="1"/>
            <a:r>
              <a:rPr lang="en-US" sz="1800" dirty="0"/>
              <a:t> Love pets</a:t>
            </a:r>
          </a:p>
          <a:p>
            <a:pPr lvl="1" eaLnBrk="1" hangingPunct="1"/>
            <a:r>
              <a:rPr lang="en-US" sz="1800" dirty="0"/>
              <a:t>Like meeting people for coffee</a:t>
            </a:r>
          </a:p>
          <a:p>
            <a:pPr lvl="1" eaLnBrk="1" hangingPunct="1"/>
            <a:r>
              <a:rPr lang="en-US" sz="1800" dirty="0"/>
              <a:t> Aren’t usually the life of the party</a:t>
            </a:r>
          </a:p>
        </p:txBody>
      </p:sp>
      <p:sp>
        <p:nvSpPr>
          <p:cNvPr id="27652" name="Content Placeholder 14"/>
          <p:cNvSpPr>
            <a:spLocks noGrp="1"/>
          </p:cNvSpPr>
          <p:nvPr>
            <p:ph sz="half" idx="2"/>
          </p:nvPr>
        </p:nvSpPr>
        <p:spPr/>
        <p:txBody>
          <a:bodyPr/>
          <a:lstStyle/>
          <a:p>
            <a:pPr eaLnBrk="1" hangingPunct="1"/>
            <a:r>
              <a:rPr lang="en-US" sz="2400" dirty="0"/>
              <a:t>Vegetable/Minestrone Soup Lovers</a:t>
            </a:r>
          </a:p>
          <a:p>
            <a:pPr lvl="1" eaLnBrk="1" hangingPunct="1"/>
            <a:r>
              <a:rPr lang="en-US" sz="1800" dirty="0"/>
              <a:t>Enjoy the outdoors</a:t>
            </a:r>
          </a:p>
          <a:p>
            <a:pPr lvl="1" eaLnBrk="1" hangingPunct="1"/>
            <a:r>
              <a:rPr lang="en-US" sz="1800" dirty="0"/>
              <a:t> Usually game for trying new things</a:t>
            </a:r>
          </a:p>
          <a:p>
            <a:pPr lvl="1" eaLnBrk="1" hangingPunct="1"/>
            <a:r>
              <a:rPr lang="en-US" sz="1800" dirty="0"/>
              <a:t> Spend more money than any other group dining in fancy restaurants</a:t>
            </a:r>
          </a:p>
          <a:p>
            <a:pPr lvl="1" eaLnBrk="1" hangingPunct="1"/>
            <a:r>
              <a:rPr lang="en-US" sz="1800" dirty="0"/>
              <a:t> Likely to be physically fit</a:t>
            </a:r>
          </a:p>
          <a:p>
            <a:pPr lvl="1" eaLnBrk="1" hangingPunct="1"/>
            <a:r>
              <a:rPr lang="en-US" sz="1800" dirty="0"/>
              <a:t>Gardening is often a favorite hobby</a:t>
            </a:r>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bg2">
                    <a:lumMod val="25000"/>
                  </a:schemeClr>
                </a:solidFill>
              </a:rPr>
              <a:t>Personality and Understanding </a:t>
            </a:r>
            <a:br>
              <a:rPr lang="en-US" dirty="0">
                <a:solidFill>
                  <a:schemeClr val="bg2">
                    <a:lumMod val="25000"/>
                  </a:schemeClr>
                </a:solidFill>
              </a:rPr>
            </a:br>
            <a:r>
              <a:rPr lang="en-US" dirty="0">
                <a:solidFill>
                  <a:schemeClr val="bg2">
                    <a:lumMod val="25000"/>
                  </a:schemeClr>
                </a:solidFill>
              </a:rPr>
              <a:t>Consumer Behavior</a:t>
            </a:r>
          </a:p>
        </p:txBody>
      </p:sp>
      <p:graphicFrame>
        <p:nvGraphicFramePr>
          <p:cNvPr id="8" name="Content Placeholder 7"/>
          <p:cNvGraphicFramePr>
            <a:graphicFrameLocks noGrp="1"/>
          </p:cNvGraphicFramePr>
          <p:nvPr>
            <p:ph idx="1"/>
          </p:nvPr>
        </p:nvGraphicFramePr>
        <p:xfrm>
          <a:off x="381000" y="17526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Consumer Innovativeness</a:t>
            </a:r>
          </a:p>
        </p:txBody>
      </p:sp>
      <p:sp>
        <p:nvSpPr>
          <p:cNvPr id="31747" name="Rectangle 4"/>
          <p:cNvSpPr>
            <a:spLocks noGrp="1" noChangeArrowheads="1"/>
          </p:cNvSpPr>
          <p:nvPr>
            <p:ph idx="1"/>
          </p:nvPr>
        </p:nvSpPr>
        <p:spPr/>
        <p:txBody>
          <a:bodyPr/>
          <a:lstStyle/>
          <a:p>
            <a:pPr marL="334963" indent="-334963" eaLnBrk="1" hangingPunct="1"/>
            <a:r>
              <a:rPr lang="en-US"/>
              <a:t>Willingness to innovate </a:t>
            </a:r>
          </a:p>
          <a:p>
            <a:pPr marL="334963" indent="-334963" eaLnBrk="1" hangingPunct="1"/>
            <a:r>
              <a:rPr lang="en-US"/>
              <a:t>Further broken down for hi-tech products</a:t>
            </a:r>
          </a:p>
          <a:p>
            <a:pPr marL="735013" lvl="1" indent="-334963" eaLnBrk="1" hangingPunct="1"/>
            <a:r>
              <a:rPr lang="en-US"/>
              <a:t>Global innovativeness</a:t>
            </a:r>
          </a:p>
          <a:p>
            <a:pPr marL="735013" lvl="1" indent="-334963" eaLnBrk="1" hangingPunct="1"/>
            <a:r>
              <a:rPr lang="en-US"/>
              <a:t>Domain-specific innovativeness</a:t>
            </a:r>
          </a:p>
          <a:p>
            <a:pPr marL="735013" lvl="1" indent="-334963" eaLnBrk="1" hangingPunct="1"/>
            <a:r>
              <a:rPr lang="en-US"/>
              <a:t>Innovative behavior</a:t>
            </a: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Dogmatism</a:t>
            </a:r>
          </a:p>
        </p:txBody>
      </p:sp>
      <p:sp>
        <p:nvSpPr>
          <p:cNvPr id="33795" name="Rectangle 4"/>
          <p:cNvSpPr>
            <a:spLocks noGrp="1" noChangeArrowheads="1"/>
          </p:cNvSpPr>
          <p:nvPr>
            <p:ph idx="1"/>
          </p:nvPr>
        </p:nvSpPr>
        <p:spPr/>
        <p:txBody>
          <a:bodyPr/>
          <a:lstStyle/>
          <a:p>
            <a:pPr marL="334963" indent="-334963" eaLnBrk="1" hangingPunct="1"/>
            <a:r>
              <a:rPr lang="en-US"/>
              <a:t>A personality trait that reflects the degree of rigidity a person displays toward the unfamiliar and toward information that is contrary to his or her own established beliefs</a:t>
            </a:r>
          </a:p>
          <a:p>
            <a:pPr marL="334963" indent="-334963" eaLnBrk="1" hangingPunct="1"/>
            <a:endParaRPr lang="en-US"/>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Social Character</a:t>
            </a:r>
          </a:p>
        </p:txBody>
      </p:sp>
      <p:sp>
        <p:nvSpPr>
          <p:cNvPr id="34819" name="Rectangle 4"/>
          <p:cNvSpPr>
            <a:spLocks noGrp="1" noChangeArrowheads="1"/>
          </p:cNvSpPr>
          <p:nvPr>
            <p:ph idx="1"/>
          </p:nvPr>
        </p:nvSpPr>
        <p:spPr/>
        <p:txBody>
          <a:bodyPr/>
          <a:lstStyle/>
          <a:p>
            <a:r>
              <a:rPr lang="en-US"/>
              <a:t>Ranges on a continuum for inner-directedness to other-directedness</a:t>
            </a:r>
          </a:p>
          <a:p>
            <a:r>
              <a:rPr lang="en-US"/>
              <a:t>Inner-directedness </a:t>
            </a:r>
          </a:p>
          <a:p>
            <a:pPr lvl="1"/>
            <a:r>
              <a:rPr lang="en-US"/>
              <a:t>rely on own values when evaluating products</a:t>
            </a:r>
          </a:p>
          <a:p>
            <a:pPr lvl="1"/>
            <a:r>
              <a:rPr lang="en-US"/>
              <a:t>Innovators</a:t>
            </a:r>
          </a:p>
          <a:p>
            <a:r>
              <a:rPr lang="en-US"/>
              <a:t>Other-directedness</a:t>
            </a:r>
          </a:p>
          <a:p>
            <a:pPr lvl="1"/>
            <a:r>
              <a:rPr lang="en-US"/>
              <a:t>look to others</a:t>
            </a:r>
          </a:p>
          <a:p>
            <a:pPr lvl="1"/>
            <a:r>
              <a:rPr lang="en-US"/>
              <a:t>less likely to be innovators</a:t>
            </a:r>
          </a:p>
        </p:txBody>
      </p:sp>
    </p:spTree>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Optimum Stimulation Level</a:t>
            </a:r>
          </a:p>
        </p:txBody>
      </p:sp>
      <p:sp>
        <p:nvSpPr>
          <p:cNvPr id="36867" name="Rectangle 4"/>
          <p:cNvSpPr>
            <a:spLocks noGrp="1" noChangeArrowheads="1"/>
          </p:cNvSpPr>
          <p:nvPr>
            <p:ph idx="1"/>
          </p:nvPr>
        </p:nvSpPr>
        <p:spPr/>
        <p:txBody>
          <a:bodyPr/>
          <a:lstStyle/>
          <a:p>
            <a:pPr eaLnBrk="1" hangingPunct="1"/>
            <a:r>
              <a:rPr lang="en-US"/>
              <a:t>A personality trait that measures the level or amount of novelty or complexity that individuals seek in their personal experiences</a:t>
            </a:r>
          </a:p>
          <a:p>
            <a:pPr eaLnBrk="1" hangingPunct="1"/>
            <a:r>
              <a:rPr lang="en-US"/>
              <a:t>High OSL consumers tend to accept risky and novel products more readily than low OSL consumers.</a:t>
            </a:r>
          </a:p>
          <a:p>
            <a:pPr eaLnBrk="1" hangingPunct="1"/>
            <a:endParaRPr lang="en-US"/>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0" y="304800"/>
            <a:ext cx="152400" cy="5791200"/>
          </a:xfrm>
          <a:prstGeom prst="rect">
            <a:avLst/>
          </a:prstGeom>
          <a:solidFill>
            <a:srgbClr val="C6C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15" name="Title 1"/>
          <p:cNvSpPr>
            <a:spLocks noGrp="1"/>
          </p:cNvSpPr>
          <p:nvPr>
            <p:ph type="ctrTitle"/>
          </p:nvPr>
        </p:nvSpPr>
        <p:spPr/>
        <p:txBody>
          <a:bodyPr/>
          <a:lstStyle/>
          <a:p>
            <a:pPr eaLnBrk="1" hangingPunct="1"/>
            <a:r>
              <a:rPr lang="en-US" sz="2800" dirty="0"/>
              <a:t>Session 7</a:t>
            </a:r>
          </a:p>
        </p:txBody>
      </p:sp>
      <p:sp>
        <p:nvSpPr>
          <p:cNvPr id="3" name="Subtitle 2"/>
          <p:cNvSpPr>
            <a:spLocks noGrp="1"/>
          </p:cNvSpPr>
          <p:nvPr>
            <p:ph type="subTitle" idx="1"/>
          </p:nvPr>
        </p:nvSpPr>
        <p:spPr/>
        <p:txBody>
          <a:bodyPr rtlCol="0">
            <a:noAutofit/>
          </a:bodyPr>
          <a:lstStyle/>
          <a:p>
            <a:pPr eaLnBrk="1" fontAlgn="auto" hangingPunct="1">
              <a:spcAft>
                <a:spcPts val="0"/>
              </a:spcAft>
              <a:defRPr/>
            </a:pPr>
            <a:r>
              <a:rPr lang="en-US" sz="6000" b="1" dirty="0">
                <a:solidFill>
                  <a:schemeClr val="tx1"/>
                </a:solidFill>
              </a:rPr>
              <a:t>Personality and Consumer Behavior</a:t>
            </a:r>
          </a:p>
        </p:txBody>
      </p:sp>
      <p:sp>
        <p:nvSpPr>
          <p:cNvPr id="16" name="Rectangle 15"/>
          <p:cNvSpPr/>
          <p:nvPr/>
        </p:nvSpPr>
        <p:spPr>
          <a:xfrm>
            <a:off x="152400" y="6400800"/>
            <a:ext cx="8763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Variety-Novelty Seeking</a:t>
            </a:r>
          </a:p>
        </p:txBody>
      </p:sp>
      <p:sp>
        <p:nvSpPr>
          <p:cNvPr id="38915" name="Rectangle 4"/>
          <p:cNvSpPr>
            <a:spLocks noGrp="1" noChangeArrowheads="1"/>
          </p:cNvSpPr>
          <p:nvPr>
            <p:ph idx="1"/>
          </p:nvPr>
        </p:nvSpPr>
        <p:spPr/>
        <p:txBody>
          <a:bodyPr/>
          <a:lstStyle/>
          <a:p>
            <a:pPr eaLnBrk="1" hangingPunct="1"/>
            <a:r>
              <a:rPr lang="en-US" dirty="0"/>
              <a:t>Measures a consumer’s degree of variety seeking</a:t>
            </a:r>
          </a:p>
          <a:p>
            <a:pPr eaLnBrk="1" hangingPunct="1"/>
            <a:r>
              <a:rPr lang="en-US" dirty="0"/>
              <a:t>Examples include:</a:t>
            </a:r>
          </a:p>
          <a:p>
            <a:pPr lvl="1" eaLnBrk="1" hangingPunct="1"/>
            <a:r>
              <a:rPr lang="en-US" dirty="0"/>
              <a:t>Exploratory Purchase Behavior</a:t>
            </a:r>
          </a:p>
          <a:p>
            <a:pPr lvl="1" eaLnBrk="1" hangingPunct="1"/>
            <a:r>
              <a:rPr lang="en-US" dirty="0"/>
              <a:t>Use Innovativeness</a:t>
            </a:r>
          </a:p>
          <a:p>
            <a:pPr lvl="1" eaLnBrk="1" hangingPunct="1"/>
            <a:r>
              <a:rPr lang="en-US" dirty="0"/>
              <a:t>Vicarious Exploration</a:t>
            </a:r>
          </a:p>
        </p:txBody>
      </p:sp>
    </p:spTree>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US"/>
              <a:t>Cognitive Personality Factors</a:t>
            </a:r>
          </a:p>
        </p:txBody>
      </p:sp>
      <p:sp>
        <p:nvSpPr>
          <p:cNvPr id="39939" name="Rectangle 5"/>
          <p:cNvSpPr>
            <a:spLocks noGrp="1" noChangeArrowheads="1"/>
          </p:cNvSpPr>
          <p:nvPr>
            <p:ph type="body" idx="1"/>
          </p:nvPr>
        </p:nvSpPr>
        <p:spPr/>
        <p:txBody>
          <a:bodyPr/>
          <a:lstStyle/>
          <a:p>
            <a:pPr eaLnBrk="1" hangingPunct="1">
              <a:lnSpc>
                <a:spcPct val="90000"/>
              </a:lnSpc>
            </a:pPr>
            <a:r>
              <a:rPr lang="en-US"/>
              <a:t>Need for cognition (NFC)</a:t>
            </a:r>
          </a:p>
          <a:p>
            <a:pPr lvl="1" eaLnBrk="1" hangingPunct="1">
              <a:lnSpc>
                <a:spcPct val="90000"/>
              </a:lnSpc>
            </a:pPr>
            <a:r>
              <a:rPr lang="en-US"/>
              <a:t>A person’s craving for enjoyment of thinking</a:t>
            </a:r>
          </a:p>
          <a:p>
            <a:pPr lvl="1" eaLnBrk="1" hangingPunct="1">
              <a:lnSpc>
                <a:spcPct val="90000"/>
              </a:lnSpc>
            </a:pPr>
            <a:r>
              <a:rPr lang="en-US"/>
              <a:t>Individual with high NFC more likely to respond to ads rich in product information</a:t>
            </a:r>
          </a:p>
          <a:p>
            <a:pPr eaLnBrk="1" hangingPunct="1">
              <a:lnSpc>
                <a:spcPct val="90000"/>
              </a:lnSpc>
              <a:buFont typeface="Arial" charset="0"/>
              <a:buNone/>
            </a:pPr>
            <a:r>
              <a:rPr lang="en-US"/>
              <a:t>.</a:t>
            </a:r>
          </a:p>
        </p:txBody>
      </p:sp>
      <p:pic>
        <p:nvPicPr>
          <p:cNvPr id="39943" name="Picture 8" descr="ch5 - Man Studying.jpg"/>
          <p:cNvPicPr>
            <a:picLocks noChangeAspect="1"/>
          </p:cNvPicPr>
          <p:nvPr/>
        </p:nvPicPr>
        <p:blipFill>
          <a:blip r:embed="rId3" cstate="print"/>
          <a:srcRect/>
          <a:stretch>
            <a:fillRect/>
          </a:stretch>
        </p:blipFill>
        <p:spPr bwMode="auto">
          <a:xfrm>
            <a:off x="6096000" y="3200400"/>
            <a:ext cx="2033588" cy="3048000"/>
          </a:xfrm>
          <a:prstGeom prst="rect">
            <a:avLst/>
          </a:prstGeom>
          <a:noFill/>
          <a:ln w="9525">
            <a:noFill/>
            <a:miter lim="800000"/>
            <a:headEnd/>
            <a:tailEnd/>
          </a:ln>
        </p:spPr>
      </p:pic>
    </p:spTree>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a:t>Cognitive Personality Factors</a:t>
            </a:r>
          </a:p>
        </p:txBody>
      </p:sp>
      <p:sp>
        <p:nvSpPr>
          <p:cNvPr id="40963" name="Rectangle 5"/>
          <p:cNvSpPr>
            <a:spLocks noGrp="1" noChangeArrowheads="1"/>
          </p:cNvSpPr>
          <p:nvPr>
            <p:ph idx="1"/>
          </p:nvPr>
        </p:nvSpPr>
        <p:spPr/>
        <p:txBody>
          <a:bodyPr/>
          <a:lstStyle/>
          <a:p>
            <a:r>
              <a:rPr lang="en-US"/>
              <a:t>Visualizers</a:t>
            </a:r>
          </a:p>
          <a:p>
            <a:r>
              <a:rPr lang="en-US"/>
              <a:t>Verbalizers</a:t>
            </a:r>
          </a:p>
          <a:p>
            <a:pPr>
              <a:buFont typeface="Arial" charset="0"/>
              <a:buNone/>
            </a:pPr>
            <a:endParaRPr lang="en-US"/>
          </a:p>
        </p:txBody>
      </p:sp>
    </p:spTree>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Why Is This Ad Particularly Appealing to Visualizers?</a:t>
            </a:r>
          </a:p>
        </p:txBody>
      </p:sp>
      <p:pic>
        <p:nvPicPr>
          <p:cNvPr id="41987" name="Content Placeholder 4" descr="fig05_06.jpg"/>
          <p:cNvPicPr>
            <a:picLocks noGrp="1" noChangeAspect="1"/>
          </p:cNvPicPr>
          <p:nvPr>
            <p:ph idx="1"/>
          </p:nvPr>
        </p:nvPicPr>
        <p:blipFill>
          <a:blip r:embed="rId2" cstate="print"/>
          <a:srcRect/>
          <a:stretch>
            <a:fillRect/>
          </a:stretch>
        </p:blipFill>
        <p:spPr>
          <a:xfrm>
            <a:off x="2932113" y="1752600"/>
            <a:ext cx="3279775" cy="43735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The Ad Stresses Strong </a:t>
            </a:r>
            <a:br>
              <a:rPr lang="en-US"/>
            </a:br>
            <a:r>
              <a:rPr lang="en-US"/>
              <a:t>Visual Dimensions</a:t>
            </a:r>
          </a:p>
        </p:txBody>
      </p:sp>
      <p:pic>
        <p:nvPicPr>
          <p:cNvPr id="43011" name="Content Placeholder 4" descr="fig05_06.jpg"/>
          <p:cNvPicPr>
            <a:picLocks noGrp="1" noChangeAspect="1"/>
          </p:cNvPicPr>
          <p:nvPr>
            <p:ph idx="1"/>
          </p:nvPr>
        </p:nvPicPr>
        <p:blipFill>
          <a:blip r:embed="rId2" cstate="print"/>
          <a:srcRect/>
          <a:stretch>
            <a:fillRect/>
          </a:stretch>
        </p:blipFill>
        <p:spPr>
          <a:xfrm>
            <a:off x="2932113" y="1752600"/>
            <a:ext cx="3279775" cy="43735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t>Why Is This Ad Particularly </a:t>
            </a:r>
            <a:br>
              <a:rPr lang="en-US"/>
            </a:br>
            <a:r>
              <a:rPr lang="en-US"/>
              <a:t>Appealing to Verbalizers?</a:t>
            </a:r>
          </a:p>
        </p:txBody>
      </p:sp>
      <p:pic>
        <p:nvPicPr>
          <p:cNvPr id="44035" name="Content Placeholder 4" descr="fig05_07.jpg"/>
          <p:cNvPicPr>
            <a:picLocks noGrp="1" noChangeAspect="1"/>
          </p:cNvPicPr>
          <p:nvPr>
            <p:ph idx="1"/>
          </p:nvPr>
        </p:nvPicPr>
        <p:blipFill>
          <a:blip r:embed="rId2" cstate="print"/>
          <a:srcRect/>
          <a:stretch>
            <a:fillRect/>
          </a:stretch>
        </p:blipFill>
        <p:spPr>
          <a:xfrm>
            <a:off x="2960688" y="1752600"/>
            <a:ext cx="3222625" cy="43735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t>It Features a Detailed Description</a:t>
            </a:r>
          </a:p>
        </p:txBody>
      </p:sp>
      <p:pic>
        <p:nvPicPr>
          <p:cNvPr id="45059" name="Content Placeholder 4" descr="fig05_07.jpg"/>
          <p:cNvPicPr>
            <a:picLocks noGrp="1" noChangeAspect="1"/>
          </p:cNvPicPr>
          <p:nvPr>
            <p:ph idx="1"/>
          </p:nvPr>
        </p:nvPicPr>
        <p:blipFill>
          <a:blip r:embed="rId2" cstate="print"/>
          <a:srcRect/>
          <a:stretch>
            <a:fillRect/>
          </a:stretch>
        </p:blipFill>
        <p:spPr>
          <a:xfrm>
            <a:off x="2960688" y="1752600"/>
            <a:ext cx="3222625" cy="43735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title"/>
          </p:nvPr>
        </p:nvSpPr>
        <p:spPr/>
        <p:txBody>
          <a:bodyPr/>
          <a:lstStyle/>
          <a:p>
            <a:pPr eaLnBrk="1" hangingPunct="1"/>
            <a:r>
              <a:rPr lang="en-US"/>
              <a:t>Brand Personality</a:t>
            </a:r>
          </a:p>
        </p:txBody>
      </p:sp>
      <p:sp>
        <p:nvSpPr>
          <p:cNvPr id="50179" name="Rectangle 8"/>
          <p:cNvSpPr>
            <a:spLocks noGrp="1" noChangeArrowheads="1"/>
          </p:cNvSpPr>
          <p:nvPr>
            <p:ph type="body" idx="1"/>
          </p:nvPr>
        </p:nvSpPr>
        <p:spPr/>
        <p:txBody>
          <a:bodyPr>
            <a:normAutofit lnSpcReduction="10000"/>
          </a:bodyPr>
          <a:lstStyle/>
          <a:p>
            <a:pPr eaLnBrk="1" hangingPunct="1"/>
            <a:r>
              <a:rPr lang="en-US" sz="2800" dirty="0"/>
              <a:t>Personality created to appeal target customers</a:t>
            </a:r>
          </a:p>
          <a:p>
            <a:pPr eaLnBrk="1" hangingPunct="1"/>
            <a:r>
              <a:rPr lang="en-US" sz="2800" dirty="0"/>
              <a:t>Association with brand:</a:t>
            </a:r>
          </a:p>
          <a:p>
            <a:pPr lvl="1" eaLnBrk="1" hangingPunct="1"/>
            <a:r>
              <a:rPr lang="en-US" sz="2400" dirty="0"/>
              <a:t>Character/Personality</a:t>
            </a:r>
          </a:p>
          <a:p>
            <a:pPr lvl="1" eaLnBrk="1" hangingPunct="1"/>
            <a:r>
              <a:rPr lang="en-US" sz="2400" dirty="0"/>
              <a:t>Emotional</a:t>
            </a:r>
          </a:p>
          <a:p>
            <a:pPr eaLnBrk="1" hangingPunct="1"/>
            <a:r>
              <a:rPr lang="en-US" sz="2800" dirty="0"/>
              <a:t>Positioning of brand:</a:t>
            </a:r>
          </a:p>
          <a:p>
            <a:pPr lvl="1" eaLnBrk="1" hangingPunct="1"/>
            <a:r>
              <a:rPr lang="en-US" sz="2400" dirty="0"/>
              <a:t>Social</a:t>
            </a:r>
          </a:p>
          <a:p>
            <a:pPr lvl="1" eaLnBrk="1" hangingPunct="1"/>
            <a:r>
              <a:rPr lang="en-US" sz="2400" dirty="0"/>
              <a:t>Values</a:t>
            </a:r>
          </a:p>
          <a:p>
            <a:pPr eaLnBrk="1" hangingPunct="1"/>
            <a:r>
              <a:rPr lang="en-US" sz="2800" dirty="0"/>
              <a:t>Benefits provided:</a:t>
            </a:r>
          </a:p>
          <a:p>
            <a:pPr lvl="1" eaLnBrk="1" hangingPunct="1"/>
            <a:r>
              <a:rPr lang="en-US" sz="2400" dirty="0"/>
              <a:t>Attributes</a:t>
            </a:r>
          </a:p>
          <a:p>
            <a:pPr lvl="1" eaLnBrk="1" hangingPunct="1"/>
            <a:r>
              <a:rPr lang="en-US" sz="2400" dirty="0"/>
              <a:t>Quality</a:t>
            </a:r>
          </a:p>
        </p:txBody>
      </p:sp>
    </p:spTree>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Autofit/>
          </a:bodyPr>
          <a:lstStyle/>
          <a:p>
            <a:pPr eaLnBrk="1" fontAlgn="auto" hangingPunct="1">
              <a:spcAft>
                <a:spcPts val="0"/>
              </a:spcAft>
              <a:defRPr/>
            </a:pPr>
            <a:r>
              <a:rPr lang="en-US" dirty="0">
                <a:solidFill>
                  <a:schemeClr val="bg2">
                    <a:lumMod val="25000"/>
                  </a:schemeClr>
                </a:solidFill>
              </a:rPr>
              <a:t>A Brand Personality Framework</a:t>
            </a:r>
          </a:p>
        </p:txBody>
      </p:sp>
      <p:pic>
        <p:nvPicPr>
          <p:cNvPr id="2050" name="Picture 2"/>
          <p:cNvPicPr>
            <a:picLocks noChangeAspect="1" noChangeArrowheads="1"/>
          </p:cNvPicPr>
          <p:nvPr/>
        </p:nvPicPr>
        <p:blipFill>
          <a:blip r:embed="rId3" cstate="print"/>
          <a:srcRect/>
          <a:stretch>
            <a:fillRect/>
          </a:stretch>
        </p:blipFill>
        <p:spPr bwMode="auto">
          <a:xfrm>
            <a:off x="199103" y="1371600"/>
            <a:ext cx="8868697" cy="5029200"/>
          </a:xfrm>
          <a:prstGeom prst="rect">
            <a:avLst/>
          </a:prstGeom>
          <a:noFill/>
          <a:ln w="9525">
            <a:noFill/>
            <a:miter lim="800000"/>
            <a:headEnd/>
            <a:tailEnd/>
          </a:ln>
        </p:spPr>
      </p:pic>
    </p:spTree>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17399" y="643467"/>
            <a:ext cx="8408193" cy="744836"/>
          </a:xfrm>
        </p:spPr>
        <p:txBody>
          <a:bodyPr rtlCol="0">
            <a:normAutofit/>
          </a:bodyPr>
          <a:lstStyle/>
          <a:p>
            <a:pPr eaLnBrk="1" fontAlgn="auto" hangingPunct="1">
              <a:spcAft>
                <a:spcPts val="0"/>
              </a:spcAft>
              <a:defRPr/>
            </a:pPr>
            <a:r>
              <a:rPr lang="en-US" sz="2800">
                <a:solidFill>
                  <a:schemeClr val="bg1"/>
                </a:solidFill>
              </a:rPr>
              <a:t>A Brand Personality Framework</a:t>
            </a:r>
          </a:p>
        </p:txBody>
      </p:sp>
      <p:pic>
        <p:nvPicPr>
          <p:cNvPr id="3" name="Picture 2">
            <a:extLst>
              <a:ext uri="{FF2B5EF4-FFF2-40B4-BE49-F238E27FC236}">
                <a16:creationId xmlns:a16="http://schemas.microsoft.com/office/drawing/2014/main" id="{B452D464-4704-4634-BB39-615CF7A0D7B5}"/>
              </a:ext>
            </a:extLst>
          </p:cNvPr>
          <p:cNvPicPr>
            <a:picLocks noChangeAspect="1"/>
          </p:cNvPicPr>
          <p:nvPr/>
        </p:nvPicPr>
        <p:blipFill>
          <a:blip r:embed="rId3"/>
          <a:stretch>
            <a:fillRect/>
          </a:stretch>
        </p:blipFill>
        <p:spPr>
          <a:xfrm>
            <a:off x="482600" y="1837850"/>
            <a:ext cx="8178799" cy="4068953"/>
          </a:xfrm>
          <a:prstGeom prst="rect">
            <a:avLst/>
          </a:prstGeom>
        </p:spPr>
      </p:pic>
    </p:spTree>
    <p:extLst>
      <p:ext uri="{BB962C8B-B14F-4D97-AF65-F5344CB8AC3E}">
        <p14:creationId xmlns:p14="http://schemas.microsoft.com/office/powerpoint/2010/main" val="2326754522"/>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Rectangle 6"/>
          <p:cNvSpPr>
            <a:spLocks noGrp="1" noChangeArrowheads="1"/>
          </p:cNvSpPr>
          <p:nvPr>
            <p:ph type="title"/>
          </p:nvPr>
        </p:nvSpPr>
        <p:spPr/>
        <p:txBody>
          <a:bodyPr rtlCol="0">
            <a:noAutofit/>
          </a:bodyPr>
          <a:lstStyle/>
          <a:p>
            <a:pPr eaLnBrk="1" fontAlgn="auto" hangingPunct="1">
              <a:spcAft>
                <a:spcPts val="0"/>
              </a:spcAft>
              <a:defRPr/>
            </a:pPr>
            <a:r>
              <a:rPr lang="en-US" dirty="0">
                <a:solidFill>
                  <a:schemeClr val="bg2">
                    <a:lumMod val="25000"/>
                  </a:schemeClr>
                </a:solidFill>
              </a:rPr>
              <a:t>Personality and </a:t>
            </a:r>
            <a:br>
              <a:rPr lang="en-US" dirty="0">
                <a:solidFill>
                  <a:schemeClr val="bg2">
                    <a:lumMod val="25000"/>
                  </a:schemeClr>
                </a:solidFill>
              </a:rPr>
            </a:br>
            <a:r>
              <a:rPr lang="en-US" dirty="0">
                <a:solidFill>
                  <a:schemeClr val="bg2">
                    <a:lumMod val="25000"/>
                  </a:schemeClr>
                </a:solidFill>
              </a:rPr>
              <a:t>The Nature of Personality</a:t>
            </a:r>
          </a:p>
        </p:txBody>
      </p:sp>
      <p:sp>
        <p:nvSpPr>
          <p:cNvPr id="16387" name="Rectangle 7"/>
          <p:cNvSpPr>
            <a:spLocks noGrp="1" noChangeArrowheads="1"/>
          </p:cNvSpPr>
          <p:nvPr>
            <p:ph type="body" idx="1"/>
          </p:nvPr>
        </p:nvSpPr>
        <p:spPr/>
        <p:txBody>
          <a:bodyPr/>
          <a:lstStyle/>
          <a:p>
            <a:pPr eaLnBrk="1" hangingPunct="1"/>
            <a:r>
              <a:rPr lang="en-US"/>
              <a:t>The inner psychological characteristics that both determine and reflect how a person responds to his or her environment</a:t>
            </a:r>
          </a:p>
          <a:p>
            <a:pPr eaLnBrk="1" hangingPunct="1"/>
            <a:r>
              <a:rPr lang="en-US"/>
              <a:t>The Nature of Personality:</a:t>
            </a:r>
          </a:p>
          <a:p>
            <a:pPr lvl="1" eaLnBrk="1" hangingPunct="1"/>
            <a:r>
              <a:rPr lang="en-US"/>
              <a:t>Personality reflects individual differences</a:t>
            </a:r>
          </a:p>
          <a:p>
            <a:pPr lvl="1" eaLnBrk="1" hangingPunct="1"/>
            <a:r>
              <a:rPr lang="en-US"/>
              <a:t>Personality is consistent and enduring</a:t>
            </a:r>
          </a:p>
          <a:p>
            <a:pPr lvl="1" eaLnBrk="1" hangingPunct="1"/>
            <a:r>
              <a:rPr lang="en-US"/>
              <a:t>Personality can change</a:t>
            </a:r>
          </a:p>
          <a:p>
            <a:pPr eaLnBrk="1" hangingPunct="1"/>
            <a:endParaRPr lang="en-US"/>
          </a:p>
        </p:txBody>
      </p:sp>
    </p:spTree>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Components of Brand Personality</a:t>
            </a:r>
          </a:p>
        </p:txBody>
      </p:sp>
      <p:sp>
        <p:nvSpPr>
          <p:cNvPr id="4" name="Content Placeholder 3"/>
          <p:cNvSpPr>
            <a:spLocks noGrp="1"/>
          </p:cNvSpPr>
          <p:nvPr>
            <p:ph idx="1"/>
          </p:nvPr>
        </p:nvSpPr>
        <p:spPr/>
        <p:txBody>
          <a:bodyPr/>
          <a:lstStyle/>
          <a:p>
            <a:r>
              <a:rPr lang="en-US" dirty="0"/>
              <a:t>Brand Name &amp; Logo</a:t>
            </a:r>
          </a:p>
          <a:p>
            <a:r>
              <a:rPr lang="en-US" dirty="0"/>
              <a:t> Color &amp; Packaging</a:t>
            </a:r>
          </a:p>
          <a:p>
            <a:r>
              <a:rPr lang="en-US" dirty="0"/>
              <a:t> Advertisement (including Brand Ambassador)</a:t>
            </a:r>
          </a:p>
          <a:p>
            <a:r>
              <a:rPr lang="en-US" dirty="0"/>
              <a:t> Price</a:t>
            </a:r>
          </a:p>
          <a:p>
            <a:r>
              <a:rPr lang="en-US" dirty="0"/>
              <a:t> Performance</a:t>
            </a:r>
          </a:p>
        </p:txBody>
      </p:sp>
      <p:pic>
        <p:nvPicPr>
          <p:cNvPr id="5" name="Picture 2"/>
          <p:cNvPicPr>
            <a:picLocks noChangeAspect="1" noChangeArrowheads="1"/>
          </p:cNvPicPr>
          <p:nvPr/>
        </p:nvPicPr>
        <p:blipFill>
          <a:blip r:embed="rId2" cstate="print"/>
          <a:srcRect/>
          <a:stretch>
            <a:fillRect/>
          </a:stretch>
        </p:blipFill>
        <p:spPr bwMode="auto">
          <a:xfrm>
            <a:off x="3733800" y="3962400"/>
            <a:ext cx="2048256" cy="18288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400800" y="3657600"/>
            <a:ext cx="2316892" cy="285062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 Names</a:t>
            </a:r>
          </a:p>
        </p:txBody>
      </p:sp>
      <p:sp>
        <p:nvSpPr>
          <p:cNvPr id="3" name="Content Placeholder 2"/>
          <p:cNvSpPr>
            <a:spLocks noGrp="1"/>
          </p:cNvSpPr>
          <p:nvPr>
            <p:ph idx="1"/>
          </p:nvPr>
        </p:nvSpPr>
        <p:spPr>
          <a:xfrm>
            <a:off x="457200" y="1752601"/>
            <a:ext cx="8229600" cy="2819399"/>
          </a:xfrm>
        </p:spPr>
        <p:txBody>
          <a:bodyPr>
            <a:normAutofit fontScale="92500" lnSpcReduction="20000"/>
          </a:bodyPr>
          <a:lstStyle/>
          <a:p>
            <a:r>
              <a:rPr lang="en-US" i="1" dirty="0"/>
              <a:t>Red Bull, Power Horse –Energy Drinks</a:t>
            </a:r>
          </a:p>
          <a:p>
            <a:r>
              <a:rPr lang="en-US" i="1" dirty="0"/>
              <a:t>Himalayan – Mineral Water</a:t>
            </a:r>
          </a:p>
          <a:p>
            <a:r>
              <a:rPr lang="en-US" i="1" dirty="0"/>
              <a:t>Le Bon –Cheese</a:t>
            </a:r>
          </a:p>
          <a:p>
            <a:r>
              <a:rPr lang="en-US" i="1" dirty="0" err="1"/>
              <a:t>Twinings</a:t>
            </a:r>
            <a:r>
              <a:rPr lang="en-US" i="1" dirty="0"/>
              <a:t>—Darjeeling Tea</a:t>
            </a:r>
          </a:p>
          <a:p>
            <a:r>
              <a:rPr lang="en-US" i="1" dirty="0"/>
              <a:t>Puma –Footwear</a:t>
            </a:r>
          </a:p>
          <a:p>
            <a:r>
              <a:rPr lang="en-US" i="1" dirty="0"/>
              <a:t>Dove – Bathing Soap</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rot="5400000">
            <a:off x="6769100" y="0"/>
            <a:ext cx="2374900" cy="23749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rot="5400000">
            <a:off x="7391400" y="2647950"/>
            <a:ext cx="1962150" cy="15430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rot="5400000">
            <a:off x="5401468" y="3132932"/>
            <a:ext cx="1466850" cy="2211387"/>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rot="5400000">
            <a:off x="7204075" y="4918075"/>
            <a:ext cx="2073275" cy="1806575"/>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rot="5400000">
            <a:off x="569912" y="4456113"/>
            <a:ext cx="2060575" cy="2743200"/>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rot="5400000">
            <a:off x="4511675" y="4175125"/>
            <a:ext cx="1601787" cy="33099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Self &amp; Self Image</a:t>
            </a:r>
          </a:p>
        </p:txBody>
      </p:sp>
      <p:sp>
        <p:nvSpPr>
          <p:cNvPr id="6" name="Content Placeholder 5"/>
          <p:cNvSpPr>
            <a:spLocks noGrp="1"/>
          </p:cNvSpPr>
          <p:nvPr>
            <p:ph idx="1"/>
          </p:nvPr>
        </p:nvSpPr>
        <p:spPr>
          <a:xfrm>
            <a:off x="1447800" y="1752600"/>
            <a:ext cx="4876800" cy="4724400"/>
          </a:xfrm>
        </p:spPr>
        <p:txBody>
          <a:bodyPr/>
          <a:lstStyle/>
          <a:p>
            <a:r>
              <a:rPr lang="en-US" dirty="0"/>
              <a:t>Consumers have a variety of enduring images of themselves</a:t>
            </a:r>
          </a:p>
          <a:p>
            <a:r>
              <a:rPr lang="en-US" dirty="0"/>
              <a:t>These images are associated with personality in that individuals’ consumption relates to self-image</a:t>
            </a:r>
          </a:p>
          <a:p>
            <a:endParaRPr lang="en-US" dirty="0"/>
          </a:p>
        </p:txBody>
      </p:sp>
      <p:pic>
        <p:nvPicPr>
          <p:cNvPr id="7" name="Picture 7" descr="ch5 - Woman with Mirror.jpg"/>
          <p:cNvPicPr>
            <a:picLocks noChangeAspect="1"/>
          </p:cNvPicPr>
          <p:nvPr/>
        </p:nvPicPr>
        <p:blipFill>
          <a:blip r:embed="rId2" cstate="print"/>
          <a:srcRect/>
          <a:stretch>
            <a:fillRect/>
          </a:stretch>
        </p:blipFill>
        <p:spPr bwMode="auto">
          <a:xfrm>
            <a:off x="5943600" y="3276600"/>
            <a:ext cx="2688091" cy="1981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t>One or Multiple Selves</a:t>
            </a:r>
          </a:p>
        </p:txBody>
      </p:sp>
      <p:sp>
        <p:nvSpPr>
          <p:cNvPr id="3" name="Content Placeholder 2"/>
          <p:cNvSpPr>
            <a:spLocks noGrp="1"/>
          </p:cNvSpPr>
          <p:nvPr>
            <p:ph idx="1"/>
          </p:nvPr>
        </p:nvSpPr>
        <p:spPr/>
        <p:txBody>
          <a:bodyPr rtlCol="0">
            <a:normAutofit/>
          </a:bodyPr>
          <a:lstStyle/>
          <a:p>
            <a:pPr marL="290513" indent="-290513" eaLnBrk="1" fontAlgn="auto" hangingPunct="1">
              <a:spcBef>
                <a:spcPct val="0"/>
              </a:spcBef>
              <a:spcAft>
                <a:spcPts val="0"/>
              </a:spcAft>
              <a:buFont typeface="Arial" pitchFamily="34" charset="0"/>
              <a:buChar char="•"/>
              <a:defRPr/>
            </a:pPr>
            <a:r>
              <a:rPr lang="en-US" dirty="0"/>
              <a:t>A single consumer will act differently in different situations or with different people</a:t>
            </a:r>
          </a:p>
          <a:p>
            <a:pPr marL="290513" indent="-290513" eaLnBrk="1" fontAlgn="auto" hangingPunct="1">
              <a:spcBef>
                <a:spcPct val="0"/>
              </a:spcBef>
              <a:spcAft>
                <a:spcPts val="0"/>
              </a:spcAft>
              <a:buFont typeface="Arial" pitchFamily="34" charset="0"/>
              <a:buChar char="•"/>
              <a:defRPr/>
            </a:pPr>
            <a:r>
              <a:rPr lang="en-US" dirty="0"/>
              <a:t>We have a variety of social roles</a:t>
            </a:r>
          </a:p>
          <a:p>
            <a:pPr marL="290513" indent="-290513" eaLnBrk="1" fontAlgn="auto" hangingPunct="1">
              <a:spcBef>
                <a:spcPct val="0"/>
              </a:spcBef>
              <a:spcAft>
                <a:spcPts val="0"/>
              </a:spcAft>
              <a:buFont typeface="Arial" pitchFamily="34" charset="0"/>
              <a:buChar char="•"/>
              <a:defRPr/>
            </a:pPr>
            <a:r>
              <a:rPr lang="en-US" dirty="0"/>
              <a:t>Marketers can target products to a particular “self”</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algn="ctr" eaLnBrk="1" hangingPunct="1"/>
            <a:r>
              <a:rPr lang="en-US"/>
              <a:t>Dimensions Of Self Image</a:t>
            </a:r>
          </a:p>
        </p:txBody>
      </p:sp>
      <p:grpSp>
        <p:nvGrpSpPr>
          <p:cNvPr id="2" name="Group 15"/>
          <p:cNvGrpSpPr>
            <a:grpSpLocks/>
          </p:cNvGrpSpPr>
          <p:nvPr/>
        </p:nvGrpSpPr>
        <p:grpSpPr bwMode="auto">
          <a:xfrm>
            <a:off x="2743200" y="2819400"/>
            <a:ext cx="6019800" cy="3200400"/>
            <a:chOff x="2743200" y="2819400"/>
            <a:chExt cx="6019800" cy="3200400"/>
          </a:xfrm>
        </p:grpSpPr>
        <p:sp>
          <p:nvSpPr>
            <p:cNvPr id="23564" name="Rectangle 5"/>
            <p:cNvSpPr>
              <a:spLocks noChangeArrowheads="1"/>
            </p:cNvSpPr>
            <p:nvPr/>
          </p:nvSpPr>
          <p:spPr bwMode="auto">
            <a:xfrm>
              <a:off x="2743200" y="2819400"/>
              <a:ext cx="6019800" cy="3200400"/>
            </a:xfrm>
            <a:prstGeom prst="rect">
              <a:avLst/>
            </a:prstGeom>
            <a:solidFill>
              <a:srgbClr val="FFFF99"/>
            </a:solidFill>
            <a:ln w="9525">
              <a:solidFill>
                <a:schemeClr val="tx1"/>
              </a:solidFill>
              <a:miter lim="800000"/>
              <a:headEnd/>
              <a:tailEnd/>
            </a:ln>
          </p:spPr>
          <p:txBody>
            <a:bodyPr wrap="none" anchor="ctr"/>
            <a:lstStyle/>
            <a:p>
              <a:pPr algn="ctr" eaLnBrk="0" hangingPunct="0"/>
              <a:endParaRPr lang="en-US" sz="3200">
                <a:solidFill>
                  <a:srgbClr val="000000"/>
                </a:solidFill>
              </a:endParaRPr>
            </a:p>
          </p:txBody>
        </p:sp>
        <p:sp>
          <p:nvSpPr>
            <p:cNvPr id="23565" name="Line 6"/>
            <p:cNvSpPr>
              <a:spLocks noChangeShapeType="1"/>
            </p:cNvSpPr>
            <p:nvPr/>
          </p:nvSpPr>
          <p:spPr bwMode="auto">
            <a:xfrm>
              <a:off x="2743200" y="4419600"/>
              <a:ext cx="6019800" cy="0"/>
            </a:xfrm>
            <a:prstGeom prst="line">
              <a:avLst/>
            </a:prstGeom>
            <a:noFill/>
            <a:ln w="9525">
              <a:solidFill>
                <a:schemeClr val="tx1"/>
              </a:solidFill>
              <a:round/>
              <a:headEnd/>
              <a:tailEnd/>
            </a:ln>
          </p:spPr>
          <p:txBody>
            <a:bodyPr/>
            <a:lstStyle/>
            <a:p>
              <a:pPr eaLnBrk="0" hangingPunct="0"/>
              <a:endParaRPr lang="en-US" sz="3200">
                <a:solidFill>
                  <a:srgbClr val="000000"/>
                </a:solidFill>
              </a:endParaRPr>
            </a:p>
          </p:txBody>
        </p:sp>
        <p:sp>
          <p:nvSpPr>
            <p:cNvPr id="23566" name="Line 7"/>
            <p:cNvSpPr>
              <a:spLocks noChangeShapeType="1"/>
            </p:cNvSpPr>
            <p:nvPr/>
          </p:nvSpPr>
          <p:spPr bwMode="auto">
            <a:xfrm>
              <a:off x="5715000" y="2819400"/>
              <a:ext cx="0" cy="3200400"/>
            </a:xfrm>
            <a:prstGeom prst="line">
              <a:avLst/>
            </a:prstGeom>
            <a:noFill/>
            <a:ln w="9525">
              <a:solidFill>
                <a:schemeClr val="tx1"/>
              </a:solidFill>
              <a:round/>
              <a:headEnd/>
              <a:tailEnd/>
            </a:ln>
          </p:spPr>
          <p:txBody>
            <a:bodyPr/>
            <a:lstStyle/>
            <a:p>
              <a:pPr eaLnBrk="0" hangingPunct="0"/>
              <a:endParaRPr lang="en-US" sz="3200">
                <a:solidFill>
                  <a:srgbClr val="000000"/>
                </a:solidFill>
              </a:endParaRPr>
            </a:p>
          </p:txBody>
        </p:sp>
      </p:grpSp>
      <p:sp>
        <p:nvSpPr>
          <p:cNvPr id="31750" name="Text Box 8"/>
          <p:cNvSpPr txBox="1">
            <a:spLocks noChangeArrowheads="1"/>
          </p:cNvSpPr>
          <p:nvPr/>
        </p:nvSpPr>
        <p:spPr bwMode="auto">
          <a:xfrm>
            <a:off x="3124200" y="2133600"/>
            <a:ext cx="2133600" cy="7016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990000"/>
                </a:solidFill>
              </a:rPr>
              <a:t>Actual Self Concept</a:t>
            </a:r>
          </a:p>
        </p:txBody>
      </p:sp>
      <p:sp>
        <p:nvSpPr>
          <p:cNvPr id="31751" name="Text Box 9"/>
          <p:cNvSpPr txBox="1">
            <a:spLocks noChangeArrowheads="1"/>
          </p:cNvSpPr>
          <p:nvPr/>
        </p:nvSpPr>
        <p:spPr bwMode="auto">
          <a:xfrm>
            <a:off x="6477000" y="2133600"/>
            <a:ext cx="1752600" cy="7016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990000"/>
                </a:solidFill>
              </a:rPr>
              <a:t>Ideal Self Concept</a:t>
            </a:r>
          </a:p>
        </p:txBody>
      </p:sp>
      <p:sp>
        <p:nvSpPr>
          <p:cNvPr id="31752" name="Text Box 10"/>
          <p:cNvSpPr txBox="1">
            <a:spLocks noChangeArrowheads="1"/>
          </p:cNvSpPr>
          <p:nvPr/>
        </p:nvSpPr>
        <p:spPr bwMode="auto">
          <a:xfrm>
            <a:off x="1600200" y="3200400"/>
            <a:ext cx="1219200" cy="7016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996600"/>
                </a:solidFill>
              </a:rPr>
              <a:t>Private Self</a:t>
            </a:r>
          </a:p>
        </p:txBody>
      </p:sp>
      <p:sp>
        <p:nvSpPr>
          <p:cNvPr id="31753" name="Text Box 11"/>
          <p:cNvSpPr txBox="1">
            <a:spLocks noChangeArrowheads="1"/>
          </p:cNvSpPr>
          <p:nvPr/>
        </p:nvSpPr>
        <p:spPr bwMode="auto">
          <a:xfrm>
            <a:off x="1752600" y="4800600"/>
            <a:ext cx="990600" cy="7016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996600"/>
                </a:solidFill>
              </a:rPr>
              <a:t>Social Self</a:t>
            </a:r>
          </a:p>
        </p:txBody>
      </p:sp>
      <p:sp>
        <p:nvSpPr>
          <p:cNvPr id="31754" name="Text Box 12"/>
          <p:cNvSpPr txBox="1">
            <a:spLocks noChangeArrowheads="1"/>
          </p:cNvSpPr>
          <p:nvPr/>
        </p:nvSpPr>
        <p:spPr bwMode="auto">
          <a:xfrm>
            <a:off x="3124200" y="3124200"/>
            <a:ext cx="2057400" cy="1016000"/>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Actual Self     </a:t>
            </a:r>
            <a:r>
              <a:rPr lang="en-US" sz="2000">
                <a:solidFill>
                  <a:srgbClr val="000000"/>
                </a:solidFill>
              </a:rPr>
              <a:t>How I actually see myself</a:t>
            </a:r>
          </a:p>
        </p:txBody>
      </p:sp>
      <p:sp>
        <p:nvSpPr>
          <p:cNvPr id="31755" name="Text Box 13"/>
          <p:cNvSpPr txBox="1">
            <a:spLocks noChangeArrowheads="1"/>
          </p:cNvSpPr>
          <p:nvPr/>
        </p:nvSpPr>
        <p:spPr bwMode="auto">
          <a:xfrm>
            <a:off x="6096000" y="3124200"/>
            <a:ext cx="2286000" cy="1016000"/>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Ideal self            </a:t>
            </a:r>
            <a:r>
              <a:rPr lang="en-US" sz="2000">
                <a:solidFill>
                  <a:srgbClr val="000000"/>
                </a:solidFill>
              </a:rPr>
              <a:t>How I would like to see myself</a:t>
            </a:r>
          </a:p>
        </p:txBody>
      </p:sp>
      <p:sp>
        <p:nvSpPr>
          <p:cNvPr id="31756" name="Text Box 14"/>
          <p:cNvSpPr txBox="1">
            <a:spLocks noChangeArrowheads="1"/>
          </p:cNvSpPr>
          <p:nvPr/>
        </p:nvSpPr>
        <p:spPr bwMode="auto">
          <a:xfrm>
            <a:off x="3124200" y="4724400"/>
            <a:ext cx="2133600" cy="1016000"/>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Social Self       </a:t>
            </a:r>
            <a:r>
              <a:rPr lang="en-US" sz="2000">
                <a:solidFill>
                  <a:srgbClr val="000000"/>
                </a:solidFill>
              </a:rPr>
              <a:t>How others actually see me</a:t>
            </a:r>
          </a:p>
        </p:txBody>
      </p:sp>
      <p:sp>
        <p:nvSpPr>
          <p:cNvPr id="31757" name="Text Box 15"/>
          <p:cNvSpPr txBox="1">
            <a:spLocks noChangeArrowheads="1"/>
          </p:cNvSpPr>
          <p:nvPr/>
        </p:nvSpPr>
        <p:spPr bwMode="auto">
          <a:xfrm>
            <a:off x="6172200" y="4724400"/>
            <a:ext cx="2286000" cy="1016000"/>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Ideal Social Self </a:t>
            </a:r>
            <a:r>
              <a:rPr lang="en-US" sz="2000">
                <a:solidFill>
                  <a:srgbClr val="000000"/>
                </a:solidFill>
              </a:rPr>
              <a:t>How I would like others to see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checkerboard(across)">
                                      <p:cBhvr>
                                        <p:cTn id="7" dur="500"/>
                                        <p:tgtEl>
                                          <p:spTgt spid="317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53"/>
                                        </p:tgtEl>
                                        <p:attrNameLst>
                                          <p:attrName>style.visibility</p:attrName>
                                        </p:attrNameLst>
                                      </p:cBhvr>
                                      <p:to>
                                        <p:strVal val="visible"/>
                                      </p:to>
                                    </p:set>
                                    <p:animEffect transition="in" filter="checkerboard(across)">
                                      <p:cBhvr>
                                        <p:cTn id="12" dur="500"/>
                                        <p:tgtEl>
                                          <p:spTgt spid="3175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checkerboard(across)">
                                      <p:cBhvr>
                                        <p:cTn id="17" dur="500"/>
                                        <p:tgtEl>
                                          <p:spTgt spid="3175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checkerboard(across)">
                                      <p:cBhvr>
                                        <p:cTn id="22" dur="500"/>
                                        <p:tgtEl>
                                          <p:spTgt spid="3175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1754"/>
                                        </p:tgtEl>
                                        <p:attrNameLst>
                                          <p:attrName>style.visibility</p:attrName>
                                        </p:attrNameLst>
                                      </p:cBhvr>
                                      <p:to>
                                        <p:strVal val="visible"/>
                                      </p:to>
                                    </p:set>
                                    <p:animEffect transition="in" filter="checkerboard(across)">
                                      <p:cBhvr>
                                        <p:cTn id="30" dur="500"/>
                                        <p:tgtEl>
                                          <p:spTgt spid="3175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1755"/>
                                        </p:tgtEl>
                                        <p:attrNameLst>
                                          <p:attrName>style.visibility</p:attrName>
                                        </p:attrNameLst>
                                      </p:cBhvr>
                                      <p:to>
                                        <p:strVal val="visible"/>
                                      </p:to>
                                    </p:set>
                                    <p:animEffect transition="in" filter="checkerboard(across)">
                                      <p:cBhvr>
                                        <p:cTn id="35" dur="500"/>
                                        <p:tgtEl>
                                          <p:spTgt spid="31755"/>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1756"/>
                                        </p:tgtEl>
                                        <p:attrNameLst>
                                          <p:attrName>style.visibility</p:attrName>
                                        </p:attrNameLst>
                                      </p:cBhvr>
                                      <p:to>
                                        <p:strVal val="visible"/>
                                      </p:to>
                                    </p:set>
                                    <p:animEffect transition="in" filter="checkerboard(across)">
                                      <p:cBhvr>
                                        <p:cTn id="40" dur="500"/>
                                        <p:tgtEl>
                                          <p:spTgt spid="31756"/>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1757"/>
                                        </p:tgtEl>
                                        <p:attrNameLst>
                                          <p:attrName>style.visibility</p:attrName>
                                        </p:attrNameLst>
                                      </p:cBhvr>
                                      <p:to>
                                        <p:strVal val="visible"/>
                                      </p:to>
                                    </p:set>
                                    <p:animEffect transition="in" filter="checkerboard(across)">
                                      <p:cBhvr>
                                        <p:cTn id="45"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p:bldP spid="31752" grpId="0"/>
      <p:bldP spid="31753" grpId="0"/>
      <p:bldP spid="31754" grpId="0"/>
      <p:bldP spid="31755" grpId="0"/>
      <p:bldP spid="31756" grpId="0"/>
      <p:bldP spid="317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r>
              <a:rPr lang="en-US"/>
              <a:t>Self-Image / Self-concept</a:t>
            </a:r>
          </a:p>
        </p:txBody>
      </p:sp>
      <p:sp>
        <p:nvSpPr>
          <p:cNvPr id="26627" name="Rectangle 3"/>
          <p:cNvSpPr>
            <a:spLocks noGrp="1" noChangeArrowheads="1"/>
          </p:cNvSpPr>
          <p:nvPr>
            <p:ph type="body" idx="1"/>
          </p:nvPr>
        </p:nvSpPr>
        <p:spPr/>
        <p:txBody>
          <a:bodyPr/>
          <a:lstStyle/>
          <a:p>
            <a:r>
              <a:rPr lang="en-US" dirty="0"/>
              <a:t>Self-Image Congruence</a:t>
            </a:r>
          </a:p>
          <a:p>
            <a:pPr lvl="1"/>
            <a:r>
              <a:rPr lang="en-US" dirty="0"/>
              <a:t>When self-image matches brand-user image.</a:t>
            </a:r>
          </a:p>
          <a:p>
            <a:pPr lvl="1"/>
            <a:endParaRPr lang="en-US" dirty="0"/>
          </a:p>
        </p:txBody>
      </p:sp>
      <p:pic>
        <p:nvPicPr>
          <p:cNvPr id="26628" name="Picture 10" descr="man"/>
          <p:cNvPicPr>
            <a:picLocks noChangeAspect="1" noChangeArrowheads="1"/>
          </p:cNvPicPr>
          <p:nvPr/>
        </p:nvPicPr>
        <p:blipFill>
          <a:blip r:embed="rId2" cstate="print"/>
          <a:srcRect/>
          <a:stretch>
            <a:fillRect/>
          </a:stretch>
        </p:blipFill>
        <p:spPr bwMode="auto">
          <a:xfrm>
            <a:off x="-762000" y="3200400"/>
            <a:ext cx="4800600" cy="3846513"/>
          </a:xfrm>
          <a:prstGeom prst="rect">
            <a:avLst/>
          </a:prstGeom>
          <a:noFill/>
          <a:ln w="9525">
            <a:noFill/>
            <a:miter lim="800000"/>
            <a:headEnd/>
            <a:tailEnd/>
          </a:ln>
        </p:spPr>
      </p:pic>
      <p:pic>
        <p:nvPicPr>
          <p:cNvPr id="26629" name="Picture 5" descr="biker">
            <a:hlinkClick r:id="rId3"/>
          </p:cNvPr>
          <p:cNvPicPr>
            <a:picLocks noChangeAspect="1" noChangeArrowheads="1"/>
          </p:cNvPicPr>
          <p:nvPr/>
        </p:nvPicPr>
        <p:blipFill>
          <a:blip r:embed="rId4" cstate="print"/>
          <a:srcRect/>
          <a:stretch>
            <a:fillRect/>
          </a:stretch>
        </p:blipFill>
        <p:spPr bwMode="auto">
          <a:xfrm>
            <a:off x="5943600" y="3733800"/>
            <a:ext cx="2190750" cy="22717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t>Self-Congruency</a:t>
            </a:r>
          </a:p>
        </p:txBody>
      </p:sp>
      <p:pic>
        <p:nvPicPr>
          <p:cNvPr id="230405" name="Picture 5" descr="79749_p0611"/>
          <p:cNvPicPr>
            <a:picLocks noChangeAspect="1" noChangeArrowheads="1"/>
          </p:cNvPicPr>
          <p:nvPr/>
        </p:nvPicPr>
        <p:blipFill>
          <a:blip r:embed="rId3" cstate="print"/>
          <a:srcRect/>
          <a:stretch>
            <a:fillRect/>
          </a:stretch>
        </p:blipFill>
        <p:spPr bwMode="auto">
          <a:xfrm>
            <a:off x="2362200" y="1219200"/>
            <a:ext cx="5867400" cy="4502150"/>
          </a:xfrm>
          <a:prstGeom prst="rect">
            <a:avLst/>
          </a:prstGeom>
          <a:noFill/>
          <a:ln w="12700">
            <a:solidFill>
              <a:schemeClr val="tx1"/>
            </a:solidFill>
            <a:miter lim="800000"/>
            <a:headEnd/>
            <a:tailEnd/>
          </a:ln>
          <a:effectLst>
            <a:outerShdw dist="107763" dir="8100000" algn="ctr" rotWithShape="0">
              <a:srgbClr val="808080">
                <a:alpha val="50000"/>
              </a:srgbClr>
            </a:outerShdw>
          </a:effectLst>
        </p:spPr>
      </p:pic>
      <p:sp>
        <p:nvSpPr>
          <p:cNvPr id="29700" name="Text Box 6"/>
          <p:cNvSpPr txBox="1">
            <a:spLocks noChangeArrowheads="1"/>
          </p:cNvSpPr>
          <p:nvPr/>
        </p:nvSpPr>
        <p:spPr bwMode="auto">
          <a:xfrm>
            <a:off x="1295400" y="5943600"/>
            <a:ext cx="7848600" cy="584200"/>
          </a:xfrm>
          <a:prstGeom prst="rect">
            <a:avLst/>
          </a:prstGeom>
          <a:noFill/>
          <a:ln w="9525">
            <a:noFill/>
            <a:miter lim="800000"/>
            <a:headEnd/>
            <a:tailEnd/>
          </a:ln>
        </p:spPr>
        <p:txBody>
          <a:bodyPr>
            <a:spAutoFit/>
          </a:bodyPr>
          <a:lstStyle/>
          <a:p>
            <a:r>
              <a:rPr lang="en-US" b="1"/>
              <a:t>Does this store match ur self-concept?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Altering the Self-Image </a:t>
            </a:r>
          </a:p>
        </p:txBody>
      </p:sp>
      <p:sp>
        <p:nvSpPr>
          <p:cNvPr id="130051" name="Rectangle 3"/>
          <p:cNvSpPr>
            <a:spLocks noGrp="1" noChangeArrowheads="1"/>
          </p:cNvSpPr>
          <p:nvPr>
            <p:ph type="body" idx="1"/>
          </p:nvPr>
        </p:nvSpPr>
        <p:spPr/>
        <p:txBody>
          <a:bodyPr rtlCol="0">
            <a:normAutofit/>
          </a:bodyPr>
          <a:lstStyle/>
          <a:p>
            <a:pPr marL="290513" indent="-290513" eaLnBrk="1" fontAlgn="auto" hangingPunct="1">
              <a:spcBef>
                <a:spcPct val="0"/>
              </a:spcBef>
              <a:spcAft>
                <a:spcPts val="0"/>
              </a:spcAft>
              <a:buFont typeface="Arial" pitchFamily="34" charset="0"/>
              <a:buChar char="•"/>
              <a:defRPr/>
            </a:pPr>
            <a:r>
              <a:rPr lang="en-US" dirty="0"/>
              <a:t>Consumers use self-altering products to express individualism by:</a:t>
            </a:r>
          </a:p>
          <a:p>
            <a:pPr lvl="1" eaLnBrk="1" fontAlgn="auto" hangingPunct="1">
              <a:spcBef>
                <a:spcPct val="0"/>
              </a:spcBef>
              <a:spcAft>
                <a:spcPts val="0"/>
              </a:spcAft>
              <a:buFont typeface="Arial" pitchFamily="34" charset="0"/>
              <a:buChar char="–"/>
              <a:defRPr/>
            </a:pPr>
            <a:r>
              <a:rPr lang="en-US" dirty="0"/>
              <a:t>Creating new self</a:t>
            </a:r>
          </a:p>
          <a:p>
            <a:pPr lvl="1" eaLnBrk="1" fontAlgn="auto" hangingPunct="1">
              <a:spcBef>
                <a:spcPct val="0"/>
              </a:spcBef>
              <a:spcAft>
                <a:spcPts val="0"/>
              </a:spcAft>
              <a:buFont typeface="Arial" pitchFamily="34" charset="0"/>
              <a:buChar char="–"/>
              <a:defRPr/>
            </a:pPr>
            <a:r>
              <a:rPr lang="en-US" dirty="0"/>
              <a:t>Maintaining the existing self</a:t>
            </a:r>
          </a:p>
          <a:p>
            <a:pPr lvl="1" eaLnBrk="1" fontAlgn="auto" hangingPunct="1">
              <a:spcBef>
                <a:spcPct val="0"/>
              </a:spcBef>
              <a:spcAft>
                <a:spcPts val="0"/>
              </a:spcAft>
              <a:buFont typeface="Arial" pitchFamily="34" charset="0"/>
              <a:buChar char="–"/>
              <a:defRPr/>
            </a:pPr>
            <a:r>
              <a:rPr lang="en-US" dirty="0"/>
              <a:t>Extending the self</a:t>
            </a:r>
          </a:p>
          <a:p>
            <a:pPr lvl="1" eaLnBrk="1" fontAlgn="auto" hangingPunct="1">
              <a:spcBef>
                <a:spcPct val="0"/>
              </a:spcBef>
              <a:spcAft>
                <a:spcPts val="0"/>
              </a:spcAft>
              <a:buFont typeface="Arial" pitchFamily="34" charset="0"/>
              <a:buChar char="–"/>
              <a:defRPr/>
            </a:pPr>
            <a:r>
              <a:rPr lang="en-US" dirty="0"/>
              <a:t>Conforming</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524000"/>
            <a:ext cx="3124200" cy="4267200"/>
          </a:xfrm>
        </p:spPr>
        <p:txBody>
          <a:bodyPr/>
          <a:lstStyle/>
          <a:p>
            <a:r>
              <a:rPr lang="en-US" sz="3600" dirty="0"/>
              <a:t>Which Consumer</a:t>
            </a:r>
            <a:br>
              <a:rPr lang="en-US" sz="3600" dirty="0"/>
            </a:br>
            <a:r>
              <a:rPr lang="en-US" sz="3600" dirty="0"/>
              <a:t>Self-Image Does This Ad Target, and Why?</a:t>
            </a:r>
          </a:p>
        </p:txBody>
      </p:sp>
      <p:pic>
        <p:nvPicPr>
          <p:cNvPr id="60419" name="Content Placeholder 4" descr="fig05_15.jpg"/>
          <p:cNvPicPr>
            <a:picLocks noGrp="1" noChangeAspect="1"/>
          </p:cNvPicPr>
          <p:nvPr>
            <p:ph idx="1"/>
          </p:nvPr>
        </p:nvPicPr>
        <p:blipFill>
          <a:blip r:embed="rId2" cstate="print"/>
          <a:srcRect/>
          <a:stretch>
            <a:fillRect/>
          </a:stretch>
        </p:blipFill>
        <p:spPr>
          <a:xfrm>
            <a:off x="3962400" y="0"/>
            <a:ext cx="5181600" cy="687635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1524000"/>
            <a:ext cx="3429000" cy="4602162"/>
          </a:xfrm>
        </p:spPr>
        <p:txBody>
          <a:bodyPr/>
          <a:lstStyle/>
          <a:p>
            <a:r>
              <a:rPr lang="en-US" sz="3200" dirty="0"/>
              <a:t>Actual self-image because it tells middle-age women who like their hair long to continue doing so.</a:t>
            </a:r>
          </a:p>
        </p:txBody>
      </p:sp>
      <p:pic>
        <p:nvPicPr>
          <p:cNvPr id="61443" name="Content Placeholder 4" descr="fig05_15.jpg"/>
          <p:cNvPicPr>
            <a:picLocks noGrp="1" noChangeAspect="1"/>
          </p:cNvPicPr>
          <p:nvPr>
            <p:ph idx="1"/>
          </p:nvPr>
        </p:nvPicPr>
        <p:blipFill>
          <a:blip r:embed="rId2" cstate="print"/>
          <a:srcRect/>
          <a:stretch>
            <a:fillRect/>
          </a:stretch>
        </p:blipFill>
        <p:spPr>
          <a:xfrm>
            <a:off x="3976231" y="0"/>
            <a:ext cx="5167770"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Discussion Questions</a:t>
            </a:r>
          </a:p>
        </p:txBody>
      </p:sp>
      <p:sp>
        <p:nvSpPr>
          <p:cNvPr id="178179" name="Rectangle 3"/>
          <p:cNvSpPr>
            <a:spLocks noGrp="1" noChangeArrowheads="1"/>
          </p:cNvSpPr>
          <p:nvPr>
            <p:ph type="body" idx="1"/>
          </p:nvPr>
        </p:nvSpPr>
        <p:spPr>
          <a:xfrm>
            <a:off x="457200" y="1752600"/>
            <a:ext cx="2743200" cy="4373563"/>
          </a:xfrm>
        </p:spPr>
        <p:txBody>
          <a:bodyPr rtlCol="0">
            <a:normAutofit lnSpcReduction="10000"/>
          </a:bodyPr>
          <a:lstStyle/>
          <a:p>
            <a:pPr eaLnBrk="1" fontAlgn="auto" hangingPunct="1">
              <a:spcAft>
                <a:spcPts val="0"/>
              </a:spcAft>
              <a:buFont typeface="Arial" pitchFamily="34" charset="0"/>
              <a:buChar char="•"/>
              <a:defRPr/>
            </a:pPr>
            <a:r>
              <a:rPr lang="en-US" dirty="0"/>
              <a:t>How would you describe your personality?</a:t>
            </a:r>
          </a:p>
          <a:p>
            <a:pPr eaLnBrk="1" fontAlgn="auto" hangingPunct="1">
              <a:spcAft>
                <a:spcPts val="0"/>
              </a:spcAft>
              <a:buFont typeface="Arial" pitchFamily="34" charset="0"/>
              <a:buChar char="•"/>
              <a:defRPr/>
            </a:pPr>
            <a:r>
              <a:rPr lang="en-US" dirty="0"/>
              <a:t>How does it influence products that you purchase?</a:t>
            </a:r>
          </a:p>
          <a:p>
            <a:pPr eaLnBrk="1" fontAlgn="auto" hangingPunct="1">
              <a:spcAft>
                <a:spcPts val="0"/>
              </a:spcAft>
              <a:buFontTx/>
              <a:buNone/>
              <a:defRPr/>
            </a:pPr>
            <a:endParaRPr lang="en-US" dirty="0"/>
          </a:p>
        </p:txBody>
      </p:sp>
      <p:pic>
        <p:nvPicPr>
          <p:cNvPr id="17415" name="Picture 7" descr="ch4 - Woman shopping.jpg"/>
          <p:cNvPicPr>
            <a:picLocks noChangeAspect="1"/>
          </p:cNvPicPr>
          <p:nvPr/>
        </p:nvPicPr>
        <p:blipFill>
          <a:blip r:embed="rId3" cstate="print"/>
          <a:srcRect/>
          <a:stretch>
            <a:fillRect/>
          </a:stretch>
        </p:blipFill>
        <p:spPr bwMode="auto">
          <a:xfrm>
            <a:off x="3962400" y="1676400"/>
            <a:ext cx="4191000" cy="44735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p>
        </p:txBody>
      </p:sp>
      <p:pic>
        <p:nvPicPr>
          <p:cNvPr id="30723" name="Picture 5" descr="perception">
            <a:hlinkClick r:id="rId2"/>
          </p:cNvPr>
          <p:cNvPicPr>
            <a:picLocks noChangeAspect="1" noChangeArrowheads="1"/>
          </p:cNvPicPr>
          <p:nvPr/>
        </p:nvPicPr>
        <p:blipFill>
          <a:blip r:embed="rId3" cstate="print"/>
          <a:srcRect/>
          <a:stretch>
            <a:fillRect/>
          </a:stretch>
        </p:blipFill>
        <p:spPr bwMode="auto">
          <a:xfrm>
            <a:off x="2895600" y="1828800"/>
            <a:ext cx="3962400" cy="48021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t>Theories of Personality</a:t>
            </a:r>
          </a:p>
        </p:txBody>
      </p:sp>
      <p:sp>
        <p:nvSpPr>
          <p:cNvPr id="18435" name="Rectangle 5"/>
          <p:cNvSpPr>
            <a:spLocks noGrp="1" noChangeArrowheads="1"/>
          </p:cNvSpPr>
          <p:nvPr>
            <p:ph type="body" idx="1"/>
          </p:nvPr>
        </p:nvSpPr>
        <p:spPr/>
        <p:txBody>
          <a:bodyPr/>
          <a:lstStyle/>
          <a:p>
            <a:pPr eaLnBrk="1" hangingPunct="1">
              <a:lnSpc>
                <a:spcPct val="90000"/>
              </a:lnSpc>
            </a:pPr>
            <a:r>
              <a:rPr lang="en-US"/>
              <a:t>Freudian theory</a:t>
            </a:r>
          </a:p>
          <a:p>
            <a:pPr lvl="1" eaLnBrk="1" hangingPunct="1">
              <a:lnSpc>
                <a:spcPct val="90000"/>
              </a:lnSpc>
            </a:pPr>
            <a:r>
              <a:rPr lang="en-US"/>
              <a:t>Unconscious needs or drives are at the heart of human motivation</a:t>
            </a:r>
          </a:p>
          <a:p>
            <a:pPr eaLnBrk="1" hangingPunct="1">
              <a:lnSpc>
                <a:spcPct val="90000"/>
              </a:lnSpc>
            </a:pPr>
            <a:r>
              <a:rPr lang="en-US"/>
              <a:t>Neo-Freudian personality theory</a:t>
            </a:r>
          </a:p>
          <a:p>
            <a:pPr lvl="1" eaLnBrk="1" hangingPunct="1">
              <a:lnSpc>
                <a:spcPct val="90000"/>
              </a:lnSpc>
            </a:pPr>
            <a:r>
              <a:rPr lang="en-US"/>
              <a:t>Social relationships are fundamental to the formation and development of personality</a:t>
            </a:r>
          </a:p>
          <a:p>
            <a:pPr eaLnBrk="1" hangingPunct="1">
              <a:lnSpc>
                <a:spcPct val="90000"/>
              </a:lnSpc>
            </a:pPr>
            <a:r>
              <a:rPr lang="en-US"/>
              <a:t>Trait theory</a:t>
            </a:r>
          </a:p>
          <a:p>
            <a:pPr lvl="1" eaLnBrk="1" hangingPunct="1">
              <a:lnSpc>
                <a:spcPct val="90000"/>
              </a:lnSpc>
            </a:pPr>
            <a:r>
              <a:rPr lang="en-US"/>
              <a:t>Quantitative approach to personality as a set of psychological traits</a:t>
            </a:r>
          </a:p>
        </p:txBody>
      </p:sp>
    </p:spTree>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t>Freudian Theory</a:t>
            </a:r>
          </a:p>
        </p:txBody>
      </p:sp>
      <p:sp>
        <p:nvSpPr>
          <p:cNvPr id="105479" name="Rectangle 7"/>
          <p:cNvSpPr>
            <a:spLocks noGrp="1" noChangeArrowheads="1"/>
          </p:cNvSpPr>
          <p:nvPr>
            <p:ph sz="half" idx="1"/>
          </p:nvPr>
        </p:nvSpPr>
        <p:spPr>
          <a:xfrm>
            <a:off x="457200" y="1600200"/>
            <a:ext cx="4648200" cy="4525963"/>
          </a:xfrm>
        </p:spPr>
        <p:txBody>
          <a:bodyPr rtlCol="0">
            <a:normAutofit/>
          </a:bodyPr>
          <a:lstStyle/>
          <a:p>
            <a:pPr eaLnBrk="1" fontAlgn="auto" hangingPunct="1">
              <a:spcAft>
                <a:spcPts val="0"/>
              </a:spcAft>
              <a:buFont typeface="Arial" pitchFamily="34" charset="0"/>
              <a:buChar char="•"/>
              <a:defRPr/>
            </a:pPr>
            <a:r>
              <a:rPr lang="en-US" dirty="0"/>
              <a:t>Id</a:t>
            </a:r>
          </a:p>
          <a:p>
            <a:pPr lvl="1" eaLnBrk="1" fontAlgn="auto" hangingPunct="1">
              <a:spcAft>
                <a:spcPts val="0"/>
              </a:spcAft>
              <a:buFont typeface="Arial" pitchFamily="34" charset="0"/>
              <a:buChar char="–"/>
              <a:defRPr/>
            </a:pPr>
            <a:r>
              <a:rPr lang="en-US" dirty="0"/>
              <a:t>pleasure principle</a:t>
            </a:r>
          </a:p>
          <a:p>
            <a:pPr eaLnBrk="1" fontAlgn="auto" hangingPunct="1">
              <a:spcAft>
                <a:spcPts val="0"/>
              </a:spcAft>
              <a:defRPr/>
            </a:pPr>
            <a:r>
              <a:rPr lang="en-US" dirty="0"/>
              <a:t>The Superego: </a:t>
            </a:r>
          </a:p>
          <a:p>
            <a:pPr lvl="1" eaLnBrk="1" fontAlgn="auto" hangingPunct="1">
              <a:spcAft>
                <a:spcPts val="0"/>
              </a:spcAft>
              <a:buFont typeface="Arial" pitchFamily="34" charset="0"/>
              <a:buChar char="–"/>
              <a:defRPr/>
            </a:pPr>
            <a:r>
              <a:rPr lang="en-US" dirty="0"/>
              <a:t>social, moral, &amp; ethical inhibitions</a:t>
            </a:r>
          </a:p>
          <a:p>
            <a:pPr eaLnBrk="1" fontAlgn="auto" hangingPunct="1">
              <a:spcAft>
                <a:spcPts val="0"/>
              </a:spcAft>
              <a:defRPr/>
            </a:pPr>
            <a:r>
              <a:rPr lang="en-US" dirty="0"/>
              <a:t>The Ego: </a:t>
            </a:r>
          </a:p>
          <a:p>
            <a:pPr lvl="1" eaLnBrk="1" fontAlgn="auto" hangingPunct="1">
              <a:spcAft>
                <a:spcPts val="0"/>
              </a:spcAft>
              <a:buFont typeface="Arial" pitchFamily="34" charset="0"/>
              <a:buChar char="–"/>
              <a:defRPr/>
            </a:pPr>
            <a:r>
              <a:rPr lang="en-US" dirty="0"/>
              <a:t>mediator between id’s impulses &amp; superego’s restrictions</a:t>
            </a:r>
          </a:p>
          <a:p>
            <a:pPr eaLnBrk="1" fontAlgn="auto" hangingPunct="1">
              <a:spcAft>
                <a:spcPts val="0"/>
              </a:spcAft>
              <a:buFont typeface="Arial" pitchFamily="34" charset="0"/>
              <a:buChar char="•"/>
              <a:defRPr/>
            </a:pPr>
            <a:endParaRPr lang="en-US" dirty="0"/>
          </a:p>
        </p:txBody>
      </p:sp>
      <p:pic>
        <p:nvPicPr>
          <p:cNvPr id="19464" name="Picture 8" descr="fig05_03.jpg"/>
          <p:cNvPicPr>
            <a:picLocks noChangeAspect="1"/>
          </p:cNvPicPr>
          <p:nvPr/>
        </p:nvPicPr>
        <p:blipFill>
          <a:blip r:embed="rId3" cstate="print"/>
          <a:srcRect/>
          <a:stretch>
            <a:fillRect/>
          </a:stretch>
        </p:blipFill>
        <p:spPr bwMode="auto">
          <a:xfrm>
            <a:off x="4495800" y="2819400"/>
            <a:ext cx="4030663" cy="2271713"/>
          </a:xfrm>
          <a:prstGeom prst="rect">
            <a:avLst/>
          </a:prstGeom>
          <a:noFill/>
          <a:ln w="9525">
            <a:noFill/>
            <a:miter lim="800000"/>
            <a:headEnd/>
            <a:tailEnd/>
          </a:ln>
        </p:spPr>
      </p:pic>
    </p:spTree>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Grp="1" noChangeArrowheads="1"/>
          </p:cNvSpPr>
          <p:nvPr>
            <p:ph type="title"/>
          </p:nvPr>
        </p:nvSpPr>
        <p:spPr>
          <a:xfrm>
            <a:off x="457200" y="76200"/>
            <a:ext cx="8229600" cy="1143000"/>
          </a:xfrm>
        </p:spPr>
        <p:txBody>
          <a:bodyPr rtlCol="0">
            <a:noAutofit/>
          </a:bodyPr>
          <a:lstStyle/>
          <a:p>
            <a:pPr eaLnBrk="1" fontAlgn="auto" hangingPunct="1">
              <a:spcAft>
                <a:spcPts val="0"/>
              </a:spcAft>
              <a:defRPr/>
            </a:pPr>
            <a:r>
              <a:rPr lang="en-US" dirty="0">
                <a:solidFill>
                  <a:schemeClr val="bg2">
                    <a:lumMod val="25000"/>
                  </a:schemeClr>
                </a:solidFill>
              </a:rPr>
              <a:t>Snack Foods and Personality Traits</a:t>
            </a:r>
          </a:p>
        </p:txBody>
      </p:sp>
      <p:graphicFrame>
        <p:nvGraphicFramePr>
          <p:cNvPr id="10" name="Table 9"/>
          <p:cNvGraphicFramePr>
            <a:graphicFrameLocks noGrp="1"/>
          </p:cNvGraphicFramePr>
          <p:nvPr/>
        </p:nvGraphicFramePr>
        <p:xfrm>
          <a:off x="228600" y="1219200"/>
          <a:ext cx="8610600" cy="5285374"/>
        </p:xfrm>
        <a:graphic>
          <a:graphicData uri="http://schemas.openxmlformats.org/drawingml/2006/table">
            <a:tbl>
              <a:tblPr firstRow="1" bandRow="1">
                <a:tableStyleId>{F5AB1C69-6EDB-4FF4-983F-18BD219EF322}</a:tableStyleId>
              </a:tblPr>
              <a:tblGrid>
                <a:gridCol w="1399223">
                  <a:extLst>
                    <a:ext uri="{9D8B030D-6E8A-4147-A177-3AD203B41FA5}">
                      <a16:colId xmlns:a16="http://schemas.microsoft.com/office/drawing/2014/main" val="20000"/>
                    </a:ext>
                  </a:extLst>
                </a:gridCol>
                <a:gridCol w="7211377">
                  <a:extLst>
                    <a:ext uri="{9D8B030D-6E8A-4147-A177-3AD203B41FA5}">
                      <a16:colId xmlns:a16="http://schemas.microsoft.com/office/drawing/2014/main" val="20001"/>
                    </a:ext>
                  </a:extLst>
                </a:gridCol>
              </a:tblGrid>
              <a:tr h="817445">
                <a:tc>
                  <a:txBody>
                    <a:bodyPr/>
                    <a:lstStyle/>
                    <a:p>
                      <a:r>
                        <a:rPr lang="en-US" sz="2400" dirty="0"/>
                        <a:t>Snack</a:t>
                      </a:r>
                      <a:r>
                        <a:rPr lang="en-US" sz="2400" baseline="0" dirty="0"/>
                        <a:t> Foods</a:t>
                      </a:r>
                      <a:endParaRPr lang="en-US" sz="2400" dirty="0"/>
                    </a:p>
                  </a:txBody>
                  <a:tcPr/>
                </a:tc>
                <a:tc>
                  <a:txBody>
                    <a:bodyPr/>
                    <a:lstStyle/>
                    <a:p>
                      <a:r>
                        <a:rPr lang="en-US" sz="2400" dirty="0"/>
                        <a:t>Personality Traits</a:t>
                      </a:r>
                    </a:p>
                  </a:txBody>
                  <a:tcPr/>
                </a:tc>
                <a:extLst>
                  <a:ext uri="{0D108BD9-81ED-4DB2-BD59-A6C34878D82A}">
                    <a16:rowId xmlns:a16="http://schemas.microsoft.com/office/drawing/2014/main" val="10000"/>
                  </a:ext>
                </a:extLst>
              </a:tr>
              <a:tr h="817445">
                <a:tc>
                  <a:txBody>
                    <a:bodyPr/>
                    <a:lstStyle/>
                    <a:p>
                      <a:r>
                        <a:rPr lang="en-US" sz="2400" kern="1200" baseline="0" dirty="0"/>
                        <a:t>Potato chips</a:t>
                      </a:r>
                      <a:endParaRPr lang="en-US" sz="2400" dirty="0"/>
                    </a:p>
                  </a:txBody>
                  <a:tcPr/>
                </a:tc>
                <a:tc>
                  <a:txBody>
                    <a:bodyPr/>
                    <a:lstStyle/>
                    <a:p>
                      <a:r>
                        <a:rPr lang="en-US" sz="2400" kern="1200" baseline="0" dirty="0"/>
                        <a:t>Ambitious, successful, high achiever, impatient with less than the best.</a:t>
                      </a:r>
                      <a:endParaRPr lang="en-US" sz="2400" dirty="0"/>
                    </a:p>
                  </a:txBody>
                  <a:tcPr/>
                </a:tc>
                <a:extLst>
                  <a:ext uri="{0D108BD9-81ED-4DB2-BD59-A6C34878D82A}">
                    <a16:rowId xmlns:a16="http://schemas.microsoft.com/office/drawing/2014/main" val="10001"/>
                  </a:ext>
                </a:extLst>
              </a:tr>
              <a:tr h="817445">
                <a:tc>
                  <a:txBody>
                    <a:bodyPr/>
                    <a:lstStyle/>
                    <a:p>
                      <a:r>
                        <a:rPr lang="en-US" sz="2400" kern="1200" baseline="0" dirty="0"/>
                        <a:t>Tortilla chips</a:t>
                      </a:r>
                      <a:endParaRPr lang="en-US" sz="2400" dirty="0"/>
                    </a:p>
                  </a:txBody>
                  <a:tcPr/>
                </a:tc>
                <a:tc>
                  <a:txBody>
                    <a:bodyPr/>
                    <a:lstStyle/>
                    <a:p>
                      <a:r>
                        <a:rPr lang="en-US" sz="2400" kern="1200" baseline="0" dirty="0"/>
                        <a:t>Perfectionist, high expectations, punctual, conservative, responsible.</a:t>
                      </a:r>
                      <a:endParaRPr lang="en-US" sz="2400" dirty="0"/>
                    </a:p>
                  </a:txBody>
                  <a:tcPr/>
                </a:tc>
                <a:extLst>
                  <a:ext uri="{0D108BD9-81ED-4DB2-BD59-A6C34878D82A}">
                    <a16:rowId xmlns:a16="http://schemas.microsoft.com/office/drawing/2014/main" val="10002"/>
                  </a:ext>
                </a:extLst>
              </a:tr>
              <a:tr h="817445">
                <a:tc>
                  <a:txBody>
                    <a:bodyPr/>
                    <a:lstStyle/>
                    <a:p>
                      <a:r>
                        <a:rPr lang="en-US" sz="2400" kern="1200" baseline="0" dirty="0"/>
                        <a:t>Pretzels</a:t>
                      </a:r>
                      <a:endParaRPr lang="en-US" sz="2400" dirty="0"/>
                    </a:p>
                  </a:txBody>
                  <a:tcPr/>
                </a:tc>
                <a:tc>
                  <a:txBody>
                    <a:bodyPr/>
                    <a:lstStyle/>
                    <a:p>
                      <a:r>
                        <a:rPr lang="en-US" sz="2400" kern="1200" baseline="0" dirty="0"/>
                        <a:t>Lively, easily bored with same old routine, flirtatious, intuitive, may over commit to projects.</a:t>
                      </a:r>
                      <a:endParaRPr lang="en-US" sz="2400" dirty="0"/>
                    </a:p>
                  </a:txBody>
                  <a:tcPr/>
                </a:tc>
                <a:extLst>
                  <a:ext uri="{0D108BD9-81ED-4DB2-BD59-A6C34878D82A}">
                    <a16:rowId xmlns:a16="http://schemas.microsoft.com/office/drawing/2014/main" val="10003"/>
                  </a:ext>
                </a:extLst>
              </a:tr>
              <a:tr h="817445">
                <a:tc>
                  <a:txBody>
                    <a:bodyPr/>
                    <a:lstStyle/>
                    <a:p>
                      <a:r>
                        <a:rPr lang="en-US" sz="2400" kern="1200" baseline="0" dirty="0"/>
                        <a:t>Snack crackers</a:t>
                      </a:r>
                      <a:endParaRPr lang="en-US" sz="2400" dirty="0"/>
                    </a:p>
                  </a:txBody>
                  <a:tcPr/>
                </a:tc>
                <a:tc>
                  <a:txBody>
                    <a:bodyPr/>
                    <a:lstStyle/>
                    <a:p>
                      <a:r>
                        <a:rPr lang="en-US" sz="2400" kern="1200" baseline="0" dirty="0"/>
                        <a:t>Rational, logical, contemplative, shy, prefers time alone.</a:t>
                      </a:r>
                      <a:endParaRPr lang="en-US" sz="2400" dirty="0"/>
                    </a:p>
                  </a:txBody>
                  <a:tcPr/>
                </a:tc>
                <a:extLst>
                  <a:ext uri="{0D108BD9-81ED-4DB2-BD59-A6C34878D82A}">
                    <a16:rowId xmlns:a16="http://schemas.microsoft.com/office/drawing/2014/main" val="10004"/>
                  </a:ext>
                </a:extLst>
              </a:tr>
              <a:tr h="1170574">
                <a:tc>
                  <a:txBody>
                    <a:bodyPr/>
                    <a:lstStyle/>
                    <a:p>
                      <a:r>
                        <a:rPr lang="en-US" sz="2400" kern="1200" baseline="0" dirty="0"/>
                        <a:t>Cheese curls</a:t>
                      </a:r>
                      <a:endParaRPr lang="en-US" sz="2400" dirty="0"/>
                    </a:p>
                  </a:txBody>
                  <a:tcPr/>
                </a:tc>
                <a:tc>
                  <a:txBody>
                    <a:bodyPr/>
                    <a:lstStyle/>
                    <a:p>
                      <a:r>
                        <a:rPr lang="en-US" sz="2400" kern="1200" baseline="0" dirty="0"/>
                        <a:t>Conscientious, principled, proper, fair, may appear rigid but has great integrity, plans ahead, loves order.</a:t>
                      </a:r>
                      <a:endParaRPr lang="en-US" sz="2400" dirty="0"/>
                    </a:p>
                  </a:txBody>
                  <a:tcPr/>
                </a:tc>
                <a:extLst>
                  <a:ext uri="{0D108BD9-81ED-4DB2-BD59-A6C34878D82A}">
                    <a16:rowId xmlns:a16="http://schemas.microsoft.com/office/drawing/2014/main" val="10005"/>
                  </a:ext>
                </a:extLst>
              </a:tr>
            </a:tbl>
          </a:graphicData>
        </a:graphic>
      </p:graphicFrame>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t>How Does This Marketing Message Apply the Notion of the Id?</a:t>
            </a:r>
          </a:p>
        </p:txBody>
      </p:sp>
      <p:pic>
        <p:nvPicPr>
          <p:cNvPr id="21507" name="Content Placeholder 5" descr="fig05_02.jpg"/>
          <p:cNvPicPr>
            <a:picLocks noGrp="1" noChangeAspect="1"/>
          </p:cNvPicPr>
          <p:nvPr>
            <p:ph idx="1"/>
          </p:nvPr>
        </p:nvPicPr>
        <p:blipFill>
          <a:blip r:embed="rId2" cstate="print"/>
          <a:srcRect/>
          <a:stretch>
            <a:fillRect/>
          </a:stretch>
        </p:blipFill>
        <p:spPr>
          <a:xfrm>
            <a:off x="762001" y="2133600"/>
            <a:ext cx="7467600" cy="39925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04800" y="152400"/>
            <a:ext cx="8839200" cy="1143000"/>
          </a:xfrm>
        </p:spPr>
        <p:txBody>
          <a:bodyPr/>
          <a:lstStyle/>
          <a:p>
            <a:r>
              <a:rPr lang="en-US" sz="3200"/>
              <a:t>It Captures Some of the Mystery and The Excitement Associated With the “Forces” of Primitive Drives.</a:t>
            </a:r>
          </a:p>
        </p:txBody>
      </p:sp>
      <p:pic>
        <p:nvPicPr>
          <p:cNvPr id="22531" name="Content Placeholder 5" descr="fig05_02.jpg"/>
          <p:cNvPicPr>
            <a:picLocks noGrp="1" noChangeAspect="1"/>
          </p:cNvPicPr>
          <p:nvPr>
            <p:ph idx="1"/>
          </p:nvPr>
        </p:nvPicPr>
        <p:blipFill>
          <a:blip r:embed="rId2" cstate="print"/>
          <a:srcRect/>
          <a:stretch>
            <a:fillRect/>
          </a:stretch>
        </p:blipFill>
        <p:spPr>
          <a:xfrm>
            <a:off x="3008313" y="1752600"/>
            <a:ext cx="3127375" cy="4373563"/>
          </a:xfrm>
        </p:spPr>
      </p:pic>
    </p:spTree>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1F497D"/>
      </a:dk2>
      <a:lt2>
        <a:srgbClr val="EEECE1"/>
      </a:lt2>
      <a:accent1>
        <a:srgbClr val="4F81BD"/>
      </a:accent1>
      <a:accent2>
        <a:srgbClr val="D6D1B7"/>
      </a:accent2>
      <a:accent3>
        <a:srgbClr val="93895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8973</TotalTime>
  <Words>2424</Words>
  <Application>Microsoft Office PowerPoint</Application>
  <PresentationFormat>On-screen Show (4:3)</PresentationFormat>
  <Paragraphs>214</Paragraphs>
  <Slides>40</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Century Gothic</vt:lpstr>
      <vt:lpstr>Office Theme</vt:lpstr>
      <vt:lpstr>Blank Presentation</vt:lpstr>
      <vt:lpstr>PowerPoint Presentation</vt:lpstr>
      <vt:lpstr>Session 7</vt:lpstr>
      <vt:lpstr>Personality and  The Nature of Personality</vt:lpstr>
      <vt:lpstr>Discussion Questions</vt:lpstr>
      <vt:lpstr>Theories of Personality</vt:lpstr>
      <vt:lpstr>Freudian Theory</vt:lpstr>
      <vt:lpstr>Snack Foods and Personality Traits</vt:lpstr>
      <vt:lpstr>How Does This Marketing Message Apply the Notion of the Id?</vt:lpstr>
      <vt:lpstr>It Captures Some of the Mystery and The Excitement Associated With the “Forces” of Primitive Drives.</vt:lpstr>
      <vt:lpstr>Neo-Freudian Personality Theory</vt:lpstr>
      <vt:lpstr>Why Is Appealing to an Aggressive Consumer a Logical Position for This Product?</vt:lpstr>
      <vt:lpstr>Because its Consumer Seeks to Excel and Achieve Recognition</vt:lpstr>
      <vt:lpstr>Trait Theory</vt:lpstr>
      <vt:lpstr>Soup and Soup Lover’s Traits</vt:lpstr>
      <vt:lpstr>Personality and Understanding  Consumer Behavior</vt:lpstr>
      <vt:lpstr>Consumer Innovativeness</vt:lpstr>
      <vt:lpstr>Dogmatism</vt:lpstr>
      <vt:lpstr>Social Character</vt:lpstr>
      <vt:lpstr>Optimum Stimulation Level</vt:lpstr>
      <vt:lpstr>Variety-Novelty Seeking</vt:lpstr>
      <vt:lpstr>Cognitive Personality Factors</vt:lpstr>
      <vt:lpstr>Cognitive Personality Factors</vt:lpstr>
      <vt:lpstr>Why Is This Ad Particularly Appealing to Visualizers?</vt:lpstr>
      <vt:lpstr>The Ad Stresses Strong  Visual Dimensions</vt:lpstr>
      <vt:lpstr>Why Is This Ad Particularly  Appealing to Verbalizers?</vt:lpstr>
      <vt:lpstr>It Features a Detailed Description</vt:lpstr>
      <vt:lpstr>Brand Personality</vt:lpstr>
      <vt:lpstr>A Brand Personality Framework</vt:lpstr>
      <vt:lpstr>A Brand Personality Framework</vt:lpstr>
      <vt:lpstr>Components of Brand Personality</vt:lpstr>
      <vt:lpstr>Brand Names</vt:lpstr>
      <vt:lpstr>Self &amp; Self Image</vt:lpstr>
      <vt:lpstr>One or Multiple Selves</vt:lpstr>
      <vt:lpstr>Dimensions Of Self Image</vt:lpstr>
      <vt:lpstr>Self-Image / Self-concept</vt:lpstr>
      <vt:lpstr>Self-Congruency</vt:lpstr>
      <vt:lpstr>Altering the Self-Image </vt:lpstr>
      <vt:lpstr>Which Consumer Self-Image Does This Ad Target, and Why?</vt:lpstr>
      <vt:lpstr>Actual self-image because it tells middle-age women who like their hair long to continue doing so.</vt:lpstr>
      <vt:lpstr>PowerPoint Presentation</vt:lpstr>
    </vt:vector>
  </TitlesOfParts>
  <Company>School of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Neha  Verma</cp:lastModifiedBy>
  <cp:revision>142</cp:revision>
  <dcterms:created xsi:type="dcterms:W3CDTF">2009-03-11T14:14:40Z</dcterms:created>
  <dcterms:modified xsi:type="dcterms:W3CDTF">2022-02-01T05:48:26Z</dcterms:modified>
</cp:coreProperties>
</file>