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74" r:id="rId2"/>
    <p:sldMasterId id="2147483887" r:id="rId3"/>
    <p:sldMasterId id="2147483903" r:id="rId4"/>
    <p:sldMasterId id="2147483915" r:id="rId5"/>
  </p:sldMasterIdLst>
  <p:notesMasterIdLst>
    <p:notesMasterId r:id="rId55"/>
  </p:notesMasterIdLst>
  <p:sldIdLst>
    <p:sldId id="321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49" r:id="rId14"/>
    <p:sldId id="350" r:id="rId15"/>
    <p:sldId id="331" r:id="rId16"/>
    <p:sldId id="351" r:id="rId17"/>
    <p:sldId id="352" r:id="rId18"/>
    <p:sldId id="334" r:id="rId19"/>
    <p:sldId id="335" r:id="rId20"/>
    <p:sldId id="353" r:id="rId21"/>
    <p:sldId id="336" r:id="rId22"/>
    <p:sldId id="337" r:id="rId23"/>
    <p:sldId id="354" r:id="rId24"/>
    <p:sldId id="355" r:id="rId25"/>
    <p:sldId id="356" r:id="rId26"/>
    <p:sldId id="357" r:id="rId27"/>
    <p:sldId id="35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04" r:id="rId38"/>
    <p:sldId id="359" r:id="rId39"/>
    <p:sldId id="360" r:id="rId40"/>
    <p:sldId id="361" r:id="rId41"/>
    <p:sldId id="362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20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609F-8F41-4DB0-B262-9E23C2664B7F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4C188-79F6-4055-8974-167E0187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Traditional models:-</a:t>
            </a:r>
            <a:r>
              <a:rPr lang="en-GB" dirty="0"/>
              <a:t> these models were</a:t>
            </a:r>
            <a:r>
              <a:rPr lang="en-GB" baseline="0" dirty="0"/>
              <a:t> developed by economists with a view to understand economic systems.</a:t>
            </a:r>
          </a:p>
          <a:p>
            <a:r>
              <a:rPr lang="en-GB" b="1" baseline="0" dirty="0"/>
              <a:t>Contemporary models:- </a:t>
            </a:r>
            <a:r>
              <a:rPr lang="en-GB" b="0" baseline="0" dirty="0"/>
              <a:t>these models evolved as newer approaches to understand what are influencing consumer behaviour these models focused on the decision process adopted by consumers and borrowed concepts from behavioural sciences field.</a:t>
            </a:r>
            <a:r>
              <a:rPr lang="en-GB" baseline="0" dirty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F65FA-0E68-43DA-85F6-D615C335F3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9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 – the sources of all psychic energy</a:t>
            </a:r>
            <a:r>
              <a:rPr lang="en-GB" baseline="0" dirty="0"/>
              <a:t> which drives to act</a:t>
            </a:r>
          </a:p>
          <a:p>
            <a:r>
              <a:rPr lang="en-GB" baseline="0" dirty="0"/>
              <a:t>Super Ego – the internal representation of what is approved by society</a:t>
            </a:r>
          </a:p>
          <a:p>
            <a:r>
              <a:rPr lang="en-GB" baseline="0" dirty="0"/>
              <a:t>Ego – the conscious directing ‘id’ impulses to find gratification in socially accepted manner.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F65FA-0E68-43DA-85F6-D615C335F30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6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711E1-AD0B-45AE-A4C7-8A49E2E1C646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E09CB-9CD6-41BD-80BE-94129B9AB4B8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20074-35AE-4C41-BA1B-9889354E881C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403D7-A42A-42E3-9C76-E35917CACAA8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74226-82AB-4826-A461-7ACAAA80CB9F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B2F08-9775-4F29-9631-717BC80EFA38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2D5590-DB27-454B-8EE3-364FDBFE8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196D-B9BF-48DD-8A2E-E8D2525F4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8A0F-744A-4C3B-B03B-322D662A9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1F4C-4224-4F0E-AA76-BB04D03F4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D5590-DB27-454B-8EE3-364FDBFE87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A67C0-7E45-4808-BB74-AB5248D84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27D7-56F2-4E0F-8C2F-E687618A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C693-DBE3-4678-AD53-10339CB77DA4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BF4D-397B-4001-866A-32F7C450C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D366-A521-4B0F-89F4-5A8E42063C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04884-9C2D-450B-970B-57131DA558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9F405-3883-47FA-952F-505A3FE3F7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67C0-7E45-4808-BB74-AB5248D84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08843-2259-4F99-83DB-BF3F46DFA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2EEE8-98D6-4948-9D49-1B8068F83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5196D-B9BF-48DD-8A2E-E8D2525F4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A8A0F-744A-4C3B-B03B-322D662A9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5E1302E-7068-4DBF-88A4-29639E7B1599}" type="datetime1">
              <a:rPr lang="en-US" smtClean="0"/>
              <a:pPr/>
              <a:t>5/7/2017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BDDC3"/>
                </a:solidFill>
              </a:rPr>
              <a:t>Prof. Yogesh Funde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7346-4838-4D24-BCF8-01B2FE8968C7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073E6A3-DE41-4C63-900C-2BEDE84279A2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EE81739-3568-4D77-B519-1CCF09DE8EF9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D62E749-4965-4943-8443-D1157DBCA567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E235929-F927-488B-9CC8-A66D35EE6516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3E9B163-5018-4D20-A13F-B19BBCE7E50A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27D7-56F2-4E0F-8C2F-E687618AC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734C48F3-266E-40AB-9801-36EAD0789AE6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7346-4838-4D24-BCF8-01B2FE8968C7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44F373B-1017-4021-999E-79ECE2C4C98E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8615EF42-033E-445D-B304-529B77D79B74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D56CE28-342D-480C-A78D-CDE97418EF03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D144A4F4-3123-450A-8F10-5D351220C417}" type="datetime1">
              <a:rPr lang="en-US" smtClean="0">
                <a:solidFill>
                  <a:srgbClr val="775F55"/>
                </a:solidFill>
              </a:rPr>
              <a:pPr/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F85C7346-4838-4D24-BCF8-01B2FE896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5FF-B12F-40BF-9F82-C9DDAD58C857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2FF1-70CC-41D4-B89A-FF49A8C9E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3F56-FEC4-471C-8FBD-7253AC52DDE2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269A-3BB2-416E-936A-06048F10D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18A1-F5A4-4D5B-984B-D411DF05541A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C3CFF-E37E-477F-AEE5-5A4881162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B0A6-2F8D-46D0-A933-80E3862364F9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5/7/2017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Prof. Yogesh Funde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FBD6-7152-4E2A-ADBC-FA5EB187C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3DDD366-A521-4B0F-89F4-5A8E42063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4884-9C2D-450B-970B-57131DA55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F405-3883-47FA-952F-505A3FE3F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9008843-2259-4F99-83DB-BF3F46DFA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DC52EEE8-98D6-4948-9D49-1B8068F8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927D3B1-64DC-48AF-817A-F86A3BA3A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36" r:id="rId4"/>
    <p:sldLayoutId id="2147483844" r:id="rId5"/>
    <p:sldLayoutId id="2147483837" r:id="rId6"/>
    <p:sldLayoutId id="2147483838" r:id="rId7"/>
    <p:sldLayoutId id="2147483845" r:id="rId8"/>
    <p:sldLayoutId id="2147483846" r:id="rId9"/>
    <p:sldLayoutId id="2147483839" r:id="rId10"/>
    <p:sldLayoutId id="2147483840" r:id="rId11"/>
    <p:sldLayoutId id="2147483847" r:id="rId12"/>
  </p:sldLayoutIdLst>
  <p:hf sldNum="0"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b="1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just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just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just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just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just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Copyright 2010 Anupam Kumar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27D3B1-64DC-48AF-817A-F86A3BA3A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just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just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just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just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just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31BAF6-6FDF-4DBF-8981-E3378F55A921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5/7/2017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4DD523-92E8-41D6-9F17-4375D5EE8E6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just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just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just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just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just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C617E8-8920-4370-9195-14A004E3D6FC}" type="datetimeFigureOut">
              <a:rPr lang="en-US" smtClean="0">
                <a:solidFill>
                  <a:srgbClr val="D4D2D0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5/7/2017</a:t>
            </a:fld>
            <a:endParaRPr lang="en-IN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00C4CD-8C36-4209-8B5C-B589AC9F2E98}" type="slidenum">
              <a:rPr lang="en-IN" smtClean="0">
                <a:solidFill>
                  <a:srgbClr val="D4D2D0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MODELS OF CONSUMER BEHAVIOUR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9</a:t>
            </a:r>
          </a:p>
        </p:txBody>
      </p:sp>
    </p:spTree>
    <p:extLst>
      <p:ext uri="{BB962C8B-B14F-4D97-AF65-F5344CB8AC3E}">
        <p14:creationId xmlns:p14="http://schemas.microsoft.com/office/powerpoint/2010/main" val="31349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b="1" dirty="0"/>
              <a:t>Howard </a:t>
            </a:r>
            <a:r>
              <a:rPr lang="en-US" b="1" dirty="0" err="1"/>
              <a:t>Sheth</a:t>
            </a:r>
            <a:r>
              <a:rPr lang="en-US" b="1" dirty="0"/>
              <a:t> Model - Output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half" idx="1"/>
          </p:nvPr>
        </p:nvSpPr>
        <p:spPr/>
        <p:txBody>
          <a:bodyPr lIns="0" tIns="0" rIns="0" bIns="0" rtlCol="0">
            <a:normAutofit lnSpcReduction="10000"/>
          </a:bodyPr>
          <a:lstStyle/>
          <a:p>
            <a:pPr lvl="1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/>
              <a:t>The outputs are the results of the perceptual and learning variables </a:t>
            </a:r>
          </a:p>
          <a:p>
            <a:pPr lvl="1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/>
              <a:t>How the consumers will response to these variables</a:t>
            </a:r>
          </a:p>
          <a:p>
            <a:pPr lvl="2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Purchase</a:t>
            </a:r>
          </a:p>
          <a:p>
            <a:pPr lvl="2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Attitude</a:t>
            </a:r>
          </a:p>
          <a:p>
            <a:pPr lvl="2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Intention</a:t>
            </a:r>
          </a:p>
          <a:p>
            <a:pPr lvl="2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Attention</a:t>
            </a:r>
          </a:p>
          <a:p>
            <a:pPr lvl="2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Brand Comprehension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00813" y="1600200"/>
            <a:ext cx="2185987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99250" y="5270500"/>
            <a:ext cx="1490663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Attention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4291013"/>
            <a:ext cx="1887537" cy="473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Brand Comprehension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13538" y="3495675"/>
            <a:ext cx="1376362" cy="490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Attitude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600825" y="2884488"/>
            <a:ext cx="1689100" cy="23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Intention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600825" y="1784350"/>
            <a:ext cx="16891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Purchase</a:t>
            </a:r>
          </a:p>
        </p:txBody>
      </p:sp>
      <p:cxnSp>
        <p:nvCxnSpPr>
          <p:cNvPr id="13" name="Straight Arrow Connector 12"/>
          <p:cNvCxnSpPr>
            <a:stCxn id="7" idx="0"/>
          </p:cNvCxnSpPr>
          <p:nvPr/>
        </p:nvCxnSpPr>
        <p:spPr bwMode="auto">
          <a:xfrm rot="16200000" flipV="1">
            <a:off x="7144544" y="4969669"/>
            <a:ext cx="550862" cy="50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16200000" flipV="1">
            <a:off x="7267575" y="4113213"/>
            <a:ext cx="304800" cy="50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7212012" y="3313113"/>
            <a:ext cx="366713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 bwMode="auto">
          <a:xfrm rot="16200000" flipV="1">
            <a:off x="7083425" y="2522538"/>
            <a:ext cx="673100" cy="50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089900" y="2087563"/>
            <a:ext cx="400050" cy="1531937"/>
            <a:chOff x="8089900" y="2087563"/>
            <a:chExt cx="400050" cy="1531937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 flipH="1" flipV="1">
              <a:off x="7723982" y="2853531"/>
              <a:ext cx="1528762" cy="3175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10800000" flipV="1">
              <a:off x="8189913" y="2087563"/>
              <a:ext cx="298450" cy="1587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 rot="10800000">
              <a:off x="8089900" y="3617913"/>
              <a:ext cx="398463" cy="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 bwMode="auto">
          <a:xfrm rot="10800000" flipV="1">
            <a:off x="8202613" y="4535488"/>
            <a:ext cx="384175" cy="0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089900" y="3863975"/>
            <a:ext cx="495300" cy="1590675"/>
            <a:chOff x="8089900" y="3863975"/>
            <a:chExt cx="495300" cy="1590675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7741444" y="4610894"/>
              <a:ext cx="1590675" cy="96837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10800000" flipV="1">
              <a:off x="8089900" y="3863975"/>
              <a:ext cx="398463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 rot="10800000" flipV="1">
              <a:off x="8189913" y="5453063"/>
              <a:ext cx="384175" cy="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 bwMode="auto">
          <a:xfrm>
            <a:off x="6072188" y="1998663"/>
            <a:ext cx="428625" cy="15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29188" y="1773238"/>
            <a:ext cx="1143000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4F81BD"/>
                </a:solidFill>
                <a:latin typeface="Arial" charset="0"/>
              </a:rPr>
              <a:t>Intention</a:t>
            </a:r>
          </a:p>
        </p:txBody>
      </p:sp>
      <p:sp>
        <p:nvSpPr>
          <p:cNvPr id="11287" name="TextBox 25"/>
          <p:cNvSpPr txBox="1">
            <a:spLocks noChangeArrowheads="1"/>
          </p:cNvSpPr>
          <p:nvPr/>
        </p:nvSpPr>
        <p:spPr bwMode="auto">
          <a:xfrm>
            <a:off x="4786313" y="2714625"/>
            <a:ext cx="1571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Routinized Response Behaviour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Limited Problem Solving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Extensive Problem Solving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Output variables: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These are which buyer’s observable responses to stimulus inputs. They appear in the sequence as below:</a:t>
            </a:r>
          </a:p>
          <a:p>
            <a:r>
              <a:rPr lang="en-GB" sz="2600" b="1" dirty="0"/>
              <a:t>Attention: </a:t>
            </a:r>
            <a:r>
              <a:rPr lang="en-GB" sz="2600" dirty="0"/>
              <a:t>Based on the importance of the buyer’s information intake.</a:t>
            </a:r>
          </a:p>
          <a:p>
            <a:r>
              <a:rPr lang="en-GB" sz="2600" b="1" dirty="0"/>
              <a:t>Comprehension: </a:t>
            </a:r>
            <a:r>
              <a:rPr lang="en-GB" sz="2600" dirty="0"/>
              <a:t>the store of information the buyer has about the brand.</a:t>
            </a:r>
          </a:p>
          <a:p>
            <a:r>
              <a:rPr lang="en-GB" sz="2600" b="1" dirty="0"/>
              <a:t>Attitude: </a:t>
            </a:r>
            <a:r>
              <a:rPr lang="en-GB" sz="2600" dirty="0"/>
              <a:t>the buyer’s evaluation of the particular brand's potential to satisfy his or her motives.</a:t>
            </a:r>
          </a:p>
          <a:p>
            <a:r>
              <a:rPr lang="en-GB" sz="2600" b="1" dirty="0"/>
              <a:t>Intention: </a:t>
            </a:r>
            <a:r>
              <a:rPr lang="en-GB" sz="2600" dirty="0"/>
              <a:t>the brand which the buyer intends to buy.</a:t>
            </a:r>
          </a:p>
          <a:p>
            <a:r>
              <a:rPr lang="en-GB" sz="2600" b="1" dirty="0"/>
              <a:t>Purchase behaviour</a:t>
            </a:r>
            <a:r>
              <a:rPr lang="en-GB" sz="2600" dirty="0"/>
              <a:t>: the act of actually purchasing, which reflects the buyer’s predisposition to buy as modified by any of the inhibitors.</a:t>
            </a:r>
          </a:p>
        </p:txBody>
      </p:sp>
    </p:spTree>
    <p:extLst>
      <p:ext uri="{BB962C8B-B14F-4D97-AF65-F5344CB8AC3E}">
        <p14:creationId xmlns:p14="http://schemas.microsoft.com/office/powerpoint/2010/main" val="253555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rtlCol="0"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en-US" b="1" dirty="0"/>
              <a:t>Howard </a:t>
            </a:r>
            <a:r>
              <a:rPr lang="en-US" b="1" dirty="0" err="1"/>
              <a:t>Sheth</a:t>
            </a:r>
            <a:r>
              <a:rPr lang="en-US" b="1" dirty="0"/>
              <a:t> Model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– Perceptual Construct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7188" y="1600200"/>
            <a:ext cx="4038600" cy="4525963"/>
          </a:xfrm>
        </p:spPr>
        <p:txBody>
          <a:bodyPr lIns="0" tIns="0" rIns="0" bIns="0" rtlCol="0">
            <a:normAutofit fontScale="92500" lnSpcReduction="20000"/>
          </a:bodyPr>
          <a:lstStyle/>
          <a:p>
            <a:pPr lvl="1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/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ertain to the way the individual deals with information</a:t>
            </a:r>
          </a:p>
          <a:p>
            <a:pPr lvl="1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dirty="0"/>
              <a:t>How the Consumer Receives Information</a:t>
            </a:r>
          </a:p>
          <a:p>
            <a:pPr lvl="1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dirty="0"/>
              <a:t>How Consumer Understands Information  </a:t>
            </a:r>
          </a:p>
          <a:p>
            <a:pPr lvl="1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dirty="0"/>
              <a:t>Stimulus ambiguity</a:t>
            </a:r>
          </a:p>
          <a:p>
            <a:pPr lvl="2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dirty="0"/>
              <a:t>When the consumer does not understand the message from the environment</a:t>
            </a:r>
          </a:p>
          <a:p>
            <a:pPr lvl="1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dirty="0"/>
              <a:t>Perceptual bias </a:t>
            </a:r>
          </a:p>
          <a:p>
            <a:pPr lvl="2" indent="-308610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dirty="0"/>
              <a:t>When the consumer distorts the information received so that it fits his or her established needs or experience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818188" y="1600200"/>
            <a:ext cx="2868612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22975" y="2151063"/>
            <a:ext cx="1228725" cy="48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Overt Search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22975" y="3313113"/>
            <a:ext cx="1638300" cy="48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Stimulus Ambiguity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19788" y="4779963"/>
            <a:ext cx="1536700" cy="306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Attention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842125" y="5522913"/>
            <a:ext cx="1728788" cy="48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Perceptual Bias</a:t>
            </a: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 bwMode="auto">
          <a:xfrm rot="10800000">
            <a:off x="5715000" y="2365375"/>
            <a:ext cx="307975" cy="3016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5715000" y="3649663"/>
            <a:ext cx="307975" cy="3016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5400000">
            <a:off x="6148388" y="4291013"/>
            <a:ext cx="979487" cy="15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 bwMode="auto">
          <a:xfrm rot="5400000" flipH="1" flipV="1">
            <a:off x="6300788" y="2974975"/>
            <a:ext cx="673100" cy="31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 bwMode="auto">
          <a:xfrm rot="16200000" flipH="1">
            <a:off x="6373019" y="5247481"/>
            <a:ext cx="733425" cy="411163"/>
          </a:xfrm>
          <a:prstGeom prst="bentConnector3">
            <a:avLst>
              <a:gd name="adj1" fmla="val 99577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29125" y="2068513"/>
            <a:ext cx="1357313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</a:rPr>
              <a:t>Significative</a:t>
            </a:r>
            <a:r>
              <a:rPr lang="en-US" dirty="0">
                <a:solidFill>
                  <a:prstClr val="black"/>
                </a:solidFill>
              </a:rPr>
              <a:t> Inputs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3438" y="3429000"/>
            <a:ext cx="1081087" cy="642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Symbolic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rtlCol="0">
            <a:normAutofit fontScale="9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en-US" b="1" dirty="0"/>
              <a:t>Howard </a:t>
            </a:r>
            <a:r>
              <a:rPr lang="en-US" b="1" dirty="0" err="1"/>
              <a:t>Sheth</a:t>
            </a:r>
            <a:r>
              <a:rPr lang="en-US" b="1" dirty="0"/>
              <a:t> Model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 Learning Construct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3143250" cy="4525963"/>
          </a:xfrm>
        </p:spPr>
        <p:txBody>
          <a:bodyPr lIns="0" tIns="0" rIns="0" bIns="0">
            <a:normAutofit lnSpcReduction="10000"/>
          </a:bodyPr>
          <a:lstStyle/>
          <a:p>
            <a:pPr lvl="1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Learning Construct </a:t>
            </a:r>
          </a:p>
          <a:p>
            <a:pPr lvl="2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/>
              <a:t>Category</a:t>
            </a:r>
          </a:p>
          <a:p>
            <a:pPr lvl="2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/>
              <a:t>Consumers’ Goals</a:t>
            </a:r>
          </a:p>
          <a:p>
            <a:pPr lvl="2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/>
              <a:t>Information about Brands</a:t>
            </a:r>
          </a:p>
          <a:p>
            <a:pPr lvl="2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/>
              <a:t>Criteria for evaluation </a:t>
            </a:r>
          </a:p>
          <a:p>
            <a:pPr lvl="2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/>
              <a:t>Alternatives</a:t>
            </a:r>
          </a:p>
          <a:p>
            <a:pPr lvl="2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/>
              <a:t>Preferences </a:t>
            </a:r>
          </a:p>
          <a:p>
            <a:pPr lvl="2" indent="-307975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/>
              <a:t>Buying Intentions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722813" y="1600200"/>
            <a:ext cx="3814762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97425" y="2578100"/>
            <a:ext cx="13462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Confidence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70563" y="3435350"/>
            <a:ext cx="1036637" cy="2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Attitude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97425" y="4597400"/>
            <a:ext cx="898525" cy="2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Motive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545138" y="5026025"/>
            <a:ext cx="9525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FFFFFF"/>
                </a:solidFill>
              </a:rPr>
              <a:t>Choice Criteria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43625" y="4291013"/>
            <a:ext cx="1839913" cy="473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Brand Comprehension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143625" y="1784350"/>
            <a:ext cx="2093913" cy="42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Intention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700588" y="5238750"/>
            <a:ext cx="795338" cy="15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6507956" y="5177632"/>
            <a:ext cx="917575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6053137" y="5545138"/>
            <a:ext cx="182563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5322094" y="4352131"/>
            <a:ext cx="1346200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143625" y="2762250"/>
            <a:ext cx="1122363" cy="1530350"/>
            <a:chOff x="6143625" y="2762250"/>
            <a:chExt cx="1122363" cy="1530350"/>
          </a:xfrm>
        </p:grpSpPr>
        <p:cxnSp>
          <p:nvCxnSpPr>
            <p:cNvPr id="18" name="Straight Connector 17"/>
            <p:cNvCxnSpPr/>
            <p:nvPr/>
          </p:nvCxnSpPr>
          <p:spPr bwMode="auto">
            <a:xfrm rot="5400000" flipH="1" flipV="1">
              <a:off x="6500019" y="3526631"/>
              <a:ext cx="1530350" cy="158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rot="10800000">
              <a:off x="6143625" y="2762250"/>
              <a:ext cx="1122363" cy="158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 rot="10800000">
              <a:off x="6816725" y="3557588"/>
              <a:ext cx="449263" cy="158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982494" y="2823369"/>
            <a:ext cx="1222375" cy="15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83"/>
          <p:cNvCxnSpPr>
            <a:stCxn id="7" idx="0"/>
          </p:cNvCxnSpPr>
          <p:nvPr/>
        </p:nvCxnSpPr>
        <p:spPr bwMode="auto">
          <a:xfrm rot="5400000" flipH="1" flipV="1">
            <a:off x="5562600" y="1997075"/>
            <a:ext cx="488950" cy="673100"/>
          </a:xfrm>
          <a:prstGeom prst="bentConnector2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V="1">
            <a:off x="7139782" y="5282406"/>
            <a:ext cx="1004888" cy="31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8237538" y="1906588"/>
            <a:ext cx="449262" cy="15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71813" y="6092825"/>
            <a:ext cx="1928812" cy="366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Perceptual Bias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15188" y="5786438"/>
            <a:ext cx="12858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Satisfaction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00438" y="2071688"/>
            <a:ext cx="1571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Routinized Response Behaviour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Limited Problem Solving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Extensive Problem Solving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998913" y="2211388"/>
            <a:ext cx="4089400" cy="4076700"/>
            <a:chOff x="3999702" y="2211388"/>
            <a:chExt cx="4088611" cy="4075926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4001289" y="5638149"/>
              <a:ext cx="4087024" cy="476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rot="16200000" flipV="1">
              <a:off x="6338426" y="3886676"/>
              <a:ext cx="3425175" cy="74599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5400000" flipH="1" flipV="1">
              <a:off x="3679088" y="5965112"/>
              <a:ext cx="642816" cy="1587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Exogenous variables: </a:t>
            </a:r>
          </a:p>
          <a:p>
            <a:pPr marL="0" indent="0">
              <a:buNone/>
            </a:pPr>
            <a:r>
              <a:rPr lang="en-GB" sz="2800" dirty="0"/>
              <a:t>These are list of a number of external variables (external to the buyer) which can significantly influence buyer decisions.</a:t>
            </a:r>
          </a:p>
        </p:txBody>
      </p:sp>
    </p:spTree>
    <p:extLst>
      <p:ext uri="{BB962C8B-B14F-4D97-AF65-F5344CB8AC3E}">
        <p14:creationId xmlns:p14="http://schemas.microsoft.com/office/powerpoint/2010/main" val="3425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Howard </a:t>
            </a:r>
            <a:r>
              <a:rPr lang="en-US" dirty="0" err="1"/>
              <a:t>Sheth</a:t>
            </a:r>
            <a:r>
              <a:rPr lang="en-US" dirty="0"/>
              <a:t> Model of buying </a:t>
            </a:r>
            <a:r>
              <a:rPr lang="en-GB" dirty="0"/>
              <a:t>behaviour</a:t>
            </a:r>
          </a:p>
        </p:txBody>
      </p:sp>
      <p:pic>
        <p:nvPicPr>
          <p:cNvPr id="1026" name="Picture 2" descr="C:\Users\Comp\Pictures\foundations-of-senior-management-10014_1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3" y="1752600"/>
            <a:ext cx="8777397" cy="45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942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669925"/>
          </a:xfrm>
        </p:spPr>
        <p:txBody>
          <a:bodyPr lIns="0" tIns="0" rIns="0" bIns="0">
            <a:norm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b="1" dirty="0"/>
              <a:t>Howard </a:t>
            </a:r>
            <a:r>
              <a:rPr lang="en-US" b="1" dirty="0" err="1"/>
              <a:t>Sheth</a:t>
            </a:r>
            <a:r>
              <a:rPr lang="en-US" b="1" dirty="0"/>
              <a:t> Model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30400"/>
            <a:ext cx="89154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979613" y="2205038"/>
            <a:ext cx="5688012" cy="3967162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740650" y="1989138"/>
            <a:ext cx="1403350" cy="360045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50825" y="1916113"/>
            <a:ext cx="1654175" cy="4105275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09600" y="1614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33CC33"/>
                </a:solidFill>
                <a:latin typeface="Arial" charset="0"/>
              </a:rPr>
              <a:t>INPUTS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627313" y="6157913"/>
            <a:ext cx="472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PERCEPTUAL &amp; LEARNING</a:t>
            </a:r>
            <a:r>
              <a:rPr lang="en-US" b="1">
                <a:solidFill>
                  <a:srgbClr val="00FF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CONSTRUCT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772400" y="155733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OUTPUTS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23850" y="11191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F497D"/>
                </a:solidFill>
                <a:latin typeface="Arial" charset="0"/>
              </a:rPr>
              <a:t>EXOGENUOUS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410450" y="1046163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F497D"/>
                </a:solidFill>
                <a:latin typeface="Arial" charset="0"/>
              </a:rPr>
              <a:t>VARIABLES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819275" y="4076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787900" y="20526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7543800" y="2781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224" name="Picture 8" descr="Exogenous Vari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412875"/>
            <a:ext cx="587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979613" y="1412875"/>
            <a:ext cx="5545137" cy="685800"/>
          </a:xfrm>
          <a:prstGeom prst="rect">
            <a:avLst/>
          </a:prstGeom>
          <a:solidFill>
            <a:srgbClr val="00FFFF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9" grpId="0"/>
      <p:bldP spid="9230" grpId="0"/>
      <p:bldP spid="9231" grpId="0"/>
      <p:bldP spid="9232" grpId="0"/>
      <p:bldP spid="9233" grpId="0"/>
      <p:bldP spid="9234" grpId="0" animBg="1"/>
      <p:bldP spid="9234" grpId="1" animBg="1"/>
      <p:bldP spid="9235" grpId="0" animBg="1"/>
      <p:bldP spid="9236" grpId="0" animBg="1"/>
      <p:bldP spid="9236" grpId="1" animBg="1"/>
      <p:bldP spid="92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of the model: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There is a absence of sharp distinctions between exogenous variables and other variables.</a:t>
            </a:r>
          </a:p>
          <a:p>
            <a:endParaRPr lang="en-GB" sz="2800" dirty="0"/>
          </a:p>
          <a:p>
            <a:r>
              <a:rPr lang="en-GB" sz="2800" dirty="0"/>
              <a:t>Some of the variables, which are not well defined, and are difficult to measure too.</a:t>
            </a:r>
          </a:p>
          <a:p>
            <a:endParaRPr lang="en-GB" sz="2800" dirty="0"/>
          </a:p>
          <a:p>
            <a:r>
              <a:rPr lang="en-GB" sz="2800" dirty="0"/>
              <a:t>The model is quite complex and not very easy to comprehend.</a:t>
            </a:r>
          </a:p>
        </p:txBody>
      </p:sp>
    </p:spTree>
    <p:extLst>
      <p:ext uri="{BB962C8B-B14F-4D97-AF65-F5344CB8AC3E}">
        <p14:creationId xmlns:p14="http://schemas.microsoft.com/office/powerpoint/2010/main" val="30955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/>
              <a:t>The Nicosia Model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dirty="0"/>
              <a:t>This model attempts to explain buying behaviour by establishing a link between the organisation and its prospective customer. It analyse human being as a system with stimuli as the input to the system and the human behaviour as an output of the system.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The model suggests that message from the first influences the predisposition of the consumer towards the product or services. Based on the situation, the consumer will have a certain attitude towards the product. This may result in a search for the product or an evaluation of the product attributes by the consumer.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If the customer satisfies with above it may result in a positive response, with a decision to buy the product otherwise the reverse may occur.</a:t>
            </a:r>
          </a:p>
        </p:txBody>
      </p:sp>
    </p:spTree>
    <p:extLst>
      <p:ext uri="{BB962C8B-B14F-4D97-AF65-F5344CB8AC3E}">
        <p14:creationId xmlns:p14="http://schemas.microsoft.com/office/powerpoint/2010/main" val="3918973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Nicosia Model – Field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0623"/>
            <a:ext cx="8610600" cy="485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639762"/>
          </a:xfrm>
        </p:spPr>
        <p:txBody>
          <a:bodyPr>
            <a:normAutofit/>
          </a:bodyPr>
          <a:lstStyle/>
          <a:p>
            <a:r>
              <a:rPr lang="en-GB" sz="3200" dirty="0"/>
              <a:t>Traditional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40188" cy="3951288"/>
          </a:xfrm>
        </p:spPr>
        <p:txBody>
          <a:bodyPr>
            <a:normAutofit/>
          </a:bodyPr>
          <a:lstStyle/>
          <a:p>
            <a:r>
              <a:rPr lang="en-US" sz="2800" dirty="0"/>
              <a:t>The Economic Model</a:t>
            </a:r>
          </a:p>
          <a:p>
            <a:r>
              <a:rPr lang="en-US" sz="2800" dirty="0"/>
              <a:t>Learning Model</a:t>
            </a:r>
          </a:p>
          <a:p>
            <a:r>
              <a:rPr lang="en-US" sz="2800" dirty="0"/>
              <a:t>Psychological Model</a:t>
            </a:r>
          </a:p>
          <a:p>
            <a:r>
              <a:rPr lang="en-US" sz="2800" dirty="0"/>
              <a:t>The Sociological Model</a:t>
            </a:r>
          </a:p>
          <a:p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304800"/>
            <a:ext cx="4346575" cy="639762"/>
          </a:xfrm>
        </p:spPr>
        <p:txBody>
          <a:bodyPr>
            <a:normAutofit/>
          </a:bodyPr>
          <a:lstStyle/>
          <a:p>
            <a:r>
              <a:rPr lang="en-GB" sz="3200" dirty="0"/>
              <a:t>Contemporary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990600"/>
            <a:ext cx="4041775" cy="4941888"/>
          </a:xfrm>
        </p:spPr>
        <p:txBody>
          <a:bodyPr>
            <a:noAutofit/>
          </a:bodyPr>
          <a:lstStyle/>
          <a:p>
            <a:r>
              <a:rPr lang="en-US" sz="2800" dirty="0"/>
              <a:t>The Howard </a:t>
            </a:r>
            <a:r>
              <a:rPr lang="en-US" sz="2800" dirty="0" err="1"/>
              <a:t>Sheth</a:t>
            </a:r>
            <a:r>
              <a:rPr lang="en-US" sz="2800" dirty="0"/>
              <a:t> Model of buying </a:t>
            </a:r>
            <a:r>
              <a:rPr lang="en-GB" sz="2800" dirty="0"/>
              <a:t>behaviour</a:t>
            </a:r>
          </a:p>
          <a:p>
            <a:r>
              <a:rPr lang="en-US" sz="2800" dirty="0"/>
              <a:t>The Nicosia Model</a:t>
            </a:r>
          </a:p>
          <a:p>
            <a:r>
              <a:rPr lang="en-US" sz="2800" dirty="0"/>
              <a:t>The Engle-</a:t>
            </a:r>
            <a:r>
              <a:rPr lang="en-US" sz="2800" dirty="0" err="1"/>
              <a:t>Kollat</a:t>
            </a:r>
            <a:r>
              <a:rPr lang="en-US" sz="2800" dirty="0"/>
              <a:t>-Blackwell Model</a:t>
            </a:r>
          </a:p>
          <a:p>
            <a:r>
              <a:rPr lang="en-US" sz="2800" dirty="0"/>
              <a:t>Engle, Blackwell and </a:t>
            </a:r>
            <a:r>
              <a:rPr lang="en-US" sz="2800" dirty="0" err="1"/>
              <a:t>Miniard</a:t>
            </a:r>
            <a:r>
              <a:rPr lang="en-US" sz="2800" dirty="0"/>
              <a:t> (EBM) Model</a:t>
            </a:r>
          </a:p>
          <a:p>
            <a:r>
              <a:rPr lang="en-US" sz="2800" dirty="0" err="1"/>
              <a:t>Webstar</a:t>
            </a:r>
            <a:r>
              <a:rPr lang="en-US" sz="2800" dirty="0"/>
              <a:t> and Wind Model of organizational buying </a:t>
            </a:r>
            <a:r>
              <a:rPr lang="en-US" sz="2800" dirty="0" err="1"/>
              <a:t>behaviour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4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Nicosia Model – Field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2889"/>
            <a:ext cx="9144000" cy="50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Nicosia Model – Field 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752600"/>
            <a:ext cx="8915401" cy="49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Nicosia Model – Field 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167"/>
            <a:ext cx="9144000" cy="53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Nicosia Model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6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GB" sz="2600" dirty="0"/>
              <a:t>The flow is not completed and does not mention the various factors internal to the consumer.</a:t>
            </a:r>
          </a:p>
          <a:p>
            <a:endParaRPr lang="en-GB" sz="2600" dirty="0"/>
          </a:p>
          <a:p>
            <a:r>
              <a:rPr lang="en-GB" sz="2600" dirty="0"/>
              <a:t>The assumption about the consumer being involved in the decision process with no predisposition about the various brands is restricting.</a:t>
            </a:r>
          </a:p>
          <a:p>
            <a:endParaRPr lang="en-GB" sz="2600" dirty="0"/>
          </a:p>
          <a:p>
            <a:r>
              <a:rPr lang="en-GB" sz="2600" dirty="0"/>
              <a:t>Overlapping between firm’s attributes and consumers attributes.</a:t>
            </a:r>
          </a:p>
          <a:p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311209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The Engel – </a:t>
            </a:r>
            <a:r>
              <a:rPr lang="en-GB" dirty="0" err="1"/>
              <a:t>Kollat</a:t>
            </a:r>
            <a:r>
              <a:rPr lang="en-GB" dirty="0"/>
              <a:t> – Blackwell (EKB) Model: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/>
          </a:bodyPr>
          <a:lstStyle/>
          <a:p>
            <a:pPr algn="just"/>
            <a:r>
              <a:rPr lang="en-GB" sz="2600" dirty="0"/>
              <a:t>This model talks of consumer behaviour as a decision making process in the form of five steps (activities) and other related variables which occur over a period of time.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/>
              <a:t>5 steps involved in the decision process: </a:t>
            </a:r>
          </a:p>
          <a:p>
            <a:pPr lvl="1" algn="just"/>
            <a:r>
              <a:rPr lang="en-GB" sz="2200" dirty="0"/>
              <a:t>Problem Recognition</a:t>
            </a:r>
          </a:p>
          <a:p>
            <a:pPr lvl="1" algn="just"/>
            <a:r>
              <a:rPr lang="en-GB" sz="2200" dirty="0"/>
              <a:t>Information Search</a:t>
            </a:r>
          </a:p>
          <a:p>
            <a:pPr lvl="1" algn="just"/>
            <a:r>
              <a:rPr lang="en-GB" sz="2200" dirty="0"/>
              <a:t>Alternative Evaluation</a:t>
            </a:r>
          </a:p>
          <a:p>
            <a:pPr lvl="1" algn="just"/>
            <a:r>
              <a:rPr lang="en-GB" sz="2200" dirty="0"/>
              <a:t>Choice</a:t>
            </a:r>
          </a:p>
          <a:p>
            <a:pPr lvl="1" algn="just"/>
            <a:r>
              <a:rPr lang="en-GB" sz="2200" dirty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358413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/>
              <a:t>Other  related Variables included in this model:</a:t>
            </a:r>
          </a:p>
          <a:p>
            <a:pPr lvl="1" algn="just"/>
            <a:r>
              <a:rPr lang="en-GB" sz="2800" dirty="0"/>
              <a:t>Information input</a:t>
            </a:r>
          </a:p>
          <a:p>
            <a:pPr lvl="1" algn="just"/>
            <a:r>
              <a:rPr lang="en-GB" sz="2800" dirty="0"/>
              <a:t>Information processing</a:t>
            </a:r>
          </a:p>
          <a:p>
            <a:pPr lvl="1" algn="just"/>
            <a:r>
              <a:rPr lang="en-GB" sz="2800" dirty="0"/>
              <a:t>Product – brand evaluation</a:t>
            </a:r>
          </a:p>
          <a:p>
            <a:pPr lvl="1" algn="just"/>
            <a:r>
              <a:rPr lang="en-GB" sz="2800" dirty="0"/>
              <a:t>General motivating influences</a:t>
            </a:r>
          </a:p>
          <a:p>
            <a:pPr lvl="1" algn="just"/>
            <a:r>
              <a:rPr lang="en-GB" sz="2800" dirty="0"/>
              <a:t>Internationalised environment influences</a:t>
            </a:r>
          </a:p>
        </p:txBody>
      </p:sp>
    </p:spTree>
    <p:extLst>
      <p:ext uri="{BB962C8B-B14F-4D97-AF65-F5344CB8AC3E}">
        <p14:creationId xmlns:p14="http://schemas.microsoft.com/office/powerpoint/2010/main" val="166707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6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600" b="1" dirty="0"/>
              <a:t>About the model</a:t>
            </a:r>
          </a:p>
          <a:p>
            <a:pPr algn="just"/>
            <a:r>
              <a:rPr lang="en-GB" sz="2600" dirty="0"/>
              <a:t>The model has emphasised on the conscious decision making process adopted by a consumer.</a:t>
            </a:r>
          </a:p>
          <a:p>
            <a:pPr algn="just"/>
            <a:r>
              <a:rPr lang="en-GB" sz="2600" dirty="0"/>
              <a:t>The model is easy to understand and is flexible.</a:t>
            </a:r>
          </a:p>
          <a:p>
            <a:pPr algn="just"/>
            <a:r>
              <a:rPr lang="en-GB" sz="2600" dirty="0"/>
              <a:t>This model recognises that a consumer may not go through all the steps always. This is because in case of repeat purchases the consumer may bypass some of the steps.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/>
              <a:t>One limitation, the inclusion of environmental variables and general motivating influences but not specifying the effect of these on the buyer behaviour.</a:t>
            </a:r>
          </a:p>
        </p:txBody>
      </p:sp>
    </p:spTree>
    <p:extLst>
      <p:ext uri="{BB962C8B-B14F-4D97-AF65-F5344CB8AC3E}">
        <p14:creationId xmlns:p14="http://schemas.microsoft.com/office/powerpoint/2010/main" val="118549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Economic Model: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This model assumes that with limited purchasing power and a set of needs and tastes, a consumer will allocate his/ her expenditure over different products at a given prices so as to maximize utility.</a:t>
            </a:r>
          </a:p>
          <a:p>
            <a:pPr marL="0" indent="0">
              <a:buNone/>
            </a:pPr>
            <a:r>
              <a:rPr lang="en-GB" sz="2600" b="1" dirty="0"/>
              <a:t>Bases for Economic Model:</a:t>
            </a:r>
          </a:p>
          <a:p>
            <a:pPr lvl="1"/>
            <a:r>
              <a:rPr lang="en-GB" sz="2200" dirty="0"/>
              <a:t>Price Effect</a:t>
            </a:r>
          </a:p>
          <a:p>
            <a:pPr lvl="1"/>
            <a:r>
              <a:rPr lang="en-GB" sz="2200" dirty="0"/>
              <a:t>Substitution Effect</a:t>
            </a:r>
          </a:p>
          <a:p>
            <a:pPr lvl="1"/>
            <a:r>
              <a:rPr lang="en-GB" sz="2200" dirty="0"/>
              <a:t>Income Effect</a:t>
            </a:r>
          </a:p>
          <a:p>
            <a:pPr marL="0" indent="0">
              <a:buNone/>
            </a:pPr>
            <a:r>
              <a:rPr lang="en-GB" sz="2600" b="1" dirty="0"/>
              <a:t>Criticism:</a:t>
            </a:r>
          </a:p>
          <a:p>
            <a:r>
              <a:rPr lang="en-GB" sz="2600" dirty="0"/>
              <a:t>Fails to explain how does the consumer actually behave.</a:t>
            </a:r>
          </a:p>
          <a:p>
            <a:r>
              <a:rPr lang="en-GB" sz="2600" dirty="0"/>
              <a:t>Incompleteness in the Model.</a:t>
            </a:r>
          </a:p>
          <a:p>
            <a:r>
              <a:rPr lang="en-GB" sz="2600" dirty="0"/>
              <a:t>Lack of broader perspective. </a:t>
            </a:r>
          </a:p>
        </p:txBody>
      </p:sp>
    </p:spTree>
    <p:extLst>
      <p:ext uri="{BB962C8B-B14F-4D97-AF65-F5344CB8AC3E}">
        <p14:creationId xmlns:p14="http://schemas.microsoft.com/office/powerpoint/2010/main" val="15406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Engel, Blackwell and </a:t>
            </a:r>
            <a:r>
              <a:rPr lang="en-GB" dirty="0" err="1"/>
              <a:t>Minirad</a:t>
            </a:r>
            <a:r>
              <a:rPr lang="en-GB" dirty="0"/>
              <a:t> (EBM) Model: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algn="just"/>
            <a:r>
              <a:rPr lang="en-GB" sz="2600" dirty="0"/>
              <a:t>It shares certain things with Howard-</a:t>
            </a:r>
            <a:r>
              <a:rPr lang="en-GB" sz="2600" dirty="0" err="1"/>
              <a:t>Sheth</a:t>
            </a:r>
            <a:r>
              <a:rPr lang="en-GB" sz="2600" dirty="0"/>
              <a:t> model.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/>
              <a:t>The core of the EBM model is a decision process which is augmented with inputs from information processing and other influencing factors.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/>
              <a:t>Four sections of the Model:</a:t>
            </a:r>
          </a:p>
          <a:p>
            <a:pPr algn="just"/>
            <a:r>
              <a:rPr lang="en-GB" sz="2600" dirty="0"/>
              <a:t>Input</a:t>
            </a:r>
          </a:p>
          <a:p>
            <a:pPr algn="just"/>
            <a:r>
              <a:rPr lang="en-GB" sz="2600" dirty="0"/>
              <a:t>Information Processing</a:t>
            </a:r>
          </a:p>
          <a:p>
            <a:pPr algn="just"/>
            <a:r>
              <a:rPr lang="en-GB" sz="2600" dirty="0"/>
              <a:t>Decision process and</a:t>
            </a:r>
          </a:p>
          <a:p>
            <a:pPr algn="just"/>
            <a:r>
              <a:rPr lang="en-GB" sz="2600" dirty="0"/>
              <a:t>Variables influencing decision process.</a:t>
            </a:r>
          </a:p>
        </p:txBody>
      </p:sp>
    </p:spTree>
    <p:extLst>
      <p:ext uri="{BB962C8B-B14F-4D97-AF65-F5344CB8AC3E}">
        <p14:creationId xmlns:p14="http://schemas.microsoft.com/office/powerpoint/2010/main" val="1195225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EBM Model when compared to the Howard-</a:t>
            </a:r>
            <a:r>
              <a:rPr lang="en-GB" sz="2800" dirty="0" err="1"/>
              <a:t>seth</a:t>
            </a:r>
            <a:r>
              <a:rPr lang="en-GB" sz="2800" dirty="0"/>
              <a:t> model is more coherent and flexible than the latter.</a:t>
            </a:r>
          </a:p>
          <a:p>
            <a:endParaRPr lang="en-GB" sz="2800" dirty="0"/>
          </a:p>
          <a:p>
            <a:r>
              <a:rPr lang="en-GB" sz="2800" dirty="0"/>
              <a:t>This model also includes human processes like memory, information processing and considers both the positive and negative purchase out comes.</a:t>
            </a:r>
          </a:p>
        </p:txBody>
      </p:sp>
    </p:spTree>
    <p:extLst>
      <p:ext uri="{BB962C8B-B14F-4D97-AF65-F5344CB8AC3E}">
        <p14:creationId xmlns:p14="http://schemas.microsoft.com/office/powerpoint/2010/main" val="3821803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" y="852821"/>
            <a:ext cx="8591441" cy="554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05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dirty="0" err="1"/>
              <a:t>ekb</a:t>
            </a:r>
            <a:r>
              <a:rPr lang="en-US" dirty="0"/>
              <a:t> model is a comprehensive and shows the components of decision making and the relationship and interaction among them . The five distinctive parts of consumer decision making are input, information processing, decision process ,decision process variables and external influences.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Webster and Wind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de-DE" dirty="0"/>
              <a:t>partitiones the buying process into several processes </a:t>
            </a:r>
          </a:p>
          <a:p>
            <a:pPr>
              <a:buFont typeface="Wingdings" pitchFamily="2" charset="2"/>
              <a:buChar char="§"/>
            </a:pP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de-DE" dirty="0"/>
              <a:t>processes of decision-making are determined by environmental and organizational factors.</a:t>
            </a:r>
          </a:p>
          <a:p>
            <a:pPr>
              <a:buFont typeface="Wingdings" pitchFamily="2" charset="2"/>
              <a:buChar char="§"/>
            </a:pP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de-DE" dirty="0"/>
              <a:t>Final buying process rendered as the mixture of individual and group decision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sz="3200" dirty="0"/>
              <a:t>Automobile manufacturing</a:t>
            </a:r>
            <a:endParaRPr lang="en-IN" sz="3200" dirty="0"/>
          </a:p>
        </p:txBody>
      </p:sp>
      <p:pic>
        <p:nvPicPr>
          <p:cNvPr id="1026" name="Picture 2" descr="C:\Users\AniMJ\Desktop\pics\072149c6421b225cec1ce7d45316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2928934"/>
            <a:ext cx="44577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2714620"/>
            <a:ext cx="298831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rial"/>
              </a:rPr>
              <a:t> B2B 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rial"/>
              </a:rPr>
              <a:t> Purchasing tires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prstClr val="white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N" dirty="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617538"/>
            <a:ext cx="8410575" cy="1143000"/>
          </a:xfrm>
          <a:prstGeom prst="rect">
            <a:avLst/>
          </a:prstGeom>
          <a:noFill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66738" y="2017713"/>
            <a:ext cx="8388350" cy="3240087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Tw Cen MT"/>
              </a:rPr>
              <a:t>Choice is among alternative brands and services, and among stores</a:t>
            </a:r>
          </a:p>
          <a:p>
            <a:pPr marL="1462088" lvl="4" indent="-209550" fontAlgn="auto">
              <a:spcBef>
                <a:spcPct val="20000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" pitchFamily="2" charset="2"/>
              <a:buNone/>
              <a:defRPr/>
            </a:pPr>
            <a:endParaRPr lang="en-US" sz="2000" dirty="0">
              <a:solidFill>
                <a:prstClr val="black"/>
              </a:solidFill>
              <a:latin typeface="Tw Cen MT"/>
            </a:endParaRP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Tw Cen MT"/>
              </a:rPr>
              <a:t>Noncomparable alternatives are two or more choice options in different product categories, such as deciding whether to buy a new stereo or a new television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The Consumer Choice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534400" cy="914400"/>
          </a:xfrm>
          <a:prstGeom prst="rect">
            <a:avLst/>
          </a:prstGeom>
          <a:noFill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600200"/>
            <a:ext cx="7772400" cy="47244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273050" indent="-27305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Tw Cen MT"/>
              </a:rPr>
              <a:t>Compensatory models are used in high-involvement conditions and allow high ratings on one attribute to compensate for low ratings on another.</a:t>
            </a:r>
          </a:p>
          <a:p>
            <a:pPr marL="1462088" lvl="4" indent="-209550" algn="just" fontAlgn="auto">
              <a:spcBef>
                <a:spcPct val="20000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" pitchFamily="2" charset="2"/>
              <a:buNone/>
              <a:defRPr/>
            </a:pPr>
            <a:endParaRPr lang="en-US" sz="800" dirty="0">
              <a:solidFill>
                <a:prstClr val="black"/>
              </a:solidFill>
              <a:latin typeface="Tw Cen MT"/>
            </a:endParaRPr>
          </a:p>
          <a:p>
            <a:pPr marL="273050" indent="-27305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Tw Cen MT"/>
              </a:rPr>
              <a:t>Noncompensatory models are used in low-involvement situations and emphasize that high ratings on some attributes will not compensate for low ratings on another attribute.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High- and Low-Involvement Conditions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Model: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This model help marketers to promote association of products with strong drivers and cues, which would lead to positive reinforcement from the consumers.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In marketing context, ‘learning’ will help marketers to understand how consumer learn to respond in new marketing situations, or how they have learned and respond in the past in similar situations. </a:t>
            </a:r>
          </a:p>
          <a:p>
            <a:pPr marL="0" indent="0">
              <a:buNone/>
            </a:pPr>
            <a:endParaRPr lang="en-GB" sz="2600" b="1" dirty="0"/>
          </a:p>
          <a:p>
            <a:pPr marL="0" indent="0">
              <a:buNone/>
            </a:pPr>
            <a:r>
              <a:rPr lang="en-GB" sz="2600" b="1" dirty="0"/>
              <a:t>As Consumers also learn to discriminate and this information will be useful in working out different marketing strategies. </a:t>
            </a:r>
          </a:p>
          <a:p>
            <a:pPr marL="0" indent="0">
              <a:buNone/>
            </a:pPr>
            <a:r>
              <a:rPr lang="en-GB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3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High-Involvement Choice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Multi-attribute models are employed in which information on attributes is combined into an overall judgment, and the brand with the highest overall judgment is chosen. </a:t>
            </a:r>
          </a:p>
          <a:p>
            <a:endParaRPr lang="en-US" dirty="0"/>
          </a:p>
          <a:p>
            <a:r>
              <a:rPr lang="en-US" dirty="0"/>
              <a:t>With compensatory models an alternative is not necessarily rejected because it has low ratings on any particular attribute.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Noncompensatory Decision…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dirty="0"/>
              <a:t>Conjunctive Decision Rule (cutoff criteria)</a:t>
            </a:r>
          </a:p>
          <a:p>
            <a:pPr marL="662940" lvl="1" indent="-342900">
              <a:spcBef>
                <a:spcPct val="20000"/>
              </a:spcBef>
            </a:pPr>
            <a:r>
              <a:rPr lang="en-US" altLang="en-US" sz="2500" dirty="0"/>
              <a:t>Consumer sets a minimum standard for </a:t>
            </a:r>
            <a:r>
              <a:rPr lang="en-US" altLang="en-US" sz="2500" i="1" dirty="0"/>
              <a:t>each</a:t>
            </a:r>
            <a:r>
              <a:rPr lang="en-US" altLang="en-US" sz="2500" dirty="0"/>
              <a:t> attribute and if a brand fails to pass any standard, it is dropped from consideration</a:t>
            </a:r>
            <a:r>
              <a:rPr lang="en-US" altLang="en-US" sz="1700" dirty="0"/>
              <a:t>.</a:t>
            </a:r>
            <a:endParaRPr lang="en-US" altLang="en-US" sz="2100" dirty="0"/>
          </a:p>
          <a:p>
            <a:pPr marL="662940" lvl="1" indent="-342900">
              <a:spcBef>
                <a:spcPct val="20000"/>
              </a:spcBef>
            </a:pPr>
            <a:r>
              <a:rPr lang="en-US" altLang="en-US" sz="2500" dirty="0"/>
              <a:t>Reduces a large consideration set to a manageable size.</a:t>
            </a:r>
          </a:p>
          <a:p>
            <a:pPr marL="662940" lvl="1" indent="-342900">
              <a:spcBef>
                <a:spcPct val="20000"/>
              </a:spcBef>
            </a:pPr>
            <a:r>
              <a:rPr lang="en-US" altLang="en-US" sz="2500" dirty="0"/>
              <a:t>Often used in conjunction with another decision rule.</a:t>
            </a:r>
          </a:p>
          <a:p>
            <a:pPr marL="662940" lvl="1" indent="-342900">
              <a:spcBef>
                <a:spcPct val="20000"/>
              </a:spcBef>
            </a:pPr>
            <a:endParaRPr lang="en-US" altLang="en-US" sz="2500" dirty="0"/>
          </a:p>
          <a:p>
            <a:pPr marL="342900" indent="-342900">
              <a:spcBef>
                <a:spcPct val="20000"/>
              </a:spcBef>
            </a:pPr>
            <a:r>
              <a:rPr lang="en-US" altLang="en-US" dirty="0"/>
              <a:t>Disjunctive Decision Rule (rank by importance)--</a:t>
            </a:r>
            <a:r>
              <a:rPr lang="en-US" altLang="en-US" sz="2400" dirty="0"/>
              <a:t> </a:t>
            </a:r>
            <a:r>
              <a:rPr lang="en-US" altLang="en-US" sz="2800" dirty="0"/>
              <a:t>sets a minimum acceptable standard as the cutoff point </a:t>
            </a:r>
            <a:r>
              <a:rPr lang="en-US" altLang="en-US" sz="2800" i="1" dirty="0"/>
              <a:t>any</a:t>
            </a:r>
            <a:r>
              <a:rPr lang="en-US" altLang="en-US" sz="2800" dirty="0"/>
              <a:t> attribute--any brand that exceeds the cutoff point is accepted.</a:t>
            </a:r>
            <a:endParaRPr lang="en-US" altLang="en-US" sz="3200" dirty="0"/>
          </a:p>
          <a:p>
            <a:pPr marL="662940" lvl="1" indent="-342900">
              <a:spcBef>
                <a:spcPct val="20000"/>
              </a:spcBef>
            </a:pPr>
            <a:r>
              <a:rPr lang="en-US" altLang="en-US" dirty="0"/>
              <a:t>Reduces large consideration set to a more manageable number of alternatives.</a:t>
            </a:r>
          </a:p>
          <a:p>
            <a:pPr marL="662940" lvl="1" indent="-342900">
              <a:spcBef>
                <a:spcPct val="20000"/>
              </a:spcBef>
            </a:pPr>
            <a:r>
              <a:rPr lang="en-US" altLang="en-US" dirty="0"/>
              <a:t>Consumer may settle for the first satisfactory brand as final choice or may use another decision rule.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Choice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en-US" dirty="0">
                <a:hlinkClick r:id="" action="ppaction://noaction"/>
              </a:rPr>
              <a:t>Consumer Decision rules are broadly classified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en-US" dirty="0">
                <a:hlinkClick r:id="" action="ppaction://noaction"/>
              </a:rPr>
              <a:t>into two major category: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hlinkClick r:id="" action="ppaction://noaction"/>
              </a:rPr>
              <a:t>Compensatory model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hlinkClick r:id="" action="ppaction://noaction"/>
              </a:rPr>
              <a:t>Noncompensatory</a:t>
            </a:r>
            <a:r>
              <a:rPr lang="en-US" dirty="0">
                <a:hlinkClick r:id="" action="ppaction://noaction"/>
              </a:rPr>
              <a:t> models</a:t>
            </a:r>
            <a:endParaRPr lang="en-US" dirty="0"/>
          </a:p>
          <a:p>
            <a:pPr marL="635508" lvl="1" indent="-342900">
              <a:lnSpc>
                <a:spcPct val="90000"/>
              </a:lnSpc>
              <a:buClr>
                <a:schemeClr val="tx1"/>
              </a:buClr>
              <a:buFont typeface="Wingdings" charset="2"/>
              <a:buChar char="§"/>
            </a:pPr>
            <a:r>
              <a:rPr lang="en-US" sz="3200" dirty="0">
                <a:hlinkClick r:id="" action="ppaction://noaction"/>
              </a:rPr>
              <a:t>Conjunctive model</a:t>
            </a:r>
            <a:endParaRPr lang="en-US" sz="3200" dirty="0"/>
          </a:p>
          <a:p>
            <a:pPr marL="635508" lvl="1" indent="-342900">
              <a:lnSpc>
                <a:spcPct val="90000"/>
              </a:lnSpc>
              <a:buClr>
                <a:schemeClr val="tx1"/>
              </a:buClr>
              <a:buFont typeface="Wingdings" charset="2"/>
              <a:buChar char="§"/>
            </a:pPr>
            <a:r>
              <a:rPr lang="en-US" sz="3200" dirty="0">
                <a:hlinkClick r:id="" action="ppaction://noaction"/>
              </a:rPr>
              <a:t>Disjunctive model</a:t>
            </a:r>
            <a:endParaRPr lang="en-US" sz="3200" dirty="0"/>
          </a:p>
          <a:p>
            <a:pPr marL="635508" lvl="1" indent="-342900">
              <a:lnSpc>
                <a:spcPct val="90000"/>
              </a:lnSpc>
              <a:buClr>
                <a:schemeClr val="tx1"/>
              </a:buClr>
              <a:buFont typeface="Wingdings" charset="2"/>
              <a:buChar char="§"/>
            </a:pPr>
            <a:r>
              <a:rPr lang="en-US" sz="3200" dirty="0">
                <a:hlinkClick r:id="" action="ppaction://noaction"/>
              </a:rPr>
              <a:t>Lexicographic model</a:t>
            </a:r>
            <a:endParaRPr lang="en-US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1190625"/>
          </a:xfrm>
          <a:prstGeom prst="rect">
            <a:avLst/>
          </a:prstGeom>
          <a:solidFill>
            <a:srgbClr val="008000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600" u="sng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Performance Levels on Evaluative Criteria for Six Notebook Computers</a:t>
            </a:r>
          </a:p>
        </p:txBody>
      </p:sp>
      <p:graphicFrame>
        <p:nvGraphicFramePr>
          <p:cNvPr id="100425" name="Group 73"/>
          <p:cNvGraphicFramePr>
            <a:graphicFrameLocks noGrp="1"/>
          </p:cNvGraphicFramePr>
          <p:nvPr/>
        </p:nvGraphicFramePr>
        <p:xfrm>
          <a:off x="381000" y="1828800"/>
          <a:ext cx="8186738" cy="4722813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Evaluative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Criteria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Alternatives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WinBook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HP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Compaq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Dell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IBM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Toshiba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Weight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Processor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Battery life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After-sale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support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Display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quality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9870" y="386024"/>
            <a:ext cx="8839200" cy="1077218"/>
          </a:xfrm>
          <a:prstGeom prst="rect">
            <a:avLst/>
          </a:prstGeom>
          <a:solidFill>
            <a:srgbClr val="008000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hlinkClick r:id="" action="ppaction://noaction"/>
              </a:rPr>
              <a:t>Evaluation of Six Notebook Computers</a:t>
            </a:r>
            <a:endParaRPr lang="en-US" sz="3200" b="1" dirty="0">
              <a:ln w="1905"/>
              <a:gradFill>
                <a:gsLst>
                  <a:gs pos="0">
                    <a:srgbClr val="C64847">
                      <a:shade val="20000"/>
                      <a:satMod val="200000"/>
                    </a:srgbClr>
                  </a:gs>
                  <a:gs pos="78000">
                    <a:srgbClr val="C64847">
                      <a:tint val="90000"/>
                      <a:shade val="89000"/>
                      <a:satMod val="220000"/>
                    </a:srgbClr>
                  </a:gs>
                  <a:gs pos="100000">
                    <a:srgbClr val="C648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hlinkClick r:id="" action="ppaction://noaction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hlinkClick r:id="" action="ppaction://noaction"/>
              </a:rPr>
              <a:t>Using a Compensatory Model</a:t>
            </a:r>
            <a:r>
              <a:rPr lang="en-US" sz="32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hlinkClick r:id="" action="ppaction://noaction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rgbClr val="C64847">
                      <a:shade val="20000"/>
                      <a:satMod val="200000"/>
                    </a:srgbClr>
                  </a:gs>
                  <a:gs pos="78000">
                    <a:srgbClr val="C64847">
                      <a:tint val="90000"/>
                      <a:shade val="89000"/>
                      <a:satMod val="220000"/>
                    </a:srgbClr>
                  </a:gs>
                  <a:gs pos="100000">
                    <a:srgbClr val="C648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graphicFrame>
        <p:nvGraphicFramePr>
          <p:cNvPr id="102493" name="Group 93"/>
          <p:cNvGraphicFramePr>
            <a:graphicFrameLocks noGrp="1"/>
          </p:cNvGraphicFramePr>
          <p:nvPr/>
        </p:nvGraphicFramePr>
        <p:xfrm>
          <a:off x="304800" y="1752600"/>
          <a:ext cx="8559800" cy="4606290"/>
        </p:xfrm>
        <a:graphic>
          <a:graphicData uri="http://schemas.openxmlformats.org/drawingml/2006/table">
            <a:tbl>
              <a:tblPr/>
              <a:tblGrid>
                <a:gridCol w="138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Evaluative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Criteria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Importance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Score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Alternatives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WinBook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HP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Compaq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Dell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IBM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Toshiba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Price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Weight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Processor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Battery life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After-sale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Support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Display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Quality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Total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492" name="Rectangle 92"/>
          <p:cNvSpPr>
            <a:spLocks noChangeArrowheads="1"/>
          </p:cNvSpPr>
          <p:nvPr/>
        </p:nvSpPr>
        <p:spPr bwMode="auto">
          <a:xfrm>
            <a:off x="6096000" y="2590800"/>
            <a:ext cx="609600" cy="40386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2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2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82" name="Group 86"/>
          <p:cNvGraphicFramePr>
            <a:graphicFrameLocks noGrp="1"/>
          </p:cNvGraphicFramePr>
          <p:nvPr/>
        </p:nvGraphicFramePr>
        <p:xfrm>
          <a:off x="381000" y="1905000"/>
          <a:ext cx="8378825" cy="4648201"/>
        </p:xfrm>
        <a:graphic>
          <a:graphicData uri="http://schemas.openxmlformats.org/drawingml/2006/table">
            <a:tbl>
              <a:tblPr/>
              <a:tblGrid>
                <a:gridCol w="138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7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Evaluative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Criteria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Minimum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Standards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Alternatives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WinBook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HP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Compaq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Dell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IBM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Toshiba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Price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Weight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Processor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Battery life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After-sale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Support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Display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Quality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6579" name="Rectangle 83"/>
          <p:cNvSpPr>
            <a:spLocks noChangeArrowheads="1"/>
          </p:cNvSpPr>
          <p:nvPr/>
        </p:nvSpPr>
        <p:spPr bwMode="auto">
          <a:xfrm>
            <a:off x="4267200" y="2819400"/>
            <a:ext cx="609600" cy="40386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106580" name="Rectangle 84"/>
          <p:cNvSpPr>
            <a:spLocks noChangeArrowheads="1"/>
          </p:cNvSpPr>
          <p:nvPr/>
        </p:nvSpPr>
        <p:spPr bwMode="auto">
          <a:xfrm>
            <a:off x="4876800" y="2819400"/>
            <a:ext cx="1143000" cy="40386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106581" name="Rectangle 8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190625"/>
          </a:xfrm>
          <a:prstGeom prst="rect">
            <a:avLst/>
          </a:prstGeom>
          <a:solidFill>
            <a:srgbClr val="008000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Evaluation of Notebook Computers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Using the Conjunctive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6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6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6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79" grpId="0" animBg="1"/>
      <p:bldP spid="10658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190625"/>
          </a:xfrm>
          <a:prstGeom prst="rect">
            <a:avLst/>
          </a:prstGeom>
          <a:solidFill>
            <a:srgbClr val="008000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600" u="sng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Evaluation of Notebook Computers</a:t>
            </a:r>
            <a:endParaRPr lang="en-US" sz="36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600" u="sng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Using the Disjunctive Model</a:t>
            </a:r>
          </a:p>
        </p:txBody>
      </p:sp>
      <p:graphicFrame>
        <p:nvGraphicFramePr>
          <p:cNvPr id="108630" name="Group 86"/>
          <p:cNvGraphicFramePr>
            <a:graphicFrameLocks noGrp="1"/>
          </p:cNvGraphicFramePr>
          <p:nvPr/>
        </p:nvGraphicFramePr>
        <p:xfrm>
          <a:off x="381000" y="1524000"/>
          <a:ext cx="8407400" cy="4876798"/>
        </p:xfrm>
        <a:graphic>
          <a:graphicData uri="http://schemas.openxmlformats.org/drawingml/2006/table">
            <a:tbl>
              <a:tblPr/>
              <a:tblGrid>
                <a:gridCol w="138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2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Evaluative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Criteria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Minimum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Standards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Alternatives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WinBook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HP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Compaq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Dell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IBM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Toshiba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Price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Weight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Processor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Not critical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Battery life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Not critical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After-sale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Support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Not critical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Display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Quality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8627" name="Rectangle 83"/>
          <p:cNvSpPr>
            <a:spLocks noChangeArrowheads="1"/>
          </p:cNvSpPr>
          <p:nvPr/>
        </p:nvSpPr>
        <p:spPr bwMode="auto">
          <a:xfrm>
            <a:off x="3124200" y="2438400"/>
            <a:ext cx="1219200" cy="4191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108629" name="Rectangle 85"/>
          <p:cNvSpPr>
            <a:spLocks noChangeArrowheads="1"/>
          </p:cNvSpPr>
          <p:nvPr/>
        </p:nvSpPr>
        <p:spPr bwMode="auto">
          <a:xfrm>
            <a:off x="6019800" y="2514600"/>
            <a:ext cx="609600" cy="41148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7" grpId="0" animBg="1"/>
      <p:bldP spid="10862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1190625"/>
          </a:xfrm>
          <a:prstGeom prst="rect">
            <a:avLst/>
          </a:prstGeom>
          <a:solidFill>
            <a:srgbClr val="008000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600" u="sng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Evaluation of Notebook Computers</a:t>
            </a:r>
            <a:endParaRPr lang="en-US" sz="36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600" u="sng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Using the Lexicographic Model</a:t>
            </a:r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/>
        </p:nvGraphicFramePr>
        <p:xfrm>
          <a:off x="381000" y="1816310"/>
          <a:ext cx="8382000" cy="4876802"/>
        </p:xfrm>
        <a:graphic>
          <a:graphicData uri="http://schemas.openxmlformats.org/drawingml/2006/table">
            <a:tbl>
              <a:tblPr/>
              <a:tblGrid>
                <a:gridCol w="167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6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2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Evaluative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Criteria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Alternatives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WinBook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HP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Compaq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Dell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IBM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Toshiba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Price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Weight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Processor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Battery life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After-sale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Support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Display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Quality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0675" name="Rectangle 83"/>
          <p:cNvSpPr>
            <a:spLocks noChangeArrowheads="1"/>
          </p:cNvSpPr>
          <p:nvPr/>
        </p:nvSpPr>
        <p:spPr bwMode="auto">
          <a:xfrm>
            <a:off x="2819400" y="2819400"/>
            <a:ext cx="1295400" cy="3810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7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381000"/>
            <a:ext cx="8229600" cy="1190625"/>
          </a:xfrm>
          <a:prstGeom prst="rect">
            <a:avLst/>
          </a:prstGeom>
          <a:solidFill>
            <a:srgbClr val="008000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600" u="sng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Decision Outcomes</a:t>
            </a:r>
          </a:p>
        </p:txBody>
      </p:sp>
      <p:graphicFrame>
        <p:nvGraphicFramePr>
          <p:cNvPr id="114715" name="Group 27"/>
          <p:cNvGraphicFramePr>
            <a:graphicFrameLocks noGrp="1"/>
          </p:cNvGraphicFramePr>
          <p:nvPr/>
        </p:nvGraphicFramePr>
        <p:xfrm>
          <a:off x="533400" y="2057400"/>
          <a:ext cx="8001000" cy="4038602"/>
        </p:xfrm>
        <a:graphic>
          <a:graphicData uri="http://schemas.openxmlformats.org/drawingml/2006/table">
            <a:tbl>
              <a:tblPr/>
              <a:tblGrid>
                <a:gridCol w="331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Choice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Brand Choice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Compensatory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Conjunctive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HP, Compaq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Disjunctive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Dell,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WinBook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Lexicographic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WinBook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Decision Rules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2330" y="1585208"/>
          <a:ext cx="8686800" cy="476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592">
                <a:tc>
                  <a:txBody>
                    <a:bodyPr/>
                    <a:lstStyle/>
                    <a:p>
                      <a:r>
                        <a:rPr lang="en-US" sz="2200" dirty="0"/>
                        <a:t>Decision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Mental Statement</a:t>
                      </a:r>
                      <a:r>
                        <a:rPr lang="en-US" sz="2200" baseline="0" dirty="0"/>
                        <a:t>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433">
                <a:tc>
                  <a:txBody>
                    <a:bodyPr/>
                    <a:lstStyle/>
                    <a:p>
                      <a:r>
                        <a:rPr lang="en-US" sz="2200" dirty="0"/>
                        <a:t>Compensatory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“I selected</a:t>
                      </a:r>
                      <a:r>
                        <a:rPr lang="en-US" sz="2200" baseline="0" dirty="0"/>
                        <a:t> the computer that came out best when I balanced the good ratings against the bad ratings”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767">
                <a:tc>
                  <a:txBody>
                    <a:bodyPr/>
                    <a:lstStyle/>
                    <a:p>
                      <a:r>
                        <a:rPr lang="en-US" sz="2200" dirty="0"/>
                        <a:t>Conjunctive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“I selected the computer that had no bad features.”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200" dirty="0"/>
                        <a:t>Disjunctive</a:t>
                      </a:r>
                      <a:r>
                        <a:rPr lang="en-US" sz="2200" baseline="0" dirty="0"/>
                        <a:t> Rule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“I</a:t>
                      </a:r>
                      <a:r>
                        <a:rPr lang="en-US" sz="2200" baseline="0" dirty="0"/>
                        <a:t> picked the computer that excelled in at least one attribute”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1542">
                <a:tc>
                  <a:txBody>
                    <a:bodyPr/>
                    <a:lstStyle/>
                    <a:p>
                      <a:r>
                        <a:rPr lang="en-US" sz="2200" dirty="0"/>
                        <a:t>Lexicographic Rule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“I looked at the feature that was most</a:t>
                      </a:r>
                      <a:r>
                        <a:rPr lang="en-US" sz="2200" baseline="0" dirty="0"/>
                        <a:t> important to me and chose the computer that ranked highest on that attributes.”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Psychological Model: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/>
              <a:t>This model based on the work of psychologists who were concerned with personality. The view was human needs and motives operates on buying.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This theory was developed by Sigmund </a:t>
            </a:r>
            <a:r>
              <a:rPr lang="en-GB" sz="2600" dirty="0" err="1"/>
              <a:t>Frued</a:t>
            </a:r>
            <a:r>
              <a:rPr lang="en-GB" sz="2600" dirty="0"/>
              <a:t>. Acc. To him human behaviour is the outcome of </a:t>
            </a:r>
          </a:p>
          <a:p>
            <a:pPr marL="0" indent="0">
              <a:buNone/>
            </a:pPr>
            <a:endParaRPr lang="en-GB" sz="2600" dirty="0"/>
          </a:p>
          <a:p>
            <a:pPr lvl="1"/>
            <a:r>
              <a:rPr lang="en-GB" sz="2200" dirty="0"/>
              <a:t>Id – the sources of all psychic energy which drives to act</a:t>
            </a:r>
          </a:p>
          <a:p>
            <a:pPr lvl="1"/>
            <a:r>
              <a:rPr lang="en-GB" sz="2200" dirty="0"/>
              <a:t>Super Ego – the internal representation of what is approved by society</a:t>
            </a:r>
          </a:p>
          <a:p>
            <a:pPr lvl="1"/>
            <a:r>
              <a:rPr lang="en-GB" sz="2200" dirty="0"/>
              <a:t>Ego – the conscious directing ‘id’ impulses to find gratification in socially accepted manner.</a:t>
            </a:r>
          </a:p>
          <a:p>
            <a:pPr marL="91440" indent="0">
              <a:buNone/>
            </a:pPr>
            <a:endParaRPr lang="en-GB" sz="2600" dirty="0"/>
          </a:p>
          <a:p>
            <a:pPr marL="91440" indent="0">
              <a:buNone/>
            </a:pPr>
            <a:r>
              <a:rPr lang="en-GB" sz="2600" dirty="0"/>
              <a:t>This model is concerned with personality and says that human behaviour to a great extent is directed by a complex set of deep seated motives.  </a:t>
            </a:r>
          </a:p>
          <a:p>
            <a:pPr marL="91440" indent="0">
              <a:buNone/>
            </a:pPr>
            <a:endParaRPr lang="en-GB" sz="2600" dirty="0"/>
          </a:p>
          <a:p>
            <a:pPr marL="91440" indent="0">
              <a:buNone/>
            </a:pPr>
            <a:r>
              <a:rPr lang="en-GB" sz="2600" dirty="0"/>
              <a:t>Helps the marketer to know how buyers influenced by symbolic factors in buying a product.</a:t>
            </a:r>
          </a:p>
        </p:txBody>
      </p:sp>
    </p:spTree>
    <p:extLst>
      <p:ext uri="{BB962C8B-B14F-4D97-AF65-F5344CB8AC3E}">
        <p14:creationId xmlns:p14="http://schemas.microsoft.com/office/powerpoint/2010/main" val="2142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Sociological Model: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As per this model, an individual buyer is a part of the institution called society, gets influenced by it and in turn, also influences it in its path of development.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The interactions with all the set of society leave some impressions on him and may play a role in influencing his buying behaviour.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The marketers, through a process of market segmentation can work out on the common behaviour patterns of a specific class and group of buyers and try to influence their buying pattern.</a:t>
            </a:r>
          </a:p>
        </p:txBody>
      </p:sp>
    </p:spTree>
    <p:extLst>
      <p:ext uri="{BB962C8B-B14F-4D97-AF65-F5344CB8AC3E}">
        <p14:creationId xmlns:p14="http://schemas.microsoft.com/office/powerpoint/2010/main" val="13823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Howard </a:t>
            </a:r>
            <a:r>
              <a:rPr lang="en-US" dirty="0" err="1"/>
              <a:t>Sheth</a:t>
            </a:r>
            <a:r>
              <a:rPr lang="en-US" dirty="0"/>
              <a:t> Model of buying </a:t>
            </a:r>
            <a:r>
              <a:rPr lang="en-GB" dirty="0"/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/>
              <a:t>It attempts to throw light on the rational brand behaviour shown by buyers when faced with situations involving incomplete information and limited abilities.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The model refers to three levels of decision making:</a:t>
            </a:r>
          </a:p>
          <a:p>
            <a:r>
              <a:rPr lang="en-GB" sz="2600" dirty="0"/>
              <a:t>Extensive problem solving</a:t>
            </a:r>
          </a:p>
          <a:p>
            <a:r>
              <a:rPr lang="en-GB" sz="2600" dirty="0"/>
              <a:t>Limited problem solving</a:t>
            </a:r>
          </a:p>
          <a:p>
            <a:r>
              <a:rPr lang="en-GB" sz="2600" dirty="0"/>
              <a:t>Routinized response behaviour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The model has borrowed the learning theory concepts to explain brand choice behaviour when learning takes places as the buyer moves from </a:t>
            </a:r>
            <a:r>
              <a:rPr lang="en-GB" sz="2600" b="1" dirty="0"/>
              <a:t>extensive to routinized problem solving behaviour.</a:t>
            </a:r>
          </a:p>
        </p:txBody>
      </p:sp>
    </p:spTree>
    <p:extLst>
      <p:ext uri="{BB962C8B-B14F-4D97-AF65-F5344CB8AC3E}">
        <p14:creationId xmlns:p14="http://schemas.microsoft.com/office/powerpoint/2010/main" val="25053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251460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Four components involved in the model: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6037"/>
            <a:ext cx="8229600" cy="2544763"/>
          </a:xfrm>
        </p:spPr>
        <p:txBody>
          <a:bodyPr>
            <a:normAutofit/>
          </a:bodyPr>
          <a:lstStyle/>
          <a:p>
            <a:r>
              <a:rPr lang="en-GB" sz="3200" dirty="0"/>
              <a:t>Input variables </a:t>
            </a:r>
          </a:p>
          <a:p>
            <a:r>
              <a:rPr lang="en-GB" sz="3200" dirty="0"/>
              <a:t>Output variables</a:t>
            </a:r>
          </a:p>
          <a:p>
            <a:r>
              <a:rPr lang="en-GB" sz="3200" dirty="0"/>
              <a:t>Hypothetic constructs</a:t>
            </a:r>
          </a:p>
          <a:p>
            <a:r>
              <a:rPr lang="en-GB" sz="3200" dirty="0"/>
              <a:t>Exogenous variables</a:t>
            </a:r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model makes significant contribution to understand consumer behaviour by identifying the variables which influence consumers.</a:t>
            </a:r>
          </a:p>
        </p:txBody>
      </p:sp>
    </p:spTree>
    <p:extLst>
      <p:ext uri="{BB962C8B-B14F-4D97-AF65-F5344CB8AC3E}">
        <p14:creationId xmlns:p14="http://schemas.microsoft.com/office/powerpoint/2010/main" val="34269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b="1" dirty="0"/>
              <a:t>Howard </a:t>
            </a:r>
            <a:r>
              <a:rPr lang="en-US" b="1" dirty="0" err="1"/>
              <a:t>Sheth</a:t>
            </a:r>
            <a:r>
              <a:rPr lang="en-US" b="1" dirty="0"/>
              <a:t> Model - Inputs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029200" cy="52578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/>
              <a:t>Input Variables consist of three distinct stimuli (information sources)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/>
              <a:t>The marketer furnishes</a:t>
            </a:r>
          </a:p>
          <a:p>
            <a:pPr lvl="1">
              <a:defRPr/>
            </a:pPr>
            <a:r>
              <a:rPr lang="en-US" sz="8000" dirty="0"/>
              <a:t>Physical brand characteristics (</a:t>
            </a:r>
            <a:r>
              <a:rPr lang="en-US" sz="8000" dirty="0" err="1"/>
              <a:t>significative</a:t>
            </a:r>
            <a:r>
              <a:rPr lang="en-US" sz="8000" dirty="0"/>
              <a:t> stimuli) </a:t>
            </a:r>
            <a:r>
              <a:rPr lang="en-US" sz="8000" dirty="0" err="1"/>
              <a:t>i.e</a:t>
            </a:r>
            <a:r>
              <a:rPr lang="en-US" sz="8000" dirty="0"/>
              <a:t> (</a:t>
            </a:r>
            <a:r>
              <a:rPr lang="en-GB" sz="8000" dirty="0"/>
              <a:t>are those actual elements of brands which the buyer confronts)</a:t>
            </a:r>
            <a:endParaRPr lang="en-US" sz="8000" dirty="0"/>
          </a:p>
          <a:p>
            <a:pPr lvl="1">
              <a:defRPr/>
            </a:pPr>
            <a:r>
              <a:rPr lang="en-US" sz="8000" dirty="0"/>
              <a:t>Verbal or visual product characteristics (symbolic stimuli).  i.e.(</a:t>
            </a:r>
            <a:r>
              <a:rPr lang="en-GB" sz="8000" dirty="0"/>
              <a:t>which are used by marketers to represent their products in a symbolic form)</a:t>
            </a:r>
            <a:endParaRPr lang="en-US" sz="80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8000" dirty="0"/>
              <a:t>The third type is </a:t>
            </a:r>
            <a:r>
              <a:rPr lang="en-GB" sz="8000" dirty="0"/>
              <a:t>generated by the social environment such as family, friends, groups etc.</a:t>
            </a:r>
            <a:endParaRPr lang="en-US" sz="8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/>
              <a:t>All three types of stimuli provide inputs concerning the product class or specific brands to the specific consumer.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857875" y="1400175"/>
            <a:ext cx="2828925" cy="1800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</a:rPr>
              <a:t>Significative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Quality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Price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Distinctive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Service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Availability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867400" y="3200400"/>
            <a:ext cx="2828925" cy="1714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Symbolic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Quality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Price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Distinctive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Service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Availability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867400" y="4872037"/>
            <a:ext cx="2828925" cy="1604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Social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Family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Reference Group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dirty="0">
                <a:solidFill>
                  <a:prstClr val="black"/>
                </a:solidFill>
              </a:rPr>
              <a:t>Social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717</TotalTime>
  <Words>2396</Words>
  <Application>Microsoft Office PowerPoint</Application>
  <PresentationFormat>On-screen Show (4:3)</PresentationFormat>
  <Paragraphs>607</Paragraphs>
  <Slides>49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Arial</vt:lpstr>
      <vt:lpstr>Calibri</vt:lpstr>
      <vt:lpstr>Century Gothic</vt:lpstr>
      <vt:lpstr>Corbel</vt:lpstr>
      <vt:lpstr>Franklin Gothic Book</vt:lpstr>
      <vt:lpstr>Tahoma</vt:lpstr>
      <vt:lpstr>Times New Roman</vt:lpstr>
      <vt:lpstr>Tw Cen MT</vt:lpstr>
      <vt:lpstr>Verdana</vt:lpstr>
      <vt:lpstr>Wingdings</vt:lpstr>
      <vt:lpstr>Wingdings 2</vt:lpstr>
      <vt:lpstr>Wingdings 3</vt:lpstr>
      <vt:lpstr>Verve</vt:lpstr>
      <vt:lpstr>Office Theme</vt:lpstr>
      <vt:lpstr>Median</vt:lpstr>
      <vt:lpstr>Module</vt:lpstr>
      <vt:lpstr>Technic</vt:lpstr>
      <vt:lpstr>MODELS OF CONSUMER BEHAVIOUR</vt:lpstr>
      <vt:lpstr>PowerPoint Presentation</vt:lpstr>
      <vt:lpstr>Economic Model:</vt:lpstr>
      <vt:lpstr>Learning Model: </vt:lpstr>
      <vt:lpstr>Psychological Model:</vt:lpstr>
      <vt:lpstr>The Sociological Model:</vt:lpstr>
      <vt:lpstr>The Howard Sheth Model of buying behaviour</vt:lpstr>
      <vt:lpstr>Four components involved in the model: </vt:lpstr>
      <vt:lpstr>Howard Sheth Model - Inputs</vt:lpstr>
      <vt:lpstr>Howard Sheth Model - Output</vt:lpstr>
      <vt:lpstr>Output variables: </vt:lpstr>
      <vt:lpstr>Howard Sheth Model – Perceptual Construct</vt:lpstr>
      <vt:lpstr>Howard Sheth Model - Learning Construct</vt:lpstr>
      <vt:lpstr>PowerPoint Presentation</vt:lpstr>
      <vt:lpstr>The Howard Sheth Model of buying behaviour</vt:lpstr>
      <vt:lpstr>Howard Sheth Model</vt:lpstr>
      <vt:lpstr>Limitations of the model: </vt:lpstr>
      <vt:lpstr>The Nicosia Model</vt:lpstr>
      <vt:lpstr>Nicosia Model – Field 1</vt:lpstr>
      <vt:lpstr>Nicosia Model – Field 2</vt:lpstr>
      <vt:lpstr>Nicosia Model – Field 3</vt:lpstr>
      <vt:lpstr>Nicosia Model – Field 4</vt:lpstr>
      <vt:lpstr>Nicosia Model</vt:lpstr>
      <vt:lpstr>PowerPoint Presentation</vt:lpstr>
      <vt:lpstr>Limitations: </vt:lpstr>
      <vt:lpstr>The Engel – Kollat – Blackwell (EKB) Model:</vt:lpstr>
      <vt:lpstr>PowerPoint Presentation</vt:lpstr>
      <vt:lpstr>PowerPoint Presentation</vt:lpstr>
      <vt:lpstr>PowerPoint Presentation</vt:lpstr>
      <vt:lpstr>Engel, Blackwell and Minirad (EBM) Model:</vt:lpstr>
      <vt:lpstr>PowerPoint Presentation</vt:lpstr>
      <vt:lpstr>PowerPoint Presentation</vt:lpstr>
      <vt:lpstr>Contd…</vt:lpstr>
      <vt:lpstr>Webster and Wind</vt:lpstr>
      <vt:lpstr>PowerPoint Presentation</vt:lpstr>
      <vt:lpstr>PowerPoint Presentation</vt:lpstr>
      <vt:lpstr>example</vt:lpstr>
      <vt:lpstr>The Consumer Choice Process</vt:lpstr>
      <vt:lpstr>High- and Low-Involvement Conditions</vt:lpstr>
      <vt:lpstr>High-Involvement Choice </vt:lpstr>
      <vt:lpstr>Noncompensatory Decision…</vt:lpstr>
      <vt:lpstr>Formal Choice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Decision Rules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Anil</dc:creator>
  <cp:lastModifiedBy>Veni Nair</cp:lastModifiedBy>
  <cp:revision>62</cp:revision>
  <dcterms:created xsi:type="dcterms:W3CDTF">2009-09-14T19:22:01Z</dcterms:created>
  <dcterms:modified xsi:type="dcterms:W3CDTF">2017-05-07T15:46:23Z</dcterms:modified>
</cp:coreProperties>
</file>