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94" r:id="rId2"/>
    <p:sldId id="264" r:id="rId3"/>
    <p:sldId id="288" r:id="rId4"/>
    <p:sldId id="267" r:id="rId5"/>
    <p:sldId id="257" r:id="rId6"/>
    <p:sldId id="283" r:id="rId7"/>
    <p:sldId id="258" r:id="rId8"/>
    <p:sldId id="281" r:id="rId9"/>
    <p:sldId id="282" r:id="rId10"/>
    <p:sldId id="259" r:id="rId11"/>
    <p:sldId id="271" r:id="rId12"/>
    <p:sldId id="272" r:id="rId13"/>
    <p:sldId id="290" r:id="rId14"/>
    <p:sldId id="291" r:id="rId15"/>
    <p:sldId id="273" r:id="rId16"/>
    <p:sldId id="260" r:id="rId17"/>
    <p:sldId id="296" r:id="rId18"/>
    <p:sldId id="274" r:id="rId19"/>
    <p:sldId id="275" r:id="rId20"/>
    <p:sldId id="261" r:id="rId21"/>
    <p:sldId id="276" r:id="rId22"/>
    <p:sldId id="292" r:id="rId23"/>
    <p:sldId id="277" r:id="rId24"/>
    <p:sldId id="278" r:id="rId25"/>
    <p:sldId id="284" r:id="rId26"/>
    <p:sldId id="262" r:id="rId27"/>
    <p:sldId id="297" r:id="rId28"/>
    <p:sldId id="279" r:id="rId29"/>
    <p:sldId id="285" r:id="rId30"/>
    <p:sldId id="287" r:id="rId31"/>
    <p:sldId id="263" r:id="rId32"/>
    <p:sldId id="280" r:id="rId33"/>
    <p:sldId id="28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99CCA4-6ECA-4AEB-A41B-3BAE4DB74A5B}" type="datetimeFigureOut">
              <a:rPr lang="en-US" smtClean="0"/>
              <a:t>3/16/2022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8C1E43-2047-4FED-9F5F-0C4A01C4A7B0}" type="slidenum">
              <a:rPr lang="en-US" smtClean="0"/>
              <a:t>‹#›</a:t>
            </a:fld>
            <a:endParaRPr lang="en-US"/>
          </a:p>
        </p:txBody>
      </p:sp>
    </p:spTree>
    <p:extLst>
      <p:ext uri="{BB962C8B-B14F-4D97-AF65-F5344CB8AC3E}">
        <p14:creationId xmlns:p14="http://schemas.microsoft.com/office/powerpoint/2010/main" val="3727414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endParaRPr lang="en-IN"/>
          </a:p>
        </p:txBody>
      </p:sp>
      <p:sp>
        <p:nvSpPr>
          <p:cNvPr id="5" name="Slide Number Placeholder 4"/>
          <p:cNvSpPr>
            <a:spLocks noGrp="1"/>
          </p:cNvSpPr>
          <p:nvPr>
            <p:ph type="sldNum" sz="quarter" idx="11"/>
          </p:nvPr>
        </p:nvSpPr>
        <p:spPr/>
        <p:txBody>
          <a:bodyPr/>
          <a:lstStyle/>
          <a:p>
            <a:fld id="{2D046A63-E36E-4CD7-9DF3-92EF0600A986}" type="slidenum">
              <a:rPr lang="en-IN" smtClean="0"/>
              <a:t>1</a:t>
            </a:fld>
            <a:endParaRPr lang="en-IN"/>
          </a:p>
        </p:txBody>
      </p:sp>
    </p:spTree>
    <p:extLst>
      <p:ext uri="{BB962C8B-B14F-4D97-AF65-F5344CB8AC3E}">
        <p14:creationId xmlns:p14="http://schemas.microsoft.com/office/powerpoint/2010/main" val="760988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8C1E43-2047-4FED-9F5F-0C4A01C4A7B0}" type="slidenum">
              <a:rPr lang="en-US" smtClean="0"/>
              <a:t>33</a:t>
            </a:fld>
            <a:endParaRPr lang="en-US"/>
          </a:p>
        </p:txBody>
      </p:sp>
    </p:spTree>
    <p:extLst>
      <p:ext uri="{BB962C8B-B14F-4D97-AF65-F5344CB8AC3E}">
        <p14:creationId xmlns:p14="http://schemas.microsoft.com/office/powerpoint/2010/main" val="2854364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r>
              <a:rPr lang="en-US"/>
              <a:t>11-02-2015</a:t>
            </a:r>
            <a:endParaRPr lang="en-IN"/>
          </a:p>
        </p:txBody>
      </p:sp>
      <p:sp>
        <p:nvSpPr>
          <p:cNvPr id="5" name="Footer Placeholder 4"/>
          <p:cNvSpPr>
            <a:spLocks noGrp="1"/>
          </p:cNvSpPr>
          <p:nvPr>
            <p:ph type="ftr" sz="quarter" idx="11"/>
          </p:nvPr>
        </p:nvSpPr>
        <p:spPr/>
        <p:txBody>
          <a:bodyPr/>
          <a:lstStyle/>
          <a:p>
            <a:r>
              <a:rPr lang="en-IN"/>
              <a:t>© Oxford University Press 2015. All rights reserved.</a:t>
            </a:r>
          </a:p>
        </p:txBody>
      </p:sp>
      <p:sp>
        <p:nvSpPr>
          <p:cNvPr id="6" name="Slide Number Placeholder 5"/>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29206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r>
              <a:rPr lang="en-US"/>
              <a:t>11-02-2015</a:t>
            </a:r>
            <a:endParaRPr lang="en-IN"/>
          </a:p>
        </p:txBody>
      </p:sp>
      <p:sp>
        <p:nvSpPr>
          <p:cNvPr id="5" name="Footer Placeholder 4"/>
          <p:cNvSpPr>
            <a:spLocks noGrp="1"/>
          </p:cNvSpPr>
          <p:nvPr>
            <p:ph type="ftr" sz="quarter" idx="11"/>
          </p:nvPr>
        </p:nvSpPr>
        <p:spPr/>
        <p:txBody>
          <a:bodyPr/>
          <a:lstStyle/>
          <a:p>
            <a:r>
              <a:rPr lang="en-IN"/>
              <a:t>© Oxford University Press 2015. All rights reserved.</a:t>
            </a:r>
          </a:p>
        </p:txBody>
      </p:sp>
      <p:sp>
        <p:nvSpPr>
          <p:cNvPr id="6" name="Slide Number Placeholder 5"/>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156102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r>
              <a:rPr lang="en-US"/>
              <a:t>11-02-2015</a:t>
            </a:r>
            <a:endParaRPr lang="en-IN"/>
          </a:p>
        </p:txBody>
      </p:sp>
      <p:sp>
        <p:nvSpPr>
          <p:cNvPr id="5" name="Footer Placeholder 4"/>
          <p:cNvSpPr>
            <a:spLocks noGrp="1"/>
          </p:cNvSpPr>
          <p:nvPr>
            <p:ph type="ftr" sz="quarter" idx="11"/>
          </p:nvPr>
        </p:nvSpPr>
        <p:spPr/>
        <p:txBody>
          <a:bodyPr/>
          <a:lstStyle/>
          <a:p>
            <a:r>
              <a:rPr lang="en-IN"/>
              <a:t>© Oxford University Press 2015. All rights reserved.</a:t>
            </a:r>
          </a:p>
        </p:txBody>
      </p:sp>
      <p:sp>
        <p:nvSpPr>
          <p:cNvPr id="6" name="Slide Number Placeholder 5"/>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1358973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r>
              <a:rPr lang="en-US"/>
              <a:t>11-02-2015</a:t>
            </a:r>
            <a:endParaRPr lang="en-IN"/>
          </a:p>
        </p:txBody>
      </p:sp>
      <p:sp>
        <p:nvSpPr>
          <p:cNvPr id="5" name="Footer Placeholder 4"/>
          <p:cNvSpPr>
            <a:spLocks noGrp="1"/>
          </p:cNvSpPr>
          <p:nvPr>
            <p:ph type="ftr" sz="quarter" idx="11"/>
          </p:nvPr>
        </p:nvSpPr>
        <p:spPr/>
        <p:txBody>
          <a:bodyPr/>
          <a:lstStyle/>
          <a:p>
            <a:r>
              <a:rPr lang="en-IN"/>
              <a:t>© Oxford University Press 2015. All rights reserved.</a:t>
            </a:r>
          </a:p>
        </p:txBody>
      </p:sp>
      <p:sp>
        <p:nvSpPr>
          <p:cNvPr id="6" name="Slide Number Placeholder 5"/>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1073701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11-02-2015</a:t>
            </a:r>
            <a:endParaRPr lang="en-IN"/>
          </a:p>
        </p:txBody>
      </p:sp>
      <p:sp>
        <p:nvSpPr>
          <p:cNvPr id="5" name="Footer Placeholder 4"/>
          <p:cNvSpPr>
            <a:spLocks noGrp="1"/>
          </p:cNvSpPr>
          <p:nvPr>
            <p:ph type="ftr" sz="quarter" idx="11"/>
          </p:nvPr>
        </p:nvSpPr>
        <p:spPr/>
        <p:txBody>
          <a:bodyPr/>
          <a:lstStyle/>
          <a:p>
            <a:r>
              <a:rPr lang="en-IN"/>
              <a:t>© Oxford University Press 2015. All rights reserved.</a:t>
            </a:r>
          </a:p>
        </p:txBody>
      </p:sp>
      <p:sp>
        <p:nvSpPr>
          <p:cNvPr id="6" name="Slide Number Placeholder 5"/>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309898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r>
              <a:rPr lang="en-US"/>
              <a:t>11-02-2015</a:t>
            </a:r>
            <a:endParaRPr lang="en-IN"/>
          </a:p>
        </p:txBody>
      </p:sp>
      <p:sp>
        <p:nvSpPr>
          <p:cNvPr id="6" name="Footer Placeholder 5"/>
          <p:cNvSpPr>
            <a:spLocks noGrp="1"/>
          </p:cNvSpPr>
          <p:nvPr>
            <p:ph type="ftr" sz="quarter" idx="11"/>
          </p:nvPr>
        </p:nvSpPr>
        <p:spPr/>
        <p:txBody>
          <a:bodyPr/>
          <a:lstStyle/>
          <a:p>
            <a:r>
              <a:rPr lang="en-IN"/>
              <a:t>© Oxford University Press 2015. All rights reserved.</a:t>
            </a:r>
          </a:p>
        </p:txBody>
      </p:sp>
      <p:sp>
        <p:nvSpPr>
          <p:cNvPr id="7" name="Slide Number Placeholder 6"/>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1694523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r>
              <a:rPr lang="en-US"/>
              <a:t>11-02-2015</a:t>
            </a:r>
            <a:endParaRPr lang="en-IN"/>
          </a:p>
        </p:txBody>
      </p:sp>
      <p:sp>
        <p:nvSpPr>
          <p:cNvPr id="8" name="Footer Placeholder 7"/>
          <p:cNvSpPr>
            <a:spLocks noGrp="1"/>
          </p:cNvSpPr>
          <p:nvPr>
            <p:ph type="ftr" sz="quarter" idx="11"/>
          </p:nvPr>
        </p:nvSpPr>
        <p:spPr/>
        <p:txBody>
          <a:bodyPr/>
          <a:lstStyle/>
          <a:p>
            <a:r>
              <a:rPr lang="en-IN"/>
              <a:t>© Oxford University Press 2015. All rights reserved.</a:t>
            </a:r>
          </a:p>
        </p:txBody>
      </p:sp>
      <p:sp>
        <p:nvSpPr>
          <p:cNvPr id="9" name="Slide Number Placeholder 8"/>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822977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r>
              <a:rPr lang="en-US"/>
              <a:t>11-02-2015</a:t>
            </a:r>
            <a:endParaRPr lang="en-IN"/>
          </a:p>
        </p:txBody>
      </p:sp>
      <p:sp>
        <p:nvSpPr>
          <p:cNvPr id="4" name="Footer Placeholder 3"/>
          <p:cNvSpPr>
            <a:spLocks noGrp="1"/>
          </p:cNvSpPr>
          <p:nvPr>
            <p:ph type="ftr" sz="quarter" idx="11"/>
          </p:nvPr>
        </p:nvSpPr>
        <p:spPr/>
        <p:txBody>
          <a:bodyPr/>
          <a:lstStyle/>
          <a:p>
            <a:r>
              <a:rPr lang="en-IN"/>
              <a:t>© Oxford University Press 2015. All rights reserved.</a:t>
            </a:r>
          </a:p>
        </p:txBody>
      </p:sp>
      <p:sp>
        <p:nvSpPr>
          <p:cNvPr id="5" name="Slide Number Placeholder 4"/>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655949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11-02-2015</a:t>
            </a:r>
            <a:endParaRPr lang="en-IN"/>
          </a:p>
        </p:txBody>
      </p:sp>
      <p:sp>
        <p:nvSpPr>
          <p:cNvPr id="3" name="Footer Placeholder 2"/>
          <p:cNvSpPr>
            <a:spLocks noGrp="1"/>
          </p:cNvSpPr>
          <p:nvPr>
            <p:ph type="ftr" sz="quarter" idx="11"/>
          </p:nvPr>
        </p:nvSpPr>
        <p:spPr/>
        <p:txBody>
          <a:bodyPr/>
          <a:lstStyle/>
          <a:p>
            <a:r>
              <a:rPr lang="en-IN"/>
              <a:t>© Oxford University Press 2015. All rights reserved.</a:t>
            </a:r>
          </a:p>
        </p:txBody>
      </p:sp>
      <p:sp>
        <p:nvSpPr>
          <p:cNvPr id="4" name="Slide Number Placeholder 3"/>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315007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11-02-2015</a:t>
            </a:r>
            <a:endParaRPr lang="en-IN"/>
          </a:p>
        </p:txBody>
      </p:sp>
      <p:sp>
        <p:nvSpPr>
          <p:cNvPr id="6" name="Footer Placeholder 5"/>
          <p:cNvSpPr>
            <a:spLocks noGrp="1"/>
          </p:cNvSpPr>
          <p:nvPr>
            <p:ph type="ftr" sz="quarter" idx="11"/>
          </p:nvPr>
        </p:nvSpPr>
        <p:spPr/>
        <p:txBody>
          <a:bodyPr/>
          <a:lstStyle/>
          <a:p>
            <a:r>
              <a:rPr lang="en-IN"/>
              <a:t>© Oxford University Press 2015. All rights reserved.</a:t>
            </a:r>
          </a:p>
        </p:txBody>
      </p:sp>
      <p:sp>
        <p:nvSpPr>
          <p:cNvPr id="7" name="Slide Number Placeholder 6"/>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3358114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11-02-2015</a:t>
            </a:r>
            <a:endParaRPr lang="en-IN"/>
          </a:p>
        </p:txBody>
      </p:sp>
      <p:sp>
        <p:nvSpPr>
          <p:cNvPr id="6" name="Footer Placeholder 5"/>
          <p:cNvSpPr>
            <a:spLocks noGrp="1"/>
          </p:cNvSpPr>
          <p:nvPr>
            <p:ph type="ftr" sz="quarter" idx="11"/>
          </p:nvPr>
        </p:nvSpPr>
        <p:spPr/>
        <p:txBody>
          <a:bodyPr/>
          <a:lstStyle/>
          <a:p>
            <a:r>
              <a:rPr lang="en-IN"/>
              <a:t>© Oxford University Press 2015. All rights reserved.</a:t>
            </a:r>
          </a:p>
        </p:txBody>
      </p:sp>
      <p:sp>
        <p:nvSpPr>
          <p:cNvPr id="7" name="Slide Number Placeholder 6"/>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2136509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10000"/>
            <a:duotone>
              <a:prstClr val="black"/>
              <a:srgbClr val="D9C3A5">
                <a:tint val="50000"/>
                <a:satMod val="180000"/>
              </a:srgbClr>
            </a:duotone>
            <a:extLst>
              <a:ext uri="{BEBA8EAE-BF5A-486C-A8C5-ECC9F3942E4B}">
                <a14:imgProps xmlns:a14="http://schemas.microsoft.com/office/drawing/2010/main">
                  <a14:imgLayer r:embed="rId14">
                    <a14:imgEffect>
                      <a14:artisticGlowDiffused trans="2000"/>
                    </a14:imgEffect>
                  </a14:imgLayer>
                </a14:imgProps>
              </a:ext>
            </a:extLst>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11-02-2015</a:t>
            </a:r>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 Oxford University Press 2015. All rights reserved.</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394C0-4158-4EA2-A87A-AD447F4A2A54}" type="slidenum">
              <a:rPr lang="en-IN" smtClean="0"/>
              <a:t>‹#›</a:t>
            </a:fld>
            <a:endParaRPr lang="en-IN"/>
          </a:p>
        </p:txBody>
      </p:sp>
    </p:spTree>
    <p:extLst>
      <p:ext uri="{BB962C8B-B14F-4D97-AF65-F5344CB8AC3E}">
        <p14:creationId xmlns:p14="http://schemas.microsoft.com/office/powerpoint/2010/main" val="2332407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2918046"/>
            <a:ext cx="7638630" cy="1938992"/>
          </a:xfrm>
          <a:prstGeom prst="rect">
            <a:avLst/>
          </a:prstGeom>
        </p:spPr>
        <p:txBody>
          <a:bodyPr wrap="none">
            <a:spAutoFit/>
          </a:bodyPr>
          <a:lstStyle/>
          <a:p>
            <a:pPr algn="ctr"/>
            <a:r>
              <a:rPr lang="en-IN" sz="6000" dirty="0">
                <a:solidFill>
                  <a:schemeClr val="accent5">
                    <a:lumMod val="75000"/>
                  </a:schemeClr>
                </a:solidFill>
                <a:latin typeface="Century Gothic" panose="020B0502020202020204" pitchFamily="34" charset="0"/>
              </a:rPr>
              <a:t>Customer Loyalty &amp; </a:t>
            </a:r>
          </a:p>
          <a:p>
            <a:pPr algn="ctr"/>
            <a:r>
              <a:rPr lang="en-IN" sz="6000" dirty="0">
                <a:solidFill>
                  <a:schemeClr val="accent5">
                    <a:lumMod val="75000"/>
                  </a:schemeClr>
                </a:solidFill>
                <a:latin typeface="Century Gothic" panose="020B0502020202020204" pitchFamily="34" charset="0"/>
              </a:rPr>
              <a:t>Retention</a:t>
            </a:r>
          </a:p>
        </p:txBody>
      </p:sp>
      <p:sp>
        <p:nvSpPr>
          <p:cNvPr id="7"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extLst>
      <p:ext uri="{BB962C8B-B14F-4D97-AF65-F5344CB8AC3E}">
        <p14:creationId xmlns:p14="http://schemas.microsoft.com/office/powerpoint/2010/main" val="2121741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p:cNvPicPr>
            <a:picLocks noChangeAspect="1" noChangeArrowheads="1"/>
          </p:cNvPicPr>
          <p:nvPr/>
        </p:nvPicPr>
        <p:blipFill>
          <a:blip r:embed="rId2"/>
          <a:srcRect/>
          <a:stretch>
            <a:fillRect/>
          </a:stretch>
        </p:blipFill>
        <p:spPr bwMode="auto">
          <a:xfrm>
            <a:off x="2143125" y="933450"/>
            <a:ext cx="3800475" cy="2647950"/>
          </a:xfrm>
          <a:prstGeom prst="rect">
            <a:avLst/>
          </a:prstGeom>
          <a:noFill/>
        </p:spPr>
      </p:pic>
      <p:sp>
        <p:nvSpPr>
          <p:cNvPr id="17410" name="Text Box 2"/>
          <p:cNvSpPr txBox="1">
            <a:spLocks noChangeArrowheads="1"/>
          </p:cNvSpPr>
          <p:nvPr/>
        </p:nvSpPr>
        <p:spPr bwMode="auto">
          <a:xfrm>
            <a:off x="5648325" y="1200150"/>
            <a:ext cx="752475" cy="3238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pitchFamily="34" charset="0"/>
                <a:ea typeface="Calibri" pitchFamily="34" charset="0"/>
                <a:cs typeface="Times New Roman" pitchFamily="18" charset="0"/>
              </a:rPr>
              <a:t>Loyalty</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418" name="Text Box 10"/>
          <p:cNvSpPr txBox="1">
            <a:spLocks noChangeArrowheads="1"/>
          </p:cNvSpPr>
          <p:nvPr/>
        </p:nvSpPr>
        <p:spPr bwMode="auto">
          <a:xfrm>
            <a:off x="5334000" y="2590800"/>
            <a:ext cx="10668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34" charset="0"/>
                <a:ea typeface="Calibri" pitchFamily="34" charset="0"/>
                <a:cs typeface="Times New Roman" pitchFamily="18" charset="0"/>
              </a:rPr>
              <a:t>Reactivation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416" name="Text Box 8"/>
          <p:cNvSpPr txBox="1">
            <a:spLocks noChangeArrowheads="1"/>
          </p:cNvSpPr>
          <p:nvPr/>
        </p:nvSpPr>
        <p:spPr bwMode="auto">
          <a:xfrm>
            <a:off x="3733800" y="3457575"/>
            <a:ext cx="1171575"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34" charset="0"/>
                <a:ea typeface="Calibri" pitchFamily="34" charset="0"/>
                <a:cs typeface="Times New Roman" pitchFamily="18" charset="0"/>
              </a:rPr>
              <a:t>Abandonment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417" name="Text Box 9"/>
          <p:cNvSpPr txBox="1">
            <a:spLocks noChangeArrowheads="1"/>
          </p:cNvSpPr>
          <p:nvPr/>
        </p:nvSpPr>
        <p:spPr bwMode="auto">
          <a:xfrm>
            <a:off x="4486275" y="3000375"/>
            <a:ext cx="695325"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34" charset="0"/>
                <a:ea typeface="Calibri" pitchFamily="34" charset="0"/>
                <a:cs typeface="Times New Roman" pitchFamily="18" charset="0"/>
              </a:rPr>
              <a:t>Attrition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414" name="Text Box 6"/>
          <p:cNvSpPr txBox="1">
            <a:spLocks noChangeArrowheads="1"/>
          </p:cNvSpPr>
          <p:nvPr/>
        </p:nvSpPr>
        <p:spPr bwMode="auto">
          <a:xfrm>
            <a:off x="1895475" y="2714625"/>
            <a:ext cx="619125" cy="2571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34" charset="0"/>
                <a:ea typeface="Calibri" pitchFamily="34" charset="0"/>
                <a:cs typeface="Times New Roman" pitchFamily="18" charset="0"/>
              </a:rPr>
              <a:t>Reach</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415" name="Text Box 7"/>
          <p:cNvSpPr txBox="1">
            <a:spLocks noChangeArrowheads="1"/>
          </p:cNvSpPr>
          <p:nvPr/>
        </p:nvSpPr>
        <p:spPr bwMode="auto">
          <a:xfrm>
            <a:off x="2286000" y="2209800"/>
            <a:ext cx="9906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34" charset="0"/>
                <a:ea typeface="Calibri" pitchFamily="34" charset="0"/>
                <a:cs typeface="Times New Roman" pitchFamily="18" charset="0"/>
              </a:rPr>
              <a:t>Acquisition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411" name="Text Box 3"/>
          <p:cNvSpPr txBox="1">
            <a:spLocks noChangeArrowheads="1"/>
          </p:cNvSpPr>
          <p:nvPr/>
        </p:nvSpPr>
        <p:spPr bwMode="auto">
          <a:xfrm>
            <a:off x="3124200" y="1752600"/>
            <a:ext cx="9906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pitchFamily="34" charset="0"/>
                <a:ea typeface="Calibri" pitchFamily="34" charset="0"/>
                <a:cs typeface="Times New Roman" pitchFamily="18" charset="0"/>
              </a:rPr>
              <a:t>Conversion</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412" name="Text Box 4"/>
          <p:cNvSpPr txBox="1">
            <a:spLocks noChangeArrowheads="1"/>
          </p:cNvSpPr>
          <p:nvPr/>
        </p:nvSpPr>
        <p:spPr bwMode="auto">
          <a:xfrm>
            <a:off x="4000500" y="1247775"/>
            <a:ext cx="800100"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pitchFamily="34" charset="0"/>
                <a:ea typeface="Calibri" pitchFamily="34" charset="0"/>
                <a:cs typeface="Times New Roman" pitchFamily="18" charset="0"/>
              </a:rPr>
              <a:t>Retention</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413" name="Text Box 5"/>
          <p:cNvSpPr txBox="1">
            <a:spLocks noChangeArrowheads="1"/>
          </p:cNvSpPr>
          <p:nvPr/>
        </p:nvSpPr>
        <p:spPr bwMode="auto">
          <a:xfrm>
            <a:off x="5829300" y="2057400"/>
            <a:ext cx="5715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34" charset="0"/>
                <a:ea typeface="Calibri" pitchFamily="34" charset="0"/>
                <a:cs typeface="Times New Roman" pitchFamily="18" charset="0"/>
              </a:rPr>
              <a:t>Churn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419" name="Rectangle 11"/>
          <p:cNvSpPr>
            <a:spLocks noChangeArrowheads="1"/>
          </p:cNvSpPr>
          <p:nvPr/>
        </p:nvSpPr>
        <p:spPr bwMode="auto">
          <a:xfrm>
            <a:off x="0" y="0"/>
            <a:ext cx="223138"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429" name="Rectangle 21"/>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430" name="Rectangle 22"/>
          <p:cNvSpPr>
            <a:spLocks noChangeArrowheads="1"/>
          </p:cNvSpPr>
          <p:nvPr/>
        </p:nvSpPr>
        <p:spPr bwMode="auto">
          <a:xfrm>
            <a:off x="1562571" y="4061936"/>
            <a:ext cx="6438429"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1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FIVE LEVELS OF CUSTOMER LIFECYCLE                                             </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1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(Source: E-Metrics Business Metrics For The New Economy by Jim Sterne and Matt Cutler)</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5"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Customer Value</a:t>
            </a:r>
          </a:p>
        </p:txBody>
      </p:sp>
      <p:sp>
        <p:nvSpPr>
          <p:cNvPr id="3" name="Content Placeholder 2"/>
          <p:cNvSpPr>
            <a:spLocks noGrp="1"/>
          </p:cNvSpPr>
          <p:nvPr>
            <p:ph idx="1"/>
          </p:nvPr>
        </p:nvSpPr>
        <p:spPr/>
        <p:txBody>
          <a:bodyPr>
            <a:normAutofit/>
          </a:bodyPr>
          <a:lstStyle/>
          <a:p>
            <a:pPr algn="just"/>
            <a:r>
              <a:rPr lang="en-US" dirty="0"/>
              <a:t>Customer value accounts to the benefit which a customer gets from a product or service as compared with its costs. </a:t>
            </a:r>
          </a:p>
          <a:p>
            <a:pPr algn="just"/>
            <a:r>
              <a:rPr lang="en-US" dirty="0"/>
              <a:t>These benefits have to be measured in monetary terms, in regards to the saving of money after buying of the product which can be spent further for buying more. </a:t>
            </a:r>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Customer Lifetime Value</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b="1" dirty="0"/>
              <a:t>     </a:t>
            </a:r>
            <a:r>
              <a:rPr lang="en-US" dirty="0"/>
              <a:t>Customer lifetime value (CLV) is an estimation of </a:t>
            </a:r>
            <a:r>
              <a:rPr lang="en-US" b="1" dirty="0"/>
              <a:t>revenue or profit </a:t>
            </a:r>
            <a:r>
              <a:rPr lang="en-US" b="1"/>
              <a:t>a company </a:t>
            </a:r>
            <a:r>
              <a:rPr lang="en-US" b="1" dirty="0"/>
              <a:t>anticipates during a lifetime relationship with the customer. </a:t>
            </a:r>
          </a:p>
          <a:p>
            <a:pPr algn="just">
              <a:buNone/>
            </a:pPr>
            <a:r>
              <a:rPr lang="en-US" dirty="0"/>
              <a:t> </a:t>
            </a:r>
          </a:p>
          <a:p>
            <a:pPr algn="just"/>
            <a:r>
              <a:rPr lang="en-US" dirty="0"/>
              <a:t>It assesses the </a:t>
            </a:r>
            <a:r>
              <a:rPr lang="en-US" b="1" dirty="0"/>
              <a:t>financial value of each customer </a:t>
            </a:r>
            <a:r>
              <a:rPr lang="en-US" dirty="0"/>
              <a:t>and is an important number because it signifies the </a:t>
            </a:r>
            <a:r>
              <a:rPr lang="en-US" b="1" dirty="0"/>
              <a:t>limit till which a company spends in acquiring new customers. </a:t>
            </a:r>
          </a:p>
          <a:p>
            <a:pPr algn="just"/>
            <a:r>
              <a:rPr lang="en-US" dirty="0"/>
              <a:t>It therefore becomes an important element in calculating the amount of money to be spent on advertising. </a:t>
            </a:r>
          </a:p>
          <a:p>
            <a:pPr algn="just"/>
            <a:endParaRPr lang="en-US" dirty="0"/>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Customer Lifetime Value</a:t>
            </a:r>
            <a:endParaRPr lang="en-US" dirty="0"/>
          </a:p>
        </p:txBody>
      </p:sp>
      <p:sp>
        <p:nvSpPr>
          <p:cNvPr id="3" name="Content Placeholder 2"/>
          <p:cNvSpPr>
            <a:spLocks noGrp="1"/>
          </p:cNvSpPr>
          <p:nvPr>
            <p:ph idx="1"/>
          </p:nvPr>
        </p:nvSpPr>
        <p:spPr/>
        <p:txBody>
          <a:bodyPr>
            <a:normAutofit/>
          </a:bodyPr>
          <a:lstStyle/>
          <a:p>
            <a:pPr algn="just">
              <a:buNone/>
            </a:pPr>
            <a:r>
              <a:rPr lang="en-US" b="1" dirty="0"/>
              <a:t>     </a:t>
            </a:r>
            <a:endParaRPr lang="en-US" dirty="0"/>
          </a:p>
          <a:p>
            <a:pPr algn="just"/>
            <a:r>
              <a:rPr lang="en-US" dirty="0"/>
              <a:t>The major use of customer lifetime value is in the </a:t>
            </a:r>
            <a:r>
              <a:rPr lang="en-US" b="1" dirty="0"/>
              <a:t>segmentation of customer, </a:t>
            </a:r>
            <a:r>
              <a:rPr lang="en-US" dirty="0"/>
              <a:t>where customers of similar traits as well as behaviors are grouped based on demographic (age, income, gender, etc),psychographic (lifestyle), benefit as well as usage. </a:t>
            </a:r>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Customer Lifetime Value</a:t>
            </a:r>
            <a:endParaRPr lang="en-US" dirty="0"/>
          </a:p>
        </p:txBody>
      </p:sp>
      <p:sp>
        <p:nvSpPr>
          <p:cNvPr id="3" name="Content Placeholder 2"/>
          <p:cNvSpPr>
            <a:spLocks noGrp="1"/>
          </p:cNvSpPr>
          <p:nvPr>
            <p:ph idx="1"/>
          </p:nvPr>
        </p:nvSpPr>
        <p:spPr/>
        <p:txBody>
          <a:bodyPr>
            <a:normAutofit/>
          </a:bodyPr>
          <a:lstStyle/>
          <a:p>
            <a:pPr algn="just"/>
            <a:r>
              <a:rPr lang="en-US" dirty="0"/>
              <a:t>The CLV analysis helps in </a:t>
            </a:r>
            <a:r>
              <a:rPr lang="en-US" b="1" dirty="0"/>
              <a:t>setting the upper limit on that which can be spent </a:t>
            </a:r>
            <a:r>
              <a:rPr lang="en-US" dirty="0"/>
              <a:t>by a company to acquire new customers profitably. </a:t>
            </a:r>
          </a:p>
          <a:p>
            <a:pPr algn="just"/>
            <a:r>
              <a:rPr lang="en-US" dirty="0"/>
              <a:t>If the company’s capability of monetizing the potential customers is lesser as compared to the cost of acquiring those customers, </a:t>
            </a:r>
            <a:r>
              <a:rPr lang="en-US" b="1" dirty="0"/>
              <a:t>the CRM model fails. </a:t>
            </a:r>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Lifetime Value Analysis</a:t>
            </a:r>
          </a:p>
        </p:txBody>
      </p:sp>
      <p:sp>
        <p:nvSpPr>
          <p:cNvPr id="3" name="Content Placeholder 2"/>
          <p:cNvSpPr>
            <a:spLocks noGrp="1"/>
          </p:cNvSpPr>
          <p:nvPr>
            <p:ph idx="1"/>
          </p:nvPr>
        </p:nvSpPr>
        <p:spPr/>
        <p:txBody>
          <a:bodyPr>
            <a:normAutofit lnSpcReduction="10000"/>
          </a:bodyPr>
          <a:lstStyle/>
          <a:p>
            <a:pPr algn="just">
              <a:buNone/>
            </a:pPr>
            <a:endParaRPr lang="en-US" dirty="0"/>
          </a:p>
          <a:p>
            <a:pPr algn="just">
              <a:buNone/>
            </a:pPr>
            <a:r>
              <a:rPr lang="en-US" b="1" dirty="0"/>
              <a:t>    1. Historical CLV – </a:t>
            </a:r>
            <a:r>
              <a:rPr lang="en-US" dirty="0"/>
              <a:t>In this we </a:t>
            </a:r>
            <a:r>
              <a:rPr lang="en-US" b="1" dirty="0"/>
              <a:t>sum up all the revenues or the profit per customer earned by the company since last few years till date</a:t>
            </a:r>
            <a:r>
              <a:rPr lang="en-US" dirty="0"/>
              <a:t>. This can be easily calculated when we have the access of all the customer transactional data and can be calculated through Excel or through various software tools. This analysis is generally used by retailers</a:t>
            </a:r>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295400" y="2743200"/>
            <a:ext cx="6553200" cy="2286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US" sz="2400" dirty="0"/>
              <a:t>Historical CLV = Sum of all the revenues or the profits earned through a customer = Sum of (Transaction 1+Transaction 2+Transaction 3...+Transaction N) x AGM</a:t>
            </a:r>
          </a:p>
          <a:p>
            <a:r>
              <a:rPr lang="en-US" sz="2400" b="1" dirty="0"/>
              <a:t>     (</a:t>
            </a:r>
            <a:r>
              <a:rPr lang="en-US" sz="2400" dirty="0"/>
              <a:t>where AGM = Average Gross Margin)</a:t>
            </a:r>
          </a:p>
          <a:p>
            <a:endParaRPr lang="en-US" dirty="0"/>
          </a:p>
        </p:txBody>
      </p:sp>
      <p:sp>
        <p:nvSpPr>
          <p:cNvPr id="3" name="TextBox 2"/>
          <p:cNvSpPr txBox="1"/>
          <p:nvPr/>
        </p:nvSpPr>
        <p:spPr>
          <a:xfrm>
            <a:off x="2667000" y="1295400"/>
            <a:ext cx="3429000" cy="584775"/>
          </a:xfrm>
          <a:prstGeom prst="rect">
            <a:avLst/>
          </a:prstGeom>
          <a:noFill/>
        </p:spPr>
        <p:txBody>
          <a:bodyPr wrap="square" rtlCol="0">
            <a:spAutoFit/>
          </a:bodyPr>
          <a:lstStyle/>
          <a:p>
            <a:r>
              <a:rPr lang="en-US" sz="3200" b="1" dirty="0"/>
              <a:t>Historical CLV </a:t>
            </a:r>
            <a:endParaRPr lang="en-US" sz="3200"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609600" y="1066800"/>
            <a:ext cx="8382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US"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Exhibit- 7.1</a:t>
            </a:r>
            <a:r>
              <a:rPr kumimoji="0" lang="en-US" b="1" i="0" u="none" strike="noStrike" cap="none" normalizeH="0" dirty="0">
                <a:ln>
                  <a:noFill/>
                </a:ln>
                <a:solidFill>
                  <a:schemeClr val="tx1"/>
                </a:solidFill>
                <a:effectLst/>
                <a:latin typeface="Times New Roman" pitchFamily="18" charset="0"/>
                <a:ea typeface="Calibri" pitchFamily="34" charset="0"/>
                <a:cs typeface="Times New Roman" pitchFamily="18" charset="0"/>
              </a:rPr>
              <a:t> - </a:t>
            </a:r>
            <a:r>
              <a:rPr kumimoji="0" lang="en-US"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Calculating the Customer Life time value (CLV) of a Mobile Service Provider</a:t>
            </a:r>
          </a:p>
          <a:p>
            <a:pPr marL="0" marR="0" lvl="0" indent="0" algn="just" defTabSz="914400" rtl="0" eaLnBrk="1" fontAlgn="base" latinLnBrk="0" hangingPunct="1">
              <a:lnSpc>
                <a:spcPct val="100000"/>
              </a:lnSpc>
              <a:spcBef>
                <a:spcPct val="0"/>
              </a:spcBef>
              <a:spcAft>
                <a:spcPct val="0"/>
              </a:spcAft>
              <a:buClrTx/>
              <a:buSzTx/>
              <a:buFontTx/>
              <a:buNone/>
              <a:tabLst>
                <a:tab pos="228600" algn="l"/>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Suppose a customer for a mobile service provider does a regular recharge of Rs 200/- </a:t>
            </a: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per month for his mobile every month. This is basically for a specific plan being provided through the mobile service provider. So Rs 200 is the average value earned</a:t>
            </a:r>
            <a:r>
              <a:rPr kumimoji="0" lang="en-US" b="0" i="0" u="none" strike="noStrike" cap="none" normalizeH="0" dirty="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by that particular customer. This is done by him regularly every month for a year. This comes to 12 times a year. His retention</a:t>
            </a:r>
            <a:r>
              <a:rPr kumimoji="0" lang="en-US" b="0" i="0" u="none" strike="noStrike" cap="none" normalizeH="0" dirty="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time is 3  years then the CLV (Customer Life Time value will be  computed as</a:t>
            </a: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endPar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Rs 200 x 12 months x 3 years = Rs 7200 in total revenues and Rs 2400 per year.</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sp>
        <p:nvSpPr>
          <p:cNvPr id="3"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Customer Lifetime value</a:t>
            </a:r>
          </a:p>
        </p:txBody>
      </p:sp>
      <p:sp>
        <p:nvSpPr>
          <p:cNvPr id="3" name="Content Placeholder 2"/>
          <p:cNvSpPr>
            <a:spLocks noGrp="1"/>
          </p:cNvSpPr>
          <p:nvPr>
            <p:ph idx="1"/>
          </p:nvPr>
        </p:nvSpPr>
        <p:spPr/>
        <p:txBody>
          <a:bodyPr>
            <a:normAutofit fontScale="92500" lnSpcReduction="10000"/>
          </a:bodyPr>
          <a:lstStyle/>
          <a:p>
            <a:pPr algn="just"/>
            <a:r>
              <a:rPr lang="en-US" dirty="0"/>
              <a:t>When we calculate the CLV based on net profit, it gives us the value of actual profit which a customer contributes to the particular store. </a:t>
            </a:r>
          </a:p>
          <a:p>
            <a:pPr algn="just"/>
            <a:r>
              <a:rPr lang="en-US" dirty="0"/>
              <a:t>This also takes into account the costs of the customer service, the cost of returns, its acquisition costs, the cost of its various marketing tools etc. </a:t>
            </a:r>
          </a:p>
          <a:p>
            <a:pPr algn="just"/>
            <a:r>
              <a:rPr lang="en-US" dirty="0"/>
              <a:t>After calculating the Gross margin CLV we are able to understand the true profitability of the customers achieved till date. </a:t>
            </a:r>
          </a:p>
          <a:p>
            <a:pPr algn="just"/>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Customer Lifetime value</a:t>
            </a:r>
          </a:p>
        </p:txBody>
      </p:sp>
      <p:sp>
        <p:nvSpPr>
          <p:cNvPr id="3" name="Content Placeholder 2"/>
          <p:cNvSpPr>
            <a:spLocks noGrp="1"/>
          </p:cNvSpPr>
          <p:nvPr>
            <p:ph idx="1"/>
          </p:nvPr>
        </p:nvSpPr>
        <p:spPr/>
        <p:txBody>
          <a:bodyPr>
            <a:normAutofit fontScale="77500" lnSpcReduction="20000"/>
          </a:bodyPr>
          <a:lstStyle/>
          <a:p>
            <a:pPr algn="just">
              <a:buNone/>
            </a:pPr>
            <a:r>
              <a:rPr lang="en-US" b="1" dirty="0"/>
              <a:t>    2. Predictive CLV – </a:t>
            </a:r>
            <a:r>
              <a:rPr lang="en-US" dirty="0"/>
              <a:t>This is a prediction done for the new customers based on its various </a:t>
            </a:r>
            <a:r>
              <a:rPr lang="en-US" b="1" dirty="0"/>
              <a:t>behavioral indicators </a:t>
            </a:r>
            <a:r>
              <a:rPr lang="en-US" dirty="0"/>
              <a:t>based on which we </a:t>
            </a:r>
            <a:r>
              <a:rPr lang="en-US" b="1" dirty="0"/>
              <a:t>forecast the lifetime value of the individual. </a:t>
            </a:r>
          </a:p>
          <a:p>
            <a:pPr algn="just">
              <a:buNone/>
            </a:pPr>
            <a:r>
              <a:rPr lang="en-US" dirty="0"/>
              <a:t>    This is the value which the new customers will spend over their entire period of lifetime. </a:t>
            </a:r>
          </a:p>
          <a:p>
            <a:pPr algn="just">
              <a:buNone/>
            </a:pPr>
            <a:r>
              <a:rPr lang="en-US" dirty="0"/>
              <a:t>    This analysis is very useful for optimizing the advertising campaigns of companies. </a:t>
            </a:r>
          </a:p>
          <a:p>
            <a:pPr algn="just">
              <a:buNone/>
            </a:pPr>
            <a:r>
              <a:rPr lang="en-US" dirty="0"/>
              <a:t>     In all these we look at the cost per conversion (CPC) of customers as well as the CLV of customers achieved through a particular campaign being run at a specific time. </a:t>
            </a:r>
          </a:p>
          <a:p>
            <a:pPr algn="just">
              <a:buNone/>
            </a:pPr>
            <a:r>
              <a:rPr lang="en-US" dirty="0"/>
              <a:t>    This can be calculated through the following equation</a:t>
            </a:r>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Retention an important factor</a:t>
            </a:r>
            <a:br>
              <a:rPr lang="en-US" dirty="0"/>
            </a:br>
            <a:endParaRPr lang="en-US" dirty="0"/>
          </a:p>
        </p:txBody>
      </p:sp>
      <p:sp>
        <p:nvSpPr>
          <p:cNvPr id="3" name="Content Placeholder 2"/>
          <p:cNvSpPr>
            <a:spLocks noGrp="1"/>
          </p:cNvSpPr>
          <p:nvPr>
            <p:ph idx="1"/>
          </p:nvPr>
        </p:nvSpPr>
        <p:spPr>
          <a:xfrm>
            <a:off x="457200" y="1066800"/>
            <a:ext cx="8229600" cy="5059363"/>
          </a:xfrm>
        </p:spPr>
        <p:txBody>
          <a:bodyPr>
            <a:normAutofit/>
          </a:bodyPr>
          <a:lstStyle/>
          <a:p>
            <a:pPr algn="just"/>
            <a:endParaRPr lang="en-US" dirty="0"/>
          </a:p>
          <a:p>
            <a:pPr algn="just"/>
            <a:r>
              <a:rPr lang="en-US" dirty="0"/>
              <a:t>Retention programs are essential for companies to keep their </a:t>
            </a:r>
            <a:r>
              <a:rPr lang="en-US" b="1" dirty="0"/>
              <a:t>profitable customers intact and customize their future interactions for better effectiveness</a:t>
            </a:r>
          </a:p>
          <a:p>
            <a:pPr algn="just">
              <a:buNone/>
            </a:pP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143000" y="1162050"/>
            <a:ext cx="6934200" cy="2114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459" name="Rectangle 3"/>
          <p:cNvSpPr>
            <a:spLocks noChangeArrowheads="1"/>
          </p:cNvSpPr>
          <p:nvPr/>
        </p:nvSpPr>
        <p:spPr bwMode="auto">
          <a:xfrm>
            <a:off x="3219974" y="164068"/>
            <a:ext cx="318082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800" b="1" dirty="0"/>
              <a:t>Predictive CLV </a:t>
            </a:r>
            <a:endParaRPr lang="en-US" sz="2800" dirty="0"/>
          </a:p>
        </p:txBody>
      </p:sp>
      <p:sp>
        <p:nvSpPr>
          <p:cNvPr id="19460" name="Rectangle 4"/>
          <p:cNvSpPr>
            <a:spLocks noChangeArrowheads="1"/>
          </p:cNvSpPr>
          <p:nvPr/>
        </p:nvSpPr>
        <p:spPr bwMode="auto">
          <a:xfrm>
            <a:off x="1295400" y="1143000"/>
            <a:ext cx="6781800"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CLV = ( ( T x AOV) AGM) ALT</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Where:</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T</a:t>
            </a:r>
            <a:r>
              <a:rPr kumimoji="0" lang="en-US"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 Average monthly transactions of a customer</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AOV</a:t>
            </a:r>
            <a:r>
              <a:rPr kumimoji="0" lang="en-US"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 Average order value of the customer</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ALT</a:t>
            </a:r>
            <a:r>
              <a:rPr kumimoji="0" lang="en-US"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 Average Customer Lifespan (in months)</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AGM</a:t>
            </a:r>
            <a:r>
              <a:rPr kumimoji="0" lang="en-US"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=Gross margin of the customer</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 name="TextBox 6"/>
          <p:cNvSpPr txBox="1"/>
          <p:nvPr/>
        </p:nvSpPr>
        <p:spPr>
          <a:xfrm>
            <a:off x="1234460" y="533400"/>
            <a:ext cx="7713971" cy="461665"/>
          </a:xfrm>
          <a:prstGeom prst="rect">
            <a:avLst/>
          </a:prstGeom>
          <a:noFill/>
        </p:spPr>
        <p:txBody>
          <a:bodyPr wrap="none" rtlCol="0">
            <a:spAutoFit/>
          </a:bodyPr>
          <a:lstStyle/>
          <a:p>
            <a:r>
              <a:rPr lang="en-US" sz="2400" dirty="0">
                <a:latin typeface="Arial" pitchFamily="34" charset="0"/>
                <a:ea typeface="Times New Roman" pitchFamily="18" charset="0"/>
                <a:cs typeface="Times New Roman" pitchFamily="18" charset="0"/>
              </a:rPr>
              <a:t>Gross margin contribution per customer lifespan (</a:t>
            </a:r>
            <a:r>
              <a:rPr lang="en-US" sz="2400" b="1" dirty="0">
                <a:latin typeface="Arial" pitchFamily="34" charset="0"/>
                <a:ea typeface="Times New Roman" pitchFamily="18" charset="0"/>
                <a:cs typeface="Times New Roman" pitchFamily="18" charset="0"/>
              </a:rPr>
              <a:t>GML</a:t>
            </a:r>
            <a:r>
              <a:rPr lang="en-US" sz="2400" dirty="0">
                <a:latin typeface="Arial" pitchFamily="34" charset="0"/>
                <a:ea typeface="Times New Roman" pitchFamily="18" charset="0"/>
                <a:cs typeface="Times New Roman" pitchFamily="18" charset="0"/>
              </a:rPr>
              <a:t>)</a:t>
            </a:r>
            <a:endParaRPr lang="en-US" sz="2400" dirty="0"/>
          </a:p>
        </p:txBody>
      </p:sp>
      <p:sp>
        <p:nvSpPr>
          <p:cNvPr id="9"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Probabilistic Marketing Techniques</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algn="just">
              <a:buNone/>
            </a:pPr>
            <a:r>
              <a:rPr lang="en-US" dirty="0"/>
              <a:t>	In these approaches the modeling visualizes that all the customers are different and the only difference is the "customer heterogeneity".</a:t>
            </a:r>
          </a:p>
          <a:p>
            <a:pPr algn="just">
              <a:buNone/>
            </a:pPr>
            <a:r>
              <a:rPr lang="en-US" dirty="0"/>
              <a:t>       The models works based on</a:t>
            </a:r>
          </a:p>
          <a:p>
            <a:pPr algn="just">
              <a:buNone/>
            </a:pPr>
            <a:endParaRPr lang="en-US" dirty="0"/>
          </a:p>
          <a:p>
            <a:pPr lvl="0" algn="just"/>
            <a:r>
              <a:rPr lang="en-US" dirty="0"/>
              <a:t>Observing various individual buying patterns from the past and then come up with various stories from the data set.</a:t>
            </a:r>
          </a:p>
          <a:p>
            <a:pPr lvl="0" algn="just"/>
            <a:r>
              <a:rPr lang="en-US" dirty="0"/>
              <a:t>Analyze and understand the patterns which correspond with its valuable customers as well as with the customers who are leaving them.</a:t>
            </a:r>
          </a:p>
          <a:p>
            <a:pPr lvl="0" algn="just"/>
            <a:r>
              <a:rPr lang="en-US" dirty="0"/>
              <a:t>Analyzing and matching these patterns even with the new customers who join the company to have a real view.</a:t>
            </a:r>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Probabilistic Marketing Techniques</a:t>
            </a:r>
            <a:br>
              <a:rPr lang="en-US" dirty="0"/>
            </a:br>
            <a:endParaRPr lang="en-US" dirty="0"/>
          </a:p>
        </p:txBody>
      </p:sp>
      <p:sp>
        <p:nvSpPr>
          <p:cNvPr id="3" name="Content Placeholder 2"/>
          <p:cNvSpPr>
            <a:spLocks noGrp="1"/>
          </p:cNvSpPr>
          <p:nvPr>
            <p:ph idx="1"/>
          </p:nvPr>
        </p:nvSpPr>
        <p:spPr>
          <a:xfrm>
            <a:off x="485503" y="1143000"/>
            <a:ext cx="8229600" cy="4983163"/>
          </a:xfrm>
        </p:spPr>
        <p:txBody>
          <a:bodyPr>
            <a:normAutofit fontScale="85000" lnSpcReduction="20000"/>
          </a:bodyPr>
          <a:lstStyle/>
          <a:p>
            <a:pPr algn="just"/>
            <a:r>
              <a:rPr lang="en-US" dirty="0"/>
              <a:t>All the CLV numbers achieved from the prediction analysis on millions and millions of customers are tested further to understand the projections done by us.</a:t>
            </a:r>
          </a:p>
          <a:p>
            <a:pPr algn="just"/>
            <a:r>
              <a:rPr lang="en-US" dirty="0"/>
              <a:t> In this all the three approaches for calculating CLV are compared further </a:t>
            </a:r>
          </a:p>
          <a:p>
            <a:pPr lvl="0" algn="just"/>
            <a:r>
              <a:rPr lang="en-US" dirty="0"/>
              <a:t>Also through a linear regression model which is created because of the changes visualized by consumers over time and then we extrapolate the same to project CLV further.</a:t>
            </a:r>
          </a:p>
          <a:p>
            <a:pPr algn="just"/>
            <a:r>
              <a:rPr lang="en-US" dirty="0"/>
              <a:t>The error in this is also minimal as compared to ARPU (average revenue per customer per month metric) as well as the regression models.</a:t>
            </a:r>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Acquisition of Customers</a:t>
            </a:r>
            <a:br>
              <a:rPr lang="en-US" dirty="0"/>
            </a:br>
            <a:endParaRPr lang="en-US" dirty="0"/>
          </a:p>
        </p:txBody>
      </p:sp>
      <p:sp>
        <p:nvSpPr>
          <p:cNvPr id="3" name="Content Placeholder 2"/>
          <p:cNvSpPr>
            <a:spLocks noGrp="1"/>
          </p:cNvSpPr>
          <p:nvPr>
            <p:ph idx="1"/>
          </p:nvPr>
        </p:nvSpPr>
        <p:spPr/>
        <p:txBody>
          <a:bodyPr>
            <a:normAutofit/>
          </a:bodyPr>
          <a:lstStyle/>
          <a:p>
            <a:pPr algn="just">
              <a:buNone/>
            </a:pPr>
            <a:r>
              <a:rPr lang="en-US" dirty="0"/>
              <a:t>   Acquiring customers requires a lot of effort by companies and they try their best to satisfy their customers, by providing </a:t>
            </a:r>
            <a:r>
              <a:rPr lang="en-US" b="1" dirty="0"/>
              <a:t>benefits which exceeds their expectations</a:t>
            </a:r>
            <a:r>
              <a:rPr lang="en-US" dirty="0"/>
              <a:t> as well as beliefs. If they are successful in this effort they are able to retain their customers and also make them loyal. </a:t>
            </a:r>
          </a:p>
          <a:p>
            <a:pPr marL="0" indent="0" algn="just">
              <a:buNone/>
            </a:pP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Acquisition Costs of Customers</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algn="just">
              <a:buNone/>
            </a:pPr>
            <a:r>
              <a:rPr lang="en-US" dirty="0"/>
              <a:t>       Acquisition Costs of Customers is the costs involved in </a:t>
            </a:r>
            <a:r>
              <a:rPr lang="en-US" b="1" dirty="0"/>
              <a:t>influencing a potential customer to buy the company’s product or service. </a:t>
            </a:r>
          </a:p>
          <a:p>
            <a:pPr algn="just">
              <a:buNone/>
            </a:pPr>
            <a:r>
              <a:rPr lang="en-US" dirty="0"/>
              <a:t>	research cost</a:t>
            </a:r>
          </a:p>
          <a:p>
            <a:pPr algn="just">
              <a:buNone/>
            </a:pPr>
            <a:r>
              <a:rPr lang="en-US" dirty="0"/>
              <a:t>	 marketing cost</a:t>
            </a:r>
          </a:p>
          <a:p>
            <a:pPr algn="just">
              <a:buNone/>
            </a:pPr>
            <a:r>
              <a:rPr lang="en-US" dirty="0"/>
              <a:t>	accessibility cost</a:t>
            </a:r>
          </a:p>
          <a:p>
            <a:pPr algn="just">
              <a:buNone/>
            </a:pPr>
            <a:r>
              <a:rPr lang="en-US" dirty="0"/>
              <a:t> </a:t>
            </a:r>
          </a:p>
          <a:p>
            <a:pPr algn="just">
              <a:buNone/>
            </a:pPr>
            <a:r>
              <a:rPr lang="en-US" dirty="0"/>
              <a:t>	It also has its role in calculating the </a:t>
            </a:r>
            <a:r>
              <a:rPr lang="en-US" b="1" dirty="0"/>
              <a:t>customer value </a:t>
            </a:r>
            <a:r>
              <a:rPr lang="en-US" dirty="0"/>
              <a:t>as well as help the company in calculating its </a:t>
            </a:r>
            <a:r>
              <a:rPr lang="en-US" b="1" dirty="0"/>
              <a:t>ROI (Return on Investment)</a:t>
            </a:r>
            <a:r>
              <a:rPr lang="en-US" dirty="0"/>
              <a:t> which in itself is a big parameter to gauge the success of the company as well as the formulation of its strategy in markets. </a:t>
            </a:r>
          </a:p>
          <a:p>
            <a:pPr algn="just">
              <a:buNone/>
            </a:pPr>
            <a:r>
              <a:rPr lang="en-US" dirty="0"/>
              <a:t>  </a:t>
            </a:r>
          </a:p>
          <a:p>
            <a:pPr algn="just">
              <a:buNone/>
            </a:pPr>
            <a:r>
              <a:rPr lang="en-US" dirty="0"/>
              <a:t> </a:t>
            </a:r>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Calculating the Acquisition Costs of Customers</a:t>
            </a:r>
            <a:br>
              <a:rPr lang="en-US" sz="3200" dirty="0"/>
            </a:br>
            <a:endParaRPr lang="en-US" sz="3200" dirty="0"/>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buNone/>
            </a:pPr>
            <a:r>
              <a:rPr lang="en-US" dirty="0"/>
              <a:t>By identifying the number of new customers of the company</a:t>
            </a:r>
          </a:p>
          <a:p>
            <a:pPr algn="just"/>
            <a:r>
              <a:rPr lang="en-US" dirty="0"/>
              <a:t>who have purchased goods or services </a:t>
            </a:r>
          </a:p>
          <a:p>
            <a:pPr algn="just"/>
            <a:r>
              <a:rPr lang="en-US" dirty="0"/>
              <a:t>requested for a catalog </a:t>
            </a:r>
          </a:p>
          <a:p>
            <a:pPr algn="just"/>
            <a:r>
              <a:rPr lang="en-US" dirty="0"/>
              <a:t>visited the website of the company </a:t>
            </a:r>
          </a:p>
          <a:p>
            <a:pPr algn="just"/>
            <a:r>
              <a:rPr lang="en-US" dirty="0"/>
              <a:t>called the company for an appointment </a:t>
            </a:r>
          </a:p>
          <a:p>
            <a:pPr algn="just"/>
            <a:r>
              <a:rPr lang="en-US" dirty="0"/>
              <a:t>have asked for the information </a:t>
            </a:r>
          </a:p>
          <a:p>
            <a:pPr algn="just"/>
            <a:r>
              <a:rPr lang="en-US" dirty="0"/>
              <a:t>documented any activity which enhances the customer base of the company </a:t>
            </a:r>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838200" y="2057400"/>
            <a:ext cx="7239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If you have an average of 2300 new customers per month, which you are able to achieve with maintenance cost of Rs 20,000 per month, its start-up costs averages to Rs 1000 per month over one year duration, in which the average promotion cost is Rs 2000 per month.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So, the cost of acquiring one customer will be Rs 20,000 plus Rs 1000 + Rs 2000 = Rs 23000 divided by 2300 which comes to Rs 10 per customer.</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4" name="TextBox 3"/>
          <p:cNvSpPr txBox="1"/>
          <p:nvPr/>
        </p:nvSpPr>
        <p:spPr>
          <a:xfrm>
            <a:off x="2209800" y="762000"/>
            <a:ext cx="4483920" cy="800219"/>
          </a:xfrm>
          <a:prstGeom prst="rect">
            <a:avLst/>
          </a:prstGeom>
          <a:noFill/>
        </p:spPr>
        <p:txBody>
          <a:bodyPr wrap="none" rtlCol="0">
            <a:spAutoFit/>
          </a:bodyPr>
          <a:lstStyle/>
          <a:p>
            <a:pPr lvl="0"/>
            <a:r>
              <a:rPr lang="en-US" sz="2800" b="1" dirty="0">
                <a:latin typeface="Times New Roman" pitchFamily="18" charset="0"/>
                <a:ea typeface="Calibri" pitchFamily="34" charset="0"/>
                <a:cs typeface="Times New Roman" pitchFamily="18" charset="0"/>
              </a:rPr>
              <a:t>Cost of acquiring customers</a:t>
            </a:r>
            <a:endParaRPr lang="en-US" sz="2800" dirty="0">
              <a:latin typeface="Arial" pitchFamily="34" charset="0"/>
              <a:cs typeface="Arial" pitchFamily="34" charset="0"/>
            </a:endParaRPr>
          </a:p>
          <a:p>
            <a:endParaRPr lang="en-US" dirty="0"/>
          </a:p>
        </p:txBody>
      </p:sp>
      <p:sp>
        <p:nvSpPr>
          <p:cNvPr id="5"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in Calculating Lifetime value</a:t>
            </a:r>
          </a:p>
        </p:txBody>
      </p:sp>
      <p:sp>
        <p:nvSpPr>
          <p:cNvPr id="3" name="Content Placeholder 2"/>
          <p:cNvSpPr>
            <a:spLocks noGrp="1"/>
          </p:cNvSpPr>
          <p:nvPr>
            <p:ph idx="1"/>
          </p:nvPr>
        </p:nvSpPr>
        <p:spPr/>
        <p:txBody>
          <a:bodyPr>
            <a:normAutofit/>
          </a:bodyPr>
          <a:lstStyle/>
          <a:p>
            <a:pPr>
              <a:buNone/>
            </a:pPr>
            <a:r>
              <a:rPr lang="en-US" dirty="0"/>
              <a:t> </a:t>
            </a:r>
          </a:p>
          <a:p>
            <a:pPr lvl="0"/>
            <a:r>
              <a:rPr lang="en-US" dirty="0"/>
              <a:t>Lack of data – The historical data availability of data in organization is not accurate </a:t>
            </a:r>
          </a:p>
          <a:p>
            <a:pPr lvl="0"/>
            <a:r>
              <a:rPr lang="en-US" dirty="0"/>
              <a:t>Lost customers</a:t>
            </a:r>
          </a:p>
          <a:p>
            <a:pPr lvl="0"/>
            <a:r>
              <a:rPr lang="en-US" dirty="0"/>
              <a:t>Newer company</a:t>
            </a:r>
          </a:p>
          <a:p>
            <a:pPr lvl="0"/>
            <a:r>
              <a:rPr lang="en-US" dirty="0"/>
              <a:t>Choosing a formula</a:t>
            </a:r>
          </a:p>
          <a:p>
            <a:pPr>
              <a:buNone/>
            </a:pP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868362"/>
          </a:xfrm>
        </p:spPr>
        <p:txBody>
          <a:bodyPr>
            <a:normAutofit fontScale="90000"/>
          </a:bodyPr>
          <a:lstStyle/>
          <a:p>
            <a:r>
              <a:rPr lang="en-US" sz="3600" b="1" dirty="0"/>
              <a:t>From Customer Acquisition to Customer Loyalty</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85000" lnSpcReduction="10000"/>
          </a:bodyPr>
          <a:lstStyle/>
          <a:p>
            <a:pPr algn="just">
              <a:buNone/>
            </a:pPr>
            <a:r>
              <a:rPr lang="en-US" b="1" dirty="0"/>
              <a:t>   </a:t>
            </a:r>
          </a:p>
          <a:p>
            <a:pPr algn="just">
              <a:buNone/>
            </a:pPr>
            <a:r>
              <a:rPr lang="en-US" b="1" dirty="0"/>
              <a:t>    </a:t>
            </a:r>
            <a:r>
              <a:rPr lang="en-US" dirty="0"/>
              <a:t>Acquiring customers requires a lot of effort by companies and they try their best to satisfy their customers, by providing benefits which exceeds their expectations as well as beliefs. This helps them to retain their customers and also make them loyal. </a:t>
            </a:r>
          </a:p>
          <a:p>
            <a:pPr algn="just">
              <a:buNone/>
            </a:pPr>
            <a:endParaRPr lang="en-US" dirty="0"/>
          </a:p>
          <a:p>
            <a:pPr algn="just">
              <a:buNone/>
            </a:pPr>
            <a:r>
              <a:rPr lang="en-US" b="1" dirty="0"/>
              <a:t>    1. Prospect - is</a:t>
            </a:r>
            <a:r>
              <a:rPr lang="en-US" dirty="0"/>
              <a:t> the </a:t>
            </a:r>
            <a:r>
              <a:rPr lang="en-US" b="1" dirty="0"/>
              <a:t>target market </a:t>
            </a:r>
            <a:r>
              <a:rPr lang="en-US" dirty="0"/>
              <a:t>for which the company tries to sell its product. This is at the foot of the ladder</a:t>
            </a:r>
          </a:p>
          <a:p>
            <a:pPr algn="just">
              <a:buNone/>
            </a:pPr>
            <a:endParaRPr lang="en-US" dirty="0"/>
          </a:p>
          <a:p>
            <a:pPr algn="just">
              <a:buNone/>
            </a:pPr>
            <a:r>
              <a:rPr lang="en-US" dirty="0"/>
              <a:t>    </a:t>
            </a:r>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600" b="1" dirty="0"/>
              <a:t>From Customer Acquisition to Customer Loyalty</a:t>
            </a:r>
            <a:br>
              <a:rPr lang="en-US" dirty="0"/>
            </a:br>
            <a:endParaRPr lang="en-US" dirty="0"/>
          </a:p>
        </p:txBody>
      </p:sp>
      <p:sp>
        <p:nvSpPr>
          <p:cNvPr id="3" name="Content Placeholder 2"/>
          <p:cNvSpPr>
            <a:spLocks noGrp="1"/>
          </p:cNvSpPr>
          <p:nvPr>
            <p:ph idx="1"/>
          </p:nvPr>
        </p:nvSpPr>
        <p:spPr>
          <a:xfrm>
            <a:off x="457200" y="990600"/>
            <a:ext cx="8458200" cy="5715000"/>
          </a:xfrm>
        </p:spPr>
        <p:txBody>
          <a:bodyPr>
            <a:normAutofit/>
          </a:bodyPr>
          <a:lstStyle/>
          <a:p>
            <a:pPr marL="514350" indent="-514350" algn="just">
              <a:buNone/>
            </a:pPr>
            <a:r>
              <a:rPr lang="en-US" b="1" dirty="0"/>
              <a:t>2. Consumer </a:t>
            </a:r>
            <a:r>
              <a:rPr lang="en-US" dirty="0"/>
              <a:t>- When the prospect is </a:t>
            </a:r>
            <a:r>
              <a:rPr lang="en-US" b="1" dirty="0"/>
              <a:t>convinced</a:t>
            </a:r>
            <a:r>
              <a:rPr lang="en-US" dirty="0"/>
              <a:t> about the product he becomes a ‘consumer’ for the company. </a:t>
            </a:r>
          </a:p>
          <a:p>
            <a:pPr marL="514350" indent="-514350" algn="just">
              <a:buNone/>
            </a:pPr>
            <a:r>
              <a:rPr lang="en-US" b="1" dirty="0"/>
              <a:t>3. Client </a:t>
            </a:r>
            <a:r>
              <a:rPr lang="en-US" dirty="0"/>
              <a:t>- The next step therefore after the consumer is a ‘client’ who does </a:t>
            </a:r>
            <a:r>
              <a:rPr lang="en-US" b="1" dirty="0"/>
              <a:t>business</a:t>
            </a:r>
            <a:r>
              <a:rPr lang="en-US" dirty="0"/>
              <a:t> with the company on </a:t>
            </a:r>
            <a:r>
              <a:rPr lang="en-US" b="1" dirty="0"/>
              <a:t>a repeated basis</a:t>
            </a:r>
            <a:r>
              <a:rPr lang="en-US" dirty="0"/>
              <a:t>. </a:t>
            </a:r>
          </a:p>
          <a:p>
            <a:pPr marL="514350" indent="-514350" algn="just">
              <a:buNone/>
            </a:pPr>
            <a:r>
              <a:rPr lang="en-US" b="1" dirty="0"/>
              <a:t>4. Supporter- </a:t>
            </a:r>
            <a:r>
              <a:rPr lang="en-US" dirty="0"/>
              <a:t>Next step in the ladder is the ‘supporter’ and the </a:t>
            </a:r>
            <a:r>
              <a:rPr lang="en-US" b="1" dirty="0"/>
              <a:t>strength of relationship</a:t>
            </a:r>
            <a:r>
              <a:rPr lang="en-US" dirty="0"/>
              <a:t> starts from this point.</a:t>
            </a:r>
          </a:p>
          <a:p>
            <a:pPr marL="514350" indent="-514350" algn="just">
              <a:buNone/>
            </a:pPr>
            <a:endParaRPr lang="en-US" dirty="0"/>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Retention an important factor</a:t>
            </a:r>
            <a:br>
              <a:rPr lang="en-US" dirty="0"/>
            </a:br>
            <a:endParaRPr lang="en-US" dirty="0"/>
          </a:p>
        </p:txBody>
      </p:sp>
      <p:sp>
        <p:nvSpPr>
          <p:cNvPr id="3" name="Content Placeholder 2"/>
          <p:cNvSpPr>
            <a:spLocks noGrp="1"/>
          </p:cNvSpPr>
          <p:nvPr>
            <p:ph idx="1"/>
          </p:nvPr>
        </p:nvSpPr>
        <p:spPr>
          <a:xfrm>
            <a:off x="457200" y="1066800"/>
            <a:ext cx="8229600" cy="5059363"/>
          </a:xfrm>
        </p:spPr>
        <p:txBody>
          <a:bodyPr>
            <a:normAutofit/>
          </a:bodyPr>
          <a:lstStyle/>
          <a:p>
            <a:pPr algn="just">
              <a:buNone/>
            </a:pPr>
            <a:endParaRPr lang="en-US" dirty="0"/>
          </a:p>
          <a:p>
            <a:pPr algn="just"/>
            <a:r>
              <a:rPr lang="en-US" dirty="0"/>
              <a:t>Retention programs can be done through ways which may result in making their </a:t>
            </a:r>
            <a:r>
              <a:rPr lang="en-US" b="1" dirty="0"/>
              <a:t>customers feel special. </a:t>
            </a:r>
          </a:p>
          <a:p>
            <a:pPr algn="just"/>
            <a:r>
              <a:rPr lang="en-US" dirty="0"/>
              <a:t>CRM plays a crucial part in its customer retention.</a:t>
            </a:r>
          </a:p>
          <a:p>
            <a:pPr algn="just"/>
            <a:r>
              <a:rPr lang="en-US" dirty="0"/>
              <a:t>Loyalty and satisfaction are strongly linked to the CRM programs</a:t>
            </a:r>
          </a:p>
          <a:p>
            <a:pPr algn="just">
              <a:buNone/>
            </a:pP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600" b="1" dirty="0"/>
              <a:t>From Customer Acquisition to Customer Loyalty</a:t>
            </a:r>
            <a:br>
              <a:rPr lang="en-US" dirty="0"/>
            </a:br>
            <a:endParaRPr lang="en-US" dirty="0"/>
          </a:p>
        </p:txBody>
      </p:sp>
      <p:sp>
        <p:nvSpPr>
          <p:cNvPr id="3" name="Content Placeholder 2"/>
          <p:cNvSpPr>
            <a:spLocks noGrp="1"/>
          </p:cNvSpPr>
          <p:nvPr>
            <p:ph idx="1"/>
          </p:nvPr>
        </p:nvSpPr>
        <p:spPr>
          <a:xfrm>
            <a:off x="457200" y="990600"/>
            <a:ext cx="8458200" cy="5715000"/>
          </a:xfrm>
        </p:spPr>
        <p:txBody>
          <a:bodyPr>
            <a:normAutofit lnSpcReduction="10000"/>
          </a:bodyPr>
          <a:lstStyle/>
          <a:p>
            <a:pPr marL="514350" indent="-514350" algn="just">
              <a:buNone/>
            </a:pPr>
            <a:r>
              <a:rPr lang="en-US" b="1" dirty="0"/>
              <a:t>5. Advocates </a:t>
            </a:r>
            <a:r>
              <a:rPr lang="en-US" dirty="0"/>
              <a:t>- These customers like to be associated with the company and they may be persuaded to become ‘advocates’ who in other </a:t>
            </a:r>
            <a:r>
              <a:rPr lang="en-US" b="1" dirty="0"/>
              <a:t>words recommend products </a:t>
            </a:r>
            <a:r>
              <a:rPr lang="en-US" dirty="0"/>
              <a:t>to others as they are happy with the company.</a:t>
            </a:r>
          </a:p>
          <a:p>
            <a:pPr marL="514350" indent="-514350" algn="just">
              <a:buNone/>
            </a:pPr>
            <a:r>
              <a:rPr lang="en-US" b="1" dirty="0"/>
              <a:t>6. Partner </a:t>
            </a:r>
            <a:r>
              <a:rPr lang="en-US" dirty="0"/>
              <a:t>- The final step in the ladder is the ‘partner’ who seeks to find </a:t>
            </a:r>
            <a:r>
              <a:rPr lang="en-US" b="1" dirty="0"/>
              <a:t>ways of advantage which can be created through their relationship with the company</a:t>
            </a:r>
            <a:r>
              <a:rPr lang="en-US" dirty="0"/>
              <a:t>. These customers are happy and satisfied with the product and go a long way in convincing others to become consumer if given advantage.</a:t>
            </a:r>
          </a:p>
          <a:p>
            <a:endParaRPr lang="en-US" dirty="0"/>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0" name="AutoShape 22"/>
          <p:cNvSpPr>
            <a:spLocks noChangeShapeType="1"/>
          </p:cNvSpPr>
          <p:nvPr/>
        </p:nvSpPr>
        <p:spPr bwMode="auto">
          <a:xfrm flipH="1">
            <a:off x="3048000" y="758825"/>
            <a:ext cx="1184275" cy="265271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9" name="AutoShape 21"/>
          <p:cNvSpPr>
            <a:spLocks noChangeShapeType="1"/>
          </p:cNvSpPr>
          <p:nvPr/>
        </p:nvSpPr>
        <p:spPr bwMode="auto">
          <a:xfrm flipH="1">
            <a:off x="4710112" y="841375"/>
            <a:ext cx="1233488" cy="26479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8" name="AutoShape 20"/>
          <p:cNvSpPr>
            <a:spLocks noChangeShapeType="1"/>
          </p:cNvSpPr>
          <p:nvPr/>
        </p:nvSpPr>
        <p:spPr bwMode="auto">
          <a:xfrm>
            <a:off x="3859213" y="1797050"/>
            <a:ext cx="1627187" cy="317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2" name="AutoShape 14"/>
          <p:cNvSpPr>
            <a:spLocks noChangeShapeType="1"/>
          </p:cNvSpPr>
          <p:nvPr/>
        </p:nvSpPr>
        <p:spPr bwMode="auto">
          <a:xfrm flipV="1">
            <a:off x="4114800" y="1093788"/>
            <a:ext cx="1638300" cy="1111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0" name="AutoShape 12"/>
          <p:cNvSpPr>
            <a:spLocks noChangeShapeType="1"/>
          </p:cNvSpPr>
          <p:nvPr/>
        </p:nvSpPr>
        <p:spPr bwMode="auto">
          <a:xfrm>
            <a:off x="4033837" y="1516063"/>
            <a:ext cx="1604963" cy="1111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9" name="AutoShape 11"/>
          <p:cNvSpPr>
            <a:spLocks noChangeShapeType="1"/>
          </p:cNvSpPr>
          <p:nvPr/>
        </p:nvSpPr>
        <p:spPr bwMode="auto">
          <a:xfrm>
            <a:off x="4022725" y="1379538"/>
            <a:ext cx="1616075" cy="95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7" name="AutoShape 19"/>
          <p:cNvSpPr>
            <a:spLocks noChangeShapeType="1"/>
          </p:cNvSpPr>
          <p:nvPr/>
        </p:nvSpPr>
        <p:spPr bwMode="auto">
          <a:xfrm flipH="1">
            <a:off x="2967037" y="630238"/>
            <a:ext cx="1147763" cy="26892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6" name="AutoShape 18"/>
          <p:cNvSpPr>
            <a:spLocks noChangeShapeType="1"/>
          </p:cNvSpPr>
          <p:nvPr/>
        </p:nvSpPr>
        <p:spPr bwMode="auto">
          <a:xfrm flipH="1">
            <a:off x="4814887" y="904875"/>
            <a:ext cx="1281113" cy="267493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1" name="AutoShape 13"/>
          <p:cNvSpPr>
            <a:spLocks noChangeShapeType="1"/>
          </p:cNvSpPr>
          <p:nvPr/>
        </p:nvSpPr>
        <p:spPr bwMode="auto">
          <a:xfrm>
            <a:off x="3886200" y="1708150"/>
            <a:ext cx="16065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8" name="AutoShape 10"/>
          <p:cNvSpPr>
            <a:spLocks noChangeShapeType="1"/>
          </p:cNvSpPr>
          <p:nvPr/>
        </p:nvSpPr>
        <p:spPr bwMode="auto">
          <a:xfrm flipV="1">
            <a:off x="3783013" y="2046287"/>
            <a:ext cx="1627187" cy="1111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7" name="AutoShape 9"/>
          <p:cNvSpPr>
            <a:spLocks noChangeShapeType="1"/>
          </p:cNvSpPr>
          <p:nvPr/>
        </p:nvSpPr>
        <p:spPr bwMode="auto">
          <a:xfrm>
            <a:off x="3717925" y="2122488"/>
            <a:ext cx="1616075" cy="1111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6" name="AutoShape 8"/>
          <p:cNvSpPr>
            <a:spLocks noChangeShapeType="1"/>
          </p:cNvSpPr>
          <p:nvPr/>
        </p:nvSpPr>
        <p:spPr bwMode="auto">
          <a:xfrm flipV="1">
            <a:off x="3565525" y="2427288"/>
            <a:ext cx="1616075" cy="2063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noChangeShapeType="1"/>
          </p:cNvSpPr>
          <p:nvPr/>
        </p:nvSpPr>
        <p:spPr bwMode="auto">
          <a:xfrm>
            <a:off x="3575050" y="2514600"/>
            <a:ext cx="16065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4" name="AutoShape 6"/>
          <p:cNvSpPr>
            <a:spLocks noChangeShapeType="1"/>
          </p:cNvSpPr>
          <p:nvPr/>
        </p:nvSpPr>
        <p:spPr bwMode="auto">
          <a:xfrm flipV="1">
            <a:off x="3276600" y="2882900"/>
            <a:ext cx="1670050" cy="2063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1" name="AutoShape 3"/>
          <p:cNvSpPr>
            <a:spLocks noChangeShapeType="1"/>
          </p:cNvSpPr>
          <p:nvPr/>
        </p:nvSpPr>
        <p:spPr bwMode="auto">
          <a:xfrm>
            <a:off x="3200400" y="3209925"/>
            <a:ext cx="1604963"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AutoShape 4"/>
          <p:cNvSpPr>
            <a:spLocks noChangeShapeType="1"/>
          </p:cNvSpPr>
          <p:nvPr/>
        </p:nvSpPr>
        <p:spPr bwMode="auto">
          <a:xfrm>
            <a:off x="3141663" y="3336925"/>
            <a:ext cx="1658937"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5" name="Arc 17"/>
          <p:cNvSpPr>
            <a:spLocks/>
          </p:cNvSpPr>
          <p:nvPr/>
        </p:nvSpPr>
        <p:spPr bwMode="auto">
          <a:xfrm>
            <a:off x="4114800" y="609600"/>
            <a:ext cx="127000" cy="127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4" name="Arc 16"/>
          <p:cNvSpPr>
            <a:spLocks/>
          </p:cNvSpPr>
          <p:nvPr/>
        </p:nvSpPr>
        <p:spPr bwMode="auto">
          <a:xfrm>
            <a:off x="5957888" y="841375"/>
            <a:ext cx="138112" cy="904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0" name="Arc 2"/>
          <p:cNvSpPr>
            <a:spLocks/>
          </p:cNvSpPr>
          <p:nvPr/>
        </p:nvSpPr>
        <p:spPr bwMode="auto">
          <a:xfrm>
            <a:off x="2957513" y="3276600"/>
            <a:ext cx="90487" cy="904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9" name="Arc 1"/>
          <p:cNvSpPr>
            <a:spLocks/>
          </p:cNvSpPr>
          <p:nvPr/>
        </p:nvSpPr>
        <p:spPr bwMode="auto">
          <a:xfrm>
            <a:off x="4710112" y="3505200"/>
            <a:ext cx="90488" cy="904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3" name="AutoShape 15"/>
          <p:cNvSpPr>
            <a:spLocks noChangeShapeType="1"/>
          </p:cNvSpPr>
          <p:nvPr/>
        </p:nvSpPr>
        <p:spPr bwMode="auto">
          <a:xfrm flipH="1">
            <a:off x="5453062" y="931863"/>
            <a:ext cx="871538" cy="1812925"/>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3" name="AutoShape 5"/>
          <p:cNvSpPr>
            <a:spLocks noChangeShapeType="1"/>
          </p:cNvSpPr>
          <p:nvPr/>
        </p:nvSpPr>
        <p:spPr bwMode="auto">
          <a:xfrm flipH="1">
            <a:off x="2711450" y="2743200"/>
            <a:ext cx="260350" cy="638175"/>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72" name="Rectangle 24"/>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a:ln>
                  <a:noFill/>
                </a:ln>
                <a:solidFill>
                  <a:schemeClr val="tx1"/>
                </a:solidFill>
                <a:effectLst/>
                <a:latin typeface="Arial" pitchFamily="34" charset="0"/>
                <a:cs typeface="Arial" pitchFamily="34" charset="0"/>
              </a:rPr>
            </a:b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73" name="Rectangle 25"/>
          <p:cNvSpPr>
            <a:spLocks noChangeArrowheads="1"/>
          </p:cNvSpPr>
          <p:nvPr/>
        </p:nvSpPr>
        <p:spPr bwMode="auto">
          <a:xfrm>
            <a:off x="1828800" y="1143000"/>
            <a:ext cx="5726055"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                                                             PARTNER                          Emphasis on</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74" name="Rectangle 26"/>
          <p:cNvSpPr>
            <a:spLocks noChangeArrowheads="1"/>
          </p:cNvSpPr>
          <p:nvPr/>
        </p:nvSpPr>
        <p:spPr bwMode="auto">
          <a:xfrm>
            <a:off x="1866388" y="1295400"/>
            <a:ext cx="5306774"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                                                        ADVOCATE                        developing</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75" name="Rectangle 27"/>
          <p:cNvSpPr>
            <a:spLocks noChangeArrowheads="1"/>
          </p:cNvSpPr>
          <p:nvPr/>
        </p:nvSpPr>
        <p:spPr bwMode="auto">
          <a:xfrm>
            <a:off x="1643340" y="1752600"/>
            <a:ext cx="5519460"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                                                       SUPPORTER                        relationships.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76" name="Rectangle 28"/>
          <p:cNvSpPr>
            <a:spLocks noChangeArrowheads="1"/>
          </p:cNvSpPr>
          <p:nvPr/>
        </p:nvSpPr>
        <p:spPr bwMode="auto">
          <a:xfrm>
            <a:off x="1828800" y="2209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                                                     CLIENT</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77" name="Rectangle 29"/>
          <p:cNvSpPr>
            <a:spLocks noChangeArrowheads="1"/>
          </p:cNvSpPr>
          <p:nvPr/>
        </p:nvSpPr>
        <p:spPr bwMode="auto">
          <a:xfrm>
            <a:off x="1828800" y="259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      Emphasis                      CUSTOMER</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78" name="Rectangle 30"/>
          <p:cNvSpPr>
            <a:spLocks noChangeArrowheads="1"/>
          </p:cNvSpPr>
          <p:nvPr/>
        </p:nvSpPr>
        <p:spPr bwMode="auto">
          <a:xfrm>
            <a:off x="1905000" y="2971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     on new                     PROSPECT</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79" name="Rectangle 31"/>
          <p:cNvSpPr>
            <a:spLocks noChangeArrowheads="1"/>
          </p:cNvSpPr>
          <p:nvPr/>
        </p:nvSpPr>
        <p:spPr bwMode="auto">
          <a:xfrm>
            <a:off x="1752600" y="3292733"/>
            <a:ext cx="4735335"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customers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1" i="0" u="sng"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b="1" u="sng" dirty="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a:ln>
                  <a:noFill/>
                </a:ln>
                <a:solidFill>
                  <a:schemeClr val="tx1"/>
                </a:solidFill>
                <a:effectLst/>
                <a:latin typeface="Arial" pitchFamily="34" charset="0"/>
                <a:ea typeface="Times New Roman" pitchFamily="18" charset="0"/>
                <a:cs typeface="Arial" pitchFamily="34" charset="0"/>
              </a:rPr>
              <a:t>	LADDER OF LOYALTY</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sng" strike="noStrike" cap="none" normalizeH="0" baseline="0" dirty="0">
                <a:ln>
                  <a:noFill/>
                </a:ln>
                <a:solidFill>
                  <a:schemeClr val="tx1"/>
                </a:solidFill>
                <a:effectLst/>
                <a:latin typeface="Arial" pitchFamily="34" charset="0"/>
                <a:ea typeface="Times New Roman" pitchFamily="18" charset="0"/>
                <a:cs typeface="Arial" pitchFamily="34" charset="0"/>
              </a:rPr>
              <a:t>(Source: Christopher, Payne &amp; </a:t>
            </a:r>
            <a:r>
              <a:rPr kumimoji="0" lang="en-US" sz="1200" b="0" i="0" u="sng" strike="noStrike" cap="none" normalizeH="0" baseline="0" dirty="0" err="1">
                <a:ln>
                  <a:noFill/>
                </a:ln>
                <a:solidFill>
                  <a:schemeClr val="tx1"/>
                </a:solidFill>
                <a:effectLst/>
                <a:latin typeface="Arial" pitchFamily="34" charset="0"/>
                <a:ea typeface="Times New Roman" pitchFamily="18" charset="0"/>
                <a:cs typeface="Arial" pitchFamily="34" charset="0"/>
              </a:rPr>
              <a:t>Ballantyne</a:t>
            </a:r>
            <a:r>
              <a:rPr kumimoji="0" lang="en-US" sz="1200" b="0" i="0" u="sng" strike="noStrike" cap="none" normalizeH="0" baseline="0" dirty="0">
                <a:ln>
                  <a:noFill/>
                </a:ln>
                <a:solidFill>
                  <a:schemeClr val="tx1"/>
                </a:solidFill>
                <a:effectLst/>
                <a:latin typeface="Arial" pitchFamily="34" charset="0"/>
                <a:ea typeface="Times New Roman" pitchFamily="18" charset="0"/>
                <a:cs typeface="Arial" pitchFamily="34" charset="0"/>
              </a:rPr>
              <a:t>, Relationship Marketing)</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2"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extLst>
      <p:ext uri="{BB962C8B-B14F-4D97-AF65-F5344CB8AC3E}">
        <p14:creationId xmlns:p14="http://schemas.microsoft.com/office/powerpoint/2010/main" val="2479803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Retention of Customers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Retention of customers is also very important in companies because of the rising costs involved in gaining a new customer. </a:t>
            </a:r>
          </a:p>
          <a:p>
            <a:pPr algn="just"/>
            <a:r>
              <a:rPr lang="en-US" dirty="0"/>
              <a:t>Old customers are easy to be retained and are also very beneficial for the company as both the parties understand each other well.</a:t>
            </a:r>
          </a:p>
          <a:p>
            <a:pPr algn="just"/>
            <a:r>
              <a:rPr lang="en-US" dirty="0"/>
              <a:t>The CRM software takes this into account and helps the organization in collating all the data received. </a:t>
            </a:r>
          </a:p>
          <a:p>
            <a:pPr algn="just">
              <a:buNone/>
            </a:pPr>
            <a:r>
              <a:rPr lang="en-US" dirty="0"/>
              <a:t> </a:t>
            </a:r>
          </a:p>
          <a:p>
            <a:pPr algn="just"/>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Retention of Customers</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fontScale="92500"/>
          </a:bodyPr>
          <a:lstStyle/>
          <a:p>
            <a:pPr algn="just"/>
            <a:endParaRPr lang="en-US" dirty="0"/>
          </a:p>
          <a:p>
            <a:pPr algn="just"/>
            <a:r>
              <a:rPr lang="en-US" dirty="0"/>
              <a:t>Then they do a </a:t>
            </a:r>
            <a:r>
              <a:rPr lang="en-US" b="1" dirty="0"/>
              <a:t>predictive analysis and analyze  the churning behavior </a:t>
            </a:r>
            <a:r>
              <a:rPr lang="en-US" dirty="0"/>
              <a:t>of its customers.</a:t>
            </a:r>
          </a:p>
          <a:p>
            <a:pPr algn="just"/>
            <a:r>
              <a:rPr lang="en-US" dirty="0"/>
              <a:t>This analysis helps the company in  </a:t>
            </a:r>
            <a:r>
              <a:rPr lang="en-US" b="1" dirty="0"/>
              <a:t>profiling  their customer segments better and helps them in  understanding their purchasing habits, traits, behavior, as well as spending patterns </a:t>
            </a:r>
          </a:p>
          <a:p>
            <a:pPr algn="just"/>
            <a:r>
              <a:rPr lang="en-US" dirty="0"/>
              <a:t>This helps them in devising better strategies and helps them in designing better products and promotions  for them</a:t>
            </a:r>
          </a:p>
          <a:p>
            <a:pPr algn="just"/>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Acquisition of Customers</a:t>
            </a:r>
            <a:br>
              <a:rPr lang="en-US" dirty="0"/>
            </a:br>
            <a:endParaRPr lang="en-US" dirty="0"/>
          </a:p>
        </p:txBody>
      </p:sp>
      <p:sp>
        <p:nvSpPr>
          <p:cNvPr id="3" name="Content Placeholder 2"/>
          <p:cNvSpPr>
            <a:spLocks noGrp="1"/>
          </p:cNvSpPr>
          <p:nvPr>
            <p:ph idx="1"/>
          </p:nvPr>
        </p:nvSpPr>
        <p:spPr/>
        <p:txBody>
          <a:bodyPr>
            <a:normAutofit/>
          </a:bodyPr>
          <a:lstStyle/>
          <a:p>
            <a:pPr algn="just">
              <a:buNone/>
            </a:pPr>
            <a:r>
              <a:rPr lang="en-US" b="1" dirty="0"/>
              <a:t>   1.Conversion – </a:t>
            </a:r>
            <a:r>
              <a:rPr lang="en-US" dirty="0"/>
              <a:t>Converting the customers by convincing the utility of the product</a:t>
            </a:r>
          </a:p>
          <a:p>
            <a:pPr algn="just">
              <a:buNone/>
            </a:pPr>
            <a:r>
              <a:rPr lang="en-US" b="1" dirty="0"/>
              <a:t>   2. Persuasion – </a:t>
            </a:r>
            <a:r>
              <a:rPr lang="en-US" dirty="0"/>
              <a:t>Persuading as well as reminding the customers to buy the product</a:t>
            </a:r>
          </a:p>
          <a:p>
            <a:pPr algn="just">
              <a:buNone/>
            </a:pPr>
            <a:r>
              <a:rPr lang="en-US" b="1" dirty="0"/>
              <a:t>   3. Acquisition- </a:t>
            </a:r>
            <a:r>
              <a:rPr lang="en-US" dirty="0"/>
              <a:t>Acquiring other customers by making a comparative analysis of the product</a:t>
            </a:r>
          </a:p>
          <a:p>
            <a:pPr algn="just">
              <a:buNone/>
            </a:pP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1704975" y="2667001"/>
            <a:ext cx="5381625" cy="838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49" name="AutoShape 1"/>
          <p:cNvSpPr>
            <a:spLocks noChangeShapeType="1"/>
          </p:cNvSpPr>
          <p:nvPr/>
        </p:nvSpPr>
        <p:spPr bwMode="auto">
          <a:xfrm>
            <a:off x="3443287" y="3103562"/>
            <a:ext cx="1052513" cy="2063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0" name="AutoShape 2"/>
          <p:cNvSpPr>
            <a:spLocks noChangeShapeType="1"/>
          </p:cNvSpPr>
          <p:nvPr/>
        </p:nvSpPr>
        <p:spPr bwMode="auto">
          <a:xfrm>
            <a:off x="5486400" y="3124200"/>
            <a:ext cx="81915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2" name="Rectangle 4"/>
          <p:cNvSpPr>
            <a:spLocks noChangeArrowheads="1"/>
          </p:cNvSpPr>
          <p:nvPr/>
        </p:nvSpPr>
        <p:spPr bwMode="auto">
          <a:xfrm>
            <a:off x="0" y="0"/>
            <a:ext cx="184731" cy="5078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3" name="Rectangle 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54" name="Rectangle 6"/>
          <p:cNvSpPr>
            <a:spLocks noChangeArrowheads="1"/>
          </p:cNvSpPr>
          <p:nvPr/>
        </p:nvSpPr>
        <p:spPr bwMode="auto">
          <a:xfrm>
            <a:off x="1773632" y="2971800"/>
            <a:ext cx="538916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en-US"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Conversion                                 Persuasion                           Acquisition </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endParaRPr kumimoji="0" lang="en-US" sz="1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endParaRPr lang="en-US" sz="1200" b="1" dirty="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endParaRPr kumimoji="0" lang="en-US" sz="1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endParaRPr lang="en-US" sz="1200" b="1" dirty="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en-US" sz="1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ACQUISITION OF CONSUMERS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8"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Conversion of consumers </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lnSpcReduction="10000"/>
          </a:bodyPr>
          <a:lstStyle/>
          <a:p>
            <a:pPr algn="just">
              <a:buNone/>
            </a:pPr>
            <a:r>
              <a:rPr lang="en-US" b="1" dirty="0"/>
              <a:t>   1.Targeting</a:t>
            </a:r>
            <a:r>
              <a:rPr lang="en-US" dirty="0"/>
              <a:t>–Analyzing the behavior of customers and promoting to a group which has more interest in the product</a:t>
            </a:r>
            <a:endParaRPr lang="en-US" b="1" dirty="0"/>
          </a:p>
          <a:p>
            <a:pPr algn="just">
              <a:buNone/>
            </a:pPr>
            <a:r>
              <a:rPr lang="en-US" b="1" dirty="0"/>
              <a:t>    2.Persuasion</a:t>
            </a:r>
            <a:r>
              <a:rPr lang="en-US" dirty="0"/>
              <a:t> – After finding the segment product and promotions have to be designed so that the customers are persuaded further to buy the product. </a:t>
            </a:r>
          </a:p>
          <a:p>
            <a:pPr algn="just">
              <a:buNone/>
            </a:pPr>
            <a:r>
              <a:rPr lang="en-US" b="1" dirty="0"/>
              <a:t>    3.Conversion–</a:t>
            </a:r>
            <a:r>
              <a:rPr lang="en-US" dirty="0"/>
              <a:t>After making them interested  the prospects are converted as customers as they buy the product</a:t>
            </a:r>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2152650" y="2590800"/>
            <a:ext cx="5010150" cy="12191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385" name="AutoShape 1"/>
          <p:cNvSpPr>
            <a:spLocks noChangeShapeType="1"/>
          </p:cNvSpPr>
          <p:nvPr/>
        </p:nvSpPr>
        <p:spPr bwMode="auto">
          <a:xfrm>
            <a:off x="3367088" y="3255962"/>
            <a:ext cx="1052512" cy="2063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386" name="AutoShape 2"/>
          <p:cNvSpPr>
            <a:spLocks noChangeShapeType="1"/>
          </p:cNvSpPr>
          <p:nvPr/>
        </p:nvSpPr>
        <p:spPr bwMode="auto">
          <a:xfrm>
            <a:off x="5181600" y="3276600"/>
            <a:ext cx="81915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388" name="Rectangle 4"/>
          <p:cNvSpPr>
            <a:spLocks noChangeArrowheads="1"/>
          </p:cNvSpPr>
          <p:nvPr/>
        </p:nvSpPr>
        <p:spPr bwMode="auto">
          <a:xfrm>
            <a:off x="0" y="0"/>
            <a:ext cx="184731" cy="5078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6390" name="Rectangle 6"/>
          <p:cNvSpPr>
            <a:spLocks noChangeArrowheads="1"/>
          </p:cNvSpPr>
          <p:nvPr/>
        </p:nvSpPr>
        <p:spPr bwMode="auto">
          <a:xfrm>
            <a:off x="2152650" y="3124200"/>
            <a:ext cx="4825689" cy="12464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tabLst>
                <a:tab pos="228600" algn="l"/>
              </a:tabLst>
            </a:pPr>
            <a:r>
              <a:rPr kumimoji="0" lang="en-US"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Targeting                               Persuasion                        Conversion</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lang="en-US" sz="1200" dirty="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12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1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CONVERSION OF CONSUMERS</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8"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Customer Life cycle</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lgn="just">
              <a:buNone/>
            </a:pPr>
            <a:r>
              <a:rPr lang="en-US" dirty="0"/>
              <a:t>      A customer lifecycle is the total period till which a customer is engaged with the product. It starts with the target market and virtually moves towards loyal customers. </a:t>
            </a:r>
          </a:p>
          <a:p>
            <a:pPr algn="just">
              <a:buNone/>
            </a:pPr>
            <a:r>
              <a:rPr lang="en-US" dirty="0"/>
              <a:t>      The customer lifecycle  is divided into five levels :</a:t>
            </a:r>
          </a:p>
          <a:p>
            <a:pPr algn="just">
              <a:buNone/>
            </a:pPr>
            <a:r>
              <a:rPr lang="en-US" dirty="0"/>
              <a:t> </a:t>
            </a:r>
          </a:p>
          <a:p>
            <a:pPr algn="just">
              <a:buNone/>
            </a:pPr>
            <a:r>
              <a:rPr lang="en-US" b="1" dirty="0"/>
              <a:t>     1.Reach</a:t>
            </a:r>
            <a:r>
              <a:rPr lang="en-US" dirty="0"/>
              <a:t> – Every company through its </a:t>
            </a:r>
            <a:r>
              <a:rPr lang="en-US" b="1" dirty="0"/>
              <a:t>marketing activity </a:t>
            </a:r>
            <a:r>
              <a:rPr lang="en-US" dirty="0"/>
              <a:t>tries to enhance its scope as well as reach. It wants its product or services to percolate and be accepted in different market segments.  </a:t>
            </a:r>
          </a:p>
          <a:p>
            <a:pPr algn="just">
              <a:buNone/>
            </a:pPr>
            <a:endParaRPr lang="en-US" b="1" dirty="0"/>
          </a:p>
          <a:p>
            <a:pPr algn="just">
              <a:buNone/>
            </a:pPr>
            <a:r>
              <a:rPr lang="en-US" b="1" dirty="0"/>
              <a:t>      2.Acquisition</a:t>
            </a:r>
            <a:r>
              <a:rPr lang="en-US" dirty="0"/>
              <a:t> – After the awareness stage the company tries the customer to be </a:t>
            </a:r>
            <a:r>
              <a:rPr lang="en-US" b="1" dirty="0"/>
              <a:t>interested, participative </a:t>
            </a:r>
            <a:r>
              <a:rPr lang="en-US" dirty="0"/>
              <a:t>and also be more interested in the product.  Sales person, front line staff, call centers…</a:t>
            </a:r>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Customer Life cycle</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lgn="just">
              <a:buNone/>
            </a:pPr>
            <a:r>
              <a:rPr lang="en-US" sz="2200" b="1" dirty="0"/>
              <a:t>   3.Conversion</a:t>
            </a:r>
            <a:r>
              <a:rPr lang="en-US" sz="2200" dirty="0"/>
              <a:t>– This is done by </a:t>
            </a:r>
            <a:r>
              <a:rPr lang="en-US" sz="2200" b="1" dirty="0"/>
              <a:t>convincing the customers </a:t>
            </a:r>
            <a:r>
              <a:rPr lang="en-US" sz="2200" dirty="0"/>
              <a:t>who have been buying other competitor brands to purchase the company’s products or services.</a:t>
            </a:r>
          </a:p>
          <a:p>
            <a:pPr algn="just">
              <a:buNone/>
            </a:pPr>
            <a:endParaRPr lang="en-US" sz="2200" dirty="0"/>
          </a:p>
          <a:p>
            <a:pPr algn="just">
              <a:buNone/>
            </a:pPr>
            <a:r>
              <a:rPr lang="en-US" sz="2200" b="1" dirty="0"/>
              <a:t>   4. Retention</a:t>
            </a:r>
            <a:r>
              <a:rPr lang="en-US" sz="2200" dirty="0"/>
              <a:t>– When the customer </a:t>
            </a:r>
            <a:r>
              <a:rPr lang="en-US" sz="2200" b="1" dirty="0"/>
              <a:t>buys the product once it shows that he/she has developed a trust in the </a:t>
            </a:r>
            <a:r>
              <a:rPr lang="en-US" sz="2200" dirty="0"/>
              <a:t>company’s product. This trust brings the customer back again for purchasing another </a:t>
            </a:r>
            <a:r>
              <a:rPr lang="en-US" sz="2200"/>
              <a:t>time.</a:t>
            </a:r>
          </a:p>
          <a:p>
            <a:pPr algn="just">
              <a:buNone/>
            </a:pPr>
            <a:r>
              <a:rPr lang="en-US" sz="2200"/>
              <a:t> </a:t>
            </a:r>
            <a:endParaRPr lang="en-US" sz="2200" dirty="0"/>
          </a:p>
          <a:p>
            <a:pPr algn="just">
              <a:buNone/>
            </a:pPr>
            <a:r>
              <a:rPr lang="en-US" sz="2200" dirty="0"/>
              <a:t>    </a:t>
            </a:r>
            <a:r>
              <a:rPr lang="en-US" sz="2200" b="1" dirty="0"/>
              <a:t>5. Loyalty</a:t>
            </a:r>
            <a:r>
              <a:rPr lang="en-US" sz="2200" dirty="0"/>
              <a:t>- Making the customer </a:t>
            </a:r>
            <a:r>
              <a:rPr lang="en-US" sz="2200" b="1" dirty="0"/>
              <a:t>satisfied, so that they repeatedly purchase</a:t>
            </a:r>
            <a:r>
              <a:rPr lang="en-US" sz="2200" dirty="0"/>
              <a:t> the product and hence turn loyal to the company. </a:t>
            </a:r>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533</TotalTime>
  <Words>2461</Words>
  <Application>Microsoft Office PowerPoint</Application>
  <PresentationFormat>On-screen Show (4:3)</PresentationFormat>
  <Paragraphs>214</Paragraphs>
  <Slides>33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Century Gothic</vt:lpstr>
      <vt:lpstr>Times New Roman</vt:lpstr>
      <vt:lpstr>1_Office Theme</vt:lpstr>
      <vt:lpstr>PowerPoint Presentation</vt:lpstr>
      <vt:lpstr>Retention an important factor </vt:lpstr>
      <vt:lpstr>Retention an important factor </vt:lpstr>
      <vt:lpstr>Acquisition of Customers </vt:lpstr>
      <vt:lpstr>PowerPoint Presentation</vt:lpstr>
      <vt:lpstr>Conversion of consumers  </vt:lpstr>
      <vt:lpstr>PowerPoint Presentation</vt:lpstr>
      <vt:lpstr>Customer Life cycle </vt:lpstr>
      <vt:lpstr>Customer Life cycle </vt:lpstr>
      <vt:lpstr>PowerPoint Presentation</vt:lpstr>
      <vt:lpstr>Customer Value</vt:lpstr>
      <vt:lpstr>Customer Lifetime Value</vt:lpstr>
      <vt:lpstr>Customer Lifetime Value</vt:lpstr>
      <vt:lpstr>Customer Lifetime Value</vt:lpstr>
      <vt:lpstr>Lifetime Value Analysis</vt:lpstr>
      <vt:lpstr>PowerPoint Presentation</vt:lpstr>
      <vt:lpstr>PowerPoint Presentation</vt:lpstr>
      <vt:lpstr>Customer Lifetime value</vt:lpstr>
      <vt:lpstr>Customer Lifetime value</vt:lpstr>
      <vt:lpstr>PowerPoint Presentation</vt:lpstr>
      <vt:lpstr>Probabilistic Marketing Techniques </vt:lpstr>
      <vt:lpstr>Probabilistic Marketing Techniques </vt:lpstr>
      <vt:lpstr>Acquisition of Customers </vt:lpstr>
      <vt:lpstr>Acquisition Costs of Customers </vt:lpstr>
      <vt:lpstr>Calculating the Acquisition Costs of Customers </vt:lpstr>
      <vt:lpstr>PowerPoint Presentation</vt:lpstr>
      <vt:lpstr>Issues in Calculating Lifetime value</vt:lpstr>
      <vt:lpstr>From Customer Acquisition to Customer Loyalty </vt:lpstr>
      <vt:lpstr>From Customer Acquisition to Customer Loyalty </vt:lpstr>
      <vt:lpstr>From Customer Acquisition to Customer Loyalty </vt:lpstr>
      <vt:lpstr>PowerPoint Presentation</vt:lpstr>
      <vt:lpstr>Retention of Customers </vt:lpstr>
      <vt:lpstr>Retention of Customers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Relationship Management</dc:title>
  <dc:creator>class</dc:creator>
  <cp:lastModifiedBy>Neha  Verma</cp:lastModifiedBy>
  <cp:revision>68</cp:revision>
  <dcterms:created xsi:type="dcterms:W3CDTF">2006-08-16T00:00:00Z</dcterms:created>
  <dcterms:modified xsi:type="dcterms:W3CDTF">2022-03-16T18:11:32Z</dcterms:modified>
</cp:coreProperties>
</file>