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8" r:id="rId2"/>
    <p:sldId id="256" r:id="rId3"/>
    <p:sldId id="257" r:id="rId4"/>
    <p:sldId id="259" r:id="rId5"/>
    <p:sldId id="275" r:id="rId6"/>
    <p:sldId id="269" r:id="rId7"/>
    <p:sldId id="264" r:id="rId8"/>
    <p:sldId id="265" r:id="rId9"/>
    <p:sldId id="266" r:id="rId10"/>
    <p:sldId id="267" r:id="rId11"/>
    <p:sldId id="268" r:id="rId12"/>
    <p:sldId id="260" r:id="rId13"/>
    <p:sldId id="261" r:id="rId14"/>
    <p:sldId id="276" r:id="rId15"/>
    <p:sldId id="277" r:id="rId16"/>
    <p:sldId id="262" r:id="rId17"/>
    <p:sldId id="270" r:id="rId18"/>
    <p:sldId id="281" r:id="rId19"/>
    <p:sldId id="280" r:id="rId20"/>
    <p:sldId id="282" r:id="rId21"/>
    <p:sldId id="283" r:id="rId22"/>
    <p:sldId id="284" r:id="rId23"/>
    <p:sldId id="271" r:id="rId24"/>
    <p:sldId id="27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14252F-B962-46FF-AA0C-AFF47C7D750A}" type="datetimeFigureOut">
              <a:rPr lang="en-US" smtClean="0"/>
              <a:pPr/>
              <a:t>2/22/2022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3C0119-1589-48CB-A7F5-CBB395138E4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Right to safety: - </a:t>
            </a:r>
            <a:r>
              <a:rPr lang="en-US" dirty="0"/>
              <a:t>Right to be protected against the marketing of goods and services which are hazardous to health, life and property of the consumer. </a:t>
            </a:r>
          </a:p>
          <a:p>
            <a:r>
              <a:rPr lang="en-US" b="1" dirty="0"/>
              <a:t>Right to be informed: - </a:t>
            </a:r>
            <a:r>
              <a:rPr lang="en-US" dirty="0"/>
              <a:t>Right to be provided all those information on the basis of which consumer decides to buy goods or services about the quality, quantity, potency, purity, standard and price of goods or services.</a:t>
            </a:r>
          </a:p>
          <a:p>
            <a:r>
              <a:rPr lang="en-US" b="1" dirty="0"/>
              <a:t>Right to be heard: </a:t>
            </a:r>
            <a:r>
              <a:rPr lang="en-US" dirty="0"/>
              <a:t>- Consumer's interests will receive due consideration at appropriate forums’ is referred to as the right to be heard. </a:t>
            </a:r>
          </a:p>
          <a:p>
            <a:r>
              <a:rPr lang="en-US" b="1" dirty="0"/>
              <a:t>Right to choose: </a:t>
            </a:r>
            <a:r>
              <a:rPr lang="en-US" dirty="0"/>
              <a:t>- Right to have access to a variety of goods and services at competitive prices’. </a:t>
            </a:r>
          </a:p>
          <a:p>
            <a:r>
              <a:rPr lang="en-US" b="1" dirty="0"/>
              <a:t>Right to Seek redress: - </a:t>
            </a:r>
            <a:r>
              <a:rPr lang="en-US" dirty="0"/>
              <a:t>The right ‘to seek </a:t>
            </a:r>
            <a:r>
              <a:rPr lang="en-US" dirty="0" err="1"/>
              <a:t>redressal</a:t>
            </a:r>
            <a:r>
              <a:rPr lang="en-US" dirty="0"/>
              <a:t> against unfair trade practices or restrictive trade practices or unscrupulous exploitation of consumers’</a:t>
            </a:r>
          </a:p>
          <a:p>
            <a:r>
              <a:rPr lang="en-US" b="1" dirty="0"/>
              <a:t>Right to consumer education: - </a:t>
            </a:r>
            <a:r>
              <a:rPr lang="en-US" dirty="0"/>
              <a:t>The right of each Indian citizen to be educated on matters related to consumer protection and about his/her rights.</a:t>
            </a:r>
          </a:p>
          <a:p>
            <a:endParaRPr lang="en-US" dirty="0"/>
          </a:p>
        </p:txBody>
      </p:sp>
      <p:sp>
        <p:nvSpPr>
          <p:cNvPr id="4" name="Slide Number Placeholder 3"/>
          <p:cNvSpPr>
            <a:spLocks noGrp="1"/>
          </p:cNvSpPr>
          <p:nvPr>
            <p:ph type="sldNum" sz="quarter" idx="10"/>
          </p:nvPr>
        </p:nvSpPr>
        <p:spPr/>
        <p:txBody>
          <a:bodyPr/>
          <a:lstStyle/>
          <a:p>
            <a:fld id="{123C0119-1589-48CB-A7F5-CBB395138E4F}"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3C0119-1589-48CB-A7F5-CBB395138E4F}"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E68EC72-C936-47F1-AD0F-6132F8988949}" type="datetimeFigureOut">
              <a:rPr lang="en-US" smtClean="0"/>
              <a:pPr/>
              <a:t>2/22/2022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D043432-3AF8-4B1E-A141-86DDE2D7D62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E68EC72-C936-47F1-AD0F-6132F8988949}" type="datetimeFigureOut">
              <a:rPr lang="en-US" smtClean="0"/>
              <a:pPr/>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43432-3AF8-4B1E-A141-86DDE2D7D6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5E68EC72-C936-47F1-AD0F-6132F8988949}" type="datetimeFigureOut">
              <a:rPr lang="en-US" smtClean="0"/>
              <a:pPr/>
              <a:t>2/22/2022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0D043432-3AF8-4B1E-A141-86DDE2D7D62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Tree>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5E68EC72-C936-47F1-AD0F-6132F8988949}" type="datetimeFigureOut">
              <a:rPr lang="en-US" smtClean="0"/>
              <a:pPr/>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D043432-3AF8-4B1E-A141-86DDE2D7D62A}"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5E68EC72-C936-47F1-AD0F-6132F8988949}" type="datetimeFigureOut">
              <a:rPr lang="en-US" smtClean="0"/>
              <a:pPr/>
              <a:t>2/22/2022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D043432-3AF8-4B1E-A141-86DDE2D7D62A}"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5E68EC72-C936-47F1-AD0F-6132F8988949}" type="datetimeFigureOut">
              <a:rPr lang="en-US" smtClean="0"/>
              <a:pPr/>
              <a:t>2/22/2022</a:t>
            </a:fld>
            <a:endParaRPr lang="en-US"/>
          </a:p>
        </p:txBody>
      </p:sp>
      <p:sp>
        <p:nvSpPr>
          <p:cNvPr id="10" name="Slide Number Placeholder 9"/>
          <p:cNvSpPr>
            <a:spLocks noGrp="1"/>
          </p:cNvSpPr>
          <p:nvPr>
            <p:ph type="sldNum" sz="quarter" idx="16"/>
          </p:nvPr>
        </p:nvSpPr>
        <p:spPr/>
        <p:txBody>
          <a:bodyPr rtlCol="0"/>
          <a:lstStyle/>
          <a:p>
            <a:fld id="{0D043432-3AF8-4B1E-A141-86DDE2D7D62A}"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5E68EC72-C936-47F1-AD0F-6132F8988949}" type="datetimeFigureOut">
              <a:rPr lang="en-US" smtClean="0"/>
              <a:pPr/>
              <a:t>2/22/2022</a:t>
            </a:fld>
            <a:endParaRPr lang="en-US"/>
          </a:p>
        </p:txBody>
      </p:sp>
      <p:sp>
        <p:nvSpPr>
          <p:cNvPr id="12" name="Slide Number Placeholder 11"/>
          <p:cNvSpPr>
            <a:spLocks noGrp="1"/>
          </p:cNvSpPr>
          <p:nvPr>
            <p:ph type="sldNum" sz="quarter" idx="16"/>
          </p:nvPr>
        </p:nvSpPr>
        <p:spPr/>
        <p:txBody>
          <a:bodyPr rtlCol="0"/>
          <a:lstStyle/>
          <a:p>
            <a:fld id="{0D043432-3AF8-4B1E-A141-86DDE2D7D62A}"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E68EC72-C936-47F1-AD0F-6132F8988949}" type="datetimeFigureOut">
              <a:rPr lang="en-US" smtClean="0"/>
              <a:pPr/>
              <a:t>2/22/2022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D043432-3AF8-4B1E-A141-86DDE2D7D6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68EC72-C936-47F1-AD0F-6132F8988949}" type="datetimeFigureOut">
              <a:rPr lang="en-US" smtClean="0"/>
              <a:pPr/>
              <a:t>2/22/2022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D043432-3AF8-4B1E-A141-86DDE2D7D6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5E68EC72-C936-47F1-AD0F-6132F8988949}" type="datetimeFigureOut">
              <a:rPr lang="en-US" smtClean="0"/>
              <a:pPr/>
              <a:t>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D043432-3AF8-4B1E-A141-86DDE2D7D62A}"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5E68EC72-C936-47F1-AD0F-6132F8988949}" type="datetimeFigureOut">
              <a:rPr lang="en-US" smtClean="0"/>
              <a:pPr/>
              <a:t>2/22/2022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D043432-3AF8-4B1E-A141-86DDE2D7D62A}"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dirty="0"/>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E68EC72-C936-47F1-AD0F-6132F8988949}" type="datetimeFigureOut">
              <a:rPr lang="en-US" smtClean="0"/>
              <a:pPr/>
              <a:t>2/22/2022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D043432-3AF8-4B1E-A141-86DDE2D7D6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400" b="1" kern="1200">
          <a:solidFill>
            <a:schemeClr val="tx2"/>
          </a:solidFill>
          <a:latin typeface="+mj-lt"/>
          <a:ea typeface="+mj-ea"/>
          <a:cs typeface="+mj-cs"/>
        </a:defRPr>
      </a:lvl1pPr>
    </p:titleStyle>
    <p:bodyStyle>
      <a:lvl1pPr marL="320040" indent="-320040" algn="just"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just"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just"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just"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just"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in/imgres?imgurl=http://alchemistpoonam.files.wordpress.com/2007/12/jgj.jpg&amp;imgrefurl=http://alchemistpoonam.wordpress.com/2007/12/25/december-24-national-consumer-rights-day/&amp;usg=__zmiB-c_NkSu3NJTElpCWaSwNa0k=&amp;h=137&amp;w=129&amp;sz=6&amp;hl=en&amp;start=1&amp;itbs=1&amp;tbnid=AvhuzFNP13zpBM:&amp;tbnh=93&amp;tbnw=88&amp;prev=/images?q=consumer+rights+in+india&amp;hl=en&amp;gbv=2&amp;tbs=isch: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0"/>
            <a:ext cx="5576369" cy="6858000"/>
          </a:xfrm>
          <a:prstGeom prst="rect">
            <a:avLst/>
          </a:prstGeom>
          <a:noFill/>
          <a:ln w="9525">
            <a:noFill/>
            <a:miter lim="800000"/>
            <a:headEnd/>
            <a:tailEnd/>
          </a:ln>
          <a:effectLst/>
        </p:spPr>
      </p:pic>
      <p:pic>
        <p:nvPicPr>
          <p:cNvPr id="1029" name="Picture 5" descr="https://twimg0-a.akamaihd.net/profile_images/3054682868/2f0bedaac058ae9e821b08bb9f5e53b9.jpeg"/>
          <p:cNvPicPr>
            <a:picLocks noChangeAspect="1" noChangeArrowheads="1"/>
          </p:cNvPicPr>
          <p:nvPr/>
        </p:nvPicPr>
        <p:blipFill>
          <a:blip r:embed="rId3" cstate="print"/>
          <a:srcRect/>
          <a:stretch>
            <a:fillRect/>
          </a:stretch>
        </p:blipFill>
        <p:spPr bwMode="auto">
          <a:xfrm>
            <a:off x="5562600" y="1371600"/>
            <a:ext cx="3505200" cy="3505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Jobs &amp; the Environment &amp; consumerism</a:t>
            </a:r>
          </a:p>
        </p:txBody>
      </p:sp>
      <p:sp>
        <p:nvSpPr>
          <p:cNvPr id="9219" name="Rectangle 3"/>
          <p:cNvSpPr>
            <a:spLocks noGrp="1" noChangeArrowheads="1"/>
          </p:cNvSpPr>
          <p:nvPr>
            <p:ph sz="quarter" idx="1"/>
          </p:nvPr>
        </p:nvSpPr>
        <p:spPr/>
        <p:txBody>
          <a:bodyPr>
            <a:normAutofit lnSpcReduction="10000"/>
          </a:bodyPr>
          <a:lstStyle/>
          <a:p>
            <a:r>
              <a:rPr lang="en-US" sz="2800" dirty="0"/>
              <a:t>Every product you buy is connected to a chain of people and industries that produced that product</a:t>
            </a:r>
          </a:p>
          <a:p>
            <a:r>
              <a:rPr lang="en-US" sz="2800" dirty="0"/>
              <a:t>The more you buy, the more will be produced</a:t>
            </a:r>
          </a:p>
          <a:p>
            <a:r>
              <a:rPr lang="en-US" sz="2800" dirty="0"/>
              <a:t>Every product you buy is also linked to a chain of resources that are used to create the product</a:t>
            </a:r>
          </a:p>
          <a:p>
            <a:r>
              <a:rPr lang="en-US" sz="2800" dirty="0"/>
              <a:t>These resources may have an adverse affect on the environment</a:t>
            </a:r>
          </a:p>
          <a:p>
            <a:pPr lvl="1"/>
            <a:r>
              <a:rPr lang="en-US" sz="2400" dirty="0"/>
              <a:t>Packaging</a:t>
            </a:r>
          </a:p>
          <a:p>
            <a:pPr lvl="1"/>
            <a:r>
              <a:rPr lang="en-US" sz="2400" dirty="0"/>
              <a:t>Plastic (toxic to produce)</a:t>
            </a:r>
          </a:p>
          <a:p>
            <a:pPr lvl="1"/>
            <a:r>
              <a:rPr lang="en-US" sz="2400" dirty="0"/>
              <a:t>Metals (mines)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Consumer Power</a:t>
            </a:r>
          </a:p>
        </p:txBody>
      </p:sp>
      <p:sp>
        <p:nvSpPr>
          <p:cNvPr id="10243" name="Rectangle 3"/>
          <p:cNvSpPr>
            <a:spLocks noGrp="1" noChangeArrowheads="1"/>
          </p:cNvSpPr>
          <p:nvPr>
            <p:ph sz="quarter" idx="1"/>
          </p:nvPr>
        </p:nvSpPr>
        <p:spPr/>
        <p:txBody>
          <a:bodyPr>
            <a:normAutofit fontScale="92500"/>
          </a:bodyPr>
          <a:lstStyle/>
          <a:p>
            <a:r>
              <a:rPr lang="en-US" sz="2800" dirty="0"/>
              <a:t>What can you do if…</a:t>
            </a:r>
          </a:p>
          <a:p>
            <a:pPr lvl="1"/>
            <a:r>
              <a:rPr lang="en-US" dirty="0"/>
              <a:t>you find out your favorite shoe company uses slave labor?</a:t>
            </a:r>
          </a:p>
          <a:p>
            <a:pPr lvl="1"/>
            <a:r>
              <a:rPr lang="en-US" dirty="0"/>
              <a:t>the paper you use is not recycled?</a:t>
            </a:r>
          </a:p>
          <a:p>
            <a:pPr lvl="1"/>
            <a:r>
              <a:rPr lang="en-US" dirty="0"/>
              <a:t>the fruit you eat is sprayed with carcinogenic pesticides, or your meat is raised with hormones and antibiotics?</a:t>
            </a:r>
          </a:p>
          <a:p>
            <a:pPr lvl="1"/>
            <a:r>
              <a:rPr lang="en-US" dirty="0"/>
              <a:t>your make-up is tested on animals?</a:t>
            </a:r>
          </a:p>
          <a:p>
            <a:pPr lvl="1"/>
            <a:r>
              <a:rPr lang="en-US" dirty="0"/>
              <a:t>your </a:t>
            </a:r>
            <a:r>
              <a:rPr lang="en-US" dirty="0" err="1"/>
              <a:t>Ipod</a:t>
            </a:r>
            <a:r>
              <a:rPr lang="en-US" dirty="0"/>
              <a:t> was made in a country with no human rights?</a:t>
            </a:r>
          </a:p>
          <a:p>
            <a:r>
              <a:rPr lang="en-US" sz="2800" dirty="0"/>
              <a:t>What power do you have as a consumer?</a:t>
            </a:r>
          </a:p>
          <a:p>
            <a:pPr algn="ctr">
              <a:buFontTx/>
              <a:buNone/>
            </a:pPr>
            <a:r>
              <a:rPr lang="en-US" sz="5400" b="1" i="1" dirty="0"/>
              <a:t>LOTS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243">
                                            <p:txEl>
                                              <p:pRg st="7" end="7"/>
                                            </p:txEl>
                                          </p:spTgt>
                                        </p:tgtEl>
                                        <p:attrNameLst>
                                          <p:attrName>style.visibility</p:attrName>
                                        </p:attrNameLst>
                                      </p:cBhvr>
                                      <p:to>
                                        <p:strVal val="visible"/>
                                      </p:to>
                                    </p:set>
                                    <p:animEffect transition="in" filter="circle(in)">
                                      <p:cBhvr>
                                        <p:cTn id="7" dur="1000"/>
                                        <p:tgtEl>
                                          <p:spTgt spid="102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4"/>
          <p:cNvPicPr>
            <a:picLocks noChangeAspect="1" noChangeArrowheads="1"/>
          </p:cNvPicPr>
          <p:nvPr/>
        </p:nvPicPr>
        <p:blipFill>
          <a:blip r:embed="rId2" cstate="print"/>
          <a:srcRect/>
          <a:stretch>
            <a:fillRect/>
          </a:stretch>
        </p:blipFill>
        <p:spPr bwMode="auto">
          <a:xfrm>
            <a:off x="4953000" y="3819525"/>
            <a:ext cx="433388" cy="2276475"/>
          </a:xfrm>
          <a:prstGeom prst="rect">
            <a:avLst/>
          </a:prstGeom>
          <a:noFill/>
          <a:ln w="9525">
            <a:noFill/>
            <a:miter lim="800000"/>
            <a:headEnd/>
            <a:tailEnd/>
          </a:ln>
        </p:spPr>
      </p:pic>
      <p:sp>
        <p:nvSpPr>
          <p:cNvPr id="4" name="Title 3"/>
          <p:cNvSpPr>
            <a:spLocks noGrp="1"/>
          </p:cNvSpPr>
          <p:nvPr>
            <p:ph type="title"/>
          </p:nvPr>
        </p:nvSpPr>
        <p:spPr/>
        <p:txBody>
          <a:bodyPr>
            <a:normAutofit/>
          </a:bodyPr>
          <a:lstStyle/>
          <a:p>
            <a:r>
              <a:rPr lang="en-US" b="1" dirty="0">
                <a:solidFill>
                  <a:srgbClr val="A50021"/>
                </a:solidFill>
              </a:rPr>
              <a:t>Consumer Rights</a:t>
            </a:r>
            <a:endParaRPr lang="en-US" b="1" dirty="0"/>
          </a:p>
        </p:txBody>
      </p:sp>
      <p:sp>
        <p:nvSpPr>
          <p:cNvPr id="5" name="Content Placeholder 4"/>
          <p:cNvSpPr>
            <a:spLocks noGrp="1"/>
          </p:cNvSpPr>
          <p:nvPr>
            <p:ph sz="quarter" idx="1"/>
          </p:nvPr>
        </p:nvSpPr>
        <p:spPr/>
        <p:txBody>
          <a:bodyPr>
            <a:normAutofit fontScale="70000" lnSpcReduction="20000"/>
          </a:bodyPr>
          <a:lstStyle/>
          <a:p>
            <a:pPr algn="just">
              <a:lnSpc>
                <a:spcPct val="105000"/>
              </a:lnSpc>
              <a:spcBef>
                <a:spcPct val="10000"/>
              </a:spcBef>
              <a:tabLst>
                <a:tab pos="465138" algn="l"/>
              </a:tabLst>
            </a:pPr>
            <a:r>
              <a:rPr lang="en-US" dirty="0"/>
              <a:t>March 15 is observed as "World Consumer Right Day". Its significance is that in 1962 on this day, John F. Kennedy, the then president of the US declared four consumer rights. </a:t>
            </a:r>
          </a:p>
          <a:p>
            <a:pPr algn="just">
              <a:lnSpc>
                <a:spcPct val="105000"/>
              </a:lnSpc>
              <a:spcBef>
                <a:spcPct val="10000"/>
              </a:spcBef>
              <a:tabLst>
                <a:tab pos="465138" algn="l"/>
              </a:tabLst>
            </a:pPr>
            <a:r>
              <a:rPr lang="en-US" dirty="0"/>
              <a:t>Later, International Organisation of Consumers Union (IOCU) added three more rights to the list. </a:t>
            </a:r>
          </a:p>
          <a:p>
            <a:pPr algn="just">
              <a:lnSpc>
                <a:spcPct val="105000"/>
              </a:lnSpc>
              <a:spcBef>
                <a:spcPct val="10000"/>
              </a:spcBef>
              <a:tabLst>
                <a:tab pos="465138" algn="l"/>
              </a:tabLst>
            </a:pPr>
            <a:r>
              <a:rPr lang="en-US" dirty="0"/>
              <a:t>The GOI too included these rights in its 20-point programme. These have also been incorporated in the United Nations Charter of Human Rights. These are: </a:t>
            </a:r>
          </a:p>
          <a:p>
            <a:pPr marL="514350" indent="-514350" algn="just">
              <a:lnSpc>
                <a:spcPct val="105000"/>
              </a:lnSpc>
              <a:spcBef>
                <a:spcPct val="10000"/>
              </a:spcBef>
              <a:buFont typeface="+mj-lt"/>
              <a:buAutoNum type="arabicPeriod"/>
              <a:tabLst>
                <a:tab pos="465138" algn="l"/>
              </a:tabLst>
            </a:pPr>
            <a:r>
              <a:rPr lang="en-US" sz="3200" dirty="0"/>
              <a:t>Right to Safety                                                                 </a:t>
            </a:r>
          </a:p>
          <a:p>
            <a:pPr marL="514350" indent="-514350" algn="just">
              <a:lnSpc>
                <a:spcPct val="105000"/>
              </a:lnSpc>
              <a:spcBef>
                <a:spcPct val="10000"/>
              </a:spcBef>
              <a:buFont typeface="+mj-lt"/>
              <a:buAutoNum type="arabicPeriod"/>
              <a:tabLst>
                <a:tab pos="465138" algn="l"/>
              </a:tabLst>
            </a:pPr>
            <a:r>
              <a:rPr lang="en-US" sz="3200" dirty="0"/>
              <a:t>Right to be Informed                                </a:t>
            </a:r>
          </a:p>
          <a:p>
            <a:pPr marL="514350" indent="-514350">
              <a:lnSpc>
                <a:spcPct val="105000"/>
              </a:lnSpc>
              <a:spcBef>
                <a:spcPct val="10000"/>
              </a:spcBef>
              <a:buFont typeface="+mj-lt"/>
              <a:buAutoNum type="arabicPeriod"/>
              <a:tabLst>
                <a:tab pos="465138" algn="l"/>
              </a:tabLst>
            </a:pPr>
            <a:r>
              <a:rPr lang="en-US" sz="3200" dirty="0"/>
              <a:t>Right to Choose                                 			</a:t>
            </a:r>
          </a:p>
          <a:p>
            <a:pPr marL="514350" indent="-514350" algn="just">
              <a:lnSpc>
                <a:spcPct val="105000"/>
              </a:lnSpc>
              <a:spcBef>
                <a:spcPct val="10000"/>
              </a:spcBef>
              <a:buFont typeface="+mj-lt"/>
              <a:buAutoNum type="arabicPeriod"/>
              <a:tabLst>
                <a:tab pos="465138" algn="l"/>
              </a:tabLst>
            </a:pPr>
            <a:r>
              <a:rPr lang="en-US" sz="3200" dirty="0"/>
              <a:t>Right to be Heard                                  </a:t>
            </a:r>
          </a:p>
          <a:p>
            <a:pPr marL="514350" indent="-514350" algn="just">
              <a:lnSpc>
                <a:spcPct val="105000"/>
              </a:lnSpc>
              <a:spcBef>
                <a:spcPct val="10000"/>
              </a:spcBef>
              <a:buFont typeface="+mj-lt"/>
              <a:buAutoNum type="arabicPeriod"/>
              <a:tabLst>
                <a:tab pos="465138" algn="l"/>
              </a:tabLst>
            </a:pPr>
            <a:r>
              <a:rPr lang="en-US" sz="3200" dirty="0"/>
              <a:t>Right to Redress</a:t>
            </a:r>
          </a:p>
          <a:p>
            <a:pPr marL="514350" indent="-514350">
              <a:lnSpc>
                <a:spcPct val="105000"/>
              </a:lnSpc>
              <a:spcBef>
                <a:spcPct val="10000"/>
              </a:spcBef>
              <a:buFont typeface="+mj-lt"/>
              <a:buAutoNum type="arabicPeriod"/>
              <a:tabLst>
                <a:tab pos="465138" algn="l"/>
              </a:tabLst>
            </a:pPr>
            <a:r>
              <a:rPr lang="en-US" sz="3200" dirty="0"/>
              <a:t>Right to Healthy Environment</a:t>
            </a:r>
          </a:p>
          <a:p>
            <a:pPr marL="514350" indent="-514350">
              <a:lnSpc>
                <a:spcPct val="105000"/>
              </a:lnSpc>
              <a:spcBef>
                <a:spcPct val="10000"/>
              </a:spcBef>
              <a:buFont typeface="+mj-lt"/>
              <a:buAutoNum type="arabicPeriod"/>
              <a:tabLst>
                <a:tab pos="465138" algn="l"/>
              </a:tabLst>
            </a:pPr>
            <a:r>
              <a:rPr lang="en-US" sz="3200" dirty="0"/>
              <a:t>Right to Consumer Education</a:t>
            </a:r>
          </a:p>
          <a:p>
            <a:pPr algn="just"/>
            <a:endParaRPr lang="en-US" dirty="0"/>
          </a:p>
        </p:txBody>
      </p:sp>
      <p:sp>
        <p:nvSpPr>
          <p:cNvPr id="6" name="Rectangle 5"/>
          <p:cNvSpPr/>
          <p:nvPr/>
        </p:nvSpPr>
        <p:spPr>
          <a:xfrm>
            <a:off x="5486400" y="4876800"/>
            <a:ext cx="2743200" cy="923330"/>
          </a:xfrm>
          <a:prstGeom prst="rect">
            <a:avLst/>
          </a:prstGeom>
        </p:spPr>
        <p:txBody>
          <a:bodyPr wrap="square">
            <a:spAutoFit/>
          </a:bodyPr>
          <a:lstStyle/>
          <a:p>
            <a:r>
              <a:rPr lang="en-US" dirty="0"/>
              <a:t>Added by International Organization  Of</a:t>
            </a:r>
          </a:p>
          <a:p>
            <a:r>
              <a:rPr lang="en-US" dirty="0"/>
              <a:t> Consumers Union (IOCU) </a:t>
            </a:r>
          </a:p>
        </p:txBody>
      </p:sp>
      <p:sp>
        <p:nvSpPr>
          <p:cNvPr id="7" name="Rectangle 6"/>
          <p:cNvSpPr/>
          <p:nvPr/>
        </p:nvSpPr>
        <p:spPr>
          <a:xfrm>
            <a:off x="5410200" y="3581400"/>
            <a:ext cx="3208186" cy="369332"/>
          </a:xfrm>
          <a:prstGeom prst="rect">
            <a:avLst/>
          </a:prstGeom>
        </p:spPr>
        <p:txBody>
          <a:bodyPr wrap="none">
            <a:spAutoFit/>
          </a:bodyPr>
          <a:lstStyle/>
          <a:p>
            <a:r>
              <a:rPr lang="en-US" dirty="0"/>
              <a:t>Mentioned by President Kennedy</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Consumer Rights</a:t>
            </a:r>
          </a:p>
        </p:txBody>
      </p:sp>
      <p:sp>
        <p:nvSpPr>
          <p:cNvPr id="3" name="Content Placeholder 2"/>
          <p:cNvSpPr>
            <a:spLocks noGrp="1"/>
          </p:cNvSpPr>
          <p:nvPr>
            <p:ph sz="quarter" idx="1"/>
          </p:nvPr>
        </p:nvSpPr>
        <p:spPr/>
        <p:txBody>
          <a:bodyPr>
            <a:normAutofit fontScale="85000" lnSpcReduction="10000"/>
          </a:bodyPr>
          <a:lstStyle/>
          <a:p>
            <a:pPr eaLnBrk="1" hangingPunct="1">
              <a:buFont typeface="Wingdings 2" pitchFamily="18" charset="2"/>
              <a:buNone/>
              <a:defRPr/>
            </a:pPr>
            <a:r>
              <a:rPr lang="en-US" dirty="0"/>
              <a:t>Some of the rights of consumers are:</a:t>
            </a:r>
          </a:p>
          <a:p>
            <a:pPr eaLnBrk="1" hangingPunct="1">
              <a:defRPr/>
            </a:pPr>
            <a:r>
              <a:rPr lang="en-US" dirty="0"/>
              <a:t>Right against exploitation by unfair trade practices.</a:t>
            </a:r>
          </a:p>
          <a:p>
            <a:pPr eaLnBrk="1" hangingPunct="1">
              <a:defRPr/>
            </a:pPr>
            <a:r>
              <a:rPr lang="en-US" dirty="0"/>
              <a:t>Right to protection of health and safety from goods and services that are available to the consumer.</a:t>
            </a:r>
          </a:p>
          <a:p>
            <a:pPr eaLnBrk="1" hangingPunct="1">
              <a:defRPr/>
            </a:pPr>
            <a:r>
              <a:rPr lang="en-US" dirty="0"/>
              <a:t>Right to be informed about the quality and performance standards, ingredients of the products, possible adverse effects etc.</a:t>
            </a:r>
          </a:p>
          <a:p>
            <a:pPr eaLnBrk="1" hangingPunct="1">
              <a:defRPr/>
            </a:pPr>
            <a:r>
              <a:rPr lang="en-US" dirty="0"/>
              <a:t>Right to be heard if there is any grievance or suggestion.</a:t>
            </a:r>
          </a:p>
          <a:p>
            <a:pPr eaLnBrk="1" hangingPunct="1">
              <a:defRPr/>
            </a:pPr>
            <a:r>
              <a:rPr lang="en-US" dirty="0"/>
              <a:t>Right to get genuine grievances redressed.</a:t>
            </a:r>
          </a:p>
          <a:p>
            <a:pPr eaLnBrk="1" hangingPunct="1">
              <a:defRPr/>
            </a:pPr>
            <a:r>
              <a:rPr lang="en-US" dirty="0"/>
              <a:t>Right to a physical environment that will protect and enhance the quality of life.</a:t>
            </a:r>
          </a:p>
          <a:p>
            <a:pPr eaLnBrk="1" hangingPunct="1">
              <a:defRPr/>
            </a:pPr>
            <a:endParaRPr lang="en-US" dirty="0"/>
          </a:p>
        </p:txBody>
      </p:sp>
      <p:pic>
        <p:nvPicPr>
          <p:cNvPr id="21508" name="Picture 2" descr="http://t2.gstatic.com/images?q=tbn:AvhuzFNP13zpBM:http://alchemistpoonam.files.wordpress.com/2007/12/jgj.jpg">
            <a:hlinkClick r:id="rId2"/>
          </p:cNvPr>
          <p:cNvPicPr>
            <a:picLocks noChangeAspect="1" noChangeArrowheads="1"/>
          </p:cNvPicPr>
          <p:nvPr/>
        </p:nvPicPr>
        <p:blipFill>
          <a:blip r:embed="rId3" cstate="print"/>
          <a:srcRect/>
          <a:stretch>
            <a:fillRect/>
          </a:stretch>
        </p:blipFill>
        <p:spPr bwMode="auto">
          <a:xfrm>
            <a:off x="6781800" y="152400"/>
            <a:ext cx="1828800" cy="1752600"/>
          </a:xfrm>
          <a:prstGeom prst="rect">
            <a:avLst/>
          </a:prstGeom>
          <a:noFill/>
          <a:ln w="9525">
            <a:noFill/>
            <a:miter lim="800000"/>
            <a:headEnd/>
            <a:tailEnd/>
          </a:ln>
        </p:spPr>
      </p:pic>
    </p:spTree>
  </p:cSld>
  <p:clrMapOvr>
    <a:masterClrMapping/>
  </p:clrMapOvr>
  <p:transition>
    <p:pull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p:txBody>
          <a:bodyPr>
            <a:noAutofit/>
          </a:bodyPr>
          <a:lstStyle/>
          <a:p>
            <a:pPr marL="342900" lvl="0" indent="-342900" algn="ctr" fontAlgn="base">
              <a:lnSpc>
                <a:spcPct val="100000"/>
              </a:lnSpc>
              <a:spcBef>
                <a:spcPct val="20000"/>
              </a:spcBef>
              <a:spcAft>
                <a:spcPct val="0"/>
              </a:spcAft>
              <a:buClr>
                <a:srgbClr val="CC9900"/>
              </a:buClr>
              <a:buSzPct val="65000"/>
              <a:buNone/>
              <a:defRPr/>
            </a:pPr>
            <a:r>
              <a:rPr lang="en-US" sz="4400" b="1" kern="0" dirty="0">
                <a:solidFill>
                  <a:schemeClr val="accent1">
                    <a:lumMod val="50000"/>
                  </a:schemeClr>
                </a:solidFill>
                <a:effectLst>
                  <a:outerShdw blurRad="38100" dist="38100" dir="2700000" algn="tl">
                    <a:srgbClr val="C0C0C0"/>
                  </a:outerShdw>
                </a:effectLst>
                <a:latin typeface="Algerian" panose="04020705040A02060702" pitchFamily="82" charset="0"/>
              </a:rPr>
              <a:t>CONSUMER PROTECTION </a:t>
            </a:r>
          </a:p>
          <a:p>
            <a:pPr marL="342900" lvl="0" indent="-342900" algn="ctr" fontAlgn="base">
              <a:lnSpc>
                <a:spcPct val="100000"/>
              </a:lnSpc>
              <a:spcBef>
                <a:spcPct val="20000"/>
              </a:spcBef>
              <a:spcAft>
                <a:spcPct val="0"/>
              </a:spcAft>
              <a:buClr>
                <a:srgbClr val="CC9900"/>
              </a:buClr>
              <a:buSzPct val="65000"/>
              <a:buNone/>
              <a:defRPr/>
            </a:pPr>
            <a:r>
              <a:rPr lang="en-US" sz="4400" b="1" kern="0" dirty="0">
                <a:solidFill>
                  <a:schemeClr val="accent1">
                    <a:lumMod val="50000"/>
                  </a:schemeClr>
                </a:solidFill>
                <a:effectLst>
                  <a:outerShdw blurRad="38100" dist="38100" dir="2700000" algn="tl">
                    <a:srgbClr val="C0C0C0"/>
                  </a:outerShdw>
                </a:effectLst>
                <a:latin typeface="Algerian" panose="04020705040A02060702" pitchFamily="82" charset="0"/>
              </a:rPr>
              <a:t>ACT,1986</a:t>
            </a:r>
          </a:p>
        </p:txBody>
      </p:sp>
    </p:spTree>
    <p:extLst>
      <p:ext uri="{BB962C8B-B14F-4D97-AF65-F5344CB8AC3E}">
        <p14:creationId xmlns:p14="http://schemas.microsoft.com/office/powerpoint/2010/main" val="152924076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Consumer Protection Act, 1986</a:t>
            </a:r>
          </a:p>
        </p:txBody>
      </p:sp>
      <p:sp>
        <p:nvSpPr>
          <p:cNvPr id="5" name="Content Placeholder 4"/>
          <p:cNvSpPr>
            <a:spLocks noGrp="1"/>
          </p:cNvSpPr>
          <p:nvPr>
            <p:ph sz="quarter" idx="1"/>
          </p:nvPr>
        </p:nvSpPr>
        <p:spPr/>
        <p:txBody>
          <a:bodyPr/>
          <a:lstStyle/>
          <a:p>
            <a:r>
              <a:rPr lang="en-US" dirty="0"/>
              <a:t>This ACT is a milestone in the history of socio-economic legislation in the country.</a:t>
            </a:r>
          </a:p>
          <a:p>
            <a:r>
              <a:rPr lang="en-US" dirty="0"/>
              <a:t>The first ever legislation in India of its kind which solely aimed at the grief strike consumers who were the victims of the unfair trade practices and sub-standard services rendered to them.</a:t>
            </a:r>
          </a:p>
          <a:p>
            <a:r>
              <a:rPr lang="en-US" dirty="0"/>
              <a:t>Amendments were made in 2002. </a:t>
            </a:r>
          </a:p>
          <a:p>
            <a:r>
              <a:rPr lang="en-US" dirty="0"/>
              <a:t>Except the State of Jammu and Kashmir. </a:t>
            </a:r>
          </a:p>
          <a:p>
            <a:endParaRPr lang="en-US" dirty="0"/>
          </a:p>
        </p:txBody>
      </p:sp>
    </p:spTree>
    <p:extLst>
      <p:ext uri="{BB962C8B-B14F-4D97-AF65-F5344CB8AC3E}">
        <p14:creationId xmlns:p14="http://schemas.microsoft.com/office/powerpoint/2010/main" val="1407866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Contd…</a:t>
            </a:r>
          </a:p>
        </p:txBody>
      </p:sp>
      <p:sp>
        <p:nvSpPr>
          <p:cNvPr id="3" name="Content Placeholder 2"/>
          <p:cNvSpPr>
            <a:spLocks noGrp="1"/>
          </p:cNvSpPr>
          <p:nvPr>
            <p:ph sz="quarter" idx="1"/>
          </p:nvPr>
        </p:nvSpPr>
        <p:spPr/>
        <p:txBody>
          <a:bodyPr>
            <a:normAutofit fontScale="92500" lnSpcReduction="10000"/>
          </a:bodyPr>
          <a:lstStyle/>
          <a:p>
            <a:r>
              <a:rPr lang="en-US" dirty="0"/>
              <a:t>Consumer protection laws designed to ensure fair trade competition and the free flow of truthful information in the marketplace. The laws are designed to prevent businesses that engage in fraud or specified unfair practices from gaining an advantage over competitors and may provide additional protection for the weak and those unable to take care of themselves. </a:t>
            </a:r>
          </a:p>
          <a:p>
            <a:r>
              <a:rPr lang="en-US" dirty="0"/>
              <a:t>Consumer protection is linked to the idea of "consumer rights“ and to the formation of consumer organizations which help consumers make better choices in the marketplace. </a:t>
            </a:r>
          </a:p>
        </p:txBody>
      </p:sp>
    </p:spTree>
  </p:cSld>
  <p:clrMapOvr>
    <a:masterClrMapping/>
  </p:clrMapOvr>
  <p:transition>
    <p:pull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of the Act</a:t>
            </a:r>
          </a:p>
        </p:txBody>
      </p:sp>
      <p:sp>
        <p:nvSpPr>
          <p:cNvPr id="3" name="Content Placeholder 2"/>
          <p:cNvSpPr>
            <a:spLocks noGrp="1"/>
          </p:cNvSpPr>
          <p:nvPr>
            <p:ph sz="quarter" idx="1"/>
          </p:nvPr>
        </p:nvSpPr>
        <p:spPr/>
        <p:txBody>
          <a:bodyPr>
            <a:normAutofit fontScale="85000" lnSpcReduction="10000"/>
          </a:bodyPr>
          <a:lstStyle/>
          <a:p>
            <a:r>
              <a:rPr lang="en-US" dirty="0"/>
              <a:t>The main objective of the act is to provide for the better protection of consumers.</a:t>
            </a:r>
          </a:p>
          <a:p>
            <a:pPr algn="just"/>
            <a:r>
              <a:rPr lang="en-US" dirty="0"/>
              <a:t>The act is intended to provide simple, speedy and inexpensive redressal to the consumers' grievances and relief of a specific nature and award of compensation wherever appropriate to the consumer. </a:t>
            </a:r>
          </a:p>
          <a:p>
            <a:pPr algn="just"/>
            <a:r>
              <a:rPr lang="en-US" dirty="0"/>
              <a:t>User friendly and Cost-effective tool.</a:t>
            </a:r>
          </a:p>
          <a:p>
            <a:pPr lvl="1" algn="just"/>
            <a:r>
              <a:rPr lang="en-US" dirty="0"/>
              <a:t>Suits can be filed for both defective goods and deficient services. </a:t>
            </a:r>
          </a:p>
          <a:p>
            <a:pPr lvl="1" algn="just"/>
            <a:r>
              <a:rPr lang="en-US" dirty="0"/>
              <a:t>Only a nominal fee must be paid by the consumer. There is no need to send any legal notice to opposing party. </a:t>
            </a:r>
          </a:p>
          <a:p>
            <a:pPr lvl="1" algn="just"/>
            <a:r>
              <a:rPr lang="en-US" dirty="0"/>
              <a:t>A simple letter to consumer forum would initiate legal action. No requirement of lawyer if the consumer can represent himself.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Relief Available To Consumers</a:t>
            </a:r>
          </a:p>
        </p:txBody>
      </p:sp>
      <p:sp>
        <p:nvSpPr>
          <p:cNvPr id="5" name="Content Placeholder 4"/>
          <p:cNvSpPr>
            <a:spLocks noGrp="1"/>
          </p:cNvSpPr>
          <p:nvPr>
            <p:ph sz="quarter" idx="1"/>
          </p:nvPr>
        </p:nvSpPr>
        <p:spPr/>
        <p:txBody>
          <a:bodyPr>
            <a:normAutofit fontScale="92500" lnSpcReduction="10000"/>
          </a:bodyPr>
          <a:lstStyle/>
          <a:p>
            <a:r>
              <a:rPr lang="en-US" dirty="0"/>
              <a:t>Depending on the facts and circumstances, the Redressal Forums may give order for one or more of the following relief :- </a:t>
            </a:r>
          </a:p>
          <a:p>
            <a:pPr lvl="1"/>
            <a:r>
              <a:rPr lang="en-US" dirty="0"/>
              <a:t>Removal of defects from the goods </a:t>
            </a:r>
          </a:p>
          <a:p>
            <a:pPr lvl="1"/>
            <a:r>
              <a:rPr lang="en-US" dirty="0"/>
              <a:t>Replacement of the goods</a:t>
            </a:r>
          </a:p>
          <a:p>
            <a:pPr lvl="1"/>
            <a:r>
              <a:rPr lang="en-US" dirty="0"/>
              <a:t>Refund of the price paid</a:t>
            </a:r>
          </a:p>
          <a:p>
            <a:pPr lvl="1"/>
            <a:r>
              <a:rPr lang="en-US" dirty="0"/>
              <a:t>Discontinuance of unfair trade practices or restrictive trade practices</a:t>
            </a:r>
          </a:p>
          <a:p>
            <a:pPr lvl="1"/>
            <a:r>
              <a:rPr lang="en-US" dirty="0"/>
              <a:t>Withdrawal of the hazardous goods from being offered to sale</a:t>
            </a:r>
          </a:p>
          <a:p>
            <a:pPr lvl="1"/>
            <a:r>
              <a:rPr lang="en-US" dirty="0"/>
              <a:t>Award for adequate costs to parties</a:t>
            </a:r>
          </a:p>
          <a:p>
            <a:pPr lvl="1"/>
            <a:endParaRPr lang="en-US" dirty="0"/>
          </a:p>
        </p:txBody>
      </p:sp>
    </p:spTree>
    <p:extLst>
      <p:ext uri="{BB962C8B-B14F-4D97-AF65-F5344CB8AC3E}">
        <p14:creationId xmlns:p14="http://schemas.microsoft.com/office/powerpoint/2010/main" val="13667672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600" dirty="0"/>
              <a:t>Under section-6 of Consumer Protection Act, consumer has the following rights: </a:t>
            </a:r>
          </a:p>
        </p:txBody>
      </p:sp>
      <p:sp>
        <p:nvSpPr>
          <p:cNvPr id="5" name="Content Placeholder 4"/>
          <p:cNvSpPr>
            <a:spLocks noGrp="1"/>
          </p:cNvSpPr>
          <p:nvPr>
            <p:ph sz="quarter" idx="1"/>
          </p:nvPr>
        </p:nvSpPr>
        <p:spPr/>
        <p:txBody>
          <a:bodyPr/>
          <a:lstStyle/>
          <a:p>
            <a:r>
              <a:rPr lang="en-US" dirty="0"/>
              <a:t>Right to safety.</a:t>
            </a:r>
          </a:p>
          <a:p>
            <a:r>
              <a:rPr lang="en-US" dirty="0"/>
              <a:t>Right to information.</a:t>
            </a:r>
          </a:p>
          <a:p>
            <a:r>
              <a:rPr lang="en-US" dirty="0"/>
              <a:t>Right to choose.</a:t>
            </a:r>
          </a:p>
          <a:p>
            <a:r>
              <a:rPr lang="en-US" dirty="0"/>
              <a:t>Right to be heard.</a:t>
            </a:r>
          </a:p>
          <a:p>
            <a:r>
              <a:rPr lang="en-US" dirty="0"/>
              <a:t>Right to redressed .</a:t>
            </a:r>
          </a:p>
          <a:p>
            <a:r>
              <a:rPr lang="en-US" dirty="0"/>
              <a:t>Right to consumer education.</a:t>
            </a:r>
          </a:p>
          <a:p>
            <a:r>
              <a:rPr lang="en-US" dirty="0"/>
              <a:t>Right to healthy environment .</a:t>
            </a:r>
          </a:p>
          <a:p>
            <a:r>
              <a:rPr lang="en-US" dirty="0"/>
              <a:t>Right to basic needs.</a:t>
            </a:r>
          </a:p>
          <a:p>
            <a:pPr>
              <a:buNone/>
            </a:pPr>
            <a:endParaRPr lang="en-US" dirty="0"/>
          </a:p>
        </p:txBody>
      </p:sp>
    </p:spTree>
    <p:extLst>
      <p:ext uri="{BB962C8B-B14F-4D97-AF65-F5344CB8AC3E}">
        <p14:creationId xmlns:p14="http://schemas.microsoft.com/office/powerpoint/2010/main" val="284541647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b="1" dirty="0"/>
              <a:t>Consumerism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sz="quarter" idx="1"/>
          </p:nvPr>
        </p:nvSpPr>
        <p:spPr/>
        <p:txBody>
          <a:bodyPr>
            <a:normAutofit fontScale="92500" lnSpcReduction="20000"/>
          </a:bodyPr>
          <a:lstStyle/>
          <a:p>
            <a:r>
              <a:rPr lang="en-US" b="1" dirty="0"/>
              <a:t>Right to safety:-</a:t>
            </a:r>
            <a:r>
              <a:rPr lang="en-US" dirty="0"/>
              <a:t> right to be protected against the marketing of goods and services which are hazardous to health,  life and property of the consumer</a:t>
            </a:r>
          </a:p>
          <a:p>
            <a:r>
              <a:rPr lang="en-US" b="1" dirty="0"/>
              <a:t>Right to be informed:-</a:t>
            </a:r>
            <a:r>
              <a:rPr lang="en-US" dirty="0"/>
              <a:t> right to be provided all those information based on which consumer decides to buy goods or services about the quality, quantity, potency, purity, standard and price of goods or services to protect the consumer against unfair trade practices</a:t>
            </a:r>
          </a:p>
          <a:p>
            <a:r>
              <a:rPr lang="en-US" b="1" dirty="0"/>
              <a:t>Right to be heard:-</a:t>
            </a:r>
            <a:r>
              <a:rPr lang="en-US" dirty="0"/>
              <a:t> consumer has the right that his complaint be heard. Under this right the consumer can file complaint against all those things which harmful to his interest</a:t>
            </a:r>
          </a:p>
        </p:txBody>
      </p:sp>
    </p:spTree>
    <p:extLst>
      <p:ext uri="{BB962C8B-B14F-4D97-AF65-F5344CB8AC3E}">
        <p14:creationId xmlns:p14="http://schemas.microsoft.com/office/powerpoint/2010/main" val="319536745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sz="quarter" idx="1"/>
          </p:nvPr>
        </p:nvSpPr>
        <p:spPr/>
        <p:txBody>
          <a:bodyPr>
            <a:normAutofit fontScale="92500" lnSpcReduction="20000"/>
          </a:bodyPr>
          <a:lstStyle/>
          <a:p>
            <a:r>
              <a:rPr lang="en-US" b="1" dirty="0"/>
              <a:t>Right to choose:-</a:t>
            </a:r>
            <a:r>
              <a:rPr lang="en-US" dirty="0"/>
              <a:t> Consumer has the full right to buy good or services of his choice from among the different goods or services available in the market</a:t>
            </a:r>
          </a:p>
          <a:p>
            <a:r>
              <a:rPr lang="en-US" b="1" dirty="0"/>
              <a:t>Right to Seek redress:-</a:t>
            </a:r>
            <a:r>
              <a:rPr lang="en-US" dirty="0"/>
              <a:t> Right to seek redressal against unfair trade practices unprincipled exploitation of consumers. This Act provides compensation to consumer against unfair trade practice of the seller</a:t>
            </a:r>
          </a:p>
          <a:p>
            <a:r>
              <a:rPr lang="en-US" b="1" dirty="0"/>
              <a:t>Right to consumer education:-</a:t>
            </a:r>
            <a:r>
              <a:rPr lang="en-US" dirty="0"/>
              <a:t> Consumer education refers to educate the consumer constantly with regards to their rights. In other words, consumers must be aware of the rights they enjoy against the loss they suffer on account of goods and services purchased by them</a:t>
            </a:r>
          </a:p>
          <a:p>
            <a:pPr>
              <a:buNone/>
            </a:pPr>
            <a:endParaRPr lang="en-US" dirty="0"/>
          </a:p>
        </p:txBody>
      </p:sp>
    </p:spTree>
    <p:extLst>
      <p:ext uri="{BB962C8B-B14F-4D97-AF65-F5344CB8AC3E}">
        <p14:creationId xmlns:p14="http://schemas.microsoft.com/office/powerpoint/2010/main" val="359972965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Consumer’s Responsibilities</a:t>
            </a:r>
          </a:p>
        </p:txBody>
      </p:sp>
      <p:sp>
        <p:nvSpPr>
          <p:cNvPr id="4" name="Content Placeholder 3"/>
          <p:cNvSpPr>
            <a:spLocks noGrp="1"/>
          </p:cNvSpPr>
          <p:nvPr>
            <p:ph sz="quarter" idx="1"/>
          </p:nvPr>
        </p:nvSpPr>
        <p:spPr/>
        <p:txBody>
          <a:bodyPr>
            <a:normAutofit fontScale="92500" lnSpcReduction="20000"/>
          </a:bodyPr>
          <a:lstStyle/>
          <a:p>
            <a:pPr marL="514350" indent="-514350">
              <a:buFont typeface="+mj-lt"/>
              <a:buAutoNum type="arabicPeriod"/>
            </a:pPr>
            <a:r>
              <a:rPr lang="en-US" dirty="0"/>
              <a:t>Consumer should exercise his right</a:t>
            </a:r>
          </a:p>
          <a:p>
            <a:pPr marL="514350" indent="-514350">
              <a:buFont typeface="+mj-lt"/>
              <a:buAutoNum type="arabicPeriod"/>
            </a:pPr>
            <a:r>
              <a:rPr lang="en-US" dirty="0"/>
              <a:t>Cautious consumer/ Do not buy blindly</a:t>
            </a:r>
          </a:p>
          <a:p>
            <a:pPr marL="514350" indent="-514350">
              <a:buFont typeface="+mj-lt"/>
              <a:buAutoNum type="arabicPeriod"/>
            </a:pPr>
            <a:r>
              <a:rPr lang="en-US" dirty="0"/>
              <a:t>Filing complaint for the </a:t>
            </a:r>
            <a:r>
              <a:rPr lang="en-US" dirty="0" err="1"/>
              <a:t>redressal</a:t>
            </a:r>
            <a:r>
              <a:rPr lang="en-US" dirty="0"/>
              <a:t> of genuine grievances</a:t>
            </a:r>
          </a:p>
          <a:p>
            <a:pPr marL="514350" indent="-514350">
              <a:buFont typeface="+mj-lt"/>
              <a:buAutoNum type="arabicPeriod"/>
            </a:pPr>
            <a:r>
              <a:rPr lang="en-US" dirty="0"/>
              <a:t>Consumer must be quality conscious/Do not compromise on quality</a:t>
            </a:r>
          </a:p>
          <a:p>
            <a:pPr marL="514350" indent="-514350">
              <a:buFont typeface="+mj-lt"/>
              <a:buAutoNum type="arabicPeriod"/>
            </a:pPr>
            <a:r>
              <a:rPr lang="en-US" dirty="0"/>
              <a:t>Advertisements often exaggerate/Beware of false advertisement</a:t>
            </a:r>
          </a:p>
          <a:p>
            <a:pPr marL="514350" indent="-514350">
              <a:buFont typeface="+mj-lt"/>
              <a:buAutoNum type="arabicPeriod"/>
            </a:pPr>
            <a:r>
              <a:rPr lang="en-US" dirty="0"/>
              <a:t>Do not forget to get Receipt and Guarantee/warrantee card</a:t>
            </a:r>
          </a:p>
          <a:p>
            <a:pPr marL="514350" indent="-514350">
              <a:buFont typeface="+mj-lt"/>
              <a:buAutoNum type="arabicPeriod"/>
            </a:pPr>
            <a:r>
              <a:rPr lang="en-US" dirty="0"/>
              <a:t>Do not buy in hurry</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8495243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METHODS OF CONSUMER PROTECTION</a:t>
            </a:r>
          </a:p>
        </p:txBody>
      </p:sp>
      <p:sp>
        <p:nvSpPr>
          <p:cNvPr id="3" name="Content Placeholder 2"/>
          <p:cNvSpPr>
            <a:spLocks noGrp="1"/>
          </p:cNvSpPr>
          <p:nvPr>
            <p:ph sz="quarter" idx="1"/>
          </p:nvPr>
        </p:nvSpPr>
        <p:spPr>
          <a:xfrm>
            <a:off x="612648" y="1600200"/>
            <a:ext cx="8153400" cy="4953000"/>
          </a:xfrm>
        </p:spPr>
        <p:txBody>
          <a:bodyPr>
            <a:normAutofit fontScale="62500" lnSpcReduction="20000"/>
          </a:bodyPr>
          <a:lstStyle/>
          <a:p>
            <a:r>
              <a:rPr lang="en-US" b="1" i="1" dirty="0"/>
              <a:t>Business Self-regulation:  </a:t>
            </a:r>
          </a:p>
          <a:p>
            <a:pPr lvl="1"/>
            <a:r>
              <a:rPr lang="en-US" dirty="0"/>
              <a:t>Businessmen can regulate their own behavior and actions by adopting higher ethical standards.  </a:t>
            </a:r>
          </a:p>
          <a:p>
            <a:pPr lvl="1"/>
            <a:r>
              <a:rPr lang="en-US" dirty="0"/>
              <a:t>Trade associations and chambers of commerce can check unfair trade practices used by some businessmen.  </a:t>
            </a:r>
          </a:p>
          <a:p>
            <a:r>
              <a:rPr lang="en-US" b="1" i="1" dirty="0"/>
              <a:t>Consumer Self-help: </a:t>
            </a:r>
          </a:p>
          <a:p>
            <a:pPr lvl="1"/>
            <a:r>
              <a:rPr lang="en-US" dirty="0"/>
              <a:t>Every consumer must be alert as self-help is the best help.</a:t>
            </a:r>
          </a:p>
          <a:p>
            <a:pPr lvl="1"/>
            <a:r>
              <a:rPr lang="en-US" dirty="0"/>
              <a:t>He should educate himself and know his rights and should not allow unscrupulous businessmen to cheat him</a:t>
            </a:r>
            <a:r>
              <a:rPr lang="en-US" b="1" dirty="0"/>
              <a:t> </a:t>
            </a:r>
          </a:p>
          <a:p>
            <a:r>
              <a:rPr lang="en-US" b="1" i="1" dirty="0"/>
              <a:t>Consumers' Associations:  </a:t>
            </a:r>
          </a:p>
          <a:p>
            <a:pPr lvl="1"/>
            <a:r>
              <a:rPr lang="en-US" dirty="0"/>
              <a:t>Consumers should form voluntary associations. These associations can educate and awaken consumers.  They can take organized action and put pressure on businessmen to adopt fair trade practices. </a:t>
            </a:r>
          </a:p>
          <a:p>
            <a:r>
              <a:rPr lang="en-US" b="1" i="1" dirty="0"/>
              <a:t>Government Regulations: </a:t>
            </a:r>
          </a:p>
          <a:p>
            <a:pPr lvl="1"/>
            <a:r>
              <a:rPr lang="en-US" dirty="0"/>
              <a:t>The State can ensure consumer protection through legislative, executive and judicial actions. </a:t>
            </a:r>
          </a:p>
          <a:p>
            <a:pPr lvl="1"/>
            <a:r>
              <a:rPr lang="en-US" dirty="0"/>
              <a:t>The laws enacted by the Government must be strictly enforced by the executive. </a:t>
            </a:r>
          </a:p>
          <a:p>
            <a:pPr lvl="1"/>
            <a:r>
              <a:rPr lang="en-US" dirty="0"/>
              <a:t>Government of India has enacted several laws to protect the interests and rights of consumers</a:t>
            </a:r>
            <a:r>
              <a:rPr lang="en-US" i="1" dirty="0"/>
              <a: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MEASURES TO PROMOTE CONSUMERISM</a:t>
            </a:r>
          </a:p>
        </p:txBody>
      </p:sp>
      <p:sp>
        <p:nvSpPr>
          <p:cNvPr id="3" name="Content Placeholder 2"/>
          <p:cNvSpPr>
            <a:spLocks noGrp="1"/>
          </p:cNvSpPr>
          <p:nvPr>
            <p:ph sz="quarter" idx="1"/>
          </p:nvPr>
        </p:nvSpPr>
        <p:spPr/>
        <p:txBody>
          <a:bodyPr>
            <a:normAutofit fontScale="62500" lnSpcReduction="20000"/>
          </a:bodyPr>
          <a:lstStyle/>
          <a:p>
            <a:r>
              <a:rPr lang="en-US" b="1" dirty="0"/>
              <a:t>'</a:t>
            </a:r>
            <a:r>
              <a:rPr lang="en-US" b="1" dirty="0" err="1"/>
              <a:t>Jago</a:t>
            </a:r>
            <a:r>
              <a:rPr lang="en-US" b="1" dirty="0"/>
              <a:t> </a:t>
            </a:r>
            <a:r>
              <a:rPr lang="en-US" b="1" dirty="0" err="1"/>
              <a:t>Grahak</a:t>
            </a:r>
            <a:r>
              <a:rPr lang="en-US" b="1" dirty="0"/>
              <a:t> </a:t>
            </a:r>
            <a:r>
              <a:rPr lang="en-US" b="1" dirty="0" err="1"/>
              <a:t>Jago</a:t>
            </a:r>
            <a:r>
              <a:rPr lang="en-US" b="1" dirty="0"/>
              <a:t>’</a:t>
            </a:r>
            <a:endParaRPr lang="en-US" dirty="0"/>
          </a:p>
          <a:p>
            <a:r>
              <a:rPr lang="en-US" dirty="0"/>
              <a:t>Main consumer organizations are: </a:t>
            </a:r>
          </a:p>
          <a:p>
            <a:pPr lvl="1"/>
            <a:r>
              <a:rPr lang="en-US" dirty="0"/>
              <a:t>Consumer Guidance Society of India, Mumbai. </a:t>
            </a:r>
          </a:p>
          <a:p>
            <a:pPr lvl="1"/>
            <a:r>
              <a:rPr lang="en-US" dirty="0"/>
              <a:t>Citizens Action Group, Mumbai. </a:t>
            </a:r>
          </a:p>
          <a:p>
            <a:pPr lvl="1"/>
            <a:r>
              <a:rPr lang="en-US" dirty="0"/>
              <a:t>Consumers Action Forum, Kolkata, Delhi and Chennai.</a:t>
            </a:r>
            <a:r>
              <a:rPr lang="en-US" b="1" dirty="0"/>
              <a:t>  </a:t>
            </a:r>
          </a:p>
          <a:p>
            <a:r>
              <a:rPr lang="en-US" dirty="0"/>
              <a:t>Setting up of consumer clubs in educational institutes.</a:t>
            </a:r>
          </a:p>
          <a:p>
            <a:r>
              <a:rPr lang="en-US" dirty="0"/>
              <a:t>Opening of </a:t>
            </a:r>
            <a:r>
              <a:rPr lang="en-US" b="1" dirty="0"/>
              <a:t>National consumer Helpline from landline phones and BSNL/MTNL on the toll-free number 1800-11-4000 all over the country. </a:t>
            </a:r>
          </a:p>
          <a:p>
            <a:r>
              <a:rPr lang="en-US" dirty="0"/>
              <a:t>Website </a:t>
            </a:r>
            <a:r>
              <a:rPr lang="en-US" b="1" dirty="0"/>
              <a:t>www.core.nic.in has been created for consumers' help</a:t>
            </a:r>
          </a:p>
          <a:p>
            <a:r>
              <a:rPr lang="en-US" dirty="0"/>
              <a:t>Setting up of Consumer Online Research and Empowerment (CORE) centre  </a:t>
            </a:r>
          </a:p>
          <a:p>
            <a:r>
              <a:rPr lang="en-US" dirty="0"/>
              <a:t>Bureau of Indian Standards (BIS) issues certificates for those goods whose quality is properly assessed by it. </a:t>
            </a:r>
          </a:p>
          <a:p>
            <a:r>
              <a:rPr lang="en-US" dirty="0"/>
              <a:t>Central government has introduced National Awards to encourage participation of consumer organizations and youth in the field of consumer protection. </a:t>
            </a:r>
          </a:p>
          <a:p>
            <a:r>
              <a:rPr lang="en-US" dirty="0"/>
              <a:t>Consumers week is celebrated every year throughout the country from 15th to 21st March. All over the world 15th March is celebrated as Consumers Rights Day.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Consumerism?</a:t>
            </a:r>
          </a:p>
        </p:txBody>
      </p:sp>
      <p:sp>
        <p:nvSpPr>
          <p:cNvPr id="3" name="Content Placeholder 2"/>
          <p:cNvSpPr>
            <a:spLocks noGrp="1"/>
          </p:cNvSpPr>
          <p:nvPr>
            <p:ph sz="quarter" idx="1"/>
          </p:nvPr>
        </p:nvSpPr>
        <p:spPr/>
        <p:txBody>
          <a:bodyPr>
            <a:normAutofit/>
          </a:bodyPr>
          <a:lstStyle/>
          <a:p>
            <a:r>
              <a:rPr lang="en-US" dirty="0"/>
              <a:t>Consumerism is an organized movement of citizens and government to strengthen the rights and power of buyers in relation to sellers.</a:t>
            </a:r>
          </a:p>
          <a:p>
            <a:r>
              <a:rPr lang="en-US" dirty="0"/>
              <a:t>It is a collective consciousness on the part of consumers, business, government and civil society to enhance consumer satisfaction and social welfare which will in turn benefit all of them and finally make the society a better place to live in.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sz="quarter" idx="1"/>
          </p:nvPr>
        </p:nvSpPr>
        <p:spPr/>
        <p:txBody>
          <a:bodyPr/>
          <a:lstStyle/>
          <a:p>
            <a:pPr>
              <a:defRPr/>
            </a:pPr>
            <a:r>
              <a:rPr lang="en-US" dirty="0"/>
              <a:t>Exploitation of consumers by unfair trade practices, poor quality and spurious products and overpricing is very widespread.</a:t>
            </a:r>
          </a:p>
          <a:p>
            <a:pPr>
              <a:defRPr/>
            </a:pPr>
            <a:r>
              <a:rPr lang="en-US" dirty="0"/>
              <a:t>Misleading false or deceptive advertisements is common. At times the advertisement gives only half the information so as to give a different impression than is the actual fact.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Reasons behind the rise</a:t>
            </a:r>
          </a:p>
        </p:txBody>
      </p:sp>
      <p:sp>
        <p:nvSpPr>
          <p:cNvPr id="4" name="Content Placeholder 3"/>
          <p:cNvSpPr>
            <a:spLocks noGrp="1"/>
          </p:cNvSpPr>
          <p:nvPr>
            <p:ph sz="quarter" idx="1"/>
          </p:nvPr>
        </p:nvSpPr>
        <p:spPr/>
        <p:txBody>
          <a:bodyPr>
            <a:normAutofit fontScale="92500" lnSpcReduction="10000"/>
          </a:bodyPr>
          <a:lstStyle/>
          <a:p>
            <a:r>
              <a:rPr lang="en-US" dirty="0"/>
              <a:t>Imbalance in demand and supply of commodities----- leading to hoarding, black marketing, profiteering </a:t>
            </a:r>
          </a:p>
          <a:p>
            <a:r>
              <a:rPr lang="en-US" dirty="0"/>
              <a:t>Low literacy levels and lack of awareness of rights encourages businessmen to be indifferent to consumers</a:t>
            </a:r>
          </a:p>
          <a:p>
            <a:r>
              <a:rPr lang="en-US" sz="3200" dirty="0"/>
              <a:t>Indian consumers get carried away by clever advertising</a:t>
            </a:r>
          </a:p>
          <a:p>
            <a:r>
              <a:rPr lang="en-US" dirty="0"/>
              <a:t>Lack of effective competition</a:t>
            </a:r>
          </a:p>
          <a:p>
            <a:r>
              <a:rPr lang="en-US" dirty="0"/>
              <a:t>Consumerism is still in its infancy</a:t>
            </a:r>
          </a:p>
          <a:p>
            <a:r>
              <a:rPr lang="en-US" dirty="0"/>
              <a:t>Legal framework is time consuming and tiresome</a:t>
            </a:r>
          </a:p>
          <a:p>
            <a:r>
              <a:rPr lang="en-US" dirty="0"/>
              <a:t>Lamentable state of public sector monopolies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of Consumerism</a:t>
            </a:r>
          </a:p>
        </p:txBody>
      </p:sp>
      <p:sp>
        <p:nvSpPr>
          <p:cNvPr id="3" name="Content Placeholder 2"/>
          <p:cNvSpPr>
            <a:spLocks noGrp="1"/>
          </p:cNvSpPr>
          <p:nvPr>
            <p:ph sz="quarter" idx="1"/>
          </p:nvPr>
        </p:nvSpPr>
        <p:spPr/>
        <p:txBody>
          <a:bodyPr>
            <a:normAutofit fontScale="85000" lnSpcReduction="10000"/>
          </a:bodyPr>
          <a:lstStyle/>
          <a:p>
            <a:r>
              <a:rPr lang="en-US" dirty="0"/>
              <a:t>To enforce the rights of people as consumers against exploitation like poor quality, over charging, etc. </a:t>
            </a:r>
          </a:p>
          <a:p>
            <a:r>
              <a:rPr lang="en-US" dirty="0"/>
              <a:t>To ensure fair trade practices in the society. </a:t>
            </a:r>
          </a:p>
          <a:p>
            <a:r>
              <a:rPr lang="en-US" dirty="0"/>
              <a:t>To ensure co-operation between government and producers. </a:t>
            </a:r>
          </a:p>
          <a:p>
            <a:r>
              <a:rPr lang="en-US" dirty="0"/>
              <a:t>To create a self-help support system where consumers voluntarily form an association for their self-protection. </a:t>
            </a:r>
          </a:p>
          <a:p>
            <a:r>
              <a:rPr lang="en-US" dirty="0"/>
              <a:t>To build the confidence of MNC's for investing in developing countries. </a:t>
            </a:r>
          </a:p>
          <a:p>
            <a:r>
              <a:rPr lang="en-US" dirty="0"/>
              <a:t>To create healthy competition among producers. </a:t>
            </a:r>
          </a:p>
          <a:p>
            <a:r>
              <a:rPr lang="en-US" dirty="0"/>
              <a:t>To introduce the consumer to remedial organizations like consumer courts, forums, commissions, etc.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Advertising and Consumerism</a:t>
            </a:r>
          </a:p>
        </p:txBody>
      </p:sp>
      <p:sp>
        <p:nvSpPr>
          <p:cNvPr id="7171" name="Rectangle 3"/>
          <p:cNvSpPr>
            <a:spLocks noGrp="1" noChangeArrowheads="1"/>
          </p:cNvSpPr>
          <p:nvPr>
            <p:ph type="body" idx="1"/>
          </p:nvPr>
        </p:nvSpPr>
        <p:spPr/>
        <p:txBody>
          <a:bodyPr/>
          <a:lstStyle/>
          <a:p>
            <a:pPr algn="ctr">
              <a:buFontTx/>
              <a:buNone/>
            </a:pPr>
            <a:r>
              <a:rPr lang="en-US"/>
              <a:t>Maybe not for everything, but at least PART of your decisions come from the…</a:t>
            </a:r>
          </a:p>
          <a:p>
            <a:pPr algn="ctr">
              <a:buFontTx/>
              <a:buNone/>
            </a:pPr>
            <a:endParaRPr lang="en-US"/>
          </a:p>
          <a:p>
            <a:pPr algn="ctr">
              <a:buFontTx/>
              <a:buNone/>
            </a:pPr>
            <a:r>
              <a:rPr lang="en-US" sz="6000"/>
              <a:t>MEDIA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Advertising and Consumerism</a:t>
            </a:r>
          </a:p>
        </p:txBody>
      </p:sp>
      <p:sp>
        <p:nvSpPr>
          <p:cNvPr id="4" name="Content Placeholder 3"/>
          <p:cNvSpPr>
            <a:spLocks noGrp="1"/>
          </p:cNvSpPr>
          <p:nvPr>
            <p:ph sz="quarter" idx="1"/>
          </p:nvPr>
        </p:nvSpPr>
        <p:spPr/>
        <p:txBody>
          <a:bodyPr>
            <a:normAutofit fontScale="92500"/>
          </a:bodyPr>
          <a:lstStyle/>
          <a:p>
            <a:r>
              <a:rPr lang="en-US" dirty="0"/>
              <a:t>Advertising is EVERYWHERE - It encourage you to buy products… even if you don’t need them</a:t>
            </a:r>
          </a:p>
          <a:p>
            <a:r>
              <a:rPr lang="en-US" dirty="0"/>
              <a:t>Advertisers use the following techniques to entice you use/buy their product</a:t>
            </a:r>
          </a:p>
          <a:p>
            <a:pPr lvl="1"/>
            <a:r>
              <a:rPr lang="en-US" dirty="0"/>
              <a:t>Bandwagon Effect (“everyone” has one)</a:t>
            </a:r>
          </a:p>
          <a:p>
            <a:pPr lvl="1"/>
            <a:r>
              <a:rPr lang="en-US" dirty="0"/>
              <a:t>Emotional Appeal (fears and desires)</a:t>
            </a:r>
          </a:p>
          <a:p>
            <a:pPr lvl="1"/>
            <a:r>
              <a:rPr lang="en-US" dirty="0"/>
              <a:t>Glittering Generalities (promises everything, delivers little)</a:t>
            </a:r>
          </a:p>
          <a:p>
            <a:pPr lvl="1"/>
            <a:r>
              <a:rPr lang="en-US" dirty="0"/>
              <a:t>Plain Folks Appeal (experience of everyday people)</a:t>
            </a:r>
          </a:p>
          <a:p>
            <a:pPr lvl="1"/>
            <a:r>
              <a:rPr lang="en-US" dirty="0"/>
              <a:t>Testimonials (celebrities or experts to speak for the product)</a:t>
            </a:r>
          </a:p>
          <a:p>
            <a:pPr lvl="1"/>
            <a:r>
              <a:rPr lang="en-US" dirty="0"/>
              <a:t>Scientific Appeal (stats or data to persuade)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4000"/>
              <a:t>Health and Safety as a consumer</a:t>
            </a:r>
          </a:p>
        </p:txBody>
      </p:sp>
      <p:sp>
        <p:nvSpPr>
          <p:cNvPr id="8195" name="Rectangle 3"/>
          <p:cNvSpPr>
            <a:spLocks noGrp="1" noChangeArrowheads="1"/>
          </p:cNvSpPr>
          <p:nvPr>
            <p:ph type="body" idx="1"/>
          </p:nvPr>
        </p:nvSpPr>
        <p:spPr/>
        <p:txBody>
          <a:bodyPr/>
          <a:lstStyle/>
          <a:p>
            <a:r>
              <a:rPr lang="en-US" dirty="0"/>
              <a:t>Who regulates what you buy?</a:t>
            </a:r>
          </a:p>
          <a:p>
            <a:r>
              <a:rPr lang="en-US" dirty="0"/>
              <a:t>In a consumer society, don’t you have the right to decide if something is right for you without outside involvement?</a:t>
            </a:r>
          </a:p>
          <a:p>
            <a:pPr lvl="1"/>
            <a:r>
              <a:rPr lang="en-US" dirty="0"/>
              <a:t>Sometimes the government will step in when a product is deemed dangerous, or unhealthy to the average consumer</a:t>
            </a:r>
          </a:p>
          <a:p>
            <a:pPr lvl="3"/>
            <a:r>
              <a:rPr lang="en-US" dirty="0"/>
              <a:t>Cigarettes</a:t>
            </a:r>
          </a:p>
          <a:p>
            <a:pPr lvl="3"/>
            <a:r>
              <a:rPr lang="en-US" dirty="0"/>
              <a:t>Junk food</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494</TotalTime>
  <Words>1959</Words>
  <Application>Microsoft Office PowerPoint</Application>
  <PresentationFormat>On-screen Show (4:3)</PresentationFormat>
  <Paragraphs>163</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Algerian</vt:lpstr>
      <vt:lpstr>Calibri</vt:lpstr>
      <vt:lpstr>Tw Cen MT</vt:lpstr>
      <vt:lpstr>Wingdings</vt:lpstr>
      <vt:lpstr>Wingdings 2</vt:lpstr>
      <vt:lpstr>Median</vt:lpstr>
      <vt:lpstr>PowerPoint Presentation</vt:lpstr>
      <vt:lpstr>Consumerism </vt:lpstr>
      <vt:lpstr>What is Consumerism?</vt:lpstr>
      <vt:lpstr>Contd…</vt:lpstr>
      <vt:lpstr>Reasons behind the rise</vt:lpstr>
      <vt:lpstr>Objectives of Consumerism</vt:lpstr>
      <vt:lpstr>Advertising and Consumerism</vt:lpstr>
      <vt:lpstr>Advertising and Consumerism</vt:lpstr>
      <vt:lpstr>Health and Safety as a consumer</vt:lpstr>
      <vt:lpstr>Jobs &amp; the Environment &amp; consumerism</vt:lpstr>
      <vt:lpstr>Consumer Power</vt:lpstr>
      <vt:lpstr>Consumer Rights</vt:lpstr>
      <vt:lpstr>Consumer Rights</vt:lpstr>
      <vt:lpstr>PowerPoint Presentation</vt:lpstr>
      <vt:lpstr>Consumer Protection Act, 1986</vt:lpstr>
      <vt:lpstr>Contd…</vt:lpstr>
      <vt:lpstr>Objectives of the Act</vt:lpstr>
      <vt:lpstr>Relief Available To Consumers</vt:lpstr>
      <vt:lpstr>Under section-6 of Consumer Protection Act, consumer has the following rights: </vt:lpstr>
      <vt:lpstr>PowerPoint Presentation</vt:lpstr>
      <vt:lpstr>PowerPoint Presentation</vt:lpstr>
      <vt:lpstr>Consumer’s Responsibilities</vt:lpstr>
      <vt:lpstr>METHODS OF CONSUMER PROTECTION</vt:lpstr>
      <vt:lpstr>MEASURES TO PROMOTE CONSUMERISM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Consumerism </dc:title>
  <dc:creator>sm</dc:creator>
  <cp:lastModifiedBy>Neha  Verma</cp:lastModifiedBy>
  <cp:revision>13</cp:revision>
  <dcterms:created xsi:type="dcterms:W3CDTF">2013-03-25T10:05:16Z</dcterms:created>
  <dcterms:modified xsi:type="dcterms:W3CDTF">2022-02-22T05:49:10Z</dcterms:modified>
</cp:coreProperties>
</file>