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315" r:id="rId2"/>
    <p:sldId id="279" r:id="rId3"/>
    <p:sldId id="261" r:id="rId4"/>
    <p:sldId id="280" r:id="rId5"/>
    <p:sldId id="305" r:id="rId6"/>
    <p:sldId id="262" r:id="rId7"/>
    <p:sldId id="263" r:id="rId8"/>
    <p:sldId id="264" r:id="rId9"/>
    <p:sldId id="265" r:id="rId10"/>
    <p:sldId id="266" r:id="rId11"/>
    <p:sldId id="267" r:id="rId12"/>
    <p:sldId id="268" r:id="rId13"/>
    <p:sldId id="269" r:id="rId14"/>
    <p:sldId id="281" r:id="rId15"/>
    <p:sldId id="282" r:id="rId16"/>
    <p:sldId id="283" r:id="rId17"/>
    <p:sldId id="270" r:id="rId18"/>
    <p:sldId id="285" r:id="rId19"/>
    <p:sldId id="286" r:id="rId20"/>
    <p:sldId id="287" r:id="rId21"/>
    <p:sldId id="271" r:id="rId22"/>
    <p:sldId id="290" r:id="rId23"/>
    <p:sldId id="291" r:id="rId24"/>
    <p:sldId id="292" r:id="rId25"/>
    <p:sldId id="307" r:id="rId26"/>
    <p:sldId id="294" r:id="rId27"/>
    <p:sldId id="295" r:id="rId28"/>
    <p:sldId id="296" r:id="rId29"/>
    <p:sldId id="309" r:id="rId30"/>
    <p:sldId id="298" r:id="rId31"/>
    <p:sldId id="310" r:id="rId32"/>
    <p:sldId id="272" r:id="rId33"/>
    <p:sldId id="300" r:id="rId34"/>
    <p:sldId id="299" r:id="rId35"/>
    <p:sldId id="312" r:id="rId36"/>
    <p:sldId id="311" r:id="rId37"/>
    <p:sldId id="274" r:id="rId38"/>
    <p:sldId id="301" r:id="rId39"/>
    <p:sldId id="302" r:id="rId40"/>
    <p:sldId id="304" r:id="rId41"/>
    <p:sldId id="313" r:id="rId42"/>
    <p:sldId id="316" r:id="rId43"/>
    <p:sldId id="317" r:id="rId44"/>
    <p:sldId id="318"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lass\Desktop\RFM%20Analysis%20Cha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lass\Desktop\RFM%20Analysis%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Sheet1!$I$7</c:f>
              <c:strCache>
                <c:ptCount val="1"/>
                <c:pt idx="0">
                  <c:v>Recency</c:v>
                </c:pt>
              </c:strCache>
            </c:strRef>
          </c:tx>
          <c:invertIfNegative val="0"/>
          <c:cat>
            <c:strRef>
              <c:f>Sheet1!$J$5:$O$6</c:f>
              <c:strCache>
                <c:ptCount val="5"/>
                <c:pt idx="0">
                  <c:v>1</c:v>
                </c:pt>
                <c:pt idx="1">
                  <c:v>2</c:v>
                </c:pt>
                <c:pt idx="2">
                  <c:v>3</c:v>
                </c:pt>
                <c:pt idx="3">
                  <c:v>4</c:v>
                </c:pt>
                <c:pt idx="4">
                  <c:v>5</c:v>
                </c:pt>
              </c:strCache>
            </c:strRef>
          </c:cat>
          <c:val>
            <c:numRef>
              <c:f>Sheet1!$J$7:$O$7</c:f>
              <c:numCache>
                <c:formatCode>General</c:formatCode>
                <c:ptCount val="6"/>
                <c:pt idx="0">
                  <c:v>5</c:v>
                </c:pt>
                <c:pt idx="1">
                  <c:v>4</c:v>
                </c:pt>
                <c:pt idx="2">
                  <c:v>3</c:v>
                </c:pt>
                <c:pt idx="3">
                  <c:v>4</c:v>
                </c:pt>
                <c:pt idx="4">
                  <c:v>1</c:v>
                </c:pt>
              </c:numCache>
            </c:numRef>
          </c:val>
          <c:extLst>
            <c:ext xmlns:c16="http://schemas.microsoft.com/office/drawing/2014/chart" uri="{C3380CC4-5D6E-409C-BE32-E72D297353CC}">
              <c16:uniqueId val="{00000000-F361-457A-AFA2-B5092A153A5D}"/>
            </c:ext>
          </c:extLst>
        </c:ser>
        <c:ser>
          <c:idx val="1"/>
          <c:order val="1"/>
          <c:tx>
            <c:strRef>
              <c:f>Sheet1!$I$8</c:f>
              <c:strCache>
                <c:ptCount val="1"/>
                <c:pt idx="0">
                  <c:v>Frequency</c:v>
                </c:pt>
              </c:strCache>
            </c:strRef>
          </c:tx>
          <c:invertIfNegative val="0"/>
          <c:cat>
            <c:strRef>
              <c:f>Sheet1!$J$5:$O$6</c:f>
              <c:strCache>
                <c:ptCount val="5"/>
                <c:pt idx="0">
                  <c:v>1</c:v>
                </c:pt>
                <c:pt idx="1">
                  <c:v>2</c:v>
                </c:pt>
                <c:pt idx="2">
                  <c:v>3</c:v>
                </c:pt>
                <c:pt idx="3">
                  <c:v>4</c:v>
                </c:pt>
                <c:pt idx="4">
                  <c:v>5</c:v>
                </c:pt>
              </c:strCache>
            </c:strRef>
          </c:cat>
          <c:val>
            <c:numRef>
              <c:f>Sheet1!$J$8:$O$8</c:f>
              <c:numCache>
                <c:formatCode>General</c:formatCode>
                <c:ptCount val="6"/>
                <c:pt idx="0">
                  <c:v>1</c:v>
                </c:pt>
                <c:pt idx="1">
                  <c:v>3</c:v>
                </c:pt>
                <c:pt idx="2">
                  <c:v>2</c:v>
                </c:pt>
                <c:pt idx="3">
                  <c:v>3</c:v>
                </c:pt>
                <c:pt idx="4">
                  <c:v>2</c:v>
                </c:pt>
              </c:numCache>
            </c:numRef>
          </c:val>
          <c:extLst>
            <c:ext xmlns:c16="http://schemas.microsoft.com/office/drawing/2014/chart" uri="{C3380CC4-5D6E-409C-BE32-E72D297353CC}">
              <c16:uniqueId val="{00000001-F361-457A-AFA2-B5092A153A5D}"/>
            </c:ext>
          </c:extLst>
        </c:ser>
        <c:ser>
          <c:idx val="2"/>
          <c:order val="2"/>
          <c:tx>
            <c:strRef>
              <c:f>Sheet1!$I$9</c:f>
              <c:strCache>
                <c:ptCount val="1"/>
                <c:pt idx="0">
                  <c:v>Monetary</c:v>
                </c:pt>
              </c:strCache>
            </c:strRef>
          </c:tx>
          <c:invertIfNegative val="0"/>
          <c:cat>
            <c:strRef>
              <c:f>Sheet1!$J$5:$O$6</c:f>
              <c:strCache>
                <c:ptCount val="5"/>
                <c:pt idx="0">
                  <c:v>1</c:v>
                </c:pt>
                <c:pt idx="1">
                  <c:v>2</c:v>
                </c:pt>
                <c:pt idx="2">
                  <c:v>3</c:v>
                </c:pt>
                <c:pt idx="3">
                  <c:v>4</c:v>
                </c:pt>
                <c:pt idx="4">
                  <c:v>5</c:v>
                </c:pt>
              </c:strCache>
            </c:strRef>
          </c:cat>
          <c:val>
            <c:numRef>
              <c:f>Sheet1!$J$9:$O$9</c:f>
              <c:numCache>
                <c:formatCode>General</c:formatCode>
                <c:ptCount val="6"/>
                <c:pt idx="0">
                  <c:v>3</c:v>
                </c:pt>
                <c:pt idx="1">
                  <c:v>5</c:v>
                </c:pt>
                <c:pt idx="2">
                  <c:v>4</c:v>
                </c:pt>
                <c:pt idx="3">
                  <c:v>4</c:v>
                </c:pt>
                <c:pt idx="4">
                  <c:v>3</c:v>
                </c:pt>
              </c:numCache>
            </c:numRef>
          </c:val>
          <c:extLst>
            <c:ext xmlns:c16="http://schemas.microsoft.com/office/drawing/2014/chart" uri="{C3380CC4-5D6E-409C-BE32-E72D297353CC}">
              <c16:uniqueId val="{00000002-F361-457A-AFA2-B5092A153A5D}"/>
            </c:ext>
          </c:extLst>
        </c:ser>
        <c:ser>
          <c:idx val="3"/>
          <c:order val="3"/>
          <c:tx>
            <c:strRef>
              <c:f>Sheet1!$I$10</c:f>
              <c:strCache>
                <c:ptCount val="1"/>
              </c:strCache>
            </c:strRef>
          </c:tx>
          <c:invertIfNegative val="0"/>
          <c:cat>
            <c:strRef>
              <c:f>Sheet1!$J$5:$O$6</c:f>
              <c:strCache>
                <c:ptCount val="5"/>
                <c:pt idx="0">
                  <c:v>1</c:v>
                </c:pt>
                <c:pt idx="1">
                  <c:v>2</c:v>
                </c:pt>
                <c:pt idx="2">
                  <c:v>3</c:v>
                </c:pt>
                <c:pt idx="3">
                  <c:v>4</c:v>
                </c:pt>
                <c:pt idx="4">
                  <c:v>5</c:v>
                </c:pt>
              </c:strCache>
            </c:strRef>
          </c:cat>
          <c:val>
            <c:numRef>
              <c:f>Sheet1!$J$10:$O$10</c:f>
              <c:numCache>
                <c:formatCode>General</c:formatCode>
                <c:ptCount val="6"/>
              </c:numCache>
            </c:numRef>
          </c:val>
          <c:extLst>
            <c:ext xmlns:c16="http://schemas.microsoft.com/office/drawing/2014/chart" uri="{C3380CC4-5D6E-409C-BE32-E72D297353CC}">
              <c16:uniqueId val="{00000003-F361-457A-AFA2-B5092A153A5D}"/>
            </c:ext>
          </c:extLst>
        </c:ser>
        <c:dLbls>
          <c:showLegendKey val="0"/>
          <c:showVal val="0"/>
          <c:showCatName val="0"/>
          <c:showSerName val="0"/>
          <c:showPercent val="0"/>
          <c:showBubbleSize val="0"/>
        </c:dLbls>
        <c:gapWidth val="150"/>
        <c:shape val="box"/>
        <c:axId val="29302144"/>
        <c:axId val="29355008"/>
        <c:axId val="0"/>
      </c:bar3DChart>
      <c:catAx>
        <c:axId val="29302144"/>
        <c:scaling>
          <c:orientation val="minMax"/>
        </c:scaling>
        <c:delete val="0"/>
        <c:axPos val="b"/>
        <c:numFmt formatCode="General" sourceLinked="0"/>
        <c:majorTickMark val="out"/>
        <c:minorTickMark val="none"/>
        <c:tickLblPos val="nextTo"/>
        <c:txPr>
          <a:bodyPr/>
          <a:lstStyle/>
          <a:p>
            <a:pPr>
              <a:defRPr lang="en-IN"/>
            </a:pPr>
            <a:endParaRPr lang="en-US"/>
          </a:p>
        </c:txPr>
        <c:crossAx val="29355008"/>
        <c:crosses val="autoZero"/>
        <c:auto val="1"/>
        <c:lblAlgn val="ctr"/>
        <c:lblOffset val="100"/>
        <c:noMultiLvlLbl val="0"/>
      </c:catAx>
      <c:valAx>
        <c:axId val="29355008"/>
        <c:scaling>
          <c:orientation val="minMax"/>
        </c:scaling>
        <c:delete val="0"/>
        <c:axPos val="l"/>
        <c:majorGridlines/>
        <c:numFmt formatCode="General" sourceLinked="1"/>
        <c:majorTickMark val="out"/>
        <c:minorTickMark val="none"/>
        <c:tickLblPos val="nextTo"/>
        <c:txPr>
          <a:bodyPr/>
          <a:lstStyle/>
          <a:p>
            <a:pPr>
              <a:defRPr lang="en-IN"/>
            </a:pPr>
            <a:endParaRPr lang="en-US"/>
          </a:p>
        </c:txPr>
        <c:crossAx val="29302144"/>
        <c:crosses val="autoZero"/>
        <c:crossBetween val="between"/>
      </c:valAx>
    </c:plotArea>
    <c:legend>
      <c:legendPos val="r"/>
      <c:overlay val="0"/>
      <c:txPr>
        <a:bodyPr/>
        <a:lstStyle/>
        <a:p>
          <a:pPr>
            <a:defRPr lang="en-IN"/>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Sheet1!$J$12</c:f>
              <c:strCache>
                <c:ptCount val="1"/>
                <c:pt idx="0">
                  <c:v>Recency</c:v>
                </c:pt>
              </c:strCache>
            </c:strRef>
          </c:tx>
          <c:marker>
            <c:symbol val="none"/>
          </c:marker>
          <c:cat>
            <c:numRef>
              <c:f>Sheet1!$I$13:$I$17</c:f>
              <c:numCache>
                <c:formatCode>General</c:formatCode>
                <c:ptCount val="5"/>
                <c:pt idx="0">
                  <c:v>1</c:v>
                </c:pt>
                <c:pt idx="1">
                  <c:v>2</c:v>
                </c:pt>
                <c:pt idx="2">
                  <c:v>3</c:v>
                </c:pt>
                <c:pt idx="3">
                  <c:v>4</c:v>
                </c:pt>
                <c:pt idx="4">
                  <c:v>5</c:v>
                </c:pt>
              </c:numCache>
            </c:numRef>
          </c:cat>
          <c:val>
            <c:numRef>
              <c:f>Sheet1!$J$13:$J$17</c:f>
              <c:numCache>
                <c:formatCode>General</c:formatCode>
                <c:ptCount val="5"/>
                <c:pt idx="0">
                  <c:v>5</c:v>
                </c:pt>
                <c:pt idx="1">
                  <c:v>4</c:v>
                </c:pt>
                <c:pt idx="2">
                  <c:v>3</c:v>
                </c:pt>
                <c:pt idx="3">
                  <c:v>4</c:v>
                </c:pt>
                <c:pt idx="4">
                  <c:v>1</c:v>
                </c:pt>
              </c:numCache>
            </c:numRef>
          </c:val>
          <c:smooth val="0"/>
          <c:extLst>
            <c:ext xmlns:c16="http://schemas.microsoft.com/office/drawing/2014/chart" uri="{C3380CC4-5D6E-409C-BE32-E72D297353CC}">
              <c16:uniqueId val="{00000000-7BF3-4490-8BF5-93AE1ACF0E24}"/>
            </c:ext>
          </c:extLst>
        </c:ser>
        <c:ser>
          <c:idx val="1"/>
          <c:order val="1"/>
          <c:tx>
            <c:strRef>
              <c:f>Sheet1!$K$12</c:f>
              <c:strCache>
                <c:ptCount val="1"/>
                <c:pt idx="0">
                  <c:v>Frequency</c:v>
                </c:pt>
              </c:strCache>
            </c:strRef>
          </c:tx>
          <c:marker>
            <c:symbol val="none"/>
          </c:marker>
          <c:cat>
            <c:numRef>
              <c:f>Sheet1!$I$13:$I$17</c:f>
              <c:numCache>
                <c:formatCode>General</c:formatCode>
                <c:ptCount val="5"/>
                <c:pt idx="0">
                  <c:v>1</c:v>
                </c:pt>
                <c:pt idx="1">
                  <c:v>2</c:v>
                </c:pt>
                <c:pt idx="2">
                  <c:v>3</c:v>
                </c:pt>
                <c:pt idx="3">
                  <c:v>4</c:v>
                </c:pt>
                <c:pt idx="4">
                  <c:v>5</c:v>
                </c:pt>
              </c:numCache>
            </c:numRef>
          </c:cat>
          <c:val>
            <c:numRef>
              <c:f>Sheet1!$K$13:$K$17</c:f>
              <c:numCache>
                <c:formatCode>General</c:formatCode>
                <c:ptCount val="5"/>
                <c:pt idx="0">
                  <c:v>1</c:v>
                </c:pt>
                <c:pt idx="1">
                  <c:v>3</c:v>
                </c:pt>
                <c:pt idx="2">
                  <c:v>2</c:v>
                </c:pt>
                <c:pt idx="3">
                  <c:v>3</c:v>
                </c:pt>
                <c:pt idx="4">
                  <c:v>2</c:v>
                </c:pt>
              </c:numCache>
            </c:numRef>
          </c:val>
          <c:smooth val="0"/>
          <c:extLst>
            <c:ext xmlns:c16="http://schemas.microsoft.com/office/drawing/2014/chart" uri="{C3380CC4-5D6E-409C-BE32-E72D297353CC}">
              <c16:uniqueId val="{00000001-7BF3-4490-8BF5-93AE1ACF0E24}"/>
            </c:ext>
          </c:extLst>
        </c:ser>
        <c:ser>
          <c:idx val="2"/>
          <c:order val="2"/>
          <c:tx>
            <c:strRef>
              <c:f>Sheet1!$L$12</c:f>
              <c:strCache>
                <c:ptCount val="1"/>
                <c:pt idx="0">
                  <c:v>Monetary</c:v>
                </c:pt>
              </c:strCache>
            </c:strRef>
          </c:tx>
          <c:marker>
            <c:symbol val="none"/>
          </c:marker>
          <c:cat>
            <c:numRef>
              <c:f>Sheet1!$I$13:$I$17</c:f>
              <c:numCache>
                <c:formatCode>General</c:formatCode>
                <c:ptCount val="5"/>
                <c:pt idx="0">
                  <c:v>1</c:v>
                </c:pt>
                <c:pt idx="1">
                  <c:v>2</c:v>
                </c:pt>
                <c:pt idx="2">
                  <c:v>3</c:v>
                </c:pt>
                <c:pt idx="3">
                  <c:v>4</c:v>
                </c:pt>
                <c:pt idx="4">
                  <c:v>5</c:v>
                </c:pt>
              </c:numCache>
            </c:numRef>
          </c:cat>
          <c:val>
            <c:numRef>
              <c:f>Sheet1!$L$13:$L$17</c:f>
              <c:numCache>
                <c:formatCode>General</c:formatCode>
                <c:ptCount val="5"/>
                <c:pt idx="0">
                  <c:v>3</c:v>
                </c:pt>
                <c:pt idx="1">
                  <c:v>5</c:v>
                </c:pt>
                <c:pt idx="2">
                  <c:v>4</c:v>
                </c:pt>
                <c:pt idx="3">
                  <c:v>4</c:v>
                </c:pt>
                <c:pt idx="4">
                  <c:v>3</c:v>
                </c:pt>
              </c:numCache>
            </c:numRef>
          </c:val>
          <c:smooth val="0"/>
          <c:extLst>
            <c:ext xmlns:c16="http://schemas.microsoft.com/office/drawing/2014/chart" uri="{C3380CC4-5D6E-409C-BE32-E72D297353CC}">
              <c16:uniqueId val="{00000002-7BF3-4490-8BF5-93AE1ACF0E24}"/>
            </c:ext>
          </c:extLst>
        </c:ser>
        <c:ser>
          <c:idx val="3"/>
          <c:order val="3"/>
          <c:tx>
            <c:strRef>
              <c:f>Sheet1!$M$12</c:f>
              <c:strCache>
                <c:ptCount val="1"/>
              </c:strCache>
            </c:strRef>
          </c:tx>
          <c:marker>
            <c:symbol val="none"/>
          </c:marker>
          <c:cat>
            <c:numRef>
              <c:f>Sheet1!$I$13:$I$17</c:f>
              <c:numCache>
                <c:formatCode>General</c:formatCode>
                <c:ptCount val="5"/>
                <c:pt idx="0">
                  <c:v>1</c:v>
                </c:pt>
                <c:pt idx="1">
                  <c:v>2</c:v>
                </c:pt>
                <c:pt idx="2">
                  <c:v>3</c:v>
                </c:pt>
                <c:pt idx="3">
                  <c:v>4</c:v>
                </c:pt>
                <c:pt idx="4">
                  <c:v>5</c:v>
                </c:pt>
              </c:numCache>
            </c:numRef>
          </c:cat>
          <c:val>
            <c:numRef>
              <c:f>Sheet1!$M$13:$M$17</c:f>
              <c:numCache>
                <c:formatCode>General</c:formatCode>
                <c:ptCount val="5"/>
              </c:numCache>
            </c:numRef>
          </c:val>
          <c:smooth val="0"/>
          <c:extLst>
            <c:ext xmlns:c16="http://schemas.microsoft.com/office/drawing/2014/chart" uri="{C3380CC4-5D6E-409C-BE32-E72D297353CC}">
              <c16:uniqueId val="{00000003-7BF3-4490-8BF5-93AE1ACF0E24}"/>
            </c:ext>
          </c:extLst>
        </c:ser>
        <c:dLbls>
          <c:showLegendKey val="0"/>
          <c:showVal val="0"/>
          <c:showCatName val="0"/>
          <c:showSerName val="0"/>
          <c:showPercent val="0"/>
          <c:showBubbleSize val="0"/>
        </c:dLbls>
        <c:smooth val="0"/>
        <c:axId val="29971584"/>
        <c:axId val="30273536"/>
      </c:lineChart>
      <c:catAx>
        <c:axId val="29971584"/>
        <c:scaling>
          <c:orientation val="minMax"/>
        </c:scaling>
        <c:delete val="0"/>
        <c:axPos val="b"/>
        <c:numFmt formatCode="General" sourceLinked="1"/>
        <c:majorTickMark val="out"/>
        <c:minorTickMark val="none"/>
        <c:tickLblPos val="nextTo"/>
        <c:txPr>
          <a:bodyPr/>
          <a:lstStyle/>
          <a:p>
            <a:pPr>
              <a:defRPr lang="en-IN"/>
            </a:pPr>
            <a:endParaRPr lang="en-US"/>
          </a:p>
        </c:txPr>
        <c:crossAx val="30273536"/>
        <c:crosses val="autoZero"/>
        <c:auto val="1"/>
        <c:lblAlgn val="ctr"/>
        <c:lblOffset val="100"/>
        <c:noMultiLvlLbl val="0"/>
      </c:catAx>
      <c:valAx>
        <c:axId val="30273536"/>
        <c:scaling>
          <c:orientation val="minMax"/>
        </c:scaling>
        <c:delete val="0"/>
        <c:axPos val="l"/>
        <c:majorGridlines/>
        <c:numFmt formatCode="General" sourceLinked="1"/>
        <c:majorTickMark val="out"/>
        <c:minorTickMark val="none"/>
        <c:tickLblPos val="nextTo"/>
        <c:txPr>
          <a:bodyPr/>
          <a:lstStyle/>
          <a:p>
            <a:pPr>
              <a:defRPr lang="en-IN"/>
            </a:pPr>
            <a:endParaRPr lang="en-US"/>
          </a:p>
        </c:txPr>
        <c:crossAx val="29971584"/>
        <c:crosses val="autoZero"/>
        <c:crossBetween val="between"/>
      </c:valAx>
    </c:plotArea>
    <c:legend>
      <c:legendPos val="r"/>
      <c:overlay val="0"/>
      <c:txPr>
        <a:bodyPr/>
        <a:lstStyle/>
        <a:p>
          <a:pPr>
            <a:defRPr lang="en-IN"/>
          </a:pPr>
          <a:endParaRPr lang="en-US"/>
        </a:p>
      </c:txPr>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BA4C7C-4BAE-4BC7-8112-8472039D28A2}" type="datetimeFigureOut">
              <a:rPr lang="en-US" smtClean="0"/>
              <a:t>3/1/2019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CD5CF1-5ACB-4658-8377-3C45DD6E9EA4}" type="slidenum">
              <a:rPr lang="en-US" smtClean="0"/>
              <a:t>‹#›</a:t>
            </a:fld>
            <a:endParaRPr lang="en-US"/>
          </a:p>
        </p:txBody>
      </p:sp>
    </p:spTree>
    <p:extLst>
      <p:ext uri="{BB962C8B-B14F-4D97-AF65-F5344CB8AC3E}">
        <p14:creationId xmlns:p14="http://schemas.microsoft.com/office/powerpoint/2010/main" val="2319068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endParaRPr lang="en-IN"/>
          </a:p>
        </p:txBody>
      </p:sp>
      <p:sp>
        <p:nvSpPr>
          <p:cNvPr id="5" name="Slide Number Placeholder 4"/>
          <p:cNvSpPr>
            <a:spLocks noGrp="1"/>
          </p:cNvSpPr>
          <p:nvPr>
            <p:ph type="sldNum" sz="quarter" idx="11"/>
          </p:nvPr>
        </p:nvSpPr>
        <p:spPr/>
        <p:txBody>
          <a:bodyPr/>
          <a:lstStyle/>
          <a:p>
            <a:fld id="{2D046A63-E36E-4CD7-9DF3-92EF0600A986}" type="slidenum">
              <a:rPr lang="en-IN" smtClean="0"/>
              <a:t>1</a:t>
            </a:fld>
            <a:endParaRPr lang="en-IN"/>
          </a:p>
        </p:txBody>
      </p:sp>
    </p:spTree>
    <p:extLst>
      <p:ext uri="{BB962C8B-B14F-4D97-AF65-F5344CB8AC3E}">
        <p14:creationId xmlns:p14="http://schemas.microsoft.com/office/powerpoint/2010/main" val="760988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2158218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652793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3733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415923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11-02-2015</a:t>
            </a:r>
            <a:endParaRPr lang="en-IN"/>
          </a:p>
        </p:txBody>
      </p:sp>
      <p:sp>
        <p:nvSpPr>
          <p:cNvPr id="5" name="Footer Placeholder 4"/>
          <p:cNvSpPr>
            <a:spLocks noGrp="1"/>
          </p:cNvSpPr>
          <p:nvPr>
            <p:ph type="ftr" sz="quarter" idx="11"/>
          </p:nvPr>
        </p:nvSpPr>
        <p:spPr/>
        <p:txBody>
          <a:bodyPr/>
          <a:lstStyle/>
          <a:p>
            <a:r>
              <a:rPr lang="en-IN"/>
              <a:t>© Oxford University Press 2015. All rights reserved.</a:t>
            </a:r>
          </a:p>
        </p:txBody>
      </p:sp>
      <p:sp>
        <p:nvSpPr>
          <p:cNvPr id="6" name="Slide Number Placeholder 5"/>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3907321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r>
              <a:rPr lang="en-US"/>
              <a:t>11-02-2015</a:t>
            </a:r>
            <a:endParaRPr lang="en-IN"/>
          </a:p>
        </p:txBody>
      </p:sp>
      <p:sp>
        <p:nvSpPr>
          <p:cNvPr id="6" name="Footer Placeholder 5"/>
          <p:cNvSpPr>
            <a:spLocks noGrp="1"/>
          </p:cNvSpPr>
          <p:nvPr>
            <p:ph type="ftr" sz="quarter" idx="11"/>
          </p:nvPr>
        </p:nvSpPr>
        <p:spPr/>
        <p:txBody>
          <a:bodyPr/>
          <a:lstStyle/>
          <a:p>
            <a:r>
              <a:rPr lang="en-IN"/>
              <a:t>© Oxford University Press 2015. All rights reserved.</a:t>
            </a:r>
          </a:p>
        </p:txBody>
      </p:sp>
      <p:sp>
        <p:nvSpPr>
          <p:cNvPr id="7" name="Slide Number Placeholder 6"/>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2664494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r>
              <a:rPr lang="en-US"/>
              <a:t>11-02-2015</a:t>
            </a:r>
            <a:endParaRPr lang="en-IN"/>
          </a:p>
        </p:txBody>
      </p:sp>
      <p:sp>
        <p:nvSpPr>
          <p:cNvPr id="8" name="Footer Placeholder 7"/>
          <p:cNvSpPr>
            <a:spLocks noGrp="1"/>
          </p:cNvSpPr>
          <p:nvPr>
            <p:ph type="ftr" sz="quarter" idx="11"/>
          </p:nvPr>
        </p:nvSpPr>
        <p:spPr/>
        <p:txBody>
          <a:bodyPr/>
          <a:lstStyle/>
          <a:p>
            <a:r>
              <a:rPr lang="en-IN"/>
              <a:t>© Oxford University Press 2015. All rights reserved.</a:t>
            </a:r>
          </a:p>
        </p:txBody>
      </p:sp>
      <p:sp>
        <p:nvSpPr>
          <p:cNvPr id="9" name="Slide Number Placeholder 8"/>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298136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r>
              <a:rPr lang="en-US"/>
              <a:t>11-02-2015</a:t>
            </a:r>
            <a:endParaRPr lang="en-IN"/>
          </a:p>
        </p:txBody>
      </p:sp>
      <p:sp>
        <p:nvSpPr>
          <p:cNvPr id="4" name="Footer Placeholder 3"/>
          <p:cNvSpPr>
            <a:spLocks noGrp="1"/>
          </p:cNvSpPr>
          <p:nvPr>
            <p:ph type="ftr" sz="quarter" idx="11"/>
          </p:nvPr>
        </p:nvSpPr>
        <p:spPr/>
        <p:txBody>
          <a:bodyPr/>
          <a:lstStyle/>
          <a:p>
            <a:r>
              <a:rPr lang="en-IN"/>
              <a:t>© Oxford University Press 2015. All rights reserved.</a:t>
            </a:r>
          </a:p>
        </p:txBody>
      </p:sp>
      <p:sp>
        <p:nvSpPr>
          <p:cNvPr id="5" name="Slide Number Placeholder 4"/>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3484784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11-02-2015</a:t>
            </a:r>
            <a:endParaRPr lang="en-IN"/>
          </a:p>
        </p:txBody>
      </p:sp>
      <p:sp>
        <p:nvSpPr>
          <p:cNvPr id="3" name="Footer Placeholder 2"/>
          <p:cNvSpPr>
            <a:spLocks noGrp="1"/>
          </p:cNvSpPr>
          <p:nvPr>
            <p:ph type="ftr" sz="quarter" idx="11"/>
          </p:nvPr>
        </p:nvSpPr>
        <p:spPr/>
        <p:txBody>
          <a:bodyPr/>
          <a:lstStyle/>
          <a:p>
            <a:r>
              <a:rPr lang="en-IN"/>
              <a:t>© Oxford University Press 2015. All rights reserved.</a:t>
            </a:r>
          </a:p>
        </p:txBody>
      </p:sp>
      <p:sp>
        <p:nvSpPr>
          <p:cNvPr id="4" name="Slide Number Placeholder 3"/>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2843527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11-02-2015</a:t>
            </a:r>
            <a:endParaRPr lang="en-IN"/>
          </a:p>
        </p:txBody>
      </p:sp>
      <p:sp>
        <p:nvSpPr>
          <p:cNvPr id="6" name="Footer Placeholder 5"/>
          <p:cNvSpPr>
            <a:spLocks noGrp="1"/>
          </p:cNvSpPr>
          <p:nvPr>
            <p:ph type="ftr" sz="quarter" idx="11"/>
          </p:nvPr>
        </p:nvSpPr>
        <p:spPr/>
        <p:txBody>
          <a:bodyPr/>
          <a:lstStyle/>
          <a:p>
            <a:r>
              <a:rPr lang="en-IN"/>
              <a:t>© Oxford University Press 2015. All rights reserved.</a:t>
            </a:r>
          </a:p>
        </p:txBody>
      </p:sp>
      <p:sp>
        <p:nvSpPr>
          <p:cNvPr id="7" name="Slide Number Placeholder 6"/>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373369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11-02-2015</a:t>
            </a:r>
            <a:endParaRPr lang="en-IN"/>
          </a:p>
        </p:txBody>
      </p:sp>
      <p:sp>
        <p:nvSpPr>
          <p:cNvPr id="6" name="Footer Placeholder 5"/>
          <p:cNvSpPr>
            <a:spLocks noGrp="1"/>
          </p:cNvSpPr>
          <p:nvPr>
            <p:ph type="ftr" sz="quarter" idx="11"/>
          </p:nvPr>
        </p:nvSpPr>
        <p:spPr/>
        <p:txBody>
          <a:bodyPr/>
          <a:lstStyle/>
          <a:p>
            <a:r>
              <a:rPr lang="en-IN"/>
              <a:t>© Oxford University Press 2015. All rights reserved.</a:t>
            </a:r>
          </a:p>
        </p:txBody>
      </p:sp>
      <p:sp>
        <p:nvSpPr>
          <p:cNvPr id="7" name="Slide Number Placeholder 6"/>
          <p:cNvSpPr>
            <a:spLocks noGrp="1"/>
          </p:cNvSpPr>
          <p:nvPr>
            <p:ph type="sldNum" sz="quarter" idx="12"/>
          </p:nvPr>
        </p:nvSpPr>
        <p:spPr/>
        <p:txBody>
          <a:bodyPr/>
          <a:lstStyle/>
          <a:p>
            <a:fld id="{73C394C0-4158-4EA2-A87A-AD447F4A2A54}" type="slidenum">
              <a:rPr lang="en-IN" smtClean="0"/>
              <a:t>‹#›</a:t>
            </a:fld>
            <a:endParaRPr lang="en-IN"/>
          </a:p>
        </p:txBody>
      </p:sp>
    </p:spTree>
    <p:extLst>
      <p:ext uri="{BB962C8B-B14F-4D97-AF65-F5344CB8AC3E}">
        <p14:creationId xmlns:p14="http://schemas.microsoft.com/office/powerpoint/2010/main" val="371002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10000"/>
            <a:duotone>
              <a:prstClr val="black"/>
              <a:srgbClr val="D9C3A5">
                <a:tint val="50000"/>
                <a:satMod val="180000"/>
              </a:srgbClr>
            </a:duotone>
            <a:extLst>
              <a:ext uri="{BEBA8EAE-BF5A-486C-A8C5-ECC9F3942E4B}">
                <a14:imgProps xmlns:a14="http://schemas.microsoft.com/office/drawing/2010/main">
                  <a14:imgLayer r:embed="rId14">
                    <a14:imgEffect>
                      <a14:artisticGlowDiffused trans="2000"/>
                    </a14:imgEffect>
                  </a14:imgLayer>
                </a14:imgProps>
              </a:ext>
            </a:extLst>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11-02-2015</a:t>
            </a:r>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 Oxford University Press 2015. All rights reserved.</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394C0-4158-4EA2-A87A-AD447F4A2A54}" type="slidenum">
              <a:rPr lang="en-IN" smtClean="0"/>
              <a:t>‹#›</a:t>
            </a:fld>
            <a:endParaRPr lang="en-IN"/>
          </a:p>
        </p:txBody>
      </p:sp>
    </p:spTree>
    <p:extLst>
      <p:ext uri="{BB962C8B-B14F-4D97-AF65-F5344CB8AC3E}">
        <p14:creationId xmlns:p14="http://schemas.microsoft.com/office/powerpoint/2010/main" val="4226189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6800" y="2895600"/>
            <a:ext cx="7378943" cy="1569660"/>
          </a:xfrm>
          <a:prstGeom prst="rect">
            <a:avLst/>
          </a:prstGeom>
        </p:spPr>
        <p:txBody>
          <a:bodyPr wrap="none">
            <a:spAutoFit/>
          </a:bodyPr>
          <a:lstStyle/>
          <a:p>
            <a:pPr algn="ctr"/>
            <a:r>
              <a:rPr lang="en-IN" sz="4800" dirty="0">
                <a:solidFill>
                  <a:schemeClr val="accent5">
                    <a:lumMod val="75000"/>
                  </a:schemeClr>
                </a:solidFill>
                <a:latin typeface="Century Gothic" panose="020B0502020202020204" pitchFamily="34" charset="0"/>
              </a:rPr>
              <a:t>Customer Loyalty &amp; </a:t>
            </a:r>
          </a:p>
          <a:p>
            <a:pPr algn="ctr"/>
            <a:r>
              <a:rPr lang="en-IN" sz="4800" dirty="0">
                <a:solidFill>
                  <a:schemeClr val="accent5">
                    <a:lumMod val="75000"/>
                  </a:schemeClr>
                </a:solidFill>
                <a:latin typeface="Century Gothic" panose="020B0502020202020204" pitchFamily="34" charset="0"/>
              </a:rPr>
              <a:t>Retention Management</a:t>
            </a:r>
          </a:p>
        </p:txBody>
      </p:sp>
      <p:sp>
        <p:nvSpPr>
          <p:cNvPr id="7"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extLst>
      <p:ext uri="{BB962C8B-B14F-4D97-AF65-F5344CB8AC3E}">
        <p14:creationId xmlns:p14="http://schemas.microsoft.com/office/powerpoint/2010/main" val="70848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8" name="Text Box 250"/>
          <p:cNvSpPr txBox="1">
            <a:spLocks noChangeArrowheads="1"/>
          </p:cNvSpPr>
          <p:nvPr/>
        </p:nvSpPr>
        <p:spPr bwMode="auto">
          <a:xfrm>
            <a:off x="1133475" y="477838"/>
            <a:ext cx="2000250" cy="3238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STRIPES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7" name="Text Box 251"/>
          <p:cNvSpPr txBox="1">
            <a:spLocks noChangeArrowheads="1"/>
          </p:cNvSpPr>
          <p:nvPr/>
        </p:nvSpPr>
        <p:spPr bwMode="auto">
          <a:xfrm>
            <a:off x="3133724" y="471488"/>
            <a:ext cx="4410075" cy="3667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ITEMS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6" name="Text Box 252"/>
          <p:cNvSpPr txBox="1">
            <a:spLocks noChangeArrowheads="1"/>
          </p:cNvSpPr>
          <p:nvPr/>
        </p:nvSpPr>
        <p:spPr bwMode="auto">
          <a:xfrm>
            <a:off x="1133475" y="1006475"/>
            <a:ext cx="2000250" cy="711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ON BECOMING A MEMBER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5" name="Text Box 253"/>
          <p:cNvSpPr txBox="1">
            <a:spLocks noChangeArrowheads="1"/>
          </p:cNvSpPr>
          <p:nvPr/>
        </p:nvSpPr>
        <p:spPr bwMode="auto">
          <a:xfrm>
            <a:off x="3124200" y="1020763"/>
            <a:ext cx="4419600" cy="7318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Free Chicken wings and if you are a vegetarian, you are awarded with Mozarella Sticks on their first visit.</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78" name="Text Box 254"/>
          <p:cNvSpPr txBox="1">
            <a:spLocks noChangeArrowheads="1"/>
          </p:cNvSpPr>
          <p:nvPr/>
        </p:nvSpPr>
        <p:spPr bwMode="auto">
          <a:xfrm>
            <a:off x="1133475" y="2089150"/>
            <a:ext cx="2000250" cy="369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200 STRIPES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77" name="Text Box 256"/>
          <p:cNvSpPr txBox="1">
            <a:spLocks noChangeArrowheads="1"/>
          </p:cNvSpPr>
          <p:nvPr/>
        </p:nvSpPr>
        <p:spPr bwMode="auto">
          <a:xfrm>
            <a:off x="3105150" y="2089150"/>
            <a:ext cx="4438650" cy="3698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One dessert.</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4" name="Text Box 257"/>
          <p:cNvSpPr txBox="1">
            <a:spLocks noChangeArrowheads="1"/>
          </p:cNvSpPr>
          <p:nvPr/>
        </p:nvSpPr>
        <p:spPr bwMode="auto">
          <a:xfrm>
            <a:off x="1133475" y="2632075"/>
            <a:ext cx="1962150" cy="3794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300 STRIPES</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0" name="Text Box 258"/>
          <p:cNvSpPr txBox="1">
            <a:spLocks noChangeArrowheads="1"/>
          </p:cNvSpPr>
          <p:nvPr/>
        </p:nvSpPr>
        <p:spPr bwMode="auto">
          <a:xfrm>
            <a:off x="1133475" y="3190875"/>
            <a:ext cx="1971675" cy="4921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400 STRIPES</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2" name="Text Box 259"/>
          <p:cNvSpPr txBox="1">
            <a:spLocks noChangeArrowheads="1"/>
          </p:cNvSpPr>
          <p:nvPr/>
        </p:nvSpPr>
        <p:spPr bwMode="auto">
          <a:xfrm>
            <a:off x="1133475" y="3857625"/>
            <a:ext cx="1981200" cy="514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800 STRIPES</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3" name="Text Box 260"/>
          <p:cNvSpPr txBox="1">
            <a:spLocks noChangeArrowheads="1"/>
          </p:cNvSpPr>
          <p:nvPr/>
        </p:nvSpPr>
        <p:spPr bwMode="auto">
          <a:xfrm>
            <a:off x="3105150" y="2632075"/>
            <a:ext cx="4438650" cy="3794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Berger/Pasta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79" name="Text Box 261"/>
          <p:cNvSpPr txBox="1">
            <a:spLocks noChangeArrowheads="1"/>
          </p:cNvSpPr>
          <p:nvPr/>
        </p:nvSpPr>
        <p:spPr bwMode="auto">
          <a:xfrm>
            <a:off x="3105150" y="3192463"/>
            <a:ext cx="4438650" cy="4619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Mojito/Margarita or Chicken main/Pizza/Vegetarian main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1" name="Text Box 262"/>
          <p:cNvSpPr txBox="1">
            <a:spLocks noChangeArrowheads="1"/>
          </p:cNvSpPr>
          <p:nvPr/>
        </p:nvSpPr>
        <p:spPr bwMode="auto">
          <a:xfrm>
            <a:off x="3114674" y="3844925"/>
            <a:ext cx="4429125" cy="5286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½ rack of Ribs/Sea food/Cottage Cheese Fajita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589" name="Rectangle 13"/>
          <p:cNvSpPr>
            <a:spLocks noChangeArrowheads="1"/>
          </p:cNvSpPr>
          <p:nvPr/>
        </p:nvSpPr>
        <p:spPr bwMode="auto">
          <a:xfrm>
            <a:off x="0" y="0"/>
            <a:ext cx="18473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4602" name="Rectangle 26"/>
          <p:cNvSpPr>
            <a:spLocks noChangeArrowheads="1"/>
          </p:cNvSpPr>
          <p:nvPr/>
        </p:nvSpPr>
        <p:spPr bwMode="auto">
          <a:xfrm>
            <a:off x="2133600" y="4876800"/>
            <a:ext cx="5715000" cy="9079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Fig: 7.6 – RESTAURANT CHAIN TGI FRIDAY, INDIA </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52" name="Text Box 268"/>
          <p:cNvSpPr txBox="1">
            <a:spLocks noChangeArrowheads="1"/>
          </p:cNvSpPr>
          <p:nvPr/>
        </p:nvSpPr>
        <p:spPr bwMode="auto">
          <a:xfrm>
            <a:off x="228600" y="152401"/>
            <a:ext cx="17526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AMERICAN EXPRESS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51" name="Text Box 269"/>
          <p:cNvSpPr txBox="1">
            <a:spLocks noChangeArrowheads="1"/>
          </p:cNvSpPr>
          <p:nvPr/>
        </p:nvSpPr>
        <p:spPr bwMode="auto">
          <a:xfrm>
            <a:off x="1981200" y="152401"/>
            <a:ext cx="16002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Upto</a:t>
            </a: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7 points/Rs 100</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50" name="Text Box 270"/>
          <p:cNvSpPr txBox="1">
            <a:spLocks noChangeArrowheads="1"/>
          </p:cNvSpPr>
          <p:nvPr/>
        </p:nvSpPr>
        <p:spPr bwMode="auto">
          <a:xfrm>
            <a:off x="3581400" y="152400"/>
            <a:ext cx="21336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HINDUSTAN PETROLEUM</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49" name="Text Box 271"/>
          <p:cNvSpPr txBox="1">
            <a:spLocks noChangeArrowheads="1"/>
          </p:cNvSpPr>
          <p:nvPr/>
        </p:nvSpPr>
        <p:spPr bwMode="auto">
          <a:xfrm>
            <a:off x="5715000" y="152400"/>
            <a:ext cx="31242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point/Rs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04" name="Text Box 272"/>
          <p:cNvSpPr txBox="1">
            <a:spLocks noChangeArrowheads="1"/>
          </p:cNvSpPr>
          <p:nvPr/>
        </p:nvSpPr>
        <p:spPr bwMode="auto">
          <a:xfrm>
            <a:off x="228600" y="609600"/>
            <a:ext cx="17526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BIG BAZAR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5648" name="Text Box 273"/>
          <p:cNvSpPr txBox="1">
            <a:spLocks noChangeArrowheads="1"/>
          </p:cNvSpPr>
          <p:nvPr/>
        </p:nvSpPr>
        <p:spPr bwMode="auto">
          <a:xfrm>
            <a:off x="228600" y="1116012"/>
            <a:ext cx="1828799" cy="3317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BOOK MY SHOW</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08" name="Text Box 274"/>
          <p:cNvSpPr txBox="1">
            <a:spLocks noChangeArrowheads="1"/>
          </p:cNvSpPr>
          <p:nvPr/>
        </p:nvSpPr>
        <p:spPr bwMode="auto">
          <a:xfrm>
            <a:off x="228601" y="1676400"/>
            <a:ext cx="18288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BRAND FACTORY</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5644" name="Text Box 275"/>
          <p:cNvSpPr txBox="1">
            <a:spLocks noChangeArrowheads="1"/>
          </p:cNvSpPr>
          <p:nvPr/>
        </p:nvSpPr>
        <p:spPr bwMode="auto">
          <a:xfrm>
            <a:off x="228600" y="2133600"/>
            <a:ext cx="1828800" cy="3460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CENTRAL</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5612" name="Text Box 276"/>
          <p:cNvSpPr txBox="1">
            <a:spLocks noChangeArrowheads="1"/>
          </p:cNvSpPr>
          <p:nvPr/>
        </p:nvSpPr>
        <p:spPr bwMode="auto">
          <a:xfrm>
            <a:off x="228600" y="2590800"/>
            <a:ext cx="1828800" cy="371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ebay.in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40" name="Text Box 277"/>
          <p:cNvSpPr txBox="1">
            <a:spLocks noChangeArrowheads="1"/>
          </p:cNvSpPr>
          <p:nvPr/>
        </p:nvSpPr>
        <p:spPr bwMode="auto">
          <a:xfrm>
            <a:off x="228601" y="3048000"/>
            <a:ext cx="18288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eZone</a:t>
            </a: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online.in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16" name="Text Box 278"/>
          <p:cNvSpPr txBox="1">
            <a:spLocks noChangeArrowheads="1"/>
          </p:cNvSpPr>
          <p:nvPr/>
        </p:nvSpPr>
        <p:spPr bwMode="auto">
          <a:xfrm>
            <a:off x="228601" y="3429000"/>
            <a:ext cx="1828800" cy="4762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Future Lifestyle Fashions (FLF)</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36" name="Text Box 279"/>
          <p:cNvSpPr txBox="1">
            <a:spLocks noChangeArrowheads="1"/>
          </p:cNvSpPr>
          <p:nvPr/>
        </p:nvSpPr>
        <p:spPr bwMode="auto">
          <a:xfrm>
            <a:off x="228601" y="3962400"/>
            <a:ext cx="1828800" cy="3143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Food Bazar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5635" name="Text Box 280"/>
          <p:cNvSpPr txBox="1">
            <a:spLocks noChangeArrowheads="1"/>
          </p:cNvSpPr>
          <p:nvPr/>
        </p:nvSpPr>
        <p:spPr bwMode="auto">
          <a:xfrm>
            <a:off x="228600" y="4343401"/>
            <a:ext cx="18288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Home Town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03" name="Text Box 281"/>
          <p:cNvSpPr txBox="1">
            <a:spLocks noChangeArrowheads="1"/>
          </p:cNvSpPr>
          <p:nvPr/>
        </p:nvSpPr>
        <p:spPr bwMode="auto">
          <a:xfrm>
            <a:off x="1981201" y="533400"/>
            <a:ext cx="1600199"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 points/Rs 200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47" name="Text Box 282"/>
          <p:cNvSpPr txBox="1">
            <a:spLocks noChangeArrowheads="1"/>
          </p:cNvSpPr>
          <p:nvPr/>
        </p:nvSpPr>
        <p:spPr bwMode="auto">
          <a:xfrm>
            <a:off x="2028825" y="1143001"/>
            <a:ext cx="1628775"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4 points/Rs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02" name="Text Box 283"/>
          <p:cNvSpPr txBox="1">
            <a:spLocks noChangeArrowheads="1"/>
          </p:cNvSpPr>
          <p:nvPr/>
        </p:nvSpPr>
        <p:spPr bwMode="auto">
          <a:xfrm>
            <a:off x="3600450" y="609600"/>
            <a:ext cx="211455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ICICI BANK CREDIT CARDS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01" name="Text Box 284"/>
          <p:cNvSpPr txBox="1">
            <a:spLocks noChangeArrowheads="1"/>
          </p:cNvSpPr>
          <p:nvPr/>
        </p:nvSpPr>
        <p:spPr bwMode="auto">
          <a:xfrm>
            <a:off x="5715000" y="609600"/>
            <a:ext cx="32004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Upto6 points/Rs 100 based on the type of card</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46" name="Text Box 285"/>
          <p:cNvSpPr txBox="1">
            <a:spLocks noChangeArrowheads="1"/>
          </p:cNvSpPr>
          <p:nvPr/>
        </p:nvSpPr>
        <p:spPr bwMode="auto">
          <a:xfrm>
            <a:off x="3657600" y="1143000"/>
            <a:ext cx="19050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ICICI BANK DEBIT CARDS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45" name="Text Box 286"/>
          <p:cNvSpPr txBox="1">
            <a:spLocks noChangeArrowheads="1"/>
          </p:cNvSpPr>
          <p:nvPr/>
        </p:nvSpPr>
        <p:spPr bwMode="auto">
          <a:xfrm>
            <a:off x="5562600" y="1143000"/>
            <a:ext cx="32004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Upto10 points/Rs 200 based on the type of card</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07" name="Text Box 287"/>
          <p:cNvSpPr txBox="1">
            <a:spLocks noChangeArrowheads="1"/>
          </p:cNvSpPr>
          <p:nvPr/>
        </p:nvSpPr>
        <p:spPr bwMode="auto">
          <a:xfrm>
            <a:off x="2057400" y="1676400"/>
            <a:ext cx="1600200"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2 points/Rs 200</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5643" name="Text Box 288"/>
          <p:cNvSpPr txBox="1">
            <a:spLocks noChangeArrowheads="1"/>
          </p:cNvSpPr>
          <p:nvPr/>
        </p:nvSpPr>
        <p:spPr bwMode="auto">
          <a:xfrm>
            <a:off x="2057400" y="2133600"/>
            <a:ext cx="1600200" cy="3476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2 points/Rs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06" name="Text Box 289"/>
          <p:cNvSpPr txBox="1">
            <a:spLocks noChangeArrowheads="1"/>
          </p:cNvSpPr>
          <p:nvPr/>
        </p:nvSpPr>
        <p:spPr bwMode="auto">
          <a:xfrm>
            <a:off x="3657600" y="1631950"/>
            <a:ext cx="1885950" cy="4254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ICICI BANK MY SAVING REWARD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05" name="Text Box 290"/>
          <p:cNvSpPr txBox="1">
            <a:spLocks noChangeArrowheads="1"/>
          </p:cNvSpPr>
          <p:nvPr/>
        </p:nvSpPr>
        <p:spPr bwMode="auto">
          <a:xfrm>
            <a:off x="5562600" y="1676400"/>
            <a:ext cx="3200400" cy="3857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Points on net banking transaction</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42" name="Text Box 291"/>
          <p:cNvSpPr txBox="1">
            <a:spLocks noChangeArrowheads="1"/>
          </p:cNvSpPr>
          <p:nvPr/>
        </p:nvSpPr>
        <p:spPr bwMode="auto">
          <a:xfrm>
            <a:off x="3657600" y="2133601"/>
            <a:ext cx="19050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JABONG</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41" name="Text Box 292"/>
          <p:cNvSpPr txBox="1">
            <a:spLocks noChangeArrowheads="1"/>
          </p:cNvSpPr>
          <p:nvPr/>
        </p:nvSpPr>
        <p:spPr bwMode="auto">
          <a:xfrm>
            <a:off x="5572125" y="2133600"/>
            <a:ext cx="3190875" cy="35718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4 points/Rs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11" name="Text Box 293"/>
          <p:cNvSpPr txBox="1">
            <a:spLocks noChangeArrowheads="1"/>
          </p:cNvSpPr>
          <p:nvPr/>
        </p:nvSpPr>
        <p:spPr bwMode="auto">
          <a:xfrm>
            <a:off x="2057400" y="2590800"/>
            <a:ext cx="1600200" cy="341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point/Rs 25</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10" name="Text Box 294"/>
          <p:cNvSpPr txBox="1">
            <a:spLocks noChangeArrowheads="1"/>
          </p:cNvSpPr>
          <p:nvPr/>
        </p:nvSpPr>
        <p:spPr bwMode="auto">
          <a:xfrm>
            <a:off x="3657600" y="2590800"/>
            <a:ext cx="1981200" cy="3159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FLIPKART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09" name="Text Box 295"/>
          <p:cNvSpPr txBox="1">
            <a:spLocks noChangeArrowheads="1"/>
          </p:cNvSpPr>
          <p:nvPr/>
        </p:nvSpPr>
        <p:spPr bwMode="auto">
          <a:xfrm>
            <a:off x="5648325" y="2590800"/>
            <a:ext cx="3114675" cy="330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 points/Rs 100 + Bonus points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39" name="Text Box 296"/>
          <p:cNvSpPr txBox="1">
            <a:spLocks noChangeArrowheads="1"/>
          </p:cNvSpPr>
          <p:nvPr/>
        </p:nvSpPr>
        <p:spPr bwMode="auto">
          <a:xfrm>
            <a:off x="2057400" y="3048000"/>
            <a:ext cx="16764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3 points/Rs 200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38" name="Text Box 297"/>
          <p:cNvSpPr txBox="1">
            <a:spLocks noChangeArrowheads="1"/>
          </p:cNvSpPr>
          <p:nvPr/>
        </p:nvSpPr>
        <p:spPr bwMode="auto">
          <a:xfrm>
            <a:off x="3724275" y="3048000"/>
            <a:ext cx="1914525"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MAKE MY TRIP</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37" name="Text Box 298"/>
          <p:cNvSpPr txBox="1">
            <a:spLocks noChangeArrowheads="1"/>
          </p:cNvSpPr>
          <p:nvPr/>
        </p:nvSpPr>
        <p:spPr bwMode="auto">
          <a:xfrm>
            <a:off x="5638800" y="3048000"/>
            <a:ext cx="31242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3 points/Rs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15" name="Text Box 299"/>
          <p:cNvSpPr txBox="1">
            <a:spLocks noChangeArrowheads="1"/>
          </p:cNvSpPr>
          <p:nvPr/>
        </p:nvSpPr>
        <p:spPr bwMode="auto">
          <a:xfrm>
            <a:off x="2057401" y="3429000"/>
            <a:ext cx="1676400" cy="4746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4 points/Rs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14" name="Text Box 300"/>
          <p:cNvSpPr txBox="1">
            <a:spLocks noChangeArrowheads="1"/>
          </p:cNvSpPr>
          <p:nvPr/>
        </p:nvSpPr>
        <p:spPr bwMode="auto">
          <a:xfrm>
            <a:off x="3733800" y="3429000"/>
            <a:ext cx="1962150" cy="4746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NAAPTOL</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5613" name="Text Box 301"/>
          <p:cNvSpPr txBox="1">
            <a:spLocks noChangeArrowheads="1"/>
          </p:cNvSpPr>
          <p:nvPr/>
        </p:nvSpPr>
        <p:spPr bwMode="auto">
          <a:xfrm>
            <a:off x="5667375" y="3429000"/>
            <a:ext cx="3095625" cy="4730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4 points/Rs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34" name="Text Box 302"/>
          <p:cNvSpPr txBox="1">
            <a:spLocks noChangeArrowheads="1"/>
          </p:cNvSpPr>
          <p:nvPr/>
        </p:nvSpPr>
        <p:spPr bwMode="auto">
          <a:xfrm>
            <a:off x="2057400" y="3962400"/>
            <a:ext cx="1676400" cy="311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 points/Rs 200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33" name="Text Box 303"/>
          <p:cNvSpPr txBox="1">
            <a:spLocks noChangeArrowheads="1"/>
          </p:cNvSpPr>
          <p:nvPr/>
        </p:nvSpPr>
        <p:spPr bwMode="auto">
          <a:xfrm>
            <a:off x="3743325" y="3962400"/>
            <a:ext cx="1971675"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PANTALOON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32" name="Text Box 304"/>
          <p:cNvSpPr txBox="1">
            <a:spLocks noChangeArrowheads="1"/>
          </p:cNvSpPr>
          <p:nvPr/>
        </p:nvSpPr>
        <p:spPr bwMode="auto">
          <a:xfrm>
            <a:off x="5667375" y="3962400"/>
            <a:ext cx="3095625" cy="3159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point/Rs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31" name="Text Box 305"/>
          <p:cNvSpPr txBox="1">
            <a:spLocks noChangeArrowheads="1"/>
          </p:cNvSpPr>
          <p:nvPr/>
        </p:nvSpPr>
        <p:spPr bwMode="auto">
          <a:xfrm>
            <a:off x="2057400" y="4343401"/>
            <a:ext cx="16383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4 points/Rs 200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30" name="Text Box 306"/>
          <p:cNvSpPr txBox="1">
            <a:spLocks noChangeArrowheads="1"/>
          </p:cNvSpPr>
          <p:nvPr/>
        </p:nvSpPr>
        <p:spPr bwMode="auto">
          <a:xfrm>
            <a:off x="3657600" y="4343400"/>
            <a:ext cx="196215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SAMSUNG MOBILES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9" name="Text Box 307"/>
          <p:cNvSpPr txBox="1">
            <a:spLocks noChangeArrowheads="1"/>
          </p:cNvSpPr>
          <p:nvPr/>
        </p:nvSpPr>
        <p:spPr bwMode="auto">
          <a:xfrm>
            <a:off x="5638800" y="4343400"/>
            <a:ext cx="31242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Upto6000 points </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0" name="Text Box 309"/>
          <p:cNvSpPr txBox="1">
            <a:spLocks noChangeArrowheads="1"/>
          </p:cNvSpPr>
          <p:nvPr/>
        </p:nvSpPr>
        <p:spPr bwMode="auto">
          <a:xfrm>
            <a:off x="228600" y="4648200"/>
            <a:ext cx="18288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TRIDENT PRIVILEDGE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8" name="Text Box 310"/>
          <p:cNvSpPr txBox="1">
            <a:spLocks noChangeArrowheads="1"/>
          </p:cNvSpPr>
          <p:nvPr/>
        </p:nvSpPr>
        <p:spPr bwMode="auto">
          <a:xfrm>
            <a:off x="200025" y="5029200"/>
            <a:ext cx="1781175"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VODAFONE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19" name="Text Box 311"/>
          <p:cNvSpPr txBox="1">
            <a:spLocks noChangeArrowheads="1"/>
          </p:cNvSpPr>
          <p:nvPr/>
        </p:nvSpPr>
        <p:spPr bwMode="auto">
          <a:xfrm>
            <a:off x="1981200" y="4648200"/>
            <a:ext cx="173355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Upto</a:t>
            </a: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7 points/Rs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18" name="Text Box 312"/>
          <p:cNvSpPr txBox="1">
            <a:spLocks noChangeArrowheads="1"/>
          </p:cNvSpPr>
          <p:nvPr/>
        </p:nvSpPr>
        <p:spPr bwMode="auto">
          <a:xfrm>
            <a:off x="3733800" y="4648201"/>
            <a:ext cx="194310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AMAZON.IN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17" name="Text Box 313"/>
          <p:cNvSpPr txBox="1">
            <a:spLocks noChangeArrowheads="1"/>
          </p:cNvSpPr>
          <p:nvPr/>
        </p:nvSpPr>
        <p:spPr bwMode="auto">
          <a:xfrm>
            <a:off x="5695950" y="4648200"/>
            <a:ext cx="3067050"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6 point/Rs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7" name="Text Box 314"/>
          <p:cNvSpPr txBox="1">
            <a:spLocks noChangeArrowheads="1"/>
          </p:cNvSpPr>
          <p:nvPr/>
        </p:nvSpPr>
        <p:spPr bwMode="auto">
          <a:xfrm>
            <a:off x="1981200" y="5029200"/>
            <a:ext cx="16764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Upto</a:t>
            </a: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7 points/Rs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6" name="Text Box 315"/>
          <p:cNvSpPr txBox="1">
            <a:spLocks noChangeArrowheads="1"/>
          </p:cNvSpPr>
          <p:nvPr/>
        </p:nvSpPr>
        <p:spPr bwMode="auto">
          <a:xfrm>
            <a:off x="3676650" y="5029200"/>
            <a:ext cx="2038350" cy="4873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SURAT DIAMONDS JEWELLERY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5" name="Text Box 316"/>
          <p:cNvSpPr txBox="1">
            <a:spLocks noChangeArrowheads="1"/>
          </p:cNvSpPr>
          <p:nvPr/>
        </p:nvSpPr>
        <p:spPr bwMode="auto">
          <a:xfrm>
            <a:off x="5715000" y="5029200"/>
            <a:ext cx="3048000" cy="5064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8 points/Rs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4" name="Text Box 317"/>
          <p:cNvSpPr txBox="1">
            <a:spLocks noChangeArrowheads="1"/>
          </p:cNvSpPr>
          <p:nvPr/>
        </p:nvSpPr>
        <p:spPr bwMode="auto">
          <a:xfrm>
            <a:off x="219075" y="5562600"/>
            <a:ext cx="1762125" cy="547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SHOPCLUES.COM</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3" name="Text Box 318"/>
          <p:cNvSpPr txBox="1">
            <a:spLocks noChangeArrowheads="1"/>
          </p:cNvSpPr>
          <p:nvPr/>
        </p:nvSpPr>
        <p:spPr bwMode="auto">
          <a:xfrm>
            <a:off x="3657600" y="5584825"/>
            <a:ext cx="2057400" cy="5111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SNAPDEAL</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2" name="Text Box 319"/>
          <p:cNvSpPr txBox="1">
            <a:spLocks noChangeArrowheads="1"/>
          </p:cNvSpPr>
          <p:nvPr/>
        </p:nvSpPr>
        <p:spPr bwMode="auto">
          <a:xfrm>
            <a:off x="1981200" y="5562600"/>
            <a:ext cx="1676400" cy="5111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 points/Rs 100 + Bonus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21" name="Text Box 320"/>
          <p:cNvSpPr txBox="1">
            <a:spLocks noChangeArrowheads="1"/>
          </p:cNvSpPr>
          <p:nvPr/>
        </p:nvSpPr>
        <p:spPr bwMode="auto">
          <a:xfrm>
            <a:off x="5715000" y="5600700"/>
            <a:ext cx="3048000" cy="4953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3 points/Rs 100</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653" name="Rectangle 53"/>
          <p:cNvSpPr>
            <a:spLocks noChangeArrowheads="1"/>
          </p:cNvSpPr>
          <p:nvPr/>
        </p:nvSpPr>
        <p:spPr bwMode="auto">
          <a:xfrm>
            <a:off x="0" y="0"/>
            <a:ext cx="18473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5706" name="Rectangle 106"/>
          <p:cNvSpPr>
            <a:spLocks noChangeArrowheads="1"/>
          </p:cNvSpPr>
          <p:nvPr/>
        </p:nvSpPr>
        <p:spPr bwMode="auto">
          <a:xfrm>
            <a:off x="1090612" y="5818187"/>
            <a:ext cx="3253519" cy="7848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Fig: 7.7 –  PAYBACK LOYALTY PROGRAM</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1" name="Text Box 331"/>
          <p:cNvSpPr txBox="1">
            <a:spLocks noChangeArrowheads="1"/>
          </p:cNvSpPr>
          <p:nvPr/>
        </p:nvSpPr>
        <p:spPr bwMode="auto">
          <a:xfrm>
            <a:off x="1381125" y="1905000"/>
            <a:ext cx="1895475" cy="438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CLASSIC CARD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6630" name="Text Box 332"/>
          <p:cNvSpPr txBox="1">
            <a:spLocks noChangeArrowheads="1"/>
          </p:cNvSpPr>
          <p:nvPr/>
        </p:nvSpPr>
        <p:spPr bwMode="auto">
          <a:xfrm>
            <a:off x="3276600" y="1924050"/>
            <a:ext cx="1771650" cy="438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SILVER EDGE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6629" name="Text Box 333"/>
          <p:cNvSpPr txBox="1">
            <a:spLocks noChangeArrowheads="1"/>
          </p:cNvSpPr>
          <p:nvPr/>
        </p:nvSpPr>
        <p:spPr bwMode="auto">
          <a:xfrm>
            <a:off x="5029200" y="1924050"/>
            <a:ext cx="2085975" cy="438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GOLDEN GLOW</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6627" name="Text Box 334"/>
          <p:cNvSpPr txBox="1">
            <a:spLocks noChangeArrowheads="1"/>
          </p:cNvSpPr>
          <p:nvPr/>
        </p:nvSpPr>
        <p:spPr bwMode="auto">
          <a:xfrm>
            <a:off x="1409700" y="2466975"/>
            <a:ext cx="1866900" cy="12668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100 bonus points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reward point for every Rs 100 spent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6626" name="Text Box 335"/>
          <p:cNvSpPr txBox="1">
            <a:spLocks noChangeArrowheads="1"/>
          </p:cNvSpPr>
          <p:nvPr/>
        </p:nvSpPr>
        <p:spPr bwMode="auto">
          <a:xfrm>
            <a:off x="3276600" y="2470150"/>
            <a:ext cx="1771650" cy="1263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If the customer shops for Rs 10,000 and above within 2 years, his card will get converted into Silver Edge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6625" name="Text Box 336"/>
          <p:cNvSpPr txBox="1">
            <a:spLocks noChangeArrowheads="1"/>
          </p:cNvSpPr>
          <p:nvPr/>
        </p:nvSpPr>
        <p:spPr bwMode="auto">
          <a:xfrm>
            <a:off x="5029200" y="2470150"/>
            <a:ext cx="2085975" cy="1263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If the customer shops for Rs 40,000 and above within 2 years, his card will get converted into Golden Glow. </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6628" name="Text Box 337"/>
          <p:cNvSpPr txBox="1">
            <a:spLocks noChangeArrowheads="1"/>
          </p:cNvSpPr>
          <p:nvPr/>
        </p:nvSpPr>
        <p:spPr bwMode="auto">
          <a:xfrm>
            <a:off x="1371600" y="3943350"/>
            <a:ext cx="5715000" cy="3238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REWARD POINT = Rs 0.70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6632" name="Rectangle 8"/>
          <p:cNvSpPr>
            <a:spLocks noChangeArrowheads="1"/>
          </p:cNvSpPr>
          <p:nvPr/>
        </p:nvSpPr>
        <p:spPr bwMode="auto">
          <a:xfrm>
            <a:off x="0" y="0"/>
            <a:ext cx="18473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6640" name="Rectangle 16"/>
          <p:cNvSpPr>
            <a:spLocks noChangeArrowheads="1"/>
          </p:cNvSpPr>
          <p:nvPr/>
        </p:nvSpPr>
        <p:spPr bwMode="auto">
          <a:xfrm>
            <a:off x="1219200" y="4495800"/>
            <a:ext cx="5854936" cy="9079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Fig: 7.8 – SHOPPERS STOP - FIRST CITIZEN LOYALTY PROGRAM </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1"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7" name="Text Box 339"/>
          <p:cNvSpPr txBox="1">
            <a:spLocks noChangeArrowheads="1"/>
          </p:cNvSpPr>
          <p:nvPr/>
        </p:nvSpPr>
        <p:spPr bwMode="auto">
          <a:xfrm>
            <a:off x="590550" y="466725"/>
            <a:ext cx="314325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QUANTITATIVE GOALS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7656" name="Text Box 340"/>
          <p:cNvSpPr txBox="1">
            <a:spLocks noChangeArrowheads="1"/>
          </p:cNvSpPr>
          <p:nvPr/>
        </p:nvSpPr>
        <p:spPr bwMode="auto">
          <a:xfrm>
            <a:off x="3733800" y="469900"/>
            <a:ext cx="3810000" cy="342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QUALITATIVE GOALS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7655" name="Text Box 341"/>
          <p:cNvSpPr txBox="1">
            <a:spLocks noChangeArrowheads="1"/>
          </p:cNvSpPr>
          <p:nvPr/>
        </p:nvSpPr>
        <p:spPr bwMode="auto">
          <a:xfrm>
            <a:off x="600074" y="806450"/>
            <a:ext cx="3133726" cy="7540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Measure based on its churn rate (high/low) between its member/non-members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7654" name="Text Box 342"/>
          <p:cNvSpPr txBox="1">
            <a:spLocks noChangeArrowheads="1"/>
          </p:cNvSpPr>
          <p:nvPr/>
        </p:nvSpPr>
        <p:spPr bwMode="auto">
          <a:xfrm>
            <a:off x="3733800" y="808038"/>
            <a:ext cx="3810000" cy="752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By answering detailed questions in form of yes or no in regards to increase or decrease of before or after the loyalty program in case of members than its non-members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7652" name="Text Box 343"/>
          <p:cNvSpPr txBox="1">
            <a:spLocks noChangeArrowheads="1"/>
          </p:cNvSpPr>
          <p:nvPr/>
        </p:nvSpPr>
        <p:spPr bwMode="auto">
          <a:xfrm>
            <a:off x="600075" y="2109788"/>
            <a:ext cx="3133725" cy="723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Measure the increase of its usage rate of its members as compared to its non-members.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7651" name="Text Box 344"/>
          <p:cNvSpPr txBox="1">
            <a:spLocks noChangeArrowheads="1"/>
          </p:cNvSpPr>
          <p:nvPr/>
        </p:nvSpPr>
        <p:spPr bwMode="auto">
          <a:xfrm>
            <a:off x="3733800" y="2112963"/>
            <a:ext cx="3810000" cy="37544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Number of ideas for new product development as well as improvement from loyalty program members than for non-members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7650" name="Text Box 345"/>
          <p:cNvSpPr txBox="1">
            <a:spLocks noChangeArrowheads="1"/>
          </p:cNvSpPr>
          <p:nvPr/>
        </p:nvSpPr>
        <p:spPr bwMode="auto">
          <a:xfrm>
            <a:off x="619125" y="3209925"/>
            <a:ext cx="3114675" cy="7794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Upgrading of its technology based on technological upgrades among its members than its non-members.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7649" name="Text Box 346"/>
          <p:cNvSpPr txBox="1">
            <a:spLocks noChangeArrowheads="1"/>
          </p:cNvSpPr>
          <p:nvPr/>
        </p:nvSpPr>
        <p:spPr bwMode="auto">
          <a:xfrm>
            <a:off x="628650" y="4343400"/>
            <a:ext cx="3105150" cy="555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Measurement of communication on a one to one basis.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7653" name="Text Box 348"/>
          <p:cNvSpPr txBox="1">
            <a:spLocks noChangeArrowheads="1"/>
          </p:cNvSpPr>
          <p:nvPr/>
        </p:nvSpPr>
        <p:spPr bwMode="auto">
          <a:xfrm>
            <a:off x="628650" y="5080000"/>
            <a:ext cx="3105150" cy="7588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Development of new services which has to be measured based on bringing members together.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7668" name="Rectangle 20"/>
          <p:cNvSpPr>
            <a:spLocks noChangeArrowheads="1"/>
          </p:cNvSpPr>
          <p:nvPr/>
        </p:nvSpPr>
        <p:spPr bwMode="auto">
          <a:xfrm>
            <a:off x="1371600" y="5943600"/>
            <a:ext cx="7162800"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Fig: 7.9 - MEASUREMENT OF SUCCESS IN A LOYALTY PROGRAM</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Arial" pitchFamily="34" charset="0"/>
                <a:ea typeface="Calibri" pitchFamily="34"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2"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Seven Steps to build loyalty</a:t>
            </a: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a:t>Foresee the wishes of your customers </a:t>
            </a:r>
            <a:r>
              <a:rPr lang="en-US" dirty="0" err="1"/>
              <a:t>eg</a:t>
            </a:r>
            <a:r>
              <a:rPr lang="en-US" dirty="0"/>
              <a:t> Hotel</a:t>
            </a:r>
          </a:p>
          <a:p>
            <a:pPr marL="514350" indent="-514350">
              <a:buFont typeface="+mj-lt"/>
              <a:buAutoNum type="arabicPeriod"/>
            </a:pPr>
            <a:r>
              <a:rPr lang="en-US" dirty="0"/>
              <a:t>Have patience in recruiting </a:t>
            </a:r>
            <a:r>
              <a:rPr lang="en-US" dirty="0" err="1"/>
              <a:t>eg</a:t>
            </a:r>
            <a:r>
              <a:rPr lang="en-US" dirty="0"/>
              <a:t> Banks</a:t>
            </a:r>
          </a:p>
          <a:p>
            <a:pPr marL="514350" indent="-514350">
              <a:buFont typeface="+mj-lt"/>
              <a:buAutoNum type="arabicPeriod"/>
            </a:pPr>
            <a:r>
              <a:rPr lang="en-US" dirty="0"/>
              <a:t>Develop a customer-centric attitude </a:t>
            </a:r>
            <a:r>
              <a:rPr lang="en-US" dirty="0" err="1"/>
              <a:t>eg</a:t>
            </a:r>
            <a:r>
              <a:rPr lang="en-US" dirty="0"/>
              <a:t> Automobile</a:t>
            </a:r>
          </a:p>
          <a:p>
            <a:pPr marL="514350" indent="-514350">
              <a:buFont typeface="+mj-lt"/>
              <a:buAutoNum type="arabicPeriod"/>
            </a:pPr>
            <a:r>
              <a:rPr lang="en-US" dirty="0"/>
              <a:t>Acknowledge every customer who comes back </a:t>
            </a:r>
            <a:r>
              <a:rPr lang="en-US" dirty="0" err="1"/>
              <a:t>eg</a:t>
            </a:r>
            <a:r>
              <a:rPr lang="en-US" dirty="0"/>
              <a:t> Hotel</a:t>
            </a:r>
          </a:p>
          <a:p>
            <a:pPr marL="514350" indent="-514350">
              <a:buFont typeface="+mj-lt"/>
              <a:buAutoNum type="arabicPeriod"/>
            </a:pPr>
            <a:r>
              <a:rPr lang="en-US" dirty="0"/>
              <a:t>Be perfect in your hellos and goodbyes to your customers </a:t>
            </a:r>
            <a:r>
              <a:rPr lang="en-US" dirty="0" err="1"/>
              <a:t>eg</a:t>
            </a:r>
            <a:r>
              <a:rPr lang="en-US" dirty="0"/>
              <a:t> Security</a:t>
            </a:r>
          </a:p>
          <a:p>
            <a:pPr marL="514350" indent="-514350">
              <a:buFont typeface="+mj-lt"/>
              <a:buAutoNum type="arabicPeriod"/>
            </a:pPr>
            <a:r>
              <a:rPr lang="en-US" dirty="0"/>
              <a:t>Be fast in your service</a:t>
            </a:r>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Recovery management</a:t>
            </a:r>
          </a:p>
        </p:txBody>
      </p:sp>
      <p:sp>
        <p:nvSpPr>
          <p:cNvPr id="5" name="Content Placeholder 4"/>
          <p:cNvSpPr>
            <a:spLocks noGrp="1"/>
          </p:cNvSpPr>
          <p:nvPr>
            <p:ph idx="1"/>
          </p:nvPr>
        </p:nvSpPr>
        <p:spPr/>
        <p:txBody>
          <a:bodyPr/>
          <a:lstStyle/>
          <a:p>
            <a:pPr algn="just">
              <a:buNone/>
            </a:pPr>
            <a:r>
              <a:rPr lang="en-US" dirty="0"/>
              <a:t>   Achieving profitability in organizations means creating relationships. This is possible only by identifying the right segments and finding ways to reinforce their loyalty</a:t>
            </a:r>
          </a:p>
          <a:p>
            <a:pPr algn="just">
              <a:buNone/>
            </a:pPr>
            <a:r>
              <a:rPr lang="en-US" dirty="0"/>
              <a:t>  </a:t>
            </a:r>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Service Recovery</a:t>
            </a:r>
          </a:p>
        </p:txBody>
      </p:sp>
      <p:sp>
        <p:nvSpPr>
          <p:cNvPr id="5" name="Content Placeholder 4"/>
          <p:cNvSpPr>
            <a:spLocks noGrp="1"/>
          </p:cNvSpPr>
          <p:nvPr>
            <p:ph idx="1"/>
          </p:nvPr>
        </p:nvSpPr>
        <p:spPr>
          <a:xfrm>
            <a:off x="457200" y="1371600"/>
            <a:ext cx="8229600" cy="5029200"/>
          </a:xfrm>
        </p:spPr>
        <p:txBody>
          <a:bodyPr>
            <a:normAutofit fontScale="85000" lnSpcReduction="20000"/>
          </a:bodyPr>
          <a:lstStyle/>
          <a:p>
            <a:pPr algn="just">
              <a:buNone/>
            </a:pPr>
            <a:r>
              <a:rPr lang="en-US" dirty="0"/>
              <a:t>     Any problem which emanates in a service organization, service recovery becomes a building block for creating loyal customer and this must therefore be done at the appropriate time</a:t>
            </a:r>
          </a:p>
          <a:p>
            <a:pPr algn="just">
              <a:buNone/>
            </a:pPr>
            <a:r>
              <a:rPr lang="en-US" dirty="0"/>
              <a:t>     </a:t>
            </a:r>
            <a:r>
              <a:rPr lang="en-US" u="sng" dirty="0"/>
              <a:t>Analyze defection of customers and address key churn drivers for better recovery management through analyzing</a:t>
            </a:r>
          </a:p>
          <a:p>
            <a:pPr algn="just"/>
            <a:r>
              <a:rPr lang="en-US" dirty="0"/>
              <a:t>Service mistakes</a:t>
            </a:r>
          </a:p>
          <a:p>
            <a:pPr algn="just"/>
            <a:r>
              <a:rPr lang="en-US" dirty="0"/>
              <a:t>Errors in billing</a:t>
            </a:r>
          </a:p>
          <a:p>
            <a:pPr algn="just"/>
            <a:r>
              <a:rPr lang="en-US" dirty="0"/>
              <a:t>Uncaring and unresponsive staff</a:t>
            </a:r>
          </a:p>
          <a:p>
            <a:pPr algn="just"/>
            <a:r>
              <a:rPr lang="en-US" dirty="0"/>
              <a:t>Negative/reluctant response of the service staff</a:t>
            </a:r>
          </a:p>
          <a:p>
            <a:pPr algn="just"/>
            <a:r>
              <a:rPr lang="en-US" dirty="0"/>
              <a:t>Higher pricing</a:t>
            </a:r>
          </a:p>
          <a:p>
            <a:pPr algn="just"/>
            <a:r>
              <a:rPr lang="en-US" dirty="0"/>
              <a:t>Inconvenience/inactive service handling</a:t>
            </a:r>
          </a:p>
          <a:p>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 Box 148"/>
          <p:cNvSpPr txBox="1">
            <a:spLocks noChangeArrowheads="1"/>
          </p:cNvSpPr>
          <p:nvPr/>
        </p:nvSpPr>
        <p:spPr bwMode="auto">
          <a:xfrm>
            <a:off x="1004887" y="1906587"/>
            <a:ext cx="1966913" cy="5318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Create relationship with customers and build loyalty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8674" name="Text Box 149"/>
          <p:cNvSpPr txBox="1">
            <a:spLocks noChangeArrowheads="1"/>
          </p:cNvSpPr>
          <p:nvPr/>
        </p:nvSpPr>
        <p:spPr bwMode="auto">
          <a:xfrm>
            <a:off x="4810125" y="1828801"/>
            <a:ext cx="2276475" cy="609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Plan for service recovery and create feedback systems customers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8678" name="Text Box 150"/>
          <p:cNvSpPr txBox="1">
            <a:spLocks noChangeArrowheads="1"/>
          </p:cNvSpPr>
          <p:nvPr/>
        </p:nvSpPr>
        <p:spPr bwMode="auto">
          <a:xfrm>
            <a:off x="1298575" y="3108325"/>
            <a:ext cx="5407025" cy="4730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Improve the quality of service and enhance productivity in organizations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8673" name="AutoShape 151"/>
          <p:cNvSpPr>
            <a:spLocks noChangeShapeType="1"/>
          </p:cNvSpPr>
          <p:nvPr/>
        </p:nvSpPr>
        <p:spPr bwMode="auto">
          <a:xfrm>
            <a:off x="3065463" y="2133600"/>
            <a:ext cx="1658937" cy="0"/>
          </a:xfrm>
          <a:prstGeom prst="straightConnector1">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8677" name="AutoShape 152"/>
          <p:cNvSpPr>
            <a:spLocks noChangeShapeType="1"/>
          </p:cNvSpPr>
          <p:nvPr/>
        </p:nvSpPr>
        <p:spPr bwMode="auto">
          <a:xfrm rot="5400000">
            <a:off x="5667375" y="2771775"/>
            <a:ext cx="55245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8676" name="AutoShape 153"/>
          <p:cNvSpPr>
            <a:spLocks noChangeShapeType="1"/>
          </p:cNvSpPr>
          <p:nvPr/>
        </p:nvSpPr>
        <p:spPr bwMode="auto">
          <a:xfrm rot="5400000">
            <a:off x="1704974" y="2771775"/>
            <a:ext cx="552450"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8679" name="Rectangle 7"/>
          <p:cNvSpPr>
            <a:spLocks noChangeArrowheads="1"/>
          </p:cNvSpPr>
          <p:nvPr/>
        </p:nvSpPr>
        <p:spPr bwMode="auto">
          <a:xfrm>
            <a:off x="0" y="0"/>
            <a:ext cx="18473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8683" name="Rectangle 11"/>
          <p:cNvSpPr>
            <a:spLocks noChangeArrowheads="1"/>
          </p:cNvSpPr>
          <p:nvPr/>
        </p:nvSpPr>
        <p:spPr bwMode="auto">
          <a:xfrm>
            <a:off x="2209800" y="3810000"/>
            <a:ext cx="6248400"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Implementing better service strategies</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Arial" pitchFamily="34" charset="0"/>
                <a:ea typeface="Calibri" pitchFamily="34" charset="0"/>
                <a:cs typeface="Arial" pitchFamily="34"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Dealing with Customers who complain</a:t>
            </a:r>
          </a:p>
        </p:txBody>
      </p:sp>
      <p:sp>
        <p:nvSpPr>
          <p:cNvPr id="5" name="Content Placeholder 4"/>
          <p:cNvSpPr>
            <a:spLocks noGrp="1"/>
          </p:cNvSpPr>
          <p:nvPr>
            <p:ph idx="1"/>
          </p:nvPr>
        </p:nvSpPr>
        <p:spPr/>
        <p:txBody>
          <a:bodyPr>
            <a:normAutofit fontScale="70000" lnSpcReduction="20000"/>
          </a:bodyPr>
          <a:lstStyle/>
          <a:p>
            <a:pPr lvl="0"/>
            <a:r>
              <a:rPr lang="en-US" dirty="0"/>
              <a:t>Act fast</a:t>
            </a:r>
          </a:p>
          <a:p>
            <a:pPr lvl="0"/>
            <a:r>
              <a:rPr lang="en-US" dirty="0"/>
              <a:t>Acknowledge the feelings of the customer</a:t>
            </a:r>
          </a:p>
          <a:p>
            <a:pPr lvl="0"/>
            <a:r>
              <a:rPr lang="en-US" dirty="0"/>
              <a:t>Avoid argument with the customer</a:t>
            </a:r>
          </a:p>
          <a:p>
            <a:pPr lvl="0"/>
            <a:r>
              <a:rPr lang="en-US" dirty="0"/>
              <a:t>Show that the company’s personnel understands the problem from the customers viewpoint</a:t>
            </a:r>
          </a:p>
          <a:p>
            <a:pPr lvl="0"/>
            <a:r>
              <a:rPr lang="en-US" dirty="0"/>
              <a:t>Clarify the truth and sort out the cause</a:t>
            </a:r>
          </a:p>
          <a:p>
            <a:pPr lvl="0"/>
            <a:r>
              <a:rPr lang="en-US" dirty="0"/>
              <a:t>Give the customer the benefit of doubt</a:t>
            </a:r>
          </a:p>
          <a:p>
            <a:pPr lvl="0"/>
            <a:r>
              <a:rPr lang="en-US" dirty="0"/>
              <a:t>Propose the steps needed to solve the problem</a:t>
            </a:r>
          </a:p>
          <a:p>
            <a:pPr lvl="0"/>
            <a:r>
              <a:rPr lang="en-US" dirty="0"/>
              <a:t>Keep the customers informed on progress of any grievances/complaints</a:t>
            </a:r>
          </a:p>
          <a:p>
            <a:pPr lvl="0"/>
            <a:r>
              <a:rPr lang="en-US" dirty="0"/>
              <a:t>Consider compensating them</a:t>
            </a:r>
          </a:p>
          <a:p>
            <a:pPr lvl="0"/>
            <a:r>
              <a:rPr lang="en-US" dirty="0"/>
              <a:t>Preserve/Regain the goodwill of customers</a:t>
            </a:r>
          </a:p>
          <a:p>
            <a:pPr lvl="0"/>
            <a:r>
              <a:rPr lang="en-US" dirty="0"/>
              <a:t>Self-checking of their system and then pursuing  it further elegantly</a:t>
            </a:r>
          </a:p>
          <a:p>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Service Recovery System</a:t>
            </a:r>
          </a:p>
        </p:txBody>
      </p:sp>
      <p:sp>
        <p:nvSpPr>
          <p:cNvPr id="3" name="Content Placeholder 2"/>
          <p:cNvSpPr>
            <a:spLocks noGrp="1"/>
          </p:cNvSpPr>
          <p:nvPr>
            <p:ph idx="1"/>
          </p:nvPr>
        </p:nvSpPr>
        <p:spPr/>
        <p:txBody>
          <a:bodyPr>
            <a:normAutofit fontScale="85000" lnSpcReduction="10000"/>
          </a:bodyPr>
          <a:lstStyle/>
          <a:p>
            <a:pPr marL="514350" lvl="0" indent="-514350" algn="just">
              <a:buFont typeface="+mj-lt"/>
              <a:buAutoNum type="arabicPeriod"/>
            </a:pPr>
            <a:r>
              <a:rPr lang="en-US" dirty="0"/>
              <a:t>Measuring the costs for building an effective service recovery system. It should include the indirect costs also incurred when a customer departs unhappily.</a:t>
            </a:r>
          </a:p>
          <a:p>
            <a:pPr marL="514350" lvl="0" indent="-514350" algn="just">
              <a:buFont typeface="+mj-lt"/>
              <a:buAutoNum type="arabicPeriod"/>
            </a:pPr>
            <a:r>
              <a:rPr lang="en-US" dirty="0"/>
              <a:t>Breaking the silence of customers and listen closely for their complaints.</a:t>
            </a:r>
          </a:p>
          <a:p>
            <a:pPr marL="514350" lvl="0" indent="-514350" algn="just">
              <a:buFont typeface="+mj-lt"/>
              <a:buAutoNum type="arabicPeriod"/>
            </a:pPr>
            <a:r>
              <a:rPr lang="en-US" dirty="0"/>
              <a:t>To act fast.</a:t>
            </a:r>
          </a:p>
          <a:p>
            <a:pPr marL="514350" lvl="0" indent="-514350" algn="just">
              <a:buFont typeface="+mj-lt"/>
              <a:buAutoNum type="arabicPeriod"/>
            </a:pPr>
            <a:r>
              <a:rPr lang="en-US" dirty="0"/>
              <a:t>The front line employees must be trained specifically to handle these tactical situations and must be empowered by organization to handle it properly.</a:t>
            </a:r>
          </a:p>
          <a:p>
            <a:pPr marL="514350" lvl="0" indent="-514350" algn="just">
              <a:buFont typeface="+mj-lt"/>
              <a:buAutoNum type="arabicPeriod"/>
            </a:pPr>
            <a:r>
              <a:rPr lang="en-US" dirty="0"/>
              <a:t>Closing of the customer feedback loop.</a:t>
            </a:r>
          </a:p>
          <a:p>
            <a:pPr algn="just">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lstStyle/>
          <a:p>
            <a:r>
              <a:rPr lang="en-US" dirty="0"/>
              <a:t>Loyalty Program</a:t>
            </a:r>
          </a:p>
        </p:txBody>
      </p:sp>
      <p:sp>
        <p:nvSpPr>
          <p:cNvPr id="5" name="Content Placeholder 4"/>
          <p:cNvSpPr>
            <a:spLocks noGrp="1"/>
          </p:cNvSpPr>
          <p:nvPr>
            <p:ph idx="1"/>
          </p:nvPr>
        </p:nvSpPr>
        <p:spPr>
          <a:xfrm>
            <a:off x="457200" y="914400"/>
            <a:ext cx="8229600" cy="5486400"/>
          </a:xfrm>
        </p:spPr>
        <p:txBody>
          <a:bodyPr>
            <a:normAutofit fontScale="77500" lnSpcReduction="20000"/>
          </a:bodyPr>
          <a:lstStyle/>
          <a:p>
            <a:pPr marL="514350" indent="-514350" algn="just">
              <a:buNone/>
            </a:pPr>
            <a:r>
              <a:rPr lang="en-US" dirty="0"/>
              <a:t>Two types of loyalty programs devised by organization</a:t>
            </a:r>
          </a:p>
          <a:p>
            <a:pPr marL="514350" indent="-514350" algn="just">
              <a:buNone/>
            </a:pPr>
            <a:endParaRPr lang="en-US" dirty="0"/>
          </a:p>
          <a:p>
            <a:pPr marL="514350" indent="-514350" algn="just">
              <a:buFont typeface="+mj-lt"/>
              <a:buAutoNum type="arabicPeriod"/>
            </a:pPr>
            <a:r>
              <a:rPr lang="en-US" b="1" dirty="0"/>
              <a:t>Bought loyalty </a:t>
            </a:r>
            <a:r>
              <a:rPr lang="en-US" dirty="0"/>
              <a:t>– based on points and freebies provided by the company to its customers on a regular basis on their purchases. But the company keeps these points locked for a particular period so that the consumer keeps making purchases to redeem these points</a:t>
            </a:r>
          </a:p>
          <a:p>
            <a:pPr marL="514350" indent="-514350" algn="just">
              <a:buFont typeface="+mj-lt"/>
              <a:buAutoNum type="arabicPeriod"/>
            </a:pPr>
            <a:r>
              <a:rPr lang="en-US" b="1" dirty="0"/>
              <a:t>Earned loyalty </a:t>
            </a:r>
            <a:r>
              <a:rPr lang="en-US" dirty="0"/>
              <a:t>– designed with an objective that the customers relate with them emotionally. These include everything from product/service development to marketing and sales execution. </a:t>
            </a:r>
            <a:r>
              <a:rPr lang="en-US" dirty="0" err="1"/>
              <a:t>Eg</a:t>
            </a:r>
            <a:r>
              <a:rPr lang="en-US" dirty="0"/>
              <a:t> </a:t>
            </a:r>
            <a:r>
              <a:rPr lang="en-US" dirty="0" err="1"/>
              <a:t>starbucks</a:t>
            </a:r>
            <a:r>
              <a:rPr lang="en-US" dirty="0"/>
              <a:t>.</a:t>
            </a:r>
          </a:p>
          <a:p>
            <a:pPr marL="514350" indent="-514350" algn="just">
              <a:buAutoNum type="alphaLcParenR"/>
            </a:pPr>
            <a:r>
              <a:rPr lang="en-US" b="1" dirty="0"/>
              <a:t>Limited loyalty programs </a:t>
            </a:r>
            <a:r>
              <a:rPr lang="en-US" dirty="0"/>
              <a:t>– those programs that are open to only limited customers and are restricted by certain terms and conditions .</a:t>
            </a:r>
            <a:endParaRPr lang="en-US" b="1" dirty="0"/>
          </a:p>
          <a:p>
            <a:pPr marL="514350" indent="-514350" algn="just">
              <a:buAutoNum type="alphaLcParenR"/>
            </a:pPr>
            <a:r>
              <a:rPr lang="en-US" b="1" dirty="0"/>
              <a:t>Open loyalty programs </a:t>
            </a:r>
            <a:r>
              <a:rPr lang="en-US" dirty="0"/>
              <a:t>– those programs that are open to all and do not involve a formal application process.</a:t>
            </a:r>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Product Recovery</a:t>
            </a:r>
          </a:p>
        </p:txBody>
      </p:sp>
      <p:sp>
        <p:nvSpPr>
          <p:cNvPr id="5" name="Content Placeholder 4"/>
          <p:cNvSpPr>
            <a:spLocks noGrp="1"/>
          </p:cNvSpPr>
          <p:nvPr>
            <p:ph idx="1"/>
          </p:nvPr>
        </p:nvSpPr>
        <p:spPr/>
        <p:txBody>
          <a:bodyPr>
            <a:normAutofit/>
          </a:bodyPr>
          <a:lstStyle/>
          <a:p>
            <a:pPr algn="just">
              <a:buNone/>
            </a:pPr>
            <a:r>
              <a:rPr lang="en-US" dirty="0"/>
              <a:t>	The recovery of a product also happens in a similar way to the service recovery but the only difference lies is the tangibility part. In this case the job of the company is basically to take care of their warranty provided by the company. </a:t>
            </a:r>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Box 159"/>
          <p:cNvSpPr txBox="1">
            <a:spLocks noChangeArrowheads="1"/>
          </p:cNvSpPr>
          <p:nvPr/>
        </p:nvSpPr>
        <p:spPr bwMode="auto">
          <a:xfrm>
            <a:off x="1657350" y="466725"/>
            <a:ext cx="5353050" cy="320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Customer files a complaint and the system records it</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9705" name="Text Box 160"/>
          <p:cNvSpPr txBox="1">
            <a:spLocks noChangeArrowheads="1"/>
          </p:cNvSpPr>
          <p:nvPr/>
        </p:nvSpPr>
        <p:spPr bwMode="auto">
          <a:xfrm>
            <a:off x="1733550" y="1284288"/>
            <a:ext cx="5353050" cy="355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System defines the person responsible for redressing the complaint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9697" name="Text Box 161"/>
          <p:cNvSpPr txBox="1">
            <a:spLocks noChangeArrowheads="1"/>
          </p:cNvSpPr>
          <p:nvPr/>
        </p:nvSpPr>
        <p:spPr bwMode="auto">
          <a:xfrm>
            <a:off x="1743075" y="2303463"/>
            <a:ext cx="5343525" cy="2968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Responsible staff who has to address the complaint reviews the case defines action</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9704" name="Text Box 162"/>
          <p:cNvSpPr txBox="1">
            <a:spLocks noChangeArrowheads="1"/>
          </p:cNvSpPr>
          <p:nvPr/>
        </p:nvSpPr>
        <p:spPr bwMode="auto">
          <a:xfrm>
            <a:off x="1752600" y="3233738"/>
            <a:ext cx="5334000" cy="3270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Responsible staff implements the action with his/her team</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9698" name="AutoShape 164"/>
          <p:cNvSpPr>
            <a:spLocks noChangeArrowheads="1"/>
          </p:cNvSpPr>
          <p:nvPr/>
        </p:nvSpPr>
        <p:spPr bwMode="auto">
          <a:xfrm>
            <a:off x="4162425" y="796925"/>
            <a:ext cx="180975" cy="287338"/>
          </a:xfrm>
          <a:prstGeom prst="downArrow">
            <a:avLst>
              <a:gd name="adj1" fmla="val 50000"/>
              <a:gd name="adj2" fmla="val 3969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703" name="AutoShape 165"/>
          <p:cNvSpPr>
            <a:spLocks noChangeArrowheads="1"/>
          </p:cNvSpPr>
          <p:nvPr/>
        </p:nvSpPr>
        <p:spPr bwMode="auto">
          <a:xfrm>
            <a:off x="4191000" y="1835150"/>
            <a:ext cx="180975" cy="276225"/>
          </a:xfrm>
          <a:prstGeom prst="downArrow">
            <a:avLst>
              <a:gd name="adj1" fmla="val 50000"/>
              <a:gd name="adj2" fmla="val 38158"/>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700" name="AutoShape 166"/>
          <p:cNvSpPr>
            <a:spLocks noChangeArrowheads="1"/>
          </p:cNvSpPr>
          <p:nvPr/>
        </p:nvSpPr>
        <p:spPr bwMode="auto">
          <a:xfrm>
            <a:off x="4191000" y="2781300"/>
            <a:ext cx="180975" cy="287338"/>
          </a:xfrm>
          <a:prstGeom prst="downArrow">
            <a:avLst>
              <a:gd name="adj1" fmla="val 50000"/>
              <a:gd name="adj2" fmla="val 3969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702" name="AutoShape 353"/>
          <p:cNvSpPr>
            <a:spLocks noChangeArrowheads="1"/>
          </p:cNvSpPr>
          <p:nvPr/>
        </p:nvSpPr>
        <p:spPr bwMode="auto">
          <a:xfrm>
            <a:off x="4162425" y="3770313"/>
            <a:ext cx="180975" cy="287337"/>
          </a:xfrm>
          <a:prstGeom prst="downArrow">
            <a:avLst>
              <a:gd name="adj1" fmla="val 50000"/>
              <a:gd name="adj2" fmla="val 3969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701" name="Text Box 354"/>
          <p:cNvSpPr txBox="1">
            <a:spLocks noChangeArrowheads="1"/>
          </p:cNvSpPr>
          <p:nvPr/>
        </p:nvSpPr>
        <p:spPr bwMode="auto">
          <a:xfrm>
            <a:off x="1752600" y="4124325"/>
            <a:ext cx="5334000" cy="2952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Customer is informed about solving of his/her complaint and confirms its closure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9706" name="Rectangle 10"/>
          <p:cNvSpPr>
            <a:spLocks noChangeArrowheads="1"/>
          </p:cNvSpPr>
          <p:nvPr/>
        </p:nvSpPr>
        <p:spPr bwMode="auto">
          <a:xfrm>
            <a:off x="0" y="0"/>
            <a:ext cx="18473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9712" name="Rectangle 16"/>
          <p:cNvSpPr>
            <a:spLocks noChangeArrowheads="1"/>
          </p:cNvSpPr>
          <p:nvPr/>
        </p:nvSpPr>
        <p:spPr bwMode="auto">
          <a:xfrm>
            <a:off x="2057400" y="4953000"/>
            <a:ext cx="6172200" cy="8463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Customer Complaints Management Process</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Calibri" pitchFamily="34" charset="0"/>
                <a:cs typeface="Arial" pitchFamily="34" charset="0"/>
              </a:rPr>
              <a:t>  </a:t>
            </a:r>
            <a:endParaRPr kumimoji="0" lang="en-US" sz="1400" b="0" i="0" u="none" strike="noStrike" cap="none" normalizeH="0" baseline="0" dirty="0">
              <a:ln>
                <a:noFill/>
              </a:ln>
              <a:solidFill>
                <a:schemeClr val="tx1"/>
              </a:solidFill>
              <a:effectLst/>
              <a:latin typeface="Arial" pitchFamily="34" charset="0"/>
              <a:cs typeface="Arial" pitchFamily="34" charset="0"/>
            </a:endParaRPr>
          </a:p>
        </p:txBody>
      </p:sp>
      <p:sp>
        <p:nvSpPr>
          <p:cNvPr id="13"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Customer Retention Management</a:t>
            </a:r>
          </a:p>
        </p:txBody>
      </p:sp>
      <p:sp>
        <p:nvSpPr>
          <p:cNvPr id="5" name="Content Placeholder 4"/>
          <p:cNvSpPr>
            <a:spLocks noGrp="1"/>
          </p:cNvSpPr>
          <p:nvPr>
            <p:ph idx="1"/>
          </p:nvPr>
        </p:nvSpPr>
        <p:spPr/>
        <p:txBody>
          <a:bodyPr/>
          <a:lstStyle/>
          <a:p>
            <a:pPr lvl="0"/>
            <a:r>
              <a:rPr lang="en-US" dirty="0"/>
              <a:t>identify the key churn drivers,</a:t>
            </a:r>
          </a:p>
          <a:p>
            <a:pPr lvl="0"/>
            <a:r>
              <a:rPr lang="en-US" dirty="0"/>
              <a:t>identify the customers who might be the likely defectors, and</a:t>
            </a:r>
          </a:p>
          <a:p>
            <a:pPr lvl="0"/>
            <a:r>
              <a:rPr lang="en-US" dirty="0"/>
              <a:t>optimize the operational costs of the company by developing a customer focused strategy</a:t>
            </a:r>
          </a:p>
          <a:p>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Telecom Company</a:t>
            </a:r>
          </a:p>
        </p:txBody>
      </p:sp>
      <p:sp>
        <p:nvSpPr>
          <p:cNvPr id="5" name="Content Placeholder 4"/>
          <p:cNvSpPr>
            <a:spLocks noGrp="1"/>
          </p:cNvSpPr>
          <p:nvPr>
            <p:ph idx="1"/>
          </p:nvPr>
        </p:nvSpPr>
        <p:spPr/>
        <p:txBody>
          <a:bodyPr>
            <a:normAutofit fontScale="92500" lnSpcReduction="20000"/>
          </a:bodyPr>
          <a:lstStyle/>
          <a:p>
            <a:pPr algn="just">
              <a:buNone/>
            </a:pPr>
            <a:r>
              <a:rPr lang="en-US" dirty="0"/>
              <a:t>    Existing data of its customers  collected through the implementation of the CRM software are analyzed properly . This includes its</a:t>
            </a:r>
          </a:p>
          <a:p>
            <a:pPr lvl="0" algn="just"/>
            <a:r>
              <a:rPr lang="en-US" dirty="0"/>
              <a:t>Subscriber demographic data</a:t>
            </a:r>
          </a:p>
          <a:p>
            <a:pPr lvl="0" algn="just"/>
            <a:r>
              <a:rPr lang="en-US" dirty="0"/>
              <a:t>Spending in the particular service of the telecom service provider</a:t>
            </a:r>
          </a:p>
          <a:p>
            <a:pPr lvl="0" algn="just"/>
            <a:r>
              <a:rPr lang="en-US" dirty="0"/>
              <a:t>CRM records</a:t>
            </a:r>
          </a:p>
          <a:p>
            <a:pPr lvl="0" algn="just"/>
            <a:r>
              <a:rPr lang="en-US" dirty="0"/>
              <a:t>Customers activity</a:t>
            </a:r>
          </a:p>
          <a:p>
            <a:pPr lvl="0" algn="just"/>
            <a:r>
              <a:rPr lang="en-US" dirty="0"/>
              <a:t>Usage history in regards to product/package usage</a:t>
            </a:r>
          </a:p>
          <a:p>
            <a:pPr>
              <a:buNone/>
            </a:pPr>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Reasons for switching of the consumer</a:t>
            </a:r>
          </a:p>
        </p:txBody>
      </p:sp>
      <p:sp>
        <p:nvSpPr>
          <p:cNvPr id="5" name="Content Placeholder 4"/>
          <p:cNvSpPr>
            <a:spLocks noGrp="1"/>
          </p:cNvSpPr>
          <p:nvPr>
            <p:ph idx="1"/>
          </p:nvPr>
        </p:nvSpPr>
        <p:spPr/>
        <p:txBody>
          <a:bodyPr>
            <a:normAutofit fontScale="92500" lnSpcReduction="20000"/>
          </a:bodyPr>
          <a:lstStyle/>
          <a:p>
            <a:pPr>
              <a:buNone/>
            </a:pPr>
            <a:r>
              <a:rPr lang="en-US" dirty="0"/>
              <a:t>Switching of customers happens because of the following reasons:</a:t>
            </a:r>
          </a:p>
          <a:p>
            <a:pPr marL="514350" lvl="0" indent="-514350">
              <a:buFont typeface="+mj-lt"/>
              <a:buAutoNum type="arabicPeriod"/>
            </a:pPr>
            <a:r>
              <a:rPr lang="en-US" b="1" dirty="0"/>
              <a:t>Pricing</a:t>
            </a:r>
            <a:r>
              <a:rPr lang="en-US" dirty="0"/>
              <a:t> – which may be high, unfair and deceptive based on the market conditions and not favored by the target segment.</a:t>
            </a:r>
          </a:p>
          <a:p>
            <a:pPr marL="514350" lvl="0" indent="-514350">
              <a:buFont typeface="+mj-lt"/>
              <a:buAutoNum type="arabicPeriod"/>
            </a:pPr>
            <a:r>
              <a:rPr lang="en-US" b="1" dirty="0"/>
              <a:t>Inconvenience</a:t>
            </a:r>
            <a:r>
              <a:rPr lang="en-US" dirty="0"/>
              <a:t> – caused by the irregularity of service as it resulted in waiting time for redressing the same as appointment </a:t>
            </a:r>
            <a:r>
              <a:rPr lang="en-US" dirty="0" err="1"/>
              <a:t>aws</a:t>
            </a:r>
            <a:r>
              <a:rPr lang="en-US" dirty="0"/>
              <a:t> not easily given.</a:t>
            </a:r>
          </a:p>
          <a:p>
            <a:pPr marL="514350" lvl="0" indent="-514350">
              <a:buFont typeface="+mj-lt"/>
              <a:buAutoNum type="arabicPeriod"/>
            </a:pPr>
            <a:r>
              <a:rPr lang="en-US" b="1" dirty="0"/>
              <a:t>Core service failure </a:t>
            </a:r>
            <a:r>
              <a:rPr lang="en-US" dirty="0"/>
              <a:t>- service mistakes done by them as well as billing errors.</a:t>
            </a:r>
          </a:p>
          <a:p>
            <a:pPr>
              <a:buNone/>
            </a:pPr>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Reasons for switching of the consumer</a:t>
            </a:r>
          </a:p>
        </p:txBody>
      </p:sp>
      <p:sp>
        <p:nvSpPr>
          <p:cNvPr id="5" name="Content Placeholder 4"/>
          <p:cNvSpPr>
            <a:spLocks noGrp="1"/>
          </p:cNvSpPr>
          <p:nvPr>
            <p:ph idx="1"/>
          </p:nvPr>
        </p:nvSpPr>
        <p:spPr/>
        <p:txBody>
          <a:bodyPr>
            <a:normAutofit fontScale="92500" lnSpcReduction="20000"/>
          </a:bodyPr>
          <a:lstStyle/>
          <a:p>
            <a:pPr marL="514350" lvl="0" indent="-514350">
              <a:buNone/>
            </a:pPr>
            <a:r>
              <a:rPr lang="en-US" b="1" dirty="0"/>
              <a:t>4.  Service encounter failure </a:t>
            </a:r>
            <a:r>
              <a:rPr lang="en-US" dirty="0"/>
              <a:t>– uncaring attitude, impolite approach as well as unresponsive behavior.</a:t>
            </a:r>
          </a:p>
          <a:p>
            <a:pPr marL="514350" lvl="0" indent="-514350">
              <a:buNone/>
            </a:pPr>
            <a:r>
              <a:rPr lang="en-US" b="1" dirty="0"/>
              <a:t>5.  Response to service failure </a:t>
            </a:r>
            <a:r>
              <a:rPr lang="en-US" dirty="0"/>
              <a:t>– negative attitude, neutral and a reluctant approach.</a:t>
            </a:r>
          </a:p>
          <a:p>
            <a:pPr marL="514350" lvl="0" indent="-514350">
              <a:buNone/>
            </a:pPr>
            <a:r>
              <a:rPr lang="en-US" b="1" dirty="0"/>
              <a:t>6.  Competition</a:t>
            </a:r>
            <a:r>
              <a:rPr lang="en-US" dirty="0"/>
              <a:t> – when they find a better service for them.</a:t>
            </a:r>
          </a:p>
          <a:p>
            <a:pPr marL="514350" lvl="0" indent="-514350">
              <a:buNone/>
            </a:pPr>
            <a:r>
              <a:rPr lang="en-US" b="1" dirty="0"/>
              <a:t>7.  Ethical problem </a:t>
            </a:r>
            <a:r>
              <a:rPr lang="en-US" dirty="0"/>
              <a:t>– cheating with each other or being unsafe for others</a:t>
            </a:r>
          </a:p>
          <a:p>
            <a:pPr marL="514350" lvl="0" indent="-514350">
              <a:buNone/>
            </a:pPr>
            <a:r>
              <a:rPr lang="en-US" b="1" dirty="0"/>
              <a:t>8.  Involuntary switching </a:t>
            </a:r>
            <a:r>
              <a:rPr lang="en-US" dirty="0"/>
              <a:t>– customer has moved, provider is closed.</a:t>
            </a:r>
          </a:p>
          <a:p>
            <a:pPr>
              <a:buNone/>
            </a:pPr>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Increasing Wallet Share</a:t>
            </a:r>
          </a:p>
        </p:txBody>
      </p:sp>
      <p:sp>
        <p:nvSpPr>
          <p:cNvPr id="5" name="Content Placeholder 4"/>
          <p:cNvSpPr>
            <a:spLocks noGrp="1"/>
          </p:cNvSpPr>
          <p:nvPr>
            <p:ph idx="1"/>
          </p:nvPr>
        </p:nvSpPr>
        <p:spPr/>
        <p:txBody>
          <a:bodyPr>
            <a:normAutofit fontScale="70000" lnSpcReduction="20000"/>
          </a:bodyPr>
          <a:lstStyle/>
          <a:p>
            <a:pPr algn="just">
              <a:buNone/>
            </a:pPr>
            <a:r>
              <a:rPr lang="en-US" dirty="0"/>
              <a:t>     The share of the wallet (SOW) is the </a:t>
            </a:r>
            <a:r>
              <a:rPr lang="en-US" b="1" dirty="0"/>
              <a:t>percentage of the total spending of a customer in regard to a particular product or services of a company </a:t>
            </a:r>
            <a:r>
              <a:rPr lang="en-US" dirty="0"/>
              <a:t>. It is widely used as a loyalty metric and based on rough estimation and helps companies in comparing and evaluating themselves with their competitors. This is possible by using the following information from the sales and marketing team</a:t>
            </a:r>
          </a:p>
          <a:p>
            <a:pPr>
              <a:buNone/>
            </a:pPr>
            <a:endParaRPr lang="en-US" dirty="0"/>
          </a:p>
          <a:p>
            <a:pPr lvl="0"/>
            <a:r>
              <a:rPr lang="en-US" dirty="0"/>
              <a:t>Which customers fit best for the company products as well as services</a:t>
            </a:r>
          </a:p>
          <a:p>
            <a:pPr lvl="0"/>
            <a:r>
              <a:rPr lang="en-US" dirty="0"/>
              <a:t>Which customers will likely need the products or services in future</a:t>
            </a:r>
          </a:p>
          <a:p>
            <a:pPr lvl="0"/>
            <a:r>
              <a:rPr lang="en-US" dirty="0"/>
              <a:t>Which customers will likely need complimentary products based on recent purchases</a:t>
            </a:r>
          </a:p>
          <a:p>
            <a:pPr lvl="0"/>
            <a:r>
              <a:rPr lang="en-US" dirty="0"/>
              <a:t>Which customers fit best for loyalty or reward programs</a:t>
            </a:r>
          </a:p>
          <a:p>
            <a:pPr algn="just">
              <a:buNone/>
            </a:pPr>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RFM Analysis</a:t>
            </a:r>
          </a:p>
        </p:txBody>
      </p:sp>
      <p:sp>
        <p:nvSpPr>
          <p:cNvPr id="5" name="Content Placeholder 4"/>
          <p:cNvSpPr>
            <a:spLocks noGrp="1"/>
          </p:cNvSpPr>
          <p:nvPr>
            <p:ph idx="1"/>
          </p:nvPr>
        </p:nvSpPr>
        <p:spPr/>
        <p:txBody>
          <a:bodyPr>
            <a:normAutofit fontScale="85000" lnSpcReduction="20000"/>
          </a:bodyPr>
          <a:lstStyle/>
          <a:p>
            <a:pPr algn="just">
              <a:buNone/>
            </a:pPr>
            <a:r>
              <a:rPr lang="en-US" dirty="0"/>
              <a:t>     RFM (Recency, Frequency, and Monetary) Analysis is based on the Pareto Principle which says that 80 percent of the business in a company comes from 20 percent of its customers. This analysis is done based on the explanation provided in the following 3 questions:</a:t>
            </a:r>
          </a:p>
          <a:p>
            <a:pPr>
              <a:buNone/>
            </a:pPr>
            <a:r>
              <a:rPr lang="en-US" dirty="0"/>
              <a:t> </a:t>
            </a:r>
          </a:p>
          <a:p>
            <a:pPr algn="just"/>
            <a:r>
              <a:rPr lang="en-US" b="1" dirty="0" err="1"/>
              <a:t>Recency</a:t>
            </a:r>
            <a:r>
              <a:rPr lang="en-US" b="1" dirty="0"/>
              <a:t> </a:t>
            </a:r>
            <a:r>
              <a:rPr lang="en-US" dirty="0"/>
              <a:t>-When did the customer make their last purchase of the product?</a:t>
            </a:r>
          </a:p>
          <a:p>
            <a:r>
              <a:rPr lang="en-US" b="1" dirty="0"/>
              <a:t>Frequency</a:t>
            </a:r>
            <a:r>
              <a:rPr lang="en-US" dirty="0"/>
              <a:t> – How often do the customer purchase the product?</a:t>
            </a:r>
          </a:p>
          <a:p>
            <a:r>
              <a:rPr lang="en-US" b="1" dirty="0"/>
              <a:t>Monetary </a:t>
            </a:r>
            <a:r>
              <a:rPr lang="en-US" dirty="0"/>
              <a:t>– How much do the customer spend on the product?</a:t>
            </a:r>
          </a:p>
          <a:p>
            <a:pPr>
              <a:buNone/>
            </a:pPr>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RFM Analysis</a:t>
            </a:r>
          </a:p>
        </p:txBody>
      </p:sp>
      <p:sp>
        <p:nvSpPr>
          <p:cNvPr id="3" name="Content Placeholder 2"/>
          <p:cNvSpPr>
            <a:spLocks noGrp="1"/>
          </p:cNvSpPr>
          <p:nvPr>
            <p:ph idx="1"/>
          </p:nvPr>
        </p:nvSpPr>
        <p:spPr>
          <a:xfrm>
            <a:off x="152400" y="1295400"/>
            <a:ext cx="8534400" cy="5334000"/>
          </a:xfrm>
        </p:spPr>
        <p:txBody>
          <a:bodyPr>
            <a:normAutofit fontScale="62500" lnSpcReduction="20000"/>
          </a:bodyPr>
          <a:lstStyle/>
          <a:p>
            <a:pPr algn="just">
              <a:buNone/>
            </a:pPr>
            <a:r>
              <a:rPr lang="en-US" sz="4500" dirty="0"/>
              <a:t>RFM Analysis helps companies in the following ways:</a:t>
            </a:r>
          </a:p>
          <a:p>
            <a:pPr algn="just">
              <a:buNone/>
            </a:pPr>
            <a:r>
              <a:rPr lang="en-US" sz="4500" dirty="0"/>
              <a:t> </a:t>
            </a:r>
          </a:p>
          <a:p>
            <a:pPr lvl="0" algn="just"/>
            <a:r>
              <a:rPr lang="en-US" sz="4500" dirty="0"/>
              <a:t>In </a:t>
            </a:r>
            <a:r>
              <a:rPr lang="en-US" sz="4500" b="1" dirty="0"/>
              <a:t>deciding as well as quantifying the promotional offers</a:t>
            </a:r>
            <a:r>
              <a:rPr lang="en-US" sz="4500" dirty="0"/>
              <a:t> best suitable for them and find ways to enhance customer spending in target markets.</a:t>
            </a:r>
          </a:p>
          <a:p>
            <a:pPr lvl="0" algn="just"/>
            <a:r>
              <a:rPr lang="en-US" sz="4500" dirty="0"/>
              <a:t>It helps the company in keeping a track and build relations with its customers by focusing more on its </a:t>
            </a:r>
            <a:r>
              <a:rPr lang="en-US" sz="4500" b="1" dirty="0"/>
              <a:t>marketing budgets on new customers who have bought products recently, are more frequent purchasers and who spend more.</a:t>
            </a:r>
          </a:p>
          <a:p>
            <a:pPr lvl="0" algn="just"/>
            <a:r>
              <a:rPr lang="en-US" sz="4500" b="1" dirty="0"/>
              <a:t>Specific targeting increases profits and reduces costs </a:t>
            </a:r>
            <a:r>
              <a:rPr lang="en-US" sz="4500" dirty="0"/>
              <a:t>because of which the companies gain more because of reduction in spending on customers who will not add value for them.</a:t>
            </a:r>
          </a:p>
          <a:p>
            <a:pPr>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RFM Analysis</a:t>
            </a:r>
          </a:p>
        </p:txBody>
      </p:sp>
      <p:sp>
        <p:nvSpPr>
          <p:cNvPr id="3" name="Content Placeholder 2"/>
          <p:cNvSpPr>
            <a:spLocks noGrp="1"/>
          </p:cNvSpPr>
          <p:nvPr>
            <p:ph idx="1"/>
          </p:nvPr>
        </p:nvSpPr>
        <p:spPr>
          <a:xfrm>
            <a:off x="152400" y="1295400"/>
            <a:ext cx="8534400" cy="5334000"/>
          </a:xfrm>
        </p:spPr>
        <p:txBody>
          <a:bodyPr>
            <a:normAutofit fontScale="55000" lnSpcReduction="20000"/>
          </a:bodyPr>
          <a:lstStyle/>
          <a:p>
            <a:pPr lvl="0" algn="just"/>
            <a:r>
              <a:rPr lang="en-US" sz="4500" dirty="0"/>
              <a:t>For sales people RFM Analysis gives their managers a clear picture about the performance of their sales persons, and they can analyze the amount of revenue generated by them individually and compare the same with different people.</a:t>
            </a:r>
          </a:p>
          <a:p>
            <a:pPr lvl="0" algn="just"/>
            <a:r>
              <a:rPr lang="en-US" sz="4500" dirty="0"/>
              <a:t>By this it is also possible for the companies to identify opportunities for providing additional training, promotion as well as termination of employment, if their performance is not up to the mark.</a:t>
            </a:r>
          </a:p>
          <a:p>
            <a:pPr lvl="0" algn="just"/>
            <a:r>
              <a:rPr lang="en-US" sz="4500" dirty="0"/>
              <a:t>Incentives can be offered to middle scoring customers to enhance their purchases.</a:t>
            </a:r>
          </a:p>
          <a:p>
            <a:pPr lvl="0" algn="just"/>
            <a:r>
              <a:rPr lang="en-US" sz="4500" dirty="0"/>
              <a:t>It also identifies minimal losses from customers who spend less amounts by buying products in small quantities.</a:t>
            </a:r>
          </a:p>
          <a:p>
            <a:pPr lvl="0" algn="just"/>
            <a:r>
              <a:rPr lang="en-US" sz="4500" dirty="0"/>
              <a:t>The analysis is also quick as well as easy to interpret.</a:t>
            </a:r>
          </a:p>
          <a:p>
            <a:pPr>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Text Box 323"/>
          <p:cNvSpPr txBox="1">
            <a:spLocks noChangeArrowheads="1"/>
          </p:cNvSpPr>
          <p:nvPr/>
        </p:nvSpPr>
        <p:spPr bwMode="auto">
          <a:xfrm>
            <a:off x="1057275" y="1390650"/>
            <a:ext cx="1914525" cy="514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WELCOME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9461" name="Text Box 324"/>
          <p:cNvSpPr txBox="1">
            <a:spLocks noChangeArrowheads="1"/>
          </p:cNvSpPr>
          <p:nvPr/>
        </p:nvSpPr>
        <p:spPr bwMode="auto">
          <a:xfrm>
            <a:off x="2971800" y="1379538"/>
            <a:ext cx="2000250" cy="5254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GREEN (after collecting 5 stars)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9460" name="Text Box 325"/>
          <p:cNvSpPr txBox="1">
            <a:spLocks noChangeArrowheads="1"/>
          </p:cNvSpPr>
          <p:nvPr/>
        </p:nvSpPr>
        <p:spPr bwMode="auto">
          <a:xfrm>
            <a:off x="4953000" y="1363662"/>
            <a:ext cx="2743200" cy="5413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GOLD (after collecting 25 stars in 12 months)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9459" name="Text Box 328"/>
          <p:cNvSpPr txBox="1">
            <a:spLocks noChangeArrowheads="1"/>
          </p:cNvSpPr>
          <p:nvPr/>
        </p:nvSpPr>
        <p:spPr bwMode="auto">
          <a:xfrm>
            <a:off x="1066801" y="1903412"/>
            <a:ext cx="1905000" cy="31257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Register your card- Earn your first reward</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 tall drink to make the birthday of the customer special</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Enjoy a free Size upgrade on your beverage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9458" name="Text Box 329"/>
          <p:cNvSpPr txBox="1">
            <a:spLocks noChangeArrowheads="1"/>
          </p:cNvSpPr>
          <p:nvPr/>
        </p:nvSpPr>
        <p:spPr bwMode="auto">
          <a:xfrm>
            <a:off x="2971800" y="1901825"/>
            <a:ext cx="1971675" cy="3127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A tall drink to make the customers birthday special</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Enjoy a free beverage customization on any beverage of your choice</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Enjoy a free tall hot drinks on purchase of 250 gm whole bean coffee.</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Every free size upgrades for featured beverages during the first 2 weeks of its launch.</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19457" name="Text Box 330"/>
          <p:cNvSpPr txBox="1">
            <a:spLocks noChangeArrowheads="1"/>
          </p:cNvSpPr>
          <p:nvPr/>
        </p:nvSpPr>
        <p:spPr bwMode="auto">
          <a:xfrm>
            <a:off x="4924425" y="1906588"/>
            <a:ext cx="2771775" cy="31226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 tall drink to make the customers birthday special</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Enjoy a free beverage customization on any beverage of your choice</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Enjoy a free tall hot drinks on purchase of 250 gm whole bean coffee.</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Every free size upgrades for featured beverages during the first 2 weeks of its launch.</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With a personalized gold card to make the customer special and treated VIP by the store partner</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 tall drink free every time the customer earns 10 stars.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Enjoy special offers by opting to receive e-mails.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9463" name="Rectangle 7"/>
          <p:cNvSpPr>
            <a:spLocks noChangeArrowheads="1"/>
          </p:cNvSpPr>
          <p:nvPr/>
        </p:nvSpPr>
        <p:spPr bwMode="auto">
          <a:xfrm>
            <a:off x="0" y="0"/>
            <a:ext cx="18473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9470" name="Rectangle 14"/>
          <p:cNvSpPr>
            <a:spLocks noChangeArrowheads="1"/>
          </p:cNvSpPr>
          <p:nvPr/>
        </p:nvSpPr>
        <p:spPr bwMode="auto">
          <a:xfrm>
            <a:off x="2590800" y="5334000"/>
            <a:ext cx="3122778" cy="8463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STARBUCKS LOYALTY REWARDS</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normAutofit/>
          </a:bodyPr>
          <a:lstStyle/>
          <a:p>
            <a:r>
              <a:rPr lang="en-US" sz="3600" dirty="0"/>
              <a:t>RFM Analysis of an Insurance Company</a:t>
            </a:r>
          </a:p>
        </p:txBody>
      </p:sp>
      <p:sp>
        <p:nvSpPr>
          <p:cNvPr id="5" name="Content Placeholder 4"/>
          <p:cNvSpPr>
            <a:spLocks noGrp="1"/>
          </p:cNvSpPr>
          <p:nvPr>
            <p:ph idx="1"/>
          </p:nvPr>
        </p:nvSpPr>
        <p:spPr>
          <a:xfrm>
            <a:off x="457200" y="914400"/>
            <a:ext cx="8229600" cy="5638800"/>
          </a:xfrm>
        </p:spPr>
        <p:txBody>
          <a:bodyPr>
            <a:normAutofit fontScale="70000" lnSpcReduction="20000"/>
          </a:bodyPr>
          <a:lstStyle/>
          <a:p>
            <a:pPr>
              <a:buNone/>
            </a:pPr>
            <a:r>
              <a:rPr lang="en-US" dirty="0"/>
              <a:t> </a:t>
            </a:r>
          </a:p>
          <a:p>
            <a:pPr algn="just"/>
            <a:r>
              <a:rPr lang="en-US" dirty="0"/>
              <a:t> An insurance company  has a database of customers which  has  their purchase history included in it. </a:t>
            </a:r>
          </a:p>
          <a:p>
            <a:pPr algn="just"/>
            <a:r>
              <a:rPr lang="en-US" dirty="0"/>
              <a:t>The database of the company is sorted by its purchase date and divided into 5 equal sized groups (20 percent in each group) .</a:t>
            </a:r>
          </a:p>
          <a:p>
            <a:pPr algn="just"/>
            <a:r>
              <a:rPr lang="en-US" dirty="0"/>
              <a:t>Customers are then given an R, F and M score using score of 1 to 5, The top 20 percent of the customers is given a score of ‘5’. </a:t>
            </a:r>
          </a:p>
          <a:p>
            <a:pPr algn="just"/>
            <a:r>
              <a:rPr lang="en-US" dirty="0"/>
              <a:t>Then the next 20 percent of the customers in terms of recent purchases are  given a score of ‘4’etc. </a:t>
            </a:r>
          </a:p>
          <a:p>
            <a:pPr algn="just"/>
            <a:r>
              <a:rPr lang="en-US" dirty="0"/>
              <a:t>Everyone therefore in the database will be either 5,4,3,2 or 1. </a:t>
            </a:r>
          </a:p>
          <a:p>
            <a:pPr algn="just">
              <a:buNone/>
            </a:pPr>
            <a:r>
              <a:rPr lang="en-US" dirty="0"/>
              <a:t>     </a:t>
            </a:r>
          </a:p>
          <a:p>
            <a:pPr algn="just">
              <a:buNone/>
            </a:pPr>
            <a:r>
              <a:rPr lang="en-US" dirty="0"/>
              <a:t>     So, if the company  intend to do a test promotion with the sample and plot a bar graph of the response rate, then it is visualized that  someone who has purchased an insurance from the company just now then more chances are that the customer will buy another policy from  the same company than someone whose last insurance policy was purchased many months before or in the past years. </a:t>
            </a:r>
          </a:p>
          <a:p>
            <a:pPr algn="just">
              <a:buNone/>
            </a:pPr>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normAutofit/>
          </a:bodyPr>
          <a:lstStyle/>
          <a:p>
            <a:r>
              <a:rPr lang="en-US" sz="3600" dirty="0"/>
              <a:t>RFM Analysis of an Insurance Company</a:t>
            </a:r>
          </a:p>
        </p:txBody>
      </p:sp>
      <p:sp>
        <p:nvSpPr>
          <p:cNvPr id="5" name="Content Placeholder 4"/>
          <p:cNvSpPr>
            <a:spLocks noGrp="1"/>
          </p:cNvSpPr>
          <p:nvPr>
            <p:ph idx="1"/>
          </p:nvPr>
        </p:nvSpPr>
        <p:spPr>
          <a:xfrm>
            <a:off x="457200" y="914400"/>
            <a:ext cx="8229600" cy="5638800"/>
          </a:xfrm>
        </p:spPr>
        <p:txBody>
          <a:bodyPr>
            <a:normAutofit fontScale="85000" lnSpcReduction="20000"/>
          </a:bodyPr>
          <a:lstStyle/>
          <a:p>
            <a:pPr>
              <a:buNone/>
            </a:pPr>
            <a:endParaRPr lang="en-US" dirty="0"/>
          </a:p>
          <a:p>
            <a:pPr algn="just"/>
            <a:r>
              <a:rPr lang="en-US" dirty="0"/>
              <a:t>There are 5 equal sized groups (20 percent in each group) has been denoted as groups 1,2,3,4,5 and this the RFM factor has been depicted on a 1 to 5 scale and a bar graph is plotted based on its RFM scores, Group 1 has RFM score of (5,1 and 3) .</a:t>
            </a:r>
          </a:p>
          <a:p>
            <a:pPr algn="just"/>
            <a:r>
              <a:rPr lang="en-US" dirty="0"/>
              <a:t>This means that in the insurance company the top 20 percent group has done a recent purchase of the insurance and had been given a </a:t>
            </a:r>
            <a:r>
              <a:rPr lang="en-US" dirty="0" err="1"/>
              <a:t>recency</a:t>
            </a:r>
            <a:r>
              <a:rPr lang="en-US" dirty="0"/>
              <a:t> score of 5, in the frequency of purchase it is given 1 as this is the first purchase of the customer and in the monetary factor it has been given a score of 3 based on its total sales in rupees. </a:t>
            </a:r>
          </a:p>
          <a:p>
            <a:pPr algn="just"/>
            <a:r>
              <a:rPr lang="en-US" dirty="0"/>
              <a:t>Similarly for other groups the RFM scores are as follows. Group 2 (4,3,5), Group 3 (3,2,4), Group 4 (4,3,4), and Group 5 (1,2,3).</a:t>
            </a:r>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1905000" y="457200"/>
          <a:ext cx="4953000" cy="2362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nvGraphicFramePr>
        <p:xfrm>
          <a:off x="1752600" y="2895600"/>
          <a:ext cx="5105400" cy="1905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762000" y="5257800"/>
            <a:ext cx="8232575" cy="646331"/>
          </a:xfrm>
          <a:prstGeom prst="rect">
            <a:avLst/>
          </a:prstGeom>
          <a:noFill/>
        </p:spPr>
        <p:txBody>
          <a:bodyPr wrap="none" rtlCol="0">
            <a:spAutoFit/>
          </a:bodyPr>
          <a:lstStyle/>
          <a:p>
            <a:r>
              <a:rPr lang="en-US" b="1" dirty="0"/>
              <a:t>Fig: 7.12-RFM ANALYSIS OF AN INSURANCE COMPANY (through bar graph and chart)</a:t>
            </a:r>
            <a:endParaRPr lang="en-US" dirty="0"/>
          </a:p>
          <a:p>
            <a:endParaRPr lang="en-US" dirty="0"/>
          </a:p>
        </p:txBody>
      </p:sp>
      <p:sp>
        <p:nvSpPr>
          <p:cNvPr id="5"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Retention strategies</a:t>
            </a:r>
          </a:p>
        </p:txBody>
      </p:sp>
      <p:sp>
        <p:nvSpPr>
          <p:cNvPr id="3" name="Content Placeholder 2"/>
          <p:cNvSpPr>
            <a:spLocks noGrp="1"/>
          </p:cNvSpPr>
          <p:nvPr>
            <p:ph idx="1"/>
          </p:nvPr>
        </p:nvSpPr>
        <p:spPr/>
        <p:txBody>
          <a:bodyPr>
            <a:normAutofit/>
          </a:bodyPr>
          <a:lstStyle/>
          <a:p>
            <a:pPr algn="just">
              <a:buNone/>
            </a:pPr>
            <a:r>
              <a:rPr lang="en-US" dirty="0"/>
              <a:t>    includes creation of an appropriate and viable business environment in the organization with the presence of well trained staff who try their best to delight the customer and enhance their loyalty with the company. </a:t>
            </a:r>
          </a:p>
          <a:p>
            <a:pPr algn="just">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a:t>Efforts adopted to enhance Customer Retention</a:t>
            </a:r>
          </a:p>
        </p:txBody>
      </p:sp>
      <p:sp>
        <p:nvSpPr>
          <p:cNvPr id="3" name="Content Placeholder 2"/>
          <p:cNvSpPr>
            <a:spLocks noGrp="1"/>
          </p:cNvSpPr>
          <p:nvPr>
            <p:ph idx="1"/>
          </p:nvPr>
        </p:nvSpPr>
        <p:spPr>
          <a:xfrm>
            <a:off x="76200" y="914400"/>
            <a:ext cx="8915400" cy="5791200"/>
          </a:xfrm>
        </p:spPr>
        <p:txBody>
          <a:bodyPr>
            <a:normAutofit fontScale="40000" lnSpcReduction="20000"/>
          </a:bodyPr>
          <a:lstStyle/>
          <a:p>
            <a:pPr lvl="0" algn="just">
              <a:buNone/>
            </a:pPr>
            <a:r>
              <a:rPr lang="en-US" sz="4000" dirty="0"/>
              <a:t>        </a:t>
            </a:r>
            <a:r>
              <a:rPr lang="en-US" sz="6400" dirty="0"/>
              <a:t>By adopting the right customer practices, with a genuine desire and interest helps the company to provide the best experiences to their customers for achieving its CRM’s goal as well as also help the companies in customer retention. </a:t>
            </a:r>
          </a:p>
          <a:p>
            <a:pPr lvl="0" algn="just">
              <a:buNone/>
            </a:pPr>
            <a:endParaRPr lang="en-US" sz="6400" b="1" dirty="0"/>
          </a:p>
          <a:p>
            <a:pPr algn="just">
              <a:buNone/>
            </a:pPr>
            <a:r>
              <a:rPr lang="en-US" sz="6400" b="1" dirty="0"/>
              <a:t>1.  Encouraging customers to give feedback </a:t>
            </a:r>
            <a:r>
              <a:rPr lang="en-US" sz="6400" dirty="0"/>
              <a:t>- The company must encourage their customers to give their feedback after the completion of their transaction as this will provide them more knowledge in regards to their customers and help them further from their valued suggestions and advice.</a:t>
            </a:r>
          </a:p>
          <a:p>
            <a:pPr algn="just">
              <a:buNone/>
            </a:pPr>
            <a:r>
              <a:rPr lang="en-US" sz="6400" dirty="0"/>
              <a:t>    </a:t>
            </a:r>
          </a:p>
          <a:p>
            <a:pPr algn="just">
              <a:buNone/>
            </a:pPr>
            <a:r>
              <a:rPr lang="en-US" sz="6400" dirty="0"/>
              <a:t>    These evaluations further help them in improving their workings as well as fine tuning of their strategies based on the received feedback and suggestions at different times. </a:t>
            </a:r>
          </a:p>
          <a:p>
            <a:pPr lvl="0" algn="just">
              <a:buNone/>
            </a:pPr>
            <a:endParaRPr lang="en-US" sz="6400"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a:t>Efforts adopted to enhance Customer Retention</a:t>
            </a:r>
          </a:p>
        </p:txBody>
      </p:sp>
      <p:sp>
        <p:nvSpPr>
          <p:cNvPr id="3" name="Content Placeholder 2"/>
          <p:cNvSpPr>
            <a:spLocks noGrp="1"/>
          </p:cNvSpPr>
          <p:nvPr>
            <p:ph idx="1"/>
          </p:nvPr>
        </p:nvSpPr>
        <p:spPr>
          <a:xfrm>
            <a:off x="76200" y="914400"/>
            <a:ext cx="8915400" cy="5791200"/>
          </a:xfrm>
        </p:spPr>
        <p:txBody>
          <a:bodyPr>
            <a:normAutofit fontScale="55000" lnSpcReduction="20000"/>
          </a:bodyPr>
          <a:lstStyle/>
          <a:p>
            <a:pPr lvl="0" algn="just">
              <a:buNone/>
            </a:pPr>
            <a:r>
              <a:rPr lang="en-US" sz="6400" dirty="0"/>
              <a:t>2.</a:t>
            </a:r>
            <a:r>
              <a:rPr lang="en-US" sz="6400" b="1" dirty="0"/>
              <a:t>Engaging with their customers </a:t>
            </a:r>
            <a:r>
              <a:rPr lang="en-US" sz="6400" dirty="0"/>
              <a:t>-It has become important to counteract the loss of customers in their organizations, and must be done at all stages involving different activities done in the organization.</a:t>
            </a:r>
          </a:p>
          <a:p>
            <a:pPr lvl="0" algn="just">
              <a:buNone/>
            </a:pPr>
            <a:r>
              <a:rPr lang="en-US" sz="6400" dirty="0"/>
              <a:t>3.</a:t>
            </a:r>
            <a:r>
              <a:rPr lang="en-US" sz="6400" b="1" dirty="0"/>
              <a:t>Educating the customer </a:t>
            </a:r>
            <a:r>
              <a:rPr lang="en-US" sz="6400" dirty="0"/>
              <a:t>- in regards to its product and enhance its customer experience so that the customer understands the product and get more convinced to buy the product. This enhances retention of its customers and  its loyalty towards the product/brand. </a:t>
            </a:r>
          </a:p>
          <a:p>
            <a:pPr lvl="0" algn="just">
              <a:buNone/>
            </a:pPr>
            <a:endParaRPr lang="en-US" sz="6400"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a:t>Efforts adopted to enhance Customer Retention</a:t>
            </a:r>
          </a:p>
        </p:txBody>
      </p:sp>
      <p:sp>
        <p:nvSpPr>
          <p:cNvPr id="3" name="Content Placeholder 2"/>
          <p:cNvSpPr>
            <a:spLocks noGrp="1"/>
          </p:cNvSpPr>
          <p:nvPr>
            <p:ph idx="1"/>
          </p:nvPr>
        </p:nvSpPr>
        <p:spPr>
          <a:xfrm>
            <a:off x="76200" y="914400"/>
            <a:ext cx="8915400" cy="5791200"/>
          </a:xfrm>
        </p:spPr>
        <p:txBody>
          <a:bodyPr>
            <a:normAutofit fontScale="32500" lnSpcReduction="20000"/>
          </a:bodyPr>
          <a:lstStyle/>
          <a:p>
            <a:pPr lvl="0" algn="just">
              <a:buNone/>
            </a:pPr>
            <a:r>
              <a:rPr lang="en-US" sz="6400" dirty="0"/>
              <a:t>4.  </a:t>
            </a:r>
            <a:r>
              <a:rPr lang="en-US" sz="6400" b="1" dirty="0"/>
              <a:t>Engaging with the customers </a:t>
            </a:r>
            <a:r>
              <a:rPr lang="en-US" sz="6400" dirty="0"/>
              <a:t>- The organization must also assist and help their customers to share their positive experiences with other customers as this will further boost their customer retention. </a:t>
            </a:r>
          </a:p>
          <a:p>
            <a:pPr marL="742950" indent="-742950" algn="just">
              <a:buNone/>
            </a:pPr>
            <a:r>
              <a:rPr lang="en-US" sz="6400" b="1" dirty="0"/>
              <a:t>5.  Caring for customers </a:t>
            </a:r>
            <a:r>
              <a:rPr lang="en-US" sz="6400" dirty="0"/>
              <a:t>– Business needs efforts to ensure that they care for their customers and also ensure that they are their first priority. This can be done through different ways by asking themselves several questions like: </a:t>
            </a:r>
          </a:p>
          <a:p>
            <a:pPr algn="just">
              <a:buNone/>
            </a:pPr>
            <a:r>
              <a:rPr lang="en-US" sz="6400" dirty="0"/>
              <a:t>         - What information must they seek from customers?</a:t>
            </a:r>
          </a:p>
          <a:p>
            <a:pPr algn="just">
              <a:buNone/>
            </a:pPr>
            <a:r>
              <a:rPr lang="en-US" sz="6400" dirty="0"/>
              <a:t>         -  How will they use the collected information? </a:t>
            </a:r>
          </a:p>
          <a:p>
            <a:pPr algn="just">
              <a:buNone/>
            </a:pPr>
            <a:r>
              <a:rPr lang="en-US" sz="6400" dirty="0"/>
              <a:t>         -  What is the most productive way to use these information and plan ways to benefit the customer?</a:t>
            </a:r>
          </a:p>
          <a:p>
            <a:pPr algn="just">
              <a:buNone/>
            </a:pPr>
            <a:r>
              <a:rPr lang="en-US" sz="6400" dirty="0"/>
              <a:t>         -  Can they think of any alternatives through which they may enhance the experience of their customers? </a:t>
            </a:r>
          </a:p>
          <a:p>
            <a:pPr algn="just">
              <a:buNone/>
            </a:pPr>
            <a:r>
              <a:rPr lang="en-US" sz="6400" dirty="0"/>
              <a:t>         -  Do they have the necessary required resources and technology to implement CRM in a better way? </a:t>
            </a:r>
          </a:p>
          <a:p>
            <a:pPr algn="just">
              <a:buNone/>
            </a:pPr>
            <a:r>
              <a:rPr lang="en-US" sz="6400" dirty="0"/>
              <a:t>         - What other resources will they require to enhance their customer retention in markets?</a:t>
            </a:r>
          </a:p>
          <a:p>
            <a:pPr lvl="0">
              <a:buNone/>
            </a:pPr>
            <a:r>
              <a:rPr lang="en-US" sz="6400" dirty="0"/>
              <a:t> </a:t>
            </a:r>
          </a:p>
          <a:p>
            <a:endParaRPr lang="en-US" sz="6400"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Text Box 169"/>
          <p:cNvSpPr txBox="1">
            <a:spLocks noChangeArrowheads="1"/>
          </p:cNvSpPr>
          <p:nvPr/>
        </p:nvSpPr>
        <p:spPr bwMode="auto">
          <a:xfrm>
            <a:off x="1485900" y="4114800"/>
            <a:ext cx="50673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CARING FOR ITS CUSTOMERS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2769" name="Text Box 170"/>
          <p:cNvSpPr txBox="1">
            <a:spLocks noChangeArrowheads="1"/>
          </p:cNvSpPr>
          <p:nvPr/>
        </p:nvSpPr>
        <p:spPr bwMode="auto">
          <a:xfrm>
            <a:off x="1495425" y="3343275"/>
            <a:ext cx="5057775" cy="4667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ENGAGING WITH ITSCUSTOMER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2772" name="Text Box 171"/>
          <p:cNvSpPr txBox="1">
            <a:spLocks noChangeArrowheads="1"/>
          </p:cNvSpPr>
          <p:nvPr/>
        </p:nvSpPr>
        <p:spPr bwMode="auto">
          <a:xfrm>
            <a:off x="1447800" y="2609850"/>
            <a:ext cx="5105400" cy="438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EDUCATING TTHEIR CUSTOMER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2770" name="Text Box 172"/>
          <p:cNvSpPr txBox="1">
            <a:spLocks noChangeArrowheads="1"/>
          </p:cNvSpPr>
          <p:nvPr/>
        </p:nvSpPr>
        <p:spPr bwMode="auto">
          <a:xfrm>
            <a:off x="1485900" y="1765300"/>
            <a:ext cx="5067300" cy="520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ENGAGING WITH THEIR CUSTOMER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2771" name="Text Box 173"/>
          <p:cNvSpPr txBox="1">
            <a:spLocks noChangeArrowheads="1"/>
          </p:cNvSpPr>
          <p:nvPr/>
        </p:nvSpPr>
        <p:spPr bwMode="auto">
          <a:xfrm>
            <a:off x="1408113" y="971550"/>
            <a:ext cx="5145087" cy="4762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ENCOURAGING THEIR CUSTOMERS TO GIVE FEEDBACK</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32780" name="Rectangle 12"/>
          <p:cNvSpPr>
            <a:spLocks noChangeArrowheads="1"/>
          </p:cNvSpPr>
          <p:nvPr/>
        </p:nvSpPr>
        <p:spPr bwMode="auto">
          <a:xfrm>
            <a:off x="1143000" y="4724400"/>
            <a:ext cx="7533794" cy="9387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Fig: 7.14- STEPS FOR ENHANCING CUSTOMER RETENTION IN THE</a:t>
            </a:r>
            <a:r>
              <a:rPr kumimoji="0" lang="en-US" sz="1400" b="1" i="0" u="none" strike="noStrike" cap="none" normalizeH="0" dirty="0">
                <a:ln>
                  <a:noFill/>
                </a:ln>
                <a:solidFill>
                  <a:schemeClr val="tx1"/>
                </a:solidFill>
                <a:effectLst/>
                <a:latin typeface="Times New Roman" pitchFamily="18" charset="0"/>
                <a:ea typeface="Calibri" pitchFamily="34" charset="0"/>
                <a:cs typeface="Times New Roman" pitchFamily="18" charset="0"/>
              </a:rPr>
              <a:t> ORGANIZATION</a:t>
            </a:r>
            <a:r>
              <a:rPr kumimoji="0" lang="en-US"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Arial" pitchFamily="34" charset="0"/>
              <a:cs typeface="Arial" pitchFamily="34" charset="0"/>
            </a:endParaRPr>
          </a:p>
        </p:txBody>
      </p:sp>
      <p:sp>
        <p:nvSpPr>
          <p:cNvPr id="8"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Benefits of Customer Retention Programs</a:t>
            </a:r>
          </a:p>
        </p:txBody>
      </p:sp>
      <p:sp>
        <p:nvSpPr>
          <p:cNvPr id="3" name="Content Placeholder 2"/>
          <p:cNvSpPr>
            <a:spLocks noGrp="1"/>
          </p:cNvSpPr>
          <p:nvPr>
            <p:ph idx="1"/>
          </p:nvPr>
        </p:nvSpPr>
        <p:spPr/>
        <p:txBody>
          <a:bodyPr>
            <a:normAutofit lnSpcReduction="10000"/>
          </a:bodyPr>
          <a:lstStyle/>
          <a:p>
            <a:pPr lvl="0" algn="just"/>
            <a:r>
              <a:rPr lang="en-US" dirty="0"/>
              <a:t>They help the organization in organizing important data of customers and use it in understanding them and then deal with them further</a:t>
            </a:r>
          </a:p>
          <a:p>
            <a:pPr lvl="0" algn="just"/>
            <a:r>
              <a:rPr lang="en-US" dirty="0"/>
              <a:t>This helps them in taking valuable customer decisions and help the organization in making their customer feel special</a:t>
            </a:r>
          </a:p>
          <a:p>
            <a:pPr lvl="0" algn="just"/>
            <a:r>
              <a:rPr lang="en-US" dirty="0"/>
              <a:t>They increase the quality of their customer service and also enhances its customer loyalty</a:t>
            </a:r>
          </a:p>
          <a:p>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Drawbacks of Customer Retention Programs</a:t>
            </a:r>
          </a:p>
        </p:txBody>
      </p:sp>
      <p:sp>
        <p:nvSpPr>
          <p:cNvPr id="3" name="Content Placeholder 2"/>
          <p:cNvSpPr>
            <a:spLocks noGrp="1"/>
          </p:cNvSpPr>
          <p:nvPr>
            <p:ph idx="1"/>
          </p:nvPr>
        </p:nvSpPr>
        <p:spPr/>
        <p:txBody>
          <a:bodyPr/>
          <a:lstStyle/>
          <a:p>
            <a:pPr algn="just"/>
            <a:r>
              <a:rPr lang="en-US" dirty="0"/>
              <a:t>Incurs huge costs for the organization and the organization therefore become reluctant in adopting this program. </a:t>
            </a:r>
          </a:p>
          <a:p>
            <a:pPr algn="just"/>
            <a:r>
              <a:rPr lang="en-US" dirty="0"/>
              <a:t>It is therefore important for the organization to focus more on visualized returns rather than on the costs in this process as this stimulates the growth as well as profitability in organization. </a:t>
            </a:r>
          </a:p>
          <a:p>
            <a:pPr>
              <a:buNone/>
            </a:pP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r>
              <a:rPr lang="en-US" sz="3200" dirty="0"/>
              <a:t>Devising a loyalty program</a:t>
            </a:r>
          </a:p>
        </p:txBody>
      </p:sp>
      <p:sp>
        <p:nvSpPr>
          <p:cNvPr id="3" name="Content Placeholder 2"/>
          <p:cNvSpPr>
            <a:spLocks noGrp="1"/>
          </p:cNvSpPr>
          <p:nvPr>
            <p:ph idx="1"/>
          </p:nvPr>
        </p:nvSpPr>
        <p:spPr>
          <a:xfrm>
            <a:off x="0" y="884237"/>
            <a:ext cx="9144000" cy="5135563"/>
          </a:xfrm>
        </p:spPr>
        <p:txBody>
          <a:bodyPr>
            <a:noAutofit/>
          </a:bodyPr>
          <a:lstStyle/>
          <a:p>
            <a:pPr marL="514350" indent="-514350" algn="just">
              <a:buAutoNum type="arabicPeriod"/>
            </a:pPr>
            <a:r>
              <a:rPr lang="en-US" sz="2200" b="1" dirty="0"/>
              <a:t>Goals</a:t>
            </a:r>
            <a:r>
              <a:rPr lang="en-US" sz="2200" dirty="0"/>
              <a:t> – to increase revenue, profit and market share</a:t>
            </a:r>
          </a:p>
          <a:p>
            <a:pPr marL="514350" indent="-514350" algn="just">
              <a:buAutoNum type="arabicPeriod"/>
            </a:pPr>
            <a:r>
              <a:rPr lang="en-US" sz="2200" b="1" dirty="0"/>
              <a:t>Target group </a:t>
            </a:r>
            <a:r>
              <a:rPr lang="en-US" sz="2200" dirty="0"/>
              <a:t>– include those customers with whom the company intends to develop its long term relationship ( Fig 7.3 – RETAIL –SRS VALUE CLUB CARD)</a:t>
            </a:r>
          </a:p>
          <a:p>
            <a:pPr marL="514350" indent="-514350" algn="just">
              <a:buAutoNum type="arabicPeriod"/>
            </a:pPr>
            <a:r>
              <a:rPr lang="en-US" sz="2200" b="1" dirty="0"/>
              <a:t>Types</a:t>
            </a:r>
            <a:r>
              <a:rPr lang="en-US" sz="2200" dirty="0"/>
              <a:t> – either an open where membership is open to all or limited loyalty program where membership is curtailed by certain terms and conditions which may either be entry fees/ annual membership fee to be paid along with the filled membership form (Fig-7.4 –TAJ HOTELS)</a:t>
            </a:r>
          </a:p>
          <a:p>
            <a:pPr marL="514350" lvl="0" indent="-514350" algn="just" fontAlgn="base">
              <a:spcBef>
                <a:spcPct val="0"/>
              </a:spcBef>
              <a:spcAft>
                <a:spcPct val="0"/>
              </a:spcAft>
              <a:buAutoNum type="arabicPeriod" startAt="4"/>
            </a:pPr>
            <a:r>
              <a:rPr lang="en-US" sz="2200" b="1" dirty="0"/>
              <a:t>Benefits</a:t>
            </a:r>
            <a:r>
              <a:rPr lang="en-US" sz="2200" dirty="0"/>
              <a:t> – to entice the customers and motivate them to remain with the </a:t>
            </a:r>
          </a:p>
          <a:p>
            <a:pPr marL="514350" lvl="0" indent="-514350" algn="just" fontAlgn="base">
              <a:spcBef>
                <a:spcPct val="0"/>
              </a:spcBef>
              <a:spcAft>
                <a:spcPct val="0"/>
              </a:spcAft>
              <a:buNone/>
            </a:pPr>
            <a:r>
              <a:rPr lang="en-US" sz="2200" dirty="0"/>
              <a:t>          company and derive advantages in future deals (Fig -7.5 – CREDIT CARDS WITH BONUS BENEFITS – THE CASE OF CITIBANK CARD &amp; Fig-7.6- RESTAURANT CHAIN TGI FRIDAY, INDIA))</a:t>
            </a:r>
            <a:endParaRPr lang="en-US" sz="2200" dirty="0">
              <a:latin typeface="Arial" pitchFamily="34" charset="0"/>
              <a:ea typeface="Times New Roman" pitchFamily="18" charset="0"/>
              <a:cs typeface="Arial" pitchFamily="34" charset="0"/>
            </a:endParaRPr>
          </a:p>
          <a:p>
            <a:pPr marL="514350" indent="-514350" algn="just">
              <a:buAutoNum type="arabicPeriod" startAt="5"/>
            </a:pPr>
            <a:r>
              <a:rPr lang="en-US" sz="2200" b="1" dirty="0"/>
              <a:t>Pricing</a:t>
            </a:r>
            <a:r>
              <a:rPr lang="en-US" sz="2200" dirty="0"/>
              <a:t> – as a value driver based on the environment and market conditions on a long term basis (Fig-7.7- PAYBACK LOYALTY PROGRAM).</a:t>
            </a:r>
          </a:p>
          <a:p>
            <a:pPr marL="514350" indent="-514350">
              <a:buNone/>
            </a:pPr>
            <a:endParaRPr lang="en-US" sz="1600"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838200"/>
          </a:xfrm>
        </p:spPr>
        <p:txBody>
          <a:bodyPr>
            <a:normAutofit/>
          </a:bodyPr>
          <a:lstStyle/>
          <a:p>
            <a:r>
              <a:rPr lang="en-US" sz="3200" dirty="0"/>
              <a:t>Customer Recall Management</a:t>
            </a:r>
          </a:p>
        </p:txBody>
      </p:sp>
      <p:sp>
        <p:nvSpPr>
          <p:cNvPr id="5" name="Content Placeholder 4"/>
          <p:cNvSpPr>
            <a:spLocks noGrp="1"/>
          </p:cNvSpPr>
          <p:nvPr>
            <p:ph idx="1"/>
          </p:nvPr>
        </p:nvSpPr>
        <p:spPr>
          <a:xfrm>
            <a:off x="457200" y="762000"/>
            <a:ext cx="8229600" cy="5486400"/>
          </a:xfrm>
        </p:spPr>
        <p:txBody>
          <a:bodyPr>
            <a:normAutofit fontScale="92500" lnSpcReduction="20000"/>
          </a:bodyPr>
          <a:lstStyle/>
          <a:p>
            <a:pPr algn="just">
              <a:buNone/>
            </a:pPr>
            <a:r>
              <a:rPr lang="en-US" dirty="0"/>
              <a:t>    Most of the companies today try to work with the data of customers who were their clients and now they have stopped doing business with them. They try to contact these old customers with new and improved products and offers. They are convinced of a better experience this time. In this process, either they are won based on the following strategies:</a:t>
            </a:r>
          </a:p>
          <a:p>
            <a:pPr algn="just">
              <a:buNone/>
            </a:pPr>
            <a:r>
              <a:rPr lang="en-US" dirty="0"/>
              <a:t> </a:t>
            </a:r>
          </a:p>
          <a:p>
            <a:pPr lvl="0" algn="just"/>
            <a:r>
              <a:rPr lang="en-US" b="1" dirty="0"/>
              <a:t>Personalization strategy</a:t>
            </a:r>
            <a:r>
              <a:rPr lang="en-US" dirty="0"/>
              <a:t> – where they are given products or services to suit them based on specific situations. In this the company makes the effort that the experiences they had before will not happen again</a:t>
            </a:r>
          </a:p>
          <a:p>
            <a:pPr algn="just">
              <a:buNone/>
            </a:pPr>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838200"/>
          </a:xfrm>
        </p:spPr>
        <p:txBody>
          <a:bodyPr>
            <a:normAutofit/>
          </a:bodyPr>
          <a:lstStyle/>
          <a:p>
            <a:r>
              <a:rPr lang="en-US" sz="3200" dirty="0"/>
              <a:t>Customer Recall Management</a:t>
            </a:r>
          </a:p>
        </p:txBody>
      </p:sp>
      <p:sp>
        <p:nvSpPr>
          <p:cNvPr id="5" name="Content Placeholder 4"/>
          <p:cNvSpPr>
            <a:spLocks noGrp="1"/>
          </p:cNvSpPr>
          <p:nvPr>
            <p:ph idx="1"/>
          </p:nvPr>
        </p:nvSpPr>
        <p:spPr>
          <a:xfrm>
            <a:off x="457200" y="762000"/>
            <a:ext cx="8229600" cy="5486400"/>
          </a:xfrm>
        </p:spPr>
        <p:txBody>
          <a:bodyPr>
            <a:normAutofit fontScale="85000" lnSpcReduction="10000"/>
          </a:bodyPr>
          <a:lstStyle/>
          <a:p>
            <a:pPr algn="just">
              <a:buNone/>
            </a:pPr>
            <a:r>
              <a:rPr lang="en-US"/>
              <a:t>      </a:t>
            </a:r>
            <a:endParaRPr lang="en-US" dirty="0"/>
          </a:p>
          <a:p>
            <a:pPr lvl="0" algn="just"/>
            <a:r>
              <a:rPr lang="en-US" b="1" dirty="0"/>
              <a:t>Differentiation strategy</a:t>
            </a:r>
            <a:r>
              <a:rPr lang="en-US" dirty="0"/>
              <a:t> – They are also approached by plans or products which are given to them by creating a differentiation in its dealing. This is done so that they feel that they are cared for and be convinced that the experiences which happened will not happen again and they are also given guarantees in this regard.</a:t>
            </a:r>
          </a:p>
          <a:p>
            <a:pPr algn="just">
              <a:buNone/>
            </a:pPr>
            <a:endParaRPr lang="en-US" dirty="0"/>
          </a:p>
          <a:p>
            <a:pPr lvl="0" algn="just"/>
            <a:r>
              <a:rPr lang="en-US" b="1" dirty="0"/>
              <a:t>Customer delight strategy – </a:t>
            </a:r>
            <a:r>
              <a:rPr lang="en-US" dirty="0"/>
              <a:t>This strategy is done based on analyzing their consumer behavior and then managing a product/ service that delights them as it is based on their likings  which is not easily available anywhere.</a:t>
            </a:r>
          </a:p>
          <a:p>
            <a:pPr>
              <a:buNone/>
            </a:pPr>
            <a:endParaRPr lang="en-US" dirty="0"/>
          </a:p>
        </p:txBody>
      </p:sp>
      <p:sp>
        <p:nvSpPr>
          <p:cNvPr id="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328E-FB8B-40BA-BA39-0C45186EBF50}"/>
              </a:ext>
            </a:extLst>
          </p:cNvPr>
          <p:cNvSpPr>
            <a:spLocks noGrp="1"/>
          </p:cNvSpPr>
          <p:nvPr>
            <p:ph type="title"/>
          </p:nvPr>
        </p:nvSpPr>
        <p:spPr/>
        <p:txBody>
          <a:bodyPr/>
          <a:lstStyle/>
          <a:p>
            <a:r>
              <a:rPr lang="en-IN" dirty="0"/>
              <a:t>Customer Acquisition </a:t>
            </a:r>
          </a:p>
        </p:txBody>
      </p:sp>
      <p:sp>
        <p:nvSpPr>
          <p:cNvPr id="3" name="Content Placeholder 2">
            <a:extLst>
              <a:ext uri="{FF2B5EF4-FFF2-40B4-BE49-F238E27FC236}">
                <a16:creationId xmlns:a16="http://schemas.microsoft.com/office/drawing/2014/main" id="{C69C8B43-B221-4346-8978-AAA7BFEB410B}"/>
              </a:ext>
            </a:extLst>
          </p:cNvPr>
          <p:cNvSpPr>
            <a:spLocks noGrp="1"/>
          </p:cNvSpPr>
          <p:nvPr>
            <p:ph idx="1"/>
          </p:nvPr>
        </p:nvSpPr>
        <p:spPr/>
        <p:txBody>
          <a:bodyPr/>
          <a:lstStyle/>
          <a:p>
            <a:r>
              <a:rPr lang="en-IN" dirty="0"/>
              <a:t>It is the first step of Customer life cycle.</a:t>
            </a:r>
          </a:p>
          <a:p>
            <a:endParaRPr lang="en-IN" dirty="0"/>
          </a:p>
          <a:p>
            <a:endParaRPr lang="en-IN" dirty="0"/>
          </a:p>
        </p:txBody>
      </p:sp>
      <p:sp>
        <p:nvSpPr>
          <p:cNvPr id="4" name="Footer Placeholder 3">
            <a:extLst>
              <a:ext uri="{FF2B5EF4-FFF2-40B4-BE49-F238E27FC236}">
                <a16:creationId xmlns:a16="http://schemas.microsoft.com/office/drawing/2014/main" id="{2D0A465B-0A40-4863-9721-07453DCC8074}"/>
              </a:ext>
            </a:extLst>
          </p:cNvPr>
          <p:cNvSpPr>
            <a:spLocks noGrp="1"/>
          </p:cNvSpPr>
          <p:nvPr>
            <p:ph type="ftr" sz="quarter" idx="11"/>
          </p:nvPr>
        </p:nvSpPr>
        <p:spPr/>
        <p:txBody>
          <a:bodyPr/>
          <a:lstStyle/>
          <a:p>
            <a:r>
              <a:rPr lang="en-IN" dirty="0"/>
              <a:t>© </a:t>
            </a:r>
            <a:r>
              <a:rPr lang="en-IN" dirty="0" err="1"/>
              <a:t>Oxforde</a:t>
            </a:r>
            <a:r>
              <a:rPr lang="en-IN" dirty="0"/>
              <a:t> University Press 2015. All rights reserved.</a:t>
            </a:r>
          </a:p>
        </p:txBody>
      </p:sp>
      <p:sp>
        <p:nvSpPr>
          <p:cNvPr id="5" name="Rectangle 4">
            <a:extLst>
              <a:ext uri="{FF2B5EF4-FFF2-40B4-BE49-F238E27FC236}">
                <a16:creationId xmlns:a16="http://schemas.microsoft.com/office/drawing/2014/main" id="{95C2FA99-B5AD-45FB-BE9E-BEE573AEAC92}"/>
              </a:ext>
            </a:extLst>
          </p:cNvPr>
          <p:cNvSpPr/>
          <p:nvPr/>
        </p:nvSpPr>
        <p:spPr>
          <a:xfrm>
            <a:off x="3467100" y="2514600"/>
            <a:ext cx="2209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Acquire the right customer</a:t>
            </a:r>
          </a:p>
        </p:txBody>
      </p:sp>
      <p:sp>
        <p:nvSpPr>
          <p:cNvPr id="6" name="Rectangle 5">
            <a:extLst>
              <a:ext uri="{FF2B5EF4-FFF2-40B4-BE49-F238E27FC236}">
                <a16:creationId xmlns:a16="http://schemas.microsoft.com/office/drawing/2014/main" id="{E0BA8C5D-2DC4-4668-A232-FEDA0052A901}"/>
              </a:ext>
            </a:extLst>
          </p:cNvPr>
          <p:cNvSpPr/>
          <p:nvPr/>
        </p:nvSpPr>
        <p:spPr>
          <a:xfrm>
            <a:off x="6477000" y="3657600"/>
            <a:ext cx="2209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Enhance usage from existing customers</a:t>
            </a:r>
          </a:p>
        </p:txBody>
      </p:sp>
      <p:sp>
        <p:nvSpPr>
          <p:cNvPr id="7" name="Rectangle 6">
            <a:extLst>
              <a:ext uri="{FF2B5EF4-FFF2-40B4-BE49-F238E27FC236}">
                <a16:creationId xmlns:a16="http://schemas.microsoft.com/office/drawing/2014/main" id="{1EC76F05-E0FD-42C6-A37B-B76EE046286C}"/>
              </a:ext>
            </a:extLst>
          </p:cNvPr>
          <p:cNvSpPr/>
          <p:nvPr/>
        </p:nvSpPr>
        <p:spPr>
          <a:xfrm>
            <a:off x="3467100" y="5364163"/>
            <a:ext cx="2209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Sell more products services to existing customers</a:t>
            </a:r>
          </a:p>
        </p:txBody>
      </p:sp>
      <p:sp>
        <p:nvSpPr>
          <p:cNvPr id="8" name="Rectangle 7">
            <a:extLst>
              <a:ext uri="{FF2B5EF4-FFF2-40B4-BE49-F238E27FC236}">
                <a16:creationId xmlns:a16="http://schemas.microsoft.com/office/drawing/2014/main" id="{261925C1-8400-4703-BC6A-920234D2CA7B}"/>
              </a:ext>
            </a:extLst>
          </p:cNvPr>
          <p:cNvSpPr/>
          <p:nvPr/>
        </p:nvSpPr>
        <p:spPr>
          <a:xfrm>
            <a:off x="461555" y="3657600"/>
            <a:ext cx="2209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Retain the right customers</a:t>
            </a:r>
          </a:p>
        </p:txBody>
      </p:sp>
      <p:sp>
        <p:nvSpPr>
          <p:cNvPr id="14" name="Arrow: Bent 13">
            <a:extLst>
              <a:ext uri="{FF2B5EF4-FFF2-40B4-BE49-F238E27FC236}">
                <a16:creationId xmlns:a16="http://schemas.microsoft.com/office/drawing/2014/main" id="{6A09B81E-3C49-4113-B1D3-0B7BC7BA24C7}"/>
              </a:ext>
            </a:extLst>
          </p:cNvPr>
          <p:cNvSpPr/>
          <p:nvPr/>
        </p:nvSpPr>
        <p:spPr>
          <a:xfrm>
            <a:off x="1371600" y="2743200"/>
            <a:ext cx="1905000" cy="9144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5" name="Arrow: Bent 14">
            <a:extLst>
              <a:ext uri="{FF2B5EF4-FFF2-40B4-BE49-F238E27FC236}">
                <a16:creationId xmlns:a16="http://schemas.microsoft.com/office/drawing/2014/main" id="{4E65017B-A42E-49F4-AC3D-0068F73BFA9F}"/>
              </a:ext>
            </a:extLst>
          </p:cNvPr>
          <p:cNvSpPr/>
          <p:nvPr/>
        </p:nvSpPr>
        <p:spPr>
          <a:xfrm rot="10800000">
            <a:off x="5867399" y="4802186"/>
            <a:ext cx="2362200" cy="1141413"/>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8" name="Arrow: Bent 17">
            <a:extLst>
              <a:ext uri="{FF2B5EF4-FFF2-40B4-BE49-F238E27FC236}">
                <a16:creationId xmlns:a16="http://schemas.microsoft.com/office/drawing/2014/main" id="{A87993CD-3E89-4B24-8865-0EC302CFA25A}"/>
              </a:ext>
            </a:extLst>
          </p:cNvPr>
          <p:cNvSpPr/>
          <p:nvPr/>
        </p:nvSpPr>
        <p:spPr>
          <a:xfrm rot="16200000">
            <a:off x="1417280" y="4132831"/>
            <a:ext cx="1028805" cy="240034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9" name="Arrow: Bent 18">
            <a:extLst>
              <a:ext uri="{FF2B5EF4-FFF2-40B4-BE49-F238E27FC236}">
                <a16:creationId xmlns:a16="http://schemas.microsoft.com/office/drawing/2014/main" id="{8255E501-C332-4B7E-BBDF-4A070FCFA67A}"/>
              </a:ext>
            </a:extLst>
          </p:cNvPr>
          <p:cNvSpPr/>
          <p:nvPr/>
        </p:nvSpPr>
        <p:spPr>
          <a:xfrm rot="5400000">
            <a:off x="6591297" y="2056605"/>
            <a:ext cx="914401" cy="2209801"/>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20" name="Oval 19">
            <a:extLst>
              <a:ext uri="{FF2B5EF4-FFF2-40B4-BE49-F238E27FC236}">
                <a16:creationId xmlns:a16="http://schemas.microsoft.com/office/drawing/2014/main" id="{8DED4D3C-5671-4F67-A1A5-E1B16FC1D0F3}"/>
              </a:ext>
            </a:extLst>
          </p:cNvPr>
          <p:cNvSpPr/>
          <p:nvPr/>
        </p:nvSpPr>
        <p:spPr>
          <a:xfrm>
            <a:off x="3733800" y="3842066"/>
            <a:ext cx="1828799" cy="11414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New pool of customers</a:t>
            </a:r>
          </a:p>
        </p:txBody>
      </p:sp>
      <p:cxnSp>
        <p:nvCxnSpPr>
          <p:cNvPr id="22" name="Straight Connector 21">
            <a:extLst>
              <a:ext uri="{FF2B5EF4-FFF2-40B4-BE49-F238E27FC236}">
                <a16:creationId xmlns:a16="http://schemas.microsoft.com/office/drawing/2014/main" id="{C5799CB8-1882-4877-953D-7BE20E671613}"/>
              </a:ext>
            </a:extLst>
          </p:cNvPr>
          <p:cNvCxnSpPr>
            <a:stCxn id="6" idx="1"/>
            <a:endCxn id="20" idx="6"/>
          </p:cNvCxnSpPr>
          <p:nvPr/>
        </p:nvCxnSpPr>
        <p:spPr>
          <a:xfrm flipH="1">
            <a:off x="5562599" y="4114800"/>
            <a:ext cx="914401" cy="297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37E8FF5-BDBA-4EF1-AA39-ED830DE14FC4}"/>
              </a:ext>
            </a:extLst>
          </p:cNvPr>
          <p:cNvCxnSpPr>
            <a:stCxn id="5" idx="2"/>
          </p:cNvCxnSpPr>
          <p:nvPr/>
        </p:nvCxnSpPr>
        <p:spPr>
          <a:xfrm>
            <a:off x="4572000" y="3429000"/>
            <a:ext cx="0" cy="3352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82124C9-2A60-4BD3-8CA3-E19D5566E7F8}"/>
              </a:ext>
            </a:extLst>
          </p:cNvPr>
          <p:cNvCxnSpPr>
            <a:stCxn id="8" idx="3"/>
            <a:endCxn id="20" idx="2"/>
          </p:cNvCxnSpPr>
          <p:nvPr/>
        </p:nvCxnSpPr>
        <p:spPr>
          <a:xfrm>
            <a:off x="2671355" y="4114800"/>
            <a:ext cx="1062445" cy="297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D66D9B3D-4EA8-460E-8864-BB7C934B6E4A}"/>
              </a:ext>
            </a:extLst>
          </p:cNvPr>
          <p:cNvCxnSpPr>
            <a:cxnSpLocks/>
            <a:stCxn id="7" idx="0"/>
          </p:cNvCxnSpPr>
          <p:nvPr/>
        </p:nvCxnSpPr>
        <p:spPr>
          <a:xfrm flipV="1">
            <a:off x="4572000" y="4983480"/>
            <a:ext cx="0" cy="380683"/>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0BE18FE-1634-4112-BA6E-05E8A3EC39F4}"/>
              </a:ext>
            </a:extLst>
          </p:cNvPr>
          <p:cNvSpPr txBox="1"/>
          <p:nvPr/>
        </p:nvSpPr>
        <p:spPr>
          <a:xfrm>
            <a:off x="3754468" y="2152117"/>
            <a:ext cx="1635063" cy="369332"/>
          </a:xfrm>
          <a:prstGeom prst="rect">
            <a:avLst/>
          </a:prstGeom>
          <a:noFill/>
        </p:spPr>
        <p:txBody>
          <a:bodyPr wrap="none" rtlCol="0">
            <a:spAutoFit/>
          </a:bodyPr>
          <a:lstStyle/>
          <a:p>
            <a:r>
              <a:rPr lang="en-IN" dirty="0"/>
              <a:t>New customers</a:t>
            </a:r>
          </a:p>
        </p:txBody>
      </p:sp>
      <p:sp>
        <p:nvSpPr>
          <p:cNvPr id="33" name="TextBox 32">
            <a:extLst>
              <a:ext uri="{FF2B5EF4-FFF2-40B4-BE49-F238E27FC236}">
                <a16:creationId xmlns:a16="http://schemas.microsoft.com/office/drawing/2014/main" id="{327E072F-DF2A-4E8F-9C17-3C87A16F558E}"/>
              </a:ext>
            </a:extLst>
          </p:cNvPr>
          <p:cNvSpPr txBox="1"/>
          <p:nvPr/>
        </p:nvSpPr>
        <p:spPr>
          <a:xfrm>
            <a:off x="7002743" y="4633935"/>
            <a:ext cx="1918987" cy="369332"/>
          </a:xfrm>
          <a:prstGeom prst="rect">
            <a:avLst/>
          </a:prstGeom>
          <a:noFill/>
        </p:spPr>
        <p:txBody>
          <a:bodyPr wrap="none" rtlCol="0">
            <a:spAutoFit/>
          </a:bodyPr>
          <a:lstStyle/>
          <a:p>
            <a:r>
              <a:rPr lang="en-IN" dirty="0"/>
              <a:t>Existing customers</a:t>
            </a:r>
          </a:p>
        </p:txBody>
      </p:sp>
      <p:sp>
        <p:nvSpPr>
          <p:cNvPr id="35" name="TextBox 34">
            <a:extLst>
              <a:ext uri="{FF2B5EF4-FFF2-40B4-BE49-F238E27FC236}">
                <a16:creationId xmlns:a16="http://schemas.microsoft.com/office/drawing/2014/main" id="{7734B111-AF85-49AA-BC8D-3A0B59DF097F}"/>
              </a:ext>
            </a:extLst>
          </p:cNvPr>
          <p:cNvSpPr txBox="1"/>
          <p:nvPr/>
        </p:nvSpPr>
        <p:spPr>
          <a:xfrm>
            <a:off x="2057400" y="5959745"/>
            <a:ext cx="1918987" cy="369332"/>
          </a:xfrm>
          <a:prstGeom prst="rect">
            <a:avLst/>
          </a:prstGeom>
          <a:noFill/>
        </p:spPr>
        <p:txBody>
          <a:bodyPr wrap="none" rtlCol="0">
            <a:spAutoFit/>
          </a:bodyPr>
          <a:lstStyle/>
          <a:p>
            <a:r>
              <a:rPr lang="en-IN" dirty="0"/>
              <a:t>Existing customers</a:t>
            </a:r>
          </a:p>
        </p:txBody>
      </p:sp>
      <p:sp>
        <p:nvSpPr>
          <p:cNvPr id="36" name="TextBox 35">
            <a:extLst>
              <a:ext uri="{FF2B5EF4-FFF2-40B4-BE49-F238E27FC236}">
                <a16:creationId xmlns:a16="http://schemas.microsoft.com/office/drawing/2014/main" id="{E28E5D24-757C-4D1D-99E2-9991360BAEDD}"/>
              </a:ext>
            </a:extLst>
          </p:cNvPr>
          <p:cNvSpPr txBox="1"/>
          <p:nvPr/>
        </p:nvSpPr>
        <p:spPr>
          <a:xfrm>
            <a:off x="63581" y="3270020"/>
            <a:ext cx="2616037" cy="369332"/>
          </a:xfrm>
          <a:prstGeom prst="rect">
            <a:avLst/>
          </a:prstGeom>
          <a:noFill/>
        </p:spPr>
        <p:txBody>
          <a:bodyPr wrap="none" rtlCol="0">
            <a:spAutoFit/>
          </a:bodyPr>
          <a:lstStyle/>
          <a:p>
            <a:r>
              <a:rPr lang="en-IN" dirty="0"/>
              <a:t>Loss of existing customers</a:t>
            </a:r>
          </a:p>
        </p:txBody>
      </p:sp>
    </p:spTree>
    <p:extLst>
      <p:ext uri="{BB962C8B-B14F-4D97-AF65-F5344CB8AC3E}">
        <p14:creationId xmlns:p14="http://schemas.microsoft.com/office/powerpoint/2010/main" val="4958328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82539F0-9AC3-4BDB-8516-7C91C3548B4C}"/>
              </a:ext>
            </a:extLst>
          </p:cNvPr>
          <p:cNvSpPr>
            <a:spLocks noGrp="1"/>
          </p:cNvSpPr>
          <p:nvPr>
            <p:ph type="ftr" sz="quarter" idx="11"/>
          </p:nvPr>
        </p:nvSpPr>
        <p:spPr/>
        <p:txBody>
          <a:bodyPr/>
          <a:lstStyle/>
          <a:p>
            <a:r>
              <a:rPr lang="en-IN"/>
              <a:t>© Oxford University Press 2015. All rights reserved.</a:t>
            </a:r>
          </a:p>
        </p:txBody>
      </p:sp>
      <p:sp>
        <p:nvSpPr>
          <p:cNvPr id="3" name="TextBox 2">
            <a:extLst>
              <a:ext uri="{FF2B5EF4-FFF2-40B4-BE49-F238E27FC236}">
                <a16:creationId xmlns:a16="http://schemas.microsoft.com/office/drawing/2014/main" id="{37261488-6CC6-4DBC-B91E-831C6FB5ACC3}"/>
              </a:ext>
            </a:extLst>
          </p:cNvPr>
          <p:cNvSpPr txBox="1"/>
          <p:nvPr/>
        </p:nvSpPr>
        <p:spPr>
          <a:xfrm>
            <a:off x="1777152" y="685800"/>
            <a:ext cx="4704621" cy="830997"/>
          </a:xfrm>
          <a:prstGeom prst="rect">
            <a:avLst/>
          </a:prstGeom>
          <a:noFill/>
        </p:spPr>
        <p:txBody>
          <a:bodyPr wrap="none" rtlCol="0">
            <a:spAutoFit/>
          </a:bodyPr>
          <a:lstStyle/>
          <a:p>
            <a:pPr algn="ctr"/>
            <a:r>
              <a:rPr lang="en-IN" sz="2400" b="1" u="sng" dirty="0"/>
              <a:t>Components of acquisition strategy</a:t>
            </a:r>
          </a:p>
          <a:p>
            <a:endParaRPr lang="en-IN" sz="2400" b="1" u="sng" dirty="0"/>
          </a:p>
        </p:txBody>
      </p:sp>
      <p:sp>
        <p:nvSpPr>
          <p:cNvPr id="4" name="Rectangle 3">
            <a:extLst>
              <a:ext uri="{FF2B5EF4-FFF2-40B4-BE49-F238E27FC236}">
                <a16:creationId xmlns:a16="http://schemas.microsoft.com/office/drawing/2014/main" id="{54991393-D6D5-425E-BFC6-739F86A92AB9}"/>
              </a:ext>
            </a:extLst>
          </p:cNvPr>
          <p:cNvSpPr/>
          <p:nvPr/>
        </p:nvSpPr>
        <p:spPr>
          <a:xfrm>
            <a:off x="2171030" y="1997075"/>
            <a:ext cx="4343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Identify the prospect universe</a:t>
            </a:r>
          </a:p>
        </p:txBody>
      </p:sp>
      <p:sp>
        <p:nvSpPr>
          <p:cNvPr id="5" name="Rectangle 4">
            <a:extLst>
              <a:ext uri="{FF2B5EF4-FFF2-40B4-BE49-F238E27FC236}">
                <a16:creationId xmlns:a16="http://schemas.microsoft.com/office/drawing/2014/main" id="{D893EB7A-CFC6-485E-ACA8-4658C14959A7}"/>
              </a:ext>
            </a:extLst>
          </p:cNvPr>
          <p:cNvSpPr/>
          <p:nvPr/>
        </p:nvSpPr>
        <p:spPr>
          <a:xfrm>
            <a:off x="2103539" y="3064274"/>
            <a:ext cx="4343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Segment the prospect based on positioning </a:t>
            </a:r>
          </a:p>
        </p:txBody>
      </p:sp>
      <p:sp>
        <p:nvSpPr>
          <p:cNvPr id="6" name="Rectangle 5">
            <a:extLst>
              <a:ext uri="{FF2B5EF4-FFF2-40B4-BE49-F238E27FC236}">
                <a16:creationId xmlns:a16="http://schemas.microsoft.com/office/drawing/2014/main" id="{11D21414-CA12-4E97-BB5F-DF9503171B8F}"/>
              </a:ext>
            </a:extLst>
          </p:cNvPr>
          <p:cNvSpPr/>
          <p:nvPr/>
        </p:nvSpPr>
        <p:spPr>
          <a:xfrm>
            <a:off x="2179739" y="4207429"/>
            <a:ext cx="4343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Identify key segments of interest</a:t>
            </a:r>
          </a:p>
        </p:txBody>
      </p:sp>
      <p:sp>
        <p:nvSpPr>
          <p:cNvPr id="7" name="Rectangle 6">
            <a:extLst>
              <a:ext uri="{FF2B5EF4-FFF2-40B4-BE49-F238E27FC236}">
                <a16:creationId xmlns:a16="http://schemas.microsoft.com/office/drawing/2014/main" id="{EB03D076-6CF6-4D92-824E-E4275C774EE5}"/>
              </a:ext>
            </a:extLst>
          </p:cNvPr>
          <p:cNvSpPr/>
          <p:nvPr/>
        </p:nvSpPr>
        <p:spPr>
          <a:xfrm>
            <a:off x="2138373" y="5384891"/>
            <a:ext cx="43434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Prioritise within the identified segments</a:t>
            </a:r>
          </a:p>
        </p:txBody>
      </p:sp>
      <p:sp>
        <p:nvSpPr>
          <p:cNvPr id="9" name="Arrow: Down 8">
            <a:extLst>
              <a:ext uri="{FF2B5EF4-FFF2-40B4-BE49-F238E27FC236}">
                <a16:creationId xmlns:a16="http://schemas.microsoft.com/office/drawing/2014/main" id="{1B6B46FC-A34A-47A7-9EC4-B872E7347CAF}"/>
              </a:ext>
            </a:extLst>
          </p:cNvPr>
          <p:cNvSpPr/>
          <p:nvPr/>
        </p:nvSpPr>
        <p:spPr>
          <a:xfrm>
            <a:off x="4267200" y="2682875"/>
            <a:ext cx="304800" cy="381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Arrow: Down 9">
            <a:extLst>
              <a:ext uri="{FF2B5EF4-FFF2-40B4-BE49-F238E27FC236}">
                <a16:creationId xmlns:a16="http://schemas.microsoft.com/office/drawing/2014/main" id="{AC0F8BC3-6235-424F-BBE1-5960101CE5E9}"/>
              </a:ext>
            </a:extLst>
          </p:cNvPr>
          <p:cNvSpPr/>
          <p:nvPr/>
        </p:nvSpPr>
        <p:spPr>
          <a:xfrm>
            <a:off x="4114800" y="3750074"/>
            <a:ext cx="457200" cy="4802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Arrow: Down 10">
            <a:extLst>
              <a:ext uri="{FF2B5EF4-FFF2-40B4-BE49-F238E27FC236}">
                <a16:creationId xmlns:a16="http://schemas.microsoft.com/office/drawing/2014/main" id="{98E8A8DE-44CB-4C20-AD19-2DCA71F1A482}"/>
              </a:ext>
            </a:extLst>
          </p:cNvPr>
          <p:cNvSpPr/>
          <p:nvPr/>
        </p:nvSpPr>
        <p:spPr>
          <a:xfrm>
            <a:off x="4087368" y="4861380"/>
            <a:ext cx="484632" cy="5235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TextBox 11">
            <a:extLst>
              <a:ext uri="{FF2B5EF4-FFF2-40B4-BE49-F238E27FC236}">
                <a16:creationId xmlns:a16="http://schemas.microsoft.com/office/drawing/2014/main" id="{F1F970A7-E85F-40BA-B33E-945775FF68B4}"/>
              </a:ext>
            </a:extLst>
          </p:cNvPr>
          <p:cNvSpPr txBox="1"/>
          <p:nvPr/>
        </p:nvSpPr>
        <p:spPr>
          <a:xfrm>
            <a:off x="3200400" y="1516797"/>
            <a:ext cx="2014719" cy="400110"/>
          </a:xfrm>
          <a:prstGeom prst="rect">
            <a:avLst/>
          </a:prstGeom>
          <a:noFill/>
        </p:spPr>
        <p:txBody>
          <a:bodyPr wrap="none" rtlCol="0">
            <a:spAutoFit/>
          </a:bodyPr>
          <a:lstStyle/>
          <a:p>
            <a:r>
              <a:rPr lang="en-IN" sz="2000" b="1" dirty="0"/>
              <a:t>1. Whom to offer</a:t>
            </a:r>
          </a:p>
        </p:txBody>
      </p:sp>
    </p:spTree>
    <p:extLst>
      <p:ext uri="{BB962C8B-B14F-4D97-AF65-F5344CB8AC3E}">
        <p14:creationId xmlns:p14="http://schemas.microsoft.com/office/powerpoint/2010/main" val="1561582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BDA9AD7-311E-422D-8DB5-41DF9FEBC2F8}"/>
              </a:ext>
            </a:extLst>
          </p:cNvPr>
          <p:cNvSpPr>
            <a:spLocks noGrp="1"/>
          </p:cNvSpPr>
          <p:nvPr>
            <p:ph type="ftr" sz="quarter" idx="11"/>
          </p:nvPr>
        </p:nvSpPr>
        <p:spPr/>
        <p:txBody>
          <a:bodyPr/>
          <a:lstStyle/>
          <a:p>
            <a:r>
              <a:rPr lang="en-IN"/>
              <a:t>© Oxford University Press 2015. All rights reserved.</a:t>
            </a:r>
          </a:p>
        </p:txBody>
      </p:sp>
      <p:sp>
        <p:nvSpPr>
          <p:cNvPr id="3" name="TextBox 2">
            <a:extLst>
              <a:ext uri="{FF2B5EF4-FFF2-40B4-BE49-F238E27FC236}">
                <a16:creationId xmlns:a16="http://schemas.microsoft.com/office/drawing/2014/main" id="{36A918DC-1A2E-462F-A462-AF1692D95588}"/>
              </a:ext>
            </a:extLst>
          </p:cNvPr>
          <p:cNvSpPr txBox="1"/>
          <p:nvPr/>
        </p:nvSpPr>
        <p:spPr>
          <a:xfrm>
            <a:off x="2819400" y="654050"/>
            <a:ext cx="2667000" cy="400110"/>
          </a:xfrm>
          <a:prstGeom prst="rect">
            <a:avLst/>
          </a:prstGeom>
          <a:noFill/>
        </p:spPr>
        <p:txBody>
          <a:bodyPr wrap="square" rtlCol="0">
            <a:spAutoFit/>
          </a:bodyPr>
          <a:lstStyle/>
          <a:p>
            <a:r>
              <a:rPr lang="en-IN" sz="2000" b="1" dirty="0"/>
              <a:t>2. What to offer?</a:t>
            </a:r>
          </a:p>
        </p:txBody>
      </p:sp>
      <p:sp>
        <p:nvSpPr>
          <p:cNvPr id="4" name="Rectangle 3">
            <a:extLst>
              <a:ext uri="{FF2B5EF4-FFF2-40B4-BE49-F238E27FC236}">
                <a16:creationId xmlns:a16="http://schemas.microsoft.com/office/drawing/2014/main" id="{4DB07DD4-9C6B-4FB6-92CA-5259AB82A6DB}"/>
              </a:ext>
            </a:extLst>
          </p:cNvPr>
          <p:cNvSpPr/>
          <p:nvPr/>
        </p:nvSpPr>
        <p:spPr>
          <a:xfrm>
            <a:off x="2164080" y="1152555"/>
            <a:ext cx="4267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Identify the offer and price for each segment</a:t>
            </a:r>
          </a:p>
        </p:txBody>
      </p:sp>
      <p:sp>
        <p:nvSpPr>
          <p:cNvPr id="5" name="Rectangle 4">
            <a:extLst>
              <a:ext uri="{FF2B5EF4-FFF2-40B4-BE49-F238E27FC236}">
                <a16:creationId xmlns:a16="http://schemas.microsoft.com/office/drawing/2014/main" id="{67610E98-05E8-4F44-AE97-EA1D28D96634}"/>
              </a:ext>
            </a:extLst>
          </p:cNvPr>
          <p:cNvSpPr/>
          <p:nvPr/>
        </p:nvSpPr>
        <p:spPr>
          <a:xfrm>
            <a:off x="2164080" y="3308350"/>
            <a:ext cx="4267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Identify the channel for each segment of interest</a:t>
            </a:r>
          </a:p>
        </p:txBody>
      </p:sp>
      <p:sp>
        <p:nvSpPr>
          <p:cNvPr id="6" name="Rectangle 5">
            <a:extLst>
              <a:ext uri="{FF2B5EF4-FFF2-40B4-BE49-F238E27FC236}">
                <a16:creationId xmlns:a16="http://schemas.microsoft.com/office/drawing/2014/main" id="{44A80B2D-C0B0-4ED5-A8B2-A14882B136C5}"/>
              </a:ext>
            </a:extLst>
          </p:cNvPr>
          <p:cNvSpPr/>
          <p:nvPr/>
        </p:nvSpPr>
        <p:spPr>
          <a:xfrm>
            <a:off x="2196737" y="4413250"/>
            <a:ext cx="4267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Test the offer</a:t>
            </a:r>
          </a:p>
        </p:txBody>
      </p:sp>
      <p:sp>
        <p:nvSpPr>
          <p:cNvPr id="7" name="Rectangle 6">
            <a:extLst>
              <a:ext uri="{FF2B5EF4-FFF2-40B4-BE49-F238E27FC236}">
                <a16:creationId xmlns:a16="http://schemas.microsoft.com/office/drawing/2014/main" id="{9A126AC4-0CDD-4C72-87ED-DF1B9D8F0A01}"/>
              </a:ext>
            </a:extLst>
          </p:cNvPr>
          <p:cNvSpPr/>
          <p:nvPr/>
        </p:nvSpPr>
        <p:spPr>
          <a:xfrm>
            <a:off x="2196737" y="5518150"/>
            <a:ext cx="4267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Design the fulfilment strategy (distribution)</a:t>
            </a:r>
          </a:p>
        </p:txBody>
      </p:sp>
      <p:sp>
        <p:nvSpPr>
          <p:cNvPr id="8" name="TextBox 7">
            <a:extLst>
              <a:ext uri="{FF2B5EF4-FFF2-40B4-BE49-F238E27FC236}">
                <a16:creationId xmlns:a16="http://schemas.microsoft.com/office/drawing/2014/main" id="{270FE120-A228-4649-B8D4-1C948BB282BF}"/>
              </a:ext>
            </a:extLst>
          </p:cNvPr>
          <p:cNvSpPr txBox="1"/>
          <p:nvPr/>
        </p:nvSpPr>
        <p:spPr>
          <a:xfrm>
            <a:off x="3124200" y="2929191"/>
            <a:ext cx="1906804" cy="400110"/>
          </a:xfrm>
          <a:prstGeom prst="rect">
            <a:avLst/>
          </a:prstGeom>
          <a:noFill/>
        </p:spPr>
        <p:txBody>
          <a:bodyPr wrap="none" rtlCol="0">
            <a:spAutoFit/>
          </a:bodyPr>
          <a:lstStyle/>
          <a:p>
            <a:r>
              <a:rPr lang="en-IN" sz="2000" b="1" dirty="0"/>
              <a:t>3. How to offer?</a:t>
            </a:r>
          </a:p>
        </p:txBody>
      </p:sp>
    </p:spTree>
    <p:extLst>
      <p:ext uri="{BB962C8B-B14F-4D97-AF65-F5344CB8AC3E}">
        <p14:creationId xmlns:p14="http://schemas.microsoft.com/office/powerpoint/2010/main" val="3705357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r>
              <a:rPr lang="en-US" sz="3200" dirty="0"/>
              <a:t>Devising a loyalty program</a:t>
            </a:r>
          </a:p>
        </p:txBody>
      </p:sp>
      <p:sp>
        <p:nvSpPr>
          <p:cNvPr id="3" name="Content Placeholder 2"/>
          <p:cNvSpPr>
            <a:spLocks noGrp="1"/>
          </p:cNvSpPr>
          <p:nvPr>
            <p:ph idx="1"/>
          </p:nvPr>
        </p:nvSpPr>
        <p:spPr>
          <a:xfrm>
            <a:off x="0" y="685800"/>
            <a:ext cx="9144000" cy="5135563"/>
          </a:xfrm>
        </p:spPr>
        <p:txBody>
          <a:bodyPr>
            <a:noAutofit/>
          </a:bodyPr>
          <a:lstStyle/>
          <a:p>
            <a:pPr marL="514350" indent="-514350" algn="just">
              <a:buNone/>
            </a:pPr>
            <a:r>
              <a:rPr lang="en-US" sz="2400" dirty="0"/>
              <a:t>6.     </a:t>
            </a:r>
            <a:r>
              <a:rPr lang="en-US" sz="2400" b="1" dirty="0"/>
              <a:t>Financials</a:t>
            </a:r>
            <a:r>
              <a:rPr lang="en-US" sz="2400" dirty="0"/>
              <a:t> –cost of developing, launching and running a loyalty program should not be taken as a cost but as an investment and a marketing tool.</a:t>
            </a:r>
          </a:p>
          <a:p>
            <a:pPr marL="514350" indent="-514350" algn="just">
              <a:buNone/>
            </a:pPr>
            <a:r>
              <a:rPr lang="en-US" sz="2400" dirty="0"/>
              <a:t>7.       </a:t>
            </a:r>
            <a:r>
              <a:rPr lang="en-US" sz="2400" b="1" dirty="0"/>
              <a:t>Communication</a:t>
            </a:r>
            <a:r>
              <a:rPr lang="en-US" sz="2400" dirty="0"/>
              <a:t> – to create opportunities to communicate with its members, employees and management of the organization, external loyalty program management which includes the media, industry, external partners etc. (Fig-7.8 – SHOPPERS STOP-FIRST CITIZEN LOYALTY PROGRAM)</a:t>
            </a:r>
          </a:p>
          <a:p>
            <a:pPr marL="514350" indent="-514350" algn="just">
              <a:buNone/>
            </a:pPr>
            <a:r>
              <a:rPr lang="en-US" sz="2400" dirty="0"/>
              <a:t>8.       </a:t>
            </a:r>
            <a:r>
              <a:rPr lang="en-US" sz="2400" b="1" dirty="0"/>
              <a:t>Database </a:t>
            </a:r>
            <a:r>
              <a:rPr lang="en-US" sz="2400" dirty="0"/>
              <a:t>– an important differentiator in loyalty management of its customers and data mining which is done before launching customized marketing activities such as communication and other product offers</a:t>
            </a:r>
          </a:p>
          <a:p>
            <a:pPr marL="514350" indent="-514350" algn="just">
              <a:buNone/>
            </a:pPr>
            <a:r>
              <a:rPr lang="en-US" sz="2400" dirty="0"/>
              <a:t>9.       </a:t>
            </a:r>
            <a:r>
              <a:rPr lang="en-US" sz="2400" b="1" dirty="0"/>
              <a:t>Measuring its success </a:t>
            </a:r>
            <a:r>
              <a:rPr lang="en-US" sz="2400" dirty="0"/>
              <a:t>– success of a particular loyalty program is measured on a long-term basis either through quantitative goals or qualitative goals (Fig-7.9- MEASUREMENT OF SUCCESS IN A LOYALTY PROGRAM)</a:t>
            </a:r>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yalty_circle"/>
          <p:cNvPicPr/>
          <p:nvPr/>
        </p:nvPicPr>
        <p:blipFill>
          <a:blip r:embed="rId2"/>
          <a:srcRect/>
          <a:stretch>
            <a:fillRect/>
          </a:stretch>
        </p:blipFill>
        <p:spPr bwMode="auto">
          <a:xfrm>
            <a:off x="2868930" y="1295400"/>
            <a:ext cx="3406140" cy="3114998"/>
          </a:xfrm>
          <a:prstGeom prst="rect">
            <a:avLst/>
          </a:prstGeom>
          <a:noFill/>
          <a:ln w="9525">
            <a:noFill/>
            <a:miter lim="800000"/>
            <a:headEnd/>
            <a:tailEnd/>
          </a:ln>
        </p:spPr>
      </p:pic>
      <p:sp>
        <p:nvSpPr>
          <p:cNvPr id="3" name="TextBox 2"/>
          <p:cNvSpPr txBox="1"/>
          <p:nvPr/>
        </p:nvSpPr>
        <p:spPr>
          <a:xfrm>
            <a:off x="2819400" y="5029200"/>
            <a:ext cx="3099951" cy="646331"/>
          </a:xfrm>
          <a:prstGeom prst="rect">
            <a:avLst/>
          </a:prstGeom>
          <a:noFill/>
        </p:spPr>
        <p:txBody>
          <a:bodyPr wrap="none" rtlCol="0">
            <a:spAutoFit/>
          </a:bodyPr>
          <a:lstStyle/>
          <a:p>
            <a:r>
              <a:rPr lang="en-US" b="1" dirty="0"/>
              <a:t>        Fig: 7.2 – Loyalty Circle</a:t>
            </a:r>
          </a:p>
          <a:p>
            <a:r>
              <a:rPr lang="en-US" b="1" dirty="0"/>
              <a:t>(Source: www.crmtrends.com)</a:t>
            </a:r>
            <a:endParaRPr lang="en-US" dirty="0"/>
          </a:p>
        </p:txBody>
      </p:sp>
      <p:sp>
        <p:nvSpPr>
          <p:cNvPr id="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2" name="Text Box 181"/>
          <p:cNvSpPr txBox="1">
            <a:spLocks noChangeArrowheads="1"/>
          </p:cNvSpPr>
          <p:nvPr/>
        </p:nvSpPr>
        <p:spPr bwMode="auto">
          <a:xfrm>
            <a:off x="1504950" y="1038225"/>
            <a:ext cx="2686050" cy="409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VERTICAL</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491" name="Text Box 182"/>
          <p:cNvSpPr txBox="1">
            <a:spLocks noChangeArrowheads="1"/>
          </p:cNvSpPr>
          <p:nvPr/>
        </p:nvSpPr>
        <p:spPr bwMode="auto">
          <a:xfrm>
            <a:off x="4200525" y="1038225"/>
            <a:ext cx="2733675" cy="409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REWARDS PERCENT GIVEN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482" name="Text Box 183"/>
          <p:cNvSpPr txBox="1">
            <a:spLocks noChangeArrowheads="1"/>
          </p:cNvSpPr>
          <p:nvPr/>
        </p:nvSpPr>
        <p:spPr bwMode="auto">
          <a:xfrm>
            <a:off x="1504950" y="1668463"/>
            <a:ext cx="2686050" cy="3889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SRS VALUE BAZAR (FMCG)</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481" name="Text Box 184"/>
          <p:cNvSpPr txBox="1">
            <a:spLocks noChangeArrowheads="1"/>
          </p:cNvSpPr>
          <p:nvPr/>
        </p:nvSpPr>
        <p:spPr bwMode="auto">
          <a:xfrm>
            <a:off x="4191000" y="1668463"/>
            <a:ext cx="2733675" cy="3889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0.5 %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490" name="Text Box 185"/>
          <p:cNvSpPr txBox="1">
            <a:spLocks noChangeArrowheads="1"/>
          </p:cNvSpPr>
          <p:nvPr/>
        </p:nvSpPr>
        <p:spPr bwMode="auto">
          <a:xfrm>
            <a:off x="1524000" y="2333625"/>
            <a:ext cx="2705100" cy="409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SRS FASHION WEAR (APPARELS)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489" name="Text Box 186"/>
          <p:cNvSpPr txBox="1">
            <a:spLocks noChangeArrowheads="1"/>
          </p:cNvSpPr>
          <p:nvPr/>
        </p:nvSpPr>
        <p:spPr bwMode="auto">
          <a:xfrm>
            <a:off x="4191000" y="2333625"/>
            <a:ext cx="2724150" cy="409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484" name="Text Box 187"/>
          <p:cNvSpPr txBox="1">
            <a:spLocks noChangeArrowheads="1"/>
          </p:cNvSpPr>
          <p:nvPr/>
        </p:nvSpPr>
        <p:spPr bwMode="auto">
          <a:xfrm>
            <a:off x="1514475" y="2981325"/>
            <a:ext cx="2676525" cy="447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SRS CINEMA (BOX OFFICE)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488" name="Text Box 188"/>
          <p:cNvSpPr txBox="1">
            <a:spLocks noChangeArrowheads="1"/>
          </p:cNvSpPr>
          <p:nvPr/>
        </p:nvSpPr>
        <p:spPr bwMode="auto">
          <a:xfrm>
            <a:off x="1514475" y="3638550"/>
            <a:ext cx="2676525" cy="4762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SRS CINEMA (CONCESSIONNAIRE)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486" name="Text Box 189"/>
          <p:cNvSpPr txBox="1">
            <a:spLocks noChangeArrowheads="1"/>
          </p:cNvSpPr>
          <p:nvPr/>
        </p:nvSpPr>
        <p:spPr bwMode="auto">
          <a:xfrm>
            <a:off x="1524000" y="4419600"/>
            <a:ext cx="266700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SRS JEWELS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483" name="Text Box 190"/>
          <p:cNvSpPr txBox="1">
            <a:spLocks noChangeArrowheads="1"/>
          </p:cNvSpPr>
          <p:nvPr/>
        </p:nvSpPr>
        <p:spPr bwMode="auto">
          <a:xfrm>
            <a:off x="4191000" y="2981325"/>
            <a:ext cx="2724150" cy="447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487" name="Text Box 191"/>
          <p:cNvSpPr txBox="1">
            <a:spLocks noChangeArrowheads="1"/>
          </p:cNvSpPr>
          <p:nvPr/>
        </p:nvSpPr>
        <p:spPr bwMode="auto">
          <a:xfrm>
            <a:off x="4191000" y="3640137"/>
            <a:ext cx="2743200" cy="4746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2 %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485" name="Text Box 192"/>
          <p:cNvSpPr txBox="1">
            <a:spLocks noChangeArrowheads="1"/>
          </p:cNvSpPr>
          <p:nvPr/>
        </p:nvSpPr>
        <p:spPr bwMode="auto">
          <a:xfrm>
            <a:off x="4191000" y="4419600"/>
            <a:ext cx="2724150" cy="457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Gold Jewellery-10% on making charges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0493" name="Rectangle 13"/>
          <p:cNvSpPr>
            <a:spLocks noChangeArrowheads="1"/>
          </p:cNvSpPr>
          <p:nvPr/>
        </p:nvSpPr>
        <p:spPr bwMode="auto">
          <a:xfrm>
            <a:off x="0" y="0"/>
            <a:ext cx="18473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06" name="Rectangle 26"/>
          <p:cNvSpPr>
            <a:spLocks noChangeArrowheads="1"/>
          </p:cNvSpPr>
          <p:nvPr/>
        </p:nvSpPr>
        <p:spPr bwMode="auto">
          <a:xfrm>
            <a:off x="1524000" y="5105400"/>
            <a:ext cx="6019800" cy="8771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Fig :7.3- RETAIL</a:t>
            </a:r>
            <a:r>
              <a:rPr kumimoji="0" lang="en-US" sz="1200" b="1" i="0" u="none" strike="noStrike" cap="none" normalizeH="0" dirty="0">
                <a:ln>
                  <a:noFill/>
                </a:ln>
                <a:solidFill>
                  <a:schemeClr val="tx1"/>
                </a:solidFill>
                <a:effectLst/>
                <a:latin typeface="Arial" pitchFamily="34" charset="0"/>
                <a:ea typeface="Times New Roman" pitchFamily="18" charset="0"/>
                <a:cs typeface="Arial" pitchFamily="34" charset="0"/>
              </a:rPr>
              <a:t> – SRS VALUE CLUB CARD</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6"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8" name="Text Box 195"/>
          <p:cNvSpPr txBox="1">
            <a:spLocks noChangeArrowheads="1"/>
          </p:cNvSpPr>
          <p:nvPr/>
        </p:nvSpPr>
        <p:spPr bwMode="auto">
          <a:xfrm>
            <a:off x="1981200" y="1082675"/>
            <a:ext cx="847725" cy="273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COPPER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37" name="Text Box 196"/>
          <p:cNvSpPr txBox="1">
            <a:spLocks noChangeArrowheads="1"/>
          </p:cNvSpPr>
          <p:nvPr/>
        </p:nvSpPr>
        <p:spPr bwMode="auto">
          <a:xfrm>
            <a:off x="2819401" y="1081088"/>
            <a:ext cx="1295400" cy="29051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SILVER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36" name="Text Box 197"/>
          <p:cNvSpPr txBox="1">
            <a:spLocks noChangeArrowheads="1"/>
          </p:cNvSpPr>
          <p:nvPr/>
        </p:nvSpPr>
        <p:spPr bwMode="auto">
          <a:xfrm>
            <a:off x="4114800" y="1081088"/>
            <a:ext cx="1409700" cy="273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GOLD</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35" name="Text Box 198"/>
          <p:cNvSpPr txBox="1">
            <a:spLocks noChangeArrowheads="1"/>
          </p:cNvSpPr>
          <p:nvPr/>
        </p:nvSpPr>
        <p:spPr bwMode="auto">
          <a:xfrm>
            <a:off x="5514975" y="1082675"/>
            <a:ext cx="1495425" cy="263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PLATINUM</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48" name="Text Box 199"/>
          <p:cNvSpPr txBox="1">
            <a:spLocks noChangeArrowheads="1"/>
          </p:cNvSpPr>
          <p:nvPr/>
        </p:nvSpPr>
        <p:spPr bwMode="auto">
          <a:xfrm>
            <a:off x="838200" y="685801"/>
            <a:ext cx="61722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TAJ MEMBERSHIP TIERS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34" name="Text Box 200"/>
          <p:cNvSpPr txBox="1">
            <a:spLocks noChangeArrowheads="1"/>
          </p:cNvSpPr>
          <p:nvPr/>
        </p:nvSpPr>
        <p:spPr bwMode="auto">
          <a:xfrm>
            <a:off x="838200" y="1074738"/>
            <a:ext cx="1133475" cy="260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ELIGIBILITY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33" name="Text Box 201"/>
          <p:cNvSpPr txBox="1">
            <a:spLocks noChangeArrowheads="1"/>
          </p:cNvSpPr>
          <p:nvPr/>
        </p:nvSpPr>
        <p:spPr bwMode="auto">
          <a:xfrm>
            <a:off x="838200" y="1346200"/>
            <a:ext cx="1143000" cy="682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EARN RATE</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47" name="Text Box 202"/>
          <p:cNvSpPr txBox="1">
            <a:spLocks noChangeArrowheads="1"/>
          </p:cNvSpPr>
          <p:nvPr/>
        </p:nvSpPr>
        <p:spPr bwMode="auto">
          <a:xfrm>
            <a:off x="876300" y="2438400"/>
            <a:ext cx="1104900" cy="33527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BENEFITS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32" name="Text Box 203"/>
          <p:cNvSpPr txBox="1">
            <a:spLocks noChangeArrowheads="1"/>
          </p:cNvSpPr>
          <p:nvPr/>
        </p:nvSpPr>
        <p:spPr bwMode="auto">
          <a:xfrm>
            <a:off x="1943100" y="1354138"/>
            <a:ext cx="876300" cy="6731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Entry Tier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46" name="Text Box 204"/>
          <p:cNvSpPr txBox="1">
            <a:spLocks noChangeArrowheads="1"/>
          </p:cNvSpPr>
          <p:nvPr/>
        </p:nvSpPr>
        <p:spPr bwMode="auto">
          <a:xfrm>
            <a:off x="2000250" y="2420938"/>
            <a:ext cx="895350" cy="5191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point per Rs 125</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31" name="Text Box 205"/>
          <p:cNvSpPr txBox="1">
            <a:spLocks noChangeArrowheads="1"/>
          </p:cNvSpPr>
          <p:nvPr/>
        </p:nvSpPr>
        <p:spPr bwMode="auto">
          <a:xfrm>
            <a:off x="2819401" y="1343025"/>
            <a:ext cx="12954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10 nights or 1 </a:t>
            </a: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lakh</a:t>
            </a: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of eligibility spends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30" name="Text Box 206"/>
          <p:cNvSpPr txBox="1">
            <a:spLocks noChangeArrowheads="1"/>
          </p:cNvSpPr>
          <p:nvPr/>
        </p:nvSpPr>
        <p:spPr bwMode="auto">
          <a:xfrm>
            <a:off x="4114800" y="1352550"/>
            <a:ext cx="1428750" cy="6889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40 nights or 4 </a:t>
            </a: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lakhs</a:t>
            </a: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of eligibility spends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29" name="Text Box 207"/>
          <p:cNvSpPr txBox="1">
            <a:spLocks noChangeArrowheads="1"/>
          </p:cNvSpPr>
          <p:nvPr/>
        </p:nvSpPr>
        <p:spPr bwMode="auto">
          <a:xfrm>
            <a:off x="5524500" y="1355725"/>
            <a:ext cx="14859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80 nights or 8 </a:t>
            </a: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lakhs</a:t>
            </a: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of eligibility spends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45" name="Text Box 208"/>
          <p:cNvSpPr txBox="1">
            <a:spLocks noChangeArrowheads="1"/>
          </p:cNvSpPr>
          <p:nvPr/>
        </p:nvSpPr>
        <p:spPr bwMode="auto">
          <a:xfrm>
            <a:off x="2895600" y="2393950"/>
            <a:ext cx="1371600" cy="555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point per Rs 100</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44" name="Text Box 209"/>
          <p:cNvSpPr txBox="1">
            <a:spLocks noChangeArrowheads="1"/>
          </p:cNvSpPr>
          <p:nvPr/>
        </p:nvSpPr>
        <p:spPr bwMode="auto">
          <a:xfrm>
            <a:off x="4238625" y="2420938"/>
            <a:ext cx="1323975" cy="4953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point per Rs 70</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43" name="Text Box 210"/>
          <p:cNvSpPr txBox="1">
            <a:spLocks noChangeArrowheads="1"/>
          </p:cNvSpPr>
          <p:nvPr/>
        </p:nvSpPr>
        <p:spPr bwMode="auto">
          <a:xfrm>
            <a:off x="5543550" y="2408238"/>
            <a:ext cx="1466850" cy="5175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point per Rs 60</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42" name="Text Box 211"/>
          <p:cNvSpPr txBox="1">
            <a:spLocks noChangeArrowheads="1"/>
          </p:cNvSpPr>
          <p:nvPr/>
        </p:nvSpPr>
        <p:spPr bwMode="auto">
          <a:xfrm>
            <a:off x="1981200" y="3200400"/>
            <a:ext cx="914400" cy="2590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41" name="Text Box 212"/>
          <p:cNvSpPr txBox="1">
            <a:spLocks noChangeArrowheads="1"/>
          </p:cNvSpPr>
          <p:nvPr/>
        </p:nvSpPr>
        <p:spPr bwMode="auto">
          <a:xfrm>
            <a:off x="2895601" y="3200400"/>
            <a:ext cx="1371600" cy="2587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Late check out</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10 percent discount on room redemptions</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40" name="Text Box 213"/>
          <p:cNvSpPr txBox="1">
            <a:spLocks noChangeArrowheads="1"/>
          </p:cNvSpPr>
          <p:nvPr/>
        </p:nvSpPr>
        <p:spPr bwMode="auto">
          <a:xfrm>
            <a:off x="4267200" y="3200400"/>
            <a:ext cx="1295400" cy="25606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Upgrade vouchers</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15 percent discount on room redemptions</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Early check in/late checkouts</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539" name="Text Box 214"/>
          <p:cNvSpPr txBox="1">
            <a:spLocks noChangeArrowheads="1"/>
          </p:cNvSpPr>
          <p:nvPr/>
        </p:nvSpPr>
        <p:spPr bwMode="auto">
          <a:xfrm>
            <a:off x="5534025" y="3200400"/>
            <a:ext cx="1476375" cy="25479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Upgrade vouchers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20 percent discount on room redemptions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Early check in/late check outs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24 hour check in</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Dedicated platinum line </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In room check in</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Signature </a:t>
            </a:r>
            <a:r>
              <a:rPr kumimoji="0" lang="en-US" sz="12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Taj</a:t>
            </a: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Experiences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49" name="Rectangle 21"/>
          <p:cNvSpPr>
            <a:spLocks noChangeArrowheads="1"/>
          </p:cNvSpPr>
          <p:nvPr/>
        </p:nvSpPr>
        <p:spPr bwMode="auto">
          <a:xfrm>
            <a:off x="0" y="0"/>
            <a:ext cx="18473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2570" name="Rectangle 42"/>
          <p:cNvSpPr>
            <a:spLocks noChangeArrowheads="1"/>
          </p:cNvSpPr>
          <p:nvPr/>
        </p:nvSpPr>
        <p:spPr bwMode="auto">
          <a:xfrm>
            <a:off x="1104900" y="5638800"/>
            <a:ext cx="5638800" cy="8771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Fig: 7.4 –TAJ HOTELS </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4" name="Footer Placeholder 1"/>
          <p:cNvSpPr>
            <a:spLocks noGrp="1"/>
          </p:cNvSpPr>
          <p:nvPr>
            <p:ph type="ftr" sz="quarter" idx="11"/>
          </p:nvPr>
        </p:nvSpPr>
        <p:spPr>
          <a:xfrm>
            <a:off x="2695972" y="6459755"/>
            <a:ext cx="3824064" cy="365125"/>
          </a:xfrm>
        </p:spPr>
        <p:txBody>
          <a:bodyPr/>
          <a:lstStyle/>
          <a:p>
            <a:r>
              <a:rPr lang="en-IN" dirty="0">
                <a:solidFill>
                  <a:schemeClr val="tx2">
                    <a:lumMod val="50000"/>
                  </a:schemeClr>
                </a:solidFill>
              </a:rPr>
              <a:t>© Oxford University Press 2016. All rights reserved.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84" name="Text Box 215"/>
          <p:cNvSpPr txBox="1">
            <a:spLocks noChangeArrowheads="1"/>
          </p:cNvSpPr>
          <p:nvPr/>
        </p:nvSpPr>
        <p:spPr bwMode="auto">
          <a:xfrm>
            <a:off x="1066800" y="476250"/>
            <a:ext cx="2057400" cy="6953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TYPE OF CARD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3583" name="Text Box 216"/>
          <p:cNvSpPr txBox="1">
            <a:spLocks noChangeArrowheads="1"/>
          </p:cNvSpPr>
          <p:nvPr/>
        </p:nvSpPr>
        <p:spPr bwMode="auto">
          <a:xfrm>
            <a:off x="3124200" y="476250"/>
            <a:ext cx="1752600" cy="6953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POINTS EARNED /Rs ON NORMAL</a:t>
            </a: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SPENDINGS</a:t>
            </a:r>
            <a:endParaRPr kumimoji="0" lang="en-US" sz="1800" b="1" i="0" u="none" strike="noStrike" cap="none" normalizeH="0" baseline="0" dirty="0">
              <a:ln>
                <a:noFill/>
              </a:ln>
              <a:solidFill>
                <a:schemeClr val="tx1"/>
              </a:solidFill>
              <a:effectLst/>
              <a:latin typeface="Arial" pitchFamily="34" charset="0"/>
              <a:cs typeface="Arial" pitchFamily="34" charset="0"/>
            </a:endParaRPr>
          </a:p>
        </p:txBody>
      </p:sp>
      <p:sp>
        <p:nvSpPr>
          <p:cNvPr id="23582" name="Text Box 217"/>
          <p:cNvSpPr txBox="1">
            <a:spLocks noChangeArrowheads="1"/>
          </p:cNvSpPr>
          <p:nvPr/>
        </p:nvSpPr>
        <p:spPr bwMode="auto">
          <a:xfrm>
            <a:off x="4876801" y="476250"/>
            <a:ext cx="1676400" cy="6985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ON SPENDS AS CATEGORIES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81" name="Text Box 218"/>
          <p:cNvSpPr txBox="1">
            <a:spLocks noChangeArrowheads="1"/>
          </p:cNvSpPr>
          <p:nvPr/>
        </p:nvSpPr>
        <p:spPr bwMode="auto">
          <a:xfrm>
            <a:off x="6553201" y="457200"/>
            <a:ext cx="16002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POINTS EARNED/Rs SPENT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3556" name="Text Box 219"/>
          <p:cNvSpPr txBox="1">
            <a:spLocks noChangeArrowheads="1"/>
          </p:cNvSpPr>
          <p:nvPr/>
        </p:nvSpPr>
        <p:spPr bwMode="auto">
          <a:xfrm>
            <a:off x="1066800" y="1371600"/>
            <a:ext cx="2057400" cy="5857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CITIBANK REWARDS CARD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80" name="Text Box 220"/>
          <p:cNvSpPr txBox="1">
            <a:spLocks noChangeArrowheads="1"/>
          </p:cNvSpPr>
          <p:nvPr/>
        </p:nvSpPr>
        <p:spPr bwMode="auto">
          <a:xfrm>
            <a:off x="1066801" y="2209801"/>
            <a:ext cx="21336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INDIANOIL CITIBANK TITANIUM &amp; PLATINUM CARDS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60" name="Text Box 221"/>
          <p:cNvSpPr txBox="1">
            <a:spLocks noChangeArrowheads="1"/>
          </p:cNvSpPr>
          <p:nvPr/>
        </p:nvSpPr>
        <p:spPr bwMode="auto">
          <a:xfrm>
            <a:off x="1066801" y="3048000"/>
            <a:ext cx="2133600" cy="5238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CITIBANK PREMIER MILES CARD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76" name="Text Box 222"/>
          <p:cNvSpPr txBox="1">
            <a:spLocks noChangeArrowheads="1"/>
          </p:cNvSpPr>
          <p:nvPr/>
        </p:nvSpPr>
        <p:spPr bwMode="auto">
          <a:xfrm>
            <a:off x="1066801" y="3733800"/>
            <a:ext cx="2133600" cy="4730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CITIBANK CASHBACK CARD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64" name="Text Box 223"/>
          <p:cNvSpPr txBox="1">
            <a:spLocks noChangeArrowheads="1"/>
          </p:cNvSpPr>
          <p:nvPr/>
        </p:nvSpPr>
        <p:spPr bwMode="auto">
          <a:xfrm>
            <a:off x="1066801" y="4343400"/>
            <a:ext cx="2209800" cy="508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CITIBANK CORPORATE CARD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72" name="Text Box 224"/>
          <p:cNvSpPr txBox="1">
            <a:spLocks noChangeArrowheads="1"/>
          </p:cNvSpPr>
          <p:nvPr/>
        </p:nvSpPr>
        <p:spPr bwMode="auto">
          <a:xfrm>
            <a:off x="1066800" y="5029201"/>
            <a:ext cx="2209800" cy="762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FIRST CITIZEN CITIBANK TITANIUM GOLDEN GLOW CREDIT CARD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68" name="Text Box 225"/>
          <p:cNvSpPr txBox="1">
            <a:spLocks noChangeArrowheads="1"/>
          </p:cNvSpPr>
          <p:nvPr/>
        </p:nvSpPr>
        <p:spPr bwMode="auto">
          <a:xfrm>
            <a:off x="1066801" y="5943600"/>
            <a:ext cx="2286000" cy="565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CITI PRESTIGE CREDIT CARD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55" name="Text Box 226"/>
          <p:cNvSpPr txBox="1">
            <a:spLocks noChangeArrowheads="1"/>
          </p:cNvSpPr>
          <p:nvPr/>
        </p:nvSpPr>
        <p:spPr bwMode="auto">
          <a:xfrm>
            <a:off x="3124201" y="1371600"/>
            <a:ext cx="1828800" cy="6223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1point/Rs 125</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3579" name="Text Box 227"/>
          <p:cNvSpPr txBox="1">
            <a:spLocks noChangeArrowheads="1"/>
          </p:cNvSpPr>
          <p:nvPr/>
        </p:nvSpPr>
        <p:spPr bwMode="auto">
          <a:xfrm>
            <a:off x="3200400" y="2209800"/>
            <a:ext cx="1828800" cy="6286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point/Rs 150</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3559" name="Text Box 229"/>
          <p:cNvSpPr txBox="1">
            <a:spLocks noChangeArrowheads="1"/>
          </p:cNvSpPr>
          <p:nvPr/>
        </p:nvSpPr>
        <p:spPr bwMode="auto">
          <a:xfrm>
            <a:off x="3200400" y="3048000"/>
            <a:ext cx="1828800" cy="5318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point/Rs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75" name="Text Box 230"/>
          <p:cNvSpPr txBox="1">
            <a:spLocks noChangeArrowheads="1"/>
          </p:cNvSpPr>
          <p:nvPr/>
        </p:nvSpPr>
        <p:spPr bwMode="auto">
          <a:xfrm>
            <a:off x="3200401" y="3733800"/>
            <a:ext cx="1828800" cy="468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point/Rs 200</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3563" name="Text Box 231"/>
          <p:cNvSpPr txBox="1">
            <a:spLocks noChangeArrowheads="1"/>
          </p:cNvSpPr>
          <p:nvPr/>
        </p:nvSpPr>
        <p:spPr bwMode="auto">
          <a:xfrm>
            <a:off x="3276600" y="4343400"/>
            <a:ext cx="1828800" cy="5159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point/Rs 125</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3571" name="Text Box 232"/>
          <p:cNvSpPr txBox="1">
            <a:spLocks noChangeArrowheads="1"/>
          </p:cNvSpPr>
          <p:nvPr/>
        </p:nvSpPr>
        <p:spPr bwMode="auto">
          <a:xfrm>
            <a:off x="3276601" y="5029201"/>
            <a:ext cx="1828800" cy="762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1 point/Rs 100</a:t>
            </a:r>
            <a:endParaRPr kumimoji="0" lang="en-US" sz="1200" b="0" i="0" u="none" strike="noStrike" cap="none" normalizeH="0" baseline="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3567" name="Text Box 233"/>
          <p:cNvSpPr txBox="1">
            <a:spLocks noChangeArrowheads="1"/>
          </p:cNvSpPr>
          <p:nvPr/>
        </p:nvSpPr>
        <p:spPr bwMode="auto">
          <a:xfrm>
            <a:off x="3352800" y="5943600"/>
            <a:ext cx="1752600" cy="5683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point/Rs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54" name="Text Box 234"/>
          <p:cNvSpPr txBox="1">
            <a:spLocks noChangeArrowheads="1"/>
          </p:cNvSpPr>
          <p:nvPr/>
        </p:nvSpPr>
        <p:spPr bwMode="auto">
          <a:xfrm>
            <a:off x="4953000" y="1371600"/>
            <a:ext cx="1600200" cy="67468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Apparel, departmental stores &amp; featured partners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53" name="Text Box 235"/>
          <p:cNvSpPr txBox="1">
            <a:spLocks noChangeArrowheads="1"/>
          </p:cNvSpPr>
          <p:nvPr/>
        </p:nvSpPr>
        <p:spPr bwMode="auto">
          <a:xfrm>
            <a:off x="6553200" y="1371600"/>
            <a:ext cx="1581150" cy="6477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10 points/ Rs 125</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78" name="Text Box 237"/>
          <p:cNvSpPr txBox="1">
            <a:spLocks noChangeArrowheads="1"/>
          </p:cNvSpPr>
          <p:nvPr/>
        </p:nvSpPr>
        <p:spPr bwMode="auto">
          <a:xfrm>
            <a:off x="5029200" y="2209800"/>
            <a:ext cx="150495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Indian Oil outlets&amp; featured partners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Grocery stores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77" name="Text Box 238"/>
          <p:cNvSpPr txBox="1">
            <a:spLocks noChangeArrowheads="1"/>
          </p:cNvSpPr>
          <p:nvPr/>
        </p:nvSpPr>
        <p:spPr bwMode="auto">
          <a:xfrm>
            <a:off x="6477000" y="2209800"/>
            <a:ext cx="16002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4 points/ Rs 150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 points/ Rs 150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58" name="Text Box 239"/>
          <p:cNvSpPr txBox="1">
            <a:spLocks noChangeArrowheads="1"/>
          </p:cNvSpPr>
          <p:nvPr/>
        </p:nvSpPr>
        <p:spPr bwMode="auto">
          <a:xfrm>
            <a:off x="5048250" y="3048000"/>
            <a:ext cx="1504950" cy="533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Airline spends &amp; featured partners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57" name="Text Box 240"/>
          <p:cNvSpPr txBox="1">
            <a:spLocks noChangeArrowheads="1"/>
          </p:cNvSpPr>
          <p:nvPr/>
        </p:nvSpPr>
        <p:spPr bwMode="auto">
          <a:xfrm>
            <a:off x="6515100" y="3048000"/>
            <a:ext cx="1562100" cy="5238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2 points/ Rs 150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74" name="Text Box 241"/>
          <p:cNvSpPr txBox="1">
            <a:spLocks noChangeArrowheads="1"/>
          </p:cNvSpPr>
          <p:nvPr/>
        </p:nvSpPr>
        <p:spPr bwMode="auto">
          <a:xfrm>
            <a:off x="5029200" y="3733800"/>
            <a:ext cx="1504950" cy="468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Movies, Telephones &amp; utilities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62" name="Text Box 242"/>
          <p:cNvSpPr txBox="1">
            <a:spLocks noChangeArrowheads="1"/>
          </p:cNvSpPr>
          <p:nvPr/>
        </p:nvSpPr>
        <p:spPr bwMode="auto">
          <a:xfrm>
            <a:off x="5067300" y="4343400"/>
            <a:ext cx="1485900" cy="498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3570" name="Text Box 243"/>
          <p:cNvSpPr txBox="1">
            <a:spLocks noChangeArrowheads="1"/>
          </p:cNvSpPr>
          <p:nvPr/>
        </p:nvSpPr>
        <p:spPr bwMode="auto">
          <a:xfrm>
            <a:off x="5105400" y="4997450"/>
            <a:ext cx="1524000" cy="793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Shoppers Stop</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Shoppers Stop Exclusive Labels</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Hospital &amp; Utility</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66" name="Text Box 244"/>
          <p:cNvSpPr txBox="1">
            <a:spLocks noChangeArrowheads="1"/>
          </p:cNvSpPr>
          <p:nvPr/>
        </p:nvSpPr>
        <p:spPr bwMode="auto">
          <a:xfrm>
            <a:off x="5105400" y="5919787"/>
            <a:ext cx="1504950" cy="55721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International Transactions</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73" name="Text Box 245"/>
          <p:cNvSpPr txBox="1">
            <a:spLocks noChangeArrowheads="1"/>
          </p:cNvSpPr>
          <p:nvPr/>
        </p:nvSpPr>
        <p:spPr bwMode="auto">
          <a:xfrm>
            <a:off x="6534150" y="3733800"/>
            <a:ext cx="1543050" cy="4476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10 miles/ 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61" name="Text Box 246"/>
          <p:cNvSpPr txBox="1">
            <a:spLocks noChangeArrowheads="1"/>
          </p:cNvSpPr>
          <p:nvPr/>
        </p:nvSpPr>
        <p:spPr bwMode="auto">
          <a:xfrm>
            <a:off x="6553200" y="4343400"/>
            <a:ext cx="1524000" cy="5365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10 points/ Rs 200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69" name="Text Box 247"/>
          <p:cNvSpPr txBox="1">
            <a:spLocks noChangeArrowheads="1"/>
          </p:cNvSpPr>
          <p:nvPr/>
        </p:nvSpPr>
        <p:spPr bwMode="auto">
          <a:xfrm>
            <a:off x="6591300" y="5029200"/>
            <a:ext cx="1485900" cy="762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5 points/ 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7 points/ Rs 100</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3 points/ Rs 125</a:t>
            </a: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565" name="Text Box 352"/>
          <p:cNvSpPr txBox="1">
            <a:spLocks noChangeArrowheads="1"/>
          </p:cNvSpPr>
          <p:nvPr/>
        </p:nvSpPr>
        <p:spPr bwMode="auto">
          <a:xfrm>
            <a:off x="6581775" y="5886450"/>
            <a:ext cx="1495425" cy="590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2 points/Rs 100</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3585" name="Rectangle 33"/>
          <p:cNvSpPr>
            <a:spLocks noChangeArrowheads="1"/>
          </p:cNvSpPr>
          <p:nvPr/>
        </p:nvSpPr>
        <p:spPr bwMode="auto">
          <a:xfrm>
            <a:off x="0" y="0"/>
            <a:ext cx="184731" cy="55399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618" name="Rectangle 66"/>
          <p:cNvSpPr>
            <a:spLocks noChangeArrowheads="1"/>
          </p:cNvSpPr>
          <p:nvPr/>
        </p:nvSpPr>
        <p:spPr bwMode="auto">
          <a:xfrm>
            <a:off x="1905000" y="6248400"/>
            <a:ext cx="6316153" cy="8771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900" b="0" i="0" u="none" strike="noStrike" cap="none" normalizeH="0" baseline="0" dirty="0">
                <a:ln>
                  <a:noFill/>
                </a:ln>
                <a:solidFill>
                  <a:schemeClr val="tx1"/>
                </a:solidFill>
                <a:effectLst/>
                <a:latin typeface="Arial" pitchFamily="34" charset="0"/>
                <a:cs typeface="Arial" pitchFamily="34" charset="0"/>
              </a:rPr>
            </a:br>
            <a:endParaRPr kumimoji="0" lang="en-US" sz="12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Fig: 7.5- </a:t>
            </a:r>
            <a:r>
              <a:rPr lang="en-US" sz="1200" b="1" dirty="0">
                <a:latin typeface="Arial" pitchFamily="34" charset="0"/>
                <a:ea typeface="Times New Roman" pitchFamily="18" charset="0"/>
                <a:cs typeface="Arial" pitchFamily="34" charset="0"/>
              </a:rPr>
              <a:t>CREDIT CARDS WITH BONUS BENEFITS- THE CASE OF</a:t>
            </a:r>
            <a:r>
              <a:rPr kumimoji="0" lang="en-US" sz="1200" b="1" i="0" u="none" strike="noStrike" cap="none" normalizeH="0" baseline="0" dirty="0">
                <a:ln>
                  <a:noFill/>
                </a:ln>
                <a:solidFill>
                  <a:schemeClr val="tx1"/>
                </a:solidFill>
                <a:effectLst/>
                <a:latin typeface="Arial" pitchFamily="34" charset="0"/>
                <a:ea typeface="Times New Roman" pitchFamily="18" charset="0"/>
                <a:cs typeface="Arial" pitchFamily="34" charset="0"/>
              </a:rPr>
              <a:t> CITIBANK CARDS</a:t>
            </a:r>
            <a:endParaRPr kumimoji="0" lang="en-US" sz="9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502</TotalTime>
  <Words>3811</Words>
  <Application>Microsoft Office PowerPoint</Application>
  <PresentationFormat>On-screen Show (4:3)</PresentationFormat>
  <Paragraphs>441</Paragraphs>
  <Slides>44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Century Gothic</vt:lpstr>
      <vt:lpstr>Times New Roman</vt:lpstr>
      <vt:lpstr>1_Office Theme</vt:lpstr>
      <vt:lpstr>PowerPoint Presentation</vt:lpstr>
      <vt:lpstr>Loyalty Program</vt:lpstr>
      <vt:lpstr>PowerPoint Presentation</vt:lpstr>
      <vt:lpstr>Devising a loyalty program</vt:lpstr>
      <vt:lpstr>Devising a loyalty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Seven Steps to build loyalty</vt:lpstr>
      <vt:lpstr>Recovery management</vt:lpstr>
      <vt:lpstr>Service Recovery</vt:lpstr>
      <vt:lpstr>PowerPoint Presentation</vt:lpstr>
      <vt:lpstr>Dealing with Customers who complain</vt:lpstr>
      <vt:lpstr>Effective Service Recovery System</vt:lpstr>
      <vt:lpstr>Product Recovery</vt:lpstr>
      <vt:lpstr>PowerPoint Presentation</vt:lpstr>
      <vt:lpstr>Customer Retention Management</vt:lpstr>
      <vt:lpstr>Telecom Company</vt:lpstr>
      <vt:lpstr>Reasons for switching of the consumer</vt:lpstr>
      <vt:lpstr>Reasons for switching of the consumer</vt:lpstr>
      <vt:lpstr>Increasing Wallet Share</vt:lpstr>
      <vt:lpstr>RFM Analysis</vt:lpstr>
      <vt:lpstr>RFM Analysis</vt:lpstr>
      <vt:lpstr>RFM Analysis</vt:lpstr>
      <vt:lpstr>RFM Analysis of an Insurance Company</vt:lpstr>
      <vt:lpstr>RFM Analysis of an Insurance Company</vt:lpstr>
      <vt:lpstr>PowerPoint Presentation</vt:lpstr>
      <vt:lpstr>Customer Retention strategies</vt:lpstr>
      <vt:lpstr>Efforts adopted to enhance Customer Retention</vt:lpstr>
      <vt:lpstr>Efforts adopted to enhance Customer Retention</vt:lpstr>
      <vt:lpstr>Efforts adopted to enhance Customer Retention</vt:lpstr>
      <vt:lpstr>PowerPoint Presentation</vt:lpstr>
      <vt:lpstr>Benefits of Customer Retention Programs</vt:lpstr>
      <vt:lpstr>Drawbacks of Customer Retention Programs</vt:lpstr>
      <vt:lpstr>Customer Recall Management</vt:lpstr>
      <vt:lpstr>Customer Recall Management</vt:lpstr>
      <vt:lpstr>Customer Acquisition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Relationship Management</dc:title>
  <dc:creator>class</dc:creator>
  <cp:lastModifiedBy>Veni Nair</cp:lastModifiedBy>
  <cp:revision>127</cp:revision>
  <dcterms:created xsi:type="dcterms:W3CDTF">2006-08-16T00:00:00Z</dcterms:created>
  <dcterms:modified xsi:type="dcterms:W3CDTF">2019-03-01T02:46:38Z</dcterms:modified>
</cp:coreProperties>
</file>