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55"/>
  </p:notesMasterIdLst>
  <p:sldIdLst>
    <p:sldId id="267" r:id="rId2"/>
    <p:sldId id="330" r:id="rId3"/>
    <p:sldId id="331" r:id="rId4"/>
    <p:sldId id="300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359" r:id="rId33"/>
    <p:sldId id="383" r:id="rId34"/>
    <p:sldId id="372" r:id="rId35"/>
    <p:sldId id="373" r:id="rId36"/>
    <p:sldId id="374" r:id="rId37"/>
    <p:sldId id="375" r:id="rId38"/>
    <p:sldId id="376" r:id="rId39"/>
    <p:sldId id="385" r:id="rId40"/>
    <p:sldId id="377" r:id="rId41"/>
    <p:sldId id="378" r:id="rId42"/>
    <p:sldId id="379" r:id="rId43"/>
    <p:sldId id="386" r:id="rId44"/>
    <p:sldId id="368" r:id="rId45"/>
    <p:sldId id="381" r:id="rId46"/>
    <p:sldId id="369" r:id="rId47"/>
    <p:sldId id="370" r:id="rId48"/>
    <p:sldId id="384" r:id="rId49"/>
    <p:sldId id="415" r:id="rId50"/>
    <p:sldId id="416" r:id="rId51"/>
    <p:sldId id="417" r:id="rId52"/>
    <p:sldId id="418" r:id="rId53"/>
    <p:sldId id="38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80" autoAdjust="0"/>
  </p:normalViewPr>
  <p:slideViewPr>
    <p:cSldViewPr>
      <p:cViewPr varScale="1">
        <p:scale>
          <a:sx n="62" d="100"/>
          <a:sy n="62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EE0B4-3359-4BA2-91BE-72C14574F9C7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12C6E1-4F6A-400E-B969-A439586D9653}">
      <dgm:prSet phldrT="[Text]"/>
      <dgm:spPr/>
      <dgm:t>
        <a:bodyPr/>
        <a:lstStyle/>
        <a:p>
          <a:r>
            <a:rPr lang="en-US" b="1" i="0" dirty="0"/>
            <a:t>Age</a:t>
          </a:r>
          <a:endParaRPr lang="en-US" b="1" dirty="0"/>
        </a:p>
      </dgm:t>
    </dgm:pt>
    <dgm:pt modelId="{58FF625A-4809-4F57-A5C7-381DF2776214}" type="parTrans" cxnId="{41207634-6433-4C1D-8FC8-BBD219A428AE}">
      <dgm:prSet/>
      <dgm:spPr/>
      <dgm:t>
        <a:bodyPr/>
        <a:lstStyle/>
        <a:p>
          <a:endParaRPr lang="en-US" b="1"/>
        </a:p>
      </dgm:t>
    </dgm:pt>
    <dgm:pt modelId="{47C7EF24-BBF1-4317-A9D1-135D8EE1D6EE}" type="sibTrans" cxnId="{41207634-6433-4C1D-8FC8-BBD219A428AE}">
      <dgm:prSet/>
      <dgm:spPr/>
      <dgm:t>
        <a:bodyPr/>
        <a:lstStyle/>
        <a:p>
          <a:endParaRPr lang="en-US" b="1"/>
        </a:p>
      </dgm:t>
    </dgm:pt>
    <dgm:pt modelId="{12381093-D2EC-475A-BFF9-078827519C26}">
      <dgm:prSet phldrT="[Text]"/>
      <dgm:spPr/>
      <dgm:t>
        <a:bodyPr/>
        <a:lstStyle/>
        <a:p>
          <a:r>
            <a:rPr lang="en-US" b="1" i="0" dirty="0"/>
            <a:t>Gender</a:t>
          </a:r>
          <a:endParaRPr lang="en-US" b="1" dirty="0"/>
        </a:p>
      </dgm:t>
    </dgm:pt>
    <dgm:pt modelId="{F1B5C20D-88F7-46FF-80D2-AB5A04090A5D}" type="parTrans" cxnId="{92F9D2F3-BF4D-4CFC-A9F7-B3F7503373AA}">
      <dgm:prSet/>
      <dgm:spPr/>
      <dgm:t>
        <a:bodyPr/>
        <a:lstStyle/>
        <a:p>
          <a:endParaRPr lang="en-US" b="1"/>
        </a:p>
      </dgm:t>
    </dgm:pt>
    <dgm:pt modelId="{1F6A8FC8-253E-4B13-86B3-98D24DA6FD3B}" type="sibTrans" cxnId="{92F9D2F3-BF4D-4CFC-A9F7-B3F7503373AA}">
      <dgm:prSet/>
      <dgm:spPr/>
      <dgm:t>
        <a:bodyPr/>
        <a:lstStyle/>
        <a:p>
          <a:endParaRPr lang="en-US" b="1"/>
        </a:p>
      </dgm:t>
    </dgm:pt>
    <dgm:pt modelId="{05318C86-2992-47DE-A50D-2125D125158A}">
      <dgm:prSet phldrT="[Text]"/>
      <dgm:spPr/>
      <dgm:t>
        <a:bodyPr/>
        <a:lstStyle/>
        <a:p>
          <a:r>
            <a:rPr lang="en-US" b="1" i="0" dirty="0"/>
            <a:t>Occupation</a:t>
          </a:r>
          <a:endParaRPr lang="en-US" b="1" dirty="0"/>
        </a:p>
      </dgm:t>
    </dgm:pt>
    <dgm:pt modelId="{310AE366-2687-4A68-BED6-C7E105209A7A}" type="parTrans" cxnId="{A9DBFD9B-EC5E-4221-81D3-7327575C8F4A}">
      <dgm:prSet/>
      <dgm:spPr/>
      <dgm:t>
        <a:bodyPr/>
        <a:lstStyle/>
        <a:p>
          <a:endParaRPr lang="en-US" b="1"/>
        </a:p>
      </dgm:t>
    </dgm:pt>
    <dgm:pt modelId="{4361BA42-17E6-4697-9DE5-B33CE934BCC5}" type="sibTrans" cxnId="{A9DBFD9B-EC5E-4221-81D3-7327575C8F4A}">
      <dgm:prSet/>
      <dgm:spPr/>
      <dgm:t>
        <a:bodyPr/>
        <a:lstStyle/>
        <a:p>
          <a:endParaRPr lang="en-US" b="1"/>
        </a:p>
      </dgm:t>
    </dgm:pt>
    <dgm:pt modelId="{30FEE8BA-EE0B-43B2-936A-A9CB089D5AC8}">
      <dgm:prSet phldrT="[Text]"/>
      <dgm:spPr/>
      <dgm:t>
        <a:bodyPr/>
        <a:lstStyle/>
        <a:p>
          <a:r>
            <a:rPr lang="en-US" b="1" i="0" dirty="0"/>
            <a:t>Education</a:t>
          </a:r>
          <a:endParaRPr lang="en-US" b="1" dirty="0"/>
        </a:p>
      </dgm:t>
    </dgm:pt>
    <dgm:pt modelId="{F3C55CCC-D599-49FA-9E0E-3755F4FAFDA5}" type="parTrans" cxnId="{30B6A243-0ACF-4178-90B9-693175DCED29}">
      <dgm:prSet/>
      <dgm:spPr/>
      <dgm:t>
        <a:bodyPr/>
        <a:lstStyle/>
        <a:p>
          <a:endParaRPr lang="en-US" b="1"/>
        </a:p>
      </dgm:t>
    </dgm:pt>
    <dgm:pt modelId="{1922C00C-F6C7-4AFD-AFCF-EF9DA3F484D4}" type="sibTrans" cxnId="{30B6A243-0ACF-4178-90B9-693175DCED29}">
      <dgm:prSet/>
      <dgm:spPr/>
      <dgm:t>
        <a:bodyPr/>
        <a:lstStyle/>
        <a:p>
          <a:endParaRPr lang="en-US" b="1"/>
        </a:p>
      </dgm:t>
    </dgm:pt>
    <dgm:pt modelId="{27E1A30F-1B8E-4A4B-904C-A12A670ADCA9}">
      <dgm:prSet phldrT="[Text]"/>
      <dgm:spPr/>
      <dgm:t>
        <a:bodyPr/>
        <a:lstStyle/>
        <a:p>
          <a:r>
            <a:rPr lang="en-US" b="1" i="0" dirty="0"/>
            <a:t>Marital Status</a:t>
          </a:r>
          <a:endParaRPr lang="en-US" b="1" dirty="0"/>
        </a:p>
      </dgm:t>
    </dgm:pt>
    <dgm:pt modelId="{07E7EEEE-2FAB-41DD-ACBB-B0AA7F7A97BC}" type="parTrans" cxnId="{8CF6431C-3B2E-4A0E-A969-A904DA9C9CFA}">
      <dgm:prSet/>
      <dgm:spPr/>
      <dgm:t>
        <a:bodyPr/>
        <a:lstStyle/>
        <a:p>
          <a:endParaRPr lang="en-US" b="1"/>
        </a:p>
      </dgm:t>
    </dgm:pt>
    <dgm:pt modelId="{CECA26B0-D3E4-4B36-B71F-990340B63A45}" type="sibTrans" cxnId="{8CF6431C-3B2E-4A0E-A969-A904DA9C9CFA}">
      <dgm:prSet/>
      <dgm:spPr/>
      <dgm:t>
        <a:bodyPr/>
        <a:lstStyle/>
        <a:p>
          <a:endParaRPr lang="en-US" b="1"/>
        </a:p>
      </dgm:t>
    </dgm:pt>
    <dgm:pt modelId="{C9D3953D-A3A9-48F5-99F1-C87ABF22FEE8}">
      <dgm:prSet phldrT="[Text]"/>
      <dgm:spPr/>
      <dgm:t>
        <a:bodyPr/>
        <a:lstStyle/>
        <a:p>
          <a:r>
            <a:rPr lang="en-US" b="1" i="0" dirty="0"/>
            <a:t>Religion</a:t>
          </a:r>
          <a:endParaRPr lang="en-US" b="1" dirty="0"/>
        </a:p>
      </dgm:t>
    </dgm:pt>
    <dgm:pt modelId="{FACFD5BA-917A-4B0B-8258-A4ACB2C2EFDD}" type="parTrans" cxnId="{3453CFA5-C0C7-4D44-B85A-E185BEC753D6}">
      <dgm:prSet/>
      <dgm:spPr/>
      <dgm:t>
        <a:bodyPr/>
        <a:lstStyle/>
        <a:p>
          <a:endParaRPr lang="en-US" b="1"/>
        </a:p>
      </dgm:t>
    </dgm:pt>
    <dgm:pt modelId="{0EC9C752-EEDA-41F3-A5E6-67E6FC399478}" type="sibTrans" cxnId="{3453CFA5-C0C7-4D44-B85A-E185BEC753D6}">
      <dgm:prSet/>
      <dgm:spPr/>
      <dgm:t>
        <a:bodyPr/>
        <a:lstStyle/>
        <a:p>
          <a:endParaRPr lang="en-US" b="1"/>
        </a:p>
      </dgm:t>
    </dgm:pt>
    <dgm:pt modelId="{3391A4FA-82AD-40A9-B086-FC70B3D894F9}">
      <dgm:prSet phldrT="[Text]"/>
      <dgm:spPr/>
      <dgm:t>
        <a:bodyPr/>
        <a:lstStyle/>
        <a:p>
          <a:r>
            <a:rPr lang="en-US" b="1" i="0" dirty="0"/>
            <a:t>Family size</a:t>
          </a:r>
          <a:endParaRPr lang="en-US" b="1" dirty="0"/>
        </a:p>
      </dgm:t>
    </dgm:pt>
    <dgm:pt modelId="{F3B0A394-3B3A-4DE5-A328-0C510DEF9C52}" type="parTrans" cxnId="{E403A898-1F1B-49EB-BF42-72D25766ACAC}">
      <dgm:prSet/>
      <dgm:spPr/>
      <dgm:t>
        <a:bodyPr/>
        <a:lstStyle/>
        <a:p>
          <a:endParaRPr lang="en-US" b="1"/>
        </a:p>
      </dgm:t>
    </dgm:pt>
    <dgm:pt modelId="{B0D6DE6D-D532-45D1-B9F2-024E8660BDA4}" type="sibTrans" cxnId="{E403A898-1F1B-49EB-BF42-72D25766ACAC}">
      <dgm:prSet/>
      <dgm:spPr/>
      <dgm:t>
        <a:bodyPr/>
        <a:lstStyle/>
        <a:p>
          <a:endParaRPr lang="en-US" b="1"/>
        </a:p>
      </dgm:t>
    </dgm:pt>
    <dgm:pt modelId="{06E65E14-A308-472A-9AB7-E3E937185D38}">
      <dgm:prSet phldrT="[Text]"/>
      <dgm:spPr/>
      <dgm:t>
        <a:bodyPr/>
        <a:lstStyle/>
        <a:p>
          <a:r>
            <a:rPr lang="en-US" b="1" i="0" dirty="0"/>
            <a:t>Family life cycle</a:t>
          </a:r>
          <a:endParaRPr lang="en-US" b="1" dirty="0"/>
        </a:p>
      </dgm:t>
    </dgm:pt>
    <dgm:pt modelId="{9E16BE6C-0CFC-4FAC-9D87-30548EEAC168}" type="parTrans" cxnId="{CB37E7F6-566D-44BA-AE75-B5452C0433AE}">
      <dgm:prSet/>
      <dgm:spPr/>
      <dgm:t>
        <a:bodyPr/>
        <a:lstStyle/>
        <a:p>
          <a:endParaRPr lang="en-US" b="1"/>
        </a:p>
      </dgm:t>
    </dgm:pt>
    <dgm:pt modelId="{50460FC7-3395-4BF9-81F7-86B92C563BDF}" type="sibTrans" cxnId="{CB37E7F6-566D-44BA-AE75-B5452C0433AE}">
      <dgm:prSet/>
      <dgm:spPr/>
      <dgm:t>
        <a:bodyPr/>
        <a:lstStyle/>
        <a:p>
          <a:endParaRPr lang="en-US" b="1"/>
        </a:p>
      </dgm:t>
    </dgm:pt>
    <dgm:pt modelId="{6064B320-EB6C-4A4A-8A7F-0496535E73D8}">
      <dgm:prSet phldrT="[Text]"/>
      <dgm:spPr/>
      <dgm:t>
        <a:bodyPr/>
        <a:lstStyle/>
        <a:p>
          <a:r>
            <a:rPr lang="en-US" b="1" i="0" dirty="0"/>
            <a:t>Race</a:t>
          </a:r>
          <a:endParaRPr lang="en-US" b="1" dirty="0"/>
        </a:p>
      </dgm:t>
    </dgm:pt>
    <dgm:pt modelId="{D7E34960-3C4C-4DAD-88E9-D02027215843}" type="parTrans" cxnId="{752AC2DB-AEE5-4FAB-9E33-8BC5995DBA49}">
      <dgm:prSet/>
      <dgm:spPr/>
      <dgm:t>
        <a:bodyPr/>
        <a:lstStyle/>
        <a:p>
          <a:endParaRPr lang="en-US" b="1"/>
        </a:p>
      </dgm:t>
    </dgm:pt>
    <dgm:pt modelId="{299DEE4E-8F42-4BE0-846D-19BC4213D5E3}" type="sibTrans" cxnId="{752AC2DB-AEE5-4FAB-9E33-8BC5995DBA49}">
      <dgm:prSet/>
      <dgm:spPr/>
      <dgm:t>
        <a:bodyPr/>
        <a:lstStyle/>
        <a:p>
          <a:endParaRPr lang="en-US" b="1"/>
        </a:p>
      </dgm:t>
    </dgm:pt>
    <dgm:pt modelId="{67586A7F-6980-4796-B189-1E75A5815B2A}">
      <dgm:prSet phldrT="[Text]"/>
      <dgm:spPr/>
      <dgm:t>
        <a:bodyPr/>
        <a:lstStyle/>
        <a:p>
          <a:r>
            <a:rPr lang="en-US" b="1" i="0" dirty="0"/>
            <a:t>Generation</a:t>
          </a:r>
          <a:endParaRPr lang="en-US" b="1" dirty="0"/>
        </a:p>
      </dgm:t>
    </dgm:pt>
    <dgm:pt modelId="{0BC2249D-FB30-4953-8A3F-7AF227D9FFF7}" type="parTrans" cxnId="{C31A9627-FC8F-4593-AD9C-4460B42A7E91}">
      <dgm:prSet/>
      <dgm:spPr/>
      <dgm:t>
        <a:bodyPr/>
        <a:lstStyle/>
        <a:p>
          <a:endParaRPr lang="en-US" b="1"/>
        </a:p>
      </dgm:t>
    </dgm:pt>
    <dgm:pt modelId="{3D968BED-6B2F-46E1-A584-3E29DB37EC7B}" type="sibTrans" cxnId="{C31A9627-FC8F-4593-AD9C-4460B42A7E91}">
      <dgm:prSet/>
      <dgm:spPr/>
      <dgm:t>
        <a:bodyPr/>
        <a:lstStyle/>
        <a:p>
          <a:endParaRPr lang="en-US" b="1"/>
        </a:p>
      </dgm:t>
    </dgm:pt>
    <dgm:pt modelId="{9ADE2098-0837-4AF3-BFAD-96360EB987DD}">
      <dgm:prSet phldrT="[Text]"/>
      <dgm:spPr/>
      <dgm:t>
        <a:bodyPr/>
        <a:lstStyle/>
        <a:p>
          <a:r>
            <a:rPr lang="en-US" b="1" i="0" dirty="0"/>
            <a:t>Income</a:t>
          </a:r>
          <a:endParaRPr lang="en-US" b="1" dirty="0"/>
        </a:p>
      </dgm:t>
    </dgm:pt>
    <dgm:pt modelId="{26F57EC4-94E4-48AE-A909-3B1C615FC11A}" type="parTrans" cxnId="{31BD9E9A-047D-4594-8C61-5B59678CEC70}">
      <dgm:prSet/>
      <dgm:spPr/>
      <dgm:t>
        <a:bodyPr/>
        <a:lstStyle/>
        <a:p>
          <a:endParaRPr lang="en-US" b="1"/>
        </a:p>
      </dgm:t>
    </dgm:pt>
    <dgm:pt modelId="{F5EC0107-02B0-4E69-B596-2C03653FE8CA}" type="sibTrans" cxnId="{31BD9E9A-047D-4594-8C61-5B59678CEC70}">
      <dgm:prSet/>
      <dgm:spPr/>
      <dgm:t>
        <a:bodyPr/>
        <a:lstStyle/>
        <a:p>
          <a:endParaRPr lang="en-US" b="1"/>
        </a:p>
      </dgm:t>
    </dgm:pt>
    <dgm:pt modelId="{3E3C7046-022E-4713-A979-6A6DDD974C3E}">
      <dgm:prSet phldrT="[Text]"/>
      <dgm:spPr/>
      <dgm:t>
        <a:bodyPr/>
        <a:lstStyle/>
        <a:p>
          <a:r>
            <a:rPr lang="en-US" b="1" i="0" dirty="0"/>
            <a:t>Nationality</a:t>
          </a:r>
          <a:endParaRPr lang="en-US" b="1" dirty="0"/>
        </a:p>
      </dgm:t>
    </dgm:pt>
    <dgm:pt modelId="{D48EC38C-6853-41C8-989D-CA85B315CDC3}" type="parTrans" cxnId="{C5ADC293-9520-46FA-895F-FF90AE1E7634}">
      <dgm:prSet/>
      <dgm:spPr/>
      <dgm:t>
        <a:bodyPr/>
        <a:lstStyle/>
        <a:p>
          <a:endParaRPr lang="en-US" b="1"/>
        </a:p>
      </dgm:t>
    </dgm:pt>
    <dgm:pt modelId="{71FA4CE0-EEA1-4563-B31F-EE35DF5305AF}" type="sibTrans" cxnId="{C5ADC293-9520-46FA-895F-FF90AE1E7634}">
      <dgm:prSet/>
      <dgm:spPr/>
      <dgm:t>
        <a:bodyPr/>
        <a:lstStyle/>
        <a:p>
          <a:endParaRPr lang="en-US" b="1"/>
        </a:p>
      </dgm:t>
    </dgm:pt>
    <dgm:pt modelId="{808A936C-71DF-40C5-9B4A-D03350A639E0}" type="pres">
      <dgm:prSet presAssocID="{1E0EE0B4-3359-4BA2-91BE-72C14574F9C7}" presName="diagram" presStyleCnt="0">
        <dgm:presLayoutVars>
          <dgm:dir/>
          <dgm:resizeHandles val="exact"/>
        </dgm:presLayoutVars>
      </dgm:prSet>
      <dgm:spPr/>
    </dgm:pt>
    <dgm:pt modelId="{D60262D3-E59A-489B-9F9C-2C2874CDDDB5}" type="pres">
      <dgm:prSet presAssocID="{DC12C6E1-4F6A-400E-B969-A439586D9653}" presName="node" presStyleLbl="node1" presStyleIdx="0" presStyleCnt="12">
        <dgm:presLayoutVars>
          <dgm:bulletEnabled val="1"/>
        </dgm:presLayoutVars>
      </dgm:prSet>
      <dgm:spPr/>
    </dgm:pt>
    <dgm:pt modelId="{CD48F407-BF44-4EF3-A891-B34EBA1CDCA7}" type="pres">
      <dgm:prSet presAssocID="{47C7EF24-BBF1-4317-A9D1-135D8EE1D6EE}" presName="sibTrans" presStyleCnt="0"/>
      <dgm:spPr/>
    </dgm:pt>
    <dgm:pt modelId="{C1AA4B2B-020C-419D-A46D-93F5D82269EE}" type="pres">
      <dgm:prSet presAssocID="{12381093-D2EC-475A-BFF9-078827519C26}" presName="node" presStyleLbl="node1" presStyleIdx="1" presStyleCnt="12">
        <dgm:presLayoutVars>
          <dgm:bulletEnabled val="1"/>
        </dgm:presLayoutVars>
      </dgm:prSet>
      <dgm:spPr/>
    </dgm:pt>
    <dgm:pt modelId="{EC88F575-3183-46A2-AB88-B4F33B0B6ED8}" type="pres">
      <dgm:prSet presAssocID="{1F6A8FC8-253E-4B13-86B3-98D24DA6FD3B}" presName="sibTrans" presStyleCnt="0"/>
      <dgm:spPr/>
    </dgm:pt>
    <dgm:pt modelId="{BE22B49A-559A-4FEF-908A-53935EB75958}" type="pres">
      <dgm:prSet presAssocID="{05318C86-2992-47DE-A50D-2125D125158A}" presName="node" presStyleLbl="node1" presStyleIdx="2" presStyleCnt="12">
        <dgm:presLayoutVars>
          <dgm:bulletEnabled val="1"/>
        </dgm:presLayoutVars>
      </dgm:prSet>
      <dgm:spPr/>
    </dgm:pt>
    <dgm:pt modelId="{9F89B7F2-15D3-45D7-A635-2B915F8ED7EB}" type="pres">
      <dgm:prSet presAssocID="{4361BA42-17E6-4697-9DE5-B33CE934BCC5}" presName="sibTrans" presStyleCnt="0"/>
      <dgm:spPr/>
    </dgm:pt>
    <dgm:pt modelId="{6D5E99F5-3008-46AB-B8E9-825BBDD3D2C6}" type="pres">
      <dgm:prSet presAssocID="{30FEE8BA-EE0B-43B2-936A-A9CB089D5AC8}" presName="node" presStyleLbl="node1" presStyleIdx="3" presStyleCnt="12">
        <dgm:presLayoutVars>
          <dgm:bulletEnabled val="1"/>
        </dgm:presLayoutVars>
      </dgm:prSet>
      <dgm:spPr/>
    </dgm:pt>
    <dgm:pt modelId="{263B6E0C-80D1-492A-82BA-B23C530A6131}" type="pres">
      <dgm:prSet presAssocID="{1922C00C-F6C7-4AFD-AFCF-EF9DA3F484D4}" presName="sibTrans" presStyleCnt="0"/>
      <dgm:spPr/>
    </dgm:pt>
    <dgm:pt modelId="{4EA9280C-83F9-4F3F-B42C-FDA9D8936170}" type="pres">
      <dgm:prSet presAssocID="{27E1A30F-1B8E-4A4B-904C-A12A670ADCA9}" presName="node" presStyleLbl="node1" presStyleIdx="4" presStyleCnt="12">
        <dgm:presLayoutVars>
          <dgm:bulletEnabled val="1"/>
        </dgm:presLayoutVars>
      </dgm:prSet>
      <dgm:spPr/>
    </dgm:pt>
    <dgm:pt modelId="{C369D40A-7B8C-4374-B14E-6850DAA94C54}" type="pres">
      <dgm:prSet presAssocID="{CECA26B0-D3E4-4B36-B71F-990340B63A45}" presName="sibTrans" presStyleCnt="0"/>
      <dgm:spPr/>
    </dgm:pt>
    <dgm:pt modelId="{BF8014FF-9657-4A24-9173-2CB6DDC13E73}" type="pres">
      <dgm:prSet presAssocID="{C9D3953D-A3A9-48F5-99F1-C87ABF22FEE8}" presName="node" presStyleLbl="node1" presStyleIdx="5" presStyleCnt="12">
        <dgm:presLayoutVars>
          <dgm:bulletEnabled val="1"/>
        </dgm:presLayoutVars>
      </dgm:prSet>
      <dgm:spPr/>
    </dgm:pt>
    <dgm:pt modelId="{BD0EF6CF-7044-4710-9F7E-26EE83455137}" type="pres">
      <dgm:prSet presAssocID="{0EC9C752-EEDA-41F3-A5E6-67E6FC399478}" presName="sibTrans" presStyleCnt="0"/>
      <dgm:spPr/>
    </dgm:pt>
    <dgm:pt modelId="{9D695EBF-D30A-4736-9991-862C3DEF0021}" type="pres">
      <dgm:prSet presAssocID="{3391A4FA-82AD-40A9-B086-FC70B3D894F9}" presName="node" presStyleLbl="node1" presStyleIdx="6" presStyleCnt="12">
        <dgm:presLayoutVars>
          <dgm:bulletEnabled val="1"/>
        </dgm:presLayoutVars>
      </dgm:prSet>
      <dgm:spPr/>
    </dgm:pt>
    <dgm:pt modelId="{B5986505-395A-4047-8E19-201BB35588B3}" type="pres">
      <dgm:prSet presAssocID="{B0D6DE6D-D532-45D1-B9F2-024E8660BDA4}" presName="sibTrans" presStyleCnt="0"/>
      <dgm:spPr/>
    </dgm:pt>
    <dgm:pt modelId="{123800B3-202A-47AE-92A8-7ECD54D39544}" type="pres">
      <dgm:prSet presAssocID="{06E65E14-A308-472A-9AB7-E3E937185D38}" presName="node" presStyleLbl="node1" presStyleIdx="7" presStyleCnt="12">
        <dgm:presLayoutVars>
          <dgm:bulletEnabled val="1"/>
        </dgm:presLayoutVars>
      </dgm:prSet>
      <dgm:spPr/>
    </dgm:pt>
    <dgm:pt modelId="{BA70F159-DE34-4ABF-88EC-07865F339E4C}" type="pres">
      <dgm:prSet presAssocID="{50460FC7-3395-4BF9-81F7-86B92C563BDF}" presName="sibTrans" presStyleCnt="0"/>
      <dgm:spPr/>
    </dgm:pt>
    <dgm:pt modelId="{172275C3-04EE-4C28-B295-42317E0681A0}" type="pres">
      <dgm:prSet presAssocID="{6064B320-EB6C-4A4A-8A7F-0496535E73D8}" presName="node" presStyleLbl="node1" presStyleIdx="8" presStyleCnt="12">
        <dgm:presLayoutVars>
          <dgm:bulletEnabled val="1"/>
        </dgm:presLayoutVars>
      </dgm:prSet>
      <dgm:spPr/>
    </dgm:pt>
    <dgm:pt modelId="{F12E506B-91F6-44D1-83AA-2B3F6C6332FF}" type="pres">
      <dgm:prSet presAssocID="{299DEE4E-8F42-4BE0-846D-19BC4213D5E3}" presName="sibTrans" presStyleCnt="0"/>
      <dgm:spPr/>
    </dgm:pt>
    <dgm:pt modelId="{80CA32CA-272C-4EEB-8CAD-CCC0F085AE85}" type="pres">
      <dgm:prSet presAssocID="{67586A7F-6980-4796-B189-1E75A5815B2A}" presName="node" presStyleLbl="node1" presStyleIdx="9" presStyleCnt="12">
        <dgm:presLayoutVars>
          <dgm:bulletEnabled val="1"/>
        </dgm:presLayoutVars>
      </dgm:prSet>
      <dgm:spPr/>
    </dgm:pt>
    <dgm:pt modelId="{C13CB375-FF85-4E00-BC7E-37DC8A1D4E3D}" type="pres">
      <dgm:prSet presAssocID="{3D968BED-6B2F-46E1-A584-3E29DB37EC7B}" presName="sibTrans" presStyleCnt="0"/>
      <dgm:spPr/>
    </dgm:pt>
    <dgm:pt modelId="{8D5247F8-704A-4263-85D6-D315B9183DEA}" type="pres">
      <dgm:prSet presAssocID="{9ADE2098-0837-4AF3-BFAD-96360EB987DD}" presName="node" presStyleLbl="node1" presStyleIdx="10" presStyleCnt="12">
        <dgm:presLayoutVars>
          <dgm:bulletEnabled val="1"/>
        </dgm:presLayoutVars>
      </dgm:prSet>
      <dgm:spPr/>
    </dgm:pt>
    <dgm:pt modelId="{90682DF0-F069-4028-A734-E4B493A26317}" type="pres">
      <dgm:prSet presAssocID="{F5EC0107-02B0-4E69-B596-2C03653FE8CA}" presName="sibTrans" presStyleCnt="0"/>
      <dgm:spPr/>
    </dgm:pt>
    <dgm:pt modelId="{6B53168E-1D59-41BB-BCC7-826727835BC1}" type="pres">
      <dgm:prSet presAssocID="{3E3C7046-022E-4713-A979-6A6DDD974C3E}" presName="node" presStyleLbl="node1" presStyleIdx="11" presStyleCnt="12">
        <dgm:presLayoutVars>
          <dgm:bulletEnabled val="1"/>
        </dgm:presLayoutVars>
      </dgm:prSet>
      <dgm:spPr/>
    </dgm:pt>
  </dgm:ptLst>
  <dgm:cxnLst>
    <dgm:cxn modelId="{84DAD50D-6097-423D-BB8C-B9B0F0BCEFC0}" type="presOf" srcId="{1E0EE0B4-3359-4BA2-91BE-72C14574F9C7}" destId="{808A936C-71DF-40C5-9B4A-D03350A639E0}" srcOrd="0" destOrd="0" presId="urn:microsoft.com/office/officeart/2005/8/layout/default"/>
    <dgm:cxn modelId="{2A7C7213-2CBE-457C-83E8-DD5AF581CE79}" type="presOf" srcId="{9ADE2098-0837-4AF3-BFAD-96360EB987DD}" destId="{8D5247F8-704A-4263-85D6-D315B9183DEA}" srcOrd="0" destOrd="0" presId="urn:microsoft.com/office/officeart/2005/8/layout/default"/>
    <dgm:cxn modelId="{07937F14-53C3-4A06-8A7B-3AEEFA5F9063}" type="presOf" srcId="{6064B320-EB6C-4A4A-8A7F-0496535E73D8}" destId="{172275C3-04EE-4C28-B295-42317E0681A0}" srcOrd="0" destOrd="0" presId="urn:microsoft.com/office/officeart/2005/8/layout/default"/>
    <dgm:cxn modelId="{E632761B-B945-4598-AE54-68003F538B0B}" type="presOf" srcId="{3391A4FA-82AD-40A9-B086-FC70B3D894F9}" destId="{9D695EBF-D30A-4736-9991-862C3DEF0021}" srcOrd="0" destOrd="0" presId="urn:microsoft.com/office/officeart/2005/8/layout/default"/>
    <dgm:cxn modelId="{8CF6431C-3B2E-4A0E-A969-A904DA9C9CFA}" srcId="{1E0EE0B4-3359-4BA2-91BE-72C14574F9C7}" destId="{27E1A30F-1B8E-4A4B-904C-A12A670ADCA9}" srcOrd="4" destOrd="0" parTransId="{07E7EEEE-2FAB-41DD-ACBB-B0AA7F7A97BC}" sibTransId="{CECA26B0-D3E4-4B36-B71F-990340B63A45}"/>
    <dgm:cxn modelId="{C31A9627-FC8F-4593-AD9C-4460B42A7E91}" srcId="{1E0EE0B4-3359-4BA2-91BE-72C14574F9C7}" destId="{67586A7F-6980-4796-B189-1E75A5815B2A}" srcOrd="9" destOrd="0" parTransId="{0BC2249D-FB30-4953-8A3F-7AF227D9FFF7}" sibTransId="{3D968BED-6B2F-46E1-A584-3E29DB37EC7B}"/>
    <dgm:cxn modelId="{41207634-6433-4C1D-8FC8-BBD219A428AE}" srcId="{1E0EE0B4-3359-4BA2-91BE-72C14574F9C7}" destId="{DC12C6E1-4F6A-400E-B969-A439586D9653}" srcOrd="0" destOrd="0" parTransId="{58FF625A-4809-4F57-A5C7-381DF2776214}" sibTransId="{47C7EF24-BBF1-4317-A9D1-135D8EE1D6EE}"/>
    <dgm:cxn modelId="{30B6A243-0ACF-4178-90B9-693175DCED29}" srcId="{1E0EE0B4-3359-4BA2-91BE-72C14574F9C7}" destId="{30FEE8BA-EE0B-43B2-936A-A9CB089D5AC8}" srcOrd="3" destOrd="0" parTransId="{F3C55CCC-D599-49FA-9E0E-3755F4FAFDA5}" sibTransId="{1922C00C-F6C7-4AFD-AFCF-EF9DA3F484D4}"/>
    <dgm:cxn modelId="{CE419C6B-3E86-43DF-A13D-A2317133F773}" type="presOf" srcId="{DC12C6E1-4F6A-400E-B969-A439586D9653}" destId="{D60262D3-E59A-489B-9F9C-2C2874CDDDB5}" srcOrd="0" destOrd="0" presId="urn:microsoft.com/office/officeart/2005/8/layout/default"/>
    <dgm:cxn modelId="{06921B6D-2F1D-486B-9753-16D3F2D62266}" type="presOf" srcId="{27E1A30F-1B8E-4A4B-904C-A12A670ADCA9}" destId="{4EA9280C-83F9-4F3F-B42C-FDA9D8936170}" srcOrd="0" destOrd="0" presId="urn:microsoft.com/office/officeart/2005/8/layout/default"/>
    <dgm:cxn modelId="{FC13284D-664E-4BC6-827C-5226A04856A2}" type="presOf" srcId="{12381093-D2EC-475A-BFF9-078827519C26}" destId="{C1AA4B2B-020C-419D-A46D-93F5D82269EE}" srcOrd="0" destOrd="0" presId="urn:microsoft.com/office/officeart/2005/8/layout/default"/>
    <dgm:cxn modelId="{A4624856-D8E0-41CA-9913-B8193A3E5400}" type="presOf" srcId="{C9D3953D-A3A9-48F5-99F1-C87ABF22FEE8}" destId="{BF8014FF-9657-4A24-9173-2CB6DDC13E73}" srcOrd="0" destOrd="0" presId="urn:microsoft.com/office/officeart/2005/8/layout/default"/>
    <dgm:cxn modelId="{4D6B567A-1C5C-416A-A096-AFC2F2C016C4}" type="presOf" srcId="{05318C86-2992-47DE-A50D-2125D125158A}" destId="{BE22B49A-559A-4FEF-908A-53935EB75958}" srcOrd="0" destOrd="0" presId="urn:microsoft.com/office/officeart/2005/8/layout/default"/>
    <dgm:cxn modelId="{C5ADC293-9520-46FA-895F-FF90AE1E7634}" srcId="{1E0EE0B4-3359-4BA2-91BE-72C14574F9C7}" destId="{3E3C7046-022E-4713-A979-6A6DDD974C3E}" srcOrd="11" destOrd="0" parTransId="{D48EC38C-6853-41C8-989D-CA85B315CDC3}" sibTransId="{71FA4CE0-EEA1-4563-B31F-EE35DF5305AF}"/>
    <dgm:cxn modelId="{E403A898-1F1B-49EB-BF42-72D25766ACAC}" srcId="{1E0EE0B4-3359-4BA2-91BE-72C14574F9C7}" destId="{3391A4FA-82AD-40A9-B086-FC70B3D894F9}" srcOrd="6" destOrd="0" parTransId="{F3B0A394-3B3A-4DE5-A328-0C510DEF9C52}" sibTransId="{B0D6DE6D-D532-45D1-B9F2-024E8660BDA4}"/>
    <dgm:cxn modelId="{31BD9E9A-047D-4594-8C61-5B59678CEC70}" srcId="{1E0EE0B4-3359-4BA2-91BE-72C14574F9C7}" destId="{9ADE2098-0837-4AF3-BFAD-96360EB987DD}" srcOrd="10" destOrd="0" parTransId="{26F57EC4-94E4-48AE-A909-3B1C615FC11A}" sibTransId="{F5EC0107-02B0-4E69-B596-2C03653FE8CA}"/>
    <dgm:cxn modelId="{A9DBFD9B-EC5E-4221-81D3-7327575C8F4A}" srcId="{1E0EE0B4-3359-4BA2-91BE-72C14574F9C7}" destId="{05318C86-2992-47DE-A50D-2125D125158A}" srcOrd="2" destOrd="0" parTransId="{310AE366-2687-4A68-BED6-C7E105209A7A}" sibTransId="{4361BA42-17E6-4697-9DE5-B33CE934BCC5}"/>
    <dgm:cxn modelId="{3453CFA5-C0C7-4D44-B85A-E185BEC753D6}" srcId="{1E0EE0B4-3359-4BA2-91BE-72C14574F9C7}" destId="{C9D3953D-A3A9-48F5-99F1-C87ABF22FEE8}" srcOrd="5" destOrd="0" parTransId="{FACFD5BA-917A-4B0B-8258-A4ACB2C2EFDD}" sibTransId="{0EC9C752-EEDA-41F3-A5E6-67E6FC399478}"/>
    <dgm:cxn modelId="{044F3CC4-4F29-48A2-BFF8-40FA56315F7B}" type="presOf" srcId="{30FEE8BA-EE0B-43B2-936A-A9CB089D5AC8}" destId="{6D5E99F5-3008-46AB-B8E9-825BBDD3D2C6}" srcOrd="0" destOrd="0" presId="urn:microsoft.com/office/officeart/2005/8/layout/default"/>
    <dgm:cxn modelId="{275E5BC8-8B2F-4DBA-95DA-0D2FCB33514C}" type="presOf" srcId="{67586A7F-6980-4796-B189-1E75A5815B2A}" destId="{80CA32CA-272C-4EEB-8CAD-CCC0F085AE85}" srcOrd="0" destOrd="0" presId="urn:microsoft.com/office/officeart/2005/8/layout/default"/>
    <dgm:cxn modelId="{CE6C9ACC-16D3-40F5-B7C8-FDC4082E1F55}" type="presOf" srcId="{3E3C7046-022E-4713-A979-6A6DDD974C3E}" destId="{6B53168E-1D59-41BB-BCC7-826727835BC1}" srcOrd="0" destOrd="0" presId="urn:microsoft.com/office/officeart/2005/8/layout/default"/>
    <dgm:cxn modelId="{A56341D3-609D-49F9-818B-787B65AA6AC5}" type="presOf" srcId="{06E65E14-A308-472A-9AB7-E3E937185D38}" destId="{123800B3-202A-47AE-92A8-7ECD54D39544}" srcOrd="0" destOrd="0" presId="urn:microsoft.com/office/officeart/2005/8/layout/default"/>
    <dgm:cxn modelId="{752AC2DB-AEE5-4FAB-9E33-8BC5995DBA49}" srcId="{1E0EE0B4-3359-4BA2-91BE-72C14574F9C7}" destId="{6064B320-EB6C-4A4A-8A7F-0496535E73D8}" srcOrd="8" destOrd="0" parTransId="{D7E34960-3C4C-4DAD-88E9-D02027215843}" sibTransId="{299DEE4E-8F42-4BE0-846D-19BC4213D5E3}"/>
    <dgm:cxn modelId="{92F9D2F3-BF4D-4CFC-A9F7-B3F7503373AA}" srcId="{1E0EE0B4-3359-4BA2-91BE-72C14574F9C7}" destId="{12381093-D2EC-475A-BFF9-078827519C26}" srcOrd="1" destOrd="0" parTransId="{F1B5C20D-88F7-46FF-80D2-AB5A04090A5D}" sibTransId="{1F6A8FC8-253E-4B13-86B3-98D24DA6FD3B}"/>
    <dgm:cxn modelId="{CB37E7F6-566D-44BA-AE75-B5452C0433AE}" srcId="{1E0EE0B4-3359-4BA2-91BE-72C14574F9C7}" destId="{06E65E14-A308-472A-9AB7-E3E937185D38}" srcOrd="7" destOrd="0" parTransId="{9E16BE6C-0CFC-4FAC-9D87-30548EEAC168}" sibTransId="{50460FC7-3395-4BF9-81F7-86B92C563BDF}"/>
    <dgm:cxn modelId="{B0CAB905-85EF-4FFF-9B59-E7872FA55249}" type="presParOf" srcId="{808A936C-71DF-40C5-9B4A-D03350A639E0}" destId="{D60262D3-E59A-489B-9F9C-2C2874CDDDB5}" srcOrd="0" destOrd="0" presId="urn:microsoft.com/office/officeart/2005/8/layout/default"/>
    <dgm:cxn modelId="{858BF346-C939-41EB-86A6-1DCD60D15781}" type="presParOf" srcId="{808A936C-71DF-40C5-9B4A-D03350A639E0}" destId="{CD48F407-BF44-4EF3-A891-B34EBA1CDCA7}" srcOrd="1" destOrd="0" presId="urn:microsoft.com/office/officeart/2005/8/layout/default"/>
    <dgm:cxn modelId="{2643D9CC-EDA7-469D-9318-41CA4A876CD6}" type="presParOf" srcId="{808A936C-71DF-40C5-9B4A-D03350A639E0}" destId="{C1AA4B2B-020C-419D-A46D-93F5D82269EE}" srcOrd="2" destOrd="0" presId="urn:microsoft.com/office/officeart/2005/8/layout/default"/>
    <dgm:cxn modelId="{1CA06E46-C774-4375-8433-386550CE14A8}" type="presParOf" srcId="{808A936C-71DF-40C5-9B4A-D03350A639E0}" destId="{EC88F575-3183-46A2-AB88-B4F33B0B6ED8}" srcOrd="3" destOrd="0" presId="urn:microsoft.com/office/officeart/2005/8/layout/default"/>
    <dgm:cxn modelId="{9F66E7F6-663F-4BEE-A929-92C9465D8520}" type="presParOf" srcId="{808A936C-71DF-40C5-9B4A-D03350A639E0}" destId="{BE22B49A-559A-4FEF-908A-53935EB75958}" srcOrd="4" destOrd="0" presId="urn:microsoft.com/office/officeart/2005/8/layout/default"/>
    <dgm:cxn modelId="{F0FA5408-8D33-4A8E-AA8D-C2F26D3009F3}" type="presParOf" srcId="{808A936C-71DF-40C5-9B4A-D03350A639E0}" destId="{9F89B7F2-15D3-45D7-A635-2B915F8ED7EB}" srcOrd="5" destOrd="0" presId="urn:microsoft.com/office/officeart/2005/8/layout/default"/>
    <dgm:cxn modelId="{A5AA8DE2-3BF8-4E88-A428-98A2DFB425B1}" type="presParOf" srcId="{808A936C-71DF-40C5-9B4A-D03350A639E0}" destId="{6D5E99F5-3008-46AB-B8E9-825BBDD3D2C6}" srcOrd="6" destOrd="0" presId="urn:microsoft.com/office/officeart/2005/8/layout/default"/>
    <dgm:cxn modelId="{509F2A32-3C35-4695-ACE7-96A2FE914E51}" type="presParOf" srcId="{808A936C-71DF-40C5-9B4A-D03350A639E0}" destId="{263B6E0C-80D1-492A-82BA-B23C530A6131}" srcOrd="7" destOrd="0" presId="urn:microsoft.com/office/officeart/2005/8/layout/default"/>
    <dgm:cxn modelId="{51D8C41F-AC80-4016-A2AF-88C090A48C89}" type="presParOf" srcId="{808A936C-71DF-40C5-9B4A-D03350A639E0}" destId="{4EA9280C-83F9-4F3F-B42C-FDA9D8936170}" srcOrd="8" destOrd="0" presId="urn:microsoft.com/office/officeart/2005/8/layout/default"/>
    <dgm:cxn modelId="{1A46641F-D9CF-4041-8B6D-3BAFE15CAEC5}" type="presParOf" srcId="{808A936C-71DF-40C5-9B4A-D03350A639E0}" destId="{C369D40A-7B8C-4374-B14E-6850DAA94C54}" srcOrd="9" destOrd="0" presId="urn:microsoft.com/office/officeart/2005/8/layout/default"/>
    <dgm:cxn modelId="{D5C87A81-7F3A-44B1-AD23-CBAF6B9895FB}" type="presParOf" srcId="{808A936C-71DF-40C5-9B4A-D03350A639E0}" destId="{BF8014FF-9657-4A24-9173-2CB6DDC13E73}" srcOrd="10" destOrd="0" presId="urn:microsoft.com/office/officeart/2005/8/layout/default"/>
    <dgm:cxn modelId="{CDC7C4EA-B02D-42B0-81AB-2EDA33404F43}" type="presParOf" srcId="{808A936C-71DF-40C5-9B4A-D03350A639E0}" destId="{BD0EF6CF-7044-4710-9F7E-26EE83455137}" srcOrd="11" destOrd="0" presId="urn:microsoft.com/office/officeart/2005/8/layout/default"/>
    <dgm:cxn modelId="{A0AC0023-76E7-4101-8334-4F16B486EF81}" type="presParOf" srcId="{808A936C-71DF-40C5-9B4A-D03350A639E0}" destId="{9D695EBF-D30A-4736-9991-862C3DEF0021}" srcOrd="12" destOrd="0" presId="urn:microsoft.com/office/officeart/2005/8/layout/default"/>
    <dgm:cxn modelId="{6DD29555-B952-48BE-9DED-D9523334DC11}" type="presParOf" srcId="{808A936C-71DF-40C5-9B4A-D03350A639E0}" destId="{B5986505-395A-4047-8E19-201BB35588B3}" srcOrd="13" destOrd="0" presId="urn:microsoft.com/office/officeart/2005/8/layout/default"/>
    <dgm:cxn modelId="{540B30FA-CE06-42AB-A6A1-614B2A60AFCF}" type="presParOf" srcId="{808A936C-71DF-40C5-9B4A-D03350A639E0}" destId="{123800B3-202A-47AE-92A8-7ECD54D39544}" srcOrd="14" destOrd="0" presId="urn:microsoft.com/office/officeart/2005/8/layout/default"/>
    <dgm:cxn modelId="{720B07D7-01ED-421B-8E00-47D626E0A46D}" type="presParOf" srcId="{808A936C-71DF-40C5-9B4A-D03350A639E0}" destId="{BA70F159-DE34-4ABF-88EC-07865F339E4C}" srcOrd="15" destOrd="0" presId="urn:microsoft.com/office/officeart/2005/8/layout/default"/>
    <dgm:cxn modelId="{7087C887-BE99-4624-9D7E-5BF99D9CA3AF}" type="presParOf" srcId="{808A936C-71DF-40C5-9B4A-D03350A639E0}" destId="{172275C3-04EE-4C28-B295-42317E0681A0}" srcOrd="16" destOrd="0" presId="urn:microsoft.com/office/officeart/2005/8/layout/default"/>
    <dgm:cxn modelId="{AFA731E4-76FD-4DCE-8067-E7B7BBBF3095}" type="presParOf" srcId="{808A936C-71DF-40C5-9B4A-D03350A639E0}" destId="{F12E506B-91F6-44D1-83AA-2B3F6C6332FF}" srcOrd="17" destOrd="0" presId="urn:microsoft.com/office/officeart/2005/8/layout/default"/>
    <dgm:cxn modelId="{458773FB-F347-4EB0-B514-199DFB7311E1}" type="presParOf" srcId="{808A936C-71DF-40C5-9B4A-D03350A639E0}" destId="{80CA32CA-272C-4EEB-8CAD-CCC0F085AE85}" srcOrd="18" destOrd="0" presId="urn:microsoft.com/office/officeart/2005/8/layout/default"/>
    <dgm:cxn modelId="{2CEABDC2-D9C6-4344-BA8E-E6EE6FCB6C1F}" type="presParOf" srcId="{808A936C-71DF-40C5-9B4A-D03350A639E0}" destId="{C13CB375-FF85-4E00-BC7E-37DC8A1D4E3D}" srcOrd="19" destOrd="0" presId="urn:microsoft.com/office/officeart/2005/8/layout/default"/>
    <dgm:cxn modelId="{0B78994D-CF55-45B7-A991-45BE8A364CEA}" type="presParOf" srcId="{808A936C-71DF-40C5-9B4A-D03350A639E0}" destId="{8D5247F8-704A-4263-85D6-D315B9183DEA}" srcOrd="20" destOrd="0" presId="urn:microsoft.com/office/officeart/2005/8/layout/default"/>
    <dgm:cxn modelId="{7AEB2C64-8680-43DA-AF5B-C61C7527FDE9}" type="presParOf" srcId="{808A936C-71DF-40C5-9B4A-D03350A639E0}" destId="{90682DF0-F069-4028-A734-E4B493A26317}" srcOrd="21" destOrd="0" presId="urn:microsoft.com/office/officeart/2005/8/layout/default"/>
    <dgm:cxn modelId="{8CBF3703-1188-4064-B285-D98101BF0D4C}" type="presParOf" srcId="{808A936C-71DF-40C5-9B4A-D03350A639E0}" destId="{6B53168E-1D59-41BB-BCC7-826727835BC1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7124C-2ABB-4E17-9FF9-7AF04E3BA426}" type="doc">
      <dgm:prSet loTypeId="urn:microsoft.com/office/officeart/2005/8/layout/default" loCatId="list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469FB7-1B85-4FA9-8380-60BD0487A8A4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Identifiable</a:t>
          </a:r>
        </a:p>
      </dgm:t>
    </dgm:pt>
    <dgm:pt modelId="{F9982DC3-CF9F-4E21-9680-D25E58C6278F}" type="parTrans" cxnId="{BCD0EEE7-567B-473E-8017-A4D91738929A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6C5FDC89-98D7-413A-A76F-DBBF9560C304}" type="sibTrans" cxnId="{BCD0EEE7-567B-473E-8017-A4D91738929A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2DDFC7CB-1852-4333-8D28-08D67FC25D2F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Sizeable</a:t>
          </a:r>
        </a:p>
      </dgm:t>
    </dgm:pt>
    <dgm:pt modelId="{AA1A5513-CA65-45E5-8482-622B5BD82EB1}" type="parTrans" cxnId="{64565D64-AEE2-438A-993D-F728886B5D72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9D43F76D-5654-43F1-9D5D-B19EA507BA2E}" type="sibTrans" cxnId="{64565D64-AEE2-438A-993D-F728886B5D72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BDD5655E-AF57-4DF4-9FDE-28063DF1443A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Stable</a:t>
          </a:r>
        </a:p>
      </dgm:t>
    </dgm:pt>
    <dgm:pt modelId="{360D2330-BE20-4D8B-B9D7-F54C6B480516}" type="parTrans" cxnId="{04D5653D-7261-4475-AC2D-347005FD92C1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E9A1BC6E-8789-46DC-9805-5CD9EBB4E3F3}" type="sibTrans" cxnId="{04D5653D-7261-4475-AC2D-347005FD92C1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67DB6159-F9F5-486F-AE3A-44DB980C8E96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Accessible</a:t>
          </a:r>
        </a:p>
      </dgm:t>
    </dgm:pt>
    <dgm:pt modelId="{EDD25919-4E07-4D15-AC36-8B9557A8C4A7}" type="parTrans" cxnId="{7E811065-501D-4104-B9AA-F4D13D2F0975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753E93AF-6569-45F0-996A-FD8DD3343299}" type="sibTrans" cxnId="{7E811065-501D-4104-B9AA-F4D13D2F0975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D26E5DB8-9146-405F-9CED-5708BCD6CAA9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Congruent with the company’s objectives and resources</a:t>
          </a:r>
        </a:p>
      </dgm:t>
    </dgm:pt>
    <dgm:pt modelId="{C94CF09B-92A0-4B27-903D-506120C4047F}" type="parTrans" cxnId="{84CB2480-11C5-4D77-A4CB-EFA60D1E695A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6AC0C9E8-20B3-400A-A7C3-D61C37698345}" type="sibTrans" cxnId="{84CB2480-11C5-4D77-A4CB-EFA60D1E695A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D64859DE-46D9-45EE-B819-E0C5163B4873}" type="pres">
      <dgm:prSet presAssocID="{EED7124C-2ABB-4E17-9FF9-7AF04E3BA426}" presName="diagram" presStyleCnt="0">
        <dgm:presLayoutVars>
          <dgm:dir/>
          <dgm:resizeHandles val="exact"/>
        </dgm:presLayoutVars>
      </dgm:prSet>
      <dgm:spPr/>
    </dgm:pt>
    <dgm:pt modelId="{9BEBDC30-36E2-47B6-800E-9EB5EB4F46A2}" type="pres">
      <dgm:prSet presAssocID="{69469FB7-1B85-4FA9-8380-60BD0487A8A4}" presName="node" presStyleLbl="node1" presStyleIdx="0" presStyleCnt="5">
        <dgm:presLayoutVars>
          <dgm:bulletEnabled val="1"/>
        </dgm:presLayoutVars>
      </dgm:prSet>
      <dgm:spPr/>
    </dgm:pt>
    <dgm:pt modelId="{FF3D3E55-03D4-40DB-B64A-FAA9D478836F}" type="pres">
      <dgm:prSet presAssocID="{6C5FDC89-98D7-413A-A76F-DBBF9560C304}" presName="sibTrans" presStyleCnt="0"/>
      <dgm:spPr/>
    </dgm:pt>
    <dgm:pt modelId="{910B8309-9FC8-4D55-B25B-10B23C0798DC}" type="pres">
      <dgm:prSet presAssocID="{2DDFC7CB-1852-4333-8D28-08D67FC25D2F}" presName="node" presStyleLbl="node1" presStyleIdx="1" presStyleCnt="5">
        <dgm:presLayoutVars>
          <dgm:bulletEnabled val="1"/>
        </dgm:presLayoutVars>
      </dgm:prSet>
      <dgm:spPr/>
    </dgm:pt>
    <dgm:pt modelId="{C13F1869-65DE-4FEC-871F-E52C0E46F4EB}" type="pres">
      <dgm:prSet presAssocID="{9D43F76D-5654-43F1-9D5D-B19EA507BA2E}" presName="sibTrans" presStyleCnt="0"/>
      <dgm:spPr/>
    </dgm:pt>
    <dgm:pt modelId="{351BBC69-5871-4B52-8B58-321B8C127C6A}" type="pres">
      <dgm:prSet presAssocID="{BDD5655E-AF57-4DF4-9FDE-28063DF1443A}" presName="node" presStyleLbl="node1" presStyleIdx="2" presStyleCnt="5">
        <dgm:presLayoutVars>
          <dgm:bulletEnabled val="1"/>
        </dgm:presLayoutVars>
      </dgm:prSet>
      <dgm:spPr/>
    </dgm:pt>
    <dgm:pt modelId="{8CA346B6-9DCE-4BC7-8F9D-81D89D0CEC37}" type="pres">
      <dgm:prSet presAssocID="{E9A1BC6E-8789-46DC-9805-5CD9EBB4E3F3}" presName="sibTrans" presStyleCnt="0"/>
      <dgm:spPr/>
    </dgm:pt>
    <dgm:pt modelId="{DF2AADE8-8E53-4269-975E-980A7B4753E5}" type="pres">
      <dgm:prSet presAssocID="{67DB6159-F9F5-486F-AE3A-44DB980C8E96}" presName="node" presStyleLbl="node1" presStyleIdx="3" presStyleCnt="5">
        <dgm:presLayoutVars>
          <dgm:bulletEnabled val="1"/>
        </dgm:presLayoutVars>
      </dgm:prSet>
      <dgm:spPr/>
    </dgm:pt>
    <dgm:pt modelId="{69D30049-BC01-4E10-A7FD-8871F827E166}" type="pres">
      <dgm:prSet presAssocID="{753E93AF-6569-45F0-996A-FD8DD3343299}" presName="sibTrans" presStyleCnt="0"/>
      <dgm:spPr/>
    </dgm:pt>
    <dgm:pt modelId="{AFC08C8E-3EC7-4124-B779-430F9AEB13C4}" type="pres">
      <dgm:prSet presAssocID="{D26E5DB8-9146-405F-9CED-5708BCD6CAA9}" presName="node" presStyleLbl="node1" presStyleIdx="4" presStyleCnt="5" custScaleX="164552">
        <dgm:presLayoutVars>
          <dgm:bulletEnabled val="1"/>
        </dgm:presLayoutVars>
      </dgm:prSet>
      <dgm:spPr/>
    </dgm:pt>
  </dgm:ptLst>
  <dgm:cxnLst>
    <dgm:cxn modelId="{04D5653D-7261-4475-AC2D-347005FD92C1}" srcId="{EED7124C-2ABB-4E17-9FF9-7AF04E3BA426}" destId="{BDD5655E-AF57-4DF4-9FDE-28063DF1443A}" srcOrd="2" destOrd="0" parTransId="{360D2330-BE20-4D8B-B9D7-F54C6B480516}" sibTransId="{E9A1BC6E-8789-46DC-9805-5CD9EBB4E3F3}"/>
    <dgm:cxn modelId="{64565D64-AEE2-438A-993D-F728886B5D72}" srcId="{EED7124C-2ABB-4E17-9FF9-7AF04E3BA426}" destId="{2DDFC7CB-1852-4333-8D28-08D67FC25D2F}" srcOrd="1" destOrd="0" parTransId="{AA1A5513-CA65-45E5-8482-622B5BD82EB1}" sibTransId="{9D43F76D-5654-43F1-9D5D-B19EA507BA2E}"/>
    <dgm:cxn modelId="{7E811065-501D-4104-B9AA-F4D13D2F0975}" srcId="{EED7124C-2ABB-4E17-9FF9-7AF04E3BA426}" destId="{67DB6159-F9F5-486F-AE3A-44DB980C8E96}" srcOrd="3" destOrd="0" parTransId="{EDD25919-4E07-4D15-AC36-8B9557A8C4A7}" sibTransId="{753E93AF-6569-45F0-996A-FD8DD3343299}"/>
    <dgm:cxn modelId="{84CB2480-11C5-4D77-A4CB-EFA60D1E695A}" srcId="{EED7124C-2ABB-4E17-9FF9-7AF04E3BA426}" destId="{D26E5DB8-9146-405F-9CED-5708BCD6CAA9}" srcOrd="4" destOrd="0" parTransId="{C94CF09B-92A0-4B27-903D-506120C4047F}" sibTransId="{6AC0C9E8-20B3-400A-A7C3-D61C37698345}"/>
    <dgm:cxn modelId="{A3C8C09B-48C4-478B-8FAA-D919BDAAAE12}" type="presOf" srcId="{EED7124C-2ABB-4E17-9FF9-7AF04E3BA426}" destId="{D64859DE-46D9-45EE-B819-E0C5163B4873}" srcOrd="0" destOrd="0" presId="urn:microsoft.com/office/officeart/2005/8/layout/default"/>
    <dgm:cxn modelId="{73A3DF9B-D47D-42CE-A73A-DE07C50E8B39}" type="presOf" srcId="{D26E5DB8-9146-405F-9CED-5708BCD6CAA9}" destId="{AFC08C8E-3EC7-4124-B779-430F9AEB13C4}" srcOrd="0" destOrd="0" presId="urn:microsoft.com/office/officeart/2005/8/layout/default"/>
    <dgm:cxn modelId="{3D9673A8-8BEC-4D29-B133-AB06B0E7C1E6}" type="presOf" srcId="{BDD5655E-AF57-4DF4-9FDE-28063DF1443A}" destId="{351BBC69-5871-4B52-8B58-321B8C127C6A}" srcOrd="0" destOrd="0" presId="urn:microsoft.com/office/officeart/2005/8/layout/default"/>
    <dgm:cxn modelId="{9B05FCCD-7FFE-47FF-BB03-059719AA7B2F}" type="presOf" srcId="{67DB6159-F9F5-486F-AE3A-44DB980C8E96}" destId="{DF2AADE8-8E53-4269-975E-980A7B4753E5}" srcOrd="0" destOrd="0" presId="urn:microsoft.com/office/officeart/2005/8/layout/default"/>
    <dgm:cxn modelId="{5B5129D3-F16A-40E9-8F43-604A1427CD1E}" type="presOf" srcId="{2DDFC7CB-1852-4333-8D28-08D67FC25D2F}" destId="{910B8309-9FC8-4D55-B25B-10B23C0798DC}" srcOrd="0" destOrd="0" presId="urn:microsoft.com/office/officeart/2005/8/layout/default"/>
    <dgm:cxn modelId="{BCD0EEE7-567B-473E-8017-A4D91738929A}" srcId="{EED7124C-2ABB-4E17-9FF9-7AF04E3BA426}" destId="{69469FB7-1B85-4FA9-8380-60BD0487A8A4}" srcOrd="0" destOrd="0" parTransId="{F9982DC3-CF9F-4E21-9680-D25E58C6278F}" sibTransId="{6C5FDC89-98D7-413A-A76F-DBBF9560C304}"/>
    <dgm:cxn modelId="{DBF2B9F5-9223-4780-A9ED-6204EB720DE7}" type="presOf" srcId="{69469FB7-1B85-4FA9-8380-60BD0487A8A4}" destId="{9BEBDC30-36E2-47B6-800E-9EB5EB4F46A2}" srcOrd="0" destOrd="0" presId="urn:microsoft.com/office/officeart/2005/8/layout/default"/>
    <dgm:cxn modelId="{3783CDC6-A576-406A-8F1E-4C8D5A97F9C9}" type="presParOf" srcId="{D64859DE-46D9-45EE-B819-E0C5163B4873}" destId="{9BEBDC30-36E2-47B6-800E-9EB5EB4F46A2}" srcOrd="0" destOrd="0" presId="urn:microsoft.com/office/officeart/2005/8/layout/default"/>
    <dgm:cxn modelId="{B8DCB1BE-946A-4EEB-A245-B229EACFCA1C}" type="presParOf" srcId="{D64859DE-46D9-45EE-B819-E0C5163B4873}" destId="{FF3D3E55-03D4-40DB-B64A-FAA9D478836F}" srcOrd="1" destOrd="0" presId="urn:microsoft.com/office/officeart/2005/8/layout/default"/>
    <dgm:cxn modelId="{17714BD9-E858-4F4A-98CF-25F6F74FFADD}" type="presParOf" srcId="{D64859DE-46D9-45EE-B819-E0C5163B4873}" destId="{910B8309-9FC8-4D55-B25B-10B23C0798DC}" srcOrd="2" destOrd="0" presId="urn:microsoft.com/office/officeart/2005/8/layout/default"/>
    <dgm:cxn modelId="{594A4631-319A-4E67-BA05-9058987188A9}" type="presParOf" srcId="{D64859DE-46D9-45EE-B819-E0C5163B4873}" destId="{C13F1869-65DE-4FEC-871F-E52C0E46F4EB}" srcOrd="3" destOrd="0" presId="urn:microsoft.com/office/officeart/2005/8/layout/default"/>
    <dgm:cxn modelId="{4D810EA6-13E6-4683-BD6A-C6007090C394}" type="presParOf" srcId="{D64859DE-46D9-45EE-B819-E0C5163B4873}" destId="{351BBC69-5871-4B52-8B58-321B8C127C6A}" srcOrd="4" destOrd="0" presId="urn:microsoft.com/office/officeart/2005/8/layout/default"/>
    <dgm:cxn modelId="{9B0E6C2B-9281-4059-83F0-2A621EA2D8C8}" type="presParOf" srcId="{D64859DE-46D9-45EE-B819-E0C5163B4873}" destId="{8CA346B6-9DCE-4BC7-8F9D-81D89D0CEC37}" srcOrd="5" destOrd="0" presId="urn:microsoft.com/office/officeart/2005/8/layout/default"/>
    <dgm:cxn modelId="{8C84C40B-4847-4C06-B087-5724948729DA}" type="presParOf" srcId="{D64859DE-46D9-45EE-B819-E0C5163B4873}" destId="{DF2AADE8-8E53-4269-975E-980A7B4753E5}" srcOrd="6" destOrd="0" presId="urn:microsoft.com/office/officeart/2005/8/layout/default"/>
    <dgm:cxn modelId="{329E110B-AA26-4CB0-8976-6F6D730A98A4}" type="presParOf" srcId="{D64859DE-46D9-45EE-B819-E0C5163B4873}" destId="{69D30049-BC01-4E10-A7FD-8871F827E166}" srcOrd="7" destOrd="0" presId="urn:microsoft.com/office/officeart/2005/8/layout/default"/>
    <dgm:cxn modelId="{5A3C13D7-E1AE-4A8C-9AD6-A13DF315B456}" type="presParOf" srcId="{D64859DE-46D9-45EE-B819-E0C5163B4873}" destId="{AFC08C8E-3EC7-4124-B779-430F9AEB13C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262D3-E59A-489B-9F9C-2C2874CDDDB5}">
      <dsp:nvSpPr>
        <dsp:cNvPr id="0" name=""/>
        <dsp:cNvSpPr/>
      </dsp:nvSpPr>
      <dsp:spPr>
        <a:xfrm>
          <a:off x="814387" y="1339"/>
          <a:ext cx="1777007" cy="10662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/>
            <a:t>Age</a:t>
          </a:r>
          <a:endParaRPr lang="en-US" sz="2600" b="1" kern="1200" dirty="0"/>
        </a:p>
      </dsp:txBody>
      <dsp:txXfrm>
        <a:off x="814387" y="1339"/>
        <a:ext cx="1777007" cy="1066204"/>
      </dsp:txXfrm>
    </dsp:sp>
    <dsp:sp modelId="{C1AA4B2B-020C-419D-A46D-93F5D82269EE}">
      <dsp:nvSpPr>
        <dsp:cNvPr id="0" name=""/>
        <dsp:cNvSpPr/>
      </dsp:nvSpPr>
      <dsp:spPr>
        <a:xfrm>
          <a:off x="2769096" y="1339"/>
          <a:ext cx="1777007" cy="1066204"/>
        </a:xfrm>
        <a:prstGeom prst="rect">
          <a:avLst/>
        </a:prstGeom>
        <a:solidFill>
          <a:schemeClr val="accent5">
            <a:hueOff val="-907431"/>
            <a:satOff val="-1405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/>
            <a:t>Gender</a:t>
          </a:r>
          <a:endParaRPr lang="en-US" sz="2600" b="1" kern="1200" dirty="0"/>
        </a:p>
      </dsp:txBody>
      <dsp:txXfrm>
        <a:off x="2769096" y="1339"/>
        <a:ext cx="1777007" cy="1066204"/>
      </dsp:txXfrm>
    </dsp:sp>
    <dsp:sp modelId="{BE22B49A-559A-4FEF-908A-53935EB75958}">
      <dsp:nvSpPr>
        <dsp:cNvPr id="0" name=""/>
        <dsp:cNvSpPr/>
      </dsp:nvSpPr>
      <dsp:spPr>
        <a:xfrm>
          <a:off x="4723804" y="1339"/>
          <a:ext cx="1777007" cy="1066204"/>
        </a:xfrm>
        <a:prstGeom prst="rect">
          <a:avLst/>
        </a:prstGeom>
        <a:solidFill>
          <a:schemeClr val="accent5">
            <a:hueOff val="-1814863"/>
            <a:satOff val="-281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/>
            <a:t>Occupation</a:t>
          </a:r>
          <a:endParaRPr lang="en-US" sz="2600" b="1" kern="1200" dirty="0"/>
        </a:p>
      </dsp:txBody>
      <dsp:txXfrm>
        <a:off x="4723804" y="1339"/>
        <a:ext cx="1777007" cy="1066204"/>
      </dsp:txXfrm>
    </dsp:sp>
    <dsp:sp modelId="{6D5E99F5-3008-46AB-B8E9-825BBDD3D2C6}">
      <dsp:nvSpPr>
        <dsp:cNvPr id="0" name=""/>
        <dsp:cNvSpPr/>
      </dsp:nvSpPr>
      <dsp:spPr>
        <a:xfrm>
          <a:off x="814387" y="1245244"/>
          <a:ext cx="1777007" cy="1066204"/>
        </a:xfrm>
        <a:prstGeom prst="rect">
          <a:avLst/>
        </a:prstGeom>
        <a:solidFill>
          <a:schemeClr val="accent5">
            <a:hueOff val="-2722294"/>
            <a:satOff val="-4215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/>
            <a:t>Education</a:t>
          </a:r>
          <a:endParaRPr lang="en-US" sz="2600" b="1" kern="1200" dirty="0"/>
        </a:p>
      </dsp:txBody>
      <dsp:txXfrm>
        <a:off x="814387" y="1245244"/>
        <a:ext cx="1777007" cy="1066204"/>
      </dsp:txXfrm>
    </dsp:sp>
    <dsp:sp modelId="{4EA9280C-83F9-4F3F-B42C-FDA9D8936170}">
      <dsp:nvSpPr>
        <dsp:cNvPr id="0" name=""/>
        <dsp:cNvSpPr/>
      </dsp:nvSpPr>
      <dsp:spPr>
        <a:xfrm>
          <a:off x="2769096" y="1245244"/>
          <a:ext cx="1777007" cy="1066204"/>
        </a:xfrm>
        <a:prstGeom prst="rect">
          <a:avLst/>
        </a:prstGeom>
        <a:solidFill>
          <a:schemeClr val="accent5">
            <a:hueOff val="-3629725"/>
            <a:satOff val="-562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/>
            <a:t>Marital Status</a:t>
          </a:r>
          <a:endParaRPr lang="en-US" sz="2600" b="1" kern="1200" dirty="0"/>
        </a:p>
      </dsp:txBody>
      <dsp:txXfrm>
        <a:off x="2769096" y="1245244"/>
        <a:ext cx="1777007" cy="1066204"/>
      </dsp:txXfrm>
    </dsp:sp>
    <dsp:sp modelId="{BF8014FF-9657-4A24-9173-2CB6DDC13E73}">
      <dsp:nvSpPr>
        <dsp:cNvPr id="0" name=""/>
        <dsp:cNvSpPr/>
      </dsp:nvSpPr>
      <dsp:spPr>
        <a:xfrm>
          <a:off x="4723804" y="1245244"/>
          <a:ext cx="1777007" cy="1066204"/>
        </a:xfrm>
        <a:prstGeom prst="rect">
          <a:avLst/>
        </a:prstGeom>
        <a:solidFill>
          <a:schemeClr val="accent5">
            <a:hueOff val="-4537157"/>
            <a:satOff val="-7025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/>
            <a:t>Religion</a:t>
          </a:r>
          <a:endParaRPr lang="en-US" sz="2600" b="1" kern="1200" dirty="0"/>
        </a:p>
      </dsp:txBody>
      <dsp:txXfrm>
        <a:off x="4723804" y="1245244"/>
        <a:ext cx="1777007" cy="1066204"/>
      </dsp:txXfrm>
    </dsp:sp>
    <dsp:sp modelId="{9D695EBF-D30A-4736-9991-862C3DEF0021}">
      <dsp:nvSpPr>
        <dsp:cNvPr id="0" name=""/>
        <dsp:cNvSpPr/>
      </dsp:nvSpPr>
      <dsp:spPr>
        <a:xfrm>
          <a:off x="814387" y="2489150"/>
          <a:ext cx="1777007" cy="1066204"/>
        </a:xfrm>
        <a:prstGeom prst="rect">
          <a:avLst/>
        </a:prstGeom>
        <a:solidFill>
          <a:schemeClr val="accent5">
            <a:hueOff val="-5444588"/>
            <a:satOff val="-8429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/>
            <a:t>Family size</a:t>
          </a:r>
          <a:endParaRPr lang="en-US" sz="2600" b="1" kern="1200" dirty="0"/>
        </a:p>
      </dsp:txBody>
      <dsp:txXfrm>
        <a:off x="814387" y="2489150"/>
        <a:ext cx="1777007" cy="1066204"/>
      </dsp:txXfrm>
    </dsp:sp>
    <dsp:sp modelId="{123800B3-202A-47AE-92A8-7ECD54D39544}">
      <dsp:nvSpPr>
        <dsp:cNvPr id="0" name=""/>
        <dsp:cNvSpPr/>
      </dsp:nvSpPr>
      <dsp:spPr>
        <a:xfrm>
          <a:off x="2769096" y="2489150"/>
          <a:ext cx="1777007" cy="1066204"/>
        </a:xfrm>
        <a:prstGeom prst="rect">
          <a:avLst/>
        </a:prstGeom>
        <a:solidFill>
          <a:schemeClr val="accent5">
            <a:hueOff val="-6352019"/>
            <a:satOff val="-9834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/>
            <a:t>Family life cycle</a:t>
          </a:r>
          <a:endParaRPr lang="en-US" sz="2600" b="1" kern="1200" dirty="0"/>
        </a:p>
      </dsp:txBody>
      <dsp:txXfrm>
        <a:off x="2769096" y="2489150"/>
        <a:ext cx="1777007" cy="1066204"/>
      </dsp:txXfrm>
    </dsp:sp>
    <dsp:sp modelId="{172275C3-04EE-4C28-B295-42317E0681A0}">
      <dsp:nvSpPr>
        <dsp:cNvPr id="0" name=""/>
        <dsp:cNvSpPr/>
      </dsp:nvSpPr>
      <dsp:spPr>
        <a:xfrm>
          <a:off x="4723804" y="2489150"/>
          <a:ext cx="1777007" cy="1066204"/>
        </a:xfrm>
        <a:prstGeom prst="rect">
          <a:avLst/>
        </a:prstGeom>
        <a:solidFill>
          <a:schemeClr val="accent5">
            <a:hueOff val="-7259451"/>
            <a:satOff val="-11239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/>
            <a:t>Race</a:t>
          </a:r>
          <a:endParaRPr lang="en-US" sz="2600" b="1" kern="1200" dirty="0"/>
        </a:p>
      </dsp:txBody>
      <dsp:txXfrm>
        <a:off x="4723804" y="2489150"/>
        <a:ext cx="1777007" cy="1066204"/>
      </dsp:txXfrm>
    </dsp:sp>
    <dsp:sp modelId="{80CA32CA-272C-4EEB-8CAD-CCC0F085AE85}">
      <dsp:nvSpPr>
        <dsp:cNvPr id="0" name=""/>
        <dsp:cNvSpPr/>
      </dsp:nvSpPr>
      <dsp:spPr>
        <a:xfrm>
          <a:off x="814387" y="3733055"/>
          <a:ext cx="1777007" cy="1066204"/>
        </a:xfrm>
        <a:prstGeom prst="rect">
          <a:avLst/>
        </a:prstGeom>
        <a:solidFill>
          <a:schemeClr val="accent5">
            <a:hueOff val="-8166882"/>
            <a:satOff val="-12644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/>
            <a:t>Generation</a:t>
          </a:r>
          <a:endParaRPr lang="en-US" sz="2600" b="1" kern="1200" dirty="0"/>
        </a:p>
      </dsp:txBody>
      <dsp:txXfrm>
        <a:off x="814387" y="3733055"/>
        <a:ext cx="1777007" cy="1066204"/>
      </dsp:txXfrm>
    </dsp:sp>
    <dsp:sp modelId="{8D5247F8-704A-4263-85D6-D315B9183DEA}">
      <dsp:nvSpPr>
        <dsp:cNvPr id="0" name=""/>
        <dsp:cNvSpPr/>
      </dsp:nvSpPr>
      <dsp:spPr>
        <a:xfrm>
          <a:off x="2769096" y="3733055"/>
          <a:ext cx="1777007" cy="1066204"/>
        </a:xfrm>
        <a:prstGeom prst="rect">
          <a:avLst/>
        </a:prstGeom>
        <a:solidFill>
          <a:schemeClr val="accent5">
            <a:hueOff val="-9074313"/>
            <a:satOff val="-14049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/>
            <a:t>Income</a:t>
          </a:r>
          <a:endParaRPr lang="en-US" sz="2600" b="1" kern="1200" dirty="0"/>
        </a:p>
      </dsp:txBody>
      <dsp:txXfrm>
        <a:off x="2769096" y="3733055"/>
        <a:ext cx="1777007" cy="1066204"/>
      </dsp:txXfrm>
    </dsp:sp>
    <dsp:sp modelId="{6B53168E-1D59-41BB-BCC7-826727835BC1}">
      <dsp:nvSpPr>
        <dsp:cNvPr id="0" name=""/>
        <dsp:cNvSpPr/>
      </dsp:nvSpPr>
      <dsp:spPr>
        <a:xfrm>
          <a:off x="4723804" y="3733055"/>
          <a:ext cx="1777007" cy="1066204"/>
        </a:xfrm>
        <a:prstGeom prst="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/>
            <a:t>Nationality</a:t>
          </a:r>
          <a:endParaRPr lang="en-US" sz="2600" b="1" kern="1200" dirty="0"/>
        </a:p>
      </dsp:txBody>
      <dsp:txXfrm>
        <a:off x="4723804" y="3733055"/>
        <a:ext cx="1777007" cy="1066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BDC30-36E2-47B6-800E-9EB5EB4F46A2}">
      <dsp:nvSpPr>
        <dsp:cNvPr id="0" name=""/>
        <dsp:cNvSpPr/>
      </dsp:nvSpPr>
      <dsp:spPr>
        <a:xfrm>
          <a:off x="722746" y="2530"/>
          <a:ext cx="2359669" cy="14158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Identifiable</a:t>
          </a:r>
        </a:p>
      </dsp:txBody>
      <dsp:txXfrm>
        <a:off x="722746" y="2530"/>
        <a:ext cx="2359669" cy="1415801"/>
      </dsp:txXfrm>
    </dsp:sp>
    <dsp:sp modelId="{910B8309-9FC8-4D55-B25B-10B23C0798DC}">
      <dsp:nvSpPr>
        <dsp:cNvPr id="0" name=""/>
        <dsp:cNvSpPr/>
      </dsp:nvSpPr>
      <dsp:spPr>
        <a:xfrm>
          <a:off x="3318383" y="2530"/>
          <a:ext cx="2359669" cy="1415801"/>
        </a:xfrm>
        <a:prstGeom prst="rect">
          <a:avLst/>
        </a:prstGeom>
        <a:solidFill>
          <a:schemeClr val="accent5">
            <a:hueOff val="-2495436"/>
            <a:satOff val="-3864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Sizeable</a:t>
          </a:r>
        </a:p>
      </dsp:txBody>
      <dsp:txXfrm>
        <a:off x="3318383" y="2530"/>
        <a:ext cx="2359669" cy="1415801"/>
      </dsp:txXfrm>
    </dsp:sp>
    <dsp:sp modelId="{351BBC69-5871-4B52-8B58-321B8C127C6A}">
      <dsp:nvSpPr>
        <dsp:cNvPr id="0" name=""/>
        <dsp:cNvSpPr/>
      </dsp:nvSpPr>
      <dsp:spPr>
        <a:xfrm>
          <a:off x="722746" y="1654299"/>
          <a:ext cx="2359669" cy="1415801"/>
        </a:xfrm>
        <a:prstGeom prst="rect">
          <a:avLst/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Stable</a:t>
          </a:r>
        </a:p>
      </dsp:txBody>
      <dsp:txXfrm>
        <a:off x="722746" y="1654299"/>
        <a:ext cx="2359669" cy="1415801"/>
      </dsp:txXfrm>
    </dsp:sp>
    <dsp:sp modelId="{DF2AADE8-8E53-4269-975E-980A7B4753E5}">
      <dsp:nvSpPr>
        <dsp:cNvPr id="0" name=""/>
        <dsp:cNvSpPr/>
      </dsp:nvSpPr>
      <dsp:spPr>
        <a:xfrm>
          <a:off x="3318383" y="1654299"/>
          <a:ext cx="2359669" cy="1415801"/>
        </a:xfrm>
        <a:prstGeom prst="rect">
          <a:avLst/>
        </a:prstGeom>
        <a:solidFill>
          <a:schemeClr val="accent5">
            <a:hueOff val="-7486308"/>
            <a:satOff val="-11591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Accessible</a:t>
          </a:r>
        </a:p>
      </dsp:txBody>
      <dsp:txXfrm>
        <a:off x="3318383" y="1654299"/>
        <a:ext cx="2359669" cy="1415801"/>
      </dsp:txXfrm>
    </dsp:sp>
    <dsp:sp modelId="{AFC08C8E-3EC7-4124-B779-430F9AEB13C4}">
      <dsp:nvSpPr>
        <dsp:cNvPr id="0" name=""/>
        <dsp:cNvSpPr/>
      </dsp:nvSpPr>
      <dsp:spPr>
        <a:xfrm>
          <a:off x="1258957" y="3306067"/>
          <a:ext cx="3882884" cy="1415801"/>
        </a:xfrm>
        <a:prstGeom prst="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Congruent with the company’s objectives and resources</a:t>
          </a:r>
        </a:p>
      </dsp:txBody>
      <dsp:txXfrm>
        <a:off x="1258957" y="3306067"/>
        <a:ext cx="3882884" cy="1415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8B3C4-119C-4346-9494-47BF0BD5AAD3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D6698-B68B-49BA-A39E-CB564C27C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1315-3D94-4202-88CF-7112EF820D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1315-3D94-4202-88CF-7112EF820D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1315-3D94-4202-88CF-7112EF820D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C6235-E579-4F54-BBE0-C632D7C144E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C6235-E579-4F54-BBE0-C632D7C144E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1315-3D94-4202-88CF-7112EF820D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1315-3D94-4202-88CF-7112EF820DB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C6235-E579-4F54-BBE0-C632D7C144E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1315-3D94-4202-88CF-7112EF820DB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4FAC0-13E0-4923-943A-573BF8626244}" type="slidenum">
              <a:rPr lang="en-US"/>
              <a:pPr/>
              <a:t>29</a:t>
            </a:fld>
            <a:endParaRPr lang="en-US"/>
          </a:p>
        </p:txBody>
      </p:sp>
      <p:sp>
        <p:nvSpPr>
          <p:cNvPr id="113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7BBF-E878-4C24-B06E-ABB4932D49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C6235-E579-4F54-BBE0-C632D7C144E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There are five criteria for effective targeting, as shown on the slide.  First of all, the target must be </a:t>
            </a:r>
            <a:r>
              <a:rPr lang="en-US" b="1"/>
              <a:t>identifiable.  </a:t>
            </a:r>
            <a:r>
              <a:rPr lang="en-US"/>
              <a:t>This means that the marketer must be able to see or find the characteristic they have chosen for segmentation.  The segment must also be </a:t>
            </a:r>
            <a:r>
              <a:rPr lang="en-US" b="1"/>
              <a:t>sizeable</a:t>
            </a:r>
            <a:r>
              <a:rPr lang="en-US"/>
              <a:t>.  It must be large enough to be profitable to the marketer.  A </a:t>
            </a:r>
            <a:r>
              <a:rPr lang="en-US" b="1"/>
              <a:t>stable </a:t>
            </a:r>
            <a:r>
              <a:rPr lang="en-US"/>
              <a:t>segment means that the consumers are not “fickle” and likely to change very quickly.  A group of consumers must be </a:t>
            </a:r>
            <a:r>
              <a:rPr lang="en-US" b="1"/>
              <a:t>accessible</a:t>
            </a:r>
            <a:r>
              <a:rPr lang="en-US"/>
              <a:t> to be targeted.  The marketer must be able to reach that market in an affordable way.  Finally, the target must be </a:t>
            </a:r>
            <a:r>
              <a:rPr lang="en-US" b="1"/>
              <a:t>congruent</a:t>
            </a:r>
            <a:r>
              <a:rPr lang="en-US"/>
              <a:t> with the company’s objectives and resources.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F5F374-96EA-4540-90F5-8850FF6A8F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1315-3D94-4202-88CF-7112EF820DB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1315-3D94-4202-88CF-7112EF820DB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C6235-E579-4F54-BBE0-C632D7C144E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1315-3D94-4202-88CF-7112EF820DB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C6235-E579-4F54-BBE0-C632D7C144E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C6235-E579-4F54-BBE0-C632D7C144E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1315-3D94-4202-88CF-7112EF820DB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C6235-E579-4F54-BBE0-C632D7C144E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Not all consumers are alike – different customers have different needs.  By </a:t>
            </a:r>
            <a:r>
              <a:rPr lang="en-US" b="1"/>
              <a:t>segmenting</a:t>
            </a:r>
            <a:r>
              <a:rPr lang="en-US"/>
              <a:t> the market and choosing target markets, companies can differentiate their products to provide the benefits that the segments desire.  Once a marketer has identified their segment, they can choose media that is targeted to that segment for their advertising.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F96D99-A307-4F1D-9EF5-FC4A019B16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1315-3D94-4202-88CF-7112EF820DB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0449D-738D-44D0-B772-CE98DA7F908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3221" y="87443"/>
            <a:ext cx="3249827" cy="2464008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56" y="2820025"/>
            <a:ext cx="5030744" cy="4116049"/>
          </a:xfrm>
          <a:noFill/>
          <a:ln/>
        </p:spPr>
        <p:txBody>
          <a:bodyPr/>
          <a:lstStyle/>
          <a:p>
            <a:pPr eaLnBrk="1" hangingPunct="1"/>
            <a:endParaRPr lang="en-US" sz="23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9D79C-647F-4DC8-B811-C0EBAA535D0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Chapter 7 Segmenting and Targeting Markets</a:t>
            </a:r>
          </a:p>
        </p:txBody>
      </p:sp>
      <p:sp>
        <p:nvSpPr>
          <p:cNvPr id="829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64719-3B2B-4FBE-8604-3E002B095E2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462" indent="-228462"/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816A5-0FD4-47A3-BA0C-83C7A23F70A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3221" y="87443"/>
            <a:ext cx="3249827" cy="2464008"/>
          </a:xfrm>
          <a:solidFill>
            <a:srgbClr val="FFFFFF"/>
          </a:solidFill>
          <a:ln/>
        </p:spPr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441754" y="3088599"/>
            <a:ext cx="5925437" cy="409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202" tIns="45601" rIns="91202" bIns="45601">
            <a:spAutoFit/>
          </a:bodyPr>
          <a:lstStyle/>
          <a:p>
            <a:pPr defTabSz="910739" eaLnBrk="0" hangingPunct="0"/>
            <a:r>
              <a:rPr lang="en-US" sz="2300" dirty="0"/>
              <a:t>Honda Civic -- low price </a:t>
            </a:r>
          </a:p>
          <a:p>
            <a:pPr defTabSz="910739" eaLnBrk="0" hangingPunct="0"/>
            <a:r>
              <a:rPr lang="en-US" sz="2300" dirty="0" err="1"/>
              <a:t>Wal</a:t>
            </a:r>
            <a:r>
              <a:rPr lang="en-US" sz="2300" dirty="0"/>
              <a:t> Mart -- low price</a:t>
            </a:r>
          </a:p>
          <a:p>
            <a:pPr defTabSz="910739" eaLnBrk="0" hangingPunct="0"/>
            <a:endParaRPr lang="en-US" sz="2300" dirty="0"/>
          </a:p>
          <a:p>
            <a:pPr defTabSz="910739" eaLnBrk="0" hangingPunct="0"/>
            <a:r>
              <a:rPr lang="en-US" sz="2300" dirty="0"/>
              <a:t>Arm and Hammer -- </a:t>
            </a:r>
            <a:r>
              <a:rPr lang="en-US" sz="2300" dirty="0" err="1"/>
              <a:t>deoderizer</a:t>
            </a:r>
            <a:r>
              <a:rPr lang="en-US" sz="2300" dirty="0"/>
              <a:t> for </a:t>
            </a:r>
            <a:r>
              <a:rPr lang="en-US" sz="2300" dirty="0" err="1"/>
              <a:t>referigerator</a:t>
            </a:r>
            <a:endParaRPr lang="en-US" sz="2300" dirty="0"/>
          </a:p>
          <a:p>
            <a:pPr defTabSz="910739" eaLnBrk="0" hangingPunct="0"/>
            <a:endParaRPr lang="en-US" sz="2300" dirty="0"/>
          </a:p>
          <a:p>
            <a:pPr defTabSz="910739" eaLnBrk="0" hangingPunct="0"/>
            <a:r>
              <a:rPr lang="en-US" sz="2300" dirty="0"/>
              <a:t>VISA and American Express</a:t>
            </a:r>
          </a:p>
          <a:p>
            <a:pPr defTabSz="910739" eaLnBrk="0" hangingPunct="0"/>
            <a:r>
              <a:rPr lang="en-US" sz="2300" dirty="0"/>
              <a:t>Avis and Hertz</a:t>
            </a:r>
          </a:p>
          <a:p>
            <a:pPr defTabSz="910739" eaLnBrk="0" hangingPunct="0"/>
            <a:endParaRPr lang="en-US" sz="2300" dirty="0"/>
          </a:p>
          <a:p>
            <a:pPr defTabSz="910739" eaLnBrk="0" hangingPunct="0"/>
            <a:r>
              <a:rPr lang="en-US" sz="2300" dirty="0"/>
              <a:t>7-up  </a:t>
            </a:r>
            <a:r>
              <a:rPr lang="en-US" sz="2300" dirty="0" err="1"/>
              <a:t>uncola</a:t>
            </a:r>
            <a:endParaRPr lang="en-US" sz="2300" dirty="0"/>
          </a:p>
          <a:p>
            <a:pPr defTabSz="910739" eaLnBrk="0" hangingPunct="0"/>
            <a:endParaRPr lang="en-US" sz="2300" dirty="0"/>
          </a:p>
          <a:p>
            <a:pPr defTabSz="910739" eaLnBrk="0" hangingPunct="0"/>
            <a:endParaRPr lang="en-US" sz="23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8FF5A-2F63-46B6-BF6E-DB6D183EC4D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1315-3D94-4202-88CF-7112EF820D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Demographics</a:t>
            </a:r>
            <a:r>
              <a:rPr lang="en-US" dirty="0"/>
              <a:t> are the core of almost all segmentation because they are easy and logical.  In addition, they are a cost-effective way to reach segments and demographic shifts are easier to identify than other types of shifts.  When researching segmentation and media exposure, a consumer researcher will learn that media exposure is often directly related to demographics.  Age segmentation includes segments such as the baby boomers and generations X and Y.  Family life-cycle is based on the premise that many families pass through similar phases in their lives and share major life events such as moving, marriage, birth of a child, and retirement.  Income, education, and occupation tend to tie together and lead to segmentation based on social class.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D6698-B68B-49BA-A39E-CB564C27C9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C6235-E579-4F54-BBE0-C632D7C144E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C6235-E579-4F54-BBE0-C632D7C144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C6235-E579-4F54-BBE0-C632D7C144E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F1315-3D94-4202-88CF-7112EF820D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12/27/2021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87046" name="Rectangle 6"/>
          <p:cNvSpPr>
            <a:spLocks noChangeArrowheads="1"/>
          </p:cNvSpPr>
          <p:nvPr userDrawn="1"/>
        </p:nvSpPr>
        <p:spPr bwMode="auto">
          <a:xfrm>
            <a:off x="0" y="0"/>
            <a:ext cx="381000" cy="6858000"/>
          </a:xfrm>
          <a:prstGeom prst="rect">
            <a:avLst/>
          </a:prstGeom>
          <a:gradFill rotWithShape="1">
            <a:gsLst>
              <a:gs pos="0">
                <a:srgbClr val="0066CC">
                  <a:gamma/>
                  <a:shade val="46275"/>
                  <a:invGamma/>
                </a:srgbClr>
              </a:gs>
              <a:gs pos="100000">
                <a:srgbClr val="0066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8" name="Rectangle 8"/>
          <p:cNvSpPr>
            <a:spLocks noChangeArrowheads="1"/>
          </p:cNvSpPr>
          <p:nvPr userDrawn="1"/>
        </p:nvSpPr>
        <p:spPr bwMode="auto">
          <a:xfrm>
            <a:off x="2209800" y="0"/>
            <a:ext cx="152400" cy="68580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9" name="Rectangle 9"/>
          <p:cNvSpPr>
            <a:spLocks noChangeArrowheads="1"/>
          </p:cNvSpPr>
          <p:nvPr userDrawn="1"/>
        </p:nvSpPr>
        <p:spPr bwMode="auto">
          <a:xfrm>
            <a:off x="2438400" y="28194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Consumer Behavior,</a:t>
            </a:r>
            <a:br>
              <a:rPr lang="en-US" sz="3200" b="1" dirty="0">
                <a:solidFill>
                  <a:srgbClr val="000000"/>
                </a:solidFill>
              </a:rPr>
            </a:br>
            <a:br>
              <a:rPr lang="en-US" sz="3200" b="1" dirty="0">
                <a:solidFill>
                  <a:srgbClr val="000000"/>
                </a:solidFill>
              </a:rPr>
            </a:b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867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fultonschools.org/school/dunwoodysprings/test%20site/images/biz%20-%20Coca-Cola_logo5.jpg&amp;imgrefurl=http://www.fultonschools.org/school/dunwoodysprings/&amp;usg=__OQuT6gh_Lu_Sn6OrPnFn2vk7w0s=&amp;h=400&amp;w=400&amp;sz=110&amp;hl=en&amp;start=2&amp;tbnid=p6ANLnp23XMMiM:&amp;tbnh=124&amp;tbnw=124&amp;prev=/images?q=coca+cola&amp;gbv=2&amp;hl=en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images.google.com/imgres?imgurl=http://www.kewalkiran.com/images/killer-logo.jpg&amp;imgrefurl=http://www.kewalkiran.com/killer.html&amp;usg=__E1N62AjkkyPhvoPBrd3bHgPlvzo=&amp;h=41&amp;w=175&amp;sz=3&amp;hl=en&amp;start=3&amp;tbnid=FYGnB4XUNwEBUM:&amp;tbnh=23&amp;tbnw=100&amp;prev=/images?q=killer+jeans+logo&amp;gbv=2&amp;hl=e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/imgres?imgurl=http://www.engineerstudies.com/Insurance/HDFC.gif&amp;imgrefurl=http://www.engineerstudies.com/Insurance.asp&amp;usg=__59jBjWeuCMa5hNlylg6BAAb3QTw=&amp;h=61&amp;w=179&amp;sz=3&amp;hl=en&amp;start=18&amp;tbnid=OXkpMeqGaSiS5M:&amp;tbnh=34&amp;tbnw=101&amp;prev=/images?q=hdfc+standard+life+insurance&amp;gbv=2&amp;hl=en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m/imgres?imgurl=https://cp.hdfcinsurance.com/CPWeb/images/brandimage.gif&amp;imgrefurl=https://cp.hdfcinsurance.com/CPWeb/&amp;usg=__m3Pha9pj9T64H5ZMVlaphoVfG_0=&amp;h=133&amp;w=139&amp;sz=8&amp;hl=en&amp;start=11&amp;tbnid=OVD_yJpBcyIu-M:&amp;tbnh=89&amp;tbnw=93&amp;prev=/images?q=hdfc+standard+life+insurance&amp;gbv=2&amp;hl=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images.google.com/imgres?imgurl=http://www.naturalplaza.com/product_upload/210bi.jpg&amp;imgrefurl=http://www.naturalplaza.com/productdetails.jsp?PID=210&amp;usg=__MW4PoQwIt2f6Mrp7So2dL_cj_TA=&amp;h=394&amp;w=161&amp;sz=48&amp;hl=en&amp;start=2&amp;tbnid=ml98YImD1tG4bM:&amp;tbnh=124&amp;tbnw=51&amp;prev=/images?q=emami+fair+and+handsome&amp;gbv=2&amp;hl=en" TargetMode="External"/><Relationship Id="rId7" Type="http://schemas.openxmlformats.org/officeDocument/2006/relationships/hyperlink" Target="http://images.google.com/imgres?imgurl=http://weddinginspirasi.kopiblog.com/wp-content/uploads/2008/11/lux_sabun_mandi_soap.jpg&amp;imgrefurl=http://weddinginspirasi.kopiblog.com/tag/sabun/&amp;usg=__396dS5MIfLyE6p_gHix5Q9di-Ow=&amp;h=200&amp;w=200&amp;sz=9&amp;hl=en&amp;start=3&amp;tbnid=1KWTrccx1mtXUM:&amp;tbnh=104&amp;tbnw=104&amp;prev=/images?q=lux+soap&amp;gbv=2&amp;hl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rgbClr val="FF0000"/>
                </a:solidFill>
              </a:rPr>
              <a:t>Consumer Industrial Buyer Behavior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28800" y="2514600"/>
            <a:ext cx="6477000" cy="1828800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2. </a:t>
            </a:r>
            <a:br>
              <a:rPr lang="en-US" sz="7200" dirty="0"/>
            </a:br>
            <a:r>
              <a:rPr lang="en-US" sz="7200" dirty="0"/>
              <a:t>Market Segmentation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1066800"/>
          </a:xfrm>
          <a:noFill/>
          <a:ln/>
          <a:effectLst>
            <a:outerShdw dist="53882" dir="2700000" algn="ctr" rotWithShape="0">
              <a:srgbClr val="B2B2B2"/>
            </a:outerShdw>
          </a:effectLst>
        </p:spPr>
        <p:txBody>
          <a:bodyPr lIns="92075" tIns="46038" rIns="92075" bIns="46038"/>
          <a:lstStyle/>
          <a:p>
            <a:pPr eaLnBrk="0" hangingPunct="0"/>
            <a:r>
              <a:rPr lang="en-US" altLang="zh-CN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zh-CN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Segmentation Base</a:t>
            </a:r>
            <a:endParaRPr lang="en-US" altLang="zh-C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4724400" y="32766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Situation Segmentation</a:t>
            </a: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1219200" y="47244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Psychographic </a:t>
            </a: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Segmentation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1219200" y="3276600"/>
            <a:ext cx="3124200" cy="1143000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Geographic Segmentation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4724400" y="47244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Behavior/Usage</a:t>
            </a: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Segmentation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1219200" y="18288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Demographic Segmentation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4724400" y="18288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Benefits-Sought</a:t>
            </a: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Segmentation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Geographic Segmentation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b="1" i="1" dirty="0"/>
              <a:t>“Birds of a feather flock together”</a:t>
            </a:r>
          </a:p>
          <a:p>
            <a:r>
              <a:rPr lang="en-US" b="0" dirty="0"/>
              <a:t>The division of a total potential market into smaller subgroups on the basis of geographic variables.</a:t>
            </a:r>
          </a:p>
          <a:p>
            <a:r>
              <a:rPr lang="en-US" b="0" dirty="0"/>
              <a:t> (e.g., region, state, or city)</a:t>
            </a:r>
          </a:p>
          <a:p>
            <a:r>
              <a:rPr lang="en-US" b="0" dirty="0"/>
              <a:t>People who live close to one another are likely to be similar in tastes, incomes, lifestyles &amp; consumption.  They might eat similar foods, like the same movies, and take the same types of vacations. </a:t>
            </a:r>
          </a:p>
          <a:p>
            <a:endParaRPr lang="en-US" b="0" dirty="0"/>
          </a:p>
        </p:txBody>
      </p:sp>
    </p:spTree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/>
              <a:t>	Segmentation Base</a:t>
            </a:r>
            <a:endParaRPr lang="en-US" altLang="zh-CN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785225" cy="1189037"/>
          </a:xfrm>
        </p:spPr>
        <p:txBody>
          <a:bodyPr/>
          <a:lstStyle/>
          <a:p>
            <a:r>
              <a:rPr lang="en-US" altLang="zh-CN"/>
              <a:t>Localizes its marketing efforts to specific geographic regions</a:t>
            </a:r>
          </a:p>
        </p:txBody>
      </p:sp>
      <p:pic>
        <p:nvPicPr>
          <p:cNvPr id="5" name="Picture 4" descr="biz%2520-%2520Coca-Cola_logo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95600"/>
            <a:ext cx="2057400" cy="2057400"/>
          </a:xfrm>
          <a:prstGeom prst="rect">
            <a:avLst/>
          </a:prstGeom>
          <a:noFill/>
        </p:spPr>
      </p:pic>
      <p:pic>
        <p:nvPicPr>
          <p:cNvPr id="6" name="Picture 6" descr="7upCher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267200"/>
            <a:ext cx="1657350" cy="2209800"/>
          </a:xfrm>
          <a:prstGeom prst="rect">
            <a:avLst/>
          </a:prstGeom>
          <a:noFill/>
        </p:spPr>
      </p:pic>
      <p:pic>
        <p:nvPicPr>
          <p:cNvPr id="7" name="Picture 8" descr="7_u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4114800"/>
            <a:ext cx="1252821" cy="2286000"/>
          </a:xfrm>
          <a:prstGeom prst="rect">
            <a:avLst/>
          </a:prstGeom>
          <a:noFill/>
        </p:spPr>
      </p:pic>
      <p:pic>
        <p:nvPicPr>
          <p:cNvPr id="8" name="Picture 10" descr="Nimbooz-925104530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8768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1066800"/>
          </a:xfrm>
          <a:noFill/>
          <a:ln/>
          <a:effectLst>
            <a:outerShdw dist="53882" dir="2700000" algn="ctr" rotWithShape="0">
              <a:srgbClr val="B2B2B2"/>
            </a:outerShdw>
          </a:effectLst>
        </p:spPr>
        <p:txBody>
          <a:bodyPr lIns="92075" tIns="46038" rIns="92075" bIns="46038"/>
          <a:lstStyle/>
          <a:p>
            <a:pPr eaLnBrk="0" hangingPunct="0"/>
            <a:r>
              <a:rPr lang="en-US" altLang="zh-CN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	Segmentation Base</a:t>
            </a:r>
            <a:endParaRPr lang="en-US" altLang="zh-C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4724400" y="32766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Situation Segmentation</a:t>
            </a: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1219200" y="4724400"/>
            <a:ext cx="3124200" cy="1143000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Psychographic </a:t>
            </a:r>
            <a:r>
              <a:rPr kumimoji="0" lang="en-US" altLang="zh-CN" sz="3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Segmentation</a:t>
            </a: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1219200" y="32766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Geographic Segmentation</a:t>
            </a: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4724400" y="47244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Behavior/Usage</a:t>
            </a: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Segmentation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1219200" y="18288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Demographic Segmentation</a:t>
            </a: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4724400" y="18288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Benefits-Sought</a:t>
            </a: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Segmentation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Segmentation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0"/>
              <a:t>Motivations</a:t>
            </a:r>
          </a:p>
          <a:p>
            <a:r>
              <a:rPr lang="en-US" b="0"/>
              <a:t>Personality</a:t>
            </a:r>
          </a:p>
          <a:p>
            <a:r>
              <a:rPr lang="en-US" b="0"/>
              <a:t>Perceptions</a:t>
            </a:r>
          </a:p>
          <a:p>
            <a:r>
              <a:rPr lang="en-US" b="0"/>
              <a:t>Learning</a:t>
            </a:r>
          </a:p>
          <a:p>
            <a:r>
              <a:rPr lang="en-US" b="0"/>
              <a:t>Attitudes</a:t>
            </a:r>
          </a:p>
        </p:txBody>
      </p:sp>
    </p:spTree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/>
              <a:t>	Segmentation Base</a:t>
            </a:r>
            <a:endParaRPr lang="en-US" altLang="zh-CN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620000" cy="4613275"/>
          </a:xfrm>
          <a:noFill/>
          <a:ln/>
        </p:spPr>
        <p:txBody>
          <a:bodyPr/>
          <a:lstStyle/>
          <a:p>
            <a:r>
              <a:rPr lang="en-US" altLang="zh-CN" sz="3300"/>
              <a:t>Grouping customers together based on social class, lifestyles and psychological characteristics (attitudes, interests and opinions)</a:t>
            </a:r>
            <a:endParaRPr lang="en-US" altLang="zh-CN"/>
          </a:p>
          <a:p>
            <a:r>
              <a:rPr lang="en-US" altLang="zh-CN"/>
              <a:t>Useful but more difficult to identify and measure compared to  demographic variables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28600"/>
            <a:ext cx="9144000" cy="6477000"/>
            <a:chOff x="1968" y="248"/>
            <a:chExt cx="3312" cy="38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968" y="648"/>
              <a:ext cx="3312" cy="3475"/>
              <a:chOff x="1968" y="648"/>
              <a:chExt cx="3312" cy="3475"/>
            </a:xfrm>
          </p:grpSpPr>
          <p:sp>
            <p:nvSpPr>
              <p:cNvPr id="59397" name="Rectangle 4"/>
              <p:cNvSpPr>
                <a:spLocks noChangeArrowheads="1"/>
              </p:cNvSpPr>
              <p:nvPr/>
            </p:nvSpPr>
            <p:spPr bwMode="auto">
              <a:xfrm>
                <a:off x="1968" y="712"/>
                <a:ext cx="3312" cy="2944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100000">
                    <a:srgbClr val="E5F2E5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398" name="Rectangle 5"/>
              <p:cNvSpPr>
                <a:spLocks noChangeArrowheads="1"/>
              </p:cNvSpPr>
              <p:nvPr/>
            </p:nvSpPr>
            <p:spPr bwMode="auto">
              <a:xfrm>
                <a:off x="2512" y="1272"/>
                <a:ext cx="704" cy="1856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399" name="AutoShape 6"/>
              <p:cNvSpPr>
                <a:spLocks noChangeArrowheads="1"/>
              </p:cNvSpPr>
              <p:nvPr/>
            </p:nvSpPr>
            <p:spPr bwMode="auto">
              <a:xfrm>
                <a:off x="3216" y="3193"/>
                <a:ext cx="930" cy="930"/>
              </a:xfrm>
              <a:prstGeom prst="diamond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STRUGGLERS</a:t>
                </a:r>
              </a:p>
            </p:txBody>
          </p:sp>
          <p:sp>
            <p:nvSpPr>
              <p:cNvPr id="59400" name="AutoShape 7"/>
              <p:cNvSpPr>
                <a:spLocks noChangeArrowheads="1"/>
              </p:cNvSpPr>
              <p:nvPr/>
            </p:nvSpPr>
            <p:spPr bwMode="auto">
              <a:xfrm>
                <a:off x="2400" y="1272"/>
                <a:ext cx="930" cy="930"/>
              </a:xfrm>
              <a:prstGeom prst="diamond">
                <a:avLst/>
              </a:prstGeom>
              <a:gradFill rotWithShape="0">
                <a:gsLst>
                  <a:gs pos="0">
                    <a:srgbClr val="D6F5F5"/>
                  </a:gs>
                  <a:gs pos="100000">
                    <a:srgbClr val="33CCC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FULFILLEDS</a:t>
                </a:r>
              </a:p>
            </p:txBody>
          </p:sp>
          <p:sp>
            <p:nvSpPr>
              <p:cNvPr id="59401" name="AutoShape 8"/>
              <p:cNvSpPr>
                <a:spLocks noChangeArrowheads="1"/>
              </p:cNvSpPr>
              <p:nvPr/>
            </p:nvSpPr>
            <p:spPr bwMode="auto">
              <a:xfrm>
                <a:off x="2400" y="2202"/>
                <a:ext cx="930" cy="930"/>
              </a:xfrm>
              <a:prstGeom prst="diamond">
                <a:avLst/>
              </a:prstGeom>
              <a:gradFill rotWithShape="0">
                <a:gsLst>
                  <a:gs pos="0">
                    <a:srgbClr val="D6F5F5"/>
                  </a:gs>
                  <a:gs pos="100000">
                    <a:srgbClr val="33CCC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BELIEVERS</a:t>
                </a:r>
              </a:p>
            </p:txBody>
          </p:sp>
          <p:sp>
            <p:nvSpPr>
              <p:cNvPr id="59402" name="Rectangle 9"/>
              <p:cNvSpPr>
                <a:spLocks noChangeArrowheads="1"/>
              </p:cNvSpPr>
              <p:nvPr/>
            </p:nvSpPr>
            <p:spPr bwMode="auto">
              <a:xfrm>
                <a:off x="3312" y="1272"/>
                <a:ext cx="704" cy="185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3" name="Rectangle 10"/>
              <p:cNvSpPr>
                <a:spLocks noChangeArrowheads="1"/>
              </p:cNvSpPr>
              <p:nvPr/>
            </p:nvSpPr>
            <p:spPr bwMode="auto">
              <a:xfrm>
                <a:off x="4146" y="1272"/>
                <a:ext cx="704" cy="185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4" name="AutoShape 11"/>
              <p:cNvSpPr>
                <a:spLocks noChangeArrowheads="1"/>
              </p:cNvSpPr>
              <p:nvPr/>
            </p:nvSpPr>
            <p:spPr bwMode="auto">
              <a:xfrm>
                <a:off x="3216" y="1272"/>
                <a:ext cx="930" cy="930"/>
              </a:xfrm>
              <a:prstGeom prst="diamond">
                <a:avLst/>
              </a:prstGeom>
              <a:gradFill rotWithShape="0">
                <a:gsLst>
                  <a:gs pos="0">
                    <a:srgbClr val="F5EBFF"/>
                  </a:gs>
                  <a:gs pos="100000">
                    <a:srgbClr val="CC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ACHIEVERS</a:t>
                </a:r>
              </a:p>
            </p:txBody>
          </p:sp>
          <p:sp>
            <p:nvSpPr>
              <p:cNvPr id="59405" name="AutoShape 12"/>
              <p:cNvSpPr>
                <a:spLocks noChangeArrowheads="1"/>
              </p:cNvSpPr>
              <p:nvPr/>
            </p:nvSpPr>
            <p:spPr bwMode="auto">
              <a:xfrm>
                <a:off x="4032" y="1272"/>
                <a:ext cx="930" cy="930"/>
              </a:xfrm>
              <a:prstGeom prst="diamond">
                <a:avLst/>
              </a:prstGeom>
              <a:gradFill rotWithShape="0">
                <a:gsLst>
                  <a:gs pos="0">
                    <a:srgbClr val="FFE0EB"/>
                  </a:gs>
                  <a:gs pos="100000">
                    <a:srgbClr val="FF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300"/>
                  <a:t>EXPERIENCERS</a:t>
                </a:r>
              </a:p>
            </p:txBody>
          </p:sp>
          <p:sp>
            <p:nvSpPr>
              <p:cNvPr id="59406" name="AutoShape 13"/>
              <p:cNvSpPr>
                <a:spLocks noChangeArrowheads="1"/>
              </p:cNvSpPr>
              <p:nvPr/>
            </p:nvSpPr>
            <p:spPr bwMode="auto">
              <a:xfrm>
                <a:off x="3216" y="2202"/>
                <a:ext cx="930" cy="930"/>
              </a:xfrm>
              <a:prstGeom prst="diamond">
                <a:avLst/>
              </a:prstGeom>
              <a:gradFill rotWithShape="0">
                <a:gsLst>
                  <a:gs pos="0">
                    <a:srgbClr val="F5EBFF"/>
                  </a:gs>
                  <a:gs pos="100000">
                    <a:srgbClr val="CC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STRIVERS</a:t>
                </a:r>
              </a:p>
            </p:txBody>
          </p:sp>
          <p:sp>
            <p:nvSpPr>
              <p:cNvPr id="59407" name="AutoShape 14"/>
              <p:cNvSpPr>
                <a:spLocks noChangeArrowheads="1"/>
              </p:cNvSpPr>
              <p:nvPr/>
            </p:nvSpPr>
            <p:spPr bwMode="auto">
              <a:xfrm>
                <a:off x="4032" y="2202"/>
                <a:ext cx="930" cy="930"/>
              </a:xfrm>
              <a:prstGeom prst="diamond">
                <a:avLst/>
              </a:prstGeom>
              <a:gradFill rotWithShape="0">
                <a:gsLst>
                  <a:gs pos="0">
                    <a:srgbClr val="FFE0EB"/>
                  </a:gs>
                  <a:gs pos="100000">
                    <a:srgbClr val="FF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MAKERS</a:t>
                </a:r>
              </a:p>
            </p:txBody>
          </p:sp>
          <p:sp>
            <p:nvSpPr>
              <p:cNvPr id="59408" name="Text Box 15"/>
              <p:cNvSpPr txBox="1">
                <a:spLocks noChangeArrowheads="1"/>
              </p:cNvSpPr>
              <p:nvPr/>
            </p:nvSpPr>
            <p:spPr bwMode="auto">
              <a:xfrm>
                <a:off x="4381" y="3388"/>
                <a:ext cx="737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Arial Narrow" pitchFamily="34" charset="0"/>
                  </a:rPr>
                  <a:t>Low Resources</a:t>
                </a:r>
              </a:p>
            </p:txBody>
          </p:sp>
          <p:sp>
            <p:nvSpPr>
              <p:cNvPr id="59409" name="Text Box 16"/>
              <p:cNvSpPr txBox="1">
                <a:spLocks noChangeArrowheads="1"/>
              </p:cNvSpPr>
              <p:nvPr/>
            </p:nvSpPr>
            <p:spPr bwMode="auto">
              <a:xfrm>
                <a:off x="4386" y="648"/>
                <a:ext cx="757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rial Narrow" pitchFamily="34" charset="0"/>
                  </a:rPr>
                  <a:t>High Resources</a:t>
                </a:r>
              </a:p>
            </p:txBody>
          </p:sp>
          <p:sp>
            <p:nvSpPr>
              <p:cNvPr id="59410" name="Text Box 17"/>
              <p:cNvSpPr txBox="1">
                <a:spLocks noChangeArrowheads="1"/>
              </p:cNvSpPr>
              <p:nvPr/>
            </p:nvSpPr>
            <p:spPr bwMode="auto">
              <a:xfrm>
                <a:off x="4203" y="1091"/>
                <a:ext cx="576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FFEC99"/>
                    </a:solidFill>
                    <a:latin typeface="Arial Narrow" pitchFamily="34" charset="0"/>
                  </a:rPr>
                  <a:t>Action Oriented</a:t>
                </a:r>
              </a:p>
            </p:txBody>
          </p:sp>
          <p:sp>
            <p:nvSpPr>
              <p:cNvPr id="59411" name="Text Box 18"/>
              <p:cNvSpPr txBox="1">
                <a:spLocks noChangeArrowheads="1"/>
              </p:cNvSpPr>
              <p:nvPr/>
            </p:nvSpPr>
            <p:spPr bwMode="auto">
              <a:xfrm>
                <a:off x="3393" y="1091"/>
                <a:ext cx="57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FFEC99"/>
                    </a:solidFill>
                    <a:latin typeface="Arial Narrow" pitchFamily="34" charset="0"/>
                  </a:rPr>
                  <a:t>Status Oriented</a:t>
                </a:r>
              </a:p>
            </p:txBody>
          </p:sp>
          <p:sp>
            <p:nvSpPr>
              <p:cNvPr id="59412" name="Text Box 19"/>
              <p:cNvSpPr txBox="1">
                <a:spLocks noChangeArrowheads="1"/>
              </p:cNvSpPr>
              <p:nvPr/>
            </p:nvSpPr>
            <p:spPr bwMode="auto">
              <a:xfrm>
                <a:off x="2545" y="1089"/>
                <a:ext cx="652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FFEC99"/>
                    </a:solidFill>
                    <a:latin typeface="Arial Narrow" pitchFamily="34" charset="0"/>
                  </a:rPr>
                  <a:t>Principle Oriented</a:t>
                </a:r>
              </a:p>
            </p:txBody>
          </p:sp>
        </p:grpSp>
        <p:sp>
          <p:nvSpPr>
            <p:cNvPr id="59396" name="AutoShape 20"/>
            <p:cNvSpPr>
              <a:spLocks noChangeArrowheads="1"/>
            </p:cNvSpPr>
            <p:nvPr/>
          </p:nvSpPr>
          <p:spPr bwMode="auto">
            <a:xfrm>
              <a:off x="3216" y="248"/>
              <a:ext cx="930" cy="930"/>
            </a:xfrm>
            <a:prstGeom prst="diamond">
              <a:avLst/>
            </a:prstGeom>
            <a:gradFill rotWithShape="0">
              <a:gsLst>
                <a:gs pos="0">
                  <a:srgbClr val="FF6600"/>
                </a:gs>
                <a:gs pos="50000">
                  <a:srgbClr val="FFE0CC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ACTUALIZERS</a:t>
              </a: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Two High-End Watches for Different Psychological Segments</a:t>
            </a:r>
          </a:p>
        </p:txBody>
      </p:sp>
      <p:pic>
        <p:nvPicPr>
          <p:cNvPr id="71684" name="Picture 4" descr="psycho - w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988" y="1555750"/>
            <a:ext cx="3775075" cy="4997450"/>
          </a:xfrm>
          <a:prstGeom prst="rect">
            <a:avLst/>
          </a:prstGeom>
          <a:noFill/>
        </p:spPr>
      </p:pic>
      <p:pic>
        <p:nvPicPr>
          <p:cNvPr id="71685" name="Picture 5" descr="psycho - watc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3798888" cy="5029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LIFESTYLE </a:t>
            </a:r>
          </a:p>
        </p:txBody>
      </p:sp>
      <p:pic>
        <p:nvPicPr>
          <p:cNvPr id="30727" name="Picture 7" descr="whirlp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2743200" cy="1917010"/>
          </a:xfrm>
          <a:prstGeom prst="rect">
            <a:avLst/>
          </a:prstGeom>
          <a:noFill/>
        </p:spPr>
      </p:pic>
      <p:pic>
        <p:nvPicPr>
          <p:cNvPr id="4" name="Picture 5" descr="killer-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743200"/>
            <a:ext cx="1905000" cy="98136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257800" y="1752600"/>
            <a:ext cx="350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PERSONALITY</a:t>
            </a:r>
          </a:p>
        </p:txBody>
      </p:sp>
      <p:pic>
        <p:nvPicPr>
          <p:cNvPr id="6" name="Picture 5" descr="Tata-Safari-4x4-VX-DiCOR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3505200"/>
            <a:ext cx="3250035" cy="23622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143000" y="5181600"/>
            <a:ext cx="259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VALUES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SOCIAL CLASS</a:t>
            </a:r>
          </a:p>
        </p:txBody>
      </p:sp>
      <p:pic>
        <p:nvPicPr>
          <p:cNvPr id="28677" name="Picture 5" descr="raymondgirl_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5867400" cy="37630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Marketing: the name of the Game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The days of “one size fits all” are over </a:t>
            </a:r>
          </a:p>
          <a:p>
            <a:r>
              <a:rPr lang="en-US" i="1" dirty="0"/>
              <a:t>No longer can one say “You can have any </a:t>
            </a:r>
            <a:r>
              <a:rPr lang="en-US" i="1" dirty="0" err="1"/>
              <a:t>colour</a:t>
            </a:r>
            <a:r>
              <a:rPr lang="en-US" i="1" dirty="0"/>
              <a:t> as long as it is black” </a:t>
            </a:r>
          </a:p>
          <a:p>
            <a:r>
              <a:rPr lang="en-US" i="1" dirty="0"/>
              <a:t>Need to follow the “horses for courses” policy - no more mass marketing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Family Life Cycle Advertising</a:t>
            </a:r>
          </a:p>
        </p:txBody>
      </p:sp>
      <p:pic>
        <p:nvPicPr>
          <p:cNvPr id="75780" name="Picture 4" descr="life cycle sams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836988" cy="5181600"/>
          </a:xfrm>
          <a:prstGeom prst="rect">
            <a:avLst/>
          </a:prstGeom>
          <a:noFill/>
        </p:spPr>
      </p:pic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685800" y="19812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B10909"/>
                </a:solidFill>
              </a:rPr>
              <a:t>Video cameras are often purchased by young couples with children.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1066800"/>
          </a:xfrm>
          <a:noFill/>
          <a:ln/>
          <a:effectLst>
            <a:outerShdw dist="53882" dir="2700000" algn="ctr" rotWithShape="0">
              <a:srgbClr val="B2B2B2"/>
            </a:outerShdw>
          </a:effectLst>
        </p:spPr>
        <p:txBody>
          <a:bodyPr lIns="92075" tIns="46038" rIns="92075" bIns="46038"/>
          <a:lstStyle/>
          <a:p>
            <a:pPr eaLnBrk="0" hangingPunct="0"/>
            <a:r>
              <a:rPr lang="en-US" altLang="zh-CN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	Segmentation Base</a:t>
            </a:r>
            <a:endParaRPr lang="en-US" altLang="zh-C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4724400" y="32766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Situation Segmentation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1219200" y="47244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Psychographic </a:t>
            </a: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Segmentation</a:t>
            </a: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1219200" y="32766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Geographic Segmentation</a:t>
            </a: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4724400" y="47244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Behavior/Usage</a:t>
            </a: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Segmentation</a:t>
            </a: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1219200" y="18288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Demographic Segmentation</a:t>
            </a: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4724400" y="1828800"/>
            <a:ext cx="3124200" cy="1143000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Benefits-Sought</a:t>
            </a:r>
            <a:r>
              <a:rPr kumimoji="0" lang="en-US" altLang="zh-CN" sz="3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Segmentation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 descr="lv-colgate_toothpast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0" y="1600200"/>
            <a:ext cx="7573763" cy="4953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sz="2800"/>
              <a:t>Benefit segmentation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457200"/>
          </a:xfrm>
        </p:spPr>
        <p:txBody>
          <a:bodyPr/>
          <a:lstStyle/>
          <a:p>
            <a:pPr algn="ctr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/>
              <a:t>Segmented on the basis of benefits sought by consumers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276600" y="1143000"/>
            <a:ext cx="2438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76600" y="1219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Toothpaste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419600" y="160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209800" y="1905000"/>
            <a:ext cx="4495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828800" y="1905000"/>
            <a:ext cx="533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General benefits that consumers seek are cleanliness and hygiene in all segments.        Other key benefits are:-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419600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295400" y="32004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12954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762000" y="3429000"/>
            <a:ext cx="1676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3505200" y="3429000"/>
            <a:ext cx="2057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6248400" y="3429000"/>
            <a:ext cx="1981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44196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74676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762000" y="3505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Cosmetic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581400" y="3581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Fluoride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248400" y="3581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Herbal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12954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57200" y="4572000"/>
            <a:ext cx="2438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457200" y="4572000"/>
            <a:ext cx="243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Protection against foul smell, modernity and cosmic value. Eg-Colgate, Prudent </a:t>
            </a: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44958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3505200" y="4572000"/>
            <a:ext cx="21336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581400" y="4572000"/>
            <a:ext cx="2057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Family health, extra protection for children. Eg-Colgate Fluoride, Cibaca Fluoride.</a:t>
            </a: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7467600" y="4038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75438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6248400" y="4572000"/>
            <a:ext cx="20574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6248400" y="4572000"/>
            <a:ext cx="2057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Family health and welfare. Traditionally good for health.         Eg-Neem, Dabur.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82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82963"/>
              </p:ext>
            </p:extLst>
          </p:nvPr>
        </p:nvGraphicFramePr>
        <p:xfrm>
          <a:off x="914400" y="1752600"/>
          <a:ext cx="7772400" cy="3751109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4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Motorcycle brands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Enfield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sturdy, good for long rides and high resale value.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Hero&amp;Honda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Fuel efficient, high pick up and stylish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Kawasaki &amp;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bajaj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High pickup, sleek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0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Scooter brands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Bajaj chetak cub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Fuel efficient, lifelong, high resale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Kinetic Honda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Electronic ignition, easy to ride, trouble free.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762000" y="609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Consumers’ </a:t>
            </a:r>
            <a:r>
              <a:rPr lang="en-US" sz="2400" b="1" dirty="0">
                <a:latin typeface="Arial" charset="0"/>
              </a:rPr>
              <a:t>perceived benefits</a:t>
            </a:r>
            <a:r>
              <a:rPr lang="en-US" sz="2400" dirty="0">
                <a:latin typeface="Arial" charset="0"/>
              </a:rPr>
              <a:t> of Two-wheelers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benef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-1"/>
            <a:ext cx="5029200" cy="6865313"/>
          </a:xfrm>
          <a:prstGeom prst="rect">
            <a:avLst/>
          </a:prstGeo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33400" y="1524000"/>
            <a:ext cx="312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dirty="0">
                <a:solidFill>
                  <a:srgbClr val="B10909"/>
                </a:solidFill>
              </a:rPr>
              <a:t>Band-aid offers “flex” as a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 dirty="0">
                <a:solidFill>
                  <a:srgbClr val="B10909"/>
                </a:solidFill>
              </a:rPr>
              <a:t>benefit to consumers.</a:t>
            </a:r>
          </a:p>
        </p:txBody>
      </p:sp>
    </p:spTree>
  </p:cSld>
  <p:clrMapOvr>
    <a:masterClrMapping/>
  </p:clrMapOvr>
  <p:transition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1066800"/>
          </a:xfrm>
          <a:noFill/>
          <a:ln/>
          <a:effectLst>
            <a:outerShdw dist="53882" dir="2700000" algn="ctr" rotWithShape="0">
              <a:srgbClr val="B2B2B2"/>
            </a:outerShdw>
          </a:effectLst>
        </p:spPr>
        <p:txBody>
          <a:bodyPr lIns="92075" tIns="46038" rIns="92075" bIns="46038"/>
          <a:lstStyle/>
          <a:p>
            <a:pPr eaLnBrk="0" hangingPunct="0"/>
            <a:r>
              <a:rPr lang="en-US" altLang="zh-CN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	Segmentation Base</a:t>
            </a:r>
            <a:endParaRPr lang="en-US" altLang="zh-C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4724400" y="3276600"/>
            <a:ext cx="3124200" cy="1143000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Situation Segmentation</a:t>
            </a: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1219200" y="47244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Psychographic </a:t>
            </a: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Segmentation</a:t>
            </a: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1219200" y="32766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Geographic Segmentation</a:t>
            </a:r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4724400" y="47244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Behavior/Usage</a:t>
            </a: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Segmentation</a:t>
            </a: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1219200" y="18288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Demographic Segmentation</a:t>
            </a:r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4724400" y="18288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Benefits-Sought</a:t>
            </a: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Segmentation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– Situation Segmentation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Segmenting on the basis of special occasions or situations</a:t>
            </a:r>
          </a:p>
          <a:p>
            <a:r>
              <a:rPr lang="en-US" dirty="0"/>
              <a:t>Example Statements:</a:t>
            </a:r>
          </a:p>
          <a:p>
            <a:pPr lvl="1"/>
            <a:r>
              <a:rPr lang="en-US" dirty="0"/>
              <a:t>Whenever our daughter Jamie gets a raise, we always take her out to dinner.</a:t>
            </a:r>
          </a:p>
          <a:p>
            <a:pPr lvl="1"/>
            <a:r>
              <a:rPr lang="en-US" dirty="0"/>
              <a:t>When I’m away on business, I try to stay at a suites hotel.</a:t>
            </a:r>
          </a:p>
          <a:p>
            <a:pPr lvl="1"/>
            <a:r>
              <a:rPr lang="en-US" dirty="0"/>
              <a:t>I always buy my wife flowers on Valentine’s Day.</a:t>
            </a:r>
          </a:p>
        </p:txBody>
      </p:sp>
    </p:spTree>
  </p:cSld>
  <p:clrMapOvr>
    <a:masterClrMapping/>
  </p:clrMapOvr>
  <p:transition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OCCASSIONS – COCA COLA, RASNA</a:t>
            </a:r>
          </a:p>
        </p:txBody>
      </p:sp>
      <p:pic>
        <p:nvPicPr>
          <p:cNvPr id="34821" name="Picture 5" descr="rasn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90800"/>
            <a:ext cx="3886200" cy="290324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6202F5-FFE8-4D42-B33C-FD6BD55EECBC}" type="slidenum">
              <a:rPr lang="zh-CN" altLang="en-US"/>
              <a:pPr/>
              <a:t>28</a:t>
            </a:fld>
            <a:endParaRPr lang="en-US" altLang="zh-CN"/>
          </a:p>
        </p:txBody>
      </p:sp>
      <p:pic>
        <p:nvPicPr>
          <p:cNvPr id="72706" name="Picture 2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1066800"/>
          </a:xfrm>
          <a:noFill/>
          <a:ln/>
          <a:effectLst>
            <a:outerShdw dist="53882" dir="2700000" algn="ctr" rotWithShape="0">
              <a:srgbClr val="B2B2B2"/>
            </a:outerShdw>
          </a:effectLst>
        </p:spPr>
        <p:txBody>
          <a:bodyPr lIns="92075" tIns="46038" rIns="92075" bIns="46038"/>
          <a:lstStyle/>
          <a:p>
            <a:pPr eaLnBrk="0" hangingPunct="0"/>
            <a:r>
              <a:rPr lang="en-US" altLang="zh-CN" sz="3200"/>
              <a:t>	</a:t>
            </a:r>
            <a:r>
              <a:rPr lang="en-US" altLang="zh-CN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Segmentation Base</a:t>
            </a:r>
            <a:endParaRPr lang="en-US" altLang="zh-C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4724400" y="32766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Situation Segmentation</a:t>
            </a: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1219200" y="47244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Psychographic </a:t>
            </a: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Segmentation</a:t>
            </a: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1219200" y="32766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Geographic Segmentation</a:t>
            </a: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4724400" y="4724400"/>
            <a:ext cx="3124200" cy="1143000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Behavior/Usage</a:t>
            </a:r>
            <a:r>
              <a:rPr kumimoji="0" lang="en-US" altLang="zh-CN" sz="3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Segmentation</a:t>
            </a:r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1219200" y="18288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Demographic Segmentation</a:t>
            </a:r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>
            <a:off x="4724400" y="18288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Benefits-Sought</a:t>
            </a: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Segmentation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Behavioral Segmentation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38862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/>
              <a:t>Decision Roles</a:t>
            </a:r>
          </a:p>
          <a:p>
            <a:r>
              <a:rPr lang="en-US" sz="3200"/>
              <a:t>Initiator</a:t>
            </a:r>
          </a:p>
          <a:p>
            <a:r>
              <a:rPr lang="en-US" sz="3200"/>
              <a:t>Influencer</a:t>
            </a:r>
          </a:p>
          <a:p>
            <a:r>
              <a:rPr lang="en-US" sz="3200"/>
              <a:t>Decider</a:t>
            </a:r>
          </a:p>
          <a:p>
            <a:r>
              <a:rPr lang="en-US" sz="3200"/>
              <a:t>Buyer</a:t>
            </a:r>
          </a:p>
          <a:p>
            <a:r>
              <a:rPr lang="en-US" sz="3200"/>
              <a:t>User</a:t>
            </a:r>
          </a:p>
        </p:txBody>
      </p:sp>
      <p:sp>
        <p:nvSpPr>
          <p:cNvPr id="1095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524000"/>
            <a:ext cx="4419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/>
              <a:t>Behavioral Variables</a:t>
            </a:r>
          </a:p>
          <a:p>
            <a:r>
              <a:rPr lang="en-US" sz="3200"/>
              <a:t>Occasions</a:t>
            </a:r>
          </a:p>
          <a:p>
            <a:r>
              <a:rPr lang="en-US" sz="3200"/>
              <a:t>Benefits</a:t>
            </a:r>
          </a:p>
          <a:p>
            <a:r>
              <a:rPr lang="en-US" sz="3200"/>
              <a:t>User Status</a:t>
            </a:r>
          </a:p>
          <a:p>
            <a:r>
              <a:rPr lang="en-US" sz="3200"/>
              <a:t>Usage Rate</a:t>
            </a:r>
          </a:p>
          <a:p>
            <a:r>
              <a:rPr lang="en-US" sz="3200"/>
              <a:t>Buyer-Readiness</a:t>
            </a:r>
          </a:p>
          <a:p>
            <a:r>
              <a:rPr lang="en-US" sz="3200"/>
              <a:t>Loyalty Status</a:t>
            </a:r>
          </a:p>
          <a:p>
            <a:r>
              <a:rPr lang="en-US" sz="3200"/>
              <a:t>Attitude</a:t>
            </a:r>
          </a:p>
        </p:txBody>
      </p:sp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Segmentation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600200"/>
            <a:ext cx="4876800" cy="4525963"/>
          </a:xfrm>
        </p:spPr>
        <p:txBody>
          <a:bodyPr>
            <a:no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600" b="0" dirty="0"/>
              <a:t>The process of dividing a potential market into distinct subsets of consumers and selecting one or more segments as a target market to be reached with a distinct marketing mix.</a:t>
            </a:r>
          </a:p>
        </p:txBody>
      </p:sp>
      <p:pic>
        <p:nvPicPr>
          <p:cNvPr id="5130" name="Picture 10" descr="d_puzzle-pie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2682875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Use-Related Segmentation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Rate of Usage</a:t>
            </a:r>
          </a:p>
          <a:p>
            <a:pPr lvl="1"/>
            <a:r>
              <a:rPr lang="en-US" sz="3200" dirty="0"/>
              <a:t>Heavy, Medium, Light or Non users.</a:t>
            </a:r>
          </a:p>
          <a:p>
            <a:r>
              <a:rPr lang="en-US" sz="3600" dirty="0"/>
              <a:t>Awareness Status</a:t>
            </a:r>
          </a:p>
          <a:p>
            <a:pPr lvl="1"/>
            <a:r>
              <a:rPr lang="en-US" sz="3200" dirty="0"/>
              <a:t>Aware vs. Unaware</a:t>
            </a:r>
            <a:endParaRPr lang="en-US" sz="3600" dirty="0"/>
          </a:p>
        </p:txBody>
      </p:sp>
    </p:spTree>
  </p:cSld>
  <p:clrMapOvr>
    <a:masterClrMapping/>
  </p:clrMapOvr>
  <p:transition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/>
              <a:t>BUYER READINESS STAGE – BAJAJ ALLIANZE</a:t>
            </a:r>
          </a:p>
        </p:txBody>
      </p:sp>
      <p:pic>
        <p:nvPicPr>
          <p:cNvPr id="38917" name="Picture 5" descr="images%5Cbajaj_allianz4_domain-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3657600" cy="2998788"/>
          </a:xfrm>
          <a:prstGeom prst="rect">
            <a:avLst/>
          </a:prstGeom>
          <a:noFill/>
        </p:spPr>
      </p:pic>
      <p:pic>
        <p:nvPicPr>
          <p:cNvPr id="38919" name="Picture 7" descr="bajaj%20allian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667000"/>
            <a:ext cx="3448050" cy="1958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Criteria for Effective Targeting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981200" y="1600200"/>
          <a:ext cx="6400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78962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zh-CN"/>
              <a:t>	Targeting Strategy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467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3200" dirty="0"/>
              <a:t>1.</a:t>
            </a:r>
            <a:r>
              <a:rPr kumimoji="0" lang="en-US" altLang="zh-CN" sz="3200" dirty="0"/>
              <a:t>Undifferentiated/Single/Mass marketing</a:t>
            </a:r>
          </a:p>
          <a:p>
            <a:pPr>
              <a:lnSpc>
                <a:spcPct val="150000"/>
              </a:lnSpc>
            </a:pPr>
            <a:r>
              <a:rPr kumimoji="0" lang="en-US" altLang="zh-CN" sz="3200" dirty="0"/>
              <a:t>2.Differentiated marketing</a:t>
            </a:r>
          </a:p>
          <a:p>
            <a:pPr>
              <a:lnSpc>
                <a:spcPct val="150000"/>
              </a:lnSpc>
            </a:pPr>
            <a:r>
              <a:rPr kumimoji="0" lang="en-US" altLang="zh-CN" sz="3200" dirty="0"/>
              <a:t>3.Concentrated/Focused/Niche marketing</a:t>
            </a:r>
          </a:p>
          <a:p>
            <a:pPr>
              <a:lnSpc>
                <a:spcPct val="150000"/>
              </a:lnSpc>
            </a:pPr>
            <a:r>
              <a:rPr kumimoji="0" lang="en-US" altLang="zh-CN" sz="3200" dirty="0"/>
              <a:t>4.Micro marketing</a:t>
            </a:r>
            <a:endParaRPr kumimoji="0" lang="zh-CN" altLang="en-US" sz="3200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zh-CN"/>
              <a:t>	Targeting Strategy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4876800" y="1447800"/>
            <a:ext cx="3810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</a:pPr>
            <a:endParaRPr lang="zh-CN" altLang="en-US" sz="2500" b="1" i="1"/>
          </a:p>
        </p:txBody>
      </p:sp>
      <p:sp>
        <p:nvSpPr>
          <p:cNvPr id="829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953000" y="1524000"/>
            <a:ext cx="3810000" cy="4800600"/>
          </a:xfrm>
          <a:noFill/>
          <a:ln/>
        </p:spPr>
        <p:txBody>
          <a:bodyPr/>
          <a:lstStyle/>
          <a:p>
            <a:r>
              <a:rPr lang="en-US" altLang="zh-CN" dirty="0"/>
              <a:t>Companies might develop one marketing mix strategy that is appropriate for all members of the total market.</a:t>
            </a:r>
          </a:p>
          <a:p>
            <a:r>
              <a:rPr lang="en-US" altLang="zh-CN" dirty="0"/>
              <a:t>Powder milk, beans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4800" y="4191000"/>
            <a:ext cx="4343400" cy="59055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50000">
                <a:srgbClr val="CC99FF"/>
              </a:gs>
              <a:gs pos="100000">
                <a:srgbClr val="9966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04800" y="5105400"/>
            <a:ext cx="4343400" cy="59055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50000">
                <a:srgbClr val="CC99FF"/>
              </a:gs>
              <a:gs pos="100000">
                <a:srgbClr val="9966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 lvl="1" algn="ctr">
              <a:spcBef>
                <a:spcPct val="20000"/>
              </a:spcBef>
            </a:pPr>
            <a:endParaRPr kumimoji="0" lang="zh-CN" altLang="en-US" sz="2000" b="1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4800" y="3171825"/>
            <a:ext cx="4343400" cy="59055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50000">
                <a:srgbClr val="CC99FF"/>
              </a:gs>
              <a:gs pos="100000">
                <a:srgbClr val="9966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2286000"/>
            <a:ext cx="4343400" cy="59055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50000">
                <a:srgbClr val="66CCFF"/>
              </a:gs>
              <a:gs pos="100000">
                <a:srgbClr val="0099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04800" y="2403475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 b="1"/>
              <a:t>Undifferentiated targeting strategy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04800" y="3289300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 b="1"/>
              <a:t>Concentrated strategy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04800" y="4267200"/>
            <a:ext cx="429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Differentiated strategy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04800" y="5181600"/>
            <a:ext cx="429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Micro strategy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arleAgro_55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3124200" cy="46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ata_sa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209800"/>
            <a:ext cx="2236788" cy="272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zh-CN"/>
              <a:t>	Targeting Strategy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4876800" y="1447800"/>
            <a:ext cx="3810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</a:pPr>
            <a:endParaRPr lang="zh-CN" altLang="en-US" sz="2500" b="1" i="1"/>
          </a:p>
        </p:txBody>
      </p:sp>
      <p:sp>
        <p:nvSpPr>
          <p:cNvPr id="8397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876800" y="1524000"/>
            <a:ext cx="3733800" cy="4648200"/>
          </a:xfrm>
        </p:spPr>
        <p:txBody>
          <a:bodyPr/>
          <a:lstStyle/>
          <a:p>
            <a:r>
              <a:rPr lang="en-US" altLang="zh-CN" dirty="0"/>
              <a:t>Only one marketing mix is developed and directed toward a few, or perhaps one, profitable market segments.</a:t>
            </a:r>
          </a:p>
          <a:p>
            <a:r>
              <a:rPr lang="en-US" altLang="zh-CN" dirty="0"/>
              <a:t>Mont Blanc pens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4800" y="4648200"/>
            <a:ext cx="4343400" cy="59055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50000">
                <a:srgbClr val="CC99FF"/>
              </a:gs>
              <a:gs pos="100000">
                <a:srgbClr val="9966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04800" y="2743200"/>
            <a:ext cx="4343400" cy="59055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50000">
                <a:srgbClr val="CC99FF"/>
              </a:gs>
              <a:gs pos="100000">
                <a:srgbClr val="9966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 lvl="1" algn="ctr">
              <a:spcBef>
                <a:spcPct val="20000"/>
              </a:spcBef>
            </a:pPr>
            <a:endParaRPr kumimoji="0" lang="zh-CN" altLang="en-US" sz="2000" b="1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4800" y="5562600"/>
            <a:ext cx="4343400" cy="59055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50000">
                <a:srgbClr val="CC99FF"/>
              </a:gs>
              <a:gs pos="100000">
                <a:srgbClr val="9966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3733800"/>
            <a:ext cx="4343400" cy="59055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50000">
                <a:srgbClr val="66CCFF"/>
              </a:gs>
              <a:gs pos="100000">
                <a:srgbClr val="0099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04800" y="2860675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 b="1"/>
              <a:t>Undifferentiated targeting strategy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04800" y="3746500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 b="1"/>
              <a:t>Concentrated strategy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04800" y="4724400"/>
            <a:ext cx="429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Differentiated strategy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04800" y="5638800"/>
            <a:ext cx="429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Micro strategy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ohnson-and-johnson-baby-products-coup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5562600" cy="449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ata_s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95400"/>
            <a:ext cx="2438400" cy="312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9631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0"/>
            <a:ext cx="282654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Saffola_Gold_Dil_Ko_Rakhiye_Jawan_edible_o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10000"/>
            <a:ext cx="266700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Segmentation is Necessary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3886200" cy="43735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0" dirty="0"/>
              <a:t>Consumer needs differs</a:t>
            </a:r>
          </a:p>
          <a:p>
            <a:pPr eaLnBrk="1" hangingPunct="1"/>
            <a:r>
              <a:rPr lang="en-US" b="0" dirty="0"/>
              <a:t>Differentiation helps products compete</a:t>
            </a:r>
          </a:p>
          <a:p>
            <a:pPr eaLnBrk="1" hangingPunct="1"/>
            <a:r>
              <a:rPr lang="en-US" b="0" dirty="0"/>
              <a:t>Segmentation helps identify media</a:t>
            </a:r>
          </a:p>
          <a:p>
            <a:pPr eaLnBrk="1" hangingPunct="1"/>
            <a:r>
              <a:rPr lang="en-US" b="0" dirty="0"/>
              <a:t>To identify the gaps (opportunities) in the market</a:t>
            </a:r>
          </a:p>
          <a:p>
            <a:pPr eaLnBrk="1" hangingPunct="1"/>
            <a:r>
              <a:rPr lang="en-US" b="0" dirty="0"/>
              <a:t>To help identifying repositioning requirements</a:t>
            </a:r>
          </a:p>
        </p:txBody>
      </p:sp>
      <p:pic>
        <p:nvPicPr>
          <p:cNvPr id="9220" name="Picture 4" descr="ch3-famil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43418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zh-CN"/>
              <a:t>	Targeting Strategy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4876800" y="1447800"/>
            <a:ext cx="3810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</a:pPr>
            <a:endParaRPr lang="zh-CN" altLang="en-US" sz="2500" b="1" i="1"/>
          </a:p>
        </p:txBody>
      </p:sp>
      <p:sp>
        <p:nvSpPr>
          <p:cNvPr id="850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876800" y="1600200"/>
            <a:ext cx="3733800" cy="4572000"/>
          </a:xfrm>
        </p:spPr>
        <p:txBody>
          <a:bodyPr/>
          <a:lstStyle/>
          <a:p>
            <a:r>
              <a:rPr lang="en-US" altLang="zh-CN" dirty="0"/>
              <a:t>Exists when a firm develops different marketing mix plans specially tailored for each of two or more market segments.</a:t>
            </a:r>
          </a:p>
          <a:p>
            <a:r>
              <a:rPr lang="en-US" altLang="zh-CN" dirty="0"/>
              <a:t>P&amp;G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33400" y="5410200"/>
            <a:ext cx="4343400" cy="59055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50000">
                <a:srgbClr val="CC99FF"/>
              </a:gs>
              <a:gs pos="100000">
                <a:srgbClr val="9966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33400" y="2590800"/>
            <a:ext cx="4343400" cy="59055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50000">
                <a:srgbClr val="CC99FF"/>
              </a:gs>
              <a:gs pos="100000">
                <a:srgbClr val="9966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 lvl="1" algn="ctr">
              <a:spcBef>
                <a:spcPct val="20000"/>
              </a:spcBef>
            </a:pPr>
            <a:endParaRPr kumimoji="0" lang="zh-CN" altLang="en-US" sz="2000" b="1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33400" y="3476625"/>
            <a:ext cx="4343400" cy="59055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50000">
                <a:srgbClr val="CC99FF"/>
              </a:gs>
              <a:gs pos="100000">
                <a:srgbClr val="9966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3400" y="4495800"/>
            <a:ext cx="4343400" cy="59055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50000">
                <a:srgbClr val="66CCFF"/>
              </a:gs>
              <a:gs pos="100000">
                <a:srgbClr val="0099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33400" y="2708275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 b="1"/>
              <a:t>Undifferentiated targeting strategy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33400" y="3594100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 b="1"/>
              <a:t>Concentrated strategy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33400" y="4572000"/>
            <a:ext cx="429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Differentiated strategy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33400" y="5486400"/>
            <a:ext cx="429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Micro strategy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vinkar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8600"/>
            <a:ext cx="2133600" cy="68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14615_12375367201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270277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hinnis_crunch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600200"/>
            <a:ext cx="24911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hinis_pickl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114800"/>
            <a:ext cx="1673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spinztalc-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505200"/>
            <a:ext cx="2349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hik-shampo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3733800"/>
            <a:ext cx="215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33400" y="4038600"/>
            <a:ext cx="4343400" cy="59055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50000">
                <a:srgbClr val="CC99FF"/>
              </a:gs>
              <a:gs pos="100000">
                <a:srgbClr val="9966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zh-CN"/>
              <a:t>	Targeting Strategy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533400" y="2133600"/>
            <a:ext cx="4343400" cy="59055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50000">
                <a:srgbClr val="CC99FF"/>
              </a:gs>
              <a:gs pos="100000">
                <a:srgbClr val="9966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 lvl="1" algn="ctr">
              <a:spcBef>
                <a:spcPct val="20000"/>
              </a:spcBef>
            </a:pPr>
            <a:endParaRPr kumimoji="0" lang="zh-CN" altLang="en-US" sz="2000" b="1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33400" y="3019425"/>
            <a:ext cx="4343400" cy="59055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50000">
                <a:srgbClr val="CC99FF"/>
              </a:gs>
              <a:gs pos="100000">
                <a:srgbClr val="9966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533400" y="4953000"/>
            <a:ext cx="4343400" cy="59055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50000">
                <a:srgbClr val="66CCFF"/>
              </a:gs>
              <a:gs pos="100000">
                <a:srgbClr val="0099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533400" y="2251075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 b="1"/>
              <a:t>Undifferentiated targeting strategy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533400" y="3136900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 b="1"/>
              <a:t>Concentrated strategy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33400" y="4114800"/>
            <a:ext cx="429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Differentiated strategy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4876800" y="1447800"/>
            <a:ext cx="3810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</a:pPr>
            <a:endParaRPr lang="zh-CN" altLang="en-US" sz="2500" b="1" i="1"/>
          </a:p>
        </p:txBody>
      </p:sp>
      <p:sp>
        <p:nvSpPr>
          <p:cNvPr id="850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876800" y="1600200"/>
            <a:ext cx="3733800" cy="4572000"/>
          </a:xfrm>
        </p:spPr>
        <p:txBody>
          <a:bodyPr/>
          <a:lstStyle/>
          <a:p>
            <a:r>
              <a:rPr lang="en-US" altLang="zh-CN" dirty="0"/>
              <a:t>Different products to different needs for local or individual customers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3400" y="5029200"/>
            <a:ext cx="429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Micro strategy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fonearena.com/blog/wp-content/uploads/2011/12/dell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2857500" cy="2857500"/>
          </a:xfrm>
          <a:prstGeom prst="rect">
            <a:avLst/>
          </a:prstGeom>
          <a:noFill/>
        </p:spPr>
      </p:pic>
      <p:pic>
        <p:nvPicPr>
          <p:cNvPr id="1028" name="Picture 4" descr="http://media.egotvonline.com/wp-content/uploads/2011/09/nike-sneaker1.jpg?41ed4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428625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90000"/>
              </a:lnSpc>
              <a:spcAft>
                <a:spcPts val="0"/>
              </a:spcAft>
              <a:defRPr/>
            </a:pPr>
            <a:r>
              <a:rPr lang="en-US"/>
              <a:t>Product Positioning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i="1"/>
              <a:t>Positioning starts with a product.  A Piece of merchandise, a service, a company, an institution, or even a person...  But positioning is not what you do to a product.  </a:t>
            </a:r>
            <a:r>
              <a:rPr lang="en-US" i="1" u="sng"/>
              <a:t>Positioning is what you do to the mind of the prospect</a:t>
            </a:r>
            <a:r>
              <a:rPr lang="en-US" i="1"/>
              <a:t>.  That is, you position the product in the mind of the prospect.</a:t>
            </a:r>
            <a:endParaRPr lang="en-US"/>
          </a:p>
          <a:p>
            <a:pPr lvl="4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/>
              <a:t>                    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/>
              <a:t>     </a:t>
            </a:r>
            <a:r>
              <a:rPr lang="en-US" sz="2400"/>
              <a:t>Al Ries and Jack Trout (1981)</a:t>
            </a:r>
            <a:endParaRPr lang="en-US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343400" y="2819400"/>
            <a:ext cx="4495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eBay’s positioning:  </a:t>
            </a:r>
            <a:r>
              <a:rPr lang="en-US" sz="2800" b="1" i="1">
                <a:solidFill>
                  <a:srgbClr val="000066"/>
                </a:solidFill>
              </a:rPr>
              <a:t>No matter what “it” is, you can find “it” on eBay!</a:t>
            </a:r>
          </a:p>
        </p:txBody>
      </p:sp>
      <p:pic>
        <p:nvPicPr>
          <p:cNvPr id="30724" name="Picture 10" descr="Ebay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3302000" cy="4191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</a:rPr>
              <a:t>Positioning Example</a:t>
            </a:r>
            <a:endParaRPr lang="en-US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57200" y="1905000"/>
            <a:ext cx="8458200" cy="4724400"/>
            <a:chOff x="288" y="1200"/>
            <a:chExt cx="5184" cy="2875"/>
          </a:xfrm>
        </p:grpSpPr>
        <p:sp>
          <p:nvSpPr>
            <p:cNvPr id="45062" name="Rectangle 5"/>
            <p:cNvSpPr>
              <a:spLocks noChangeArrowheads="1"/>
            </p:cNvSpPr>
            <p:nvPr/>
          </p:nvSpPr>
          <p:spPr bwMode="auto">
            <a:xfrm>
              <a:off x="528" y="3571"/>
              <a:ext cx="56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D8401"/>
                  </a:solidFill>
                  <a:latin typeface="Garamond" pitchFamily="18" charset="0"/>
                </a:rPr>
                <a:t>LO</a:t>
              </a:r>
              <a:r>
                <a:rPr lang="en-US" b="1" baseline="30000">
                  <a:solidFill>
                    <a:srgbClr val="B11738"/>
                  </a:solidFill>
                  <a:latin typeface="Garamond" pitchFamily="18" charset="0"/>
                </a:rPr>
                <a:t>9</a:t>
              </a:r>
            </a:p>
          </p:txBody>
        </p:sp>
        <p:sp>
          <p:nvSpPr>
            <p:cNvPr id="45064" name="Rectangle 10"/>
            <p:cNvSpPr>
              <a:spLocks noChangeArrowheads="1"/>
            </p:cNvSpPr>
            <p:nvPr/>
          </p:nvSpPr>
          <p:spPr bwMode="auto">
            <a:xfrm>
              <a:off x="1254" y="3615"/>
              <a:ext cx="3405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Fabric &amp; skin safety on baby clothes</a:t>
              </a:r>
            </a:p>
          </p:txBody>
        </p:sp>
        <p:sp>
          <p:nvSpPr>
            <p:cNvPr id="45065" name="Rectangle 11"/>
            <p:cNvSpPr>
              <a:spLocks noChangeArrowheads="1"/>
            </p:cNvSpPr>
            <p:nvPr/>
          </p:nvSpPr>
          <p:spPr bwMode="auto">
            <a:xfrm>
              <a:off x="288" y="3615"/>
              <a:ext cx="966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Ivory Snow</a:t>
              </a:r>
            </a:p>
          </p:txBody>
        </p:sp>
        <p:sp>
          <p:nvSpPr>
            <p:cNvPr id="45067" name="Rectangle 13"/>
            <p:cNvSpPr>
              <a:spLocks noChangeArrowheads="1"/>
            </p:cNvSpPr>
            <p:nvPr/>
          </p:nvSpPr>
          <p:spPr bwMode="auto">
            <a:xfrm>
              <a:off x="1254" y="3845"/>
              <a:ext cx="3405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Tough cleaner, aimed at Hispanic market</a:t>
              </a:r>
            </a:p>
          </p:txBody>
        </p:sp>
        <p:sp>
          <p:nvSpPr>
            <p:cNvPr id="45068" name="Rectangle 14"/>
            <p:cNvSpPr>
              <a:spLocks noChangeArrowheads="1"/>
            </p:cNvSpPr>
            <p:nvPr/>
          </p:nvSpPr>
          <p:spPr bwMode="auto">
            <a:xfrm>
              <a:off x="288" y="3845"/>
              <a:ext cx="966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Ariel</a:t>
              </a:r>
            </a:p>
          </p:txBody>
        </p:sp>
        <p:sp>
          <p:nvSpPr>
            <p:cNvPr id="45070" name="Rectangle 16"/>
            <p:cNvSpPr>
              <a:spLocks noChangeArrowheads="1"/>
            </p:cNvSpPr>
            <p:nvPr/>
          </p:nvSpPr>
          <p:spPr bwMode="auto">
            <a:xfrm>
              <a:off x="1254" y="3385"/>
              <a:ext cx="3405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Outstanding cleaning for baby clothes, safe</a:t>
              </a:r>
            </a:p>
          </p:txBody>
        </p:sp>
        <p:sp>
          <p:nvSpPr>
            <p:cNvPr id="45071" name="Rectangle 17"/>
            <p:cNvSpPr>
              <a:spLocks noChangeArrowheads="1"/>
            </p:cNvSpPr>
            <p:nvPr/>
          </p:nvSpPr>
          <p:spPr bwMode="auto">
            <a:xfrm>
              <a:off x="288" y="3385"/>
              <a:ext cx="966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Dreft</a:t>
              </a:r>
            </a:p>
          </p:txBody>
        </p:sp>
        <p:sp>
          <p:nvSpPr>
            <p:cNvPr id="45073" name="Rectangle 19"/>
            <p:cNvSpPr>
              <a:spLocks noChangeArrowheads="1"/>
            </p:cNvSpPr>
            <p:nvPr/>
          </p:nvSpPr>
          <p:spPr bwMode="auto">
            <a:xfrm>
              <a:off x="1254" y="3155"/>
              <a:ext cx="3405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Detergent and fabric softener in liquid form</a:t>
              </a:r>
            </a:p>
          </p:txBody>
        </p:sp>
        <p:sp>
          <p:nvSpPr>
            <p:cNvPr id="45074" name="Rectangle 20"/>
            <p:cNvSpPr>
              <a:spLocks noChangeArrowheads="1"/>
            </p:cNvSpPr>
            <p:nvPr/>
          </p:nvSpPr>
          <p:spPr bwMode="auto">
            <a:xfrm>
              <a:off x="288" y="3155"/>
              <a:ext cx="966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Solo</a:t>
              </a:r>
            </a:p>
          </p:txBody>
        </p:sp>
        <p:sp>
          <p:nvSpPr>
            <p:cNvPr id="45076" name="Rectangle 22"/>
            <p:cNvSpPr>
              <a:spLocks noChangeArrowheads="1"/>
            </p:cNvSpPr>
            <p:nvPr/>
          </p:nvSpPr>
          <p:spPr bwMode="auto">
            <a:xfrm>
              <a:off x="1254" y="2925"/>
              <a:ext cx="3405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Bleach-boosted formula, whitening</a:t>
              </a:r>
            </a:p>
          </p:txBody>
        </p:sp>
        <p:sp>
          <p:nvSpPr>
            <p:cNvPr id="45077" name="Rectangle 23"/>
            <p:cNvSpPr>
              <a:spLocks noChangeArrowheads="1"/>
            </p:cNvSpPr>
            <p:nvPr/>
          </p:nvSpPr>
          <p:spPr bwMode="auto">
            <a:xfrm>
              <a:off x="288" y="2925"/>
              <a:ext cx="966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Oxydol</a:t>
              </a:r>
            </a:p>
          </p:txBody>
        </p:sp>
        <p:sp>
          <p:nvSpPr>
            <p:cNvPr id="45079" name="Rectangle 25"/>
            <p:cNvSpPr>
              <a:spLocks noChangeArrowheads="1"/>
            </p:cNvSpPr>
            <p:nvPr/>
          </p:nvSpPr>
          <p:spPr bwMode="auto">
            <a:xfrm>
              <a:off x="1254" y="2695"/>
              <a:ext cx="3405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Value brand</a:t>
              </a:r>
            </a:p>
          </p:txBody>
        </p:sp>
        <p:sp>
          <p:nvSpPr>
            <p:cNvPr id="45080" name="Rectangle 26"/>
            <p:cNvSpPr>
              <a:spLocks noChangeArrowheads="1"/>
            </p:cNvSpPr>
            <p:nvPr/>
          </p:nvSpPr>
          <p:spPr bwMode="auto">
            <a:xfrm>
              <a:off x="288" y="2695"/>
              <a:ext cx="966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Dash</a:t>
              </a:r>
            </a:p>
          </p:txBody>
        </p:sp>
        <p:sp>
          <p:nvSpPr>
            <p:cNvPr id="45082" name="Rectangle 28"/>
            <p:cNvSpPr>
              <a:spLocks noChangeArrowheads="1"/>
            </p:cNvSpPr>
            <p:nvPr/>
          </p:nvSpPr>
          <p:spPr bwMode="auto">
            <a:xfrm>
              <a:off x="1254" y="2465"/>
              <a:ext cx="3405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Stain treatment and stain removal</a:t>
              </a:r>
            </a:p>
          </p:txBody>
        </p:sp>
        <p:sp>
          <p:nvSpPr>
            <p:cNvPr id="45083" name="Rectangle 29"/>
            <p:cNvSpPr>
              <a:spLocks noChangeArrowheads="1"/>
            </p:cNvSpPr>
            <p:nvPr/>
          </p:nvSpPr>
          <p:spPr bwMode="auto">
            <a:xfrm>
              <a:off x="288" y="2465"/>
              <a:ext cx="966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Era</a:t>
              </a:r>
            </a:p>
          </p:txBody>
        </p:sp>
        <p:sp>
          <p:nvSpPr>
            <p:cNvPr id="45085" name="Rectangle 31"/>
            <p:cNvSpPr>
              <a:spLocks noChangeArrowheads="1"/>
            </p:cNvSpPr>
            <p:nvPr/>
          </p:nvSpPr>
          <p:spPr bwMode="auto">
            <a:xfrm>
              <a:off x="1254" y="2235"/>
              <a:ext cx="3405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Sunshine scent and odor-removing formula</a:t>
              </a:r>
            </a:p>
          </p:txBody>
        </p:sp>
        <p:sp>
          <p:nvSpPr>
            <p:cNvPr id="45086" name="Rectangle 32"/>
            <p:cNvSpPr>
              <a:spLocks noChangeArrowheads="1"/>
            </p:cNvSpPr>
            <p:nvPr/>
          </p:nvSpPr>
          <p:spPr bwMode="auto">
            <a:xfrm>
              <a:off x="288" y="2235"/>
              <a:ext cx="966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Gain</a:t>
              </a:r>
            </a:p>
          </p:txBody>
        </p:sp>
        <p:sp>
          <p:nvSpPr>
            <p:cNvPr id="45088" name="Rectangle 34"/>
            <p:cNvSpPr>
              <a:spLocks noChangeArrowheads="1"/>
            </p:cNvSpPr>
            <p:nvPr/>
          </p:nvSpPr>
          <p:spPr bwMode="auto">
            <a:xfrm>
              <a:off x="1254" y="2005"/>
              <a:ext cx="3405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Detergent plus fabric softener</a:t>
              </a:r>
            </a:p>
          </p:txBody>
        </p:sp>
        <p:sp>
          <p:nvSpPr>
            <p:cNvPr id="45089" name="Rectangle 35"/>
            <p:cNvSpPr>
              <a:spLocks noChangeArrowheads="1"/>
            </p:cNvSpPr>
            <p:nvPr/>
          </p:nvSpPr>
          <p:spPr bwMode="auto">
            <a:xfrm>
              <a:off x="288" y="2005"/>
              <a:ext cx="966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Bold</a:t>
              </a:r>
            </a:p>
          </p:txBody>
        </p:sp>
        <p:sp>
          <p:nvSpPr>
            <p:cNvPr id="45091" name="Rectangle 37"/>
            <p:cNvSpPr>
              <a:spLocks noChangeArrowheads="1"/>
            </p:cNvSpPr>
            <p:nvPr/>
          </p:nvSpPr>
          <p:spPr bwMode="auto">
            <a:xfrm>
              <a:off x="1254" y="1775"/>
              <a:ext cx="3405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Tough cleaning, color protection</a:t>
              </a:r>
            </a:p>
          </p:txBody>
        </p:sp>
        <p:sp>
          <p:nvSpPr>
            <p:cNvPr id="45092" name="Rectangle 38"/>
            <p:cNvSpPr>
              <a:spLocks noChangeArrowheads="1"/>
            </p:cNvSpPr>
            <p:nvPr/>
          </p:nvSpPr>
          <p:spPr bwMode="auto">
            <a:xfrm>
              <a:off x="288" y="1775"/>
              <a:ext cx="966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Cheer</a:t>
              </a:r>
            </a:p>
          </p:txBody>
        </p:sp>
        <p:sp>
          <p:nvSpPr>
            <p:cNvPr id="45094" name="Rectangle 40"/>
            <p:cNvSpPr>
              <a:spLocks noChangeArrowheads="1"/>
            </p:cNvSpPr>
            <p:nvPr/>
          </p:nvSpPr>
          <p:spPr bwMode="auto">
            <a:xfrm>
              <a:off x="1254" y="1545"/>
              <a:ext cx="3405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Tough, powerful cleaning</a:t>
              </a:r>
            </a:p>
          </p:txBody>
        </p:sp>
        <p:sp>
          <p:nvSpPr>
            <p:cNvPr id="45095" name="Rectangle 41"/>
            <p:cNvSpPr>
              <a:spLocks noChangeArrowheads="1"/>
            </p:cNvSpPr>
            <p:nvPr/>
          </p:nvSpPr>
          <p:spPr bwMode="auto">
            <a:xfrm>
              <a:off x="288" y="1545"/>
              <a:ext cx="966" cy="230"/>
            </a:xfrm>
            <a:prstGeom prst="rect">
              <a:avLst/>
            </a:prstGeom>
            <a:solidFill>
              <a:srgbClr val="EED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800" b="1">
                  <a:latin typeface="Arial" charset="0"/>
                </a:rPr>
                <a:t>Tide</a:t>
              </a:r>
            </a:p>
          </p:txBody>
        </p:sp>
        <p:sp>
          <p:nvSpPr>
            <p:cNvPr id="45097" name="Rectangle 43"/>
            <p:cNvSpPr>
              <a:spLocks noChangeArrowheads="1"/>
            </p:cNvSpPr>
            <p:nvPr/>
          </p:nvSpPr>
          <p:spPr bwMode="auto">
            <a:xfrm>
              <a:off x="1254" y="1200"/>
              <a:ext cx="3405" cy="34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900" b="1">
                  <a:latin typeface="Arial" charset="0"/>
                </a:rPr>
                <a:t>Positioning</a:t>
              </a:r>
            </a:p>
          </p:txBody>
        </p:sp>
        <p:sp>
          <p:nvSpPr>
            <p:cNvPr id="45098" name="Rectangle 44"/>
            <p:cNvSpPr>
              <a:spLocks noChangeArrowheads="1"/>
            </p:cNvSpPr>
            <p:nvPr/>
          </p:nvSpPr>
          <p:spPr bwMode="auto">
            <a:xfrm>
              <a:off x="288" y="1200"/>
              <a:ext cx="966" cy="34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900" b="1">
                  <a:latin typeface="Arial" charset="0"/>
                </a:rPr>
                <a:t>Brand</a:t>
              </a:r>
            </a:p>
          </p:txBody>
        </p:sp>
        <p:sp>
          <p:nvSpPr>
            <p:cNvPr id="45099" name="Line 45"/>
            <p:cNvSpPr>
              <a:spLocks noChangeShapeType="1"/>
            </p:cNvSpPr>
            <p:nvPr/>
          </p:nvSpPr>
          <p:spPr bwMode="auto">
            <a:xfrm>
              <a:off x="288" y="1200"/>
              <a:ext cx="51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Line 46"/>
            <p:cNvSpPr>
              <a:spLocks noChangeShapeType="1"/>
            </p:cNvSpPr>
            <p:nvPr/>
          </p:nvSpPr>
          <p:spPr bwMode="auto">
            <a:xfrm>
              <a:off x="288" y="1545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Line 47"/>
            <p:cNvSpPr>
              <a:spLocks noChangeShapeType="1"/>
            </p:cNvSpPr>
            <p:nvPr/>
          </p:nvSpPr>
          <p:spPr bwMode="auto">
            <a:xfrm>
              <a:off x="288" y="1775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Line 48"/>
            <p:cNvSpPr>
              <a:spLocks noChangeShapeType="1"/>
            </p:cNvSpPr>
            <p:nvPr/>
          </p:nvSpPr>
          <p:spPr bwMode="auto">
            <a:xfrm>
              <a:off x="288" y="2005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Line 49"/>
            <p:cNvSpPr>
              <a:spLocks noChangeShapeType="1"/>
            </p:cNvSpPr>
            <p:nvPr/>
          </p:nvSpPr>
          <p:spPr bwMode="auto">
            <a:xfrm>
              <a:off x="288" y="2235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Line 50"/>
            <p:cNvSpPr>
              <a:spLocks noChangeShapeType="1"/>
            </p:cNvSpPr>
            <p:nvPr/>
          </p:nvSpPr>
          <p:spPr bwMode="auto">
            <a:xfrm>
              <a:off x="288" y="2465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Line 51"/>
            <p:cNvSpPr>
              <a:spLocks noChangeShapeType="1"/>
            </p:cNvSpPr>
            <p:nvPr/>
          </p:nvSpPr>
          <p:spPr bwMode="auto">
            <a:xfrm>
              <a:off x="288" y="2695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Line 52"/>
            <p:cNvSpPr>
              <a:spLocks noChangeShapeType="1"/>
            </p:cNvSpPr>
            <p:nvPr/>
          </p:nvSpPr>
          <p:spPr bwMode="auto">
            <a:xfrm>
              <a:off x="288" y="2925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Line 53"/>
            <p:cNvSpPr>
              <a:spLocks noChangeShapeType="1"/>
            </p:cNvSpPr>
            <p:nvPr/>
          </p:nvSpPr>
          <p:spPr bwMode="auto">
            <a:xfrm>
              <a:off x="288" y="3155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Line 54"/>
            <p:cNvSpPr>
              <a:spLocks noChangeShapeType="1"/>
            </p:cNvSpPr>
            <p:nvPr/>
          </p:nvSpPr>
          <p:spPr bwMode="auto">
            <a:xfrm>
              <a:off x="288" y="3385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Line 55"/>
            <p:cNvSpPr>
              <a:spLocks noChangeShapeType="1"/>
            </p:cNvSpPr>
            <p:nvPr/>
          </p:nvSpPr>
          <p:spPr bwMode="auto">
            <a:xfrm>
              <a:off x="288" y="3615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Line 56"/>
            <p:cNvSpPr>
              <a:spLocks noChangeShapeType="1"/>
            </p:cNvSpPr>
            <p:nvPr/>
          </p:nvSpPr>
          <p:spPr bwMode="auto">
            <a:xfrm>
              <a:off x="288" y="4075"/>
              <a:ext cx="51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Line 57"/>
            <p:cNvSpPr>
              <a:spLocks noChangeShapeType="1"/>
            </p:cNvSpPr>
            <p:nvPr/>
          </p:nvSpPr>
          <p:spPr bwMode="auto">
            <a:xfrm>
              <a:off x="288" y="1200"/>
              <a:ext cx="0" cy="28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2" name="Line 58"/>
            <p:cNvSpPr>
              <a:spLocks noChangeShapeType="1"/>
            </p:cNvSpPr>
            <p:nvPr/>
          </p:nvSpPr>
          <p:spPr bwMode="auto">
            <a:xfrm>
              <a:off x="1248" y="1200"/>
              <a:ext cx="6" cy="2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Line 59"/>
            <p:cNvSpPr>
              <a:spLocks noChangeShapeType="1"/>
            </p:cNvSpPr>
            <p:nvPr/>
          </p:nvSpPr>
          <p:spPr bwMode="auto">
            <a:xfrm>
              <a:off x="4659" y="1200"/>
              <a:ext cx="0" cy="2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Line 60"/>
            <p:cNvSpPr>
              <a:spLocks noChangeShapeType="1"/>
            </p:cNvSpPr>
            <p:nvPr/>
          </p:nvSpPr>
          <p:spPr bwMode="auto">
            <a:xfrm>
              <a:off x="5472" y="1200"/>
              <a:ext cx="0" cy="28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Line 61"/>
            <p:cNvSpPr>
              <a:spLocks noChangeShapeType="1"/>
            </p:cNvSpPr>
            <p:nvPr/>
          </p:nvSpPr>
          <p:spPr bwMode="auto">
            <a:xfrm>
              <a:off x="288" y="3845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" name="Title 5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Positioning of P&amp;G Detergents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/>
              <a:t>Product Positioning Dimensions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800" dirty="0"/>
              <a:t>Product Attributes / Differences / Benefits</a:t>
            </a:r>
          </a:p>
          <a:p>
            <a:pPr>
              <a:lnSpc>
                <a:spcPct val="190000"/>
              </a:lnSpc>
            </a:pPr>
            <a:r>
              <a:rPr lang="en-US" sz="2800" dirty="0"/>
              <a:t>Product User / Usage</a:t>
            </a:r>
          </a:p>
          <a:p>
            <a:pPr>
              <a:lnSpc>
                <a:spcPct val="190000"/>
              </a:lnSpc>
            </a:pPr>
            <a:r>
              <a:rPr lang="en-US" sz="2800" dirty="0"/>
              <a:t>By Association </a:t>
            </a:r>
          </a:p>
          <a:p>
            <a:pPr>
              <a:lnSpc>
                <a:spcPct val="190000"/>
              </a:lnSpc>
            </a:pPr>
            <a:r>
              <a:rPr lang="en-US" sz="2800" dirty="0"/>
              <a:t>Problem Solution</a:t>
            </a:r>
          </a:p>
          <a:p>
            <a:pPr>
              <a:lnSpc>
                <a:spcPct val="190000"/>
              </a:lnSpc>
            </a:pPr>
            <a:r>
              <a:rPr lang="en-US" sz="2800" dirty="0"/>
              <a:t>Against a Competitor / Away from Competitors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strategies: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POP</a:t>
            </a:r>
          </a:p>
          <a:p>
            <a:pPr lvl="1"/>
            <a:r>
              <a:rPr lang="en-US" dirty="0"/>
              <a:t>Category</a:t>
            </a:r>
          </a:p>
          <a:p>
            <a:pPr lvl="1"/>
            <a:r>
              <a:rPr lang="en-US" dirty="0"/>
              <a:t>Competitive</a:t>
            </a:r>
          </a:p>
          <a:p>
            <a:r>
              <a:rPr lang="en-US" dirty="0"/>
              <a:t>POD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Perceptual Mapping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means of displaying or graphing, in two or more dimensions, the location of products, brands, or groups of products in customers’ minds.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Segmentation Base</a:t>
            </a:r>
            <a:endParaRPr lang="en-US" dirty="0"/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4724400" y="32766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Situation Segmentation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1219200" y="4724400"/>
            <a:ext cx="32766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Psychographic </a:t>
            </a:r>
            <a:r>
              <a:rPr kumimoji="0" lang="en-US" altLang="zh-CN" sz="3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Segmentation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1219200" y="3276600"/>
            <a:ext cx="32004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Geographic Segmentation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4724400" y="47244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Behavior/Usage</a:t>
            </a: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Segmentation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1219200" y="1828800"/>
            <a:ext cx="3200400" cy="1143000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3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Demographic Segmentation</a:t>
            </a: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4724400" y="18288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6666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Benefits-Sought</a:t>
            </a:r>
            <a:r>
              <a:rPr kumimoji="0" lang="en-US" altLang="zh-CN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Segmentation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9144000" cy="471487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Perceptual Map for different brands of bar soap</a:t>
            </a:r>
          </a:p>
        </p:txBody>
      </p:sp>
      <p:sp>
        <p:nvSpPr>
          <p:cNvPr id="289795" name="Line 3"/>
          <p:cNvSpPr>
            <a:spLocks noChangeShapeType="1"/>
          </p:cNvSpPr>
          <p:nvPr/>
        </p:nvSpPr>
        <p:spPr bwMode="auto">
          <a:xfrm>
            <a:off x="4572000" y="12192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796" name="Line 4"/>
          <p:cNvSpPr>
            <a:spLocks noChangeShapeType="1"/>
          </p:cNvSpPr>
          <p:nvPr/>
        </p:nvSpPr>
        <p:spPr bwMode="auto">
          <a:xfrm>
            <a:off x="1676400" y="40386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7459663" y="3794125"/>
            <a:ext cx="1684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latin typeface="Verdana" pitchFamily="34" charset="0"/>
              </a:rPr>
              <a:t>Deodorant</a:t>
            </a:r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0" y="3794125"/>
            <a:ext cx="2220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latin typeface="Verdana" pitchFamily="34" charset="0"/>
              </a:rPr>
              <a:t>Nondeodorant</a:t>
            </a:r>
          </a:p>
        </p:txBody>
      </p:sp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3276600" y="6477000"/>
            <a:ext cx="2646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latin typeface="Verdana" pitchFamily="34" charset="0"/>
              </a:rPr>
              <a:t>Low moisturizing</a:t>
            </a:r>
          </a:p>
        </p:txBody>
      </p:sp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3200400" y="762000"/>
            <a:ext cx="2719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latin typeface="Verdana" pitchFamily="34" charset="0"/>
              </a:rPr>
              <a:t>High moisturizing</a:t>
            </a:r>
          </a:p>
        </p:txBody>
      </p:sp>
      <p:sp>
        <p:nvSpPr>
          <p:cNvPr id="289801" name="Text Box 9"/>
          <p:cNvSpPr txBox="1">
            <a:spLocks noChangeArrowheads="1"/>
          </p:cNvSpPr>
          <p:nvPr/>
        </p:nvSpPr>
        <p:spPr bwMode="auto">
          <a:xfrm>
            <a:off x="5984875" y="5302250"/>
            <a:ext cx="2854325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0000"/>
                </a:solidFill>
              </a:rPr>
              <a:t>What bar soap?</a:t>
            </a:r>
          </a:p>
          <a:p>
            <a:r>
              <a:rPr lang="en-US" b="1">
                <a:solidFill>
                  <a:srgbClr val="800000"/>
                </a:solidFill>
              </a:rPr>
              <a:t>What position?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animBg="1"/>
      <p:bldP spid="289796" grpId="0" animBg="1"/>
      <p:bldP spid="289797" grpId="0"/>
      <p:bldP spid="289798" grpId="0"/>
      <p:bldP spid="289799" grpId="0"/>
      <p:bldP spid="289800" grpId="0"/>
      <p:bldP spid="28980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Perceptual Map for different brands of bar soap</a:t>
            </a:r>
          </a:p>
        </p:txBody>
      </p:sp>
      <p:sp>
        <p:nvSpPr>
          <p:cNvPr id="291843" name="Line 3"/>
          <p:cNvSpPr>
            <a:spLocks noChangeShapeType="1"/>
          </p:cNvSpPr>
          <p:nvPr/>
        </p:nvSpPr>
        <p:spPr bwMode="auto">
          <a:xfrm>
            <a:off x="4572000" y="12192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44" name="Line 4"/>
          <p:cNvSpPr>
            <a:spLocks noChangeShapeType="1"/>
          </p:cNvSpPr>
          <p:nvPr/>
        </p:nvSpPr>
        <p:spPr bwMode="auto">
          <a:xfrm>
            <a:off x="1676400" y="40386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7459663" y="3794125"/>
            <a:ext cx="1684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latin typeface="Verdana" pitchFamily="34" charset="0"/>
              </a:rPr>
              <a:t>Deodorant</a:t>
            </a:r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0" y="3794125"/>
            <a:ext cx="2220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latin typeface="Verdana" pitchFamily="34" charset="0"/>
              </a:rPr>
              <a:t>Nondeodorant</a:t>
            </a:r>
          </a:p>
        </p:txBody>
      </p:sp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3276600" y="6477000"/>
            <a:ext cx="2646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latin typeface="Verdana" pitchFamily="34" charset="0"/>
              </a:rPr>
              <a:t>Low moisturizing</a:t>
            </a:r>
          </a:p>
        </p:txBody>
      </p:sp>
      <p:sp>
        <p:nvSpPr>
          <p:cNvPr id="291848" name="Text Box 8"/>
          <p:cNvSpPr txBox="1">
            <a:spLocks noChangeArrowheads="1"/>
          </p:cNvSpPr>
          <p:nvPr/>
        </p:nvSpPr>
        <p:spPr bwMode="auto">
          <a:xfrm>
            <a:off x="3200400" y="762000"/>
            <a:ext cx="2719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latin typeface="Verdana" pitchFamily="34" charset="0"/>
              </a:rPr>
              <a:t>High moisturizing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38400" y="1905000"/>
            <a:ext cx="4648200" cy="4114800"/>
            <a:chOff x="1536" y="1200"/>
            <a:chExt cx="2928" cy="2592"/>
          </a:xfrm>
        </p:grpSpPr>
        <p:sp>
          <p:nvSpPr>
            <p:cNvPr id="291850" name="Oval 10"/>
            <p:cNvSpPr>
              <a:spLocks noChangeArrowheads="1"/>
            </p:cNvSpPr>
            <p:nvPr/>
          </p:nvSpPr>
          <p:spPr bwMode="auto">
            <a:xfrm>
              <a:off x="3984" y="3072"/>
              <a:ext cx="480" cy="480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latin typeface="Verdana" pitchFamily="34" charset="0"/>
                </a:rPr>
                <a:t>1</a:t>
              </a:r>
            </a:p>
          </p:txBody>
        </p:sp>
        <p:sp>
          <p:nvSpPr>
            <p:cNvPr id="291851" name="Oval 11"/>
            <p:cNvSpPr>
              <a:spLocks noChangeArrowheads="1"/>
            </p:cNvSpPr>
            <p:nvPr/>
          </p:nvSpPr>
          <p:spPr bwMode="auto">
            <a:xfrm>
              <a:off x="3936" y="1488"/>
              <a:ext cx="336" cy="336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latin typeface="Verdana" pitchFamily="34" charset="0"/>
                </a:rPr>
                <a:t>2</a:t>
              </a:r>
            </a:p>
          </p:txBody>
        </p:sp>
        <p:sp>
          <p:nvSpPr>
            <p:cNvPr id="291852" name="Oval 12"/>
            <p:cNvSpPr>
              <a:spLocks noChangeArrowheads="1"/>
            </p:cNvSpPr>
            <p:nvPr/>
          </p:nvSpPr>
          <p:spPr bwMode="auto">
            <a:xfrm>
              <a:off x="2016" y="2448"/>
              <a:ext cx="192" cy="192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latin typeface="Verdana" pitchFamily="34" charset="0"/>
                </a:rPr>
                <a:t>3</a:t>
              </a:r>
            </a:p>
          </p:txBody>
        </p:sp>
        <p:sp>
          <p:nvSpPr>
            <p:cNvPr id="291853" name="Oval 13"/>
            <p:cNvSpPr>
              <a:spLocks noChangeArrowheads="1"/>
            </p:cNvSpPr>
            <p:nvPr/>
          </p:nvSpPr>
          <p:spPr bwMode="auto">
            <a:xfrm>
              <a:off x="3360" y="2208"/>
              <a:ext cx="192" cy="192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latin typeface="Verdana" pitchFamily="34" charset="0"/>
                </a:rPr>
                <a:t>8</a:t>
              </a:r>
            </a:p>
          </p:txBody>
        </p:sp>
        <p:sp>
          <p:nvSpPr>
            <p:cNvPr id="291854" name="Oval 14"/>
            <p:cNvSpPr>
              <a:spLocks noChangeArrowheads="1"/>
            </p:cNvSpPr>
            <p:nvPr/>
          </p:nvSpPr>
          <p:spPr bwMode="auto">
            <a:xfrm>
              <a:off x="2832" y="1200"/>
              <a:ext cx="336" cy="336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latin typeface="Verdana" pitchFamily="34" charset="0"/>
                </a:rPr>
                <a:t>7</a:t>
              </a:r>
            </a:p>
          </p:txBody>
        </p:sp>
        <p:sp>
          <p:nvSpPr>
            <p:cNvPr id="291855" name="Oval 15"/>
            <p:cNvSpPr>
              <a:spLocks noChangeArrowheads="1"/>
            </p:cNvSpPr>
            <p:nvPr/>
          </p:nvSpPr>
          <p:spPr bwMode="auto">
            <a:xfrm>
              <a:off x="3024" y="3600"/>
              <a:ext cx="192" cy="192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latin typeface="Verdana" pitchFamily="34" charset="0"/>
                </a:rPr>
                <a:t>6</a:t>
              </a:r>
            </a:p>
          </p:txBody>
        </p:sp>
        <p:sp>
          <p:nvSpPr>
            <p:cNvPr id="291856" name="Oval 16"/>
            <p:cNvSpPr>
              <a:spLocks noChangeArrowheads="1"/>
            </p:cNvSpPr>
            <p:nvPr/>
          </p:nvSpPr>
          <p:spPr bwMode="auto">
            <a:xfrm>
              <a:off x="1536" y="1488"/>
              <a:ext cx="288" cy="240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latin typeface="Verdana" pitchFamily="34" charset="0"/>
                </a:rPr>
                <a:t>4</a:t>
              </a:r>
            </a:p>
          </p:txBody>
        </p:sp>
        <p:sp>
          <p:nvSpPr>
            <p:cNvPr id="291857" name="Oval 17"/>
            <p:cNvSpPr>
              <a:spLocks noChangeArrowheads="1"/>
            </p:cNvSpPr>
            <p:nvPr/>
          </p:nvSpPr>
          <p:spPr bwMode="auto">
            <a:xfrm>
              <a:off x="1920" y="1824"/>
              <a:ext cx="192" cy="192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latin typeface="Verdana" pitchFamily="34" charset="0"/>
                </a:rPr>
                <a:t>5</a:t>
              </a:r>
            </a:p>
          </p:txBody>
        </p:sp>
      </p:grpSp>
      <p:sp>
        <p:nvSpPr>
          <p:cNvPr id="291858" name="Oval 18"/>
          <p:cNvSpPr>
            <a:spLocks noChangeArrowheads="1"/>
          </p:cNvSpPr>
          <p:nvPr/>
        </p:nvSpPr>
        <p:spPr bwMode="auto">
          <a:xfrm>
            <a:off x="69342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59" name="Oval 19"/>
          <p:cNvSpPr>
            <a:spLocks noChangeArrowheads="1"/>
          </p:cNvSpPr>
          <p:nvPr/>
        </p:nvSpPr>
        <p:spPr bwMode="auto">
          <a:xfrm>
            <a:off x="66294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60" name="Oval 20"/>
          <p:cNvSpPr>
            <a:spLocks noChangeArrowheads="1"/>
          </p:cNvSpPr>
          <p:nvPr/>
        </p:nvSpPr>
        <p:spPr bwMode="auto">
          <a:xfrm>
            <a:off x="37338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61" name="Oval 21"/>
          <p:cNvSpPr>
            <a:spLocks noChangeArrowheads="1"/>
          </p:cNvSpPr>
          <p:nvPr/>
        </p:nvSpPr>
        <p:spPr bwMode="auto">
          <a:xfrm>
            <a:off x="3962400" y="3733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62" name="Oval 22"/>
          <p:cNvSpPr>
            <a:spLocks noChangeArrowheads="1"/>
          </p:cNvSpPr>
          <p:nvPr/>
        </p:nvSpPr>
        <p:spPr bwMode="auto">
          <a:xfrm>
            <a:off x="32004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63" name="Oval 23"/>
          <p:cNvSpPr>
            <a:spLocks noChangeArrowheads="1"/>
          </p:cNvSpPr>
          <p:nvPr/>
        </p:nvSpPr>
        <p:spPr bwMode="auto">
          <a:xfrm>
            <a:off x="2667000" y="213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64" name="Oval 24"/>
          <p:cNvSpPr>
            <a:spLocks noChangeArrowheads="1"/>
          </p:cNvSpPr>
          <p:nvPr/>
        </p:nvSpPr>
        <p:spPr bwMode="auto">
          <a:xfrm>
            <a:off x="6934200" y="198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65" name="Oval 25"/>
          <p:cNvSpPr>
            <a:spLocks noChangeArrowheads="1"/>
          </p:cNvSpPr>
          <p:nvPr/>
        </p:nvSpPr>
        <p:spPr bwMode="auto">
          <a:xfrm>
            <a:off x="67056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66" name="Oval 26"/>
          <p:cNvSpPr>
            <a:spLocks noChangeArrowheads="1"/>
          </p:cNvSpPr>
          <p:nvPr/>
        </p:nvSpPr>
        <p:spPr bwMode="auto">
          <a:xfrm>
            <a:off x="70104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67" name="Oval 27"/>
          <p:cNvSpPr>
            <a:spLocks noChangeArrowheads="1"/>
          </p:cNvSpPr>
          <p:nvPr/>
        </p:nvSpPr>
        <p:spPr bwMode="auto">
          <a:xfrm>
            <a:off x="52578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68" name="Text Box 28"/>
          <p:cNvSpPr txBox="1">
            <a:spLocks noChangeArrowheads="1"/>
          </p:cNvSpPr>
          <p:nvPr/>
        </p:nvSpPr>
        <p:spPr bwMode="auto">
          <a:xfrm>
            <a:off x="6973888" y="5454650"/>
            <a:ext cx="950912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Lifebuoy</a:t>
            </a:r>
          </a:p>
        </p:txBody>
      </p:sp>
      <p:sp>
        <p:nvSpPr>
          <p:cNvPr id="291869" name="Text Box 29"/>
          <p:cNvSpPr txBox="1">
            <a:spLocks noChangeArrowheads="1"/>
          </p:cNvSpPr>
          <p:nvPr/>
        </p:nvSpPr>
        <p:spPr bwMode="auto">
          <a:xfrm>
            <a:off x="5745163" y="5562600"/>
            <a:ext cx="89535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Hamam</a:t>
            </a:r>
          </a:p>
        </p:txBody>
      </p:sp>
      <p:sp>
        <p:nvSpPr>
          <p:cNvPr id="291870" name="Text Box 30"/>
          <p:cNvSpPr txBox="1">
            <a:spLocks noChangeArrowheads="1"/>
          </p:cNvSpPr>
          <p:nvPr/>
        </p:nvSpPr>
        <p:spPr bwMode="auto">
          <a:xfrm>
            <a:off x="3316288" y="3581400"/>
            <a:ext cx="51117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Lux</a:t>
            </a:r>
          </a:p>
        </p:txBody>
      </p:sp>
      <p:sp>
        <p:nvSpPr>
          <p:cNvPr id="291871" name="Text Box 31"/>
          <p:cNvSpPr txBox="1">
            <a:spLocks noChangeArrowheads="1"/>
          </p:cNvSpPr>
          <p:nvPr/>
        </p:nvSpPr>
        <p:spPr bwMode="auto">
          <a:xfrm>
            <a:off x="2062163" y="1905000"/>
            <a:ext cx="6572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Dove</a:t>
            </a:r>
          </a:p>
        </p:txBody>
      </p:sp>
      <p:sp>
        <p:nvSpPr>
          <p:cNvPr id="291872" name="Text Box 32"/>
          <p:cNvSpPr txBox="1">
            <a:spLocks noChangeArrowheads="1"/>
          </p:cNvSpPr>
          <p:nvPr/>
        </p:nvSpPr>
        <p:spPr bwMode="auto">
          <a:xfrm>
            <a:off x="304800" y="5302250"/>
            <a:ext cx="2854325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0000"/>
                </a:solidFill>
              </a:rPr>
              <a:t>What bar soap?</a:t>
            </a:r>
          </a:p>
          <a:p>
            <a:r>
              <a:rPr lang="en-US" b="1">
                <a:solidFill>
                  <a:srgbClr val="800000"/>
                </a:solidFill>
              </a:rPr>
              <a:t>What position?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66482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Bases for Segmenting Industrial Markets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Familiarity with buying task</a:t>
            </a:r>
          </a:p>
          <a:p>
            <a:r>
              <a:rPr lang="en-US" dirty="0"/>
              <a:t>Size and purchase of the customer</a:t>
            </a:r>
          </a:p>
          <a:p>
            <a:r>
              <a:rPr lang="en-US" dirty="0"/>
              <a:t>Geographical location</a:t>
            </a:r>
          </a:p>
          <a:p>
            <a:r>
              <a:rPr lang="en-US" dirty="0"/>
              <a:t>Differentiating end users of the product</a:t>
            </a:r>
          </a:p>
          <a:p>
            <a:r>
              <a:rPr lang="en-US" dirty="0"/>
              <a:t>Purchase Criteria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 Segmentation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1752600"/>
          <a:ext cx="7315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dfc-standard-life-insur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25608" name="Picture 8" descr="brand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81400"/>
            <a:ext cx="3048000" cy="2916238"/>
          </a:xfrm>
          <a:prstGeom prst="rect">
            <a:avLst/>
          </a:prstGeom>
          <a:noFill/>
        </p:spPr>
      </p:pic>
      <p:pic>
        <p:nvPicPr>
          <p:cNvPr id="25610" name="Picture 10" descr="HDF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495800"/>
            <a:ext cx="3505200" cy="1295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oke+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210b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657600"/>
            <a:ext cx="1158875" cy="2819400"/>
          </a:xfrm>
          <a:prstGeom prst="rect">
            <a:avLst/>
          </a:prstGeom>
          <a:noFill/>
        </p:spPr>
      </p:pic>
      <p:pic>
        <p:nvPicPr>
          <p:cNvPr id="26631" name="Picture 7" descr="1291761_2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</p:spPr>
      </p:pic>
      <p:pic>
        <p:nvPicPr>
          <p:cNvPr id="26633" name="Picture 9" descr="13189,xcitefun-hrithik-cinthol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733800"/>
            <a:ext cx="3333750" cy="2668588"/>
          </a:xfrm>
          <a:prstGeom prst="rect">
            <a:avLst/>
          </a:prstGeom>
          <a:noFill/>
        </p:spPr>
      </p:pic>
      <p:pic>
        <p:nvPicPr>
          <p:cNvPr id="26635" name="Picture 11" descr="lux_sabun_mandi_soap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4478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1537</Words>
  <Application>Microsoft Office PowerPoint</Application>
  <PresentationFormat>On-screen Show (4:3)</PresentationFormat>
  <Paragraphs>322</Paragraphs>
  <Slides>53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Arial Narrow</vt:lpstr>
      <vt:lpstr>Calibri</vt:lpstr>
      <vt:lpstr>Garamond</vt:lpstr>
      <vt:lpstr>Monotype Sorts</vt:lpstr>
      <vt:lpstr>Tahoma</vt:lpstr>
      <vt:lpstr>Tw Cen MT</vt:lpstr>
      <vt:lpstr>Verdana</vt:lpstr>
      <vt:lpstr>Wingdings</vt:lpstr>
      <vt:lpstr>Wingdings 2</vt:lpstr>
      <vt:lpstr>Median</vt:lpstr>
      <vt:lpstr>2.  Market Segmentation</vt:lpstr>
      <vt:lpstr>Marketing: the name of the Game</vt:lpstr>
      <vt:lpstr>Market Segmentation</vt:lpstr>
      <vt:lpstr>Why Segmentation is Necessary</vt:lpstr>
      <vt:lpstr>Segmentation Base</vt:lpstr>
      <vt:lpstr>Demographic Segmentation</vt:lpstr>
      <vt:lpstr>PowerPoint Presentation</vt:lpstr>
      <vt:lpstr>PowerPoint Presentation</vt:lpstr>
      <vt:lpstr>PowerPoint Presentation</vt:lpstr>
      <vt:lpstr> Segmentation Base</vt:lpstr>
      <vt:lpstr>Geographic Segmentation</vt:lpstr>
      <vt:lpstr> Segmentation Base</vt:lpstr>
      <vt:lpstr> Segmentation Base</vt:lpstr>
      <vt:lpstr>Psychological Segmentation</vt:lpstr>
      <vt:lpstr> Segmentation Base</vt:lpstr>
      <vt:lpstr>PowerPoint Presentation</vt:lpstr>
      <vt:lpstr>Two High-End Watches for Different Psychological Segments</vt:lpstr>
      <vt:lpstr>LIFESTYLE </vt:lpstr>
      <vt:lpstr>SOCIAL CLASS</vt:lpstr>
      <vt:lpstr>Family Life Cycle Advertising</vt:lpstr>
      <vt:lpstr> Segmentation Base</vt:lpstr>
      <vt:lpstr>Benefit segmentation</vt:lpstr>
      <vt:lpstr>PowerPoint Presentation</vt:lpstr>
      <vt:lpstr>PowerPoint Presentation</vt:lpstr>
      <vt:lpstr> Segmentation Base</vt:lpstr>
      <vt:lpstr>Usage – Situation Segmentation</vt:lpstr>
      <vt:lpstr>OCCASSIONS – COCA COLA, RASNA</vt:lpstr>
      <vt:lpstr> Segmentation Base</vt:lpstr>
      <vt:lpstr>Behavioral Segmentation</vt:lpstr>
      <vt:lpstr>Use-Related Segmentation</vt:lpstr>
      <vt:lpstr>BUYER READINESS STAGE – BAJAJ ALLIANZE</vt:lpstr>
      <vt:lpstr>Criteria for Effective Targeting</vt:lpstr>
      <vt:lpstr>PowerPoint Presentation</vt:lpstr>
      <vt:lpstr> Targeting Strategy</vt:lpstr>
      <vt:lpstr> Targeting Strategy</vt:lpstr>
      <vt:lpstr>PowerPoint Presentation</vt:lpstr>
      <vt:lpstr> Targeting Strategy</vt:lpstr>
      <vt:lpstr>PowerPoint Presentation</vt:lpstr>
      <vt:lpstr>PowerPoint Presentation</vt:lpstr>
      <vt:lpstr> Targeting Strategy</vt:lpstr>
      <vt:lpstr>PowerPoint Presentation</vt:lpstr>
      <vt:lpstr> Targeting Strategy</vt:lpstr>
      <vt:lpstr>PowerPoint Presentation</vt:lpstr>
      <vt:lpstr>Product Positioning</vt:lpstr>
      <vt:lpstr>Positioning Example</vt:lpstr>
      <vt:lpstr>Positioning of P&amp;G Detergents</vt:lpstr>
      <vt:lpstr>Product Positioning Dimensions</vt:lpstr>
      <vt:lpstr>Positioning strategies:</vt:lpstr>
      <vt:lpstr>Perceptual Mapping</vt:lpstr>
      <vt:lpstr>Perceptual Map for different brands of bar soap</vt:lpstr>
      <vt:lpstr>Perceptual Map for different brands of bar soap</vt:lpstr>
      <vt:lpstr>PowerPoint Presentation</vt:lpstr>
      <vt:lpstr>Bases for Segmenting Industrial Markets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Segmentation</dc:title>
  <dc:creator>subodh</dc:creator>
  <cp:lastModifiedBy>Neha  Verma</cp:lastModifiedBy>
  <cp:revision>8</cp:revision>
  <dcterms:created xsi:type="dcterms:W3CDTF">2011-04-01T12:45:06Z</dcterms:created>
  <dcterms:modified xsi:type="dcterms:W3CDTF">2021-12-26T19:30:23Z</dcterms:modified>
</cp:coreProperties>
</file>