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818" r:id="rId2"/>
    <p:sldMasterId id="2147483830" r:id="rId3"/>
  </p:sldMasterIdLst>
  <p:notesMasterIdLst>
    <p:notesMasterId r:id="rId59"/>
  </p:notesMasterIdLst>
  <p:sldIdLst>
    <p:sldId id="350" r:id="rId4"/>
    <p:sldId id="351" r:id="rId5"/>
    <p:sldId id="352" r:id="rId6"/>
    <p:sldId id="302" r:id="rId7"/>
    <p:sldId id="349" r:id="rId8"/>
    <p:sldId id="262" r:id="rId9"/>
    <p:sldId id="263" r:id="rId10"/>
    <p:sldId id="264" r:id="rId11"/>
    <p:sldId id="266" r:id="rId12"/>
    <p:sldId id="267" r:id="rId13"/>
    <p:sldId id="303" r:id="rId14"/>
    <p:sldId id="271" r:id="rId15"/>
    <p:sldId id="273" r:id="rId16"/>
    <p:sldId id="274" r:id="rId17"/>
    <p:sldId id="275" r:id="rId18"/>
    <p:sldId id="276" r:id="rId19"/>
    <p:sldId id="284" r:id="rId20"/>
    <p:sldId id="306" r:id="rId21"/>
    <p:sldId id="317" r:id="rId22"/>
    <p:sldId id="308" r:id="rId23"/>
    <p:sldId id="318" r:id="rId24"/>
    <p:sldId id="310" r:id="rId25"/>
    <p:sldId id="319" r:id="rId26"/>
    <p:sldId id="285" r:id="rId27"/>
    <p:sldId id="340" r:id="rId28"/>
    <p:sldId id="289" r:id="rId29"/>
    <p:sldId id="341" r:id="rId30"/>
    <p:sldId id="342" r:id="rId31"/>
    <p:sldId id="313" r:id="rId32"/>
    <p:sldId id="320" r:id="rId33"/>
    <p:sldId id="316" r:id="rId34"/>
    <p:sldId id="321" r:id="rId35"/>
    <p:sldId id="322" r:id="rId36"/>
    <p:sldId id="323" r:id="rId37"/>
    <p:sldId id="324" r:id="rId38"/>
    <p:sldId id="325" r:id="rId39"/>
    <p:sldId id="326" r:id="rId40"/>
    <p:sldId id="343" r:id="rId41"/>
    <p:sldId id="348" r:id="rId42"/>
    <p:sldId id="344" r:id="rId43"/>
    <p:sldId id="346" r:id="rId44"/>
    <p:sldId id="329" r:id="rId45"/>
    <p:sldId id="330" r:id="rId46"/>
    <p:sldId id="331" r:id="rId47"/>
    <p:sldId id="333" r:id="rId48"/>
    <p:sldId id="334" r:id="rId49"/>
    <p:sldId id="335" r:id="rId50"/>
    <p:sldId id="336" r:id="rId51"/>
    <p:sldId id="337" r:id="rId52"/>
    <p:sldId id="338" r:id="rId53"/>
    <p:sldId id="339" r:id="rId54"/>
    <p:sldId id="290" r:id="rId55"/>
    <p:sldId id="291" r:id="rId56"/>
    <p:sldId id="353" r:id="rId57"/>
    <p:sldId id="292"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38C"/>
    <a:srgbClr val="ABA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81260" autoAdjust="0"/>
  </p:normalViewPr>
  <p:slideViewPr>
    <p:cSldViewPr>
      <p:cViewPr varScale="1">
        <p:scale>
          <a:sx n="69" d="100"/>
          <a:sy n="69" d="100"/>
        </p:scale>
        <p:origin x="144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28" y="1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B80D6-2472-4FCF-8FAB-EFFD114FD4D1}"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4C6B7560-174B-4C7D-85CF-1D4C2FBE01EE}">
      <dgm:prSet phldrT="[Text]"/>
      <dgm:spPr/>
      <dgm:t>
        <a:bodyPr/>
        <a:lstStyle/>
        <a:p>
          <a:r>
            <a:rPr lang="en-US" dirty="0"/>
            <a:t>Positive</a:t>
          </a:r>
        </a:p>
      </dgm:t>
    </dgm:pt>
    <dgm:pt modelId="{363F5621-CD39-4FBE-8E89-8CE172A4BDA9}" type="parTrans" cxnId="{C6EB0D04-CE6C-481B-B233-9BBDAAFFF509}">
      <dgm:prSet/>
      <dgm:spPr/>
      <dgm:t>
        <a:bodyPr/>
        <a:lstStyle/>
        <a:p>
          <a:endParaRPr lang="en-US"/>
        </a:p>
      </dgm:t>
    </dgm:pt>
    <dgm:pt modelId="{60AB9876-E2D8-4B42-B39E-C0828BF42C76}" type="sibTrans" cxnId="{C6EB0D04-CE6C-481B-B233-9BBDAAFFF509}">
      <dgm:prSet/>
      <dgm:spPr/>
      <dgm:t>
        <a:bodyPr/>
        <a:lstStyle/>
        <a:p>
          <a:endParaRPr lang="en-US"/>
        </a:p>
      </dgm:t>
    </dgm:pt>
    <dgm:pt modelId="{3607E5C9-815D-4236-A32E-361D0AD1CED5}">
      <dgm:prSet phldrT="[Text]"/>
      <dgm:spPr/>
      <dgm:t>
        <a:bodyPr/>
        <a:lstStyle/>
        <a:p>
          <a:r>
            <a:rPr lang="en-US" b="0" dirty="0"/>
            <a:t>Motivation</a:t>
          </a:r>
          <a:endParaRPr lang="en-US" dirty="0"/>
        </a:p>
      </dgm:t>
    </dgm:pt>
    <dgm:pt modelId="{43D65B0B-288B-44D3-919D-1A1A97039794}" type="parTrans" cxnId="{F2510E10-2864-42D3-B40B-9F9791FE65B0}">
      <dgm:prSet/>
      <dgm:spPr/>
      <dgm:t>
        <a:bodyPr/>
        <a:lstStyle/>
        <a:p>
          <a:endParaRPr lang="en-US"/>
        </a:p>
      </dgm:t>
    </dgm:pt>
    <dgm:pt modelId="{B1C605A4-CC23-4969-B937-BC29C9FBBC31}" type="sibTrans" cxnId="{F2510E10-2864-42D3-B40B-9F9791FE65B0}">
      <dgm:prSet/>
      <dgm:spPr/>
      <dgm:t>
        <a:bodyPr/>
        <a:lstStyle/>
        <a:p>
          <a:endParaRPr lang="en-US"/>
        </a:p>
      </dgm:t>
    </dgm:pt>
    <dgm:pt modelId="{6C8A4E3A-648D-4421-A106-B3047A312038}">
      <dgm:prSet phldrT="[Text]"/>
      <dgm:spPr/>
      <dgm:t>
        <a:bodyPr/>
        <a:lstStyle/>
        <a:p>
          <a:r>
            <a:rPr lang="en-US" b="0" dirty="0"/>
            <a:t>Approach Goal</a:t>
          </a:r>
          <a:endParaRPr lang="en-US" dirty="0"/>
        </a:p>
      </dgm:t>
    </dgm:pt>
    <dgm:pt modelId="{4D079A1C-4EC9-4B94-8EFD-EDB524988069}" type="parTrans" cxnId="{8C98FF37-7B8D-4BD4-8527-A65AD82B55BE}">
      <dgm:prSet/>
      <dgm:spPr/>
      <dgm:t>
        <a:bodyPr/>
        <a:lstStyle/>
        <a:p>
          <a:endParaRPr lang="en-US"/>
        </a:p>
      </dgm:t>
    </dgm:pt>
    <dgm:pt modelId="{7D583E51-F6E2-4D04-979A-59A699C14BCF}" type="sibTrans" cxnId="{8C98FF37-7B8D-4BD4-8527-A65AD82B55BE}">
      <dgm:prSet/>
      <dgm:spPr/>
      <dgm:t>
        <a:bodyPr/>
        <a:lstStyle/>
        <a:p>
          <a:endParaRPr lang="en-US"/>
        </a:p>
      </dgm:t>
    </dgm:pt>
    <dgm:pt modelId="{02380EA7-F587-4BD1-96EE-C1579E0F5D67}">
      <dgm:prSet phldrT="[Text]"/>
      <dgm:spPr/>
      <dgm:t>
        <a:bodyPr/>
        <a:lstStyle/>
        <a:p>
          <a:r>
            <a:rPr lang="en-US" b="0" dirty="0"/>
            <a:t>Negative </a:t>
          </a:r>
          <a:endParaRPr lang="en-US" dirty="0"/>
        </a:p>
      </dgm:t>
    </dgm:pt>
    <dgm:pt modelId="{E103799C-7624-46CA-B13B-B5604669F3C4}" type="parTrans" cxnId="{0B0A6A55-98BF-4795-853F-283BE0ADB3DA}">
      <dgm:prSet/>
      <dgm:spPr/>
      <dgm:t>
        <a:bodyPr/>
        <a:lstStyle/>
        <a:p>
          <a:endParaRPr lang="en-US"/>
        </a:p>
      </dgm:t>
    </dgm:pt>
    <dgm:pt modelId="{A3C68947-7466-4110-8EB0-9E4464502E48}" type="sibTrans" cxnId="{0B0A6A55-98BF-4795-853F-283BE0ADB3DA}">
      <dgm:prSet/>
      <dgm:spPr/>
      <dgm:t>
        <a:bodyPr/>
        <a:lstStyle/>
        <a:p>
          <a:endParaRPr lang="en-US"/>
        </a:p>
      </dgm:t>
    </dgm:pt>
    <dgm:pt modelId="{740DD8A1-DD81-4E84-B848-6582EF6F87BF}">
      <dgm:prSet phldrT="[Text]"/>
      <dgm:spPr/>
      <dgm:t>
        <a:bodyPr/>
        <a:lstStyle/>
        <a:p>
          <a:r>
            <a:rPr lang="en-US" b="0" dirty="0"/>
            <a:t>Motivation</a:t>
          </a:r>
          <a:endParaRPr lang="en-US" dirty="0"/>
        </a:p>
      </dgm:t>
    </dgm:pt>
    <dgm:pt modelId="{1DA6D3AE-4506-4877-B51C-15198EDF1042}" type="parTrans" cxnId="{4987C682-4A8A-4095-AC23-3DFBB44A4AD4}">
      <dgm:prSet/>
      <dgm:spPr/>
      <dgm:t>
        <a:bodyPr/>
        <a:lstStyle/>
        <a:p>
          <a:endParaRPr lang="en-US"/>
        </a:p>
      </dgm:t>
    </dgm:pt>
    <dgm:pt modelId="{5CDD60D9-20E9-4D78-AD42-731885CA148A}" type="sibTrans" cxnId="{4987C682-4A8A-4095-AC23-3DFBB44A4AD4}">
      <dgm:prSet/>
      <dgm:spPr/>
      <dgm:t>
        <a:bodyPr/>
        <a:lstStyle/>
        <a:p>
          <a:endParaRPr lang="en-US"/>
        </a:p>
      </dgm:t>
    </dgm:pt>
    <dgm:pt modelId="{53F8E212-E821-41A5-B5D6-40C22F34F8FC}">
      <dgm:prSet phldrT="[Text]"/>
      <dgm:spPr/>
      <dgm:t>
        <a:bodyPr/>
        <a:lstStyle/>
        <a:p>
          <a:r>
            <a:rPr lang="en-US" b="0" dirty="0"/>
            <a:t>Avoidance Goal</a:t>
          </a:r>
          <a:endParaRPr lang="en-US" dirty="0"/>
        </a:p>
      </dgm:t>
    </dgm:pt>
    <dgm:pt modelId="{F251D321-676E-4C57-B462-5320C6982166}" type="parTrans" cxnId="{3BBC657D-263A-46EB-8EFC-32E40E246AD8}">
      <dgm:prSet/>
      <dgm:spPr/>
      <dgm:t>
        <a:bodyPr/>
        <a:lstStyle/>
        <a:p>
          <a:endParaRPr lang="en-US"/>
        </a:p>
      </dgm:t>
    </dgm:pt>
    <dgm:pt modelId="{6F8582D3-FEB6-46B7-8912-F982B42C9101}" type="sibTrans" cxnId="{3BBC657D-263A-46EB-8EFC-32E40E246AD8}">
      <dgm:prSet/>
      <dgm:spPr/>
      <dgm:t>
        <a:bodyPr/>
        <a:lstStyle/>
        <a:p>
          <a:endParaRPr lang="en-US"/>
        </a:p>
      </dgm:t>
    </dgm:pt>
    <dgm:pt modelId="{F2BD689A-B1BB-4CD4-965B-3BBA8EB815BC}">
      <dgm:prSet/>
      <dgm:spPr/>
      <dgm:t>
        <a:bodyPr/>
        <a:lstStyle/>
        <a:p>
          <a:r>
            <a:rPr lang="en-US" b="0" dirty="0"/>
            <a:t>A positive goal toward which behavior is directed</a:t>
          </a:r>
        </a:p>
      </dgm:t>
    </dgm:pt>
    <dgm:pt modelId="{7181624B-9EF2-455E-BFED-F87188366BE1}" type="parTrans" cxnId="{C05F81BF-220F-4CBA-A541-07BCFF2080F8}">
      <dgm:prSet/>
      <dgm:spPr/>
      <dgm:t>
        <a:bodyPr/>
        <a:lstStyle/>
        <a:p>
          <a:endParaRPr lang="en-US"/>
        </a:p>
      </dgm:t>
    </dgm:pt>
    <dgm:pt modelId="{73ABBFF1-733F-4F16-8BFB-8EE74C71AD7C}" type="sibTrans" cxnId="{C05F81BF-220F-4CBA-A541-07BCFF2080F8}">
      <dgm:prSet/>
      <dgm:spPr/>
      <dgm:t>
        <a:bodyPr/>
        <a:lstStyle/>
        <a:p>
          <a:endParaRPr lang="en-US"/>
        </a:p>
      </dgm:t>
    </dgm:pt>
    <dgm:pt modelId="{736B3B3C-C0E5-4FC0-85E2-23B870136CE6}">
      <dgm:prSet/>
      <dgm:spPr/>
      <dgm:t>
        <a:bodyPr/>
        <a:lstStyle/>
        <a:p>
          <a:r>
            <a:rPr lang="en-US" b="0" dirty="0"/>
            <a:t>A driving force</a:t>
          </a:r>
          <a:r>
            <a:rPr lang="en-US" b="1" dirty="0"/>
            <a:t> away </a:t>
          </a:r>
          <a:r>
            <a:rPr lang="en-US" b="0" dirty="0"/>
            <a:t>from some object or condition</a:t>
          </a:r>
        </a:p>
      </dgm:t>
    </dgm:pt>
    <dgm:pt modelId="{2DA28870-E0E3-4081-ABE9-503100423DE5}" type="parTrans" cxnId="{A15BD68A-FC37-4610-8D11-172D9CC8A62E}">
      <dgm:prSet/>
      <dgm:spPr/>
      <dgm:t>
        <a:bodyPr/>
        <a:lstStyle/>
        <a:p>
          <a:endParaRPr lang="en-US"/>
        </a:p>
      </dgm:t>
    </dgm:pt>
    <dgm:pt modelId="{D2372339-A1E1-4586-AC94-9B3A3E34DB8A}" type="sibTrans" cxnId="{A15BD68A-FC37-4610-8D11-172D9CC8A62E}">
      <dgm:prSet/>
      <dgm:spPr/>
      <dgm:t>
        <a:bodyPr/>
        <a:lstStyle/>
        <a:p>
          <a:endParaRPr lang="en-US"/>
        </a:p>
      </dgm:t>
    </dgm:pt>
    <dgm:pt modelId="{BF7F469D-91A5-4FCC-BE2C-DC1066357614}">
      <dgm:prSet/>
      <dgm:spPr/>
      <dgm:t>
        <a:bodyPr/>
        <a:lstStyle/>
        <a:p>
          <a:r>
            <a:rPr lang="en-US" b="0" dirty="0"/>
            <a:t>A negative goal from which behavior is directed away</a:t>
          </a:r>
        </a:p>
      </dgm:t>
    </dgm:pt>
    <dgm:pt modelId="{44CAF913-45E1-44DD-B1E8-DB0EF64212F0}" type="parTrans" cxnId="{F8806CAF-8C01-43D7-B04D-0ECCD4BF7EC4}">
      <dgm:prSet/>
      <dgm:spPr/>
      <dgm:t>
        <a:bodyPr/>
        <a:lstStyle/>
        <a:p>
          <a:endParaRPr lang="en-US"/>
        </a:p>
      </dgm:t>
    </dgm:pt>
    <dgm:pt modelId="{9884E02B-302B-4A16-83E3-D19E3FF58E4C}" type="sibTrans" cxnId="{F8806CAF-8C01-43D7-B04D-0ECCD4BF7EC4}">
      <dgm:prSet/>
      <dgm:spPr/>
      <dgm:t>
        <a:bodyPr/>
        <a:lstStyle/>
        <a:p>
          <a:endParaRPr lang="en-US"/>
        </a:p>
      </dgm:t>
    </dgm:pt>
    <dgm:pt modelId="{86CCBA31-3C4D-45C6-BCED-06679CEEB071}">
      <dgm:prSet phldrT="[Text]"/>
      <dgm:spPr/>
      <dgm:t>
        <a:bodyPr/>
        <a:lstStyle/>
        <a:p>
          <a:r>
            <a:rPr lang="en-US" b="0" dirty="0"/>
            <a:t>A driving force </a:t>
          </a:r>
          <a:r>
            <a:rPr lang="en-US" b="1" dirty="0"/>
            <a:t>toward</a:t>
          </a:r>
          <a:r>
            <a:rPr lang="en-US" b="0" dirty="0"/>
            <a:t> some object or condition</a:t>
          </a:r>
          <a:endParaRPr lang="en-US" dirty="0"/>
        </a:p>
      </dgm:t>
    </dgm:pt>
    <dgm:pt modelId="{553D8DCB-594B-4828-BCDD-C7CFA76D2652}" type="parTrans" cxnId="{36E38E47-D031-4C44-B676-08144EEA4625}">
      <dgm:prSet/>
      <dgm:spPr/>
      <dgm:t>
        <a:bodyPr/>
        <a:lstStyle/>
        <a:p>
          <a:endParaRPr lang="en-US"/>
        </a:p>
      </dgm:t>
    </dgm:pt>
    <dgm:pt modelId="{D70083C6-CAE2-4B4E-8E8B-E9050F49B399}" type="sibTrans" cxnId="{36E38E47-D031-4C44-B676-08144EEA4625}">
      <dgm:prSet/>
      <dgm:spPr/>
      <dgm:t>
        <a:bodyPr/>
        <a:lstStyle/>
        <a:p>
          <a:endParaRPr lang="en-US"/>
        </a:p>
      </dgm:t>
    </dgm:pt>
    <dgm:pt modelId="{CB15F028-35A9-4833-A0C1-482E70810D00}" type="pres">
      <dgm:prSet presAssocID="{217B80D6-2472-4FCF-8FAB-EFFD114FD4D1}" presName="Name0" presStyleCnt="0">
        <dgm:presLayoutVars>
          <dgm:dir/>
          <dgm:animLvl val="lvl"/>
          <dgm:resizeHandles val="exact"/>
        </dgm:presLayoutVars>
      </dgm:prSet>
      <dgm:spPr/>
    </dgm:pt>
    <dgm:pt modelId="{61C8FBB4-5DE2-439C-9253-C4E09107EFB9}" type="pres">
      <dgm:prSet presAssocID="{4C6B7560-174B-4C7D-85CF-1D4C2FBE01EE}" presName="composite" presStyleCnt="0"/>
      <dgm:spPr/>
    </dgm:pt>
    <dgm:pt modelId="{0593C928-B5DD-4685-97F4-20A3716EF7A4}" type="pres">
      <dgm:prSet presAssocID="{4C6B7560-174B-4C7D-85CF-1D4C2FBE01EE}" presName="parTx" presStyleLbl="alignNode1" presStyleIdx="0" presStyleCnt="2">
        <dgm:presLayoutVars>
          <dgm:chMax val="0"/>
          <dgm:chPref val="0"/>
          <dgm:bulletEnabled val="1"/>
        </dgm:presLayoutVars>
      </dgm:prSet>
      <dgm:spPr/>
    </dgm:pt>
    <dgm:pt modelId="{DE0AD351-35E0-4710-A833-06019A9AECB0}" type="pres">
      <dgm:prSet presAssocID="{4C6B7560-174B-4C7D-85CF-1D4C2FBE01EE}" presName="desTx" presStyleLbl="alignAccFollowNode1" presStyleIdx="0" presStyleCnt="2">
        <dgm:presLayoutVars>
          <dgm:bulletEnabled val="1"/>
        </dgm:presLayoutVars>
      </dgm:prSet>
      <dgm:spPr/>
    </dgm:pt>
    <dgm:pt modelId="{883CFC4F-0202-4B23-9C53-8EE89746D77A}" type="pres">
      <dgm:prSet presAssocID="{60AB9876-E2D8-4B42-B39E-C0828BF42C76}" presName="space" presStyleCnt="0"/>
      <dgm:spPr/>
    </dgm:pt>
    <dgm:pt modelId="{6B1BFD25-539A-43C4-BD58-43E451820D2A}" type="pres">
      <dgm:prSet presAssocID="{02380EA7-F587-4BD1-96EE-C1579E0F5D67}" presName="composite" presStyleCnt="0"/>
      <dgm:spPr/>
    </dgm:pt>
    <dgm:pt modelId="{4A5E61AB-3102-4806-A7B2-A02E1307FEC9}" type="pres">
      <dgm:prSet presAssocID="{02380EA7-F587-4BD1-96EE-C1579E0F5D67}" presName="parTx" presStyleLbl="alignNode1" presStyleIdx="1" presStyleCnt="2">
        <dgm:presLayoutVars>
          <dgm:chMax val="0"/>
          <dgm:chPref val="0"/>
          <dgm:bulletEnabled val="1"/>
        </dgm:presLayoutVars>
      </dgm:prSet>
      <dgm:spPr/>
    </dgm:pt>
    <dgm:pt modelId="{E6A0FAE0-2FB4-40E5-A38B-98923C4BE35C}" type="pres">
      <dgm:prSet presAssocID="{02380EA7-F587-4BD1-96EE-C1579E0F5D67}" presName="desTx" presStyleLbl="alignAccFollowNode1" presStyleIdx="1" presStyleCnt="2">
        <dgm:presLayoutVars>
          <dgm:bulletEnabled val="1"/>
        </dgm:presLayoutVars>
      </dgm:prSet>
      <dgm:spPr/>
    </dgm:pt>
  </dgm:ptLst>
  <dgm:cxnLst>
    <dgm:cxn modelId="{B19F8B01-BF74-4881-A527-0EEE681325A3}" type="presOf" srcId="{736B3B3C-C0E5-4FC0-85E2-23B870136CE6}" destId="{E6A0FAE0-2FB4-40E5-A38B-98923C4BE35C}" srcOrd="0" destOrd="1" presId="urn:microsoft.com/office/officeart/2005/8/layout/hList1"/>
    <dgm:cxn modelId="{C6EB0D04-CE6C-481B-B233-9BBDAAFFF509}" srcId="{217B80D6-2472-4FCF-8FAB-EFFD114FD4D1}" destId="{4C6B7560-174B-4C7D-85CF-1D4C2FBE01EE}" srcOrd="0" destOrd="0" parTransId="{363F5621-CD39-4FBE-8E89-8CE172A4BDA9}" sibTransId="{60AB9876-E2D8-4B42-B39E-C0828BF42C76}"/>
    <dgm:cxn modelId="{F2510E10-2864-42D3-B40B-9F9791FE65B0}" srcId="{4C6B7560-174B-4C7D-85CF-1D4C2FBE01EE}" destId="{3607E5C9-815D-4236-A32E-361D0AD1CED5}" srcOrd="0" destOrd="0" parTransId="{43D65B0B-288B-44D3-919D-1A1A97039794}" sibTransId="{B1C605A4-CC23-4969-B937-BC29C9FBBC31}"/>
    <dgm:cxn modelId="{8C98FF37-7B8D-4BD4-8527-A65AD82B55BE}" srcId="{4C6B7560-174B-4C7D-85CF-1D4C2FBE01EE}" destId="{6C8A4E3A-648D-4421-A106-B3047A312038}" srcOrd="1" destOrd="0" parTransId="{4D079A1C-4EC9-4B94-8EFD-EDB524988069}" sibTransId="{7D583E51-F6E2-4D04-979A-59A699C14BCF}"/>
    <dgm:cxn modelId="{0F7C7B61-68CF-4280-8CB8-9E1A5BD65B71}" type="presOf" srcId="{86CCBA31-3C4D-45C6-BCED-06679CEEB071}" destId="{DE0AD351-35E0-4710-A833-06019A9AECB0}" srcOrd="0" destOrd="1" presId="urn:microsoft.com/office/officeart/2005/8/layout/hList1"/>
    <dgm:cxn modelId="{E7D22464-67D5-442C-91DD-9E78193542EC}" type="presOf" srcId="{4C6B7560-174B-4C7D-85CF-1D4C2FBE01EE}" destId="{0593C928-B5DD-4685-97F4-20A3716EF7A4}" srcOrd="0" destOrd="0" presId="urn:microsoft.com/office/officeart/2005/8/layout/hList1"/>
    <dgm:cxn modelId="{36E38E47-D031-4C44-B676-08144EEA4625}" srcId="{3607E5C9-815D-4236-A32E-361D0AD1CED5}" destId="{86CCBA31-3C4D-45C6-BCED-06679CEEB071}" srcOrd="0" destOrd="0" parTransId="{553D8DCB-594B-4828-BCDD-C7CFA76D2652}" sibTransId="{D70083C6-CAE2-4B4E-8E8B-E9050F49B399}"/>
    <dgm:cxn modelId="{683EAF48-3355-40D3-89FE-64C7F8C267B7}" type="presOf" srcId="{53F8E212-E821-41A5-B5D6-40C22F34F8FC}" destId="{E6A0FAE0-2FB4-40E5-A38B-98923C4BE35C}" srcOrd="0" destOrd="2" presId="urn:microsoft.com/office/officeart/2005/8/layout/hList1"/>
    <dgm:cxn modelId="{E1B17772-F92B-4D5B-B0D2-66D295E372FE}" type="presOf" srcId="{BF7F469D-91A5-4FCC-BE2C-DC1066357614}" destId="{E6A0FAE0-2FB4-40E5-A38B-98923C4BE35C}" srcOrd="0" destOrd="3" presId="urn:microsoft.com/office/officeart/2005/8/layout/hList1"/>
    <dgm:cxn modelId="{0B0A6A55-98BF-4795-853F-283BE0ADB3DA}" srcId="{217B80D6-2472-4FCF-8FAB-EFFD114FD4D1}" destId="{02380EA7-F587-4BD1-96EE-C1579E0F5D67}" srcOrd="1" destOrd="0" parTransId="{E103799C-7624-46CA-B13B-B5604669F3C4}" sibTransId="{A3C68947-7466-4110-8EB0-9E4464502E48}"/>
    <dgm:cxn modelId="{3BBC657D-263A-46EB-8EFC-32E40E246AD8}" srcId="{02380EA7-F587-4BD1-96EE-C1579E0F5D67}" destId="{53F8E212-E821-41A5-B5D6-40C22F34F8FC}" srcOrd="1" destOrd="0" parTransId="{F251D321-676E-4C57-B462-5320C6982166}" sibTransId="{6F8582D3-FEB6-46B7-8912-F982B42C9101}"/>
    <dgm:cxn modelId="{B589067F-9071-44C4-8411-02CF3AF65CFB}" type="presOf" srcId="{217B80D6-2472-4FCF-8FAB-EFFD114FD4D1}" destId="{CB15F028-35A9-4833-A0C1-482E70810D00}" srcOrd="0" destOrd="0" presId="urn:microsoft.com/office/officeart/2005/8/layout/hList1"/>
    <dgm:cxn modelId="{4987C682-4A8A-4095-AC23-3DFBB44A4AD4}" srcId="{02380EA7-F587-4BD1-96EE-C1579E0F5D67}" destId="{740DD8A1-DD81-4E84-B848-6582EF6F87BF}" srcOrd="0" destOrd="0" parTransId="{1DA6D3AE-4506-4877-B51C-15198EDF1042}" sibTransId="{5CDD60D9-20E9-4D78-AD42-731885CA148A}"/>
    <dgm:cxn modelId="{55D46B8A-1A1D-4AAE-B469-A5517982C3E4}" type="presOf" srcId="{02380EA7-F587-4BD1-96EE-C1579E0F5D67}" destId="{4A5E61AB-3102-4806-A7B2-A02E1307FEC9}" srcOrd="0" destOrd="0" presId="urn:microsoft.com/office/officeart/2005/8/layout/hList1"/>
    <dgm:cxn modelId="{A15BD68A-FC37-4610-8D11-172D9CC8A62E}" srcId="{740DD8A1-DD81-4E84-B848-6582EF6F87BF}" destId="{736B3B3C-C0E5-4FC0-85E2-23B870136CE6}" srcOrd="0" destOrd="0" parTransId="{2DA28870-E0E3-4081-ABE9-503100423DE5}" sibTransId="{D2372339-A1E1-4586-AC94-9B3A3E34DB8A}"/>
    <dgm:cxn modelId="{EA49639C-2B14-412B-9699-DA29D9AE87EB}" type="presOf" srcId="{6C8A4E3A-648D-4421-A106-B3047A312038}" destId="{DE0AD351-35E0-4710-A833-06019A9AECB0}" srcOrd="0" destOrd="2" presId="urn:microsoft.com/office/officeart/2005/8/layout/hList1"/>
    <dgm:cxn modelId="{71E9B6AD-6AAD-434C-91B6-0B7072A939E6}" type="presOf" srcId="{3607E5C9-815D-4236-A32E-361D0AD1CED5}" destId="{DE0AD351-35E0-4710-A833-06019A9AECB0}" srcOrd="0" destOrd="0" presId="urn:microsoft.com/office/officeart/2005/8/layout/hList1"/>
    <dgm:cxn modelId="{F8806CAF-8C01-43D7-B04D-0ECCD4BF7EC4}" srcId="{53F8E212-E821-41A5-B5D6-40C22F34F8FC}" destId="{BF7F469D-91A5-4FCC-BE2C-DC1066357614}" srcOrd="0" destOrd="0" parTransId="{44CAF913-45E1-44DD-B1E8-DB0EF64212F0}" sibTransId="{9884E02B-302B-4A16-83E3-D19E3FF58E4C}"/>
    <dgm:cxn modelId="{C05F81BF-220F-4CBA-A541-07BCFF2080F8}" srcId="{6C8A4E3A-648D-4421-A106-B3047A312038}" destId="{F2BD689A-B1BB-4CD4-965B-3BBA8EB815BC}" srcOrd="0" destOrd="0" parTransId="{7181624B-9EF2-455E-BFED-F87188366BE1}" sibTransId="{73ABBFF1-733F-4F16-8BFB-8EE74C71AD7C}"/>
    <dgm:cxn modelId="{7F383BCF-485D-4906-B1D2-8CCAE0692041}" type="presOf" srcId="{F2BD689A-B1BB-4CD4-965B-3BBA8EB815BC}" destId="{DE0AD351-35E0-4710-A833-06019A9AECB0}" srcOrd="0" destOrd="3" presId="urn:microsoft.com/office/officeart/2005/8/layout/hList1"/>
    <dgm:cxn modelId="{7C3A5BE5-9AB0-498E-98CE-8269C768B439}" type="presOf" srcId="{740DD8A1-DD81-4E84-B848-6582EF6F87BF}" destId="{E6A0FAE0-2FB4-40E5-A38B-98923C4BE35C}" srcOrd="0" destOrd="0" presId="urn:microsoft.com/office/officeart/2005/8/layout/hList1"/>
    <dgm:cxn modelId="{E1DD8FAD-6E25-48A7-A655-39CD64E0B9A7}" type="presParOf" srcId="{CB15F028-35A9-4833-A0C1-482E70810D00}" destId="{61C8FBB4-5DE2-439C-9253-C4E09107EFB9}" srcOrd="0" destOrd="0" presId="urn:microsoft.com/office/officeart/2005/8/layout/hList1"/>
    <dgm:cxn modelId="{28DE2BEC-9AF7-4A77-BAA4-74A9251E2E2B}" type="presParOf" srcId="{61C8FBB4-5DE2-439C-9253-C4E09107EFB9}" destId="{0593C928-B5DD-4685-97F4-20A3716EF7A4}" srcOrd="0" destOrd="0" presId="urn:microsoft.com/office/officeart/2005/8/layout/hList1"/>
    <dgm:cxn modelId="{0F2724CD-462C-4D7A-A78B-F23EE66680E7}" type="presParOf" srcId="{61C8FBB4-5DE2-439C-9253-C4E09107EFB9}" destId="{DE0AD351-35E0-4710-A833-06019A9AECB0}" srcOrd="1" destOrd="0" presId="urn:microsoft.com/office/officeart/2005/8/layout/hList1"/>
    <dgm:cxn modelId="{7F5D4B0A-6365-4DF6-9BF2-4BD842B57F38}" type="presParOf" srcId="{CB15F028-35A9-4833-A0C1-482E70810D00}" destId="{883CFC4F-0202-4B23-9C53-8EE89746D77A}" srcOrd="1" destOrd="0" presId="urn:microsoft.com/office/officeart/2005/8/layout/hList1"/>
    <dgm:cxn modelId="{AD6ECE92-9796-47C0-8A6D-690DADAFCEB3}" type="presParOf" srcId="{CB15F028-35A9-4833-A0C1-482E70810D00}" destId="{6B1BFD25-539A-43C4-BD58-43E451820D2A}" srcOrd="2" destOrd="0" presId="urn:microsoft.com/office/officeart/2005/8/layout/hList1"/>
    <dgm:cxn modelId="{5C45018F-9F95-4765-A724-65E7FE8FB439}" type="presParOf" srcId="{6B1BFD25-539A-43C4-BD58-43E451820D2A}" destId="{4A5E61AB-3102-4806-A7B2-A02E1307FEC9}" srcOrd="0" destOrd="0" presId="urn:microsoft.com/office/officeart/2005/8/layout/hList1"/>
    <dgm:cxn modelId="{98EAA23B-CCE8-404B-803C-285AE8FBDC3D}" type="presParOf" srcId="{6B1BFD25-539A-43C4-BD58-43E451820D2A}" destId="{E6A0FAE0-2FB4-40E5-A38B-98923C4BE3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E8CAC6-C0F0-4F17-BCF8-88235FC3CA9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80AC0201-26EA-4841-A25B-5FC3EB8ABC00}">
      <dgm:prSet phldrT="[Text]"/>
      <dgm:spPr/>
      <dgm:t>
        <a:bodyPr/>
        <a:lstStyle/>
        <a:p>
          <a:r>
            <a:rPr lang="en-US" dirty="0"/>
            <a:t>STORYTELLING</a:t>
          </a:r>
        </a:p>
      </dgm:t>
    </dgm:pt>
    <dgm:pt modelId="{87F7BFCE-8F74-4A77-8432-5F102C5F4D6A}" type="parTrans" cxnId="{E57F8D3D-025E-4B4F-BF7D-37F3E9E949C0}">
      <dgm:prSet/>
      <dgm:spPr/>
      <dgm:t>
        <a:bodyPr/>
        <a:lstStyle/>
        <a:p>
          <a:endParaRPr lang="en-US"/>
        </a:p>
      </dgm:t>
    </dgm:pt>
    <dgm:pt modelId="{96543777-2194-4AC2-8507-4B448F9423F6}" type="sibTrans" cxnId="{E57F8D3D-025E-4B4F-BF7D-37F3E9E949C0}">
      <dgm:prSet/>
      <dgm:spPr/>
      <dgm:t>
        <a:bodyPr/>
        <a:lstStyle/>
        <a:p>
          <a:endParaRPr lang="en-US"/>
        </a:p>
      </dgm:t>
    </dgm:pt>
    <dgm:pt modelId="{6E3F833E-5EA2-4336-8D67-5E48E1EF3230}">
      <dgm:prSet phldrT="[Text]"/>
      <dgm:spPr/>
      <dgm:t>
        <a:bodyPr/>
        <a:lstStyle/>
        <a:p>
          <a:r>
            <a:rPr lang="en-US" dirty="0"/>
            <a:t>In this method, respondents are presented with words, one at a time, and asked to say the first word that comes to mind.  </a:t>
          </a:r>
        </a:p>
      </dgm:t>
    </dgm:pt>
    <dgm:pt modelId="{4F749453-B0FF-4C3F-85B2-8BDFD2D8430E}" type="parTrans" cxnId="{28D2CC67-7CCD-4CCE-8707-27EC9B04755C}">
      <dgm:prSet/>
      <dgm:spPr/>
      <dgm:t>
        <a:bodyPr/>
        <a:lstStyle/>
        <a:p>
          <a:endParaRPr lang="en-US"/>
        </a:p>
      </dgm:t>
    </dgm:pt>
    <dgm:pt modelId="{57962487-8124-48D3-988E-5CC4CCAFB965}" type="sibTrans" cxnId="{28D2CC67-7CCD-4CCE-8707-27EC9B04755C}">
      <dgm:prSet/>
      <dgm:spPr/>
      <dgm:t>
        <a:bodyPr/>
        <a:lstStyle/>
        <a:p>
          <a:endParaRPr lang="en-US"/>
        </a:p>
      </dgm:t>
    </dgm:pt>
    <dgm:pt modelId="{57AF13E3-1C4C-4C43-8DEF-DBB9214C2381}">
      <dgm:prSet phldrT="[Text]" custT="1"/>
      <dgm:spPr/>
      <dgm:t>
        <a:bodyPr/>
        <a:lstStyle/>
        <a:p>
          <a:r>
            <a:rPr lang="en-US" sz="2000" dirty="0"/>
            <a:t>This method consists of having customers tell real-life stories regarding their use of the product under study. </a:t>
          </a:r>
        </a:p>
      </dgm:t>
    </dgm:pt>
    <dgm:pt modelId="{67DCB338-B53E-4816-B645-F5CECCFEFA13}" type="parTrans" cxnId="{D4B4ACAC-A7E3-4F4C-851B-B90DC1309CF8}">
      <dgm:prSet/>
      <dgm:spPr/>
      <dgm:t>
        <a:bodyPr/>
        <a:lstStyle/>
        <a:p>
          <a:endParaRPr lang="en-US"/>
        </a:p>
      </dgm:t>
    </dgm:pt>
    <dgm:pt modelId="{74988AB9-452A-4718-8768-B8B9E6A9F254}" type="sibTrans" cxnId="{D4B4ACAC-A7E3-4F4C-851B-B90DC1309CF8}">
      <dgm:prSet/>
      <dgm:spPr/>
      <dgm:t>
        <a:bodyPr/>
        <a:lstStyle/>
        <a:p>
          <a:endParaRPr lang="en-US"/>
        </a:p>
      </dgm:t>
    </dgm:pt>
    <dgm:pt modelId="{6BDAEBAB-10AA-4470-BE4D-0B400CE0AE3C}">
      <dgm:prSet phldrT="[Text]"/>
      <dgm:spPr/>
      <dgm:t>
        <a:bodyPr/>
        <a:lstStyle/>
        <a:p>
          <a:r>
            <a:rPr lang="en-US" dirty="0"/>
            <a:t>WORD ASSOCIATION AND SENTENCE COMPLETION</a:t>
          </a:r>
        </a:p>
      </dgm:t>
    </dgm:pt>
    <dgm:pt modelId="{EFA2810E-3ED6-457B-9AF8-B42635FB12BE}" type="parTrans" cxnId="{1A34F132-87E6-43FB-8042-5E8DF02E16CF}">
      <dgm:prSet/>
      <dgm:spPr/>
      <dgm:t>
        <a:bodyPr/>
        <a:lstStyle/>
        <a:p>
          <a:endParaRPr lang="en-US"/>
        </a:p>
      </dgm:t>
    </dgm:pt>
    <dgm:pt modelId="{BEAC7E8A-3C68-462B-B70A-BE19C6FC1C51}" type="sibTrans" cxnId="{1A34F132-87E6-43FB-8042-5E8DF02E16CF}">
      <dgm:prSet/>
      <dgm:spPr/>
      <dgm:t>
        <a:bodyPr/>
        <a:lstStyle/>
        <a:p>
          <a:endParaRPr lang="en-US"/>
        </a:p>
      </dgm:t>
    </dgm:pt>
    <dgm:pt modelId="{E4A83900-A0E3-473A-9970-649185A1C190}">
      <dgm:prSet phldrT="[Text]" custT="1"/>
      <dgm:spPr/>
      <dgm:t>
        <a:bodyPr/>
        <a:lstStyle/>
        <a:p>
          <a:r>
            <a:rPr lang="en-US" sz="2000" dirty="0"/>
            <a:t>Kimberly-Clark used this method to develop pull-ups.</a:t>
          </a:r>
        </a:p>
      </dgm:t>
    </dgm:pt>
    <dgm:pt modelId="{B9057AA2-5B26-46DC-8AA9-F94637C40983}" type="parTrans" cxnId="{7EB80C6C-0EB3-4A8D-B540-A216CB68203C}">
      <dgm:prSet/>
      <dgm:spPr/>
      <dgm:t>
        <a:bodyPr/>
        <a:lstStyle/>
        <a:p>
          <a:endParaRPr lang="en-US"/>
        </a:p>
      </dgm:t>
    </dgm:pt>
    <dgm:pt modelId="{EE2CA91F-C602-4EAE-BCAF-8A7E233DAC97}" type="sibTrans" cxnId="{7EB80C6C-0EB3-4A8D-B540-A216CB68203C}">
      <dgm:prSet/>
      <dgm:spPr/>
      <dgm:t>
        <a:bodyPr/>
        <a:lstStyle/>
        <a:p>
          <a:endParaRPr lang="en-US"/>
        </a:p>
      </dgm:t>
    </dgm:pt>
    <dgm:pt modelId="{AD82DCB6-3BE5-4A64-AE9B-A67CBAFAEEF9}" type="pres">
      <dgm:prSet presAssocID="{4FE8CAC6-C0F0-4F17-BCF8-88235FC3CA95}" presName="Name0" presStyleCnt="0">
        <dgm:presLayoutVars>
          <dgm:dir/>
          <dgm:animLvl val="lvl"/>
          <dgm:resizeHandles val="exact"/>
        </dgm:presLayoutVars>
      </dgm:prSet>
      <dgm:spPr/>
    </dgm:pt>
    <dgm:pt modelId="{8F7EFC61-00A5-4E1A-802D-F52808026D27}" type="pres">
      <dgm:prSet presAssocID="{80AC0201-26EA-4841-A25B-5FC3EB8ABC00}" presName="linNode" presStyleCnt="0"/>
      <dgm:spPr/>
    </dgm:pt>
    <dgm:pt modelId="{FF46693B-B752-4224-A884-0BE0E296EAB0}" type="pres">
      <dgm:prSet presAssocID="{80AC0201-26EA-4841-A25B-5FC3EB8ABC00}" presName="parentText" presStyleLbl="node1" presStyleIdx="0" presStyleCnt="2">
        <dgm:presLayoutVars>
          <dgm:chMax val="1"/>
          <dgm:bulletEnabled val="1"/>
        </dgm:presLayoutVars>
      </dgm:prSet>
      <dgm:spPr/>
    </dgm:pt>
    <dgm:pt modelId="{250C7E26-670D-4670-B096-549E5DED7F68}" type="pres">
      <dgm:prSet presAssocID="{80AC0201-26EA-4841-A25B-5FC3EB8ABC00}" presName="descendantText" presStyleLbl="alignAccFollowNode1" presStyleIdx="0" presStyleCnt="2" custScaleY="125122">
        <dgm:presLayoutVars>
          <dgm:bulletEnabled val="1"/>
        </dgm:presLayoutVars>
      </dgm:prSet>
      <dgm:spPr/>
    </dgm:pt>
    <dgm:pt modelId="{1BBF6917-35BA-47BB-95A2-E5E40FBF6FE1}" type="pres">
      <dgm:prSet presAssocID="{96543777-2194-4AC2-8507-4B448F9423F6}" presName="sp" presStyleCnt="0"/>
      <dgm:spPr/>
    </dgm:pt>
    <dgm:pt modelId="{89FB1066-2335-4D86-9ADA-4A473905F6CD}" type="pres">
      <dgm:prSet presAssocID="{6BDAEBAB-10AA-4470-BE4D-0B400CE0AE3C}" presName="linNode" presStyleCnt="0"/>
      <dgm:spPr/>
    </dgm:pt>
    <dgm:pt modelId="{AFD0FC2E-F298-438B-9BD8-40F621BFCC51}" type="pres">
      <dgm:prSet presAssocID="{6BDAEBAB-10AA-4470-BE4D-0B400CE0AE3C}" presName="parentText" presStyleLbl="node1" presStyleIdx="1" presStyleCnt="2">
        <dgm:presLayoutVars>
          <dgm:chMax val="1"/>
          <dgm:bulletEnabled val="1"/>
        </dgm:presLayoutVars>
      </dgm:prSet>
      <dgm:spPr/>
    </dgm:pt>
    <dgm:pt modelId="{55CB7D32-A0DF-4C9A-B6EB-3A1216564F48}" type="pres">
      <dgm:prSet presAssocID="{6BDAEBAB-10AA-4470-BE4D-0B400CE0AE3C}" presName="descendantText" presStyleLbl="alignAccFollowNode1" presStyleIdx="1" presStyleCnt="2">
        <dgm:presLayoutVars>
          <dgm:bulletEnabled val="1"/>
        </dgm:presLayoutVars>
      </dgm:prSet>
      <dgm:spPr/>
    </dgm:pt>
  </dgm:ptLst>
  <dgm:cxnLst>
    <dgm:cxn modelId="{F6A17013-2911-41AB-9570-BE5B8F0C14D0}" type="presOf" srcId="{57AF13E3-1C4C-4C43-8DEF-DBB9214C2381}" destId="{250C7E26-670D-4670-B096-549E5DED7F68}" srcOrd="0" destOrd="0" presId="urn:microsoft.com/office/officeart/2005/8/layout/vList5"/>
    <dgm:cxn modelId="{DBE9BE14-32F1-4A07-8EF7-44A5C5803398}" type="presOf" srcId="{80AC0201-26EA-4841-A25B-5FC3EB8ABC00}" destId="{FF46693B-B752-4224-A884-0BE0E296EAB0}" srcOrd="0" destOrd="0" presId="urn:microsoft.com/office/officeart/2005/8/layout/vList5"/>
    <dgm:cxn modelId="{EF3FD021-AE10-4172-A5A0-98644F999353}" type="presOf" srcId="{6E3F833E-5EA2-4336-8D67-5E48E1EF3230}" destId="{55CB7D32-A0DF-4C9A-B6EB-3A1216564F48}" srcOrd="0" destOrd="0" presId="urn:microsoft.com/office/officeart/2005/8/layout/vList5"/>
    <dgm:cxn modelId="{1A34F132-87E6-43FB-8042-5E8DF02E16CF}" srcId="{4FE8CAC6-C0F0-4F17-BCF8-88235FC3CA95}" destId="{6BDAEBAB-10AA-4470-BE4D-0B400CE0AE3C}" srcOrd="1" destOrd="0" parTransId="{EFA2810E-3ED6-457B-9AF8-B42635FB12BE}" sibTransId="{BEAC7E8A-3C68-462B-B70A-BE19C6FC1C51}"/>
    <dgm:cxn modelId="{E57F8D3D-025E-4B4F-BF7D-37F3E9E949C0}" srcId="{4FE8CAC6-C0F0-4F17-BCF8-88235FC3CA95}" destId="{80AC0201-26EA-4841-A25B-5FC3EB8ABC00}" srcOrd="0" destOrd="0" parTransId="{87F7BFCE-8F74-4A77-8432-5F102C5F4D6A}" sibTransId="{96543777-2194-4AC2-8507-4B448F9423F6}"/>
    <dgm:cxn modelId="{28D2CC67-7CCD-4CCE-8707-27EC9B04755C}" srcId="{6BDAEBAB-10AA-4470-BE4D-0B400CE0AE3C}" destId="{6E3F833E-5EA2-4336-8D67-5E48E1EF3230}" srcOrd="0" destOrd="0" parTransId="{4F749453-B0FF-4C3F-85B2-8BDFD2D8430E}" sibTransId="{57962487-8124-48D3-988E-5CC4CCAFB965}"/>
    <dgm:cxn modelId="{7AAE4B4B-7A02-4210-B247-4889AD2BC63E}" type="presOf" srcId="{E4A83900-A0E3-473A-9970-649185A1C190}" destId="{250C7E26-670D-4670-B096-549E5DED7F68}" srcOrd="0" destOrd="1" presId="urn:microsoft.com/office/officeart/2005/8/layout/vList5"/>
    <dgm:cxn modelId="{7EB80C6C-0EB3-4A8D-B540-A216CB68203C}" srcId="{80AC0201-26EA-4841-A25B-5FC3EB8ABC00}" destId="{E4A83900-A0E3-473A-9970-649185A1C190}" srcOrd="1" destOrd="0" parTransId="{B9057AA2-5B26-46DC-8AA9-F94637C40983}" sibTransId="{EE2CA91F-C602-4EAE-BCAF-8A7E233DAC97}"/>
    <dgm:cxn modelId="{D4B4ACAC-A7E3-4F4C-851B-B90DC1309CF8}" srcId="{80AC0201-26EA-4841-A25B-5FC3EB8ABC00}" destId="{57AF13E3-1C4C-4C43-8DEF-DBB9214C2381}" srcOrd="0" destOrd="0" parTransId="{67DCB338-B53E-4816-B645-F5CECCFEFA13}" sibTransId="{74988AB9-452A-4718-8768-B8B9E6A9F254}"/>
    <dgm:cxn modelId="{C67BE6AC-961F-4763-872E-596A65C85B3A}" type="presOf" srcId="{4FE8CAC6-C0F0-4F17-BCF8-88235FC3CA95}" destId="{AD82DCB6-3BE5-4A64-AE9B-A67CBAFAEEF9}" srcOrd="0" destOrd="0" presId="urn:microsoft.com/office/officeart/2005/8/layout/vList5"/>
    <dgm:cxn modelId="{FAD482B2-8731-422A-862A-40CFE5229737}" type="presOf" srcId="{6BDAEBAB-10AA-4470-BE4D-0B400CE0AE3C}" destId="{AFD0FC2E-F298-438B-9BD8-40F621BFCC51}" srcOrd="0" destOrd="0" presId="urn:microsoft.com/office/officeart/2005/8/layout/vList5"/>
    <dgm:cxn modelId="{DFF0DE4A-68F0-4C86-8E5B-497311DB3D15}" type="presParOf" srcId="{AD82DCB6-3BE5-4A64-AE9B-A67CBAFAEEF9}" destId="{8F7EFC61-00A5-4E1A-802D-F52808026D27}" srcOrd="0" destOrd="0" presId="urn:microsoft.com/office/officeart/2005/8/layout/vList5"/>
    <dgm:cxn modelId="{F526C4C4-D62D-4FF6-A980-CA4490138187}" type="presParOf" srcId="{8F7EFC61-00A5-4E1A-802D-F52808026D27}" destId="{FF46693B-B752-4224-A884-0BE0E296EAB0}" srcOrd="0" destOrd="0" presId="urn:microsoft.com/office/officeart/2005/8/layout/vList5"/>
    <dgm:cxn modelId="{05B82040-C416-4BAD-A2AD-CE3085E178E0}" type="presParOf" srcId="{8F7EFC61-00A5-4E1A-802D-F52808026D27}" destId="{250C7E26-670D-4670-B096-549E5DED7F68}" srcOrd="1" destOrd="0" presId="urn:microsoft.com/office/officeart/2005/8/layout/vList5"/>
    <dgm:cxn modelId="{486188AE-B509-45FF-8F30-BD962D871AC5}" type="presParOf" srcId="{AD82DCB6-3BE5-4A64-AE9B-A67CBAFAEEF9}" destId="{1BBF6917-35BA-47BB-95A2-E5E40FBF6FE1}" srcOrd="1" destOrd="0" presId="urn:microsoft.com/office/officeart/2005/8/layout/vList5"/>
    <dgm:cxn modelId="{5059DA20-4937-4032-A984-FCAAB7AE41CA}" type="presParOf" srcId="{AD82DCB6-3BE5-4A64-AE9B-A67CBAFAEEF9}" destId="{89FB1066-2335-4D86-9ADA-4A473905F6CD}" srcOrd="2" destOrd="0" presId="urn:microsoft.com/office/officeart/2005/8/layout/vList5"/>
    <dgm:cxn modelId="{AB885A99-8961-4098-8706-4A3CD0B4DF3A}" type="presParOf" srcId="{89FB1066-2335-4D86-9ADA-4A473905F6CD}" destId="{AFD0FC2E-F298-438B-9BD8-40F621BFCC51}" srcOrd="0" destOrd="0" presId="urn:microsoft.com/office/officeart/2005/8/layout/vList5"/>
    <dgm:cxn modelId="{C0CEC44F-9030-4EBB-90A7-FA37584FBA85}" type="presParOf" srcId="{89FB1066-2335-4D86-9ADA-4A473905F6CD}" destId="{55CB7D32-A0DF-4C9A-B6EB-3A1216564F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3C928-B5DD-4685-97F4-20A3716EF7A4}">
      <dsp:nvSpPr>
        <dsp:cNvPr id="0" name=""/>
        <dsp:cNvSpPr/>
      </dsp:nvSpPr>
      <dsp:spPr>
        <a:xfrm>
          <a:off x="37" y="124935"/>
          <a:ext cx="3631927"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Positive</a:t>
          </a:r>
        </a:p>
      </dsp:txBody>
      <dsp:txXfrm>
        <a:off x="37" y="124935"/>
        <a:ext cx="3631927" cy="748800"/>
      </dsp:txXfrm>
    </dsp:sp>
    <dsp:sp modelId="{DE0AD351-35E0-4710-A833-06019A9AECB0}">
      <dsp:nvSpPr>
        <dsp:cNvPr id="0" name=""/>
        <dsp:cNvSpPr/>
      </dsp:nvSpPr>
      <dsp:spPr>
        <a:xfrm>
          <a:off x="37" y="873735"/>
          <a:ext cx="3631927" cy="349713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kern="1200" dirty="0"/>
            <a:t>Motivation</a:t>
          </a:r>
          <a:endParaRPr lang="en-US" sz="2600" kern="1200" dirty="0"/>
        </a:p>
        <a:p>
          <a:pPr marL="457200" lvl="2" indent="-228600" algn="l" defTabSz="1155700">
            <a:lnSpc>
              <a:spcPct val="90000"/>
            </a:lnSpc>
            <a:spcBef>
              <a:spcPct val="0"/>
            </a:spcBef>
            <a:spcAft>
              <a:spcPct val="15000"/>
            </a:spcAft>
            <a:buChar char="•"/>
          </a:pPr>
          <a:r>
            <a:rPr lang="en-US" sz="2600" b="0" kern="1200" dirty="0"/>
            <a:t>A driving force </a:t>
          </a:r>
          <a:r>
            <a:rPr lang="en-US" sz="2600" b="1" kern="1200" dirty="0"/>
            <a:t>toward</a:t>
          </a:r>
          <a:r>
            <a:rPr lang="en-US" sz="2600" b="0" kern="1200" dirty="0"/>
            <a:t> some object or condition</a:t>
          </a:r>
          <a:endParaRPr lang="en-US" sz="2600" kern="1200" dirty="0"/>
        </a:p>
        <a:p>
          <a:pPr marL="228600" lvl="1" indent="-228600" algn="l" defTabSz="1155700">
            <a:lnSpc>
              <a:spcPct val="90000"/>
            </a:lnSpc>
            <a:spcBef>
              <a:spcPct val="0"/>
            </a:spcBef>
            <a:spcAft>
              <a:spcPct val="15000"/>
            </a:spcAft>
            <a:buChar char="•"/>
          </a:pPr>
          <a:r>
            <a:rPr lang="en-US" sz="2600" b="0" kern="1200" dirty="0"/>
            <a:t>Approach Goal</a:t>
          </a:r>
          <a:endParaRPr lang="en-US" sz="2600" kern="1200" dirty="0"/>
        </a:p>
        <a:p>
          <a:pPr marL="457200" lvl="2" indent="-228600" algn="l" defTabSz="1155700">
            <a:lnSpc>
              <a:spcPct val="90000"/>
            </a:lnSpc>
            <a:spcBef>
              <a:spcPct val="0"/>
            </a:spcBef>
            <a:spcAft>
              <a:spcPct val="15000"/>
            </a:spcAft>
            <a:buChar char="•"/>
          </a:pPr>
          <a:r>
            <a:rPr lang="en-US" sz="2600" b="0" kern="1200" dirty="0"/>
            <a:t>A positive goal toward which behavior is directed</a:t>
          </a:r>
        </a:p>
      </dsp:txBody>
      <dsp:txXfrm>
        <a:off x="37" y="873735"/>
        <a:ext cx="3631927" cy="3497130"/>
      </dsp:txXfrm>
    </dsp:sp>
    <dsp:sp modelId="{4A5E61AB-3102-4806-A7B2-A02E1307FEC9}">
      <dsp:nvSpPr>
        <dsp:cNvPr id="0" name=""/>
        <dsp:cNvSpPr/>
      </dsp:nvSpPr>
      <dsp:spPr>
        <a:xfrm>
          <a:off x="4140434" y="124935"/>
          <a:ext cx="3631927"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dirty="0"/>
            <a:t>Negative </a:t>
          </a:r>
          <a:endParaRPr lang="en-US" sz="2600" kern="1200" dirty="0"/>
        </a:p>
      </dsp:txBody>
      <dsp:txXfrm>
        <a:off x="4140434" y="124935"/>
        <a:ext cx="3631927" cy="748800"/>
      </dsp:txXfrm>
    </dsp:sp>
    <dsp:sp modelId="{E6A0FAE0-2FB4-40E5-A38B-98923C4BE35C}">
      <dsp:nvSpPr>
        <dsp:cNvPr id="0" name=""/>
        <dsp:cNvSpPr/>
      </dsp:nvSpPr>
      <dsp:spPr>
        <a:xfrm>
          <a:off x="4140434" y="873735"/>
          <a:ext cx="3631927" cy="349713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kern="1200" dirty="0"/>
            <a:t>Motivation</a:t>
          </a:r>
          <a:endParaRPr lang="en-US" sz="2600" kern="1200" dirty="0"/>
        </a:p>
        <a:p>
          <a:pPr marL="457200" lvl="2" indent="-228600" algn="l" defTabSz="1155700">
            <a:lnSpc>
              <a:spcPct val="90000"/>
            </a:lnSpc>
            <a:spcBef>
              <a:spcPct val="0"/>
            </a:spcBef>
            <a:spcAft>
              <a:spcPct val="15000"/>
            </a:spcAft>
            <a:buChar char="•"/>
          </a:pPr>
          <a:r>
            <a:rPr lang="en-US" sz="2600" b="0" kern="1200" dirty="0"/>
            <a:t>A driving force</a:t>
          </a:r>
          <a:r>
            <a:rPr lang="en-US" sz="2600" b="1" kern="1200" dirty="0"/>
            <a:t> away </a:t>
          </a:r>
          <a:r>
            <a:rPr lang="en-US" sz="2600" b="0" kern="1200" dirty="0"/>
            <a:t>from some object or condition</a:t>
          </a:r>
        </a:p>
        <a:p>
          <a:pPr marL="228600" lvl="1" indent="-228600" algn="l" defTabSz="1155700">
            <a:lnSpc>
              <a:spcPct val="90000"/>
            </a:lnSpc>
            <a:spcBef>
              <a:spcPct val="0"/>
            </a:spcBef>
            <a:spcAft>
              <a:spcPct val="15000"/>
            </a:spcAft>
            <a:buChar char="•"/>
          </a:pPr>
          <a:r>
            <a:rPr lang="en-US" sz="2600" b="0" kern="1200" dirty="0"/>
            <a:t>Avoidance Goal</a:t>
          </a:r>
          <a:endParaRPr lang="en-US" sz="2600" kern="1200" dirty="0"/>
        </a:p>
        <a:p>
          <a:pPr marL="457200" lvl="2" indent="-228600" algn="l" defTabSz="1155700">
            <a:lnSpc>
              <a:spcPct val="90000"/>
            </a:lnSpc>
            <a:spcBef>
              <a:spcPct val="0"/>
            </a:spcBef>
            <a:spcAft>
              <a:spcPct val="15000"/>
            </a:spcAft>
            <a:buChar char="•"/>
          </a:pPr>
          <a:r>
            <a:rPr lang="en-US" sz="2600" b="0" kern="1200" dirty="0"/>
            <a:t>A negative goal from which behavior is directed away</a:t>
          </a:r>
        </a:p>
      </dsp:txBody>
      <dsp:txXfrm>
        <a:off x="4140434" y="873735"/>
        <a:ext cx="3631927" cy="349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7E26-670D-4670-B096-549E5DED7F68}">
      <dsp:nvSpPr>
        <dsp:cNvPr id="0" name=""/>
        <dsp:cNvSpPr/>
      </dsp:nvSpPr>
      <dsp:spPr>
        <a:xfrm rot="5400000">
          <a:off x="4179601" y="-1355566"/>
          <a:ext cx="2304469" cy="501819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This method consists of having customers tell real-life stories regarding their use of the product under study. </a:t>
          </a:r>
        </a:p>
        <a:p>
          <a:pPr marL="228600" lvl="1" indent="-228600" algn="l" defTabSz="889000">
            <a:lnSpc>
              <a:spcPct val="90000"/>
            </a:lnSpc>
            <a:spcBef>
              <a:spcPct val="0"/>
            </a:spcBef>
            <a:spcAft>
              <a:spcPct val="15000"/>
            </a:spcAft>
            <a:buChar char="•"/>
          </a:pPr>
          <a:r>
            <a:rPr lang="en-US" sz="2000" kern="1200" dirty="0"/>
            <a:t>Kimberly-Clark used this method to develop pull-ups.</a:t>
          </a:r>
        </a:p>
      </dsp:txBody>
      <dsp:txXfrm rot="-5400000">
        <a:off x="2822737" y="113793"/>
        <a:ext cx="4905703" cy="2079479"/>
      </dsp:txXfrm>
    </dsp:sp>
    <dsp:sp modelId="{FF46693B-B752-4224-A884-0BE0E296EAB0}">
      <dsp:nvSpPr>
        <dsp:cNvPr id="0" name=""/>
        <dsp:cNvSpPr/>
      </dsp:nvSpPr>
      <dsp:spPr>
        <a:xfrm>
          <a:off x="0" y="2422"/>
          <a:ext cx="2822736" cy="23022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STORYTELLING</a:t>
          </a:r>
        </a:p>
      </dsp:txBody>
      <dsp:txXfrm>
        <a:off x="112385" y="114807"/>
        <a:ext cx="2597966" cy="2077452"/>
      </dsp:txXfrm>
    </dsp:sp>
    <dsp:sp modelId="{55CB7D32-A0DF-4C9A-B6EB-3A1216564F48}">
      <dsp:nvSpPr>
        <dsp:cNvPr id="0" name=""/>
        <dsp:cNvSpPr/>
      </dsp:nvSpPr>
      <dsp:spPr>
        <a:xfrm rot="5400000">
          <a:off x="4416159" y="1060438"/>
          <a:ext cx="1841777" cy="5023104"/>
        </a:xfrm>
        <a:prstGeom prst="round2SameRect">
          <a:avLst/>
        </a:prstGeom>
        <a:solidFill>
          <a:schemeClr val="accent3">
            <a:tint val="40000"/>
            <a:alpha val="90000"/>
            <a:hueOff val="12904026"/>
            <a:satOff val="2978"/>
            <a:lumOff val="1200"/>
            <a:alphaOff val="0"/>
          </a:schemeClr>
        </a:solidFill>
        <a:ln w="25400" cap="flat" cmpd="sng" algn="ctr">
          <a:solidFill>
            <a:schemeClr val="accent3">
              <a:tint val="40000"/>
              <a:alpha val="90000"/>
              <a:hueOff val="12904026"/>
              <a:satOff val="2978"/>
              <a:lumOff val="12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In this method, respondents are presented with words, one at a time, and asked to say the first word that comes to mind.  </a:t>
          </a:r>
        </a:p>
      </dsp:txBody>
      <dsp:txXfrm rot="-5400000">
        <a:off x="2825496" y="2741009"/>
        <a:ext cx="4933196" cy="1661961"/>
      </dsp:txXfrm>
    </dsp:sp>
    <dsp:sp modelId="{AFD0FC2E-F298-438B-9BD8-40F621BFCC51}">
      <dsp:nvSpPr>
        <dsp:cNvPr id="0" name=""/>
        <dsp:cNvSpPr/>
      </dsp:nvSpPr>
      <dsp:spPr>
        <a:xfrm>
          <a:off x="0" y="2420879"/>
          <a:ext cx="2825496" cy="2302222"/>
        </a:xfrm>
        <a:prstGeom prst="roundRect">
          <a:avLst/>
        </a:prstGeom>
        <a:solidFill>
          <a:schemeClr val="accent3">
            <a:hueOff val="12988219"/>
            <a:satOff val="-2826"/>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WORD ASSOCIATION AND SENTENCE COMPLETION</a:t>
          </a:r>
        </a:p>
      </dsp:txBody>
      <dsp:txXfrm>
        <a:off x="112385" y="2533264"/>
        <a:ext cx="2600726" cy="20774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DD1DC4-6428-4FC7-BCCA-17914B041321}" type="datetimeFigureOut">
              <a:rPr lang="en-US"/>
              <a:pPr>
                <a:defRPr/>
              </a:pPr>
              <a:t>12/23/2022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0F92CBB-8F93-4339-9906-BACDB2199A0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51436E-BDF2-4072-A866-18D049F08C7B}" type="slidenum">
              <a:rPr lang="en-US" smtClean="0"/>
              <a:pPr fontAlgn="base">
                <a:spcBef>
                  <a:spcPct val="0"/>
                </a:spcBef>
                <a:spcAft>
                  <a:spcPct val="0"/>
                </a:spcAft>
                <a:defRPr/>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We learned in an earlier slide that needs can be positive or negative.  The same is true for goals which can be positive or negative.  A positive goal would include joining a gym to get strong and train for an upcoming race.  Another person, with a negative goal, might join the gym to avoid health problems that will certainly exist if they do not exercise regularly.  Which are you?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942B17-D12F-4830-AAE2-B3B1556626BE}" type="slidenum">
              <a:rPr lang="en-US" smtClean="0"/>
              <a:pPr fontAlgn="base">
                <a:spcBef>
                  <a:spcPct val="0"/>
                </a:spcBef>
                <a:spcAft>
                  <a:spcPct val="0"/>
                </a:spcAft>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There has been extensive research regarding </a:t>
            </a:r>
            <a:r>
              <a:rPr lang="en-US" b="1"/>
              <a:t>rational </a:t>
            </a:r>
            <a:r>
              <a:rPr lang="en-US"/>
              <a:t>versus </a:t>
            </a:r>
            <a:r>
              <a:rPr lang="en-US" b="1"/>
              <a:t>emotional </a:t>
            </a:r>
            <a:r>
              <a:rPr lang="en-US"/>
              <a:t>motives during purchase.  Their existence has been tied to how consumers view marketing variables, including advertisements and pricing adjustments.  Furthermore, it must be realized that the definition of emotional vs. rational motivation differs significantly from one consumer to another and in different situations.</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EC4E24-B35D-43F4-A687-23EB3EFE353F}" type="slidenum">
              <a:rPr lang="en-US" smtClean="0"/>
              <a:pPr fontAlgn="base">
                <a:spcBef>
                  <a:spcPct val="0"/>
                </a:spcBef>
                <a:spcAft>
                  <a:spcPct val="0"/>
                </a:spcAft>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You should consider that rational motives are often tied to products that are higher involvement and emotional motives are often used on low-involvement items.</a:t>
            </a:r>
          </a:p>
          <a:p>
            <a:pPr eaLnBrk="1" hangingPunct="1">
              <a:spcBef>
                <a:spcPct val="0"/>
              </a:spcBef>
            </a:pPr>
            <a:r>
              <a:rPr lang="en-US"/>
              <a:t>The marketing strategies will also differ in the amount of information and the advertising appeals.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D8FC61-0D74-4E6D-9699-47E401377030}" type="slidenum">
              <a:rPr lang="en-US" smtClean="0"/>
              <a:pPr fontAlgn="base">
                <a:spcBef>
                  <a:spcPct val="0"/>
                </a:spcBef>
                <a:spcAft>
                  <a:spcPct val="0"/>
                </a:spcAft>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Motivation </a:t>
            </a:r>
            <a:r>
              <a:rPr lang="en-US"/>
              <a:t>is highly dynamic and constantly changes in response to life experiences.  Motivations change as we age, interact with others, change careers, acquire wealth, become ill, marry or divorce, or pursue education.  </a:t>
            </a:r>
          </a:p>
          <a:p>
            <a:pPr eaLnBrk="1" hangingPunct="1">
              <a:spcBef>
                <a:spcPct val="0"/>
              </a:spcBef>
            </a:pPr>
            <a:r>
              <a:rPr lang="en-US"/>
              <a:t>Humans constantly have</a:t>
            </a:r>
            <a:r>
              <a:rPr lang="en-US" b="1"/>
              <a:t> needs</a:t>
            </a:r>
            <a:r>
              <a:rPr lang="en-US"/>
              <a:t>.  This is due in part to the fact that our needs are never fully satisfied, or once satisfied, reappear.  Hunger is a good example of a need that is often not satisfied and reappears.  As humans, we also develop new needs as we satisfy existing needs.  The hierarch of effects model shows how we meet our lower-level needs first and then move up the hierarchy.  Finally, our needs are based on the goals that we set for ourselves.  If one sets a goal to enter politics, they may feel they need a law degree.  However, if they are unsuccessful in getting accepted at law school, their needs may change and they may want to pursue a few years of work experience first and need to find a job.</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7C332-D6C5-4552-91D8-3AE7B1D33B18}" type="slidenum">
              <a:rPr lang="en-US" smtClean="0"/>
              <a:pPr fontAlgn="base">
                <a:spcBef>
                  <a:spcPct val="0"/>
                </a:spcBef>
                <a:spcAft>
                  <a:spcPct val="0"/>
                </a:spcAft>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Dr. Abraham </a:t>
            </a:r>
            <a:r>
              <a:rPr lang="en-US" b="1"/>
              <a:t>Maslow</a:t>
            </a:r>
            <a:r>
              <a:rPr lang="en-US"/>
              <a:t> is well known for his hierarchy of needs.  The web link on this page will bring you to www.maslow.com which reports on other publications by Dr. Maslow.  The hierarchy presents five basic levels of human needs which rank in order of importance from lower-level needs to higher-level needs.  The theory says that consumers will fill lower-level needs before the higher-level needs – they will eat before they enroll in a Master’s program.</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1D5C3-77B1-413A-968A-E381D9D6358C}" type="slidenum">
              <a:rPr lang="en-US" smtClean="0"/>
              <a:pPr fontAlgn="base">
                <a:spcBef>
                  <a:spcPct val="0"/>
                </a:spcBef>
                <a:spcAft>
                  <a:spcPct val="0"/>
                </a:spcAft>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To answer this question, think of products that provide safety and shelter but may also vary in price. </a:t>
            </a:r>
          </a:p>
          <a:p>
            <a:pPr eaLnBrk="1" hangingPunct="1">
              <a:spcBef>
                <a:spcPct val="0"/>
              </a:spcBef>
            </a:pPr>
            <a:r>
              <a:rPr lang="en-US"/>
              <a:t>For the second part of this question, you might want to consider companies that market coats and jackets.  Some will emphasize different needs than the coat will meet and these unmet needs will exist in several layers of the hierarchy.</a:t>
            </a:r>
          </a:p>
          <a:p>
            <a:pPr eaLnBrk="1" hangingPunct="1">
              <a:spcBef>
                <a:spcPct val="0"/>
              </a:spcBef>
            </a:pPr>
            <a:r>
              <a:rPr lang="en-US"/>
              <a:t>  </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4854A-F64E-47CF-A94D-DD2AD1547F40}" type="slidenum">
              <a:rPr lang="en-US" smtClean="0"/>
              <a:pPr fontAlgn="base">
                <a:spcBef>
                  <a:spcPct val="0"/>
                </a:spcBef>
                <a:spcAft>
                  <a:spcPct val="0"/>
                </a:spcAft>
                <a:defRPr/>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Some psychologists believe that this </a:t>
            </a:r>
            <a:r>
              <a:rPr lang="en-US" b="1" dirty="0"/>
              <a:t>trio of needs </a:t>
            </a:r>
            <a:r>
              <a:rPr lang="en-US" dirty="0"/>
              <a:t>exists for most consumers and that marketers can find a tie to motivation.  </a:t>
            </a:r>
            <a:r>
              <a:rPr lang="en-US" b="1" dirty="0"/>
              <a:t>Power</a:t>
            </a:r>
            <a:r>
              <a:rPr lang="en-US" dirty="0"/>
              <a:t> refers to the individual’s desire to control other people and objects – it is tied to a type of ego needs.  </a:t>
            </a:r>
            <a:r>
              <a:rPr lang="en-US" b="1" dirty="0"/>
              <a:t>Affiliation</a:t>
            </a:r>
            <a:r>
              <a:rPr lang="en-US" dirty="0"/>
              <a:t> is similar to Maslow’s social need and suggests that behavior is influenced by the desire for social ties.  Finally, the need for </a:t>
            </a:r>
            <a:r>
              <a:rPr lang="en-US" b="1" dirty="0"/>
              <a:t>achievement</a:t>
            </a:r>
            <a:r>
              <a:rPr lang="en-US" dirty="0"/>
              <a:t>, like the other needs, will vary from individual to individual. </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C22CA9-B971-440F-8E99-B600C55A2AB0}" type="slidenum">
              <a:rPr lang="en-US" smtClean="0"/>
              <a:pPr fontAlgn="base">
                <a:spcBef>
                  <a:spcPct val="0"/>
                </a:spcBef>
                <a:spcAft>
                  <a:spcPct val="0"/>
                </a:spcAft>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743B3-B1CB-401F-B547-BD590039D495}" type="slidenum">
              <a:rPr lang="en-US"/>
              <a:pPr/>
              <a:t>33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7DB11-77EB-4E11-8D9F-2B935EFE6262}" type="slidenum">
              <a:rPr lang="en-US"/>
              <a:pPr/>
              <a:t>34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BC634-E3A2-4922-BD01-7F530BEDEA3F}" type="slidenum">
              <a:rPr lang="en-US"/>
              <a:pPr/>
              <a:t>35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C987A-1902-46FA-996D-94CDA5E447DB}"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ACA9B-180E-4DE4-86A4-5312C76EE41E}" type="slidenum">
              <a:rPr lang="en-US"/>
              <a:pPr/>
              <a:t>36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A1B41-A6E9-4B44-BCA1-4F223EA5CE4A}" type="slidenum">
              <a:rPr lang="en-US"/>
              <a:pPr/>
              <a:t>37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cap="flat"/>
        </p:spPr>
      </p:sp>
      <p:sp>
        <p:nvSpPr>
          <p:cNvPr id="2150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a:effectLst>
            <a:outerShdw dist="89803" dir="2700000" algn="ctr" rotWithShape="0">
              <a:schemeClr val="bg2"/>
            </a:outerShdw>
          </a:effectLst>
        </p:spPr>
        <p:txBody>
          <a:bodyPr lIns="90488" tIns="44450" rIns="90488" bIns="4445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cap="flat"/>
        </p:spPr>
      </p:sp>
      <p:sp>
        <p:nvSpPr>
          <p:cNvPr id="2560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a:effectLst>
            <a:outerShdw dist="89803" dir="2700000" algn="ctr" rotWithShape="0">
              <a:schemeClr val="bg2"/>
            </a:outerShdw>
          </a:effectLst>
        </p:spPr>
        <p:txBody>
          <a:bodyPr lIns="90488" tIns="44450" rIns="90488" bIns="44450"/>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3C228-DAED-4555-92B4-188E5073C3BC}" type="slidenum">
              <a:rPr lang="en-US"/>
              <a:pPr/>
              <a:t>51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Motives are very difficult to identify and measure.  This is in part because they are hypothetical and not physical concepts that can be weighed and measured with a ruler.  Because they are not tangible, marketers must use a variety of measurement techniques.  Because consumers often cannot or will not express their motivations outright, researchers use qualitative research to uncover consumer motives.  Many of these qualitative research techniques are called </a:t>
            </a:r>
            <a:r>
              <a:rPr lang="en-US" b="1" dirty="0"/>
              <a:t>projective techniques </a:t>
            </a:r>
            <a:r>
              <a:rPr lang="en-US" dirty="0"/>
              <a:t>because the consumer must “project” their subconscious or hidden motives onto another stimulus.  The following slide summarizes some projective techniques.</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6807F-C742-4DCE-94DD-ECCE3DB87810}" type="slidenum">
              <a:rPr lang="en-US" smtClean="0"/>
              <a:pPr fontAlgn="base">
                <a:spcBef>
                  <a:spcPct val="0"/>
                </a:spcBef>
                <a:spcAft>
                  <a:spcPct val="0"/>
                </a:spcAft>
                <a:defRPr/>
              </a:pPr>
              <a:t>52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These are three commonly used projective techniques.  As you can see, metaphor analysis uses pictures as a stimulus for the consumer to express their thoughts, feelings, and beliefs regarding a product or brand.  Storytelling was successfully used by Kimberly-Clark when researching diapers with young mothers.  Finally, word association and sentence completion have respondents filling in phrases and matching words quickly to get their genuine responses.</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C2156-C71B-4228-946B-64B0DF5C52B6}" type="slidenum">
              <a:rPr lang="en-US" smtClean="0"/>
              <a:pPr fontAlgn="base">
                <a:spcBef>
                  <a:spcPct val="0"/>
                </a:spcBef>
                <a:spcAft>
                  <a:spcPct val="0"/>
                </a:spcAft>
                <a:defRPr/>
              </a:pPr>
              <a:t>53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Much of the research done in consumer behavior is based on </a:t>
            </a:r>
            <a:r>
              <a:rPr lang="en-US" b="1" dirty="0"/>
              <a:t>motivational research</a:t>
            </a:r>
            <a:r>
              <a:rPr lang="en-US" dirty="0"/>
              <a:t>.  The understanding of consumers’ motives can help marketers make better products, communicate more clearly, and deliver benefits to the consumer.  </a:t>
            </a:r>
          </a:p>
          <a:p>
            <a:pPr eaLnBrk="1" hangingPunct="1">
              <a:spcBef>
                <a:spcPct val="0"/>
              </a:spcBef>
            </a:pPr>
            <a:r>
              <a:rPr lang="en-US" dirty="0"/>
              <a:t>This web link will bring you to the homepage for Olson </a:t>
            </a:r>
            <a:r>
              <a:rPr lang="en-US" dirty="0" err="1"/>
              <a:t>Zaltman</a:t>
            </a:r>
            <a:r>
              <a:rPr lang="en-US" dirty="0"/>
              <a:t> Associates.  When visiting the website, you can learn more about the ZMET method and the strengths of motivational research.</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B14169-292A-48D1-8C59-C2C80F77EC6B}" type="slidenum">
              <a:rPr lang="en-US" smtClean="0"/>
              <a:pPr fontAlgn="base">
                <a:spcBef>
                  <a:spcPct val="0"/>
                </a:spcBef>
                <a:spcAft>
                  <a:spcPct val="0"/>
                </a:spcAft>
                <a:defRPr/>
              </a:pPr>
              <a:t>55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Motivation</a:t>
            </a:r>
            <a:r>
              <a:rPr lang="en-US"/>
              <a:t> is produced by a state of tension, by having a need which is unfulfilled.  Consumers want to fulfill these needs and reduce the state of tension.  For example, when you are very hungry, you are extremely motivated to find food.  Perhaps when you need a new pair of pants, you are a bit less motivated to fulfill this need as compared to your need for food.  In the case of needing pants, it is important for marketers to help increase your motivation and/or specify your need for their products  - perhaps Diesel Jeans.</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D584D-444C-45CA-96DC-5466994548EB}" type="slidenum">
              <a:rPr lang="en-US" smtClean="0"/>
              <a:pPr fontAlgn="base">
                <a:spcBef>
                  <a:spcPct val="0"/>
                </a:spcBef>
                <a:spcAft>
                  <a:spcPct val="0"/>
                </a:spcAft>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model highlights the motivation process.  We can see that the “drive” toward behavior will often end in the fulfillment of the need.  The processes and effects of previous learning tie strongly into choices made when the behavior is defined.</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CAD254-C1AB-422C-99B7-D8EBD7A71314}" type="slidenum">
              <a:rPr lang="en-US" smtClean="0"/>
              <a:pPr fontAlgn="base">
                <a:spcBef>
                  <a:spcPct val="0"/>
                </a:spcBef>
                <a:spcAft>
                  <a:spcPct val="0"/>
                </a:spcAft>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example of the need for food compared to a new pair of jeans can be further described by understanding types of needs.  The need for food is more of an innate need and is considered a primary need.  The need for a pair of jeans would be considered acquired.  The need for clothing could be considered primary, but the need specifically for a pair of jeans is acquired, especially when they are a certain brand or designer jean.</a:t>
            </a:r>
          </a:p>
          <a:p>
            <a:pPr eaLnBrk="1" hangingPunct="1">
              <a:spcBef>
                <a:spcPct val="0"/>
              </a:spcBef>
            </a:pPr>
            <a:r>
              <a:rPr lang="en-US" dirty="0"/>
              <a:t>Needs may have a positive or negative direction.  There are in fact some products we are NOT drawn to.  For example, when people shop for funeral services, this is not something they are usually drawn to but rather must pursue and purchase.</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D942E-27F0-4E0C-8E24-694B3C8AD86C}" type="slidenum">
              <a:rPr lang="en-US" smtClean="0"/>
              <a:pPr fontAlgn="base">
                <a:spcBef>
                  <a:spcPct val="0"/>
                </a:spcBef>
                <a:spcAft>
                  <a:spcPct val="0"/>
                </a:spcAft>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Continuing with our example of jeans, we can understand the types of goals that exist.  When a consumer states they want a pair of jeans, they have stated a </a:t>
            </a:r>
            <a:r>
              <a:rPr lang="en-US" b="1"/>
              <a:t>generic goal</a:t>
            </a:r>
            <a:r>
              <a:rPr lang="en-US"/>
              <a:t>.  When they announce they really want a pair of Calvin Klein jeans, then they have stated </a:t>
            </a:r>
            <a:r>
              <a:rPr lang="en-US" b="1"/>
              <a:t>product-specific </a:t>
            </a:r>
            <a:r>
              <a:rPr lang="en-US"/>
              <a:t>goals.</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67726-9F60-4444-905B-391E5CB5D282}" type="slidenum">
              <a:rPr lang="en-US" smtClean="0"/>
              <a:pPr fontAlgn="base">
                <a:spcBef>
                  <a:spcPct val="0"/>
                </a:spcBef>
                <a:spcAft>
                  <a:spcPct val="0"/>
                </a:spcAft>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384CB-C02B-42E8-AEE6-5B14BB48B665}" type="slidenum">
              <a:rPr lang="en-US" smtClean="0"/>
              <a:pPr fontAlgn="base">
                <a:spcBef>
                  <a:spcPct val="0"/>
                </a:spcBef>
                <a:spcAft>
                  <a:spcPct val="0"/>
                </a:spcAft>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0F625E-1608-45E5-B683-6FC40C52A19F}" type="slidenum">
              <a:rPr lang="en-US" smtClean="0"/>
              <a:pPr fontAlgn="base">
                <a:spcBef>
                  <a:spcPct val="0"/>
                </a:spcBef>
                <a:spcAft>
                  <a:spcPct val="0"/>
                </a:spcAft>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Consumers have many possible goals when making decisions.  They are strongly influenced by their experiences, personality, and others’ opinions and input.  When choosing goals, they have to keep in mind what is socially acceptable and what they can physically attain.  Think of a recent decision you might have made to go on a vacation.  How was it influenced by personal experiences, the accessibility of the goal, and the social environment?</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CD40F-CE5F-4A78-AEC3-76D5A984417B}" type="slidenum">
              <a:rPr lang="en-US" smtClean="0"/>
              <a:pPr fontAlgn="base">
                <a:spcBef>
                  <a:spcPct val="0"/>
                </a:spcBef>
                <a:spcAft>
                  <a:spcPct val="0"/>
                </a:spcAft>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C13E38C-C7FF-49A1-8440-B90CAC8DC307}" type="datetime1">
              <a:rPr lang="en-US"/>
              <a:pPr>
                <a:defRPr/>
              </a:pPr>
              <a:t>12/23/2022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8827B0-ADB3-4C5E-9FC2-473C51E23A7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425CF-5E98-496C-8434-04CD91184668}" type="datetime1">
              <a:rPr lang="en-US"/>
              <a:pPr>
                <a:defRPr/>
              </a:pPr>
              <a:t>12/23/2022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AEE33-EFAA-4158-97C2-CA606A000A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AE8942-DE40-4D72-B34A-8824EC729E35}" type="datetime1">
              <a:rPr lang="en-US"/>
              <a:pPr>
                <a:defRPr/>
              </a:pPr>
              <a:t>12/23/2022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3AFFA-8139-49F8-AE89-F430498C579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C13E38C-C7FF-49A1-8440-B90CAC8DC307}"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8827B0-ADB3-4C5E-9FC2-473C51E23A7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20DB34F0-1BBD-41F3-9E92-86A12380BD45}" type="datetime1">
              <a:rPr lang="en-US">
                <a:solidFill>
                  <a:prstClr val="black">
                    <a:tint val="75000"/>
                  </a:prstClr>
                </a:solidFill>
              </a:rPr>
              <a:pPr>
                <a:defRPr/>
              </a:pPr>
              <a:t>12/23/2022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56A51C-B316-44B0-AC59-B202B46A355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18750A5-A205-49A0-AF50-78ACAC621D8C}"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F29C13-D060-4D64-91C7-819D54A0B5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2C3E1E8B-C052-48E9-974F-336F786919C8}" type="datetime1">
              <a:rPr lang="en-US">
                <a:solidFill>
                  <a:prstClr val="black">
                    <a:tint val="75000"/>
                  </a:prstClr>
                </a:solidFill>
              </a:rPr>
              <a:pPr>
                <a:defRPr/>
              </a:pPr>
              <a:t>12/23/2022</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F6929161-7CC7-44CC-9150-BAAF14BDCC3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15FABBC-730E-46BF-9C5B-D52606F692F4}" type="datetime1">
              <a:rPr lang="en-US">
                <a:solidFill>
                  <a:prstClr val="black">
                    <a:tint val="75000"/>
                  </a:prstClr>
                </a:solidFill>
              </a:rPr>
              <a:pPr>
                <a:defRPr/>
              </a:pPr>
              <a:t>12/23/2022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AA6C0FD-C74E-4FB6-B785-C09CCF3A874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206262-5C10-4A35-97E7-77DB0C1448DD}" type="datetime1">
              <a:rPr lang="en-US">
                <a:solidFill>
                  <a:prstClr val="black">
                    <a:tint val="75000"/>
                  </a:prstClr>
                </a:solidFill>
              </a:rPr>
              <a:pPr>
                <a:defRPr/>
              </a:pPr>
              <a:t>12/23/2022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0C996F-525D-4EF6-ACF4-709C501F837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025445-C027-45CB-9699-7FDF23789838}" type="datetime1">
              <a:rPr lang="en-US">
                <a:solidFill>
                  <a:prstClr val="black">
                    <a:tint val="75000"/>
                  </a:prstClr>
                </a:solidFill>
              </a:rPr>
              <a:pPr>
                <a:defRPr/>
              </a:pPr>
              <a:t>12/23/2022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FDF85A-36DC-4C18-A658-9AAA9F23880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2BEFF6-E211-423F-B240-D0195FFD3AC1}" type="datetime1">
              <a:rPr lang="en-US">
                <a:solidFill>
                  <a:prstClr val="black">
                    <a:tint val="75000"/>
                  </a:prstClr>
                </a:solidFill>
              </a:rPr>
              <a:pPr>
                <a:defRPr/>
              </a:pPr>
              <a:t>12/23/2022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1F2DD3-993E-4DFC-88D9-D3588CBA57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20DB34F0-1BBD-41F3-9E92-86A12380BD45}" type="datetime1">
              <a:rPr lang="en-US"/>
              <a:pPr>
                <a:defRPr/>
              </a:pPr>
              <a:t>12/23/2022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56A51C-B316-44B0-AC59-B202B46A355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8BCB15-7C34-4431-92F9-C8D67362A6D2}" type="datetime1">
              <a:rPr lang="en-US">
                <a:solidFill>
                  <a:prstClr val="black">
                    <a:tint val="75000"/>
                  </a:prstClr>
                </a:solidFill>
              </a:rPr>
              <a:pPr>
                <a:defRPr/>
              </a:pPr>
              <a:t>12/23/2022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056D30-2BE0-4045-A840-30688A3780D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425CF-5E98-496C-8434-04CD91184668}"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9AEE33-EFAA-4158-97C2-CA606A000AD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AE8942-DE40-4D72-B34A-8824EC729E35}"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C3AFFA-8139-49F8-AE89-F430498C57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C13E38C-C7FF-49A1-8440-B90CAC8DC307}"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8827B0-ADB3-4C5E-9FC2-473C51E23A7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20DB34F0-1BBD-41F3-9E92-86A12380BD45}" type="datetime1">
              <a:rPr lang="en-US">
                <a:solidFill>
                  <a:prstClr val="black">
                    <a:tint val="75000"/>
                  </a:prstClr>
                </a:solidFill>
              </a:rPr>
              <a:pPr>
                <a:defRPr/>
              </a:pPr>
              <a:t>12/23/2022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56A51C-B316-44B0-AC59-B202B46A355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18750A5-A205-49A0-AF50-78ACAC621D8C}"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F29C13-D060-4D64-91C7-819D54A0B5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2C3E1E8B-C052-48E9-974F-336F786919C8}" type="datetime1">
              <a:rPr lang="en-US">
                <a:solidFill>
                  <a:prstClr val="black">
                    <a:tint val="75000"/>
                  </a:prstClr>
                </a:solidFill>
              </a:rPr>
              <a:pPr>
                <a:defRPr/>
              </a:pPr>
              <a:t>12/23/2022</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F6929161-7CC7-44CC-9150-BAAF14BDCC3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15FABBC-730E-46BF-9C5B-D52606F692F4}" type="datetime1">
              <a:rPr lang="en-US">
                <a:solidFill>
                  <a:prstClr val="black">
                    <a:tint val="75000"/>
                  </a:prstClr>
                </a:solidFill>
              </a:rPr>
              <a:pPr>
                <a:defRPr/>
              </a:pPr>
              <a:t>12/23/2022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AA6C0FD-C74E-4FB6-B785-C09CCF3A874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206262-5C10-4A35-97E7-77DB0C1448DD}" type="datetime1">
              <a:rPr lang="en-US">
                <a:solidFill>
                  <a:prstClr val="black">
                    <a:tint val="75000"/>
                  </a:prstClr>
                </a:solidFill>
              </a:rPr>
              <a:pPr>
                <a:defRPr/>
              </a:pPr>
              <a:t>12/23/2022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0C996F-525D-4EF6-ACF4-709C501F837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025445-C027-45CB-9699-7FDF23789838}" type="datetime1">
              <a:rPr lang="en-US">
                <a:solidFill>
                  <a:prstClr val="black">
                    <a:tint val="75000"/>
                  </a:prstClr>
                </a:solidFill>
              </a:rPr>
              <a:pPr>
                <a:defRPr/>
              </a:pPr>
              <a:t>12/23/2022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FDF85A-36DC-4C18-A658-9AAA9F23880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18750A5-A205-49A0-AF50-78ACAC621D8C}" type="datetime1">
              <a:rPr lang="en-US"/>
              <a:pPr>
                <a:defRPr/>
              </a:pPr>
              <a:t>12/23/2022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F29C13-D060-4D64-91C7-819D54A0B59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2BEFF6-E211-423F-B240-D0195FFD3AC1}" type="datetime1">
              <a:rPr lang="en-US">
                <a:solidFill>
                  <a:prstClr val="black">
                    <a:tint val="75000"/>
                  </a:prstClr>
                </a:solidFill>
              </a:rPr>
              <a:pPr>
                <a:defRPr/>
              </a:pPr>
              <a:t>12/23/2022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1F2DD3-993E-4DFC-88D9-D3588CBA57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8BCB15-7C34-4431-92F9-C8D67362A6D2}" type="datetime1">
              <a:rPr lang="en-US">
                <a:solidFill>
                  <a:prstClr val="black">
                    <a:tint val="75000"/>
                  </a:prstClr>
                </a:solidFill>
              </a:rPr>
              <a:pPr>
                <a:defRPr/>
              </a:pPr>
              <a:t>12/23/2022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056D30-2BE0-4045-A840-30688A3780D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425CF-5E98-496C-8434-04CD91184668}"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9AEE33-EFAA-4158-97C2-CA606A000AD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AE8942-DE40-4D72-B34A-8824EC729E35}"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C3AFFA-8139-49F8-AE89-F430498C57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2C3E1E8B-C052-48E9-974F-336F786919C8}" type="datetime1">
              <a:rPr lang="en-US"/>
              <a:pPr>
                <a:defRPr/>
              </a:pPr>
              <a:t>12/23/2022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6929161-7CC7-44CC-9150-BAAF14BDCC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15FABBC-730E-46BF-9C5B-D52606F692F4}" type="datetime1">
              <a:rPr lang="en-US"/>
              <a:pPr>
                <a:defRPr/>
              </a:pPr>
              <a:t>12/23/2022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A6C0FD-C74E-4FB6-B785-C09CCF3A874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206262-5C10-4A35-97E7-77DB0C1448DD}" type="datetime1">
              <a:rPr lang="en-US"/>
              <a:pPr>
                <a:defRPr/>
              </a:pPr>
              <a:t>12/23/2022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0C996F-525D-4EF6-ACF4-709C501F837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025445-C027-45CB-9699-7FDF23789838}" type="datetime1">
              <a:rPr lang="en-US"/>
              <a:pPr>
                <a:defRPr/>
              </a:pPr>
              <a:t>12/23/2022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FDF85A-36DC-4C18-A658-9AAA9F23880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2BEFF6-E211-423F-B240-D0195FFD3AC1}" type="datetime1">
              <a:rPr lang="en-US"/>
              <a:pPr>
                <a:defRPr/>
              </a:pPr>
              <a:t>12/23/2022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1F2DD3-993E-4DFC-88D9-D3588CBA571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8BCB15-7C34-4431-92F9-C8D67362A6D2}" type="datetime1">
              <a:rPr lang="en-US"/>
              <a:pPr>
                <a:defRPr/>
              </a:pPr>
              <a:t>12/23/2022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056D30-2BE0-4045-A840-30688A3780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3D8622-C839-4278-BA05-2803042717F0}" type="datetime1">
              <a:rPr lang="en-US"/>
              <a:pPr>
                <a:defRPr/>
              </a:pPr>
              <a:t>12/23/2022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23BFDA-A994-47E2-94DB-E357A157CA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7" r:id="rId1"/>
    <p:sldLayoutId id="2147483816" r:id="rId2"/>
    <p:sldLayoutId id="2147483808" r:id="rId3"/>
    <p:sldLayoutId id="2147483817"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000" b="1" kern="1200">
          <a:solidFill>
            <a:srgbClr val="4A452A"/>
          </a:solidFill>
          <a:latin typeface="+mj-lt"/>
          <a:ea typeface="+mj-ea"/>
          <a:cs typeface="+mj-cs"/>
        </a:defRPr>
      </a:lvl1pPr>
      <a:lvl2pPr algn="ctr" rtl="0" eaLnBrk="0" fontAlgn="base" hangingPunct="0">
        <a:spcBef>
          <a:spcPct val="0"/>
        </a:spcBef>
        <a:spcAft>
          <a:spcPct val="0"/>
        </a:spcAft>
        <a:defRPr sz="4000" b="1">
          <a:solidFill>
            <a:srgbClr val="4A452A"/>
          </a:solidFill>
          <a:latin typeface="Calibri" pitchFamily="34" charset="0"/>
        </a:defRPr>
      </a:lvl2pPr>
      <a:lvl3pPr algn="ctr" rtl="0" eaLnBrk="0" fontAlgn="base" hangingPunct="0">
        <a:spcBef>
          <a:spcPct val="0"/>
        </a:spcBef>
        <a:spcAft>
          <a:spcPct val="0"/>
        </a:spcAft>
        <a:defRPr sz="4000" b="1">
          <a:solidFill>
            <a:srgbClr val="4A452A"/>
          </a:solidFill>
          <a:latin typeface="Calibri" pitchFamily="34" charset="0"/>
        </a:defRPr>
      </a:lvl3pPr>
      <a:lvl4pPr algn="ctr" rtl="0" eaLnBrk="0" fontAlgn="base" hangingPunct="0">
        <a:spcBef>
          <a:spcPct val="0"/>
        </a:spcBef>
        <a:spcAft>
          <a:spcPct val="0"/>
        </a:spcAft>
        <a:defRPr sz="4000" b="1">
          <a:solidFill>
            <a:srgbClr val="4A452A"/>
          </a:solidFill>
          <a:latin typeface="Calibri" pitchFamily="34" charset="0"/>
        </a:defRPr>
      </a:lvl4pPr>
      <a:lvl5pPr algn="ctr" rtl="0" eaLnBrk="0" fontAlgn="base" hangingPunct="0">
        <a:spcBef>
          <a:spcPct val="0"/>
        </a:spcBef>
        <a:spcAft>
          <a:spcPct val="0"/>
        </a:spcAft>
        <a:defRPr sz="4000" b="1">
          <a:solidFill>
            <a:srgbClr val="4A452A"/>
          </a:solidFill>
          <a:latin typeface="Calibri" pitchFamily="34" charset="0"/>
        </a:defRPr>
      </a:lvl5pPr>
      <a:lvl6pPr marL="457200" algn="ctr" rtl="0" fontAlgn="base">
        <a:spcBef>
          <a:spcPct val="0"/>
        </a:spcBef>
        <a:spcAft>
          <a:spcPct val="0"/>
        </a:spcAft>
        <a:defRPr sz="4400" b="1">
          <a:solidFill>
            <a:srgbClr val="4A452A"/>
          </a:solidFill>
          <a:latin typeface="Calibri" pitchFamily="34" charset="0"/>
        </a:defRPr>
      </a:lvl6pPr>
      <a:lvl7pPr marL="914400" algn="ctr" rtl="0" fontAlgn="base">
        <a:spcBef>
          <a:spcPct val="0"/>
        </a:spcBef>
        <a:spcAft>
          <a:spcPct val="0"/>
        </a:spcAft>
        <a:defRPr sz="4400" b="1">
          <a:solidFill>
            <a:srgbClr val="4A452A"/>
          </a:solidFill>
          <a:latin typeface="Calibri" pitchFamily="34" charset="0"/>
        </a:defRPr>
      </a:lvl7pPr>
      <a:lvl8pPr marL="1371600" algn="ctr" rtl="0" fontAlgn="base">
        <a:spcBef>
          <a:spcPct val="0"/>
        </a:spcBef>
        <a:spcAft>
          <a:spcPct val="0"/>
        </a:spcAft>
        <a:defRPr sz="4400" b="1">
          <a:solidFill>
            <a:srgbClr val="4A452A"/>
          </a:solidFill>
          <a:latin typeface="Calibri" pitchFamily="34" charset="0"/>
        </a:defRPr>
      </a:lvl8pPr>
      <a:lvl9pPr marL="1828800" algn="ctr" rtl="0" fontAlgn="base">
        <a:spcBef>
          <a:spcPct val="0"/>
        </a:spcBef>
        <a:spcAft>
          <a:spcPct val="0"/>
        </a:spcAft>
        <a:defRPr sz="4400" b="1">
          <a:solidFill>
            <a:srgbClr val="4A452A"/>
          </a:solidFill>
          <a:latin typeface="Calibri" pitchFamily="34" charset="0"/>
        </a:defRPr>
      </a:lvl9pPr>
    </p:titleStyle>
    <p:bodyStyle>
      <a:lvl1pPr marL="342900" indent="-342900" algn="just"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just"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just"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just"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just"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3D8622-C839-4278-BA05-2803042717F0}"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23BFDA-A994-47E2-94DB-E357A157CA8E}"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ctr" rtl="0" eaLnBrk="0" fontAlgn="base" hangingPunct="0">
        <a:spcBef>
          <a:spcPct val="0"/>
        </a:spcBef>
        <a:spcAft>
          <a:spcPct val="0"/>
        </a:spcAft>
        <a:defRPr sz="4000" b="1" kern="1200">
          <a:solidFill>
            <a:srgbClr val="4A452A"/>
          </a:solidFill>
          <a:latin typeface="+mj-lt"/>
          <a:ea typeface="+mj-ea"/>
          <a:cs typeface="+mj-cs"/>
        </a:defRPr>
      </a:lvl1pPr>
      <a:lvl2pPr algn="ctr" rtl="0" eaLnBrk="0" fontAlgn="base" hangingPunct="0">
        <a:spcBef>
          <a:spcPct val="0"/>
        </a:spcBef>
        <a:spcAft>
          <a:spcPct val="0"/>
        </a:spcAft>
        <a:defRPr sz="4000" b="1">
          <a:solidFill>
            <a:srgbClr val="4A452A"/>
          </a:solidFill>
          <a:latin typeface="Calibri" pitchFamily="34" charset="0"/>
        </a:defRPr>
      </a:lvl2pPr>
      <a:lvl3pPr algn="ctr" rtl="0" eaLnBrk="0" fontAlgn="base" hangingPunct="0">
        <a:spcBef>
          <a:spcPct val="0"/>
        </a:spcBef>
        <a:spcAft>
          <a:spcPct val="0"/>
        </a:spcAft>
        <a:defRPr sz="4000" b="1">
          <a:solidFill>
            <a:srgbClr val="4A452A"/>
          </a:solidFill>
          <a:latin typeface="Calibri" pitchFamily="34" charset="0"/>
        </a:defRPr>
      </a:lvl3pPr>
      <a:lvl4pPr algn="ctr" rtl="0" eaLnBrk="0" fontAlgn="base" hangingPunct="0">
        <a:spcBef>
          <a:spcPct val="0"/>
        </a:spcBef>
        <a:spcAft>
          <a:spcPct val="0"/>
        </a:spcAft>
        <a:defRPr sz="4000" b="1">
          <a:solidFill>
            <a:srgbClr val="4A452A"/>
          </a:solidFill>
          <a:latin typeface="Calibri" pitchFamily="34" charset="0"/>
        </a:defRPr>
      </a:lvl4pPr>
      <a:lvl5pPr algn="ctr" rtl="0" eaLnBrk="0" fontAlgn="base" hangingPunct="0">
        <a:spcBef>
          <a:spcPct val="0"/>
        </a:spcBef>
        <a:spcAft>
          <a:spcPct val="0"/>
        </a:spcAft>
        <a:defRPr sz="4000" b="1">
          <a:solidFill>
            <a:srgbClr val="4A452A"/>
          </a:solidFill>
          <a:latin typeface="Calibri" pitchFamily="34" charset="0"/>
        </a:defRPr>
      </a:lvl5pPr>
      <a:lvl6pPr marL="457200" algn="ctr" rtl="0" fontAlgn="base">
        <a:spcBef>
          <a:spcPct val="0"/>
        </a:spcBef>
        <a:spcAft>
          <a:spcPct val="0"/>
        </a:spcAft>
        <a:defRPr sz="4400" b="1">
          <a:solidFill>
            <a:srgbClr val="4A452A"/>
          </a:solidFill>
          <a:latin typeface="Calibri" pitchFamily="34" charset="0"/>
        </a:defRPr>
      </a:lvl6pPr>
      <a:lvl7pPr marL="914400" algn="ctr" rtl="0" fontAlgn="base">
        <a:spcBef>
          <a:spcPct val="0"/>
        </a:spcBef>
        <a:spcAft>
          <a:spcPct val="0"/>
        </a:spcAft>
        <a:defRPr sz="4400" b="1">
          <a:solidFill>
            <a:srgbClr val="4A452A"/>
          </a:solidFill>
          <a:latin typeface="Calibri" pitchFamily="34" charset="0"/>
        </a:defRPr>
      </a:lvl7pPr>
      <a:lvl8pPr marL="1371600" algn="ctr" rtl="0" fontAlgn="base">
        <a:spcBef>
          <a:spcPct val="0"/>
        </a:spcBef>
        <a:spcAft>
          <a:spcPct val="0"/>
        </a:spcAft>
        <a:defRPr sz="4400" b="1">
          <a:solidFill>
            <a:srgbClr val="4A452A"/>
          </a:solidFill>
          <a:latin typeface="Calibri" pitchFamily="34" charset="0"/>
        </a:defRPr>
      </a:lvl8pPr>
      <a:lvl9pPr marL="1828800" algn="ctr" rtl="0" fontAlgn="base">
        <a:spcBef>
          <a:spcPct val="0"/>
        </a:spcBef>
        <a:spcAft>
          <a:spcPct val="0"/>
        </a:spcAft>
        <a:defRPr sz="4400" b="1">
          <a:solidFill>
            <a:srgbClr val="4A452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3D8622-C839-4278-BA05-2803042717F0}" type="datetime1">
              <a:rPr lang="en-US">
                <a:solidFill>
                  <a:prstClr val="black">
                    <a:tint val="75000"/>
                  </a:prstClr>
                </a:solidFill>
              </a:rPr>
              <a:pPr>
                <a:defRPr/>
              </a:pPr>
              <a:t>12/23/2022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23BFDA-A994-47E2-94DB-E357A157CA8E}"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rtl="0" eaLnBrk="0" fontAlgn="base" hangingPunct="0">
        <a:spcBef>
          <a:spcPct val="0"/>
        </a:spcBef>
        <a:spcAft>
          <a:spcPct val="0"/>
        </a:spcAft>
        <a:defRPr sz="4000" b="1" kern="1200">
          <a:solidFill>
            <a:srgbClr val="4A452A"/>
          </a:solidFill>
          <a:latin typeface="+mj-lt"/>
          <a:ea typeface="+mj-ea"/>
          <a:cs typeface="+mj-cs"/>
        </a:defRPr>
      </a:lvl1pPr>
      <a:lvl2pPr algn="ctr" rtl="0" eaLnBrk="0" fontAlgn="base" hangingPunct="0">
        <a:spcBef>
          <a:spcPct val="0"/>
        </a:spcBef>
        <a:spcAft>
          <a:spcPct val="0"/>
        </a:spcAft>
        <a:defRPr sz="4000" b="1">
          <a:solidFill>
            <a:srgbClr val="4A452A"/>
          </a:solidFill>
          <a:latin typeface="Calibri" pitchFamily="34" charset="0"/>
        </a:defRPr>
      </a:lvl2pPr>
      <a:lvl3pPr algn="ctr" rtl="0" eaLnBrk="0" fontAlgn="base" hangingPunct="0">
        <a:spcBef>
          <a:spcPct val="0"/>
        </a:spcBef>
        <a:spcAft>
          <a:spcPct val="0"/>
        </a:spcAft>
        <a:defRPr sz="4000" b="1">
          <a:solidFill>
            <a:srgbClr val="4A452A"/>
          </a:solidFill>
          <a:latin typeface="Calibri" pitchFamily="34" charset="0"/>
        </a:defRPr>
      </a:lvl3pPr>
      <a:lvl4pPr algn="ctr" rtl="0" eaLnBrk="0" fontAlgn="base" hangingPunct="0">
        <a:spcBef>
          <a:spcPct val="0"/>
        </a:spcBef>
        <a:spcAft>
          <a:spcPct val="0"/>
        </a:spcAft>
        <a:defRPr sz="4000" b="1">
          <a:solidFill>
            <a:srgbClr val="4A452A"/>
          </a:solidFill>
          <a:latin typeface="Calibri" pitchFamily="34" charset="0"/>
        </a:defRPr>
      </a:lvl4pPr>
      <a:lvl5pPr algn="ctr" rtl="0" eaLnBrk="0" fontAlgn="base" hangingPunct="0">
        <a:spcBef>
          <a:spcPct val="0"/>
        </a:spcBef>
        <a:spcAft>
          <a:spcPct val="0"/>
        </a:spcAft>
        <a:defRPr sz="4000" b="1">
          <a:solidFill>
            <a:srgbClr val="4A452A"/>
          </a:solidFill>
          <a:latin typeface="Calibri" pitchFamily="34" charset="0"/>
        </a:defRPr>
      </a:lvl5pPr>
      <a:lvl6pPr marL="457200" algn="ctr" rtl="0" fontAlgn="base">
        <a:spcBef>
          <a:spcPct val="0"/>
        </a:spcBef>
        <a:spcAft>
          <a:spcPct val="0"/>
        </a:spcAft>
        <a:defRPr sz="4400" b="1">
          <a:solidFill>
            <a:srgbClr val="4A452A"/>
          </a:solidFill>
          <a:latin typeface="Calibri" pitchFamily="34" charset="0"/>
        </a:defRPr>
      </a:lvl6pPr>
      <a:lvl7pPr marL="914400" algn="ctr" rtl="0" fontAlgn="base">
        <a:spcBef>
          <a:spcPct val="0"/>
        </a:spcBef>
        <a:spcAft>
          <a:spcPct val="0"/>
        </a:spcAft>
        <a:defRPr sz="4400" b="1">
          <a:solidFill>
            <a:srgbClr val="4A452A"/>
          </a:solidFill>
          <a:latin typeface="Calibri" pitchFamily="34" charset="0"/>
        </a:defRPr>
      </a:lvl7pPr>
      <a:lvl8pPr marL="1371600" algn="ctr" rtl="0" fontAlgn="base">
        <a:spcBef>
          <a:spcPct val="0"/>
        </a:spcBef>
        <a:spcAft>
          <a:spcPct val="0"/>
        </a:spcAft>
        <a:defRPr sz="4400" b="1">
          <a:solidFill>
            <a:srgbClr val="4A452A"/>
          </a:solidFill>
          <a:latin typeface="Calibri" pitchFamily="34" charset="0"/>
        </a:defRPr>
      </a:lvl8pPr>
      <a:lvl9pPr marL="1828800" algn="ctr" rtl="0" fontAlgn="base">
        <a:spcBef>
          <a:spcPct val="0"/>
        </a:spcBef>
        <a:spcAft>
          <a:spcPct val="0"/>
        </a:spcAft>
        <a:defRPr sz="4400" b="1">
          <a:solidFill>
            <a:srgbClr val="4A452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562599"/>
          </a:xfrm>
        </p:spPr>
        <p:txBody>
          <a:bodyPr>
            <a:normAutofit/>
          </a:bodyPr>
          <a:lstStyle/>
          <a:p>
            <a:pPr algn="l"/>
            <a:r>
              <a:rPr lang="en-US" sz="6000" dirty="0"/>
              <a:t>Dear Diary,</a:t>
            </a:r>
            <a:br>
              <a:rPr lang="en-US" sz="1400" dirty="0"/>
            </a:br>
            <a:br>
              <a:rPr lang="en-US" sz="2800" dirty="0"/>
            </a:br>
            <a:r>
              <a:rPr lang="en-US" sz="6000" dirty="0"/>
              <a:t>My heart is racing to buy a car.</a:t>
            </a:r>
            <a:r>
              <a:rPr lang="en-US" sz="1400" dirty="0"/>
              <a:t> </a:t>
            </a:r>
            <a:br>
              <a:rPr lang="en-US" sz="1400" dirty="0"/>
            </a:br>
            <a:r>
              <a:rPr lang="en-US" sz="7300" dirty="0">
                <a:sym typeface="Wingdings" pitchFamily="2" charset="2"/>
              </a:rPr>
              <a:t>  </a:t>
            </a:r>
            <a:endParaRPr lang="en-US" dirty="0"/>
          </a:p>
        </p:txBody>
      </p:sp>
      <p:sp>
        <p:nvSpPr>
          <p:cNvPr id="4" name="Slide Number Placeholder 3"/>
          <p:cNvSpPr>
            <a:spLocks noGrp="1"/>
          </p:cNvSpPr>
          <p:nvPr>
            <p:ph type="sldNum" sz="quarter" idx="12"/>
          </p:nvPr>
        </p:nvSpPr>
        <p:spPr/>
        <p:txBody>
          <a:bodyPr/>
          <a:lstStyle/>
          <a:p>
            <a:pPr>
              <a:defRPr/>
            </a:pPr>
            <a:fld id="{0F8827B0-ADB3-4C5E-9FC2-473C51E23A7F}"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How Does this Ad Appeal to </a:t>
            </a:r>
            <a:br>
              <a:rPr lang="en-US"/>
            </a:br>
            <a:r>
              <a:rPr lang="en-US"/>
              <a:t>One’s Goals?</a:t>
            </a:r>
          </a:p>
        </p:txBody>
      </p:sp>
      <p:pic>
        <p:nvPicPr>
          <p:cNvPr id="69634" name="Picture 2" descr="http://1.bp.blogspot.com/-cO-GhjW1uXE/UIGNw_-8RFI/AAAAAAAAHsI/wqrGtyNx32c/s1600/Metlife+Snoopy+and+the+Peanuts+Gang+Walmart.jpg"/>
          <p:cNvPicPr>
            <a:picLocks noChangeAspect="1" noChangeArrowheads="1"/>
          </p:cNvPicPr>
          <p:nvPr/>
        </p:nvPicPr>
        <p:blipFill>
          <a:blip r:embed="rId3" cstate="print"/>
          <a:srcRect/>
          <a:stretch>
            <a:fillRect/>
          </a:stretch>
        </p:blipFill>
        <p:spPr bwMode="auto">
          <a:xfrm>
            <a:off x="381000" y="1752600"/>
            <a:ext cx="8382000" cy="45092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600" dirty="0"/>
              <a:t>It Appeals to satisfying security needs</a:t>
            </a:r>
          </a:p>
        </p:txBody>
      </p:sp>
      <p:pic>
        <p:nvPicPr>
          <p:cNvPr id="5" name="Picture 2" descr="http://1.bp.blogspot.com/-cO-GhjW1uXE/UIGNw_-8RFI/AAAAAAAAHsI/wqrGtyNx32c/s1600/Metlife+Snoopy+and+the+Peanuts+Gang+Walmart.jpg"/>
          <p:cNvPicPr>
            <a:picLocks noChangeAspect="1" noChangeArrowheads="1"/>
          </p:cNvPicPr>
          <p:nvPr/>
        </p:nvPicPr>
        <p:blipFill>
          <a:blip r:embed="rId3" cstate="print"/>
          <a:srcRect/>
          <a:stretch>
            <a:fillRect/>
          </a:stretch>
        </p:blipFill>
        <p:spPr bwMode="auto">
          <a:xfrm>
            <a:off x="381000" y="1752600"/>
            <a:ext cx="8382000" cy="45092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a:t>The Selection of Goals</a:t>
            </a:r>
          </a:p>
        </p:txBody>
      </p:sp>
      <p:sp>
        <p:nvSpPr>
          <p:cNvPr id="12291" name="Rectangle 6"/>
          <p:cNvSpPr>
            <a:spLocks noGrp="1" noChangeArrowheads="1"/>
          </p:cNvSpPr>
          <p:nvPr>
            <p:ph type="body" idx="1"/>
          </p:nvPr>
        </p:nvSpPr>
        <p:spPr/>
        <p:txBody>
          <a:bodyPr/>
          <a:lstStyle/>
          <a:p>
            <a:pPr eaLnBrk="1" hangingPunct="1"/>
            <a:r>
              <a:rPr lang="en-US" dirty="0"/>
              <a:t>The goals selected by an individual depend on their: </a:t>
            </a:r>
          </a:p>
          <a:p>
            <a:pPr lvl="1" eaLnBrk="1" hangingPunct="1"/>
            <a:r>
              <a:rPr lang="en-US" dirty="0"/>
              <a:t>Personal experiences (e.g. surf excel)</a:t>
            </a:r>
          </a:p>
          <a:p>
            <a:pPr lvl="1" eaLnBrk="1" hangingPunct="1"/>
            <a:r>
              <a:rPr lang="en-US" dirty="0"/>
              <a:t>Physical capacity (e.g. computer)</a:t>
            </a:r>
          </a:p>
          <a:p>
            <a:pPr lvl="1" eaLnBrk="1" hangingPunct="1"/>
            <a:r>
              <a:rPr lang="en-US" dirty="0"/>
              <a:t>Prevailing cultural norms and values (e.g. go green)</a:t>
            </a:r>
          </a:p>
          <a:p>
            <a:pPr lvl="1" eaLnBrk="1" hangingPunct="1"/>
            <a:r>
              <a:rPr lang="en-US" dirty="0"/>
              <a:t>Goal’s accessibility in the physical and social environment (e.g. planning vacation trip)</a:t>
            </a: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Motivations and Goals</a:t>
            </a:r>
          </a:p>
        </p:txBody>
      </p:sp>
      <p:graphicFrame>
        <p:nvGraphicFramePr>
          <p:cNvPr id="7" name="Diagram 6"/>
          <p:cNvGraphicFramePr/>
          <p:nvPr/>
        </p:nvGraphicFramePr>
        <p:xfrm>
          <a:off x="914400" y="17526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a:t>Rational versus Emotional Motives</a:t>
            </a:r>
          </a:p>
        </p:txBody>
      </p:sp>
      <p:sp>
        <p:nvSpPr>
          <p:cNvPr id="16387" name="Rectangle 6"/>
          <p:cNvSpPr>
            <a:spLocks noGrp="1" noChangeArrowheads="1"/>
          </p:cNvSpPr>
          <p:nvPr>
            <p:ph type="body" idx="1"/>
          </p:nvPr>
        </p:nvSpPr>
        <p:spPr/>
        <p:txBody>
          <a:bodyPr/>
          <a:lstStyle/>
          <a:p>
            <a:pPr eaLnBrk="1" hangingPunct="1"/>
            <a:r>
              <a:rPr lang="en-US" b="1"/>
              <a:t>Rationality</a:t>
            </a:r>
            <a:r>
              <a:rPr lang="en-US"/>
              <a:t> implies that consumers select goals based on totally objective criteria, such as size, weight, price, or miles per gallon</a:t>
            </a:r>
          </a:p>
          <a:p>
            <a:pPr eaLnBrk="1" hangingPunct="1"/>
            <a:r>
              <a:rPr lang="en-US" b="1"/>
              <a:t>Emotional </a:t>
            </a:r>
            <a:r>
              <a:rPr lang="en-US"/>
              <a:t>motives imply the selection of goals according to personal or subjective criteria</a:t>
            </a:r>
          </a:p>
        </p:txBody>
      </p:sp>
      <p:sp>
        <p:nvSpPr>
          <p:cNvPr id="16388" name="Rectangle 4"/>
          <p:cNvSpPr>
            <a:spLocks noChangeArrowheads="1"/>
          </p:cNvSpPr>
          <p:nvPr/>
        </p:nvSpPr>
        <p:spPr bwMode="auto">
          <a:xfrm>
            <a:off x="685800" y="4022725"/>
            <a:ext cx="5067300" cy="151447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3200" b="1">
              <a:latin typeface="Calibri" pitchFamily="34" charset="0"/>
            </a:endParaRP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Discussion Questions</a:t>
            </a:r>
          </a:p>
        </p:txBody>
      </p:sp>
      <p:sp>
        <p:nvSpPr>
          <p:cNvPr id="145411" name="Rectangle 3"/>
          <p:cNvSpPr>
            <a:spLocks noGrp="1" noChangeArrowheads="1"/>
          </p:cNvSpPr>
          <p:nvPr>
            <p:ph type="body" idx="1"/>
          </p:nvPr>
        </p:nvSpPr>
        <p:spPr>
          <a:xfrm>
            <a:off x="457200" y="1752600"/>
            <a:ext cx="3810000" cy="4373563"/>
          </a:xfrm>
        </p:spPr>
        <p:txBody>
          <a:bodyPr rtlCol="0">
            <a:normAutofit lnSpcReduction="10000"/>
          </a:bodyPr>
          <a:lstStyle/>
          <a:p>
            <a:pPr eaLnBrk="1" fontAlgn="auto" hangingPunct="1">
              <a:spcAft>
                <a:spcPts val="0"/>
              </a:spcAft>
              <a:buFont typeface="Arial" pitchFamily="34" charset="0"/>
              <a:buChar char="•"/>
              <a:defRPr/>
            </a:pPr>
            <a:r>
              <a:rPr lang="en-US" dirty="0"/>
              <a:t>What products might be purchased using rational and emotional motives?</a:t>
            </a:r>
          </a:p>
          <a:p>
            <a:pPr eaLnBrk="1" fontAlgn="auto" hangingPunct="1">
              <a:spcAft>
                <a:spcPts val="0"/>
              </a:spcAft>
              <a:buFont typeface="Arial" pitchFamily="34" charset="0"/>
              <a:buChar char="•"/>
              <a:defRPr/>
            </a:pPr>
            <a:r>
              <a:rPr lang="en-US" dirty="0"/>
              <a:t>What marketing strategies are effective when there are combined motives?</a:t>
            </a:r>
          </a:p>
        </p:txBody>
      </p:sp>
      <p:pic>
        <p:nvPicPr>
          <p:cNvPr id="17415" name="Picture 7" descr="ch4 - Woman shopping.jpg"/>
          <p:cNvPicPr>
            <a:picLocks noChangeAspect="1"/>
          </p:cNvPicPr>
          <p:nvPr/>
        </p:nvPicPr>
        <p:blipFill>
          <a:blip r:embed="rId3" cstate="print"/>
          <a:srcRect/>
          <a:stretch>
            <a:fillRect/>
          </a:stretch>
        </p:blipFill>
        <p:spPr bwMode="auto">
          <a:xfrm>
            <a:off x="4495800" y="1600200"/>
            <a:ext cx="4227513" cy="45116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t>The Dynamics of Motivation</a:t>
            </a:r>
          </a:p>
        </p:txBody>
      </p:sp>
      <p:sp>
        <p:nvSpPr>
          <p:cNvPr id="18435" name="Rectangle 5"/>
          <p:cNvSpPr>
            <a:spLocks noGrp="1" noChangeArrowheads="1"/>
          </p:cNvSpPr>
          <p:nvPr>
            <p:ph type="body" idx="1"/>
          </p:nvPr>
        </p:nvSpPr>
        <p:spPr/>
        <p:txBody>
          <a:bodyPr/>
          <a:lstStyle/>
          <a:p>
            <a:pPr eaLnBrk="1" hangingPunct="1"/>
            <a:r>
              <a:rPr lang="en-US"/>
              <a:t>Needs are never fully satisfied</a:t>
            </a:r>
          </a:p>
          <a:p>
            <a:pPr eaLnBrk="1" hangingPunct="1"/>
            <a:r>
              <a:rPr lang="en-US"/>
              <a:t>New needs emerge as old needs are satisfied</a:t>
            </a:r>
          </a:p>
          <a:p>
            <a:pPr eaLnBrk="1" hangingPunct="1"/>
            <a:r>
              <a:rPr lang="en-US"/>
              <a:t>People who achieve their goals set new and higher goals for themselves</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Grp="1" noChangeArrowheads="1"/>
          </p:cNvSpPr>
          <p:nvPr>
            <p:ph type="title"/>
          </p:nvPr>
        </p:nvSpPr>
        <p:spPr/>
        <p:txBody>
          <a:bodyPr/>
          <a:lstStyle/>
          <a:p>
            <a:pPr eaLnBrk="1" hangingPunct="1"/>
            <a:r>
              <a:rPr lang="en-US" dirty="0"/>
              <a:t>Maslow’s Hierarchy of Needs</a:t>
            </a:r>
          </a:p>
        </p:txBody>
      </p:sp>
      <p:pic>
        <p:nvPicPr>
          <p:cNvPr id="53249" name="Picture 1"/>
          <p:cNvPicPr>
            <a:picLocks noChangeAspect="1" noChangeArrowheads="1"/>
          </p:cNvPicPr>
          <p:nvPr/>
        </p:nvPicPr>
        <p:blipFill>
          <a:blip r:embed="rId3" cstate="print"/>
          <a:srcRect/>
          <a:stretch>
            <a:fillRect/>
          </a:stretch>
        </p:blipFill>
        <p:spPr bwMode="auto">
          <a:xfrm>
            <a:off x="210487" y="1627888"/>
            <a:ext cx="8781113" cy="5188230"/>
          </a:xfrm>
          <a:prstGeom prst="rect">
            <a:avLst/>
          </a:prstGeom>
          <a:noFill/>
          <a:ln w="9525">
            <a:noFill/>
            <a:miter lim="800000"/>
            <a:headEnd/>
            <a:tailEnd/>
          </a:ln>
        </p:spPr>
      </p:pic>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0" y="274638"/>
            <a:ext cx="3352800" cy="6049962"/>
          </a:xfrm>
        </p:spPr>
        <p:txBody>
          <a:bodyPr/>
          <a:lstStyle/>
          <a:p>
            <a:r>
              <a:rPr lang="en-US" dirty="0"/>
              <a:t>To Which of Maslow’s</a:t>
            </a:r>
            <a:br>
              <a:rPr lang="en-US" dirty="0"/>
            </a:br>
            <a:r>
              <a:rPr lang="en-US" dirty="0"/>
              <a:t>Needs Does This Ad Appeal?</a:t>
            </a:r>
          </a:p>
        </p:txBody>
      </p:sp>
      <p:pic>
        <p:nvPicPr>
          <p:cNvPr id="30723" name="Content Placeholder 4" descr="fig04_06.jpg"/>
          <p:cNvPicPr>
            <a:picLocks noGrp="1" noChangeAspect="1"/>
          </p:cNvPicPr>
          <p:nvPr>
            <p:ph idx="1"/>
          </p:nvPr>
        </p:nvPicPr>
        <p:blipFill>
          <a:blip r:embed="rId2" cstate="print"/>
          <a:srcRect/>
          <a:stretch>
            <a:fillRect/>
          </a:stretch>
        </p:blipFill>
        <p:spPr>
          <a:xfrm>
            <a:off x="-1" y="0"/>
            <a:ext cx="5142877"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0" y="274638"/>
            <a:ext cx="3352800" cy="6049962"/>
          </a:xfrm>
        </p:spPr>
        <p:txBody>
          <a:bodyPr/>
          <a:lstStyle/>
          <a:p>
            <a:r>
              <a:rPr lang="en-US" dirty="0"/>
              <a:t>Both Physiological and Social Needs</a:t>
            </a:r>
          </a:p>
        </p:txBody>
      </p:sp>
      <p:pic>
        <p:nvPicPr>
          <p:cNvPr id="30723" name="Content Placeholder 4" descr="fig04_06.jpg"/>
          <p:cNvPicPr>
            <a:picLocks noGrp="1" noChangeAspect="1"/>
          </p:cNvPicPr>
          <p:nvPr>
            <p:ph idx="1"/>
          </p:nvPr>
        </p:nvPicPr>
        <p:blipFill>
          <a:blip r:embed="rId2" cstate="print"/>
          <a:srcRect/>
          <a:stretch>
            <a:fillRect/>
          </a:stretch>
        </p:blipFill>
        <p:spPr>
          <a:xfrm>
            <a:off x="-1" y="0"/>
            <a:ext cx="5142877"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Honda CRV</a:t>
            </a:r>
          </a:p>
        </p:txBody>
      </p:sp>
      <p:sp>
        <p:nvSpPr>
          <p:cNvPr id="3" name="Content Placeholder 2"/>
          <p:cNvSpPr>
            <a:spLocks noGrp="1"/>
          </p:cNvSpPr>
          <p:nvPr>
            <p:ph idx="1"/>
          </p:nvPr>
        </p:nvSpPr>
        <p:spPr/>
        <p:txBody>
          <a:bodyPr>
            <a:normAutofit fontScale="85000" lnSpcReduction="20000"/>
          </a:bodyPr>
          <a:lstStyle/>
          <a:p>
            <a:r>
              <a:rPr lang="en-US" dirty="0"/>
              <a:t>Functional and convenient</a:t>
            </a:r>
          </a:p>
          <a:p>
            <a:r>
              <a:rPr lang="en-US" dirty="0"/>
              <a:t>Afford – 22.5 </a:t>
            </a:r>
            <a:r>
              <a:rPr lang="en-US" dirty="0" err="1"/>
              <a:t>lacs</a:t>
            </a:r>
            <a:r>
              <a:rPr lang="en-US" dirty="0"/>
              <a:t> to  27.5 </a:t>
            </a:r>
            <a:r>
              <a:rPr lang="en-US" dirty="0" err="1"/>
              <a:t>lacs</a:t>
            </a:r>
            <a:endParaRPr lang="en-US" dirty="0"/>
          </a:p>
          <a:p>
            <a:r>
              <a:rPr lang="en-US" dirty="0"/>
              <a:t>Promotion in line so would need a car – for work purposes which would require large amount of trunk space but job is indifferent for me</a:t>
            </a:r>
          </a:p>
          <a:p>
            <a:r>
              <a:rPr lang="en-US" dirty="0"/>
              <a:t>Car with plenty of seats as have 6 siblings</a:t>
            </a:r>
          </a:p>
          <a:p>
            <a:r>
              <a:rPr lang="en-US" dirty="0"/>
              <a:t>SUV – Honda CRV with 12 </a:t>
            </a:r>
            <a:r>
              <a:rPr lang="en-US" dirty="0" err="1"/>
              <a:t>kmpl</a:t>
            </a:r>
            <a:r>
              <a:rPr lang="en-US" dirty="0"/>
              <a:t> mileage. </a:t>
            </a:r>
          </a:p>
          <a:p>
            <a:r>
              <a:rPr lang="en-US" dirty="0"/>
              <a:t>Price – 27.5 </a:t>
            </a:r>
            <a:r>
              <a:rPr lang="en-US" dirty="0" err="1"/>
              <a:t>lacs</a:t>
            </a:r>
            <a:endParaRPr lang="en-US" dirty="0"/>
          </a:p>
          <a:p>
            <a:r>
              <a:rPr lang="en-US" dirty="0"/>
              <a:t>Insurance premium also not bad</a:t>
            </a:r>
          </a:p>
          <a:p>
            <a:r>
              <a:rPr lang="en-US" dirty="0"/>
              <a:t>Gas consumption since large space but benefits outweigh those negative points.</a:t>
            </a:r>
          </a:p>
        </p:txBody>
      </p:sp>
      <p:sp>
        <p:nvSpPr>
          <p:cNvPr id="4" name="Slide Number Placeholder 3"/>
          <p:cNvSpPr>
            <a:spLocks noGrp="1"/>
          </p:cNvSpPr>
          <p:nvPr>
            <p:ph type="sldNum" sz="quarter" idx="12"/>
          </p:nvPr>
        </p:nvSpPr>
        <p:spPr/>
        <p:txBody>
          <a:bodyPr/>
          <a:lstStyle/>
          <a:p>
            <a:pPr>
              <a:defRPr/>
            </a:pPr>
            <a:fld id="{FA56A51C-B316-44B0-AC59-B202B46A3554}"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791200" y="274638"/>
            <a:ext cx="2895600" cy="6049962"/>
          </a:xfrm>
        </p:spPr>
        <p:txBody>
          <a:bodyPr/>
          <a:lstStyle/>
          <a:p>
            <a:r>
              <a:rPr lang="en-US" dirty="0"/>
              <a:t>To Which of Maslow’s</a:t>
            </a:r>
            <a:br>
              <a:rPr lang="en-US" dirty="0"/>
            </a:br>
            <a:r>
              <a:rPr lang="en-US" dirty="0"/>
              <a:t>Needs Does This Ad Appeal?</a:t>
            </a:r>
          </a:p>
        </p:txBody>
      </p:sp>
      <p:pic>
        <p:nvPicPr>
          <p:cNvPr id="32771" name="Content Placeholder 4" descr="fig04_07.jpg"/>
          <p:cNvPicPr>
            <a:picLocks noGrp="1" noChangeAspect="1"/>
          </p:cNvPicPr>
          <p:nvPr>
            <p:ph idx="1"/>
          </p:nvPr>
        </p:nvPicPr>
        <p:blipFill>
          <a:blip r:embed="rId2" cstate="print"/>
          <a:srcRect/>
          <a:stretch>
            <a:fillRect/>
          </a:stretch>
        </p:blipFill>
        <p:spPr>
          <a:xfrm>
            <a:off x="0" y="1"/>
            <a:ext cx="5334000" cy="689914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791200" y="274638"/>
            <a:ext cx="2895600" cy="6049962"/>
          </a:xfrm>
        </p:spPr>
        <p:txBody>
          <a:bodyPr/>
          <a:lstStyle/>
          <a:p>
            <a:r>
              <a:rPr lang="en-US" dirty="0"/>
              <a:t>Esteem Needs</a:t>
            </a:r>
          </a:p>
        </p:txBody>
      </p:sp>
      <p:pic>
        <p:nvPicPr>
          <p:cNvPr id="32771" name="Content Placeholder 4" descr="fig04_07.jpg"/>
          <p:cNvPicPr>
            <a:picLocks noGrp="1" noChangeAspect="1"/>
          </p:cNvPicPr>
          <p:nvPr>
            <p:ph idx="1"/>
          </p:nvPr>
        </p:nvPicPr>
        <p:blipFill>
          <a:blip r:embed="rId2" cstate="print"/>
          <a:srcRect/>
          <a:stretch>
            <a:fillRect/>
          </a:stretch>
        </p:blipFill>
        <p:spPr>
          <a:xfrm>
            <a:off x="0" y="1"/>
            <a:ext cx="5334000" cy="689914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19800" y="609600"/>
            <a:ext cx="2667000" cy="5745162"/>
          </a:xfrm>
        </p:spPr>
        <p:txBody>
          <a:bodyPr/>
          <a:lstStyle/>
          <a:p>
            <a:r>
              <a:rPr lang="en-US" dirty="0"/>
              <a:t>To Which of Maslow’s</a:t>
            </a:r>
            <a:br>
              <a:rPr lang="en-US" dirty="0"/>
            </a:br>
            <a:r>
              <a:rPr lang="en-US" dirty="0"/>
              <a:t>Needs Does This Ad Appeal?</a:t>
            </a:r>
          </a:p>
        </p:txBody>
      </p:sp>
      <p:pic>
        <p:nvPicPr>
          <p:cNvPr id="34820" name="Content Placeholder 6" descr="fig04_08.jpg"/>
          <p:cNvPicPr>
            <a:picLocks noGrp="1" noChangeAspect="1"/>
          </p:cNvPicPr>
          <p:nvPr>
            <p:ph idx="1"/>
          </p:nvPr>
        </p:nvPicPr>
        <p:blipFill>
          <a:blip r:embed="rId2" cstate="print"/>
          <a:srcRect/>
          <a:stretch>
            <a:fillRect/>
          </a:stretch>
        </p:blipFill>
        <p:spPr>
          <a:xfrm>
            <a:off x="0" y="0"/>
            <a:ext cx="5197642"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19800" y="609600"/>
            <a:ext cx="2667000" cy="5745162"/>
          </a:xfrm>
        </p:spPr>
        <p:txBody>
          <a:bodyPr/>
          <a:lstStyle/>
          <a:p>
            <a:r>
              <a:rPr lang="en-US" dirty="0"/>
              <a:t>Self-Actualization</a:t>
            </a:r>
          </a:p>
        </p:txBody>
      </p:sp>
      <p:pic>
        <p:nvPicPr>
          <p:cNvPr id="34820" name="Content Placeholder 6" descr="fig04_08.jpg"/>
          <p:cNvPicPr>
            <a:picLocks noGrp="1" noChangeAspect="1"/>
          </p:cNvPicPr>
          <p:nvPr>
            <p:ph idx="1"/>
          </p:nvPr>
        </p:nvPicPr>
        <p:blipFill>
          <a:blip r:embed="rId2" cstate="print"/>
          <a:srcRect/>
          <a:stretch>
            <a:fillRect/>
          </a:stretch>
        </p:blipFill>
        <p:spPr>
          <a:xfrm>
            <a:off x="0" y="0"/>
            <a:ext cx="5197642"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Discussion Questions</a:t>
            </a:r>
          </a:p>
        </p:txBody>
      </p:sp>
      <p:sp>
        <p:nvSpPr>
          <p:cNvPr id="36867" name="Rectangle 3"/>
          <p:cNvSpPr>
            <a:spLocks noGrp="1" noChangeArrowheads="1"/>
          </p:cNvSpPr>
          <p:nvPr>
            <p:ph type="body" idx="1"/>
          </p:nvPr>
        </p:nvSpPr>
        <p:spPr/>
        <p:txBody>
          <a:bodyPr/>
          <a:lstStyle/>
          <a:p>
            <a:pPr eaLnBrk="1" hangingPunct="1"/>
            <a:r>
              <a:rPr lang="en-US" dirty="0"/>
              <a:t>For each type of product, consider two brands.  How do marketers attempt to differentiate their product from the competition?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6" name="Picture 12" descr="http://www.giftxoxo.com/image/cache/data/Gift%20Voucher/Nakshatra%20logo-500x500.jpg"/>
          <p:cNvPicPr>
            <a:picLocks noChangeAspect="1" noChangeArrowheads="1"/>
          </p:cNvPicPr>
          <p:nvPr/>
        </p:nvPicPr>
        <p:blipFill>
          <a:blip r:embed="rId2" cstate="print"/>
          <a:srcRect/>
          <a:stretch>
            <a:fillRect/>
          </a:stretch>
        </p:blipFill>
        <p:spPr bwMode="auto">
          <a:xfrm>
            <a:off x="266700" y="2095500"/>
            <a:ext cx="4762500" cy="4762500"/>
          </a:xfrm>
          <a:prstGeom prst="rect">
            <a:avLst/>
          </a:prstGeom>
          <a:noFill/>
        </p:spPr>
      </p:pic>
      <p:sp>
        <p:nvSpPr>
          <p:cNvPr id="4" name="Slide Number Placeholder 3"/>
          <p:cNvSpPr>
            <a:spLocks noGrp="1"/>
          </p:cNvSpPr>
          <p:nvPr>
            <p:ph type="sldNum" sz="quarter" idx="12"/>
          </p:nvPr>
        </p:nvSpPr>
        <p:spPr/>
        <p:txBody>
          <a:bodyPr/>
          <a:lstStyle/>
          <a:p>
            <a:pPr>
              <a:defRPr/>
            </a:pPr>
            <a:fld id="{FA56A51C-B316-44B0-AC59-B202B46A3554}" type="slidenum">
              <a:rPr lang="en-US" smtClean="0"/>
              <a:pPr>
                <a:defRPr/>
              </a:pPr>
              <a:t>25</a:t>
            </a:fld>
            <a:endParaRPr lang="en-US" dirty="0"/>
          </a:p>
        </p:txBody>
      </p:sp>
      <p:pic>
        <p:nvPicPr>
          <p:cNvPr id="93186" name="Picture 2" descr="http://upload.wikimedia.org/wikipedia/en/a/a5/CoffeeDayLogo.jpg"/>
          <p:cNvPicPr>
            <a:picLocks noChangeAspect="1" noChangeArrowheads="1"/>
          </p:cNvPicPr>
          <p:nvPr/>
        </p:nvPicPr>
        <p:blipFill>
          <a:blip r:embed="rId3" cstate="print"/>
          <a:srcRect/>
          <a:stretch>
            <a:fillRect/>
          </a:stretch>
        </p:blipFill>
        <p:spPr bwMode="auto">
          <a:xfrm>
            <a:off x="457200" y="1676400"/>
            <a:ext cx="1905000" cy="1895476"/>
          </a:xfrm>
          <a:prstGeom prst="rect">
            <a:avLst/>
          </a:prstGeom>
          <a:noFill/>
        </p:spPr>
      </p:pic>
      <p:pic>
        <p:nvPicPr>
          <p:cNvPr id="93188" name="Picture 4" descr="http://www.mcohio.com/images/operators/1000020975/imlovinit.JPG"/>
          <p:cNvPicPr>
            <a:picLocks noChangeAspect="1" noChangeArrowheads="1"/>
          </p:cNvPicPr>
          <p:nvPr/>
        </p:nvPicPr>
        <p:blipFill>
          <a:blip r:embed="rId4" cstate="print"/>
          <a:srcRect/>
          <a:stretch>
            <a:fillRect/>
          </a:stretch>
        </p:blipFill>
        <p:spPr bwMode="auto">
          <a:xfrm>
            <a:off x="6324600" y="304800"/>
            <a:ext cx="2282825" cy="1814401"/>
          </a:xfrm>
          <a:prstGeom prst="rect">
            <a:avLst/>
          </a:prstGeom>
          <a:noFill/>
        </p:spPr>
      </p:pic>
      <p:pic>
        <p:nvPicPr>
          <p:cNvPr id="93192" name="Picture 8" descr="http://business.inquirer.net/files/2012/10/American-express.jpg"/>
          <p:cNvPicPr>
            <a:picLocks noChangeAspect="1" noChangeArrowheads="1"/>
          </p:cNvPicPr>
          <p:nvPr/>
        </p:nvPicPr>
        <p:blipFill>
          <a:blip r:embed="rId5" cstate="print"/>
          <a:srcRect/>
          <a:stretch>
            <a:fillRect/>
          </a:stretch>
        </p:blipFill>
        <p:spPr bwMode="auto">
          <a:xfrm>
            <a:off x="5293895" y="3657600"/>
            <a:ext cx="3850105" cy="3200400"/>
          </a:xfrm>
          <a:prstGeom prst="rect">
            <a:avLst/>
          </a:prstGeom>
          <a:noFill/>
        </p:spPr>
      </p:pic>
      <p:pic>
        <p:nvPicPr>
          <p:cNvPr id="93194" name="Picture 10" descr="http://saleraja.com/images/logos/park-avenue-logo.png"/>
          <p:cNvPicPr>
            <a:picLocks noChangeAspect="1" noChangeArrowheads="1"/>
          </p:cNvPicPr>
          <p:nvPr/>
        </p:nvPicPr>
        <p:blipFill>
          <a:blip r:embed="rId6" cstate="print"/>
          <a:srcRect/>
          <a:stretch>
            <a:fillRect/>
          </a:stretch>
        </p:blipFill>
        <p:spPr bwMode="auto">
          <a:xfrm>
            <a:off x="6477000" y="2438400"/>
            <a:ext cx="1905000" cy="1524000"/>
          </a:xfrm>
          <a:prstGeom prst="rect">
            <a:avLst/>
          </a:prstGeom>
          <a:noFill/>
        </p:spPr>
      </p:pic>
      <p:pic>
        <p:nvPicPr>
          <p:cNvPr id="93190" name="Picture 6" descr="http://stockwatch.in/files/ICICI-Bank.gif"/>
          <p:cNvPicPr>
            <a:picLocks noChangeAspect="1" noChangeArrowheads="1"/>
          </p:cNvPicPr>
          <p:nvPr/>
        </p:nvPicPr>
        <p:blipFill>
          <a:blip r:embed="rId7" cstate="print"/>
          <a:srcRect/>
          <a:stretch>
            <a:fillRect/>
          </a:stretch>
        </p:blipFill>
        <p:spPr bwMode="auto">
          <a:xfrm>
            <a:off x="2895600" y="2209800"/>
            <a:ext cx="1447799" cy="1447800"/>
          </a:xfrm>
          <a:prstGeom prst="rect">
            <a:avLst/>
          </a:prstGeom>
          <a:noFill/>
        </p:spPr>
      </p:pic>
      <p:pic>
        <p:nvPicPr>
          <p:cNvPr id="93198" name="Picture 14" descr="http://4.bp.blogspot.com/_z3mdGn8EcxI/S8UK4cdnvbI/AAAAAAAAADg/-3yx9bGiwb4/s1600/artof+living+logo.jpg"/>
          <p:cNvPicPr>
            <a:picLocks noChangeAspect="1" noChangeArrowheads="1"/>
          </p:cNvPicPr>
          <p:nvPr/>
        </p:nvPicPr>
        <p:blipFill>
          <a:blip r:embed="rId8" cstate="print"/>
          <a:srcRect/>
          <a:stretch>
            <a:fillRect/>
          </a:stretch>
        </p:blipFill>
        <p:spPr bwMode="auto">
          <a:xfrm>
            <a:off x="533400" y="5181600"/>
            <a:ext cx="3657600" cy="1540782"/>
          </a:xfrm>
          <a:prstGeom prst="rect">
            <a:avLst/>
          </a:prstGeom>
          <a:noFill/>
        </p:spPr>
      </p:pic>
      <p:pic>
        <p:nvPicPr>
          <p:cNvPr id="93200" name="Picture 16" descr="http://www.steves-digicams.com/Canon-logo-2012.png"/>
          <p:cNvPicPr>
            <a:picLocks noChangeAspect="1" noChangeArrowheads="1"/>
          </p:cNvPicPr>
          <p:nvPr/>
        </p:nvPicPr>
        <p:blipFill>
          <a:blip r:embed="rId9" cstate="print"/>
          <a:srcRect/>
          <a:stretch>
            <a:fillRect/>
          </a:stretch>
        </p:blipFill>
        <p:spPr bwMode="auto">
          <a:xfrm>
            <a:off x="1676400" y="0"/>
            <a:ext cx="4724400" cy="16408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dirty="0"/>
              <a:t> The Trio of Needs / McClelland’s Theory of Need Achievement</a:t>
            </a:r>
          </a:p>
        </p:txBody>
      </p:sp>
      <p:sp>
        <p:nvSpPr>
          <p:cNvPr id="37891" name="Rectangle 5"/>
          <p:cNvSpPr>
            <a:spLocks noGrp="1" noChangeArrowheads="1"/>
          </p:cNvSpPr>
          <p:nvPr>
            <p:ph type="body" idx="1"/>
          </p:nvPr>
        </p:nvSpPr>
        <p:spPr/>
        <p:txBody>
          <a:bodyPr/>
          <a:lstStyle/>
          <a:p>
            <a:r>
              <a:rPr lang="en-US" dirty="0"/>
              <a:t>Power</a:t>
            </a:r>
          </a:p>
          <a:p>
            <a:pPr lvl="1"/>
            <a:r>
              <a:rPr lang="en-US" dirty="0"/>
              <a:t>Individual’s desire to control environment</a:t>
            </a:r>
          </a:p>
          <a:p>
            <a:r>
              <a:rPr lang="en-US" dirty="0"/>
              <a:t>Affiliation</a:t>
            </a:r>
          </a:p>
          <a:p>
            <a:pPr lvl="1"/>
            <a:r>
              <a:rPr lang="en-US" dirty="0"/>
              <a:t>Need for friendship, acceptance, and belonging</a:t>
            </a:r>
          </a:p>
          <a:p>
            <a:r>
              <a:rPr lang="en-US" dirty="0"/>
              <a:t>Achievement</a:t>
            </a:r>
          </a:p>
          <a:p>
            <a:pPr lvl="1"/>
            <a:r>
              <a:rPr lang="en-US" dirty="0"/>
              <a:t>Need for personal accomplishment</a:t>
            </a:r>
          </a:p>
          <a:p>
            <a:pPr lvl="1"/>
            <a:r>
              <a:rPr lang="en-US" dirty="0"/>
              <a:t>Closely related to egoistic and self-actualization needs</a:t>
            </a:r>
          </a:p>
          <a:p>
            <a:endParaRPr lang="en-US" dirty="0"/>
          </a:p>
        </p:txBody>
      </p:sp>
    </p:spTree>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Which need advertisement is </a:t>
            </a:r>
            <a:br>
              <a:rPr lang="en-US" dirty="0"/>
            </a:br>
            <a:r>
              <a:rPr lang="en-US" dirty="0"/>
              <a:t>focusing on?</a:t>
            </a:r>
          </a:p>
        </p:txBody>
      </p:sp>
      <p:pic>
        <p:nvPicPr>
          <p:cNvPr id="94210" name="Picture 2" descr="http://sim.in.com/62/24134f275bf33159e6b0bedd9fc48d51_ft_m.jpg"/>
          <p:cNvPicPr>
            <a:picLocks noChangeAspect="1" noChangeArrowheads="1"/>
          </p:cNvPicPr>
          <p:nvPr/>
        </p:nvPicPr>
        <p:blipFill>
          <a:blip r:embed="rId2" cstate="print"/>
          <a:srcRect/>
          <a:stretch>
            <a:fillRect/>
          </a:stretch>
        </p:blipFill>
        <p:spPr bwMode="auto">
          <a:xfrm>
            <a:off x="1143000" y="1600200"/>
            <a:ext cx="6858000" cy="5143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It reflects the achievement need.</a:t>
            </a:r>
          </a:p>
        </p:txBody>
      </p:sp>
      <p:pic>
        <p:nvPicPr>
          <p:cNvPr id="94210" name="Picture 2" descr="http://sim.in.com/62/24134f275bf33159e6b0bedd9fc48d51_ft_m.jpg"/>
          <p:cNvPicPr>
            <a:picLocks noChangeAspect="1" noChangeArrowheads="1"/>
          </p:cNvPicPr>
          <p:nvPr/>
        </p:nvPicPr>
        <p:blipFill>
          <a:blip r:embed="rId2" cstate="print"/>
          <a:srcRect/>
          <a:stretch>
            <a:fillRect/>
          </a:stretch>
        </p:blipFill>
        <p:spPr bwMode="auto">
          <a:xfrm>
            <a:off x="1143000" y="1600200"/>
            <a:ext cx="6858000" cy="51435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72200" y="609600"/>
            <a:ext cx="2590800" cy="5973762"/>
          </a:xfrm>
        </p:spPr>
        <p:txBody>
          <a:bodyPr/>
          <a:lstStyle/>
          <a:p>
            <a:r>
              <a:rPr lang="en-US" dirty="0"/>
              <a:t>To Which of the Trio</a:t>
            </a:r>
            <a:br>
              <a:rPr lang="en-US" dirty="0"/>
            </a:br>
            <a:r>
              <a:rPr lang="en-US" dirty="0"/>
              <a:t>of Needs Does This Ad Appeal?</a:t>
            </a:r>
          </a:p>
        </p:txBody>
      </p:sp>
      <p:pic>
        <p:nvPicPr>
          <p:cNvPr id="38915" name="Content Placeholder 4" descr="fig04_09a.jpg"/>
          <p:cNvPicPr>
            <a:picLocks noGrp="1" noChangeAspect="1"/>
          </p:cNvPicPr>
          <p:nvPr>
            <p:ph idx="1"/>
          </p:nvPr>
        </p:nvPicPr>
        <p:blipFill>
          <a:blip r:embed="rId2" cstate="print"/>
          <a:srcRect/>
          <a:stretch>
            <a:fillRect/>
          </a:stretch>
        </p:blipFill>
        <p:spPr>
          <a:xfrm>
            <a:off x="0" y="0"/>
            <a:ext cx="5680564"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Red Audi A4</a:t>
            </a:r>
          </a:p>
        </p:txBody>
      </p:sp>
      <p:sp>
        <p:nvSpPr>
          <p:cNvPr id="3" name="Content Placeholder 2"/>
          <p:cNvSpPr>
            <a:spLocks noGrp="1"/>
          </p:cNvSpPr>
          <p:nvPr>
            <p:ph idx="1"/>
          </p:nvPr>
        </p:nvSpPr>
        <p:spPr/>
        <p:txBody>
          <a:bodyPr>
            <a:normAutofit fontScale="85000" lnSpcReduction="10000"/>
          </a:bodyPr>
          <a:lstStyle/>
          <a:p>
            <a:r>
              <a:rPr lang="en-US" dirty="0" err="1"/>
              <a:t>Fav</a:t>
            </a:r>
            <a:r>
              <a:rPr lang="en-US" dirty="0"/>
              <a:t> red color &amp; big fan of Audi</a:t>
            </a:r>
          </a:p>
          <a:p>
            <a:r>
              <a:rPr lang="en-US" dirty="0"/>
              <a:t>Everything made me fall in love with it.</a:t>
            </a:r>
          </a:p>
          <a:p>
            <a:r>
              <a:rPr lang="en-US" dirty="0"/>
              <a:t>31.65 </a:t>
            </a:r>
            <a:r>
              <a:rPr lang="en-US" dirty="0" err="1"/>
              <a:t>lacs</a:t>
            </a:r>
            <a:r>
              <a:rPr lang="en-US" dirty="0"/>
              <a:t> – but sales person told me that he would bring it to 30.5 </a:t>
            </a:r>
            <a:r>
              <a:rPr lang="en-US" dirty="0" err="1"/>
              <a:t>lacs</a:t>
            </a:r>
            <a:r>
              <a:rPr lang="en-US" dirty="0"/>
              <a:t>. </a:t>
            </a:r>
          </a:p>
          <a:p>
            <a:r>
              <a:rPr lang="en-US" dirty="0"/>
              <a:t>Also insurance premium was more or less the same.</a:t>
            </a:r>
          </a:p>
          <a:p>
            <a:r>
              <a:rPr lang="en-US" dirty="0"/>
              <a:t>Issue was bit more gas consumption but SUV was SUV</a:t>
            </a:r>
          </a:p>
          <a:p>
            <a:r>
              <a:rPr lang="en-US" dirty="0"/>
              <a:t>But cant use Audi for job purpose neither for family as less seats.</a:t>
            </a:r>
          </a:p>
          <a:p>
            <a:r>
              <a:rPr lang="en-US" dirty="0"/>
              <a:t>In total it wasn’t functional car.</a:t>
            </a:r>
          </a:p>
          <a:p>
            <a:endParaRPr lang="en-US" dirty="0"/>
          </a:p>
        </p:txBody>
      </p:sp>
      <p:sp>
        <p:nvSpPr>
          <p:cNvPr id="4" name="Slide Number Placeholder 3"/>
          <p:cNvSpPr>
            <a:spLocks noGrp="1"/>
          </p:cNvSpPr>
          <p:nvPr>
            <p:ph type="sldNum" sz="quarter" idx="12"/>
          </p:nvPr>
        </p:nvSpPr>
        <p:spPr/>
        <p:txBody>
          <a:bodyPr/>
          <a:lstStyle/>
          <a:p>
            <a:pPr>
              <a:defRPr/>
            </a:pPr>
            <a:fld id="{FA56A51C-B316-44B0-AC59-B202B46A355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72200" y="1447800"/>
            <a:ext cx="2590800" cy="5135562"/>
          </a:xfrm>
        </p:spPr>
        <p:txBody>
          <a:bodyPr/>
          <a:lstStyle/>
          <a:p>
            <a:r>
              <a:rPr lang="en-US" dirty="0"/>
              <a:t>The Affiliation Needs Of Young, Environmentally Concerned Adults</a:t>
            </a:r>
          </a:p>
        </p:txBody>
      </p:sp>
      <p:pic>
        <p:nvPicPr>
          <p:cNvPr id="38915" name="Content Placeholder 4" descr="fig04_09a.jpg"/>
          <p:cNvPicPr>
            <a:picLocks noGrp="1" noChangeAspect="1"/>
          </p:cNvPicPr>
          <p:nvPr>
            <p:ph idx="1"/>
          </p:nvPr>
        </p:nvPicPr>
        <p:blipFill>
          <a:blip r:embed="rId2" cstate="print"/>
          <a:srcRect/>
          <a:stretch>
            <a:fillRect/>
          </a:stretch>
        </p:blipFill>
        <p:spPr>
          <a:xfrm>
            <a:off x="0" y="0"/>
            <a:ext cx="5680564" cy="6858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533400"/>
            <a:ext cx="3352800" cy="5592762"/>
          </a:xfrm>
        </p:spPr>
        <p:txBody>
          <a:bodyPr/>
          <a:lstStyle/>
          <a:p>
            <a:r>
              <a:rPr lang="en-US" dirty="0"/>
              <a:t>Power And Achievement Needs</a:t>
            </a:r>
          </a:p>
        </p:txBody>
      </p:sp>
      <p:pic>
        <p:nvPicPr>
          <p:cNvPr id="43012" name="Content Placeholder 6" descr="fig04_10.jpg"/>
          <p:cNvPicPr>
            <a:picLocks noGrp="1" noChangeAspect="1"/>
          </p:cNvPicPr>
          <p:nvPr>
            <p:ph idx="1"/>
          </p:nvPr>
        </p:nvPicPr>
        <p:blipFill>
          <a:blip r:embed="rId2" cstate="print"/>
          <a:srcRect/>
          <a:stretch>
            <a:fillRect/>
          </a:stretch>
        </p:blipFill>
        <p:spPr>
          <a:xfrm>
            <a:off x="4038600" y="0"/>
            <a:ext cx="5105400" cy="686786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143000"/>
          </a:xfrm>
        </p:spPr>
        <p:txBody>
          <a:bodyPr>
            <a:noAutofit/>
          </a:bodyPr>
          <a:lstStyle/>
          <a:p>
            <a:r>
              <a:rPr lang="en-US" sz="4800" dirty="0"/>
              <a:t>Motivational conflict &amp; </a:t>
            </a:r>
            <a:br>
              <a:rPr lang="en-US" sz="4800" dirty="0"/>
            </a:br>
            <a:r>
              <a:rPr lang="en-US" sz="4800" dirty="0"/>
              <a:t>need priorities</a:t>
            </a:r>
          </a:p>
        </p:txBody>
      </p:sp>
      <p:sp>
        <p:nvSpPr>
          <p:cNvPr id="10" name="Content Placeholder 9"/>
          <p:cNvSpPr>
            <a:spLocks noGrp="1"/>
          </p:cNvSpPr>
          <p:nvPr>
            <p:ph sz="quarter" idx="1"/>
          </p:nvPr>
        </p:nvSpPr>
        <p:spPr/>
        <p:txBody>
          <a:bodyPr>
            <a:normAutofit/>
          </a:bodyPr>
          <a:lstStyle/>
          <a:p>
            <a:r>
              <a:rPr lang="en-US" sz="4400" dirty="0"/>
              <a:t>Satisfying a need often comes at the expense of another need – these trade-offs cause motivational conflict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www.virtualroanoke.com/conquin/fullsize/donut.jpg"/>
          <p:cNvPicPr>
            <a:picLocks noChangeAspect="1" noChangeArrowheads="1"/>
          </p:cNvPicPr>
          <p:nvPr/>
        </p:nvPicPr>
        <p:blipFill>
          <a:blip r:embed="rId3" cstate="print"/>
          <a:srcRect/>
          <a:stretch>
            <a:fillRect/>
          </a:stretch>
        </p:blipFill>
        <p:spPr bwMode="auto">
          <a:xfrm>
            <a:off x="457200" y="2590800"/>
            <a:ext cx="4724400" cy="3867150"/>
          </a:xfrm>
          <a:prstGeom prst="rect">
            <a:avLst/>
          </a:prstGeom>
          <a:noFill/>
        </p:spPr>
      </p:pic>
      <p:pic>
        <p:nvPicPr>
          <p:cNvPr id="38917" name="Picture 5" descr="http://www.chickfila.com/images/menu_ice_cream_cone.jpg"/>
          <p:cNvPicPr>
            <a:picLocks noChangeAspect="1" noChangeArrowheads="1"/>
          </p:cNvPicPr>
          <p:nvPr/>
        </p:nvPicPr>
        <p:blipFill>
          <a:blip r:embed="rId4" cstate="print"/>
          <a:srcRect/>
          <a:stretch>
            <a:fillRect/>
          </a:stretch>
        </p:blipFill>
        <p:spPr bwMode="auto">
          <a:xfrm>
            <a:off x="5029200" y="2971800"/>
            <a:ext cx="3040063" cy="3051175"/>
          </a:xfrm>
          <a:prstGeom prst="rect">
            <a:avLst/>
          </a:prstGeom>
          <a:noFill/>
        </p:spPr>
      </p:pic>
      <p:sp>
        <p:nvSpPr>
          <p:cNvPr id="38918" name="Text Box 6"/>
          <p:cNvSpPr txBox="1">
            <a:spLocks noChangeArrowheads="1"/>
          </p:cNvSpPr>
          <p:nvPr/>
        </p:nvSpPr>
        <p:spPr bwMode="auto">
          <a:xfrm>
            <a:off x="1371600" y="1905000"/>
            <a:ext cx="7315200" cy="579438"/>
          </a:xfrm>
          <a:prstGeom prst="rect">
            <a:avLst/>
          </a:prstGeom>
          <a:noFill/>
          <a:ln w="9525">
            <a:noFill/>
            <a:miter lim="800000"/>
            <a:headEnd/>
            <a:tailEnd/>
          </a:ln>
          <a:effectLst/>
        </p:spPr>
        <p:txBody>
          <a:bodyPr>
            <a:spAutoFit/>
          </a:bodyPr>
          <a:lstStyle/>
          <a:p>
            <a:pPr>
              <a:spcBef>
                <a:spcPct val="50000"/>
              </a:spcBef>
            </a:pPr>
            <a:r>
              <a:rPr lang="en-US" sz="3200" b="1" dirty="0"/>
              <a:t>Approach			Approach</a:t>
            </a:r>
          </a:p>
        </p:txBody>
      </p:sp>
      <p:sp>
        <p:nvSpPr>
          <p:cNvPr id="8" name="Title 7"/>
          <p:cNvSpPr>
            <a:spLocks noGrp="1"/>
          </p:cNvSpPr>
          <p:nvPr>
            <p:ph type="title"/>
          </p:nvPr>
        </p:nvSpPr>
        <p:spPr/>
        <p:txBody>
          <a:bodyPr>
            <a:normAutofit fontScale="90000"/>
          </a:bodyPr>
          <a:lstStyle/>
          <a:p>
            <a:pPr algn="ctr"/>
            <a:r>
              <a:rPr lang="en-US" dirty="0"/>
              <a:t>Deciding between two or more desirable options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8" descr="http://www.bangkokpost.net/education/latest/diet.jpg"/>
          <p:cNvPicPr>
            <a:picLocks noChangeAspect="1" noChangeArrowheads="1"/>
          </p:cNvPicPr>
          <p:nvPr/>
        </p:nvPicPr>
        <p:blipFill>
          <a:blip r:embed="rId3" cstate="print"/>
          <a:srcRect/>
          <a:stretch>
            <a:fillRect/>
          </a:stretch>
        </p:blipFill>
        <p:spPr bwMode="auto">
          <a:xfrm>
            <a:off x="5715000" y="2819400"/>
            <a:ext cx="2933700" cy="3505200"/>
          </a:xfrm>
          <a:prstGeom prst="rect">
            <a:avLst/>
          </a:prstGeom>
          <a:noFill/>
        </p:spPr>
      </p:pic>
      <p:pic>
        <p:nvPicPr>
          <p:cNvPr id="77834" name="Picture 10" descr="http://www.media.mcdonalds.com/secured/products/history/img/tm08_lg.jpg"/>
          <p:cNvPicPr>
            <a:picLocks noChangeAspect="1" noChangeArrowheads="1"/>
          </p:cNvPicPr>
          <p:nvPr/>
        </p:nvPicPr>
        <p:blipFill>
          <a:blip r:embed="rId4" cstate="print"/>
          <a:srcRect/>
          <a:stretch>
            <a:fillRect/>
          </a:stretch>
        </p:blipFill>
        <p:spPr bwMode="auto">
          <a:xfrm>
            <a:off x="569912" y="2971800"/>
            <a:ext cx="4038600" cy="3041650"/>
          </a:xfrm>
          <a:prstGeom prst="rect">
            <a:avLst/>
          </a:prstGeom>
          <a:noFill/>
        </p:spPr>
      </p:pic>
      <p:sp>
        <p:nvSpPr>
          <p:cNvPr id="77835" name="Text Box 11"/>
          <p:cNvSpPr txBox="1">
            <a:spLocks noChangeArrowheads="1"/>
          </p:cNvSpPr>
          <p:nvPr/>
        </p:nvSpPr>
        <p:spPr bwMode="auto">
          <a:xfrm>
            <a:off x="1255712" y="1905000"/>
            <a:ext cx="7315200" cy="584775"/>
          </a:xfrm>
          <a:prstGeom prst="rect">
            <a:avLst/>
          </a:prstGeom>
          <a:noFill/>
          <a:ln w="9525">
            <a:noFill/>
            <a:miter lim="800000"/>
            <a:headEnd/>
            <a:tailEnd/>
          </a:ln>
          <a:effectLst/>
        </p:spPr>
        <p:txBody>
          <a:bodyPr>
            <a:spAutoFit/>
          </a:bodyPr>
          <a:lstStyle/>
          <a:p>
            <a:pPr>
              <a:spcBef>
                <a:spcPct val="50000"/>
              </a:spcBef>
            </a:pPr>
            <a:r>
              <a:rPr lang="en-US" sz="3200" b="1" dirty="0"/>
              <a:t>Approach			</a:t>
            </a:r>
            <a:r>
              <a:rPr lang="en-GB" sz="3200" b="1" dirty="0"/>
              <a:t>Avoidance</a:t>
            </a:r>
            <a:endParaRPr lang="en-US" sz="3200" b="1" dirty="0"/>
          </a:p>
        </p:txBody>
      </p:sp>
      <p:sp>
        <p:nvSpPr>
          <p:cNvPr id="5" name="Title 4"/>
          <p:cNvSpPr>
            <a:spLocks noGrp="1"/>
          </p:cNvSpPr>
          <p:nvPr>
            <p:ph type="title"/>
          </p:nvPr>
        </p:nvSpPr>
        <p:spPr/>
        <p:txBody>
          <a:bodyPr>
            <a:normAutofit fontScale="90000"/>
          </a:bodyPr>
          <a:lstStyle/>
          <a:p>
            <a:pPr algn="ctr"/>
            <a:r>
              <a:rPr lang="en-US" dirty="0"/>
              <a:t>Behaviour has both positive and negative consequences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ttp://johnmarshallstudios.com/images/dentist.jpg"/>
          <p:cNvPicPr>
            <a:picLocks noChangeAspect="1" noChangeArrowheads="1"/>
          </p:cNvPicPr>
          <p:nvPr/>
        </p:nvPicPr>
        <p:blipFill>
          <a:blip r:embed="rId3" cstate="print"/>
          <a:srcRect/>
          <a:stretch>
            <a:fillRect/>
          </a:stretch>
        </p:blipFill>
        <p:spPr bwMode="auto">
          <a:xfrm>
            <a:off x="762000" y="3276600"/>
            <a:ext cx="3733800" cy="3138488"/>
          </a:xfrm>
          <a:prstGeom prst="rect">
            <a:avLst/>
          </a:prstGeom>
          <a:noFill/>
        </p:spPr>
      </p:pic>
      <p:pic>
        <p:nvPicPr>
          <p:cNvPr id="78854" name="Picture 6" descr="http://www.klauszdentallab.com/images/pictures/products/ivocap2.gif"/>
          <p:cNvPicPr>
            <a:picLocks noChangeAspect="1" noChangeArrowheads="1"/>
          </p:cNvPicPr>
          <p:nvPr/>
        </p:nvPicPr>
        <p:blipFill>
          <a:blip r:embed="rId4" cstate="print"/>
          <a:srcRect/>
          <a:stretch>
            <a:fillRect/>
          </a:stretch>
        </p:blipFill>
        <p:spPr bwMode="auto">
          <a:xfrm>
            <a:off x="5737225" y="3200400"/>
            <a:ext cx="2652713" cy="3124200"/>
          </a:xfrm>
          <a:prstGeom prst="rect">
            <a:avLst/>
          </a:prstGeom>
          <a:noFill/>
        </p:spPr>
      </p:pic>
      <p:sp>
        <p:nvSpPr>
          <p:cNvPr id="78855" name="Text Box 7"/>
          <p:cNvSpPr txBox="1">
            <a:spLocks noChangeArrowheads="1"/>
          </p:cNvSpPr>
          <p:nvPr/>
        </p:nvSpPr>
        <p:spPr bwMode="auto">
          <a:xfrm>
            <a:off x="762000" y="1905000"/>
            <a:ext cx="7772400" cy="579438"/>
          </a:xfrm>
          <a:prstGeom prst="rect">
            <a:avLst/>
          </a:prstGeom>
          <a:noFill/>
          <a:ln w="9525">
            <a:noFill/>
            <a:miter lim="800000"/>
            <a:headEnd/>
            <a:tailEnd/>
          </a:ln>
          <a:effectLst/>
        </p:spPr>
        <p:txBody>
          <a:bodyPr>
            <a:spAutoFit/>
          </a:bodyPr>
          <a:lstStyle/>
          <a:p>
            <a:pPr>
              <a:spcBef>
                <a:spcPct val="50000"/>
              </a:spcBef>
            </a:pPr>
            <a:r>
              <a:rPr lang="en-GB" sz="3200" b="1" dirty="0"/>
              <a:t>Avoidance</a:t>
            </a:r>
            <a:r>
              <a:rPr lang="en-US" sz="3200" b="1" dirty="0"/>
              <a:t> 				</a:t>
            </a:r>
            <a:r>
              <a:rPr lang="en-GB" sz="3200" b="1" dirty="0"/>
              <a:t>Avoidance</a:t>
            </a:r>
            <a:endParaRPr lang="en-US" sz="3200" b="1" dirty="0"/>
          </a:p>
        </p:txBody>
      </p:sp>
      <p:sp>
        <p:nvSpPr>
          <p:cNvPr id="5" name="Title 4"/>
          <p:cNvSpPr>
            <a:spLocks noGrp="1"/>
          </p:cNvSpPr>
          <p:nvPr>
            <p:ph type="title"/>
          </p:nvPr>
        </p:nvSpPr>
        <p:spPr/>
        <p:txBody>
          <a:bodyPr>
            <a:normAutofit fontScale="90000"/>
          </a:bodyPr>
          <a:lstStyle/>
          <a:p>
            <a:r>
              <a:rPr lang="en-US" dirty="0"/>
              <a:t>Deciding between two or more undesirable options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Cognitive Dissonance</a:t>
            </a:r>
            <a:endParaRPr lang="en-US" dirty="0"/>
          </a:p>
        </p:txBody>
      </p:sp>
      <p:sp>
        <p:nvSpPr>
          <p:cNvPr id="5" name="Content Placeholder 4"/>
          <p:cNvSpPr>
            <a:spLocks noGrp="1"/>
          </p:cNvSpPr>
          <p:nvPr>
            <p:ph sz="quarter" idx="1"/>
          </p:nvPr>
        </p:nvSpPr>
        <p:spPr/>
        <p:txBody>
          <a:bodyPr>
            <a:normAutofit fontScale="85000" lnSpcReduction="20000"/>
          </a:bodyPr>
          <a:lstStyle/>
          <a:p>
            <a:pPr>
              <a:spcBef>
                <a:spcPct val="50000"/>
              </a:spcBef>
              <a:buFont typeface="Wingdings" pitchFamily="2" charset="2"/>
              <a:buChar char="Ø"/>
            </a:pPr>
            <a:r>
              <a:rPr lang="en-GB" sz="3200" b="1" dirty="0"/>
              <a:t>Inconsistency between beliefs one holds or between one’s beliefs and actions. </a:t>
            </a:r>
          </a:p>
          <a:p>
            <a:pPr>
              <a:spcBef>
                <a:spcPct val="50000"/>
              </a:spcBef>
              <a:buFont typeface="Wingdings" pitchFamily="2" charset="2"/>
              <a:buChar char="Ø"/>
            </a:pPr>
            <a:r>
              <a:rPr lang="en-GB" sz="3200" b="1" dirty="0"/>
              <a:t>Consumers are motivated to reduce dissonance or tension by either changing their actions or their beliefs. </a:t>
            </a:r>
          </a:p>
          <a:p>
            <a:pPr>
              <a:spcBef>
                <a:spcPct val="50000"/>
              </a:spcBef>
              <a:buFont typeface="Wingdings" pitchFamily="2" charset="2"/>
              <a:buChar char="Ø"/>
            </a:pPr>
            <a:r>
              <a:rPr lang="en-GB" sz="3200" b="1" dirty="0"/>
              <a:t>Almost all major purchases result in cognitive dissonance, also known as buyer's remorse. </a:t>
            </a:r>
          </a:p>
          <a:p>
            <a:pPr>
              <a:spcBef>
                <a:spcPct val="50000"/>
              </a:spcBef>
              <a:buFont typeface="Wingdings" pitchFamily="2" charset="2"/>
              <a:buChar char="Ø"/>
            </a:pPr>
            <a:r>
              <a:rPr lang="en-GB" sz="3200" b="1" dirty="0"/>
              <a:t>Often consumers are faced with two or more alternatives. Choosing one may leave us wondering if we should have purchased the other.</a:t>
            </a:r>
            <a:r>
              <a:rPr lang="en-GB" sz="3200"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304800"/>
            <a:ext cx="8839200" cy="2654300"/>
          </a:xfrm>
          <a:prstGeom prst="rect">
            <a:avLst/>
          </a:prstGeom>
          <a:noFill/>
          <a:ln w="9525">
            <a:noFill/>
            <a:miter lim="800000"/>
            <a:headEnd/>
            <a:tailEnd/>
          </a:ln>
          <a:effectLst/>
        </p:spPr>
        <p:txBody>
          <a:bodyPr>
            <a:spAutoFit/>
          </a:bodyPr>
          <a:lstStyle/>
          <a:p>
            <a:pPr algn="just">
              <a:spcBef>
                <a:spcPct val="50000"/>
              </a:spcBef>
            </a:pPr>
            <a:r>
              <a:rPr lang="en-GB" sz="2800" b="1" dirty="0">
                <a:cs typeface="Times New Roman" pitchFamily="18" charset="0"/>
              </a:rPr>
              <a:t>You've spent months shopping for a new car, comparing features and narrowing down the alternatives. Finally, you make your decision and purchase one that's just the right car for you. But now you’re feeling anxious about the decision, second-guessing the wisdom of your choice., i.e. you’re experiencing cognitive dissonance.</a:t>
            </a:r>
            <a:endParaRPr lang="en-CA" sz="2800" b="1" dirty="0">
              <a:cs typeface="Times New Roman" pitchFamily="18" charset="0"/>
            </a:endParaRPr>
          </a:p>
        </p:txBody>
      </p:sp>
      <p:sp>
        <p:nvSpPr>
          <p:cNvPr id="73733" name="Text Box 5"/>
          <p:cNvSpPr txBox="1">
            <a:spLocks noChangeArrowheads="1"/>
          </p:cNvSpPr>
          <p:nvPr/>
        </p:nvSpPr>
        <p:spPr bwMode="auto">
          <a:xfrm>
            <a:off x="0" y="3429000"/>
            <a:ext cx="2743200" cy="2227263"/>
          </a:xfrm>
          <a:prstGeom prst="rect">
            <a:avLst/>
          </a:prstGeom>
          <a:noFill/>
          <a:ln w="9525">
            <a:noFill/>
            <a:miter lim="800000"/>
            <a:headEnd/>
            <a:tailEnd/>
          </a:ln>
          <a:effectLst/>
        </p:spPr>
        <p:txBody>
          <a:bodyPr>
            <a:spAutoFit/>
          </a:bodyPr>
          <a:lstStyle/>
          <a:p>
            <a:pPr>
              <a:spcBef>
                <a:spcPct val="50000"/>
              </a:spcBef>
            </a:pPr>
            <a:r>
              <a:rPr lang="en-GB" sz="2800" b="1">
                <a:cs typeface="Times New Roman" pitchFamily="18" charset="0"/>
              </a:rPr>
              <a:t>What could a marketer do to make you feel better about your purchase?</a:t>
            </a:r>
            <a:endParaRPr lang="en-US" sz="2800"/>
          </a:p>
        </p:txBody>
      </p:sp>
      <p:pic>
        <p:nvPicPr>
          <p:cNvPr id="73734" name="Picture 6" descr="http://interpacificjobs.com/1kyung-hwa/images/idioms/lemon.gif"/>
          <p:cNvPicPr>
            <a:picLocks noChangeAspect="1" noChangeArrowheads="1"/>
          </p:cNvPicPr>
          <p:nvPr/>
        </p:nvPicPr>
        <p:blipFill>
          <a:blip r:embed="rId3" cstate="print"/>
          <a:srcRect/>
          <a:stretch>
            <a:fillRect/>
          </a:stretch>
        </p:blipFill>
        <p:spPr bwMode="auto">
          <a:xfrm>
            <a:off x="4169516" y="3869592"/>
            <a:ext cx="4310165" cy="2654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afterEffect">
                                  <p:stCondLst>
                                    <p:cond delay="8000"/>
                                  </p:stCondLst>
                                  <p:childTnLst>
                                    <p:set>
                                      <p:cBhvr>
                                        <p:cTn id="6" dur="1000">
                                          <p:stCondLst>
                                            <p:cond delay="0"/>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alpha val="77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Consumer Involvement</a:t>
            </a:r>
          </a:p>
        </p:txBody>
      </p:sp>
      <p:sp>
        <p:nvSpPr>
          <p:cNvPr id="2" name="Slide Number Placeholder 1"/>
          <p:cNvSpPr>
            <a:spLocks noGrp="1"/>
          </p:cNvSpPr>
          <p:nvPr>
            <p:ph type="sldNum" sz="quarter" idx="12"/>
          </p:nvPr>
        </p:nvSpPr>
        <p:spPr/>
        <p:txBody>
          <a:bodyPr/>
          <a:lstStyle/>
          <a:p>
            <a:pPr>
              <a:defRPr/>
            </a:pPr>
            <a:fld id="{EBFDF85A-36DC-4C18-A658-9AAA9F238800}" type="slidenum">
              <a:rPr lang="en-US" smtClean="0"/>
              <a:pPr>
                <a:defRPr/>
              </a:pPr>
              <a:t>38</a:t>
            </a:fld>
            <a:endParaRPr lang="en-US" dirty="0"/>
          </a:p>
        </p:txBody>
      </p:sp>
      <p:pic>
        <p:nvPicPr>
          <p:cNvPr id="95235" name="Picture 3"/>
          <p:cNvPicPr>
            <a:picLocks noChangeAspect="1" noChangeArrowheads="1"/>
          </p:cNvPicPr>
          <p:nvPr/>
        </p:nvPicPr>
        <p:blipFill>
          <a:blip r:embed="rId2" cstate="print"/>
          <a:srcRect/>
          <a:stretch>
            <a:fillRect/>
          </a:stretch>
        </p:blipFill>
        <p:spPr bwMode="auto">
          <a:xfrm>
            <a:off x="-1" y="2133600"/>
            <a:ext cx="9114379" cy="4800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alpha val="63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0C996F-525D-4EF6-ACF4-709C501F837C}" type="slidenum">
              <a:rPr lang="en-US" smtClean="0">
                <a:solidFill>
                  <a:prstClr val="black">
                    <a:tint val="75000"/>
                  </a:prstClr>
                </a:solidFill>
              </a:rPr>
              <a:pPr>
                <a:defRPr/>
              </a:pPr>
              <a:t>39</a:t>
            </a:fld>
            <a:endParaRPr lang="en-US" dirty="0">
              <a:solidFill>
                <a:prstClr val="black">
                  <a:tint val="75000"/>
                </a:prstClr>
              </a:solidFill>
            </a:endParaRPr>
          </a:p>
        </p:txBody>
      </p:sp>
      <p:sp>
        <p:nvSpPr>
          <p:cNvPr id="2" name="Title 1"/>
          <p:cNvSpPr>
            <a:spLocks noGrp="1"/>
          </p:cNvSpPr>
          <p:nvPr>
            <p:ph type="title"/>
          </p:nvPr>
        </p:nvSpPr>
        <p:spPr>
          <a:xfrm>
            <a:off x="457200" y="-152400"/>
            <a:ext cx="8229600" cy="990600"/>
          </a:xfrm>
        </p:spPr>
        <p:txBody>
          <a:bodyPr/>
          <a:lstStyle/>
          <a:p>
            <a:r>
              <a:rPr lang="en-US" sz="4800" dirty="0"/>
              <a:t>Low Involvement</a:t>
            </a:r>
          </a:p>
        </p:txBody>
      </p:sp>
      <p:pic>
        <p:nvPicPr>
          <p:cNvPr id="5" name="Picture 2"/>
          <p:cNvPicPr>
            <a:picLocks noChangeAspect="1" noChangeArrowheads="1"/>
          </p:cNvPicPr>
          <p:nvPr/>
        </p:nvPicPr>
        <p:blipFill>
          <a:blip r:embed="rId2" cstate="print"/>
          <a:srcRect/>
          <a:stretch>
            <a:fillRect/>
          </a:stretch>
        </p:blipFill>
        <p:spPr bwMode="auto">
          <a:xfrm>
            <a:off x="0" y="685800"/>
            <a:ext cx="9144000" cy="615909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 y="6400800"/>
            <a:ext cx="8763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 y="0"/>
            <a:ext cx="9144001" cy="5803977"/>
          </a:xfrm>
          <a:prstGeom prst="rect">
            <a:avLst/>
          </a:prstGeom>
          <a:noFill/>
          <a:ln w="9525">
            <a:noFill/>
            <a:miter lim="800000"/>
            <a:headEnd/>
            <a:tailEnd/>
          </a:ln>
        </p:spPr>
      </p:pic>
      <p:sp>
        <p:nvSpPr>
          <p:cNvPr id="9" name="Rectangle 8"/>
          <p:cNvSpPr/>
          <p:nvPr/>
        </p:nvSpPr>
        <p:spPr>
          <a:xfrm rot="5400000">
            <a:off x="4495800" y="1904999"/>
            <a:ext cx="152400" cy="8382000"/>
          </a:xfrm>
          <a:prstGeom prst="rect">
            <a:avLst/>
          </a:prstGeom>
          <a:solidFill>
            <a:srgbClr val="C6C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alpha val="63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0C996F-525D-4EF6-ACF4-709C501F837C}" type="slidenum">
              <a:rPr lang="en-US" smtClean="0"/>
              <a:pPr>
                <a:defRPr/>
              </a:pPr>
              <a:t>40</a:t>
            </a:fld>
            <a:endParaRPr lang="en-US" dirty="0"/>
          </a:p>
        </p:txBody>
      </p:sp>
      <p:sp>
        <p:nvSpPr>
          <p:cNvPr id="2" name="Title 1"/>
          <p:cNvSpPr>
            <a:spLocks noGrp="1"/>
          </p:cNvSpPr>
          <p:nvPr>
            <p:ph type="title"/>
          </p:nvPr>
        </p:nvSpPr>
        <p:spPr>
          <a:xfrm>
            <a:off x="457200" y="0"/>
            <a:ext cx="8229600" cy="1143000"/>
          </a:xfrm>
        </p:spPr>
        <p:txBody>
          <a:bodyPr/>
          <a:lstStyle/>
          <a:p>
            <a:r>
              <a:rPr lang="en-US" sz="4800" dirty="0"/>
              <a:t>Medium Involvement</a:t>
            </a:r>
          </a:p>
        </p:txBody>
      </p:sp>
      <p:pic>
        <p:nvPicPr>
          <p:cNvPr id="96259" name="Picture 3"/>
          <p:cNvPicPr>
            <a:picLocks noChangeAspect="1" noChangeArrowheads="1"/>
          </p:cNvPicPr>
          <p:nvPr/>
        </p:nvPicPr>
        <p:blipFill>
          <a:blip r:embed="rId2" cstate="print"/>
          <a:srcRect/>
          <a:stretch>
            <a:fillRect/>
          </a:stretch>
        </p:blipFill>
        <p:spPr bwMode="auto">
          <a:xfrm>
            <a:off x="0" y="980756"/>
            <a:ext cx="9144000" cy="587724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alpha val="63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0C996F-525D-4EF6-ACF4-709C501F837C}" type="slidenum">
              <a:rPr lang="en-US" smtClean="0">
                <a:solidFill>
                  <a:prstClr val="black">
                    <a:tint val="75000"/>
                  </a:prstClr>
                </a:solidFill>
              </a:rPr>
              <a:pPr>
                <a:defRPr/>
              </a:pPr>
              <a:t>41</a:t>
            </a:fld>
            <a:endParaRPr lang="en-US" dirty="0">
              <a:solidFill>
                <a:prstClr val="black">
                  <a:tint val="75000"/>
                </a:prstClr>
              </a:solidFill>
            </a:endParaRPr>
          </a:p>
        </p:txBody>
      </p:sp>
      <p:sp>
        <p:nvSpPr>
          <p:cNvPr id="2" name="Title 1"/>
          <p:cNvSpPr>
            <a:spLocks noGrp="1"/>
          </p:cNvSpPr>
          <p:nvPr>
            <p:ph type="title"/>
          </p:nvPr>
        </p:nvSpPr>
        <p:spPr>
          <a:xfrm>
            <a:off x="457200" y="0"/>
            <a:ext cx="8229600" cy="1143000"/>
          </a:xfrm>
        </p:spPr>
        <p:txBody>
          <a:bodyPr/>
          <a:lstStyle/>
          <a:p>
            <a:r>
              <a:rPr lang="en-US" sz="4800" dirty="0"/>
              <a:t>High Involvement</a:t>
            </a:r>
          </a:p>
        </p:txBody>
      </p:sp>
      <p:pic>
        <p:nvPicPr>
          <p:cNvPr id="97282" name="Picture 2"/>
          <p:cNvPicPr>
            <a:picLocks noChangeAspect="1" noChangeArrowheads="1"/>
          </p:cNvPicPr>
          <p:nvPr/>
        </p:nvPicPr>
        <p:blipFill>
          <a:blip r:embed="rId2" cstate="print"/>
          <a:srcRect/>
          <a:stretch>
            <a:fillRect/>
          </a:stretch>
        </p:blipFill>
        <p:spPr bwMode="auto">
          <a:xfrm>
            <a:off x="37454" y="888152"/>
            <a:ext cx="9106546" cy="596984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Oval 3"/>
          <p:cNvSpPr>
            <a:spLocks noChangeArrowheads="1"/>
          </p:cNvSpPr>
          <p:nvPr/>
        </p:nvSpPr>
        <p:spPr bwMode="auto">
          <a:xfrm>
            <a:off x="190500" y="1624013"/>
            <a:ext cx="4059238" cy="3181350"/>
          </a:xfrm>
          <a:prstGeom prst="ellipse">
            <a:avLst/>
          </a:prstGeom>
          <a:gradFill rotWithShape="0">
            <a:gsLst>
              <a:gs pos="0">
                <a:srgbClr val="F95AB7">
                  <a:gamma/>
                  <a:tint val="0"/>
                  <a:invGamma/>
                </a:srgbClr>
              </a:gs>
              <a:gs pos="100000">
                <a:srgbClr val="F95AB7"/>
              </a:gs>
            </a:gsLst>
            <a:path path="shape">
              <a:fillToRect l="50000" t="50000" r="50000" b="50000"/>
            </a:path>
          </a:gradFill>
          <a:ln w="12700">
            <a:noFill/>
            <a:round/>
            <a:headEnd/>
            <a:tailEnd/>
          </a:ln>
          <a:effectLst>
            <a:outerShdw dist="107763" dir="2700000" algn="ctr" rotWithShape="0">
              <a:srgbClr val="676767"/>
            </a:outerShdw>
          </a:effectLst>
        </p:spPr>
        <p:txBody>
          <a:bodyPr wrap="none" lIns="90488" tIns="44450" rIns="90488" bIns="44450" anchor="ctr"/>
          <a:lstStyle/>
          <a:p>
            <a:pPr algn="ctr" eaLnBrk="0" hangingPunct="0">
              <a:lnSpc>
                <a:spcPct val="90000"/>
              </a:lnSpc>
            </a:pPr>
            <a:r>
              <a:rPr lang="en-US" sz="2800" b="1">
                <a:solidFill>
                  <a:srgbClr val="000000"/>
                </a:solidFill>
                <a:effectLst>
                  <a:outerShdw blurRad="38100" dist="38100" dir="2700000" algn="tl">
                    <a:srgbClr val="FFFFFF"/>
                  </a:outerShdw>
                </a:effectLst>
                <a:latin typeface="Arial" pitchFamily="34" charset="0"/>
              </a:rPr>
              <a:t>Product:</a:t>
            </a:r>
          </a:p>
          <a:p>
            <a:pPr algn="ctr" eaLnBrk="0" hangingPunct="0">
              <a:lnSpc>
                <a:spcPct val="90000"/>
              </a:lnSpc>
            </a:pPr>
            <a:r>
              <a:rPr lang="en-US" sz="2200" b="1">
                <a:solidFill>
                  <a:srgbClr val="000000"/>
                </a:solidFill>
                <a:latin typeface="Arial" pitchFamily="34" charset="0"/>
              </a:rPr>
              <a:t>Related to a Consumer’s</a:t>
            </a:r>
          </a:p>
          <a:p>
            <a:pPr algn="ctr" eaLnBrk="0" hangingPunct="0">
              <a:lnSpc>
                <a:spcPct val="90000"/>
              </a:lnSpc>
            </a:pPr>
            <a:r>
              <a:rPr lang="en-US" sz="2200" b="1">
                <a:solidFill>
                  <a:srgbClr val="000000"/>
                </a:solidFill>
                <a:latin typeface="Arial" pitchFamily="34" charset="0"/>
              </a:rPr>
              <a:t>Level of Interest in</a:t>
            </a:r>
          </a:p>
          <a:p>
            <a:pPr algn="ctr" eaLnBrk="0" hangingPunct="0">
              <a:lnSpc>
                <a:spcPct val="90000"/>
              </a:lnSpc>
            </a:pPr>
            <a:r>
              <a:rPr lang="en-US" sz="2200" b="1">
                <a:solidFill>
                  <a:srgbClr val="000000"/>
                </a:solidFill>
                <a:latin typeface="Arial" pitchFamily="34" charset="0"/>
              </a:rPr>
              <a:t>a Particular </a:t>
            </a:r>
          </a:p>
          <a:p>
            <a:pPr algn="ctr" eaLnBrk="0" hangingPunct="0">
              <a:lnSpc>
                <a:spcPct val="90000"/>
              </a:lnSpc>
            </a:pPr>
            <a:r>
              <a:rPr lang="en-US" sz="2200" b="1">
                <a:solidFill>
                  <a:srgbClr val="000000"/>
                </a:solidFill>
                <a:latin typeface="Arial" pitchFamily="34" charset="0"/>
              </a:rPr>
              <a:t>Product.</a:t>
            </a:r>
          </a:p>
        </p:txBody>
      </p:sp>
      <p:sp>
        <p:nvSpPr>
          <p:cNvPr id="20484" name="Oval 4"/>
          <p:cNvSpPr>
            <a:spLocks noChangeArrowheads="1"/>
          </p:cNvSpPr>
          <p:nvPr/>
        </p:nvSpPr>
        <p:spPr bwMode="auto">
          <a:xfrm>
            <a:off x="4267200" y="1390650"/>
            <a:ext cx="4611688" cy="3276600"/>
          </a:xfrm>
          <a:prstGeom prst="ellipse">
            <a:avLst/>
          </a:prstGeom>
          <a:gradFill rotWithShape="0">
            <a:gsLst>
              <a:gs pos="0">
                <a:srgbClr val="00B7A5">
                  <a:gamma/>
                  <a:tint val="0"/>
                  <a:invGamma/>
                </a:srgbClr>
              </a:gs>
              <a:gs pos="100000">
                <a:srgbClr val="00B7A5"/>
              </a:gs>
            </a:gsLst>
            <a:path path="shape">
              <a:fillToRect l="50000" t="50000" r="50000" b="50000"/>
            </a:path>
          </a:gradFill>
          <a:ln w="12700">
            <a:noFill/>
            <a:round/>
            <a:headEnd/>
            <a:tailEnd/>
          </a:ln>
          <a:effectLst>
            <a:outerShdw dist="107763" dir="2700000" algn="ctr" rotWithShape="0">
              <a:srgbClr val="676767"/>
            </a:outerShdw>
          </a:effectLst>
        </p:spPr>
        <p:txBody>
          <a:bodyPr wrap="none" lIns="90488" tIns="44450" rIns="90488" bIns="44450" anchor="ctr"/>
          <a:lstStyle/>
          <a:p>
            <a:pPr algn="ctr" eaLnBrk="0" hangingPunct="0">
              <a:lnSpc>
                <a:spcPct val="90000"/>
              </a:lnSpc>
            </a:pPr>
            <a:r>
              <a:rPr lang="en-US" sz="2800" b="1" dirty="0">
                <a:solidFill>
                  <a:srgbClr val="000000"/>
                </a:solidFill>
                <a:effectLst>
                  <a:outerShdw blurRad="38100" dist="38100" dir="2700000" algn="tl">
                    <a:srgbClr val="FFFFFF"/>
                  </a:outerShdw>
                </a:effectLst>
                <a:latin typeface="Arial" pitchFamily="34" charset="0"/>
              </a:rPr>
              <a:t>Message (Advertising)-</a:t>
            </a:r>
          </a:p>
          <a:p>
            <a:pPr algn="ctr" eaLnBrk="0" hangingPunct="0">
              <a:lnSpc>
                <a:spcPct val="90000"/>
              </a:lnSpc>
            </a:pPr>
            <a:r>
              <a:rPr lang="en-US" sz="2800" b="1" dirty="0">
                <a:solidFill>
                  <a:srgbClr val="000000"/>
                </a:solidFill>
                <a:effectLst>
                  <a:outerShdw blurRad="38100" dist="38100" dir="2700000" algn="tl">
                    <a:srgbClr val="FFFFFF"/>
                  </a:outerShdw>
                </a:effectLst>
                <a:latin typeface="Arial" pitchFamily="34" charset="0"/>
              </a:rPr>
              <a:t>Response:</a:t>
            </a:r>
          </a:p>
          <a:p>
            <a:pPr algn="ctr" eaLnBrk="0" hangingPunct="0">
              <a:lnSpc>
                <a:spcPct val="90000"/>
              </a:lnSpc>
            </a:pPr>
            <a:r>
              <a:rPr lang="en-US" sz="2200" b="1" dirty="0">
                <a:solidFill>
                  <a:srgbClr val="000000"/>
                </a:solidFill>
                <a:latin typeface="Arial" pitchFamily="34" charset="0"/>
              </a:rPr>
              <a:t>Refers to a Consumer’s</a:t>
            </a:r>
          </a:p>
          <a:p>
            <a:pPr algn="ctr" eaLnBrk="0" hangingPunct="0">
              <a:lnSpc>
                <a:spcPct val="90000"/>
              </a:lnSpc>
            </a:pPr>
            <a:r>
              <a:rPr lang="en-US" sz="2200" b="1" dirty="0">
                <a:solidFill>
                  <a:srgbClr val="000000"/>
                </a:solidFill>
                <a:latin typeface="Arial" pitchFamily="34" charset="0"/>
              </a:rPr>
              <a:t>Interest in Processing</a:t>
            </a:r>
          </a:p>
          <a:p>
            <a:pPr algn="ctr" eaLnBrk="0" hangingPunct="0">
              <a:lnSpc>
                <a:spcPct val="90000"/>
              </a:lnSpc>
            </a:pPr>
            <a:r>
              <a:rPr lang="en-US" sz="2200" b="1" dirty="0">
                <a:solidFill>
                  <a:srgbClr val="000000"/>
                </a:solidFill>
                <a:latin typeface="Arial" pitchFamily="34" charset="0"/>
              </a:rPr>
              <a:t>Marketing </a:t>
            </a:r>
          </a:p>
          <a:p>
            <a:pPr algn="ctr" eaLnBrk="0" hangingPunct="0">
              <a:lnSpc>
                <a:spcPct val="90000"/>
              </a:lnSpc>
            </a:pPr>
            <a:r>
              <a:rPr lang="en-US" sz="2200" b="1" dirty="0">
                <a:solidFill>
                  <a:srgbClr val="000000"/>
                </a:solidFill>
                <a:latin typeface="Arial" pitchFamily="34" charset="0"/>
              </a:rPr>
              <a:t>Communications.</a:t>
            </a:r>
          </a:p>
        </p:txBody>
      </p:sp>
      <p:sp>
        <p:nvSpPr>
          <p:cNvPr id="20485" name="Oval 5"/>
          <p:cNvSpPr>
            <a:spLocks noChangeArrowheads="1"/>
          </p:cNvSpPr>
          <p:nvPr/>
        </p:nvSpPr>
        <p:spPr bwMode="auto">
          <a:xfrm>
            <a:off x="2133600" y="3676650"/>
            <a:ext cx="4060825" cy="2952750"/>
          </a:xfrm>
          <a:prstGeom prst="ellipse">
            <a:avLst/>
          </a:prstGeom>
          <a:gradFill rotWithShape="0">
            <a:gsLst>
              <a:gs pos="0">
                <a:srgbClr val="618FFD">
                  <a:gamma/>
                  <a:tint val="0"/>
                  <a:invGamma/>
                </a:srgbClr>
              </a:gs>
              <a:gs pos="100000">
                <a:srgbClr val="618FFD"/>
              </a:gs>
            </a:gsLst>
            <a:path path="shape">
              <a:fillToRect l="50000" t="50000" r="50000" b="50000"/>
            </a:path>
          </a:gradFill>
          <a:ln w="12700">
            <a:noFill/>
            <a:round/>
            <a:headEnd/>
            <a:tailEnd/>
          </a:ln>
          <a:effectLst>
            <a:outerShdw dist="107763" dir="2700000" algn="ctr" rotWithShape="0">
              <a:srgbClr val="676767"/>
            </a:outerShdw>
          </a:effectLst>
        </p:spPr>
        <p:txBody>
          <a:bodyPr wrap="none" lIns="90488" tIns="44450" rIns="90488" bIns="44450" anchor="ctr"/>
          <a:lstStyle/>
          <a:p>
            <a:pPr algn="ctr" eaLnBrk="0" hangingPunct="0">
              <a:lnSpc>
                <a:spcPct val="90000"/>
              </a:lnSpc>
            </a:pPr>
            <a:endParaRPr lang="en-US" sz="2800" b="1">
              <a:solidFill>
                <a:srgbClr val="000000"/>
              </a:solidFill>
              <a:effectLst>
                <a:outerShdw blurRad="38100" dist="38100" dir="2700000" algn="tl">
                  <a:srgbClr val="FFFFFF"/>
                </a:outerShdw>
              </a:effectLst>
              <a:latin typeface="Arial" pitchFamily="34" charset="0"/>
            </a:endParaRPr>
          </a:p>
          <a:p>
            <a:pPr algn="ctr" eaLnBrk="0" hangingPunct="0">
              <a:lnSpc>
                <a:spcPct val="90000"/>
              </a:lnSpc>
            </a:pPr>
            <a:r>
              <a:rPr lang="en-US" sz="2800" b="1">
                <a:solidFill>
                  <a:srgbClr val="000000"/>
                </a:solidFill>
                <a:effectLst>
                  <a:outerShdw blurRad="38100" dist="38100" dir="2700000" algn="tl">
                    <a:srgbClr val="FFFFFF"/>
                  </a:outerShdw>
                </a:effectLst>
                <a:latin typeface="Arial" pitchFamily="34" charset="0"/>
              </a:rPr>
              <a:t>Purchase Situation:</a:t>
            </a:r>
          </a:p>
          <a:p>
            <a:pPr algn="ctr" eaLnBrk="0" hangingPunct="0">
              <a:lnSpc>
                <a:spcPct val="90000"/>
              </a:lnSpc>
            </a:pPr>
            <a:r>
              <a:rPr lang="en-US" sz="2200" b="1">
                <a:solidFill>
                  <a:srgbClr val="000000"/>
                </a:solidFill>
                <a:latin typeface="Arial" pitchFamily="34" charset="0"/>
              </a:rPr>
              <a:t>Refers to the Importance</a:t>
            </a:r>
          </a:p>
          <a:p>
            <a:pPr algn="ctr" eaLnBrk="0" hangingPunct="0">
              <a:lnSpc>
                <a:spcPct val="90000"/>
              </a:lnSpc>
            </a:pPr>
            <a:r>
              <a:rPr lang="en-US" sz="2200" b="1">
                <a:solidFill>
                  <a:srgbClr val="000000"/>
                </a:solidFill>
                <a:latin typeface="Arial" pitchFamily="34" charset="0"/>
              </a:rPr>
              <a:t>of the Situational </a:t>
            </a:r>
          </a:p>
          <a:p>
            <a:pPr algn="ctr" eaLnBrk="0" hangingPunct="0">
              <a:lnSpc>
                <a:spcPct val="90000"/>
              </a:lnSpc>
            </a:pPr>
            <a:r>
              <a:rPr lang="en-US" sz="2200" b="1">
                <a:solidFill>
                  <a:srgbClr val="000000"/>
                </a:solidFill>
                <a:latin typeface="Arial" pitchFamily="34" charset="0"/>
              </a:rPr>
              <a:t>Context of Buying.</a:t>
            </a:r>
          </a:p>
        </p:txBody>
      </p:sp>
      <p:sp>
        <p:nvSpPr>
          <p:cNvPr id="6" name="Title 5"/>
          <p:cNvSpPr>
            <a:spLocks noGrp="1"/>
          </p:cNvSpPr>
          <p:nvPr>
            <p:ph type="title"/>
          </p:nvPr>
        </p:nvSpPr>
        <p:spPr/>
        <p:txBody>
          <a:bodyPr/>
          <a:lstStyle/>
          <a:p>
            <a:r>
              <a:rPr lang="en-US" dirty="0"/>
              <a:t>The Many Faces of  Involvement</a:t>
            </a:r>
          </a:p>
        </p:txBody>
      </p:sp>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err="1"/>
              <a:t>ur</a:t>
            </a:r>
            <a:r>
              <a:rPr lang="en-US" dirty="0"/>
              <a:t> skills!</a:t>
            </a:r>
          </a:p>
        </p:txBody>
      </p:sp>
      <p:sp>
        <p:nvSpPr>
          <p:cNvPr id="3" name="Content Placeholder 2"/>
          <p:cNvSpPr>
            <a:spLocks noGrp="1"/>
          </p:cNvSpPr>
          <p:nvPr>
            <p:ph sz="quarter" idx="1"/>
          </p:nvPr>
        </p:nvSpPr>
        <p:spPr/>
        <p:txBody>
          <a:bodyPr/>
          <a:lstStyle/>
          <a:p>
            <a:r>
              <a:rPr lang="en-US" dirty="0"/>
              <a:t>Define in your way the term of involvement. Indicate whether in general, level of involvement will be higher or lower in the following products? </a:t>
            </a:r>
          </a:p>
          <a:p>
            <a:pPr marL="514350" indent="-514350">
              <a:buFont typeface="+mj-lt"/>
              <a:buAutoNum type="arabicPeriod"/>
            </a:pPr>
            <a:r>
              <a:rPr lang="en-US" dirty="0"/>
              <a:t>Newspaper </a:t>
            </a:r>
          </a:p>
          <a:p>
            <a:pPr marL="514350" indent="-514350">
              <a:buFont typeface="+mj-lt"/>
              <a:buAutoNum type="arabicPeriod"/>
            </a:pPr>
            <a:r>
              <a:rPr lang="en-US" dirty="0"/>
              <a:t>Mixer and grinder </a:t>
            </a:r>
          </a:p>
          <a:p>
            <a:pPr marL="514350" indent="-514350">
              <a:buFont typeface="+mj-lt"/>
              <a:buAutoNum type="arabicPeriod"/>
            </a:pPr>
            <a:r>
              <a:rPr lang="en-US" dirty="0"/>
              <a:t>Television </a:t>
            </a:r>
          </a:p>
          <a:p>
            <a:pPr marL="514350" indent="-514350">
              <a:buFont typeface="+mj-lt"/>
              <a:buAutoNum type="arabicPeriod"/>
            </a:pPr>
            <a:r>
              <a:rPr lang="en-US" dirty="0"/>
              <a:t>Toothpaste </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val 3"/>
          <p:cNvSpPr>
            <a:spLocks noChangeArrowheads="1"/>
          </p:cNvSpPr>
          <p:nvPr/>
        </p:nvSpPr>
        <p:spPr bwMode="auto">
          <a:xfrm>
            <a:off x="3505200" y="5029200"/>
            <a:ext cx="2593340" cy="1667880"/>
          </a:xfrm>
          <a:prstGeom prst="ellipse">
            <a:avLst/>
          </a:prstGeom>
          <a:gradFill rotWithShape="0">
            <a:gsLst>
              <a:gs pos="0">
                <a:srgbClr val="FC0128"/>
              </a:gs>
              <a:gs pos="100000">
                <a:srgbClr val="FC0128">
                  <a:gamma/>
                  <a:tint val="70196"/>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87312" tIns="44450" rIns="87312" bIns="44450" anchor="ctr"/>
          <a:lstStyle/>
          <a:p>
            <a:pPr algn="ctr" defTabSz="868363" eaLnBrk="0" hangingPunct="0">
              <a:lnSpc>
                <a:spcPct val="90000"/>
              </a:lnSpc>
            </a:pPr>
            <a:endParaRPr lang="en-US" b="1" dirty="0">
              <a:solidFill>
                <a:srgbClr val="000000"/>
              </a:solidFill>
              <a:latin typeface="Arial" pitchFamily="34" charset="0"/>
            </a:endParaRPr>
          </a:p>
          <a:p>
            <a:pPr algn="ctr" defTabSz="868363" eaLnBrk="0" hangingPunct="0">
              <a:lnSpc>
                <a:spcPct val="90000"/>
              </a:lnSpc>
            </a:pPr>
            <a:r>
              <a:rPr lang="en-US" b="1" dirty="0">
                <a:solidFill>
                  <a:srgbClr val="000000"/>
                </a:solidFill>
                <a:latin typeface="Arial" pitchFamily="34" charset="0"/>
              </a:rPr>
              <a:t>Use Prominent</a:t>
            </a:r>
          </a:p>
          <a:p>
            <a:pPr algn="ctr" defTabSz="868363" eaLnBrk="0" hangingPunct="0">
              <a:lnSpc>
                <a:spcPct val="90000"/>
              </a:lnSpc>
            </a:pPr>
            <a:r>
              <a:rPr lang="en-US" b="1" dirty="0">
                <a:solidFill>
                  <a:srgbClr val="000000"/>
                </a:solidFill>
                <a:latin typeface="Arial" pitchFamily="34" charset="0"/>
              </a:rPr>
              <a:t>Stimuli</a:t>
            </a:r>
          </a:p>
        </p:txBody>
      </p:sp>
      <p:sp>
        <p:nvSpPr>
          <p:cNvPr id="24580" name="Oval 4"/>
          <p:cNvSpPr>
            <a:spLocks noChangeArrowheads="1"/>
          </p:cNvSpPr>
          <p:nvPr/>
        </p:nvSpPr>
        <p:spPr bwMode="auto">
          <a:xfrm>
            <a:off x="442911" y="3656711"/>
            <a:ext cx="2905643" cy="1570343"/>
          </a:xfrm>
          <a:prstGeom prst="ellipse">
            <a:avLst/>
          </a:prstGeom>
          <a:gradFill rotWithShape="0">
            <a:gsLst>
              <a:gs pos="0">
                <a:srgbClr val="00B7A5"/>
              </a:gs>
              <a:gs pos="100000">
                <a:srgbClr val="00B7A5">
                  <a:gamma/>
                  <a:tint val="70196"/>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anchor="ctr"/>
          <a:lstStyle/>
          <a:p>
            <a:endParaRPr lang="en-US"/>
          </a:p>
        </p:txBody>
      </p:sp>
      <p:sp>
        <p:nvSpPr>
          <p:cNvPr id="24581" name="Oval 5"/>
          <p:cNvSpPr>
            <a:spLocks noChangeArrowheads="1"/>
          </p:cNvSpPr>
          <p:nvPr/>
        </p:nvSpPr>
        <p:spPr bwMode="auto">
          <a:xfrm>
            <a:off x="1163637" y="1542390"/>
            <a:ext cx="2943916" cy="1560590"/>
          </a:xfrm>
          <a:prstGeom prst="ellipse">
            <a:avLst/>
          </a:prstGeom>
          <a:gradFill rotWithShape="0">
            <a:gsLst>
              <a:gs pos="0">
                <a:srgbClr val="FDA4B5"/>
              </a:gs>
              <a:gs pos="100000">
                <a:srgbClr val="FDA4B5">
                  <a:gamma/>
                  <a:tint val="70196"/>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87312" tIns="44450" rIns="87312" bIns="44450" anchor="ctr"/>
          <a:lstStyle/>
          <a:p>
            <a:pPr algn="ctr" defTabSz="868363" eaLnBrk="0" hangingPunct="0">
              <a:lnSpc>
                <a:spcPct val="90000"/>
              </a:lnSpc>
            </a:pPr>
            <a:r>
              <a:rPr lang="en-US" b="1">
                <a:solidFill>
                  <a:srgbClr val="000000"/>
                </a:solidFill>
                <a:latin typeface="Arial" pitchFamily="34" charset="0"/>
              </a:rPr>
              <a:t>Build a Bond</a:t>
            </a:r>
          </a:p>
          <a:p>
            <a:pPr algn="ctr" defTabSz="868363" eaLnBrk="0" hangingPunct="0">
              <a:lnSpc>
                <a:spcPct val="90000"/>
              </a:lnSpc>
            </a:pPr>
            <a:r>
              <a:rPr lang="en-US" b="1">
                <a:solidFill>
                  <a:srgbClr val="000000"/>
                </a:solidFill>
                <a:latin typeface="Arial" pitchFamily="34" charset="0"/>
              </a:rPr>
              <a:t>With the </a:t>
            </a:r>
          </a:p>
          <a:p>
            <a:pPr algn="ctr" defTabSz="868363" eaLnBrk="0" hangingPunct="0">
              <a:lnSpc>
                <a:spcPct val="90000"/>
              </a:lnSpc>
            </a:pPr>
            <a:r>
              <a:rPr lang="en-US" b="1">
                <a:solidFill>
                  <a:srgbClr val="000000"/>
                </a:solidFill>
                <a:latin typeface="Arial" pitchFamily="34" charset="0"/>
              </a:rPr>
              <a:t>Consumer</a:t>
            </a:r>
          </a:p>
        </p:txBody>
      </p:sp>
      <p:sp>
        <p:nvSpPr>
          <p:cNvPr id="24582" name="Oval 6"/>
          <p:cNvSpPr>
            <a:spLocks noChangeArrowheads="1"/>
          </p:cNvSpPr>
          <p:nvPr/>
        </p:nvSpPr>
        <p:spPr bwMode="auto">
          <a:xfrm>
            <a:off x="6162674" y="3679761"/>
            <a:ext cx="2723466" cy="1496494"/>
          </a:xfrm>
          <a:prstGeom prst="ellipse">
            <a:avLst/>
          </a:prstGeom>
          <a:gradFill rotWithShape="0">
            <a:gsLst>
              <a:gs pos="0">
                <a:srgbClr val="A2FFA3"/>
              </a:gs>
              <a:gs pos="100000">
                <a:srgbClr val="A2FFA3">
                  <a:gamma/>
                  <a:tint val="70196"/>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87312" tIns="44450" rIns="87312" bIns="44450" anchor="ctr"/>
          <a:lstStyle/>
          <a:p>
            <a:pPr algn="ctr" defTabSz="868363" eaLnBrk="0" hangingPunct="0">
              <a:lnSpc>
                <a:spcPct val="90000"/>
              </a:lnSpc>
            </a:pPr>
            <a:r>
              <a:rPr lang="en-US" b="1" dirty="0">
                <a:solidFill>
                  <a:srgbClr val="000000"/>
                </a:solidFill>
                <a:latin typeface="Arial" pitchFamily="34" charset="0"/>
              </a:rPr>
              <a:t>  Use Novel</a:t>
            </a:r>
          </a:p>
          <a:p>
            <a:pPr algn="ctr" defTabSz="868363" eaLnBrk="0" hangingPunct="0">
              <a:lnSpc>
                <a:spcPct val="90000"/>
              </a:lnSpc>
            </a:pPr>
            <a:r>
              <a:rPr lang="en-US" b="1" dirty="0">
                <a:solidFill>
                  <a:srgbClr val="000000"/>
                </a:solidFill>
                <a:latin typeface="Arial" pitchFamily="34" charset="0"/>
              </a:rPr>
              <a:t>Stimuli</a:t>
            </a:r>
          </a:p>
        </p:txBody>
      </p:sp>
      <p:sp>
        <p:nvSpPr>
          <p:cNvPr id="24583" name="Oval 7"/>
          <p:cNvSpPr>
            <a:spLocks noChangeArrowheads="1"/>
          </p:cNvSpPr>
          <p:nvPr/>
        </p:nvSpPr>
        <p:spPr bwMode="auto">
          <a:xfrm>
            <a:off x="5391149" y="1474205"/>
            <a:ext cx="2790825" cy="1663700"/>
          </a:xfrm>
          <a:prstGeom prst="ellipse">
            <a:avLst/>
          </a:prstGeom>
          <a:gradFill rotWithShape="0">
            <a:gsLst>
              <a:gs pos="0">
                <a:srgbClr val="FAFD00"/>
              </a:gs>
              <a:gs pos="100000">
                <a:srgbClr val="FAFD00">
                  <a:gamma/>
                  <a:tint val="70196"/>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87312" tIns="44450" rIns="87312" bIns="44450" anchor="ctr"/>
          <a:lstStyle/>
          <a:p>
            <a:pPr algn="ctr" defTabSz="868363" eaLnBrk="0" hangingPunct="0">
              <a:lnSpc>
                <a:spcPct val="90000"/>
              </a:lnSpc>
            </a:pPr>
            <a:r>
              <a:rPr lang="en-US" b="1" dirty="0">
                <a:solidFill>
                  <a:srgbClr val="000000"/>
                </a:solidFill>
                <a:latin typeface="Arial" pitchFamily="34" charset="0"/>
              </a:rPr>
              <a:t>Appeal to </a:t>
            </a:r>
          </a:p>
          <a:p>
            <a:pPr algn="ctr" defTabSz="868363" eaLnBrk="0" hangingPunct="0">
              <a:lnSpc>
                <a:spcPct val="90000"/>
              </a:lnSpc>
            </a:pPr>
            <a:r>
              <a:rPr lang="en-US" b="1" dirty="0">
                <a:solidFill>
                  <a:srgbClr val="000000"/>
                </a:solidFill>
                <a:latin typeface="Arial" pitchFamily="34" charset="0"/>
              </a:rPr>
              <a:t>Hedonic Needs</a:t>
            </a:r>
          </a:p>
        </p:txBody>
      </p:sp>
      <p:grpSp>
        <p:nvGrpSpPr>
          <p:cNvPr id="2" name="Group 16"/>
          <p:cNvGrpSpPr>
            <a:grpSpLocks/>
          </p:cNvGrpSpPr>
          <p:nvPr/>
        </p:nvGrpSpPr>
        <p:grpSpPr bwMode="auto">
          <a:xfrm>
            <a:off x="2390774" y="2715303"/>
            <a:ext cx="4402860" cy="2345065"/>
            <a:chOff x="1409" y="1242"/>
            <a:chExt cx="2876" cy="1683"/>
          </a:xfrm>
        </p:grpSpPr>
        <p:sp>
          <p:nvSpPr>
            <p:cNvPr id="24584" name="Freeform 8"/>
            <p:cNvSpPr>
              <a:spLocks/>
            </p:cNvSpPr>
            <p:nvPr/>
          </p:nvSpPr>
          <p:spPr bwMode="auto">
            <a:xfrm>
              <a:off x="1667" y="1278"/>
              <a:ext cx="1041" cy="608"/>
            </a:xfrm>
            <a:custGeom>
              <a:avLst/>
              <a:gdLst/>
              <a:ahLst/>
              <a:cxnLst>
                <a:cxn ang="0">
                  <a:pos x="0" y="481"/>
                </a:cxn>
                <a:cxn ang="0">
                  <a:pos x="11" y="469"/>
                </a:cxn>
                <a:cxn ang="0">
                  <a:pos x="20" y="458"/>
                </a:cxn>
                <a:cxn ang="0">
                  <a:pos x="30" y="448"/>
                </a:cxn>
                <a:cxn ang="0">
                  <a:pos x="39" y="438"/>
                </a:cxn>
                <a:cxn ang="0">
                  <a:pos x="49" y="426"/>
                </a:cxn>
                <a:cxn ang="0">
                  <a:pos x="61" y="416"/>
                </a:cxn>
                <a:cxn ang="0">
                  <a:pos x="72" y="405"/>
                </a:cxn>
                <a:cxn ang="0">
                  <a:pos x="83" y="394"/>
                </a:cxn>
                <a:cxn ang="0">
                  <a:pos x="97" y="382"/>
                </a:cxn>
                <a:cxn ang="0">
                  <a:pos x="114" y="369"/>
                </a:cxn>
                <a:cxn ang="0">
                  <a:pos x="126" y="358"/>
                </a:cxn>
                <a:cxn ang="0">
                  <a:pos x="140" y="348"/>
                </a:cxn>
                <a:cxn ang="0">
                  <a:pos x="155" y="337"/>
                </a:cxn>
                <a:cxn ang="0">
                  <a:pos x="171" y="324"/>
                </a:cxn>
                <a:cxn ang="0">
                  <a:pos x="187" y="313"/>
                </a:cxn>
                <a:cxn ang="0">
                  <a:pos x="204" y="302"/>
                </a:cxn>
                <a:cxn ang="0">
                  <a:pos x="221" y="292"/>
                </a:cxn>
                <a:cxn ang="0">
                  <a:pos x="240" y="279"/>
                </a:cxn>
                <a:cxn ang="0">
                  <a:pos x="258" y="268"/>
                </a:cxn>
                <a:cxn ang="0">
                  <a:pos x="275" y="259"/>
                </a:cxn>
                <a:cxn ang="0">
                  <a:pos x="295" y="248"/>
                </a:cxn>
                <a:cxn ang="0">
                  <a:pos x="310" y="240"/>
                </a:cxn>
                <a:cxn ang="0">
                  <a:pos x="329" y="231"/>
                </a:cxn>
                <a:cxn ang="0">
                  <a:pos x="347" y="221"/>
                </a:cxn>
                <a:cxn ang="0">
                  <a:pos x="370" y="211"/>
                </a:cxn>
                <a:cxn ang="0">
                  <a:pos x="389" y="202"/>
                </a:cxn>
                <a:cxn ang="0">
                  <a:pos x="410" y="192"/>
                </a:cxn>
                <a:cxn ang="0">
                  <a:pos x="435" y="182"/>
                </a:cxn>
                <a:cxn ang="0">
                  <a:pos x="459" y="172"/>
                </a:cxn>
                <a:cxn ang="0">
                  <a:pos x="484" y="162"/>
                </a:cxn>
                <a:cxn ang="0">
                  <a:pos x="510" y="152"/>
                </a:cxn>
                <a:cxn ang="0">
                  <a:pos x="537" y="144"/>
                </a:cxn>
                <a:cxn ang="0">
                  <a:pos x="565" y="134"/>
                </a:cxn>
                <a:cxn ang="0">
                  <a:pos x="589" y="128"/>
                </a:cxn>
                <a:cxn ang="0">
                  <a:pos x="611" y="120"/>
                </a:cxn>
                <a:cxn ang="0">
                  <a:pos x="638" y="114"/>
                </a:cxn>
                <a:cxn ang="0">
                  <a:pos x="657" y="109"/>
                </a:cxn>
                <a:cxn ang="0">
                  <a:pos x="577" y="0"/>
                </a:cxn>
                <a:cxn ang="0">
                  <a:pos x="1040" y="155"/>
                </a:cxn>
                <a:cxn ang="0">
                  <a:pos x="919" y="477"/>
                </a:cxn>
                <a:cxn ang="0">
                  <a:pos x="844" y="382"/>
                </a:cxn>
                <a:cxn ang="0">
                  <a:pos x="813" y="390"/>
                </a:cxn>
                <a:cxn ang="0">
                  <a:pos x="784" y="400"/>
                </a:cxn>
                <a:cxn ang="0">
                  <a:pos x="752" y="412"/>
                </a:cxn>
                <a:cxn ang="0">
                  <a:pos x="717" y="425"/>
                </a:cxn>
                <a:cxn ang="0">
                  <a:pos x="690" y="437"/>
                </a:cxn>
                <a:cxn ang="0">
                  <a:pos x="663" y="450"/>
                </a:cxn>
                <a:cxn ang="0">
                  <a:pos x="637" y="462"/>
                </a:cxn>
                <a:cxn ang="0">
                  <a:pos x="614" y="476"/>
                </a:cxn>
                <a:cxn ang="0">
                  <a:pos x="593" y="490"/>
                </a:cxn>
                <a:cxn ang="0">
                  <a:pos x="569" y="505"/>
                </a:cxn>
                <a:cxn ang="0">
                  <a:pos x="549" y="519"/>
                </a:cxn>
                <a:cxn ang="0">
                  <a:pos x="529" y="534"/>
                </a:cxn>
                <a:cxn ang="0">
                  <a:pos x="511" y="547"/>
                </a:cxn>
                <a:cxn ang="0">
                  <a:pos x="493" y="565"/>
                </a:cxn>
                <a:cxn ang="0">
                  <a:pos x="475" y="582"/>
                </a:cxn>
                <a:cxn ang="0">
                  <a:pos x="466" y="594"/>
                </a:cxn>
                <a:cxn ang="0">
                  <a:pos x="454" y="607"/>
                </a:cxn>
                <a:cxn ang="0">
                  <a:pos x="0" y="481"/>
                </a:cxn>
              </a:cxnLst>
              <a:rect l="0" t="0" r="r" b="b"/>
              <a:pathLst>
                <a:path w="1041" h="608">
                  <a:moveTo>
                    <a:pt x="0" y="481"/>
                  </a:moveTo>
                  <a:lnTo>
                    <a:pt x="11" y="469"/>
                  </a:lnTo>
                  <a:lnTo>
                    <a:pt x="20" y="458"/>
                  </a:lnTo>
                  <a:lnTo>
                    <a:pt x="30" y="448"/>
                  </a:lnTo>
                  <a:lnTo>
                    <a:pt x="39" y="438"/>
                  </a:lnTo>
                  <a:lnTo>
                    <a:pt x="49" y="426"/>
                  </a:lnTo>
                  <a:lnTo>
                    <a:pt x="61" y="416"/>
                  </a:lnTo>
                  <a:lnTo>
                    <a:pt x="72" y="405"/>
                  </a:lnTo>
                  <a:lnTo>
                    <a:pt x="83" y="394"/>
                  </a:lnTo>
                  <a:lnTo>
                    <a:pt x="97" y="382"/>
                  </a:lnTo>
                  <a:lnTo>
                    <a:pt x="114" y="369"/>
                  </a:lnTo>
                  <a:lnTo>
                    <a:pt x="126" y="358"/>
                  </a:lnTo>
                  <a:lnTo>
                    <a:pt x="140" y="348"/>
                  </a:lnTo>
                  <a:lnTo>
                    <a:pt x="155" y="337"/>
                  </a:lnTo>
                  <a:lnTo>
                    <a:pt x="171" y="324"/>
                  </a:lnTo>
                  <a:lnTo>
                    <a:pt x="187" y="313"/>
                  </a:lnTo>
                  <a:lnTo>
                    <a:pt x="204" y="302"/>
                  </a:lnTo>
                  <a:lnTo>
                    <a:pt x="221" y="292"/>
                  </a:lnTo>
                  <a:lnTo>
                    <a:pt x="240" y="279"/>
                  </a:lnTo>
                  <a:lnTo>
                    <a:pt x="258" y="268"/>
                  </a:lnTo>
                  <a:lnTo>
                    <a:pt x="275" y="259"/>
                  </a:lnTo>
                  <a:lnTo>
                    <a:pt x="295" y="248"/>
                  </a:lnTo>
                  <a:lnTo>
                    <a:pt x="310" y="240"/>
                  </a:lnTo>
                  <a:lnTo>
                    <a:pt x="329" y="231"/>
                  </a:lnTo>
                  <a:lnTo>
                    <a:pt x="347" y="221"/>
                  </a:lnTo>
                  <a:lnTo>
                    <a:pt x="370" y="211"/>
                  </a:lnTo>
                  <a:lnTo>
                    <a:pt x="389" y="202"/>
                  </a:lnTo>
                  <a:lnTo>
                    <a:pt x="410" y="192"/>
                  </a:lnTo>
                  <a:lnTo>
                    <a:pt x="435" y="182"/>
                  </a:lnTo>
                  <a:lnTo>
                    <a:pt x="459" y="172"/>
                  </a:lnTo>
                  <a:lnTo>
                    <a:pt x="484" y="162"/>
                  </a:lnTo>
                  <a:lnTo>
                    <a:pt x="510" y="152"/>
                  </a:lnTo>
                  <a:lnTo>
                    <a:pt x="537" y="144"/>
                  </a:lnTo>
                  <a:lnTo>
                    <a:pt x="565" y="134"/>
                  </a:lnTo>
                  <a:lnTo>
                    <a:pt x="589" y="128"/>
                  </a:lnTo>
                  <a:lnTo>
                    <a:pt x="611" y="120"/>
                  </a:lnTo>
                  <a:lnTo>
                    <a:pt x="638" y="114"/>
                  </a:lnTo>
                  <a:lnTo>
                    <a:pt x="657" y="109"/>
                  </a:lnTo>
                  <a:lnTo>
                    <a:pt x="577" y="0"/>
                  </a:lnTo>
                  <a:lnTo>
                    <a:pt x="1040" y="155"/>
                  </a:lnTo>
                  <a:lnTo>
                    <a:pt x="919" y="477"/>
                  </a:lnTo>
                  <a:lnTo>
                    <a:pt x="844" y="382"/>
                  </a:lnTo>
                  <a:lnTo>
                    <a:pt x="813" y="390"/>
                  </a:lnTo>
                  <a:lnTo>
                    <a:pt x="784" y="400"/>
                  </a:lnTo>
                  <a:lnTo>
                    <a:pt x="752" y="412"/>
                  </a:lnTo>
                  <a:lnTo>
                    <a:pt x="717" y="425"/>
                  </a:lnTo>
                  <a:lnTo>
                    <a:pt x="690" y="437"/>
                  </a:lnTo>
                  <a:lnTo>
                    <a:pt x="663" y="450"/>
                  </a:lnTo>
                  <a:lnTo>
                    <a:pt x="637" y="462"/>
                  </a:lnTo>
                  <a:lnTo>
                    <a:pt x="614" y="476"/>
                  </a:lnTo>
                  <a:lnTo>
                    <a:pt x="593" y="490"/>
                  </a:lnTo>
                  <a:lnTo>
                    <a:pt x="569" y="505"/>
                  </a:lnTo>
                  <a:lnTo>
                    <a:pt x="549" y="519"/>
                  </a:lnTo>
                  <a:lnTo>
                    <a:pt x="529" y="534"/>
                  </a:lnTo>
                  <a:lnTo>
                    <a:pt x="511" y="547"/>
                  </a:lnTo>
                  <a:lnTo>
                    <a:pt x="493" y="565"/>
                  </a:lnTo>
                  <a:lnTo>
                    <a:pt x="475" y="582"/>
                  </a:lnTo>
                  <a:lnTo>
                    <a:pt x="466" y="594"/>
                  </a:lnTo>
                  <a:lnTo>
                    <a:pt x="454" y="607"/>
                  </a:lnTo>
                  <a:lnTo>
                    <a:pt x="0" y="481"/>
                  </a:lnTo>
                </a:path>
              </a:pathLst>
            </a:custGeom>
            <a:gradFill rotWithShape="0">
              <a:gsLst>
                <a:gs pos="0">
                  <a:srgbClr val="00FFFF"/>
                </a:gs>
                <a:gs pos="100000">
                  <a:srgbClr val="00FFFF">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85" name="Freeform 9"/>
            <p:cNvSpPr>
              <a:spLocks/>
            </p:cNvSpPr>
            <p:nvPr/>
          </p:nvSpPr>
          <p:spPr bwMode="auto">
            <a:xfrm>
              <a:off x="1409" y="1706"/>
              <a:ext cx="918" cy="677"/>
            </a:xfrm>
            <a:custGeom>
              <a:avLst/>
              <a:gdLst/>
              <a:ahLst/>
              <a:cxnLst>
                <a:cxn ang="0">
                  <a:pos x="917" y="280"/>
                </a:cxn>
                <a:cxn ang="0">
                  <a:pos x="683" y="224"/>
                </a:cxn>
                <a:cxn ang="0">
                  <a:pos x="673" y="237"/>
                </a:cxn>
                <a:cxn ang="0">
                  <a:pos x="668" y="249"/>
                </a:cxn>
                <a:cxn ang="0">
                  <a:pos x="661" y="263"/>
                </a:cxn>
                <a:cxn ang="0">
                  <a:pos x="656" y="277"/>
                </a:cxn>
                <a:cxn ang="0">
                  <a:pos x="649" y="295"/>
                </a:cxn>
                <a:cxn ang="0">
                  <a:pos x="645" y="310"/>
                </a:cxn>
                <a:cxn ang="0">
                  <a:pos x="642" y="326"/>
                </a:cxn>
                <a:cxn ang="0">
                  <a:pos x="639" y="344"/>
                </a:cxn>
                <a:cxn ang="0">
                  <a:pos x="636" y="363"/>
                </a:cxn>
                <a:cxn ang="0">
                  <a:pos x="636" y="396"/>
                </a:cxn>
                <a:cxn ang="0">
                  <a:pos x="637" y="414"/>
                </a:cxn>
                <a:cxn ang="0">
                  <a:pos x="639" y="430"/>
                </a:cxn>
                <a:cxn ang="0">
                  <a:pos x="642" y="446"/>
                </a:cxn>
                <a:cxn ang="0">
                  <a:pos x="648" y="463"/>
                </a:cxn>
                <a:cxn ang="0">
                  <a:pos x="654" y="478"/>
                </a:cxn>
                <a:cxn ang="0">
                  <a:pos x="660" y="497"/>
                </a:cxn>
                <a:cxn ang="0">
                  <a:pos x="669" y="514"/>
                </a:cxn>
                <a:cxn ang="0">
                  <a:pos x="232" y="676"/>
                </a:cxn>
                <a:cxn ang="0">
                  <a:pos x="222" y="660"/>
                </a:cxn>
                <a:cxn ang="0">
                  <a:pos x="212" y="646"/>
                </a:cxn>
                <a:cxn ang="0">
                  <a:pos x="204" y="632"/>
                </a:cxn>
                <a:cxn ang="0">
                  <a:pos x="196" y="618"/>
                </a:cxn>
                <a:cxn ang="0">
                  <a:pos x="190" y="605"/>
                </a:cxn>
                <a:cxn ang="0">
                  <a:pos x="181" y="591"/>
                </a:cxn>
                <a:cxn ang="0">
                  <a:pos x="176" y="578"/>
                </a:cxn>
                <a:cxn ang="0">
                  <a:pos x="171" y="565"/>
                </a:cxn>
                <a:cxn ang="0">
                  <a:pos x="166" y="552"/>
                </a:cxn>
                <a:cxn ang="0">
                  <a:pos x="159" y="536"/>
                </a:cxn>
                <a:cxn ang="0">
                  <a:pos x="155" y="520"/>
                </a:cxn>
                <a:cxn ang="0">
                  <a:pos x="150" y="504"/>
                </a:cxn>
                <a:cxn ang="0">
                  <a:pos x="144" y="489"/>
                </a:cxn>
                <a:cxn ang="0">
                  <a:pos x="142" y="472"/>
                </a:cxn>
                <a:cxn ang="0">
                  <a:pos x="139" y="456"/>
                </a:cxn>
                <a:cxn ang="0">
                  <a:pos x="136" y="437"/>
                </a:cxn>
                <a:cxn ang="0">
                  <a:pos x="133" y="419"/>
                </a:cxn>
                <a:cxn ang="0">
                  <a:pos x="133" y="401"/>
                </a:cxn>
                <a:cxn ang="0">
                  <a:pos x="133" y="382"/>
                </a:cxn>
                <a:cxn ang="0">
                  <a:pos x="133" y="359"/>
                </a:cxn>
                <a:cxn ang="0">
                  <a:pos x="135" y="338"/>
                </a:cxn>
                <a:cxn ang="0">
                  <a:pos x="136" y="324"/>
                </a:cxn>
                <a:cxn ang="0">
                  <a:pos x="139" y="306"/>
                </a:cxn>
                <a:cxn ang="0">
                  <a:pos x="142" y="290"/>
                </a:cxn>
                <a:cxn ang="0">
                  <a:pos x="145" y="270"/>
                </a:cxn>
                <a:cxn ang="0">
                  <a:pos x="151" y="253"/>
                </a:cxn>
                <a:cxn ang="0">
                  <a:pos x="156" y="238"/>
                </a:cxn>
                <a:cxn ang="0">
                  <a:pos x="163" y="217"/>
                </a:cxn>
                <a:cxn ang="0">
                  <a:pos x="169" y="202"/>
                </a:cxn>
                <a:cxn ang="0">
                  <a:pos x="176" y="183"/>
                </a:cxn>
                <a:cxn ang="0">
                  <a:pos x="184" y="167"/>
                </a:cxn>
                <a:cxn ang="0">
                  <a:pos x="193" y="150"/>
                </a:cxn>
                <a:cxn ang="0">
                  <a:pos x="203" y="133"/>
                </a:cxn>
                <a:cxn ang="0">
                  <a:pos x="217" y="112"/>
                </a:cxn>
                <a:cxn ang="0">
                  <a:pos x="0" y="59"/>
                </a:cxn>
                <a:cxn ang="0">
                  <a:pos x="570" y="0"/>
                </a:cxn>
                <a:cxn ang="0">
                  <a:pos x="917" y="280"/>
                </a:cxn>
              </a:cxnLst>
              <a:rect l="0" t="0" r="r" b="b"/>
              <a:pathLst>
                <a:path w="918" h="677">
                  <a:moveTo>
                    <a:pt x="917" y="280"/>
                  </a:moveTo>
                  <a:lnTo>
                    <a:pt x="683" y="224"/>
                  </a:lnTo>
                  <a:lnTo>
                    <a:pt x="673" y="237"/>
                  </a:lnTo>
                  <a:lnTo>
                    <a:pt x="668" y="249"/>
                  </a:lnTo>
                  <a:lnTo>
                    <a:pt x="661" y="263"/>
                  </a:lnTo>
                  <a:lnTo>
                    <a:pt x="656" y="277"/>
                  </a:lnTo>
                  <a:lnTo>
                    <a:pt x="649" y="295"/>
                  </a:lnTo>
                  <a:lnTo>
                    <a:pt x="645" y="310"/>
                  </a:lnTo>
                  <a:lnTo>
                    <a:pt x="642" y="326"/>
                  </a:lnTo>
                  <a:lnTo>
                    <a:pt x="639" y="344"/>
                  </a:lnTo>
                  <a:lnTo>
                    <a:pt x="636" y="363"/>
                  </a:lnTo>
                  <a:lnTo>
                    <a:pt x="636" y="396"/>
                  </a:lnTo>
                  <a:lnTo>
                    <a:pt x="637" y="414"/>
                  </a:lnTo>
                  <a:lnTo>
                    <a:pt x="639" y="430"/>
                  </a:lnTo>
                  <a:lnTo>
                    <a:pt x="642" y="446"/>
                  </a:lnTo>
                  <a:lnTo>
                    <a:pt x="648" y="463"/>
                  </a:lnTo>
                  <a:lnTo>
                    <a:pt x="654" y="478"/>
                  </a:lnTo>
                  <a:lnTo>
                    <a:pt x="660" y="497"/>
                  </a:lnTo>
                  <a:lnTo>
                    <a:pt x="669" y="514"/>
                  </a:lnTo>
                  <a:lnTo>
                    <a:pt x="232" y="676"/>
                  </a:lnTo>
                  <a:lnTo>
                    <a:pt x="222" y="660"/>
                  </a:lnTo>
                  <a:lnTo>
                    <a:pt x="212" y="646"/>
                  </a:lnTo>
                  <a:lnTo>
                    <a:pt x="204" y="632"/>
                  </a:lnTo>
                  <a:lnTo>
                    <a:pt x="196" y="618"/>
                  </a:lnTo>
                  <a:lnTo>
                    <a:pt x="190" y="605"/>
                  </a:lnTo>
                  <a:lnTo>
                    <a:pt x="181" y="591"/>
                  </a:lnTo>
                  <a:lnTo>
                    <a:pt x="176" y="578"/>
                  </a:lnTo>
                  <a:lnTo>
                    <a:pt x="171" y="565"/>
                  </a:lnTo>
                  <a:lnTo>
                    <a:pt x="166" y="552"/>
                  </a:lnTo>
                  <a:lnTo>
                    <a:pt x="159" y="536"/>
                  </a:lnTo>
                  <a:lnTo>
                    <a:pt x="155" y="520"/>
                  </a:lnTo>
                  <a:lnTo>
                    <a:pt x="150" y="504"/>
                  </a:lnTo>
                  <a:lnTo>
                    <a:pt x="144" y="489"/>
                  </a:lnTo>
                  <a:lnTo>
                    <a:pt x="142" y="472"/>
                  </a:lnTo>
                  <a:lnTo>
                    <a:pt x="139" y="456"/>
                  </a:lnTo>
                  <a:lnTo>
                    <a:pt x="136" y="437"/>
                  </a:lnTo>
                  <a:lnTo>
                    <a:pt x="133" y="419"/>
                  </a:lnTo>
                  <a:lnTo>
                    <a:pt x="133" y="401"/>
                  </a:lnTo>
                  <a:lnTo>
                    <a:pt x="133" y="382"/>
                  </a:lnTo>
                  <a:lnTo>
                    <a:pt x="133" y="359"/>
                  </a:lnTo>
                  <a:lnTo>
                    <a:pt x="135" y="338"/>
                  </a:lnTo>
                  <a:lnTo>
                    <a:pt x="136" y="324"/>
                  </a:lnTo>
                  <a:lnTo>
                    <a:pt x="139" y="306"/>
                  </a:lnTo>
                  <a:lnTo>
                    <a:pt x="142" y="290"/>
                  </a:lnTo>
                  <a:lnTo>
                    <a:pt x="145" y="270"/>
                  </a:lnTo>
                  <a:lnTo>
                    <a:pt x="151" y="253"/>
                  </a:lnTo>
                  <a:lnTo>
                    <a:pt x="156" y="238"/>
                  </a:lnTo>
                  <a:lnTo>
                    <a:pt x="163" y="217"/>
                  </a:lnTo>
                  <a:lnTo>
                    <a:pt x="169" y="202"/>
                  </a:lnTo>
                  <a:lnTo>
                    <a:pt x="176" y="183"/>
                  </a:lnTo>
                  <a:lnTo>
                    <a:pt x="184" y="167"/>
                  </a:lnTo>
                  <a:lnTo>
                    <a:pt x="193" y="150"/>
                  </a:lnTo>
                  <a:lnTo>
                    <a:pt x="203" y="133"/>
                  </a:lnTo>
                  <a:lnTo>
                    <a:pt x="217" y="112"/>
                  </a:lnTo>
                  <a:lnTo>
                    <a:pt x="0" y="59"/>
                  </a:lnTo>
                  <a:lnTo>
                    <a:pt x="570" y="0"/>
                  </a:lnTo>
                  <a:lnTo>
                    <a:pt x="917" y="280"/>
                  </a:lnTo>
                </a:path>
              </a:pathLst>
            </a:custGeom>
            <a:gradFill rotWithShape="0">
              <a:gsLst>
                <a:gs pos="0">
                  <a:srgbClr val="008000"/>
                </a:gs>
                <a:gs pos="100000">
                  <a:srgbClr val="008000">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86" name="Freeform 10"/>
            <p:cNvSpPr>
              <a:spLocks/>
            </p:cNvSpPr>
            <p:nvPr/>
          </p:nvSpPr>
          <p:spPr bwMode="auto">
            <a:xfrm>
              <a:off x="1451" y="2194"/>
              <a:ext cx="1042" cy="580"/>
            </a:xfrm>
            <a:custGeom>
              <a:avLst/>
              <a:gdLst/>
              <a:ahLst/>
              <a:cxnLst>
                <a:cxn ang="0">
                  <a:pos x="827" y="579"/>
                </a:cxn>
                <a:cxn ang="0">
                  <a:pos x="806" y="573"/>
                </a:cxn>
                <a:cxn ang="0">
                  <a:pos x="788" y="567"/>
                </a:cxn>
                <a:cxn ang="0">
                  <a:pos x="770" y="562"/>
                </a:cxn>
                <a:cxn ang="0">
                  <a:pos x="752" y="557"/>
                </a:cxn>
                <a:cxn ang="0">
                  <a:pos x="734" y="550"/>
                </a:cxn>
                <a:cxn ang="0">
                  <a:pos x="715" y="544"/>
                </a:cxn>
                <a:cxn ang="0">
                  <a:pos x="698" y="537"/>
                </a:cxn>
                <a:cxn ang="0">
                  <a:pos x="679" y="531"/>
                </a:cxn>
                <a:cxn ang="0">
                  <a:pos x="658" y="522"/>
                </a:cxn>
                <a:cxn ang="0">
                  <a:pos x="635" y="513"/>
                </a:cxn>
                <a:cxn ang="0">
                  <a:pos x="617" y="506"/>
                </a:cxn>
                <a:cxn ang="0">
                  <a:pos x="600" y="497"/>
                </a:cxn>
                <a:cxn ang="0">
                  <a:pos x="580" y="489"/>
                </a:cxn>
                <a:cxn ang="0">
                  <a:pos x="559" y="479"/>
                </a:cxn>
                <a:cxn ang="0">
                  <a:pos x="540" y="470"/>
                </a:cxn>
                <a:cxn ang="0">
                  <a:pos x="520" y="459"/>
                </a:cxn>
                <a:cxn ang="0">
                  <a:pos x="504" y="451"/>
                </a:cxn>
                <a:cxn ang="0">
                  <a:pos x="481" y="439"/>
                </a:cxn>
                <a:cxn ang="0">
                  <a:pos x="463" y="428"/>
                </a:cxn>
                <a:cxn ang="0">
                  <a:pos x="446" y="418"/>
                </a:cxn>
                <a:cxn ang="0">
                  <a:pos x="427" y="406"/>
                </a:cxn>
                <a:cxn ang="0">
                  <a:pos x="414" y="398"/>
                </a:cxn>
                <a:cxn ang="0">
                  <a:pos x="398" y="387"/>
                </a:cxn>
                <a:cxn ang="0">
                  <a:pos x="382" y="376"/>
                </a:cxn>
                <a:cxn ang="0">
                  <a:pos x="364" y="363"/>
                </a:cxn>
                <a:cxn ang="0">
                  <a:pos x="349" y="352"/>
                </a:cxn>
                <a:cxn ang="0">
                  <a:pos x="333" y="339"/>
                </a:cxn>
                <a:cxn ang="0">
                  <a:pos x="314" y="324"/>
                </a:cxn>
                <a:cxn ang="0">
                  <a:pos x="298" y="310"/>
                </a:cxn>
                <a:cxn ang="0">
                  <a:pos x="280" y="295"/>
                </a:cxn>
                <a:cxn ang="0">
                  <a:pos x="264" y="281"/>
                </a:cxn>
                <a:cxn ang="0">
                  <a:pos x="250" y="265"/>
                </a:cxn>
                <a:cxn ang="0">
                  <a:pos x="234" y="249"/>
                </a:cxn>
                <a:cxn ang="0">
                  <a:pos x="223" y="235"/>
                </a:cxn>
                <a:cxn ang="0">
                  <a:pos x="210" y="221"/>
                </a:cxn>
                <a:cxn ang="0">
                  <a:pos x="199" y="206"/>
                </a:cxn>
                <a:cxn ang="0">
                  <a:pos x="0" y="261"/>
                </a:cxn>
                <a:cxn ang="0">
                  <a:pos x="327" y="0"/>
                </a:cxn>
                <a:cxn ang="0">
                  <a:pos x="881" y="28"/>
                </a:cxn>
                <a:cxn ang="0">
                  <a:pos x="658" y="87"/>
                </a:cxn>
                <a:cxn ang="0">
                  <a:pos x="672" y="103"/>
                </a:cxn>
                <a:cxn ang="0">
                  <a:pos x="689" y="120"/>
                </a:cxn>
                <a:cxn ang="0">
                  <a:pos x="708" y="139"/>
                </a:cxn>
                <a:cxn ang="0">
                  <a:pos x="731" y="160"/>
                </a:cxn>
                <a:cxn ang="0">
                  <a:pos x="751" y="175"/>
                </a:cxn>
                <a:cxn ang="0">
                  <a:pos x="774" y="191"/>
                </a:cxn>
                <a:cxn ang="0">
                  <a:pos x="795" y="206"/>
                </a:cxn>
                <a:cxn ang="0">
                  <a:pos x="818" y="220"/>
                </a:cxn>
                <a:cxn ang="0">
                  <a:pos x="842" y="232"/>
                </a:cxn>
                <a:cxn ang="0">
                  <a:pos x="867" y="246"/>
                </a:cxn>
                <a:cxn ang="0">
                  <a:pos x="893" y="258"/>
                </a:cxn>
                <a:cxn ang="0">
                  <a:pos x="917" y="270"/>
                </a:cxn>
                <a:cxn ang="0">
                  <a:pos x="941" y="280"/>
                </a:cxn>
                <a:cxn ang="0">
                  <a:pos x="970" y="291"/>
                </a:cxn>
                <a:cxn ang="0">
                  <a:pos x="1000" y="301"/>
                </a:cxn>
                <a:cxn ang="0">
                  <a:pos x="1021" y="306"/>
                </a:cxn>
                <a:cxn ang="0">
                  <a:pos x="1041" y="313"/>
                </a:cxn>
                <a:cxn ang="0">
                  <a:pos x="827" y="579"/>
                </a:cxn>
              </a:cxnLst>
              <a:rect l="0" t="0" r="r" b="b"/>
              <a:pathLst>
                <a:path w="1042" h="580">
                  <a:moveTo>
                    <a:pt x="827" y="579"/>
                  </a:moveTo>
                  <a:lnTo>
                    <a:pt x="806" y="573"/>
                  </a:lnTo>
                  <a:lnTo>
                    <a:pt x="788" y="567"/>
                  </a:lnTo>
                  <a:lnTo>
                    <a:pt x="770" y="562"/>
                  </a:lnTo>
                  <a:lnTo>
                    <a:pt x="752" y="557"/>
                  </a:lnTo>
                  <a:lnTo>
                    <a:pt x="734" y="550"/>
                  </a:lnTo>
                  <a:lnTo>
                    <a:pt x="715" y="544"/>
                  </a:lnTo>
                  <a:lnTo>
                    <a:pt x="698" y="537"/>
                  </a:lnTo>
                  <a:lnTo>
                    <a:pt x="679" y="531"/>
                  </a:lnTo>
                  <a:lnTo>
                    <a:pt x="658" y="522"/>
                  </a:lnTo>
                  <a:lnTo>
                    <a:pt x="635" y="513"/>
                  </a:lnTo>
                  <a:lnTo>
                    <a:pt x="617" y="506"/>
                  </a:lnTo>
                  <a:lnTo>
                    <a:pt x="600" y="497"/>
                  </a:lnTo>
                  <a:lnTo>
                    <a:pt x="580" y="489"/>
                  </a:lnTo>
                  <a:lnTo>
                    <a:pt x="559" y="479"/>
                  </a:lnTo>
                  <a:lnTo>
                    <a:pt x="540" y="470"/>
                  </a:lnTo>
                  <a:lnTo>
                    <a:pt x="520" y="459"/>
                  </a:lnTo>
                  <a:lnTo>
                    <a:pt x="504" y="451"/>
                  </a:lnTo>
                  <a:lnTo>
                    <a:pt x="481" y="439"/>
                  </a:lnTo>
                  <a:lnTo>
                    <a:pt x="463" y="428"/>
                  </a:lnTo>
                  <a:lnTo>
                    <a:pt x="446" y="418"/>
                  </a:lnTo>
                  <a:lnTo>
                    <a:pt x="427" y="406"/>
                  </a:lnTo>
                  <a:lnTo>
                    <a:pt x="414" y="398"/>
                  </a:lnTo>
                  <a:lnTo>
                    <a:pt x="398" y="387"/>
                  </a:lnTo>
                  <a:lnTo>
                    <a:pt x="382" y="376"/>
                  </a:lnTo>
                  <a:lnTo>
                    <a:pt x="364" y="363"/>
                  </a:lnTo>
                  <a:lnTo>
                    <a:pt x="349" y="352"/>
                  </a:lnTo>
                  <a:lnTo>
                    <a:pt x="333" y="339"/>
                  </a:lnTo>
                  <a:lnTo>
                    <a:pt x="314" y="324"/>
                  </a:lnTo>
                  <a:lnTo>
                    <a:pt x="298" y="310"/>
                  </a:lnTo>
                  <a:lnTo>
                    <a:pt x="280" y="295"/>
                  </a:lnTo>
                  <a:lnTo>
                    <a:pt x="264" y="281"/>
                  </a:lnTo>
                  <a:lnTo>
                    <a:pt x="250" y="265"/>
                  </a:lnTo>
                  <a:lnTo>
                    <a:pt x="234" y="249"/>
                  </a:lnTo>
                  <a:lnTo>
                    <a:pt x="223" y="235"/>
                  </a:lnTo>
                  <a:lnTo>
                    <a:pt x="210" y="221"/>
                  </a:lnTo>
                  <a:lnTo>
                    <a:pt x="199" y="206"/>
                  </a:lnTo>
                  <a:lnTo>
                    <a:pt x="0" y="261"/>
                  </a:lnTo>
                  <a:lnTo>
                    <a:pt x="327" y="0"/>
                  </a:lnTo>
                  <a:lnTo>
                    <a:pt x="881" y="28"/>
                  </a:lnTo>
                  <a:lnTo>
                    <a:pt x="658" y="87"/>
                  </a:lnTo>
                  <a:lnTo>
                    <a:pt x="672" y="103"/>
                  </a:lnTo>
                  <a:lnTo>
                    <a:pt x="689" y="120"/>
                  </a:lnTo>
                  <a:lnTo>
                    <a:pt x="708" y="139"/>
                  </a:lnTo>
                  <a:lnTo>
                    <a:pt x="731" y="160"/>
                  </a:lnTo>
                  <a:lnTo>
                    <a:pt x="751" y="175"/>
                  </a:lnTo>
                  <a:lnTo>
                    <a:pt x="774" y="191"/>
                  </a:lnTo>
                  <a:lnTo>
                    <a:pt x="795" y="206"/>
                  </a:lnTo>
                  <a:lnTo>
                    <a:pt x="818" y="220"/>
                  </a:lnTo>
                  <a:lnTo>
                    <a:pt x="842" y="232"/>
                  </a:lnTo>
                  <a:lnTo>
                    <a:pt x="867" y="246"/>
                  </a:lnTo>
                  <a:lnTo>
                    <a:pt x="893" y="258"/>
                  </a:lnTo>
                  <a:lnTo>
                    <a:pt x="917" y="270"/>
                  </a:lnTo>
                  <a:lnTo>
                    <a:pt x="941" y="280"/>
                  </a:lnTo>
                  <a:lnTo>
                    <a:pt x="970" y="291"/>
                  </a:lnTo>
                  <a:lnTo>
                    <a:pt x="1000" y="301"/>
                  </a:lnTo>
                  <a:lnTo>
                    <a:pt x="1021" y="306"/>
                  </a:lnTo>
                  <a:lnTo>
                    <a:pt x="1041" y="313"/>
                  </a:lnTo>
                  <a:lnTo>
                    <a:pt x="827" y="579"/>
                  </a:lnTo>
                </a:path>
              </a:pathLst>
            </a:custGeom>
            <a:gradFill rotWithShape="0">
              <a:gsLst>
                <a:gs pos="0">
                  <a:srgbClr val="FF00FF"/>
                </a:gs>
                <a:gs pos="100000">
                  <a:srgbClr val="FF00FF">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87" name="Freeform 11"/>
            <p:cNvSpPr>
              <a:spLocks/>
            </p:cNvSpPr>
            <p:nvPr/>
          </p:nvSpPr>
          <p:spPr bwMode="auto">
            <a:xfrm>
              <a:off x="2234" y="2397"/>
              <a:ext cx="1132" cy="528"/>
            </a:xfrm>
            <a:custGeom>
              <a:avLst/>
              <a:gdLst/>
              <a:ahLst/>
              <a:cxnLst>
                <a:cxn ang="0">
                  <a:pos x="454" y="0"/>
                </a:cxn>
                <a:cxn ang="0">
                  <a:pos x="358" y="136"/>
                </a:cxn>
                <a:cxn ang="0">
                  <a:pos x="381" y="142"/>
                </a:cxn>
                <a:cxn ang="0">
                  <a:pos x="401" y="145"/>
                </a:cxn>
                <a:cxn ang="0">
                  <a:pos x="424" y="149"/>
                </a:cxn>
                <a:cxn ang="0">
                  <a:pos x="449" y="153"/>
                </a:cxn>
                <a:cxn ang="0">
                  <a:pos x="479" y="156"/>
                </a:cxn>
                <a:cxn ang="0">
                  <a:pos x="505" y="158"/>
                </a:cxn>
                <a:cxn ang="0">
                  <a:pos x="532" y="161"/>
                </a:cxn>
                <a:cxn ang="0">
                  <a:pos x="563" y="163"/>
                </a:cxn>
                <a:cxn ang="0">
                  <a:pos x="595" y="165"/>
                </a:cxn>
                <a:cxn ang="0">
                  <a:pos x="653" y="165"/>
                </a:cxn>
                <a:cxn ang="0">
                  <a:pos x="683" y="164"/>
                </a:cxn>
                <a:cxn ang="0">
                  <a:pos x="710" y="162"/>
                </a:cxn>
                <a:cxn ang="0">
                  <a:pos x="738" y="160"/>
                </a:cxn>
                <a:cxn ang="0">
                  <a:pos x="768" y="157"/>
                </a:cxn>
                <a:cxn ang="0">
                  <a:pos x="793" y="154"/>
                </a:cxn>
                <a:cxn ang="0">
                  <a:pos x="825" y="150"/>
                </a:cxn>
                <a:cxn ang="0">
                  <a:pos x="855" y="144"/>
                </a:cxn>
                <a:cxn ang="0">
                  <a:pos x="1131" y="399"/>
                </a:cxn>
                <a:cxn ang="0">
                  <a:pos x="1105" y="405"/>
                </a:cxn>
                <a:cxn ang="0">
                  <a:pos x="1079" y="410"/>
                </a:cxn>
                <a:cxn ang="0">
                  <a:pos x="1056" y="415"/>
                </a:cxn>
                <a:cxn ang="0">
                  <a:pos x="1032" y="420"/>
                </a:cxn>
                <a:cxn ang="0">
                  <a:pos x="1009" y="423"/>
                </a:cxn>
                <a:cxn ang="0">
                  <a:pos x="985" y="428"/>
                </a:cxn>
                <a:cxn ang="0">
                  <a:pos x="964" y="431"/>
                </a:cxn>
                <a:cxn ang="0">
                  <a:pos x="942" y="435"/>
                </a:cxn>
                <a:cxn ang="0">
                  <a:pos x="918" y="438"/>
                </a:cxn>
                <a:cxn ang="0">
                  <a:pos x="893" y="441"/>
                </a:cxn>
                <a:cxn ang="0">
                  <a:pos x="864" y="444"/>
                </a:cxn>
                <a:cxn ang="0">
                  <a:pos x="839" y="447"/>
                </a:cxn>
                <a:cxn ang="0">
                  <a:pos x="812" y="450"/>
                </a:cxn>
                <a:cxn ang="0">
                  <a:pos x="783" y="453"/>
                </a:cxn>
                <a:cxn ang="0">
                  <a:pos x="754" y="454"/>
                </a:cxn>
                <a:cxn ang="0">
                  <a:pos x="722" y="455"/>
                </a:cxn>
                <a:cxn ang="0">
                  <a:pos x="692" y="456"/>
                </a:cxn>
                <a:cxn ang="0">
                  <a:pos x="662" y="456"/>
                </a:cxn>
                <a:cxn ang="0">
                  <a:pos x="630" y="456"/>
                </a:cxn>
                <a:cxn ang="0">
                  <a:pos x="590" y="456"/>
                </a:cxn>
                <a:cxn ang="0">
                  <a:pos x="554" y="456"/>
                </a:cxn>
                <a:cxn ang="0">
                  <a:pos x="528" y="455"/>
                </a:cxn>
                <a:cxn ang="0">
                  <a:pos x="500" y="454"/>
                </a:cxn>
                <a:cxn ang="0">
                  <a:pos x="470" y="453"/>
                </a:cxn>
                <a:cxn ang="0">
                  <a:pos x="437" y="449"/>
                </a:cxn>
                <a:cxn ang="0">
                  <a:pos x="409" y="446"/>
                </a:cxn>
                <a:cxn ang="0">
                  <a:pos x="381" y="444"/>
                </a:cxn>
                <a:cxn ang="0">
                  <a:pos x="346" y="439"/>
                </a:cxn>
                <a:cxn ang="0">
                  <a:pos x="321" y="435"/>
                </a:cxn>
                <a:cxn ang="0">
                  <a:pos x="289" y="431"/>
                </a:cxn>
                <a:cxn ang="0">
                  <a:pos x="261" y="427"/>
                </a:cxn>
                <a:cxn ang="0">
                  <a:pos x="232" y="422"/>
                </a:cxn>
                <a:cxn ang="0">
                  <a:pos x="203" y="416"/>
                </a:cxn>
                <a:cxn ang="0">
                  <a:pos x="167" y="408"/>
                </a:cxn>
                <a:cxn ang="0">
                  <a:pos x="81" y="527"/>
                </a:cxn>
                <a:cxn ang="0">
                  <a:pos x="0" y="189"/>
                </a:cxn>
                <a:cxn ang="0">
                  <a:pos x="454" y="0"/>
                </a:cxn>
              </a:cxnLst>
              <a:rect l="0" t="0" r="r" b="b"/>
              <a:pathLst>
                <a:path w="1132" h="528">
                  <a:moveTo>
                    <a:pt x="454" y="0"/>
                  </a:moveTo>
                  <a:lnTo>
                    <a:pt x="358" y="136"/>
                  </a:lnTo>
                  <a:lnTo>
                    <a:pt x="381" y="142"/>
                  </a:lnTo>
                  <a:lnTo>
                    <a:pt x="401" y="145"/>
                  </a:lnTo>
                  <a:lnTo>
                    <a:pt x="424" y="149"/>
                  </a:lnTo>
                  <a:lnTo>
                    <a:pt x="449" y="153"/>
                  </a:lnTo>
                  <a:lnTo>
                    <a:pt x="479" y="156"/>
                  </a:lnTo>
                  <a:lnTo>
                    <a:pt x="505" y="158"/>
                  </a:lnTo>
                  <a:lnTo>
                    <a:pt x="532" y="161"/>
                  </a:lnTo>
                  <a:lnTo>
                    <a:pt x="563" y="163"/>
                  </a:lnTo>
                  <a:lnTo>
                    <a:pt x="595" y="165"/>
                  </a:lnTo>
                  <a:lnTo>
                    <a:pt x="653" y="165"/>
                  </a:lnTo>
                  <a:lnTo>
                    <a:pt x="683" y="164"/>
                  </a:lnTo>
                  <a:lnTo>
                    <a:pt x="710" y="162"/>
                  </a:lnTo>
                  <a:lnTo>
                    <a:pt x="738" y="160"/>
                  </a:lnTo>
                  <a:lnTo>
                    <a:pt x="768" y="157"/>
                  </a:lnTo>
                  <a:lnTo>
                    <a:pt x="793" y="154"/>
                  </a:lnTo>
                  <a:lnTo>
                    <a:pt x="825" y="150"/>
                  </a:lnTo>
                  <a:lnTo>
                    <a:pt x="855" y="144"/>
                  </a:lnTo>
                  <a:lnTo>
                    <a:pt x="1131" y="399"/>
                  </a:lnTo>
                  <a:lnTo>
                    <a:pt x="1105" y="405"/>
                  </a:lnTo>
                  <a:lnTo>
                    <a:pt x="1079" y="410"/>
                  </a:lnTo>
                  <a:lnTo>
                    <a:pt x="1056" y="415"/>
                  </a:lnTo>
                  <a:lnTo>
                    <a:pt x="1032" y="420"/>
                  </a:lnTo>
                  <a:lnTo>
                    <a:pt x="1009" y="423"/>
                  </a:lnTo>
                  <a:lnTo>
                    <a:pt x="985" y="428"/>
                  </a:lnTo>
                  <a:lnTo>
                    <a:pt x="964" y="431"/>
                  </a:lnTo>
                  <a:lnTo>
                    <a:pt x="942" y="435"/>
                  </a:lnTo>
                  <a:lnTo>
                    <a:pt x="918" y="438"/>
                  </a:lnTo>
                  <a:lnTo>
                    <a:pt x="893" y="441"/>
                  </a:lnTo>
                  <a:lnTo>
                    <a:pt x="864" y="444"/>
                  </a:lnTo>
                  <a:lnTo>
                    <a:pt x="839" y="447"/>
                  </a:lnTo>
                  <a:lnTo>
                    <a:pt x="812" y="450"/>
                  </a:lnTo>
                  <a:lnTo>
                    <a:pt x="783" y="453"/>
                  </a:lnTo>
                  <a:lnTo>
                    <a:pt x="754" y="454"/>
                  </a:lnTo>
                  <a:lnTo>
                    <a:pt x="722" y="455"/>
                  </a:lnTo>
                  <a:lnTo>
                    <a:pt x="692" y="456"/>
                  </a:lnTo>
                  <a:lnTo>
                    <a:pt x="662" y="456"/>
                  </a:lnTo>
                  <a:lnTo>
                    <a:pt x="630" y="456"/>
                  </a:lnTo>
                  <a:lnTo>
                    <a:pt x="590" y="456"/>
                  </a:lnTo>
                  <a:lnTo>
                    <a:pt x="554" y="456"/>
                  </a:lnTo>
                  <a:lnTo>
                    <a:pt x="528" y="455"/>
                  </a:lnTo>
                  <a:lnTo>
                    <a:pt x="500" y="454"/>
                  </a:lnTo>
                  <a:lnTo>
                    <a:pt x="470" y="453"/>
                  </a:lnTo>
                  <a:lnTo>
                    <a:pt x="437" y="449"/>
                  </a:lnTo>
                  <a:lnTo>
                    <a:pt x="409" y="446"/>
                  </a:lnTo>
                  <a:lnTo>
                    <a:pt x="381" y="444"/>
                  </a:lnTo>
                  <a:lnTo>
                    <a:pt x="346" y="439"/>
                  </a:lnTo>
                  <a:lnTo>
                    <a:pt x="321" y="435"/>
                  </a:lnTo>
                  <a:lnTo>
                    <a:pt x="289" y="431"/>
                  </a:lnTo>
                  <a:lnTo>
                    <a:pt x="261" y="427"/>
                  </a:lnTo>
                  <a:lnTo>
                    <a:pt x="232" y="422"/>
                  </a:lnTo>
                  <a:lnTo>
                    <a:pt x="203" y="416"/>
                  </a:lnTo>
                  <a:lnTo>
                    <a:pt x="167" y="408"/>
                  </a:lnTo>
                  <a:lnTo>
                    <a:pt x="81" y="527"/>
                  </a:lnTo>
                  <a:lnTo>
                    <a:pt x="0" y="189"/>
                  </a:lnTo>
                  <a:lnTo>
                    <a:pt x="454" y="0"/>
                  </a:lnTo>
                </a:path>
              </a:pathLst>
            </a:custGeom>
            <a:gradFill rotWithShape="0">
              <a:gsLst>
                <a:gs pos="0">
                  <a:srgbClr val="FFFF00"/>
                </a:gs>
                <a:gs pos="100000">
                  <a:srgbClr val="FFFF00">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88" name="Freeform 12"/>
            <p:cNvSpPr>
              <a:spLocks/>
            </p:cNvSpPr>
            <p:nvPr/>
          </p:nvSpPr>
          <p:spPr bwMode="auto">
            <a:xfrm>
              <a:off x="3050" y="2294"/>
              <a:ext cx="983" cy="575"/>
            </a:xfrm>
            <a:custGeom>
              <a:avLst/>
              <a:gdLst/>
              <a:ahLst/>
              <a:cxnLst>
                <a:cxn ang="0">
                  <a:pos x="982" y="126"/>
                </a:cxn>
                <a:cxn ang="0">
                  <a:pos x="970" y="138"/>
                </a:cxn>
                <a:cxn ang="0">
                  <a:pos x="962" y="148"/>
                </a:cxn>
                <a:cxn ang="0">
                  <a:pos x="952" y="159"/>
                </a:cxn>
                <a:cxn ang="0">
                  <a:pos x="943" y="169"/>
                </a:cxn>
                <a:cxn ang="0">
                  <a:pos x="933" y="180"/>
                </a:cxn>
                <a:cxn ang="0">
                  <a:pos x="921" y="191"/>
                </a:cxn>
                <a:cxn ang="0">
                  <a:pos x="910" y="201"/>
                </a:cxn>
                <a:cxn ang="0">
                  <a:pos x="898" y="212"/>
                </a:cxn>
                <a:cxn ang="0">
                  <a:pos x="883" y="225"/>
                </a:cxn>
                <a:cxn ang="0">
                  <a:pos x="868" y="237"/>
                </a:cxn>
                <a:cxn ang="0">
                  <a:pos x="856" y="247"/>
                </a:cxn>
                <a:cxn ang="0">
                  <a:pos x="842" y="257"/>
                </a:cxn>
                <a:cxn ang="0">
                  <a:pos x="826" y="270"/>
                </a:cxn>
                <a:cxn ang="0">
                  <a:pos x="810" y="283"/>
                </a:cxn>
                <a:cxn ang="0">
                  <a:pos x="794" y="293"/>
                </a:cxn>
                <a:cxn ang="0">
                  <a:pos x="777" y="305"/>
                </a:cxn>
                <a:cxn ang="0">
                  <a:pos x="762" y="315"/>
                </a:cxn>
                <a:cxn ang="0">
                  <a:pos x="740" y="328"/>
                </a:cxn>
                <a:cxn ang="0">
                  <a:pos x="723" y="339"/>
                </a:cxn>
                <a:cxn ang="0">
                  <a:pos x="705" y="348"/>
                </a:cxn>
                <a:cxn ang="0">
                  <a:pos x="685" y="359"/>
                </a:cxn>
                <a:cxn ang="0">
                  <a:pos x="671" y="367"/>
                </a:cxn>
                <a:cxn ang="0">
                  <a:pos x="652" y="376"/>
                </a:cxn>
                <a:cxn ang="0">
                  <a:pos x="633" y="386"/>
                </a:cxn>
                <a:cxn ang="0">
                  <a:pos x="612" y="396"/>
                </a:cxn>
                <a:cxn ang="0">
                  <a:pos x="593" y="405"/>
                </a:cxn>
                <a:cxn ang="0">
                  <a:pos x="572" y="414"/>
                </a:cxn>
                <a:cxn ang="0">
                  <a:pos x="545" y="425"/>
                </a:cxn>
                <a:cxn ang="0">
                  <a:pos x="522" y="434"/>
                </a:cxn>
                <a:cxn ang="0">
                  <a:pos x="497" y="444"/>
                </a:cxn>
                <a:cxn ang="0">
                  <a:pos x="472" y="454"/>
                </a:cxn>
                <a:cxn ang="0">
                  <a:pos x="445" y="463"/>
                </a:cxn>
                <a:cxn ang="0">
                  <a:pos x="581" y="574"/>
                </a:cxn>
                <a:cxn ang="0">
                  <a:pos x="41" y="432"/>
                </a:cxn>
                <a:cxn ang="0">
                  <a:pos x="0" y="151"/>
                </a:cxn>
                <a:cxn ang="0">
                  <a:pos x="114" y="231"/>
                </a:cxn>
                <a:cxn ang="0">
                  <a:pos x="139" y="224"/>
                </a:cxn>
                <a:cxn ang="0">
                  <a:pos x="164" y="216"/>
                </a:cxn>
                <a:cxn ang="0">
                  <a:pos x="198" y="206"/>
                </a:cxn>
                <a:cxn ang="0">
                  <a:pos x="229" y="195"/>
                </a:cxn>
                <a:cxn ang="0">
                  <a:pos x="263" y="182"/>
                </a:cxn>
                <a:cxn ang="0">
                  <a:pos x="291" y="170"/>
                </a:cxn>
                <a:cxn ang="0">
                  <a:pos x="318" y="157"/>
                </a:cxn>
                <a:cxn ang="0">
                  <a:pos x="345" y="144"/>
                </a:cxn>
                <a:cxn ang="0">
                  <a:pos x="366" y="131"/>
                </a:cxn>
                <a:cxn ang="0">
                  <a:pos x="389" y="117"/>
                </a:cxn>
                <a:cxn ang="0">
                  <a:pos x="413" y="102"/>
                </a:cxn>
                <a:cxn ang="0">
                  <a:pos x="433" y="87"/>
                </a:cxn>
                <a:cxn ang="0">
                  <a:pos x="453" y="72"/>
                </a:cxn>
                <a:cxn ang="0">
                  <a:pos x="470" y="59"/>
                </a:cxn>
                <a:cxn ang="0">
                  <a:pos x="489" y="41"/>
                </a:cxn>
                <a:cxn ang="0">
                  <a:pos x="506" y="25"/>
                </a:cxn>
                <a:cxn ang="0">
                  <a:pos x="515" y="12"/>
                </a:cxn>
                <a:cxn ang="0">
                  <a:pos x="527" y="0"/>
                </a:cxn>
                <a:cxn ang="0">
                  <a:pos x="982" y="126"/>
                </a:cxn>
              </a:cxnLst>
              <a:rect l="0" t="0" r="r" b="b"/>
              <a:pathLst>
                <a:path w="983" h="575">
                  <a:moveTo>
                    <a:pt x="982" y="126"/>
                  </a:moveTo>
                  <a:lnTo>
                    <a:pt x="970" y="138"/>
                  </a:lnTo>
                  <a:lnTo>
                    <a:pt x="962" y="148"/>
                  </a:lnTo>
                  <a:lnTo>
                    <a:pt x="952" y="159"/>
                  </a:lnTo>
                  <a:lnTo>
                    <a:pt x="943" y="169"/>
                  </a:lnTo>
                  <a:lnTo>
                    <a:pt x="933" y="180"/>
                  </a:lnTo>
                  <a:lnTo>
                    <a:pt x="921" y="191"/>
                  </a:lnTo>
                  <a:lnTo>
                    <a:pt x="910" y="201"/>
                  </a:lnTo>
                  <a:lnTo>
                    <a:pt x="898" y="212"/>
                  </a:lnTo>
                  <a:lnTo>
                    <a:pt x="883" y="225"/>
                  </a:lnTo>
                  <a:lnTo>
                    <a:pt x="868" y="237"/>
                  </a:lnTo>
                  <a:lnTo>
                    <a:pt x="856" y="247"/>
                  </a:lnTo>
                  <a:lnTo>
                    <a:pt x="842" y="257"/>
                  </a:lnTo>
                  <a:lnTo>
                    <a:pt x="826" y="270"/>
                  </a:lnTo>
                  <a:lnTo>
                    <a:pt x="810" y="283"/>
                  </a:lnTo>
                  <a:lnTo>
                    <a:pt x="794" y="293"/>
                  </a:lnTo>
                  <a:lnTo>
                    <a:pt x="777" y="305"/>
                  </a:lnTo>
                  <a:lnTo>
                    <a:pt x="762" y="315"/>
                  </a:lnTo>
                  <a:lnTo>
                    <a:pt x="740" y="328"/>
                  </a:lnTo>
                  <a:lnTo>
                    <a:pt x="723" y="339"/>
                  </a:lnTo>
                  <a:lnTo>
                    <a:pt x="705" y="348"/>
                  </a:lnTo>
                  <a:lnTo>
                    <a:pt x="685" y="359"/>
                  </a:lnTo>
                  <a:lnTo>
                    <a:pt x="671" y="367"/>
                  </a:lnTo>
                  <a:lnTo>
                    <a:pt x="652" y="376"/>
                  </a:lnTo>
                  <a:lnTo>
                    <a:pt x="633" y="386"/>
                  </a:lnTo>
                  <a:lnTo>
                    <a:pt x="612" y="396"/>
                  </a:lnTo>
                  <a:lnTo>
                    <a:pt x="593" y="405"/>
                  </a:lnTo>
                  <a:lnTo>
                    <a:pt x="572" y="414"/>
                  </a:lnTo>
                  <a:lnTo>
                    <a:pt x="545" y="425"/>
                  </a:lnTo>
                  <a:lnTo>
                    <a:pt x="522" y="434"/>
                  </a:lnTo>
                  <a:lnTo>
                    <a:pt x="497" y="444"/>
                  </a:lnTo>
                  <a:lnTo>
                    <a:pt x="472" y="454"/>
                  </a:lnTo>
                  <a:lnTo>
                    <a:pt x="445" y="463"/>
                  </a:lnTo>
                  <a:lnTo>
                    <a:pt x="581" y="574"/>
                  </a:lnTo>
                  <a:lnTo>
                    <a:pt x="41" y="432"/>
                  </a:lnTo>
                  <a:lnTo>
                    <a:pt x="0" y="151"/>
                  </a:lnTo>
                  <a:lnTo>
                    <a:pt x="114" y="231"/>
                  </a:lnTo>
                  <a:lnTo>
                    <a:pt x="139" y="224"/>
                  </a:lnTo>
                  <a:lnTo>
                    <a:pt x="164" y="216"/>
                  </a:lnTo>
                  <a:lnTo>
                    <a:pt x="198" y="206"/>
                  </a:lnTo>
                  <a:lnTo>
                    <a:pt x="229" y="195"/>
                  </a:lnTo>
                  <a:lnTo>
                    <a:pt x="263" y="182"/>
                  </a:lnTo>
                  <a:lnTo>
                    <a:pt x="291" y="170"/>
                  </a:lnTo>
                  <a:lnTo>
                    <a:pt x="318" y="157"/>
                  </a:lnTo>
                  <a:lnTo>
                    <a:pt x="345" y="144"/>
                  </a:lnTo>
                  <a:lnTo>
                    <a:pt x="366" y="131"/>
                  </a:lnTo>
                  <a:lnTo>
                    <a:pt x="389" y="117"/>
                  </a:lnTo>
                  <a:lnTo>
                    <a:pt x="413" y="102"/>
                  </a:lnTo>
                  <a:lnTo>
                    <a:pt x="433" y="87"/>
                  </a:lnTo>
                  <a:lnTo>
                    <a:pt x="453" y="72"/>
                  </a:lnTo>
                  <a:lnTo>
                    <a:pt x="470" y="59"/>
                  </a:lnTo>
                  <a:lnTo>
                    <a:pt x="489" y="41"/>
                  </a:lnTo>
                  <a:lnTo>
                    <a:pt x="506" y="25"/>
                  </a:lnTo>
                  <a:lnTo>
                    <a:pt x="515" y="12"/>
                  </a:lnTo>
                  <a:lnTo>
                    <a:pt x="527" y="0"/>
                  </a:lnTo>
                  <a:lnTo>
                    <a:pt x="982" y="126"/>
                  </a:lnTo>
                </a:path>
              </a:pathLst>
            </a:custGeom>
            <a:gradFill rotWithShape="0">
              <a:gsLst>
                <a:gs pos="0">
                  <a:srgbClr val="008080"/>
                </a:gs>
                <a:gs pos="100000">
                  <a:srgbClr val="008080">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89" name="Freeform 13"/>
            <p:cNvSpPr>
              <a:spLocks/>
            </p:cNvSpPr>
            <p:nvPr/>
          </p:nvSpPr>
          <p:spPr bwMode="auto">
            <a:xfrm>
              <a:off x="3378" y="1782"/>
              <a:ext cx="907" cy="669"/>
            </a:xfrm>
            <a:custGeom>
              <a:avLst/>
              <a:gdLst/>
              <a:ahLst/>
              <a:cxnLst>
                <a:cxn ang="0">
                  <a:pos x="0" y="424"/>
                </a:cxn>
                <a:cxn ang="0">
                  <a:pos x="226" y="474"/>
                </a:cxn>
                <a:cxn ang="0">
                  <a:pos x="238" y="458"/>
                </a:cxn>
                <a:cxn ang="0">
                  <a:pos x="248" y="442"/>
                </a:cxn>
                <a:cxn ang="0">
                  <a:pos x="254" y="427"/>
                </a:cxn>
                <a:cxn ang="0">
                  <a:pos x="261" y="413"/>
                </a:cxn>
                <a:cxn ang="0">
                  <a:pos x="267" y="398"/>
                </a:cxn>
                <a:cxn ang="0">
                  <a:pos x="273" y="381"/>
                </a:cxn>
                <a:cxn ang="0">
                  <a:pos x="277" y="366"/>
                </a:cxn>
                <a:cxn ang="0">
                  <a:pos x="281" y="350"/>
                </a:cxn>
                <a:cxn ang="0">
                  <a:pos x="285" y="332"/>
                </a:cxn>
                <a:cxn ang="0">
                  <a:pos x="286" y="313"/>
                </a:cxn>
                <a:cxn ang="0">
                  <a:pos x="286" y="280"/>
                </a:cxn>
                <a:cxn ang="0">
                  <a:pos x="285" y="262"/>
                </a:cxn>
                <a:cxn ang="0">
                  <a:pos x="284" y="246"/>
                </a:cxn>
                <a:cxn ang="0">
                  <a:pos x="279" y="230"/>
                </a:cxn>
                <a:cxn ang="0">
                  <a:pos x="274" y="212"/>
                </a:cxn>
                <a:cxn ang="0">
                  <a:pos x="269" y="198"/>
                </a:cxn>
                <a:cxn ang="0">
                  <a:pos x="262" y="179"/>
                </a:cxn>
                <a:cxn ang="0">
                  <a:pos x="253" y="161"/>
                </a:cxn>
                <a:cxn ang="0">
                  <a:pos x="689" y="0"/>
                </a:cxn>
                <a:cxn ang="0">
                  <a:pos x="700" y="16"/>
                </a:cxn>
                <a:cxn ang="0">
                  <a:pos x="710" y="30"/>
                </a:cxn>
                <a:cxn ang="0">
                  <a:pos x="718" y="44"/>
                </a:cxn>
                <a:cxn ang="0">
                  <a:pos x="725" y="58"/>
                </a:cxn>
                <a:cxn ang="0">
                  <a:pos x="732" y="71"/>
                </a:cxn>
                <a:cxn ang="0">
                  <a:pos x="740" y="85"/>
                </a:cxn>
                <a:cxn ang="0">
                  <a:pos x="746" y="98"/>
                </a:cxn>
                <a:cxn ang="0">
                  <a:pos x="751" y="111"/>
                </a:cxn>
                <a:cxn ang="0">
                  <a:pos x="756" y="124"/>
                </a:cxn>
                <a:cxn ang="0">
                  <a:pos x="763" y="139"/>
                </a:cxn>
                <a:cxn ang="0">
                  <a:pos x="767" y="156"/>
                </a:cxn>
                <a:cxn ang="0">
                  <a:pos x="773" y="171"/>
                </a:cxn>
                <a:cxn ang="0">
                  <a:pos x="778" y="187"/>
                </a:cxn>
                <a:cxn ang="0">
                  <a:pos x="782" y="203"/>
                </a:cxn>
                <a:cxn ang="0">
                  <a:pos x="783" y="220"/>
                </a:cxn>
                <a:cxn ang="0">
                  <a:pos x="786" y="239"/>
                </a:cxn>
                <a:cxn ang="0">
                  <a:pos x="788" y="257"/>
                </a:cxn>
                <a:cxn ang="0">
                  <a:pos x="788" y="274"/>
                </a:cxn>
                <a:cxn ang="0">
                  <a:pos x="788" y="293"/>
                </a:cxn>
                <a:cxn ang="0">
                  <a:pos x="788" y="316"/>
                </a:cxn>
                <a:cxn ang="0">
                  <a:pos x="787" y="338"/>
                </a:cxn>
                <a:cxn ang="0">
                  <a:pos x="786" y="352"/>
                </a:cxn>
                <a:cxn ang="0">
                  <a:pos x="783" y="369"/>
                </a:cxn>
                <a:cxn ang="0">
                  <a:pos x="782" y="386"/>
                </a:cxn>
                <a:cxn ang="0">
                  <a:pos x="776" y="406"/>
                </a:cxn>
                <a:cxn ang="0">
                  <a:pos x="771" y="422"/>
                </a:cxn>
                <a:cxn ang="0">
                  <a:pos x="766" y="438"/>
                </a:cxn>
                <a:cxn ang="0">
                  <a:pos x="759" y="459"/>
                </a:cxn>
                <a:cxn ang="0">
                  <a:pos x="752" y="474"/>
                </a:cxn>
                <a:cxn ang="0">
                  <a:pos x="746" y="492"/>
                </a:cxn>
                <a:cxn ang="0">
                  <a:pos x="737" y="509"/>
                </a:cxn>
                <a:cxn ang="0">
                  <a:pos x="728" y="525"/>
                </a:cxn>
                <a:cxn ang="0">
                  <a:pos x="719" y="542"/>
                </a:cxn>
                <a:cxn ang="0">
                  <a:pos x="707" y="564"/>
                </a:cxn>
                <a:cxn ang="0">
                  <a:pos x="694" y="584"/>
                </a:cxn>
                <a:cxn ang="0">
                  <a:pos x="906" y="635"/>
                </a:cxn>
                <a:cxn ang="0">
                  <a:pos x="372" y="668"/>
                </a:cxn>
                <a:cxn ang="0">
                  <a:pos x="0" y="424"/>
                </a:cxn>
              </a:cxnLst>
              <a:rect l="0" t="0" r="r" b="b"/>
              <a:pathLst>
                <a:path w="907" h="669">
                  <a:moveTo>
                    <a:pt x="0" y="424"/>
                  </a:moveTo>
                  <a:lnTo>
                    <a:pt x="226" y="474"/>
                  </a:lnTo>
                  <a:lnTo>
                    <a:pt x="238" y="458"/>
                  </a:lnTo>
                  <a:lnTo>
                    <a:pt x="248" y="442"/>
                  </a:lnTo>
                  <a:lnTo>
                    <a:pt x="254" y="427"/>
                  </a:lnTo>
                  <a:lnTo>
                    <a:pt x="261" y="413"/>
                  </a:lnTo>
                  <a:lnTo>
                    <a:pt x="267" y="398"/>
                  </a:lnTo>
                  <a:lnTo>
                    <a:pt x="273" y="381"/>
                  </a:lnTo>
                  <a:lnTo>
                    <a:pt x="277" y="366"/>
                  </a:lnTo>
                  <a:lnTo>
                    <a:pt x="281" y="350"/>
                  </a:lnTo>
                  <a:lnTo>
                    <a:pt x="285" y="332"/>
                  </a:lnTo>
                  <a:lnTo>
                    <a:pt x="286" y="313"/>
                  </a:lnTo>
                  <a:lnTo>
                    <a:pt x="286" y="280"/>
                  </a:lnTo>
                  <a:lnTo>
                    <a:pt x="285" y="262"/>
                  </a:lnTo>
                  <a:lnTo>
                    <a:pt x="284" y="246"/>
                  </a:lnTo>
                  <a:lnTo>
                    <a:pt x="279" y="230"/>
                  </a:lnTo>
                  <a:lnTo>
                    <a:pt x="274" y="212"/>
                  </a:lnTo>
                  <a:lnTo>
                    <a:pt x="269" y="198"/>
                  </a:lnTo>
                  <a:lnTo>
                    <a:pt x="262" y="179"/>
                  </a:lnTo>
                  <a:lnTo>
                    <a:pt x="253" y="161"/>
                  </a:lnTo>
                  <a:lnTo>
                    <a:pt x="689" y="0"/>
                  </a:lnTo>
                  <a:lnTo>
                    <a:pt x="700" y="16"/>
                  </a:lnTo>
                  <a:lnTo>
                    <a:pt x="710" y="30"/>
                  </a:lnTo>
                  <a:lnTo>
                    <a:pt x="718" y="44"/>
                  </a:lnTo>
                  <a:lnTo>
                    <a:pt x="725" y="58"/>
                  </a:lnTo>
                  <a:lnTo>
                    <a:pt x="732" y="71"/>
                  </a:lnTo>
                  <a:lnTo>
                    <a:pt x="740" y="85"/>
                  </a:lnTo>
                  <a:lnTo>
                    <a:pt x="746" y="98"/>
                  </a:lnTo>
                  <a:lnTo>
                    <a:pt x="751" y="111"/>
                  </a:lnTo>
                  <a:lnTo>
                    <a:pt x="756" y="124"/>
                  </a:lnTo>
                  <a:lnTo>
                    <a:pt x="763" y="139"/>
                  </a:lnTo>
                  <a:lnTo>
                    <a:pt x="767" y="156"/>
                  </a:lnTo>
                  <a:lnTo>
                    <a:pt x="773" y="171"/>
                  </a:lnTo>
                  <a:lnTo>
                    <a:pt x="778" y="187"/>
                  </a:lnTo>
                  <a:lnTo>
                    <a:pt x="782" y="203"/>
                  </a:lnTo>
                  <a:lnTo>
                    <a:pt x="783" y="220"/>
                  </a:lnTo>
                  <a:lnTo>
                    <a:pt x="786" y="239"/>
                  </a:lnTo>
                  <a:lnTo>
                    <a:pt x="788" y="257"/>
                  </a:lnTo>
                  <a:lnTo>
                    <a:pt x="788" y="274"/>
                  </a:lnTo>
                  <a:lnTo>
                    <a:pt x="788" y="293"/>
                  </a:lnTo>
                  <a:lnTo>
                    <a:pt x="788" y="316"/>
                  </a:lnTo>
                  <a:lnTo>
                    <a:pt x="787" y="338"/>
                  </a:lnTo>
                  <a:lnTo>
                    <a:pt x="786" y="352"/>
                  </a:lnTo>
                  <a:lnTo>
                    <a:pt x="783" y="369"/>
                  </a:lnTo>
                  <a:lnTo>
                    <a:pt x="782" y="386"/>
                  </a:lnTo>
                  <a:lnTo>
                    <a:pt x="776" y="406"/>
                  </a:lnTo>
                  <a:lnTo>
                    <a:pt x="771" y="422"/>
                  </a:lnTo>
                  <a:lnTo>
                    <a:pt x="766" y="438"/>
                  </a:lnTo>
                  <a:lnTo>
                    <a:pt x="759" y="459"/>
                  </a:lnTo>
                  <a:lnTo>
                    <a:pt x="752" y="474"/>
                  </a:lnTo>
                  <a:lnTo>
                    <a:pt x="746" y="492"/>
                  </a:lnTo>
                  <a:lnTo>
                    <a:pt x="737" y="509"/>
                  </a:lnTo>
                  <a:lnTo>
                    <a:pt x="728" y="525"/>
                  </a:lnTo>
                  <a:lnTo>
                    <a:pt x="719" y="542"/>
                  </a:lnTo>
                  <a:lnTo>
                    <a:pt x="707" y="564"/>
                  </a:lnTo>
                  <a:lnTo>
                    <a:pt x="694" y="584"/>
                  </a:lnTo>
                  <a:lnTo>
                    <a:pt x="906" y="635"/>
                  </a:lnTo>
                  <a:lnTo>
                    <a:pt x="372" y="668"/>
                  </a:lnTo>
                  <a:lnTo>
                    <a:pt x="0" y="424"/>
                  </a:lnTo>
                </a:path>
              </a:pathLst>
            </a:custGeom>
            <a:gradFill rotWithShape="0">
              <a:gsLst>
                <a:gs pos="0">
                  <a:srgbClr val="0000FF"/>
                </a:gs>
                <a:gs pos="100000">
                  <a:srgbClr val="0000FF">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90" name="Freeform 14"/>
            <p:cNvSpPr>
              <a:spLocks/>
            </p:cNvSpPr>
            <p:nvPr/>
          </p:nvSpPr>
          <p:spPr bwMode="auto">
            <a:xfrm>
              <a:off x="3213" y="1393"/>
              <a:ext cx="1060" cy="591"/>
            </a:xfrm>
            <a:custGeom>
              <a:avLst/>
              <a:gdLst/>
              <a:ahLst/>
              <a:cxnLst>
                <a:cxn ang="0">
                  <a:pos x="214" y="0"/>
                </a:cxn>
                <a:cxn ang="0">
                  <a:pos x="236" y="6"/>
                </a:cxn>
                <a:cxn ang="0">
                  <a:pos x="253" y="12"/>
                </a:cxn>
                <a:cxn ang="0">
                  <a:pos x="272" y="17"/>
                </a:cxn>
                <a:cxn ang="0">
                  <a:pos x="289" y="22"/>
                </a:cxn>
                <a:cxn ang="0">
                  <a:pos x="308" y="29"/>
                </a:cxn>
                <a:cxn ang="0">
                  <a:pos x="326" y="36"/>
                </a:cxn>
                <a:cxn ang="0">
                  <a:pos x="343" y="42"/>
                </a:cxn>
                <a:cxn ang="0">
                  <a:pos x="362" y="48"/>
                </a:cxn>
                <a:cxn ang="0">
                  <a:pos x="383" y="57"/>
                </a:cxn>
                <a:cxn ang="0">
                  <a:pos x="406" y="66"/>
                </a:cxn>
                <a:cxn ang="0">
                  <a:pos x="423" y="73"/>
                </a:cxn>
                <a:cxn ang="0">
                  <a:pos x="440" y="82"/>
                </a:cxn>
                <a:cxn ang="0">
                  <a:pos x="462" y="90"/>
                </a:cxn>
                <a:cxn ang="0">
                  <a:pos x="483" y="100"/>
                </a:cxn>
                <a:cxn ang="0">
                  <a:pos x="502" y="109"/>
                </a:cxn>
                <a:cxn ang="0">
                  <a:pos x="521" y="120"/>
                </a:cxn>
                <a:cxn ang="0">
                  <a:pos x="538" y="129"/>
                </a:cxn>
                <a:cxn ang="0">
                  <a:pos x="559" y="140"/>
                </a:cxn>
                <a:cxn ang="0">
                  <a:pos x="578" y="151"/>
                </a:cxn>
                <a:cxn ang="0">
                  <a:pos x="594" y="161"/>
                </a:cxn>
                <a:cxn ang="0">
                  <a:pos x="613" y="172"/>
                </a:cxn>
                <a:cxn ang="0">
                  <a:pos x="627" y="181"/>
                </a:cxn>
                <a:cxn ang="0">
                  <a:pos x="643" y="192"/>
                </a:cxn>
                <a:cxn ang="0">
                  <a:pos x="660" y="203"/>
                </a:cxn>
                <a:cxn ang="0">
                  <a:pos x="677" y="216"/>
                </a:cxn>
                <a:cxn ang="0">
                  <a:pos x="691" y="227"/>
                </a:cxn>
                <a:cxn ang="0">
                  <a:pos x="708" y="240"/>
                </a:cxn>
                <a:cxn ang="0">
                  <a:pos x="727" y="255"/>
                </a:cxn>
                <a:cxn ang="0">
                  <a:pos x="742" y="269"/>
                </a:cxn>
                <a:cxn ang="0">
                  <a:pos x="760" y="284"/>
                </a:cxn>
                <a:cxn ang="0">
                  <a:pos x="776" y="298"/>
                </a:cxn>
                <a:cxn ang="0">
                  <a:pos x="790" y="314"/>
                </a:cxn>
                <a:cxn ang="0">
                  <a:pos x="806" y="330"/>
                </a:cxn>
                <a:cxn ang="0">
                  <a:pos x="818" y="344"/>
                </a:cxn>
                <a:cxn ang="0">
                  <a:pos x="830" y="358"/>
                </a:cxn>
                <a:cxn ang="0">
                  <a:pos x="841" y="374"/>
                </a:cxn>
                <a:cxn ang="0">
                  <a:pos x="849" y="384"/>
                </a:cxn>
                <a:cxn ang="0">
                  <a:pos x="1059" y="336"/>
                </a:cxn>
                <a:cxn ang="0">
                  <a:pos x="732" y="590"/>
                </a:cxn>
                <a:cxn ang="0">
                  <a:pos x="153" y="548"/>
                </a:cxn>
                <a:cxn ang="0">
                  <a:pos x="383" y="494"/>
                </a:cxn>
                <a:cxn ang="0">
                  <a:pos x="368" y="476"/>
                </a:cxn>
                <a:cxn ang="0">
                  <a:pos x="352" y="459"/>
                </a:cxn>
                <a:cxn ang="0">
                  <a:pos x="332" y="440"/>
                </a:cxn>
                <a:cxn ang="0">
                  <a:pos x="310" y="420"/>
                </a:cxn>
                <a:cxn ang="0">
                  <a:pos x="289" y="404"/>
                </a:cxn>
                <a:cxn ang="0">
                  <a:pos x="268" y="388"/>
                </a:cxn>
                <a:cxn ang="0">
                  <a:pos x="246" y="373"/>
                </a:cxn>
                <a:cxn ang="0">
                  <a:pos x="223" y="359"/>
                </a:cxn>
                <a:cxn ang="0">
                  <a:pos x="200" y="347"/>
                </a:cxn>
                <a:cxn ang="0">
                  <a:pos x="174" y="333"/>
                </a:cxn>
                <a:cxn ang="0">
                  <a:pos x="148" y="321"/>
                </a:cxn>
                <a:cxn ang="0">
                  <a:pos x="124" y="309"/>
                </a:cxn>
                <a:cxn ang="0">
                  <a:pos x="100" y="299"/>
                </a:cxn>
                <a:cxn ang="0">
                  <a:pos x="71" y="288"/>
                </a:cxn>
                <a:cxn ang="0">
                  <a:pos x="41" y="278"/>
                </a:cxn>
                <a:cxn ang="0">
                  <a:pos x="21" y="273"/>
                </a:cxn>
                <a:cxn ang="0">
                  <a:pos x="0" y="266"/>
                </a:cxn>
                <a:cxn ang="0">
                  <a:pos x="214" y="0"/>
                </a:cxn>
              </a:cxnLst>
              <a:rect l="0" t="0" r="r" b="b"/>
              <a:pathLst>
                <a:path w="1060" h="591">
                  <a:moveTo>
                    <a:pt x="214" y="0"/>
                  </a:moveTo>
                  <a:lnTo>
                    <a:pt x="236" y="6"/>
                  </a:lnTo>
                  <a:lnTo>
                    <a:pt x="253" y="12"/>
                  </a:lnTo>
                  <a:lnTo>
                    <a:pt x="272" y="17"/>
                  </a:lnTo>
                  <a:lnTo>
                    <a:pt x="289" y="22"/>
                  </a:lnTo>
                  <a:lnTo>
                    <a:pt x="308" y="29"/>
                  </a:lnTo>
                  <a:lnTo>
                    <a:pt x="326" y="36"/>
                  </a:lnTo>
                  <a:lnTo>
                    <a:pt x="343" y="42"/>
                  </a:lnTo>
                  <a:lnTo>
                    <a:pt x="362" y="48"/>
                  </a:lnTo>
                  <a:lnTo>
                    <a:pt x="383" y="57"/>
                  </a:lnTo>
                  <a:lnTo>
                    <a:pt x="406" y="66"/>
                  </a:lnTo>
                  <a:lnTo>
                    <a:pt x="423" y="73"/>
                  </a:lnTo>
                  <a:lnTo>
                    <a:pt x="440" y="82"/>
                  </a:lnTo>
                  <a:lnTo>
                    <a:pt x="462" y="90"/>
                  </a:lnTo>
                  <a:lnTo>
                    <a:pt x="483" y="100"/>
                  </a:lnTo>
                  <a:lnTo>
                    <a:pt x="502" y="109"/>
                  </a:lnTo>
                  <a:lnTo>
                    <a:pt x="521" y="120"/>
                  </a:lnTo>
                  <a:lnTo>
                    <a:pt x="538" y="129"/>
                  </a:lnTo>
                  <a:lnTo>
                    <a:pt x="559" y="140"/>
                  </a:lnTo>
                  <a:lnTo>
                    <a:pt x="578" y="151"/>
                  </a:lnTo>
                  <a:lnTo>
                    <a:pt x="594" y="161"/>
                  </a:lnTo>
                  <a:lnTo>
                    <a:pt x="613" y="172"/>
                  </a:lnTo>
                  <a:lnTo>
                    <a:pt x="627" y="181"/>
                  </a:lnTo>
                  <a:lnTo>
                    <a:pt x="643" y="192"/>
                  </a:lnTo>
                  <a:lnTo>
                    <a:pt x="660" y="203"/>
                  </a:lnTo>
                  <a:lnTo>
                    <a:pt x="677" y="216"/>
                  </a:lnTo>
                  <a:lnTo>
                    <a:pt x="691" y="227"/>
                  </a:lnTo>
                  <a:lnTo>
                    <a:pt x="708" y="240"/>
                  </a:lnTo>
                  <a:lnTo>
                    <a:pt x="727" y="255"/>
                  </a:lnTo>
                  <a:lnTo>
                    <a:pt x="742" y="269"/>
                  </a:lnTo>
                  <a:lnTo>
                    <a:pt x="760" y="284"/>
                  </a:lnTo>
                  <a:lnTo>
                    <a:pt x="776" y="298"/>
                  </a:lnTo>
                  <a:lnTo>
                    <a:pt x="790" y="314"/>
                  </a:lnTo>
                  <a:lnTo>
                    <a:pt x="806" y="330"/>
                  </a:lnTo>
                  <a:lnTo>
                    <a:pt x="818" y="344"/>
                  </a:lnTo>
                  <a:lnTo>
                    <a:pt x="830" y="358"/>
                  </a:lnTo>
                  <a:lnTo>
                    <a:pt x="841" y="374"/>
                  </a:lnTo>
                  <a:lnTo>
                    <a:pt x="849" y="384"/>
                  </a:lnTo>
                  <a:lnTo>
                    <a:pt x="1059" y="336"/>
                  </a:lnTo>
                  <a:lnTo>
                    <a:pt x="732" y="590"/>
                  </a:lnTo>
                  <a:lnTo>
                    <a:pt x="153" y="548"/>
                  </a:lnTo>
                  <a:lnTo>
                    <a:pt x="383" y="494"/>
                  </a:lnTo>
                  <a:lnTo>
                    <a:pt x="368" y="476"/>
                  </a:lnTo>
                  <a:lnTo>
                    <a:pt x="352" y="459"/>
                  </a:lnTo>
                  <a:lnTo>
                    <a:pt x="332" y="440"/>
                  </a:lnTo>
                  <a:lnTo>
                    <a:pt x="310" y="420"/>
                  </a:lnTo>
                  <a:lnTo>
                    <a:pt x="289" y="404"/>
                  </a:lnTo>
                  <a:lnTo>
                    <a:pt x="268" y="388"/>
                  </a:lnTo>
                  <a:lnTo>
                    <a:pt x="246" y="373"/>
                  </a:lnTo>
                  <a:lnTo>
                    <a:pt x="223" y="359"/>
                  </a:lnTo>
                  <a:lnTo>
                    <a:pt x="200" y="347"/>
                  </a:lnTo>
                  <a:lnTo>
                    <a:pt x="174" y="333"/>
                  </a:lnTo>
                  <a:lnTo>
                    <a:pt x="148" y="321"/>
                  </a:lnTo>
                  <a:lnTo>
                    <a:pt x="124" y="309"/>
                  </a:lnTo>
                  <a:lnTo>
                    <a:pt x="100" y="299"/>
                  </a:lnTo>
                  <a:lnTo>
                    <a:pt x="71" y="288"/>
                  </a:lnTo>
                  <a:lnTo>
                    <a:pt x="41" y="278"/>
                  </a:lnTo>
                  <a:lnTo>
                    <a:pt x="21" y="273"/>
                  </a:lnTo>
                  <a:lnTo>
                    <a:pt x="0" y="266"/>
                  </a:lnTo>
                  <a:lnTo>
                    <a:pt x="214" y="0"/>
                  </a:lnTo>
                </a:path>
              </a:pathLst>
            </a:custGeom>
            <a:gradFill rotWithShape="0">
              <a:gsLst>
                <a:gs pos="0">
                  <a:srgbClr val="00FF00"/>
                </a:gs>
                <a:gs pos="100000">
                  <a:srgbClr val="00FF00">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sp>
          <p:nvSpPr>
            <p:cNvPr id="24591" name="Freeform 15"/>
            <p:cNvSpPr>
              <a:spLocks/>
            </p:cNvSpPr>
            <p:nvPr/>
          </p:nvSpPr>
          <p:spPr bwMode="auto">
            <a:xfrm>
              <a:off x="2468" y="1242"/>
              <a:ext cx="1027" cy="485"/>
            </a:xfrm>
            <a:custGeom>
              <a:avLst/>
              <a:gdLst/>
              <a:ahLst/>
              <a:cxnLst>
                <a:cxn ang="0">
                  <a:pos x="547" y="484"/>
                </a:cxn>
                <a:cxn ang="0">
                  <a:pos x="614" y="390"/>
                </a:cxn>
                <a:cxn ang="0">
                  <a:pos x="593" y="386"/>
                </a:cxn>
                <a:cxn ang="0">
                  <a:pos x="569" y="382"/>
                </a:cxn>
                <a:cxn ang="0">
                  <a:pos x="538" y="378"/>
                </a:cxn>
                <a:cxn ang="0">
                  <a:pos x="512" y="376"/>
                </a:cxn>
                <a:cxn ang="0">
                  <a:pos x="484" y="374"/>
                </a:cxn>
                <a:cxn ang="0">
                  <a:pos x="454" y="372"/>
                </a:cxn>
                <a:cxn ang="0">
                  <a:pos x="421" y="371"/>
                </a:cxn>
                <a:cxn ang="0">
                  <a:pos x="364" y="371"/>
                </a:cxn>
                <a:cxn ang="0">
                  <a:pos x="334" y="372"/>
                </a:cxn>
                <a:cxn ang="0">
                  <a:pos x="307" y="373"/>
                </a:cxn>
                <a:cxn ang="0">
                  <a:pos x="278" y="374"/>
                </a:cxn>
                <a:cxn ang="0">
                  <a:pos x="250" y="378"/>
                </a:cxn>
                <a:cxn ang="0">
                  <a:pos x="223" y="381"/>
                </a:cxn>
                <a:cxn ang="0">
                  <a:pos x="191" y="385"/>
                </a:cxn>
                <a:cxn ang="0">
                  <a:pos x="163" y="390"/>
                </a:cxn>
                <a:cxn ang="0">
                  <a:pos x="237" y="192"/>
                </a:cxn>
                <a:cxn ang="0">
                  <a:pos x="0" y="112"/>
                </a:cxn>
                <a:cxn ang="0">
                  <a:pos x="12" y="110"/>
                </a:cxn>
                <a:cxn ang="0">
                  <a:pos x="36" y="105"/>
                </a:cxn>
                <a:cxn ang="0">
                  <a:pos x="55" y="102"/>
                </a:cxn>
                <a:cxn ang="0">
                  <a:pos x="76" y="98"/>
                </a:cxn>
                <a:cxn ang="0">
                  <a:pos x="102" y="95"/>
                </a:cxn>
                <a:cxn ang="0">
                  <a:pos x="123" y="92"/>
                </a:cxn>
                <a:cxn ang="0">
                  <a:pos x="153" y="88"/>
                </a:cxn>
                <a:cxn ang="0">
                  <a:pos x="177" y="85"/>
                </a:cxn>
                <a:cxn ang="0">
                  <a:pos x="205" y="83"/>
                </a:cxn>
                <a:cxn ang="0">
                  <a:pos x="234" y="81"/>
                </a:cxn>
                <a:cxn ang="0">
                  <a:pos x="262" y="79"/>
                </a:cxn>
                <a:cxn ang="0">
                  <a:pos x="295" y="78"/>
                </a:cxn>
                <a:cxn ang="0">
                  <a:pos x="325" y="77"/>
                </a:cxn>
                <a:cxn ang="0">
                  <a:pos x="356" y="77"/>
                </a:cxn>
                <a:cxn ang="0">
                  <a:pos x="388" y="77"/>
                </a:cxn>
                <a:cxn ang="0">
                  <a:pos x="428" y="77"/>
                </a:cxn>
                <a:cxn ang="0">
                  <a:pos x="464" y="78"/>
                </a:cxn>
                <a:cxn ang="0">
                  <a:pos x="488" y="78"/>
                </a:cxn>
                <a:cxn ang="0">
                  <a:pos x="518" y="80"/>
                </a:cxn>
                <a:cxn ang="0">
                  <a:pos x="546" y="82"/>
                </a:cxn>
                <a:cxn ang="0">
                  <a:pos x="579" y="84"/>
                </a:cxn>
                <a:cxn ang="0">
                  <a:pos x="608" y="87"/>
                </a:cxn>
                <a:cxn ang="0">
                  <a:pos x="635" y="90"/>
                </a:cxn>
                <a:cxn ang="0">
                  <a:pos x="671" y="94"/>
                </a:cxn>
                <a:cxn ang="0">
                  <a:pos x="697" y="98"/>
                </a:cxn>
                <a:cxn ang="0">
                  <a:pos x="729" y="102"/>
                </a:cxn>
                <a:cxn ang="0">
                  <a:pos x="756" y="106"/>
                </a:cxn>
                <a:cxn ang="0">
                  <a:pos x="785" y="112"/>
                </a:cxn>
                <a:cxn ang="0">
                  <a:pos x="815" y="118"/>
                </a:cxn>
                <a:cxn ang="0">
                  <a:pos x="902" y="0"/>
                </a:cxn>
                <a:cxn ang="0">
                  <a:pos x="1026" y="328"/>
                </a:cxn>
                <a:cxn ang="0">
                  <a:pos x="547" y="484"/>
                </a:cxn>
              </a:cxnLst>
              <a:rect l="0" t="0" r="r" b="b"/>
              <a:pathLst>
                <a:path w="1027" h="485">
                  <a:moveTo>
                    <a:pt x="547" y="484"/>
                  </a:moveTo>
                  <a:lnTo>
                    <a:pt x="614" y="390"/>
                  </a:lnTo>
                  <a:lnTo>
                    <a:pt x="593" y="386"/>
                  </a:lnTo>
                  <a:lnTo>
                    <a:pt x="569" y="382"/>
                  </a:lnTo>
                  <a:lnTo>
                    <a:pt x="538" y="378"/>
                  </a:lnTo>
                  <a:lnTo>
                    <a:pt x="512" y="376"/>
                  </a:lnTo>
                  <a:lnTo>
                    <a:pt x="484" y="374"/>
                  </a:lnTo>
                  <a:lnTo>
                    <a:pt x="454" y="372"/>
                  </a:lnTo>
                  <a:lnTo>
                    <a:pt x="421" y="371"/>
                  </a:lnTo>
                  <a:lnTo>
                    <a:pt x="364" y="371"/>
                  </a:lnTo>
                  <a:lnTo>
                    <a:pt x="334" y="372"/>
                  </a:lnTo>
                  <a:lnTo>
                    <a:pt x="307" y="373"/>
                  </a:lnTo>
                  <a:lnTo>
                    <a:pt x="278" y="374"/>
                  </a:lnTo>
                  <a:lnTo>
                    <a:pt x="250" y="378"/>
                  </a:lnTo>
                  <a:lnTo>
                    <a:pt x="223" y="381"/>
                  </a:lnTo>
                  <a:lnTo>
                    <a:pt x="191" y="385"/>
                  </a:lnTo>
                  <a:lnTo>
                    <a:pt x="163" y="390"/>
                  </a:lnTo>
                  <a:lnTo>
                    <a:pt x="237" y="192"/>
                  </a:lnTo>
                  <a:lnTo>
                    <a:pt x="0" y="112"/>
                  </a:lnTo>
                  <a:lnTo>
                    <a:pt x="12" y="110"/>
                  </a:lnTo>
                  <a:lnTo>
                    <a:pt x="36" y="105"/>
                  </a:lnTo>
                  <a:lnTo>
                    <a:pt x="55" y="102"/>
                  </a:lnTo>
                  <a:lnTo>
                    <a:pt x="76" y="98"/>
                  </a:lnTo>
                  <a:lnTo>
                    <a:pt x="102" y="95"/>
                  </a:lnTo>
                  <a:lnTo>
                    <a:pt x="123" y="92"/>
                  </a:lnTo>
                  <a:lnTo>
                    <a:pt x="153" y="88"/>
                  </a:lnTo>
                  <a:lnTo>
                    <a:pt x="177" y="85"/>
                  </a:lnTo>
                  <a:lnTo>
                    <a:pt x="205" y="83"/>
                  </a:lnTo>
                  <a:lnTo>
                    <a:pt x="234" y="81"/>
                  </a:lnTo>
                  <a:lnTo>
                    <a:pt x="262" y="79"/>
                  </a:lnTo>
                  <a:lnTo>
                    <a:pt x="295" y="78"/>
                  </a:lnTo>
                  <a:lnTo>
                    <a:pt x="325" y="77"/>
                  </a:lnTo>
                  <a:lnTo>
                    <a:pt x="356" y="77"/>
                  </a:lnTo>
                  <a:lnTo>
                    <a:pt x="388" y="77"/>
                  </a:lnTo>
                  <a:lnTo>
                    <a:pt x="428" y="77"/>
                  </a:lnTo>
                  <a:lnTo>
                    <a:pt x="464" y="78"/>
                  </a:lnTo>
                  <a:lnTo>
                    <a:pt x="488" y="78"/>
                  </a:lnTo>
                  <a:lnTo>
                    <a:pt x="518" y="80"/>
                  </a:lnTo>
                  <a:lnTo>
                    <a:pt x="546" y="82"/>
                  </a:lnTo>
                  <a:lnTo>
                    <a:pt x="579" y="84"/>
                  </a:lnTo>
                  <a:lnTo>
                    <a:pt x="608" y="87"/>
                  </a:lnTo>
                  <a:lnTo>
                    <a:pt x="635" y="90"/>
                  </a:lnTo>
                  <a:lnTo>
                    <a:pt x="671" y="94"/>
                  </a:lnTo>
                  <a:lnTo>
                    <a:pt x="697" y="98"/>
                  </a:lnTo>
                  <a:lnTo>
                    <a:pt x="729" y="102"/>
                  </a:lnTo>
                  <a:lnTo>
                    <a:pt x="756" y="106"/>
                  </a:lnTo>
                  <a:lnTo>
                    <a:pt x="785" y="112"/>
                  </a:lnTo>
                  <a:lnTo>
                    <a:pt x="815" y="118"/>
                  </a:lnTo>
                  <a:lnTo>
                    <a:pt x="902" y="0"/>
                  </a:lnTo>
                  <a:lnTo>
                    <a:pt x="1026" y="328"/>
                  </a:lnTo>
                  <a:lnTo>
                    <a:pt x="547" y="484"/>
                  </a:lnTo>
                </a:path>
              </a:pathLst>
            </a:custGeom>
            <a:gradFill rotWithShape="0">
              <a:gsLst>
                <a:gs pos="0">
                  <a:srgbClr val="FF0000"/>
                </a:gs>
                <a:gs pos="100000">
                  <a:srgbClr val="FF0000">
                    <a:gamma/>
                    <a:tint val="70196"/>
                    <a:invGamma/>
                  </a:srgbClr>
                </a:gs>
              </a:gsLst>
              <a:path path="rect">
                <a:fillToRect l="50000" t="50000" r="50000" b="50000"/>
              </a:path>
            </a:gradFill>
            <a:ln w="12700" cap="rnd" cmpd="sng">
              <a:solidFill>
                <a:srgbClr val="000000"/>
              </a:solidFill>
              <a:prstDash val="solid"/>
              <a:round/>
              <a:headEnd type="none" w="med" len="med"/>
              <a:tailEnd type="none" w="med" len="med"/>
            </a:ln>
            <a:effectLst>
              <a:outerShdw dist="107763" dir="2700000" algn="ctr" rotWithShape="0">
                <a:srgbClr val="676767"/>
              </a:outerShdw>
            </a:effectLst>
          </p:spPr>
          <p:txBody>
            <a:bodyPr/>
            <a:lstStyle/>
            <a:p>
              <a:endParaRPr lang="en-US"/>
            </a:p>
          </p:txBody>
        </p:sp>
      </p:grpSp>
      <p:sp>
        <p:nvSpPr>
          <p:cNvPr id="24593" name="Rectangle 17"/>
          <p:cNvSpPr>
            <a:spLocks noChangeArrowheads="1"/>
          </p:cNvSpPr>
          <p:nvPr/>
        </p:nvSpPr>
        <p:spPr bwMode="auto">
          <a:xfrm>
            <a:off x="3756024" y="3426485"/>
            <a:ext cx="1889127" cy="837665"/>
          </a:xfrm>
          <a:prstGeom prst="rect">
            <a:avLst/>
          </a:prstGeom>
          <a:noFill/>
          <a:ln w="12700">
            <a:noFill/>
            <a:miter lim="800000"/>
            <a:headEnd/>
            <a:tailEnd/>
          </a:ln>
          <a:effectLst/>
        </p:spPr>
        <p:txBody>
          <a:bodyPr wrap="square" lIns="90488" tIns="44450" rIns="90488" bIns="44450">
            <a:spAutoFit/>
          </a:bodyPr>
          <a:lstStyle/>
          <a:p>
            <a:pPr algn="ctr" eaLnBrk="0" hangingPunct="0">
              <a:lnSpc>
                <a:spcPct val="90000"/>
              </a:lnSpc>
              <a:spcBef>
                <a:spcPct val="50000"/>
              </a:spcBef>
            </a:pPr>
            <a:r>
              <a:rPr lang="en-US" b="1">
                <a:latin typeface="Arial" pitchFamily="34" charset="0"/>
              </a:rPr>
              <a:t>Increasing Consumers’ Attention</a:t>
            </a:r>
          </a:p>
        </p:txBody>
      </p:sp>
      <p:sp>
        <p:nvSpPr>
          <p:cNvPr id="24594" name="Rectangle 18"/>
          <p:cNvSpPr>
            <a:spLocks noChangeArrowheads="1"/>
          </p:cNvSpPr>
          <p:nvPr/>
        </p:nvSpPr>
        <p:spPr bwMode="auto">
          <a:xfrm>
            <a:off x="542924" y="4080364"/>
            <a:ext cx="2403509" cy="1019253"/>
          </a:xfrm>
          <a:prstGeom prst="rect">
            <a:avLst/>
          </a:prstGeom>
          <a:noFill/>
          <a:ln w="12700">
            <a:noFill/>
            <a:miter lim="800000"/>
            <a:headEnd/>
            <a:tailEnd/>
          </a:ln>
          <a:effectLst/>
        </p:spPr>
        <p:txBody>
          <a:bodyPr wrap="square" lIns="90488" tIns="44450" rIns="90488" bIns="44450">
            <a:spAutoFit/>
          </a:bodyPr>
          <a:lstStyle/>
          <a:p>
            <a:pPr algn="ctr" eaLnBrk="0" hangingPunct="0">
              <a:lnSpc>
                <a:spcPct val="90000"/>
              </a:lnSpc>
              <a:spcBef>
                <a:spcPct val="50000"/>
              </a:spcBef>
            </a:pPr>
            <a:r>
              <a:rPr lang="en-US" b="1">
                <a:latin typeface="Arial" pitchFamily="34" charset="0"/>
              </a:rPr>
              <a:t>Include                          Celebrity Endorsers</a:t>
            </a:r>
            <a:endParaRPr lang="en-US" sz="2000" b="1">
              <a:latin typeface="Arial" pitchFamily="34" charset="0"/>
            </a:endParaRPr>
          </a:p>
          <a:p>
            <a:pPr algn="ctr" eaLnBrk="0" latinLnBrk="1" hangingPunct="0">
              <a:lnSpc>
                <a:spcPct val="90000"/>
              </a:lnSpc>
              <a:spcBef>
                <a:spcPct val="50000"/>
              </a:spcBef>
            </a:pPr>
            <a:endParaRPr lang="en-US" sz="2000" b="1">
              <a:latin typeface="Arial" pitchFamily="34" charset="0"/>
            </a:endParaRPr>
          </a:p>
        </p:txBody>
      </p:sp>
      <p:sp>
        <p:nvSpPr>
          <p:cNvPr id="19" name="Title 18"/>
          <p:cNvSpPr>
            <a:spLocks noGrp="1"/>
          </p:cNvSpPr>
          <p:nvPr>
            <p:ph type="title"/>
          </p:nvPr>
        </p:nvSpPr>
        <p:spPr/>
        <p:txBody>
          <a:bodyPr/>
          <a:lstStyle/>
          <a:p>
            <a:r>
              <a:rPr lang="en-US" dirty="0"/>
              <a:t>Strategies to Increase Involvement</a:t>
            </a:r>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84" name="Picture 8" descr="0810_241 BLACKWELL"/>
          <p:cNvPicPr>
            <a:picLocks noChangeAspect="1" noChangeArrowheads="1"/>
          </p:cNvPicPr>
          <p:nvPr/>
        </p:nvPicPr>
        <p:blipFill>
          <a:blip r:embed="rId2" cstate="print"/>
          <a:srcRect/>
          <a:stretch>
            <a:fillRect/>
          </a:stretch>
        </p:blipFill>
        <p:spPr bwMode="auto">
          <a:xfrm>
            <a:off x="1066800" y="1295400"/>
            <a:ext cx="7239000" cy="5240735"/>
          </a:xfrm>
          <a:prstGeom prst="rect">
            <a:avLst/>
          </a:prstGeom>
          <a:noFill/>
        </p:spPr>
      </p:pic>
      <p:sp>
        <p:nvSpPr>
          <p:cNvPr id="4" name="Title 3"/>
          <p:cNvSpPr>
            <a:spLocks noGrp="1"/>
          </p:cNvSpPr>
          <p:nvPr>
            <p:ph type="title"/>
          </p:nvPr>
        </p:nvSpPr>
        <p:spPr/>
        <p:txBody>
          <a:bodyPr>
            <a:normAutofit/>
          </a:bodyPr>
          <a:lstStyle/>
          <a:p>
            <a:r>
              <a:rPr lang="en-US" dirty="0"/>
              <a:t>Unconscious motivation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60" name="Picture 12" descr="0811_243 BLACKWELL"/>
          <p:cNvPicPr>
            <a:picLocks noChangeAspect="1" noChangeArrowheads="1"/>
          </p:cNvPicPr>
          <p:nvPr/>
        </p:nvPicPr>
        <p:blipFill>
          <a:blip r:embed="rId2" cstate="print"/>
          <a:srcRect/>
          <a:stretch>
            <a:fillRect/>
          </a:stretch>
        </p:blipFill>
        <p:spPr bwMode="auto">
          <a:xfrm>
            <a:off x="2057400" y="4800600"/>
            <a:ext cx="5181600" cy="1401763"/>
          </a:xfrm>
          <a:prstGeom prst="rect">
            <a:avLst/>
          </a:prstGeom>
          <a:noFill/>
        </p:spPr>
      </p:pic>
      <p:sp>
        <p:nvSpPr>
          <p:cNvPr id="7" name="Title 6"/>
          <p:cNvSpPr>
            <a:spLocks noGrp="1"/>
          </p:cNvSpPr>
          <p:nvPr>
            <p:ph type="title"/>
          </p:nvPr>
        </p:nvSpPr>
        <p:spPr/>
        <p:txBody>
          <a:bodyPr>
            <a:normAutofit/>
          </a:bodyPr>
          <a:lstStyle/>
          <a:p>
            <a:r>
              <a:rPr lang="en-US" dirty="0"/>
              <a:t>Motivating consumers</a:t>
            </a:r>
          </a:p>
        </p:txBody>
      </p:sp>
      <p:sp>
        <p:nvSpPr>
          <p:cNvPr id="8" name="Content Placeholder 7"/>
          <p:cNvSpPr>
            <a:spLocks noGrp="1"/>
          </p:cNvSpPr>
          <p:nvPr>
            <p:ph sz="quarter" idx="1"/>
          </p:nvPr>
        </p:nvSpPr>
        <p:spPr/>
        <p:txBody>
          <a:bodyPr/>
          <a:lstStyle/>
          <a:p>
            <a:r>
              <a:rPr lang="en-US" dirty="0"/>
              <a:t>Motivating with Money </a:t>
            </a:r>
          </a:p>
          <a:p>
            <a:pPr lvl="1"/>
            <a:r>
              <a:rPr lang="en-US" dirty="0"/>
              <a:t>Price cuts, specials, rebates and coupons motivate purchase</a:t>
            </a:r>
          </a:p>
          <a:p>
            <a:pPr lvl="1"/>
            <a:r>
              <a:rPr lang="en-US" dirty="0"/>
              <a:t> Resulting sales may increase, but profits may not</a:t>
            </a:r>
          </a:p>
          <a:p>
            <a:pPr lvl="1"/>
            <a:r>
              <a:rPr lang="en-US" dirty="0"/>
              <a:t> Attracts consumers less likely to repeat</a:t>
            </a:r>
          </a:p>
          <a:p>
            <a:pPr lvl="1"/>
            <a:r>
              <a:rPr lang="en-US" dirty="0"/>
              <a:t> Price reductions may increase price sensitivity</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7" name="Picture 7" descr="Fig 8"/>
          <p:cNvPicPr>
            <a:picLocks noChangeAspect="1" noChangeArrowheads="1"/>
          </p:cNvPicPr>
          <p:nvPr/>
        </p:nvPicPr>
        <p:blipFill>
          <a:blip r:embed="rId2" cstate="print"/>
          <a:srcRect/>
          <a:stretch>
            <a:fillRect/>
          </a:stretch>
        </p:blipFill>
        <p:spPr bwMode="auto">
          <a:xfrm>
            <a:off x="5105400" y="1828800"/>
            <a:ext cx="4038600" cy="3095625"/>
          </a:xfrm>
          <a:prstGeom prst="rect">
            <a:avLst/>
          </a:prstGeom>
          <a:noFill/>
        </p:spPr>
      </p:pic>
      <p:sp>
        <p:nvSpPr>
          <p:cNvPr id="8" name="Title 7"/>
          <p:cNvSpPr>
            <a:spLocks noGrp="1"/>
          </p:cNvSpPr>
          <p:nvPr>
            <p:ph type="title"/>
          </p:nvPr>
        </p:nvSpPr>
        <p:spPr/>
        <p:txBody>
          <a:bodyPr>
            <a:normAutofit/>
          </a:bodyPr>
          <a:lstStyle/>
          <a:p>
            <a:r>
              <a:rPr lang="en-US" dirty="0"/>
              <a:t>Motivating consumers</a:t>
            </a:r>
          </a:p>
        </p:txBody>
      </p:sp>
      <p:sp>
        <p:nvSpPr>
          <p:cNvPr id="7" name="Content Placeholder 6"/>
          <p:cNvSpPr>
            <a:spLocks noGrp="1"/>
          </p:cNvSpPr>
          <p:nvPr>
            <p:ph sz="quarter" idx="1"/>
          </p:nvPr>
        </p:nvSpPr>
        <p:spPr>
          <a:xfrm>
            <a:off x="612648" y="1600200"/>
            <a:ext cx="4416552" cy="4495800"/>
          </a:xfrm>
        </p:spPr>
        <p:txBody>
          <a:bodyPr>
            <a:normAutofit fontScale="85000" lnSpcReduction="20000"/>
          </a:bodyPr>
          <a:lstStyle/>
          <a:p>
            <a:r>
              <a:rPr lang="en-US" b="1" dirty="0"/>
              <a:t>Provide other incentives:</a:t>
            </a:r>
            <a:br>
              <a:rPr lang="en-US" dirty="0"/>
            </a:br>
            <a:r>
              <a:rPr lang="en-US" dirty="0"/>
              <a:t>Premiums, free products, contests and sweepstakes are designed to motivate consumers to purchase</a:t>
            </a:r>
          </a:p>
          <a:p>
            <a:r>
              <a:rPr lang="en-US" dirty="0"/>
              <a:t>There are limitations and shortcomings for this strategy in addition to the products offered as a premium being valued less </a:t>
            </a:r>
            <a:r>
              <a:rPr lang="en-US" b="1" dirty="0"/>
              <a:t>(value-discounting hypothesis)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lstStyle/>
          <a:p>
            <a:r>
              <a:rPr lang="en-US" dirty="0">
                <a:latin typeface="Arial" pitchFamily="34" charset="0"/>
              </a:rPr>
              <a:t>Implement a loyalty program</a:t>
            </a:r>
          </a:p>
          <a:p>
            <a:pPr lvl="1"/>
            <a:r>
              <a:rPr lang="en-US" dirty="0"/>
              <a:t>Motivate repeat buying by providing rewards to customers based on how much business they do with the company</a:t>
            </a:r>
          </a:p>
          <a:p>
            <a:pPr lvl="1"/>
            <a:r>
              <a:rPr lang="en-US" dirty="0"/>
              <a:t> Tracks consumer purchases and provides estimates of Customer Lifetime Value</a:t>
            </a:r>
          </a:p>
          <a:p>
            <a:endParaRPr lang="en-US" dirty="0"/>
          </a:p>
        </p:txBody>
      </p:sp>
      <p:sp>
        <p:nvSpPr>
          <p:cNvPr id="9" name="Title 7"/>
          <p:cNvSpPr>
            <a:spLocks noGrp="1"/>
          </p:cNvSpPr>
          <p:nvPr>
            <p:ph type="title"/>
          </p:nvPr>
        </p:nvSpPr>
        <p:spPr>
          <a:xfrm>
            <a:off x="612648" y="228600"/>
            <a:ext cx="8153400" cy="990600"/>
          </a:xfrm>
        </p:spPr>
        <p:txBody>
          <a:bodyPr>
            <a:normAutofit/>
          </a:bodyPr>
          <a:lstStyle/>
          <a:p>
            <a:r>
              <a:rPr lang="en-US" dirty="0"/>
              <a:t>Motivating consumers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a:spLocks noGrp="1"/>
          </p:cNvSpPr>
          <p:nvPr>
            <p:ph type="title"/>
          </p:nvPr>
        </p:nvSpPr>
        <p:spPr/>
        <p:txBody>
          <a:bodyPr>
            <a:normAutofit/>
          </a:bodyPr>
          <a:lstStyle/>
          <a:p>
            <a:r>
              <a:rPr lang="en-US" dirty="0"/>
              <a:t>Motivating consumers</a:t>
            </a:r>
          </a:p>
        </p:txBody>
      </p:sp>
      <p:sp>
        <p:nvSpPr>
          <p:cNvPr id="14" name="Content Placeholder 13"/>
          <p:cNvSpPr>
            <a:spLocks noGrp="1"/>
          </p:cNvSpPr>
          <p:nvPr>
            <p:ph sz="quarter" idx="1"/>
          </p:nvPr>
        </p:nvSpPr>
        <p:spPr/>
        <p:txBody>
          <a:bodyPr/>
          <a:lstStyle/>
          <a:p>
            <a:r>
              <a:rPr lang="en-US" dirty="0"/>
              <a:t>Perceived risk: consumers’ apprehensions about the consequences of their behaviour (buying and consuming the product)</a:t>
            </a:r>
          </a:p>
          <a:p>
            <a:r>
              <a:rPr lang="en-US" dirty="0"/>
              <a:t>Greater perceived risk increases search</a:t>
            </a:r>
          </a:p>
          <a:p>
            <a:r>
              <a:rPr lang="en-US" dirty="0"/>
              <a:t>Educating consumers about risks may motivate them to make more informed choices that reduce exposure to risk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1031"/>
          <p:cNvPicPr>
            <a:picLocks noChangeAspect="1" noChangeArrowheads="1"/>
          </p:cNvPicPr>
          <p:nvPr/>
        </p:nvPicPr>
        <p:blipFill>
          <a:blip r:embed="rId3" cstate="print"/>
          <a:srcRect/>
          <a:stretch>
            <a:fillRect/>
          </a:stretch>
        </p:blipFill>
        <p:spPr bwMode="auto">
          <a:xfrm>
            <a:off x="5257800" y="3505200"/>
            <a:ext cx="3671887" cy="2947987"/>
          </a:xfrm>
          <a:prstGeom prst="rect">
            <a:avLst/>
          </a:prstGeom>
          <a:noFill/>
          <a:ln w="9525">
            <a:noFill/>
            <a:miter lim="800000"/>
            <a:headEnd/>
            <a:tailEnd/>
          </a:ln>
          <a:effectLst/>
        </p:spPr>
      </p:pic>
      <p:pic>
        <p:nvPicPr>
          <p:cNvPr id="33801" name="Picture 1033" descr="motivation"/>
          <p:cNvPicPr>
            <a:picLocks noChangeAspect="1" noChangeArrowheads="1"/>
          </p:cNvPicPr>
          <p:nvPr/>
        </p:nvPicPr>
        <p:blipFill>
          <a:blip r:embed="rId4" cstate="print"/>
          <a:srcRect/>
          <a:stretch>
            <a:fillRect/>
          </a:stretch>
        </p:blipFill>
        <p:spPr bwMode="auto">
          <a:xfrm>
            <a:off x="6516688" y="765175"/>
            <a:ext cx="2074862" cy="1489075"/>
          </a:xfrm>
          <a:prstGeom prst="rect">
            <a:avLst/>
          </a:prstGeom>
          <a:noFill/>
        </p:spPr>
      </p:pic>
      <p:sp>
        <p:nvSpPr>
          <p:cNvPr id="8" name="Title 7"/>
          <p:cNvSpPr>
            <a:spLocks noGrp="1"/>
          </p:cNvSpPr>
          <p:nvPr>
            <p:ph type="title"/>
          </p:nvPr>
        </p:nvSpPr>
        <p:spPr/>
        <p:txBody>
          <a:bodyPr>
            <a:normAutofit/>
          </a:bodyPr>
          <a:lstStyle/>
          <a:p>
            <a:r>
              <a:rPr lang="en-GB" dirty="0"/>
              <a:t>What is a motive?</a:t>
            </a:r>
            <a:endParaRPr lang="en-US" dirty="0"/>
          </a:p>
        </p:txBody>
      </p:sp>
      <p:sp>
        <p:nvSpPr>
          <p:cNvPr id="9" name="Content Placeholder 8"/>
          <p:cNvSpPr>
            <a:spLocks noGrp="1"/>
          </p:cNvSpPr>
          <p:nvPr>
            <p:ph sz="quarter" idx="1"/>
          </p:nvPr>
        </p:nvSpPr>
        <p:spPr>
          <a:xfrm>
            <a:off x="612648" y="1600200"/>
            <a:ext cx="8153400" cy="2209800"/>
          </a:xfrm>
        </p:spPr>
        <p:txBody>
          <a:bodyPr/>
          <a:lstStyle/>
          <a:p>
            <a:pPr algn="just">
              <a:buFont typeface="Wingdings" pitchFamily="2" charset="2"/>
              <a:buChar char="Ø"/>
            </a:pPr>
            <a:r>
              <a:rPr lang="en-GB" dirty="0"/>
              <a:t> </a:t>
            </a:r>
            <a:r>
              <a:rPr lang="en-GB" sz="3200" b="1" dirty="0"/>
              <a:t>from the Latin </a:t>
            </a:r>
            <a:r>
              <a:rPr lang="en-GB" sz="3200" b="1" i="1" dirty="0" err="1"/>
              <a:t>motus</a:t>
            </a:r>
            <a:r>
              <a:rPr lang="en-GB" sz="3200" b="1" dirty="0"/>
              <a:t> - to move</a:t>
            </a:r>
          </a:p>
          <a:p>
            <a:pPr algn="just">
              <a:buFont typeface="Wingdings" pitchFamily="2" charset="2"/>
              <a:buChar char="Ø"/>
            </a:pPr>
            <a:r>
              <a:rPr lang="en-GB" sz="3200" b="1" dirty="0"/>
              <a:t> A motive is something that causes a person to act (or move). It answers the question Why?</a:t>
            </a:r>
          </a:p>
        </p:txBody>
      </p:sp>
      <p:sp>
        <p:nvSpPr>
          <p:cNvPr id="10" name="Rectangle 9"/>
          <p:cNvSpPr/>
          <p:nvPr/>
        </p:nvSpPr>
        <p:spPr>
          <a:xfrm>
            <a:off x="457200" y="4495800"/>
            <a:ext cx="4572000" cy="2062103"/>
          </a:xfrm>
          <a:prstGeom prst="rect">
            <a:avLst/>
          </a:prstGeom>
        </p:spPr>
        <p:txBody>
          <a:bodyPr>
            <a:spAutoFit/>
          </a:bodyPr>
          <a:lstStyle/>
          <a:p>
            <a:pPr marL="320040" lvl="0" indent="-320040" algn="just">
              <a:spcBef>
                <a:spcPts val="700"/>
              </a:spcBef>
              <a:buClr>
                <a:srgbClr val="A5644E"/>
              </a:buClr>
              <a:buSzPct val="60000"/>
              <a:buFont typeface="Wingdings" pitchFamily="2" charset="2"/>
              <a:buChar char="Ø"/>
            </a:pPr>
            <a:r>
              <a:rPr lang="en-GB" sz="3200" b="1" dirty="0">
                <a:solidFill>
                  <a:prstClr val="black"/>
                </a:solidFill>
              </a:rPr>
              <a:t>An </a:t>
            </a:r>
            <a:r>
              <a:rPr lang="en-GB" sz="3200" b="1" u="sng" dirty="0">
                <a:solidFill>
                  <a:prstClr val="black"/>
                </a:solidFill>
              </a:rPr>
              <a:t>inner</a:t>
            </a:r>
            <a:r>
              <a:rPr lang="en-GB" sz="3200" b="1" dirty="0">
                <a:solidFill>
                  <a:prstClr val="black"/>
                </a:solidFill>
              </a:rPr>
              <a:t> drive or process that </a:t>
            </a:r>
            <a:r>
              <a:rPr lang="en-GB" sz="3200" b="1" u="sng" dirty="0">
                <a:solidFill>
                  <a:prstClr val="black"/>
                </a:solidFill>
              </a:rPr>
              <a:t>causes</a:t>
            </a:r>
            <a:r>
              <a:rPr lang="en-GB" sz="3200" b="1" dirty="0">
                <a:solidFill>
                  <a:prstClr val="black"/>
                </a:solidFill>
              </a:rPr>
              <a:t> a person </a:t>
            </a:r>
            <a:r>
              <a:rPr lang="en-GB" sz="3200" b="1" u="sng" dirty="0">
                <a:solidFill>
                  <a:prstClr val="black"/>
                </a:solidFill>
              </a:rPr>
              <a:t>to act</a:t>
            </a:r>
            <a:r>
              <a:rPr lang="en-GB" sz="3200" b="1" dirty="0">
                <a:solidFill>
                  <a:prstClr val="black"/>
                </a:solidFill>
              </a:rPr>
              <a:t> to  fulfil a want or need.</a:t>
            </a:r>
            <a:endParaRPr lang="en-GB" sz="3200" dirty="0">
              <a:solidFill>
                <a:prstClr val="black"/>
              </a:solidFill>
            </a:endParaRPr>
          </a:p>
        </p:txBody>
      </p:sp>
      <p:sp>
        <p:nvSpPr>
          <p:cNvPr id="11" name="Title 7"/>
          <p:cNvSpPr txBox="1">
            <a:spLocks/>
          </p:cNvSpPr>
          <p:nvPr/>
        </p:nvSpPr>
        <p:spPr>
          <a:xfrm>
            <a:off x="381000" y="3657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uLnTx/>
                <a:uFillTx/>
                <a:latin typeface="+mj-lt"/>
                <a:ea typeface="+mj-ea"/>
                <a:cs typeface="+mj-cs"/>
              </a:rPr>
              <a:t>Motivation?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45" name="Picture 9" descr="Fig 8"/>
          <p:cNvPicPr>
            <a:picLocks noChangeAspect="1" noChangeArrowheads="1"/>
          </p:cNvPicPr>
          <p:nvPr/>
        </p:nvPicPr>
        <p:blipFill>
          <a:blip r:embed="rId2" cstate="print"/>
          <a:srcRect/>
          <a:stretch>
            <a:fillRect/>
          </a:stretch>
        </p:blipFill>
        <p:spPr bwMode="auto">
          <a:xfrm>
            <a:off x="5476875" y="1828800"/>
            <a:ext cx="3667125" cy="4546600"/>
          </a:xfrm>
          <a:prstGeom prst="rect">
            <a:avLst/>
          </a:prstGeom>
          <a:noFill/>
        </p:spPr>
      </p:pic>
      <p:sp>
        <p:nvSpPr>
          <p:cNvPr id="7" name="Title 6"/>
          <p:cNvSpPr>
            <a:spLocks noGrp="1"/>
          </p:cNvSpPr>
          <p:nvPr>
            <p:ph type="title"/>
          </p:nvPr>
        </p:nvSpPr>
        <p:spPr/>
        <p:txBody>
          <a:bodyPr/>
          <a:lstStyle/>
          <a:p>
            <a:r>
              <a:rPr lang="en-US" dirty="0"/>
              <a:t>Motivating consumers</a:t>
            </a:r>
          </a:p>
        </p:txBody>
      </p:sp>
      <p:sp>
        <p:nvSpPr>
          <p:cNvPr id="9" name="Content Placeholder 8"/>
          <p:cNvSpPr>
            <a:spLocks noGrp="1"/>
          </p:cNvSpPr>
          <p:nvPr>
            <p:ph sz="quarter" idx="1"/>
          </p:nvPr>
        </p:nvSpPr>
        <p:spPr>
          <a:xfrm>
            <a:off x="381000" y="1600200"/>
            <a:ext cx="5105400" cy="4724400"/>
          </a:xfrm>
        </p:spPr>
        <p:txBody>
          <a:bodyPr/>
          <a:lstStyle/>
          <a:p>
            <a:r>
              <a:rPr lang="en-US" dirty="0"/>
              <a:t>Arouse consumer’s curiosity</a:t>
            </a:r>
          </a:p>
          <a:p>
            <a:pPr lvl="1"/>
            <a:r>
              <a:rPr lang="en-US" dirty="0"/>
              <a:t>For new products, educating potential customers is crucial</a:t>
            </a:r>
          </a:p>
          <a:p>
            <a:pPr lvl="1"/>
            <a:r>
              <a:rPr lang="en-US" dirty="0"/>
              <a:t>Curiosity often leads to an enhanced need for information</a:t>
            </a:r>
          </a:p>
          <a:p>
            <a:pPr lvl="1"/>
            <a:r>
              <a:rPr lang="en-US" dirty="0"/>
              <a:t>May advertise a benefit that is not normally associated with the product</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3" name="Picture 5"/>
          <p:cNvPicPr>
            <a:picLocks noChangeAspect="1" noChangeArrowheads="1"/>
          </p:cNvPicPr>
          <p:nvPr/>
        </p:nvPicPr>
        <p:blipFill>
          <a:blip r:embed="rId3" cstate="print"/>
          <a:srcRect/>
          <a:stretch>
            <a:fillRect/>
          </a:stretch>
        </p:blipFill>
        <p:spPr bwMode="auto">
          <a:xfrm>
            <a:off x="468313" y="620713"/>
            <a:ext cx="3771900" cy="3771900"/>
          </a:xfrm>
          <a:prstGeom prst="rect">
            <a:avLst/>
          </a:prstGeom>
          <a:noFill/>
          <a:ln w="9525">
            <a:noFill/>
            <a:miter lim="800000"/>
            <a:headEnd/>
            <a:tailEnd/>
          </a:ln>
          <a:effectLst/>
        </p:spPr>
      </p:pic>
      <p:pic>
        <p:nvPicPr>
          <p:cNvPr id="155654" name="Picture 6"/>
          <p:cNvPicPr>
            <a:picLocks noChangeAspect="1" noChangeArrowheads="1"/>
          </p:cNvPicPr>
          <p:nvPr/>
        </p:nvPicPr>
        <p:blipFill>
          <a:blip r:embed="rId4" cstate="print"/>
          <a:srcRect/>
          <a:stretch>
            <a:fillRect/>
          </a:stretch>
        </p:blipFill>
        <p:spPr bwMode="auto">
          <a:xfrm>
            <a:off x="4859338" y="1052513"/>
            <a:ext cx="3887787" cy="3221037"/>
          </a:xfrm>
          <a:prstGeom prst="rect">
            <a:avLst/>
          </a:prstGeom>
          <a:noFill/>
          <a:ln w="9525">
            <a:noFill/>
            <a:miter lim="800000"/>
            <a:headEnd/>
            <a:tailEnd/>
          </a:ln>
          <a:effectLst/>
        </p:spPr>
      </p:pic>
      <p:sp>
        <p:nvSpPr>
          <p:cNvPr id="155655" name="Text Box 7"/>
          <p:cNvSpPr txBox="1">
            <a:spLocks noChangeArrowheads="1"/>
          </p:cNvSpPr>
          <p:nvPr/>
        </p:nvSpPr>
        <p:spPr bwMode="auto">
          <a:xfrm>
            <a:off x="684213" y="333375"/>
            <a:ext cx="7775575" cy="579438"/>
          </a:xfrm>
          <a:prstGeom prst="rect">
            <a:avLst/>
          </a:prstGeom>
          <a:noFill/>
          <a:ln w="9525">
            <a:noFill/>
            <a:miter lim="800000"/>
            <a:headEnd/>
            <a:tailEnd/>
          </a:ln>
          <a:effectLst/>
        </p:spPr>
        <p:txBody>
          <a:bodyPr>
            <a:spAutoFit/>
          </a:bodyPr>
          <a:lstStyle/>
          <a:p>
            <a:pPr>
              <a:spcBef>
                <a:spcPct val="50000"/>
              </a:spcBef>
            </a:pPr>
            <a:r>
              <a:rPr lang="en-CA" sz="3200">
                <a:latin typeface="Arial" pitchFamily="34" charset="0"/>
              </a:rPr>
              <a:t>          Philips			      Panasonic</a:t>
            </a:r>
          </a:p>
        </p:txBody>
      </p:sp>
      <p:sp>
        <p:nvSpPr>
          <p:cNvPr id="155656" name="Text Box 8"/>
          <p:cNvSpPr txBox="1">
            <a:spLocks noChangeArrowheads="1"/>
          </p:cNvSpPr>
          <p:nvPr/>
        </p:nvSpPr>
        <p:spPr bwMode="auto">
          <a:xfrm>
            <a:off x="684213" y="4724400"/>
            <a:ext cx="7848600" cy="1754326"/>
          </a:xfrm>
          <a:prstGeom prst="rect">
            <a:avLst/>
          </a:prstGeom>
          <a:noFill/>
          <a:ln w="9525">
            <a:noFill/>
            <a:miter lim="800000"/>
            <a:headEnd/>
            <a:tailEnd/>
          </a:ln>
          <a:effectLst/>
        </p:spPr>
        <p:txBody>
          <a:bodyPr>
            <a:spAutoFit/>
          </a:bodyPr>
          <a:lstStyle/>
          <a:p>
            <a:pPr algn="ctr">
              <a:spcBef>
                <a:spcPct val="50000"/>
              </a:spcBef>
            </a:pPr>
            <a:r>
              <a:rPr lang="en-GB" sz="3600" b="1" dirty="0"/>
              <a:t>How would you go about marketing your brand of Plasma TV against a competitor?</a:t>
            </a:r>
            <a:endParaRPr lang="en-US"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Measurement of Motives</a:t>
            </a:r>
          </a:p>
        </p:txBody>
      </p:sp>
      <p:sp>
        <p:nvSpPr>
          <p:cNvPr id="44035" name="Rectangle 3"/>
          <p:cNvSpPr>
            <a:spLocks noGrp="1" noChangeArrowheads="1"/>
          </p:cNvSpPr>
          <p:nvPr>
            <p:ph type="body" idx="1"/>
          </p:nvPr>
        </p:nvSpPr>
        <p:spPr>
          <a:xfrm>
            <a:off x="4419600" y="1905000"/>
            <a:ext cx="4724400" cy="4373563"/>
          </a:xfrm>
        </p:spPr>
        <p:txBody>
          <a:bodyPr/>
          <a:lstStyle/>
          <a:p>
            <a:pPr eaLnBrk="1" hangingPunct="1"/>
            <a:r>
              <a:rPr lang="en-US" dirty="0"/>
              <a:t>Researchers rely on </a:t>
            </a:r>
            <a:r>
              <a:rPr lang="en-US"/>
              <a:t>a combination	of </a:t>
            </a:r>
            <a:r>
              <a:rPr lang="en-US" dirty="0"/>
              <a:t>techniques</a:t>
            </a:r>
          </a:p>
          <a:p>
            <a:pPr eaLnBrk="1" hangingPunct="1"/>
            <a:r>
              <a:rPr lang="en-US" dirty="0"/>
              <a:t>Qualitative research is widely used</a:t>
            </a:r>
          </a:p>
          <a:p>
            <a:pPr eaLnBrk="1" hangingPunct="1"/>
            <a:r>
              <a:rPr lang="en-US" dirty="0"/>
              <a:t>Projective techniques are often very successful in identifying motives.</a:t>
            </a:r>
          </a:p>
        </p:txBody>
      </p:sp>
      <p:pic>
        <p:nvPicPr>
          <p:cNvPr id="44039" name="Picture 7" descr="ch4 - Man.jpg"/>
          <p:cNvPicPr>
            <a:picLocks noChangeAspect="1"/>
          </p:cNvPicPr>
          <p:nvPr/>
        </p:nvPicPr>
        <p:blipFill>
          <a:blip r:embed="rId3" cstate="print"/>
          <a:srcRect/>
          <a:stretch>
            <a:fillRect/>
          </a:stretch>
        </p:blipFill>
        <p:spPr bwMode="auto">
          <a:xfrm>
            <a:off x="304800" y="2438400"/>
            <a:ext cx="3962400" cy="26431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p:cNvSpPr>
            <a:spLocks noGrp="1" noChangeArrowheads="1"/>
          </p:cNvSpPr>
          <p:nvPr>
            <p:ph type="title"/>
          </p:nvPr>
        </p:nvSpPr>
        <p:spPr/>
        <p:txBody>
          <a:bodyPr rtlCol="0">
            <a:noAutofit/>
          </a:bodyPr>
          <a:lstStyle/>
          <a:p>
            <a:pPr eaLnBrk="1" fontAlgn="auto" hangingPunct="1">
              <a:spcAft>
                <a:spcPts val="0"/>
              </a:spcAft>
              <a:defRPr/>
            </a:pPr>
            <a:r>
              <a:rPr lang="en-US" dirty="0">
                <a:solidFill>
                  <a:schemeClr val="bg2">
                    <a:lumMod val="25000"/>
                  </a:schemeClr>
                </a:solidFill>
              </a:rPr>
              <a:t>Qualitative Measures of Motives</a:t>
            </a:r>
          </a:p>
        </p:txBody>
      </p:sp>
      <p:graphicFrame>
        <p:nvGraphicFramePr>
          <p:cNvPr id="8" name="Diagram 7"/>
          <p:cNvGraphicFramePr/>
          <p:nvPr/>
        </p:nvGraphicFramePr>
        <p:xfrm>
          <a:off x="1066800" y="16764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724ED4-0B59-44A1-BBCE-C6BE49A7E6D2}"/>
              </a:ext>
            </a:extLst>
          </p:cNvPr>
          <p:cNvSpPr>
            <a:spLocks noGrp="1"/>
          </p:cNvSpPr>
          <p:nvPr>
            <p:ph type="sldNum" sz="quarter" idx="12"/>
          </p:nvPr>
        </p:nvSpPr>
        <p:spPr/>
        <p:txBody>
          <a:bodyPr/>
          <a:lstStyle/>
          <a:p>
            <a:pPr>
              <a:defRPr/>
            </a:pPr>
            <a:fld id="{FA56A51C-B316-44B0-AC59-B202B46A3554}" type="slidenum">
              <a:rPr lang="en-US" smtClean="0"/>
              <a:pPr>
                <a:defRPr/>
              </a:pPr>
              <a:t>54</a:t>
            </a:fld>
            <a:endParaRPr lang="en-US" dirty="0"/>
          </a:p>
        </p:txBody>
      </p:sp>
      <p:pic>
        <p:nvPicPr>
          <p:cNvPr id="6" name="Picture 5">
            <a:extLst>
              <a:ext uri="{FF2B5EF4-FFF2-40B4-BE49-F238E27FC236}">
                <a16:creationId xmlns:a16="http://schemas.microsoft.com/office/drawing/2014/main" id="{BC044335-EE4E-4AB2-A4D6-CC72291754C4}"/>
              </a:ext>
            </a:extLst>
          </p:cNvPr>
          <p:cNvPicPr>
            <a:picLocks noChangeAspect="1"/>
          </p:cNvPicPr>
          <p:nvPr/>
        </p:nvPicPr>
        <p:blipFill>
          <a:blip r:embed="rId2"/>
          <a:stretch>
            <a:fillRect/>
          </a:stretch>
        </p:blipFill>
        <p:spPr>
          <a:xfrm>
            <a:off x="228600" y="533400"/>
            <a:ext cx="8686800" cy="5791200"/>
          </a:xfrm>
          <a:prstGeom prst="rect">
            <a:avLst/>
          </a:prstGeom>
        </p:spPr>
      </p:pic>
    </p:spTree>
    <p:extLst>
      <p:ext uri="{BB962C8B-B14F-4D97-AF65-F5344CB8AC3E}">
        <p14:creationId xmlns:p14="http://schemas.microsoft.com/office/powerpoint/2010/main" val="2650896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Motivational Research</a:t>
            </a:r>
          </a:p>
        </p:txBody>
      </p:sp>
      <p:sp>
        <p:nvSpPr>
          <p:cNvPr id="46083" name="Rectangle 3"/>
          <p:cNvSpPr>
            <a:spLocks noGrp="1" noChangeArrowheads="1"/>
          </p:cNvSpPr>
          <p:nvPr>
            <p:ph type="body" idx="1"/>
          </p:nvPr>
        </p:nvSpPr>
        <p:spPr/>
        <p:txBody>
          <a:bodyPr/>
          <a:lstStyle/>
          <a:p>
            <a:pPr eaLnBrk="1" hangingPunct="1"/>
            <a:r>
              <a:rPr lang="en-US"/>
              <a:t>Term coined in the 1950s by Dr. Ernest Dichter</a:t>
            </a:r>
          </a:p>
          <a:p>
            <a:pPr eaLnBrk="1" hangingPunct="1"/>
            <a:r>
              <a:rPr lang="en-US"/>
              <a:t>Based on premise that consumers are not always aware of their motivations</a:t>
            </a:r>
          </a:p>
          <a:p>
            <a:pPr eaLnBrk="1" hangingPunct="1"/>
            <a:r>
              <a:rPr lang="en-US"/>
              <a:t>Identifies underlying feelings, attitudes, and emotions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normAutofit/>
          </a:bodyPr>
          <a:lstStyle/>
          <a:p>
            <a:pPr eaLnBrk="1" fontAlgn="auto" hangingPunct="1">
              <a:spcAft>
                <a:spcPts val="0"/>
              </a:spcAft>
              <a:defRPr/>
            </a:pPr>
            <a:r>
              <a:rPr lang="en-US" dirty="0">
                <a:solidFill>
                  <a:schemeClr val="bg2">
                    <a:lumMod val="25000"/>
                  </a:schemeClr>
                </a:solidFill>
              </a:rPr>
              <a:t>Motivation as a Psychological Force</a:t>
            </a:r>
          </a:p>
        </p:txBody>
      </p:sp>
      <p:sp>
        <p:nvSpPr>
          <p:cNvPr id="130051" name="Rectangle 3"/>
          <p:cNvSpPr>
            <a:spLocks noGrp="1" noChangeArrowheads="1"/>
          </p:cNvSpPr>
          <p:nvPr>
            <p:ph type="body" idx="1"/>
          </p:nvPr>
        </p:nvSpPr>
        <p:spPr>
          <a:xfrm>
            <a:off x="457200" y="1752600"/>
            <a:ext cx="3962400" cy="4373563"/>
          </a:xfrm>
        </p:spPr>
        <p:txBody>
          <a:bodyPr rtlCol="0">
            <a:normAutofit fontScale="85000" lnSpcReduction="10000"/>
          </a:bodyPr>
          <a:lstStyle/>
          <a:p>
            <a:pPr algn="just" eaLnBrk="1" fontAlgn="auto" hangingPunct="1">
              <a:spcAft>
                <a:spcPts val="0"/>
              </a:spcAft>
              <a:buFont typeface="Arial" pitchFamily="34" charset="0"/>
              <a:buChar char="•"/>
              <a:defRPr/>
            </a:pPr>
            <a:r>
              <a:rPr lang="en-US" b="1" dirty="0"/>
              <a:t>Motivation</a:t>
            </a:r>
            <a:r>
              <a:rPr lang="en-US" i="1" dirty="0">
                <a:solidFill>
                  <a:srgbClr val="B10909"/>
                </a:solidFill>
              </a:rPr>
              <a:t> </a:t>
            </a:r>
            <a:r>
              <a:rPr lang="en-US" dirty="0"/>
              <a:t>is the driving force within individuals that impels them to action.</a:t>
            </a:r>
            <a:endParaRPr lang="en-US" i="1" dirty="0">
              <a:solidFill>
                <a:srgbClr val="B10909"/>
              </a:solidFill>
            </a:endParaRPr>
          </a:p>
          <a:p>
            <a:pPr algn="just" eaLnBrk="1" fontAlgn="auto" hangingPunct="1">
              <a:spcAft>
                <a:spcPts val="0"/>
              </a:spcAft>
              <a:buFont typeface="Arial" pitchFamily="34" charset="0"/>
              <a:buChar char="•"/>
              <a:defRPr/>
            </a:pPr>
            <a:r>
              <a:rPr lang="en-US" b="1" dirty="0"/>
              <a:t>Needs </a:t>
            </a:r>
            <a:r>
              <a:rPr lang="en-US" dirty="0"/>
              <a:t>are the essence of the marketing concept.  Marketers do not create needs but can make consumers aware of needs.</a:t>
            </a:r>
          </a:p>
          <a:p>
            <a:pPr eaLnBrk="1" fontAlgn="auto" hangingPunct="1">
              <a:spcAft>
                <a:spcPts val="0"/>
              </a:spcAft>
              <a:buFont typeface="Arial" pitchFamily="34" charset="0"/>
              <a:buChar char="•"/>
              <a:defRPr/>
            </a:pPr>
            <a:endParaRPr lang="en-US" dirty="0"/>
          </a:p>
        </p:txBody>
      </p:sp>
      <p:pic>
        <p:nvPicPr>
          <p:cNvPr id="6151" name="Picture 7" descr="ch4 - man with burger.jpg"/>
          <p:cNvPicPr>
            <a:picLocks noChangeAspect="1"/>
          </p:cNvPicPr>
          <p:nvPr/>
        </p:nvPicPr>
        <p:blipFill>
          <a:blip r:embed="rId3" cstate="print"/>
          <a:srcRect/>
          <a:stretch>
            <a:fillRect/>
          </a:stretch>
        </p:blipFill>
        <p:spPr bwMode="auto">
          <a:xfrm>
            <a:off x="4421188" y="1752600"/>
            <a:ext cx="4265612" cy="3276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Rectangle 20"/>
          <p:cNvSpPr>
            <a:spLocks noGrp="1" noChangeArrowheads="1"/>
          </p:cNvSpPr>
          <p:nvPr>
            <p:ph type="title"/>
          </p:nvPr>
        </p:nvSpPr>
        <p:spPr/>
        <p:txBody>
          <a:bodyPr rtlCol="0">
            <a:noAutofit/>
          </a:bodyPr>
          <a:lstStyle/>
          <a:p>
            <a:pPr eaLnBrk="1" fontAlgn="auto" hangingPunct="1">
              <a:spcAft>
                <a:spcPts val="0"/>
              </a:spcAft>
              <a:defRPr/>
            </a:pPr>
            <a:r>
              <a:rPr lang="en-US" dirty="0">
                <a:solidFill>
                  <a:schemeClr val="bg2">
                    <a:lumMod val="25000"/>
                  </a:schemeClr>
                </a:solidFill>
              </a:rPr>
              <a:t>Model of the Motivation Process</a:t>
            </a:r>
            <a:br>
              <a:rPr lang="en-US" dirty="0">
                <a:solidFill>
                  <a:schemeClr val="bg2">
                    <a:lumMod val="25000"/>
                  </a:schemeClr>
                </a:solidFill>
              </a:rPr>
            </a:br>
            <a:r>
              <a:rPr lang="en-US" dirty="0">
                <a:solidFill>
                  <a:schemeClr val="bg2">
                    <a:lumMod val="25000"/>
                  </a:schemeClr>
                </a:solidFill>
              </a:rPr>
              <a:t>Figure 4.2</a:t>
            </a:r>
          </a:p>
        </p:txBody>
      </p:sp>
      <p:pic>
        <p:nvPicPr>
          <p:cNvPr id="7174" name="Picture 8" descr="fig04_02"/>
          <p:cNvPicPr>
            <a:picLocks noChangeAspect="1" noChangeArrowheads="1"/>
          </p:cNvPicPr>
          <p:nvPr/>
        </p:nvPicPr>
        <p:blipFill>
          <a:blip r:embed="rId3" cstate="print"/>
          <a:srcRect/>
          <a:stretch>
            <a:fillRect/>
          </a:stretch>
        </p:blipFill>
        <p:spPr bwMode="auto">
          <a:xfrm>
            <a:off x="361950" y="1589088"/>
            <a:ext cx="8382000" cy="4887912"/>
          </a:xfrm>
          <a:prstGeom prst="rect">
            <a:avLst/>
          </a:prstGeom>
          <a:noFill/>
          <a:ln w="9525">
            <a:noFill/>
            <a:miter lim="800000"/>
            <a:headEnd/>
            <a:tailEnd/>
          </a:ln>
        </p:spPr>
      </p:pic>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a:t>Types of Needs</a:t>
            </a:r>
          </a:p>
        </p:txBody>
      </p:sp>
      <p:sp>
        <p:nvSpPr>
          <p:cNvPr id="8195" name="Rectangle 5"/>
          <p:cNvSpPr>
            <a:spLocks noGrp="1" noChangeArrowheads="1"/>
          </p:cNvSpPr>
          <p:nvPr>
            <p:ph type="body" idx="1"/>
          </p:nvPr>
        </p:nvSpPr>
        <p:spPr/>
        <p:txBody>
          <a:bodyPr/>
          <a:lstStyle/>
          <a:p>
            <a:pPr algn="just" eaLnBrk="1" hangingPunct="1"/>
            <a:r>
              <a:rPr lang="en-US" dirty="0"/>
              <a:t>Innate Needs</a:t>
            </a:r>
          </a:p>
          <a:p>
            <a:pPr lvl="1" algn="just" eaLnBrk="1" hangingPunct="1"/>
            <a:r>
              <a:rPr lang="en-US" dirty="0"/>
              <a:t>Physiological (or biogenic) needs that are considered primary needs or motives</a:t>
            </a:r>
          </a:p>
          <a:p>
            <a:pPr algn="just" eaLnBrk="1" hangingPunct="1"/>
            <a:endParaRPr lang="en-US" dirty="0"/>
          </a:p>
          <a:p>
            <a:pPr algn="just" eaLnBrk="1" hangingPunct="1"/>
            <a:r>
              <a:rPr lang="en-US" dirty="0"/>
              <a:t>Acquired Needs</a:t>
            </a:r>
          </a:p>
          <a:p>
            <a:pPr lvl="1" algn="just" eaLnBrk="1" hangingPunct="1"/>
            <a:r>
              <a:rPr lang="en-US" dirty="0"/>
              <a:t>Learned in response to our culture or environment.  Are generally psychological and considered secondary needs. </a:t>
            </a:r>
            <a:r>
              <a:rPr lang="en-US" dirty="0" err="1"/>
              <a:t>Eg</a:t>
            </a:r>
            <a:r>
              <a:rPr lang="en-US" dirty="0"/>
              <a:t>. jeans</a:t>
            </a:r>
          </a:p>
        </p:txBody>
      </p: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en-US"/>
              <a:t>Goals</a:t>
            </a:r>
          </a:p>
        </p:txBody>
      </p:sp>
      <p:sp>
        <p:nvSpPr>
          <p:cNvPr id="9219" name="Rectangle 7"/>
          <p:cNvSpPr>
            <a:spLocks noGrp="1" noChangeArrowheads="1"/>
          </p:cNvSpPr>
          <p:nvPr>
            <p:ph type="body" idx="1"/>
          </p:nvPr>
        </p:nvSpPr>
        <p:spPr/>
        <p:txBody>
          <a:bodyPr/>
          <a:lstStyle/>
          <a:p>
            <a:pPr eaLnBrk="1" hangingPunct="1"/>
            <a:r>
              <a:rPr lang="en-US"/>
              <a:t>The sought-after results of motivated behavior</a:t>
            </a:r>
          </a:p>
          <a:p>
            <a:pPr eaLnBrk="1" hangingPunct="1"/>
            <a:r>
              <a:rPr lang="en-US" b="1"/>
              <a:t>Generic goals </a:t>
            </a:r>
            <a:r>
              <a:rPr lang="en-US"/>
              <a:t>are general categories of goals that consumers see as a way to fulfill their needs</a:t>
            </a:r>
          </a:p>
          <a:p>
            <a:pPr eaLnBrk="1" hangingPunct="1"/>
            <a:r>
              <a:rPr lang="en-US" b="1"/>
              <a:t>Product-specific goals </a:t>
            </a:r>
            <a:r>
              <a:rPr lang="en-US"/>
              <a:t>are specifically branded products or services that consumers select as their goals</a:t>
            </a:r>
          </a:p>
        </p:txBody>
      </p:sp>
      <p:cxnSp>
        <p:nvCxnSpPr>
          <p:cNvPr id="5" name="Straight Arrow Connector 4"/>
          <p:cNvCxnSpPr/>
          <p:nvPr/>
        </p:nvCxnSpPr>
        <p:spPr>
          <a:xfrm>
            <a:off x="838200" y="5791200"/>
            <a:ext cx="7620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 y="6019800"/>
            <a:ext cx="8494633" cy="646331"/>
          </a:xfrm>
          <a:prstGeom prst="rect">
            <a:avLst/>
          </a:prstGeom>
          <a:noFill/>
        </p:spPr>
        <p:txBody>
          <a:bodyPr wrap="none" rtlCol="0">
            <a:spAutoFit/>
          </a:bodyPr>
          <a:lstStyle/>
          <a:p>
            <a:r>
              <a:rPr lang="en-US" dirty="0"/>
              <a:t>Any drink..       Any cold drink…    any carbonated drink…                  </a:t>
            </a:r>
            <a:r>
              <a:rPr lang="en-US" dirty="0" err="1"/>
              <a:t>Bisleri</a:t>
            </a:r>
            <a:r>
              <a:rPr lang="en-US" dirty="0"/>
              <a:t> </a:t>
            </a:r>
          </a:p>
          <a:p>
            <a:r>
              <a:rPr lang="en-US" dirty="0"/>
              <a:t>                                                                                                             mineral water</a:t>
            </a:r>
          </a:p>
        </p:txBody>
      </p:sp>
    </p:spTree>
  </p:cSld>
  <p:clrMapOvr>
    <a:masterClrMapping/>
  </p:clrMapOvr>
  <p:transition>
    <p:cover/>
  </p:transition>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1F497D"/>
      </a:dk2>
      <a:lt2>
        <a:srgbClr val="EEECE1"/>
      </a:lt2>
      <a:accent1>
        <a:srgbClr val="4F81BD"/>
      </a:accent1>
      <a:accent2>
        <a:srgbClr val="D6D1B7"/>
      </a:accent2>
      <a:accent3>
        <a:srgbClr val="93895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9">
      <a:dk1>
        <a:sysClr val="windowText" lastClr="000000"/>
      </a:dk1>
      <a:lt1>
        <a:sysClr val="window" lastClr="FFFFFF"/>
      </a:lt1>
      <a:dk2>
        <a:srgbClr val="1F497D"/>
      </a:dk2>
      <a:lt2>
        <a:srgbClr val="EEECE1"/>
      </a:lt2>
      <a:accent1>
        <a:srgbClr val="4F81BD"/>
      </a:accent1>
      <a:accent2>
        <a:srgbClr val="D6D1B7"/>
      </a:accent2>
      <a:accent3>
        <a:srgbClr val="93895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9">
      <a:dk1>
        <a:sysClr val="windowText" lastClr="000000"/>
      </a:dk1>
      <a:lt1>
        <a:sysClr val="window" lastClr="FFFFFF"/>
      </a:lt1>
      <a:dk2>
        <a:srgbClr val="1F497D"/>
      </a:dk2>
      <a:lt2>
        <a:srgbClr val="EEECE1"/>
      </a:lt2>
      <a:accent1>
        <a:srgbClr val="4F81BD"/>
      </a:accent1>
      <a:accent2>
        <a:srgbClr val="D6D1B7"/>
      </a:accent2>
      <a:accent3>
        <a:srgbClr val="93895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4433</TotalTime>
  <Words>2699</Words>
  <Application>Microsoft Office PowerPoint</Application>
  <PresentationFormat>On-screen Show (4:3)</PresentationFormat>
  <Paragraphs>239</Paragraphs>
  <Slides>55</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55</vt:i4>
      </vt:variant>
    </vt:vector>
  </HeadingPairs>
  <TitlesOfParts>
    <vt:vector size="61" baseType="lpstr">
      <vt:lpstr>Arial</vt:lpstr>
      <vt:lpstr>Calibri</vt:lpstr>
      <vt:lpstr>Wingdings</vt:lpstr>
      <vt:lpstr>Office Theme</vt:lpstr>
      <vt:lpstr>1_Office Theme</vt:lpstr>
      <vt:lpstr>2_Office Theme</vt:lpstr>
      <vt:lpstr>Dear Diary,  My heart is racing to buy a car.    </vt:lpstr>
      <vt:lpstr>1. Honda CRV</vt:lpstr>
      <vt:lpstr>2. Red Audi A4</vt:lpstr>
      <vt:lpstr>PowerPoint Presentation</vt:lpstr>
      <vt:lpstr>What is a motive?</vt:lpstr>
      <vt:lpstr>Motivation as a Psychological Force</vt:lpstr>
      <vt:lpstr>Model of the Motivation Process Figure 4.2</vt:lpstr>
      <vt:lpstr>Types of Needs</vt:lpstr>
      <vt:lpstr>Goals</vt:lpstr>
      <vt:lpstr>How Does this Ad Appeal to  One’s Goals?</vt:lpstr>
      <vt:lpstr>It Appeals to satisfying security needs</vt:lpstr>
      <vt:lpstr>The Selection of Goals</vt:lpstr>
      <vt:lpstr>Motivations and Goals</vt:lpstr>
      <vt:lpstr>Rational versus Emotional Motives</vt:lpstr>
      <vt:lpstr>Discussion Questions</vt:lpstr>
      <vt:lpstr>The Dynamics of Motivation</vt:lpstr>
      <vt:lpstr>Maslow’s Hierarchy of Needs</vt:lpstr>
      <vt:lpstr>To Which of Maslow’s Needs Does This Ad Appeal?</vt:lpstr>
      <vt:lpstr>Both Physiological and Social Needs</vt:lpstr>
      <vt:lpstr>To Which of Maslow’s Needs Does This Ad Appeal?</vt:lpstr>
      <vt:lpstr>Esteem Needs</vt:lpstr>
      <vt:lpstr>To Which of Maslow’s Needs Does This Ad Appeal?</vt:lpstr>
      <vt:lpstr>Self-Actualization</vt:lpstr>
      <vt:lpstr>Discussion Questions</vt:lpstr>
      <vt:lpstr>PowerPoint Presentation</vt:lpstr>
      <vt:lpstr> The Trio of Needs / McClelland’s Theory of Need Achievement</vt:lpstr>
      <vt:lpstr>Which need advertisement is  focusing on?</vt:lpstr>
      <vt:lpstr>It reflects the achievement need.</vt:lpstr>
      <vt:lpstr>To Which of the Trio of Needs Does This Ad Appeal?</vt:lpstr>
      <vt:lpstr>The Affiliation Needs Of Young, Environmentally Concerned Adults</vt:lpstr>
      <vt:lpstr>Power And Achievement Needs</vt:lpstr>
      <vt:lpstr>Motivational conflict &amp;  need priorities</vt:lpstr>
      <vt:lpstr>Deciding between two or more desirable options</vt:lpstr>
      <vt:lpstr>Behaviour has both positive and negative consequences</vt:lpstr>
      <vt:lpstr>Deciding between two or more undesirable options</vt:lpstr>
      <vt:lpstr>Cognitive Dissonance</vt:lpstr>
      <vt:lpstr>PowerPoint Presentation</vt:lpstr>
      <vt:lpstr>Consumer Involvement</vt:lpstr>
      <vt:lpstr>Low Involvement</vt:lpstr>
      <vt:lpstr>Medium Involvement</vt:lpstr>
      <vt:lpstr>High Involvement</vt:lpstr>
      <vt:lpstr>The Many Faces of  Involvement</vt:lpstr>
      <vt:lpstr>Test ur skills!</vt:lpstr>
      <vt:lpstr>Strategies to Increase Involvement</vt:lpstr>
      <vt:lpstr>Unconscious motivation</vt:lpstr>
      <vt:lpstr>Motivating consumers</vt:lpstr>
      <vt:lpstr>Motivating consumers</vt:lpstr>
      <vt:lpstr>Motivating consumers</vt:lpstr>
      <vt:lpstr>Motivating consumers</vt:lpstr>
      <vt:lpstr>Motivating consumers</vt:lpstr>
      <vt:lpstr>PowerPoint Presentation</vt:lpstr>
      <vt:lpstr>Measurement of Motives</vt:lpstr>
      <vt:lpstr>Qualitative Measures of Motives</vt:lpstr>
      <vt:lpstr>PowerPoint Presentation</vt:lpstr>
      <vt:lpstr>Motivational Research</vt:lpstr>
    </vt:vector>
  </TitlesOfParts>
  <Company>School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Himanshu Ramchandra Chauhan</cp:lastModifiedBy>
  <cp:revision>101</cp:revision>
  <dcterms:created xsi:type="dcterms:W3CDTF">2009-03-11T14:14:40Z</dcterms:created>
  <dcterms:modified xsi:type="dcterms:W3CDTF">2022-12-23T05:30:23Z</dcterms:modified>
</cp:coreProperties>
</file>