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61" r:id="rId6"/>
    <p:sldId id="260" r:id="rId7"/>
    <p:sldId id="262" r:id="rId8"/>
    <p:sldId id="263" r:id="rId9"/>
    <p:sldId id="265" r:id="rId10"/>
    <p:sldId id="739" r:id="rId11"/>
    <p:sldId id="740" r:id="rId12"/>
    <p:sldId id="741" r:id="rId13"/>
    <p:sldId id="560" r:id="rId14"/>
    <p:sldId id="735" r:id="rId15"/>
    <p:sldId id="736" r:id="rId16"/>
    <p:sldId id="645" r:id="rId17"/>
    <p:sldId id="559" r:id="rId18"/>
    <p:sldId id="561" r:id="rId19"/>
    <p:sldId id="564" r:id="rId20"/>
    <p:sldId id="562" r:id="rId21"/>
    <p:sldId id="563" r:id="rId22"/>
    <p:sldId id="738" r:id="rId23"/>
    <p:sldId id="565" r:id="rId24"/>
    <p:sldId id="646" r:id="rId25"/>
    <p:sldId id="648" r:id="rId26"/>
    <p:sldId id="649" r:id="rId27"/>
    <p:sldId id="650" r:id="rId28"/>
    <p:sldId id="651" r:id="rId29"/>
    <p:sldId id="652" r:id="rId30"/>
    <p:sldId id="698" r:id="rId31"/>
    <p:sldId id="574" r:id="rId32"/>
    <p:sldId id="584" r:id="rId33"/>
    <p:sldId id="593" r:id="rId34"/>
    <p:sldId id="589" r:id="rId35"/>
    <p:sldId id="583" r:id="rId36"/>
    <p:sldId id="699" r:id="rId37"/>
    <p:sldId id="733" r:id="rId38"/>
    <p:sldId id="734" r:id="rId39"/>
    <p:sldId id="594" r:id="rId40"/>
    <p:sldId id="575" r:id="rId41"/>
    <p:sldId id="587" r:id="rId42"/>
    <p:sldId id="588" r:id="rId43"/>
    <p:sldId id="577" r:id="rId44"/>
    <p:sldId id="581" r:id="rId45"/>
    <p:sldId id="580" r:id="rId46"/>
    <p:sldId id="65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9" autoAdjust="0"/>
    <p:restoredTop sz="94660"/>
  </p:normalViewPr>
  <p:slideViewPr>
    <p:cSldViewPr snapToGrid="0">
      <p:cViewPr varScale="1">
        <p:scale>
          <a:sx n="72" d="100"/>
          <a:sy n="72" d="100"/>
        </p:scale>
        <p:origin x="67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B7E00F-9D4B-4607-B629-FF125350B0DC}" type="doc">
      <dgm:prSet loTypeId="urn:microsoft.com/office/officeart/2018/2/layout/IconVerticalSolidList" loCatId="icon" qsTypeId="urn:microsoft.com/office/officeart/2005/8/quickstyle/simple4" qsCatId="simple" csTypeId="urn:microsoft.com/office/officeart/2018/5/colors/Iconchunking_neutralbg_colorful5" csCatId="colorful" phldr="1"/>
      <dgm:spPr/>
      <dgm:t>
        <a:bodyPr/>
        <a:lstStyle/>
        <a:p>
          <a:endParaRPr lang="en-US"/>
        </a:p>
      </dgm:t>
    </dgm:pt>
    <dgm:pt modelId="{80D1584F-9F5A-431C-9A26-F3B1C51C7E57}">
      <dgm:prSet/>
      <dgm:spPr/>
      <dgm:t>
        <a:bodyPr/>
        <a:lstStyle/>
        <a:p>
          <a:r>
            <a:rPr lang="en-IN"/>
            <a:t>Spend on theatrical experience</a:t>
          </a:r>
          <a:endParaRPr lang="en-US"/>
        </a:p>
      </dgm:t>
    </dgm:pt>
    <dgm:pt modelId="{8C24FB72-CE4D-411A-B2BC-5655945238E3}" type="parTrans" cxnId="{6832BF87-CBC7-4EA3-B7AF-C9F8B4603656}">
      <dgm:prSet/>
      <dgm:spPr/>
      <dgm:t>
        <a:bodyPr/>
        <a:lstStyle/>
        <a:p>
          <a:endParaRPr lang="en-US"/>
        </a:p>
      </dgm:t>
    </dgm:pt>
    <dgm:pt modelId="{F513A9EA-F27C-4E63-826F-7902879AB772}" type="sibTrans" cxnId="{6832BF87-CBC7-4EA3-B7AF-C9F8B4603656}">
      <dgm:prSet/>
      <dgm:spPr/>
      <dgm:t>
        <a:bodyPr/>
        <a:lstStyle/>
        <a:p>
          <a:endParaRPr lang="en-US"/>
        </a:p>
      </dgm:t>
    </dgm:pt>
    <dgm:pt modelId="{C2A69FB9-1004-4FF3-8619-57189CD819E0}">
      <dgm:prSet/>
      <dgm:spPr/>
      <dgm:t>
        <a:bodyPr/>
        <a:lstStyle/>
        <a:p>
          <a:r>
            <a:rPr lang="en-IN"/>
            <a:t>Not much on TV</a:t>
          </a:r>
          <a:endParaRPr lang="en-US"/>
        </a:p>
      </dgm:t>
    </dgm:pt>
    <dgm:pt modelId="{03AF13DA-4EA0-4EAA-B56A-10B36FA6A173}" type="parTrans" cxnId="{5D54BF79-9070-4E49-9A9B-B223E391B66B}">
      <dgm:prSet/>
      <dgm:spPr/>
      <dgm:t>
        <a:bodyPr/>
        <a:lstStyle/>
        <a:p>
          <a:endParaRPr lang="en-US"/>
        </a:p>
      </dgm:t>
    </dgm:pt>
    <dgm:pt modelId="{68B9CC2B-5738-4DEE-982D-2AE43C22E119}" type="sibTrans" cxnId="{5D54BF79-9070-4E49-9A9B-B223E391B66B}">
      <dgm:prSet/>
      <dgm:spPr/>
      <dgm:t>
        <a:bodyPr/>
        <a:lstStyle/>
        <a:p>
          <a:endParaRPr lang="en-US"/>
        </a:p>
      </dgm:t>
    </dgm:pt>
    <dgm:pt modelId="{67D6C643-EB04-4BEC-97E2-71E68D8396EA}">
      <dgm:prSet/>
      <dgm:spPr/>
      <dgm:t>
        <a:bodyPr/>
        <a:lstStyle/>
        <a:p>
          <a:r>
            <a:rPr lang="en-IN" dirty="0"/>
            <a:t>Netflix could not succeed initially – high subscription rates</a:t>
          </a:r>
          <a:endParaRPr lang="en-US" dirty="0"/>
        </a:p>
      </dgm:t>
    </dgm:pt>
    <dgm:pt modelId="{B16E65C3-028A-49F8-8651-FCC02D4041B0}" type="parTrans" cxnId="{BDB341AF-BDDF-484A-8043-10D0F7BF42F0}">
      <dgm:prSet/>
      <dgm:spPr/>
      <dgm:t>
        <a:bodyPr/>
        <a:lstStyle/>
        <a:p>
          <a:endParaRPr lang="en-US"/>
        </a:p>
      </dgm:t>
    </dgm:pt>
    <dgm:pt modelId="{E71F610E-6AF0-4B58-B7AD-A2D6E3C04060}" type="sibTrans" cxnId="{BDB341AF-BDDF-484A-8043-10D0F7BF42F0}">
      <dgm:prSet/>
      <dgm:spPr/>
      <dgm:t>
        <a:bodyPr/>
        <a:lstStyle/>
        <a:p>
          <a:endParaRPr lang="en-US"/>
        </a:p>
      </dgm:t>
    </dgm:pt>
    <dgm:pt modelId="{CE995B6E-A17D-4376-BC7B-71FED573D929}">
      <dgm:prSet/>
      <dgm:spPr/>
      <dgm:t>
        <a:bodyPr/>
        <a:lstStyle/>
        <a:p>
          <a:r>
            <a:rPr lang="en-IN"/>
            <a:t>Indian- Psychographic segmentation (good DVDs for Rs.100/-)</a:t>
          </a:r>
          <a:endParaRPr lang="en-US"/>
        </a:p>
      </dgm:t>
    </dgm:pt>
    <dgm:pt modelId="{966CD5D2-F748-4034-98CE-3C5B3C840A21}" type="parTrans" cxnId="{C757E545-257E-4834-887E-FD064E13FFD3}">
      <dgm:prSet/>
      <dgm:spPr/>
      <dgm:t>
        <a:bodyPr/>
        <a:lstStyle/>
        <a:p>
          <a:endParaRPr lang="en-US"/>
        </a:p>
      </dgm:t>
    </dgm:pt>
    <dgm:pt modelId="{C530EC68-14D4-4CD9-BEB0-CD4E50187557}" type="sibTrans" cxnId="{C757E545-257E-4834-887E-FD064E13FFD3}">
      <dgm:prSet/>
      <dgm:spPr/>
      <dgm:t>
        <a:bodyPr/>
        <a:lstStyle/>
        <a:p>
          <a:endParaRPr lang="en-US"/>
        </a:p>
      </dgm:t>
    </dgm:pt>
    <dgm:pt modelId="{8B8C0922-E5EF-4D18-BD52-B4D2A31EF9A0}" type="pres">
      <dgm:prSet presAssocID="{AEB7E00F-9D4B-4607-B629-FF125350B0DC}" presName="root" presStyleCnt="0">
        <dgm:presLayoutVars>
          <dgm:dir/>
          <dgm:resizeHandles val="exact"/>
        </dgm:presLayoutVars>
      </dgm:prSet>
      <dgm:spPr/>
    </dgm:pt>
    <dgm:pt modelId="{5062DCFC-5977-4AE1-B8F7-89D598A08948}" type="pres">
      <dgm:prSet presAssocID="{80D1584F-9F5A-431C-9A26-F3B1C51C7E57}" presName="compNode" presStyleCnt="0"/>
      <dgm:spPr/>
    </dgm:pt>
    <dgm:pt modelId="{563D1ABF-928C-4D5E-8CF8-5B7E93ACA4BD}" type="pres">
      <dgm:prSet presAssocID="{80D1584F-9F5A-431C-9A26-F3B1C51C7E57}" presName="bgRect" presStyleLbl="bgShp" presStyleIdx="0" presStyleCnt="4"/>
      <dgm:spPr/>
    </dgm:pt>
    <dgm:pt modelId="{F2D1120F-8E8B-41E4-9B3D-7D9F9F31F9D7}" type="pres">
      <dgm:prSet presAssocID="{80D1584F-9F5A-431C-9A26-F3B1C51C7E5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ma"/>
        </a:ext>
      </dgm:extLst>
    </dgm:pt>
    <dgm:pt modelId="{AFE2468E-506F-4806-AB4A-ED4CE2404EE1}" type="pres">
      <dgm:prSet presAssocID="{80D1584F-9F5A-431C-9A26-F3B1C51C7E57}" presName="spaceRect" presStyleCnt="0"/>
      <dgm:spPr/>
    </dgm:pt>
    <dgm:pt modelId="{4B3B5F91-2B39-435D-B450-9D20B38CA813}" type="pres">
      <dgm:prSet presAssocID="{80D1584F-9F5A-431C-9A26-F3B1C51C7E57}" presName="parTx" presStyleLbl="revTx" presStyleIdx="0" presStyleCnt="4">
        <dgm:presLayoutVars>
          <dgm:chMax val="0"/>
          <dgm:chPref val="0"/>
        </dgm:presLayoutVars>
      </dgm:prSet>
      <dgm:spPr/>
    </dgm:pt>
    <dgm:pt modelId="{FDE34D39-D5D3-4837-A080-65E35A5B0F0F}" type="pres">
      <dgm:prSet presAssocID="{F513A9EA-F27C-4E63-826F-7902879AB772}" presName="sibTrans" presStyleCnt="0"/>
      <dgm:spPr/>
    </dgm:pt>
    <dgm:pt modelId="{CE6A1E49-BABD-43A4-BE05-EBDC8F3E1713}" type="pres">
      <dgm:prSet presAssocID="{C2A69FB9-1004-4FF3-8619-57189CD819E0}" presName="compNode" presStyleCnt="0"/>
      <dgm:spPr/>
    </dgm:pt>
    <dgm:pt modelId="{B5950BD0-A757-4EFD-AE2A-1DB15A38E64C}" type="pres">
      <dgm:prSet presAssocID="{C2A69FB9-1004-4FF3-8619-57189CD819E0}" presName="bgRect" presStyleLbl="bgShp" presStyleIdx="1" presStyleCnt="4"/>
      <dgm:spPr/>
    </dgm:pt>
    <dgm:pt modelId="{853F9454-CB69-45CE-B5FE-4B91E11123F6}" type="pres">
      <dgm:prSet presAssocID="{C2A69FB9-1004-4FF3-8619-57189CD819E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B7D52EF9-9057-4F3B-A560-079874B21779}" type="pres">
      <dgm:prSet presAssocID="{C2A69FB9-1004-4FF3-8619-57189CD819E0}" presName="spaceRect" presStyleCnt="0"/>
      <dgm:spPr/>
    </dgm:pt>
    <dgm:pt modelId="{7DBE634A-577D-47AB-B342-0A5E61189938}" type="pres">
      <dgm:prSet presAssocID="{C2A69FB9-1004-4FF3-8619-57189CD819E0}" presName="parTx" presStyleLbl="revTx" presStyleIdx="1" presStyleCnt="4">
        <dgm:presLayoutVars>
          <dgm:chMax val="0"/>
          <dgm:chPref val="0"/>
        </dgm:presLayoutVars>
      </dgm:prSet>
      <dgm:spPr/>
    </dgm:pt>
    <dgm:pt modelId="{17E890B9-F2A1-4126-B0CA-E69481D57935}" type="pres">
      <dgm:prSet presAssocID="{68B9CC2B-5738-4DEE-982D-2AE43C22E119}" presName="sibTrans" presStyleCnt="0"/>
      <dgm:spPr/>
    </dgm:pt>
    <dgm:pt modelId="{984A6350-1D87-4E21-976D-07F2DD07D285}" type="pres">
      <dgm:prSet presAssocID="{67D6C643-EB04-4BEC-97E2-71E68D8396EA}" presName="compNode" presStyleCnt="0"/>
      <dgm:spPr/>
    </dgm:pt>
    <dgm:pt modelId="{0A24F3A9-FFAF-4C68-BAFF-19B333E2D178}" type="pres">
      <dgm:prSet presAssocID="{67D6C643-EB04-4BEC-97E2-71E68D8396EA}" presName="bgRect" presStyleLbl="bgShp" presStyleIdx="2" presStyleCnt="4"/>
      <dgm:spPr/>
    </dgm:pt>
    <dgm:pt modelId="{D30CA0F2-CEA4-4D11-82F4-2F3C956FDD69}" type="pres">
      <dgm:prSet presAssocID="{67D6C643-EB04-4BEC-97E2-71E68D8396E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umbs Up Sign"/>
        </a:ext>
      </dgm:extLst>
    </dgm:pt>
    <dgm:pt modelId="{EC6FF527-FD96-4797-B219-754E8C239626}" type="pres">
      <dgm:prSet presAssocID="{67D6C643-EB04-4BEC-97E2-71E68D8396EA}" presName="spaceRect" presStyleCnt="0"/>
      <dgm:spPr/>
    </dgm:pt>
    <dgm:pt modelId="{EEB07B37-2381-4AAD-AFC0-0402A1455453}" type="pres">
      <dgm:prSet presAssocID="{67D6C643-EB04-4BEC-97E2-71E68D8396EA}" presName="parTx" presStyleLbl="revTx" presStyleIdx="2" presStyleCnt="4">
        <dgm:presLayoutVars>
          <dgm:chMax val="0"/>
          <dgm:chPref val="0"/>
        </dgm:presLayoutVars>
      </dgm:prSet>
      <dgm:spPr/>
    </dgm:pt>
    <dgm:pt modelId="{55AC73D5-ACC4-4122-8D3C-7CE8FFB39DEA}" type="pres">
      <dgm:prSet presAssocID="{E71F610E-6AF0-4B58-B7AD-A2D6E3C04060}" presName="sibTrans" presStyleCnt="0"/>
      <dgm:spPr/>
    </dgm:pt>
    <dgm:pt modelId="{E66FB14D-3F78-4CEA-8F83-3E296FEB9C24}" type="pres">
      <dgm:prSet presAssocID="{CE995B6E-A17D-4376-BC7B-71FED573D929}" presName="compNode" presStyleCnt="0"/>
      <dgm:spPr/>
    </dgm:pt>
    <dgm:pt modelId="{3E0BA74B-3204-43EA-8F87-B4842D891FFD}" type="pres">
      <dgm:prSet presAssocID="{CE995B6E-A17D-4376-BC7B-71FED573D929}" presName="bgRect" presStyleLbl="bgShp" presStyleIdx="3" presStyleCnt="4"/>
      <dgm:spPr/>
    </dgm:pt>
    <dgm:pt modelId="{953F3616-525A-4402-BE73-CCD3E90A78A1}" type="pres">
      <dgm:prSet presAssocID="{CE995B6E-A17D-4376-BC7B-71FED573D92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95D5A8B0-C629-456F-84A5-B7264465AE05}" type="pres">
      <dgm:prSet presAssocID="{CE995B6E-A17D-4376-BC7B-71FED573D929}" presName="spaceRect" presStyleCnt="0"/>
      <dgm:spPr/>
    </dgm:pt>
    <dgm:pt modelId="{B1A09804-6519-4A36-9E18-9937B50A04B4}" type="pres">
      <dgm:prSet presAssocID="{CE995B6E-A17D-4376-BC7B-71FED573D929}" presName="parTx" presStyleLbl="revTx" presStyleIdx="3" presStyleCnt="4">
        <dgm:presLayoutVars>
          <dgm:chMax val="0"/>
          <dgm:chPref val="0"/>
        </dgm:presLayoutVars>
      </dgm:prSet>
      <dgm:spPr/>
    </dgm:pt>
  </dgm:ptLst>
  <dgm:cxnLst>
    <dgm:cxn modelId="{BD8CD62C-3BAC-4FA5-A725-BD6894CFD219}" type="presOf" srcId="{67D6C643-EB04-4BEC-97E2-71E68D8396EA}" destId="{EEB07B37-2381-4AAD-AFC0-0402A1455453}" srcOrd="0" destOrd="0" presId="urn:microsoft.com/office/officeart/2018/2/layout/IconVerticalSolidList"/>
    <dgm:cxn modelId="{C757E545-257E-4834-887E-FD064E13FFD3}" srcId="{AEB7E00F-9D4B-4607-B629-FF125350B0DC}" destId="{CE995B6E-A17D-4376-BC7B-71FED573D929}" srcOrd="3" destOrd="0" parTransId="{966CD5D2-F748-4034-98CE-3C5B3C840A21}" sibTransId="{C530EC68-14D4-4CD9-BEB0-CD4E50187557}"/>
    <dgm:cxn modelId="{5D54BF79-9070-4E49-9A9B-B223E391B66B}" srcId="{AEB7E00F-9D4B-4607-B629-FF125350B0DC}" destId="{C2A69FB9-1004-4FF3-8619-57189CD819E0}" srcOrd="1" destOrd="0" parTransId="{03AF13DA-4EA0-4EAA-B56A-10B36FA6A173}" sibTransId="{68B9CC2B-5738-4DEE-982D-2AE43C22E119}"/>
    <dgm:cxn modelId="{6832BF87-CBC7-4EA3-B7AF-C9F8B4603656}" srcId="{AEB7E00F-9D4B-4607-B629-FF125350B0DC}" destId="{80D1584F-9F5A-431C-9A26-F3B1C51C7E57}" srcOrd="0" destOrd="0" parTransId="{8C24FB72-CE4D-411A-B2BC-5655945238E3}" sibTransId="{F513A9EA-F27C-4E63-826F-7902879AB772}"/>
    <dgm:cxn modelId="{BDB341AF-BDDF-484A-8043-10D0F7BF42F0}" srcId="{AEB7E00F-9D4B-4607-B629-FF125350B0DC}" destId="{67D6C643-EB04-4BEC-97E2-71E68D8396EA}" srcOrd="2" destOrd="0" parTransId="{B16E65C3-028A-49F8-8651-FCC02D4041B0}" sibTransId="{E71F610E-6AF0-4B58-B7AD-A2D6E3C04060}"/>
    <dgm:cxn modelId="{49F202B5-1444-445A-8A17-7B214B371DD3}" type="presOf" srcId="{C2A69FB9-1004-4FF3-8619-57189CD819E0}" destId="{7DBE634A-577D-47AB-B342-0A5E61189938}" srcOrd="0" destOrd="0" presId="urn:microsoft.com/office/officeart/2018/2/layout/IconVerticalSolidList"/>
    <dgm:cxn modelId="{DF0F3DD0-D79A-4D84-BF11-7B9340F52078}" type="presOf" srcId="{AEB7E00F-9D4B-4607-B629-FF125350B0DC}" destId="{8B8C0922-E5EF-4D18-BD52-B4D2A31EF9A0}" srcOrd="0" destOrd="0" presId="urn:microsoft.com/office/officeart/2018/2/layout/IconVerticalSolidList"/>
    <dgm:cxn modelId="{76CE2DF5-ABA2-4AAF-A968-2AFBC9888FC9}" type="presOf" srcId="{CE995B6E-A17D-4376-BC7B-71FED573D929}" destId="{B1A09804-6519-4A36-9E18-9937B50A04B4}" srcOrd="0" destOrd="0" presId="urn:microsoft.com/office/officeart/2018/2/layout/IconVerticalSolidList"/>
    <dgm:cxn modelId="{DD2F00F7-8980-4704-88F7-3BF96C376C2A}" type="presOf" srcId="{80D1584F-9F5A-431C-9A26-F3B1C51C7E57}" destId="{4B3B5F91-2B39-435D-B450-9D20B38CA813}" srcOrd="0" destOrd="0" presId="urn:microsoft.com/office/officeart/2018/2/layout/IconVerticalSolidList"/>
    <dgm:cxn modelId="{85BFE921-F2C7-423F-B46E-81DCA67C5660}" type="presParOf" srcId="{8B8C0922-E5EF-4D18-BD52-B4D2A31EF9A0}" destId="{5062DCFC-5977-4AE1-B8F7-89D598A08948}" srcOrd="0" destOrd="0" presId="urn:microsoft.com/office/officeart/2018/2/layout/IconVerticalSolidList"/>
    <dgm:cxn modelId="{EBF0209A-BEB6-4183-8193-A6A201B9AB8F}" type="presParOf" srcId="{5062DCFC-5977-4AE1-B8F7-89D598A08948}" destId="{563D1ABF-928C-4D5E-8CF8-5B7E93ACA4BD}" srcOrd="0" destOrd="0" presId="urn:microsoft.com/office/officeart/2018/2/layout/IconVerticalSolidList"/>
    <dgm:cxn modelId="{D40DA79B-4FE4-438E-8A7D-C0E035EA3D2C}" type="presParOf" srcId="{5062DCFC-5977-4AE1-B8F7-89D598A08948}" destId="{F2D1120F-8E8B-41E4-9B3D-7D9F9F31F9D7}" srcOrd="1" destOrd="0" presId="urn:microsoft.com/office/officeart/2018/2/layout/IconVerticalSolidList"/>
    <dgm:cxn modelId="{80FDE266-A588-411B-BAE3-6675299F966C}" type="presParOf" srcId="{5062DCFC-5977-4AE1-B8F7-89D598A08948}" destId="{AFE2468E-506F-4806-AB4A-ED4CE2404EE1}" srcOrd="2" destOrd="0" presId="urn:microsoft.com/office/officeart/2018/2/layout/IconVerticalSolidList"/>
    <dgm:cxn modelId="{70781831-59E1-4C03-B148-B0FE9C591022}" type="presParOf" srcId="{5062DCFC-5977-4AE1-B8F7-89D598A08948}" destId="{4B3B5F91-2B39-435D-B450-9D20B38CA813}" srcOrd="3" destOrd="0" presId="urn:microsoft.com/office/officeart/2018/2/layout/IconVerticalSolidList"/>
    <dgm:cxn modelId="{D6C7F9C9-837E-403E-8A4A-1BB1D93100F0}" type="presParOf" srcId="{8B8C0922-E5EF-4D18-BD52-B4D2A31EF9A0}" destId="{FDE34D39-D5D3-4837-A080-65E35A5B0F0F}" srcOrd="1" destOrd="0" presId="urn:microsoft.com/office/officeart/2018/2/layout/IconVerticalSolidList"/>
    <dgm:cxn modelId="{C9D1C626-4651-43ED-990B-3AD40CD4B055}" type="presParOf" srcId="{8B8C0922-E5EF-4D18-BD52-B4D2A31EF9A0}" destId="{CE6A1E49-BABD-43A4-BE05-EBDC8F3E1713}" srcOrd="2" destOrd="0" presId="urn:microsoft.com/office/officeart/2018/2/layout/IconVerticalSolidList"/>
    <dgm:cxn modelId="{CC038962-C1F1-4E89-A2FA-7E12D3787C45}" type="presParOf" srcId="{CE6A1E49-BABD-43A4-BE05-EBDC8F3E1713}" destId="{B5950BD0-A757-4EFD-AE2A-1DB15A38E64C}" srcOrd="0" destOrd="0" presId="urn:microsoft.com/office/officeart/2018/2/layout/IconVerticalSolidList"/>
    <dgm:cxn modelId="{617F5E5B-2F29-4946-8AAC-924DC0BC7AF9}" type="presParOf" srcId="{CE6A1E49-BABD-43A4-BE05-EBDC8F3E1713}" destId="{853F9454-CB69-45CE-B5FE-4B91E11123F6}" srcOrd="1" destOrd="0" presId="urn:microsoft.com/office/officeart/2018/2/layout/IconVerticalSolidList"/>
    <dgm:cxn modelId="{6E01D39B-3E77-44BE-AA0C-5F6C5613D6DD}" type="presParOf" srcId="{CE6A1E49-BABD-43A4-BE05-EBDC8F3E1713}" destId="{B7D52EF9-9057-4F3B-A560-079874B21779}" srcOrd="2" destOrd="0" presId="urn:microsoft.com/office/officeart/2018/2/layout/IconVerticalSolidList"/>
    <dgm:cxn modelId="{E695C578-B45E-4EE6-A040-6131AD63A7D7}" type="presParOf" srcId="{CE6A1E49-BABD-43A4-BE05-EBDC8F3E1713}" destId="{7DBE634A-577D-47AB-B342-0A5E61189938}" srcOrd="3" destOrd="0" presId="urn:microsoft.com/office/officeart/2018/2/layout/IconVerticalSolidList"/>
    <dgm:cxn modelId="{E2328BAA-B26B-4F45-83B1-372E72E10AC0}" type="presParOf" srcId="{8B8C0922-E5EF-4D18-BD52-B4D2A31EF9A0}" destId="{17E890B9-F2A1-4126-B0CA-E69481D57935}" srcOrd="3" destOrd="0" presId="urn:microsoft.com/office/officeart/2018/2/layout/IconVerticalSolidList"/>
    <dgm:cxn modelId="{2A86D0ED-156C-4788-B9B9-5EB7FCF94588}" type="presParOf" srcId="{8B8C0922-E5EF-4D18-BD52-B4D2A31EF9A0}" destId="{984A6350-1D87-4E21-976D-07F2DD07D285}" srcOrd="4" destOrd="0" presId="urn:microsoft.com/office/officeart/2018/2/layout/IconVerticalSolidList"/>
    <dgm:cxn modelId="{282533D2-7276-46A6-9184-C4CCA32CAE1F}" type="presParOf" srcId="{984A6350-1D87-4E21-976D-07F2DD07D285}" destId="{0A24F3A9-FFAF-4C68-BAFF-19B333E2D178}" srcOrd="0" destOrd="0" presId="urn:microsoft.com/office/officeart/2018/2/layout/IconVerticalSolidList"/>
    <dgm:cxn modelId="{2B4C6F98-24B9-4A4B-B38D-03B3160A2F89}" type="presParOf" srcId="{984A6350-1D87-4E21-976D-07F2DD07D285}" destId="{D30CA0F2-CEA4-4D11-82F4-2F3C956FDD69}" srcOrd="1" destOrd="0" presId="urn:microsoft.com/office/officeart/2018/2/layout/IconVerticalSolidList"/>
    <dgm:cxn modelId="{10AE41D5-609B-4C3D-8AD7-E2DAD123D9F9}" type="presParOf" srcId="{984A6350-1D87-4E21-976D-07F2DD07D285}" destId="{EC6FF527-FD96-4797-B219-754E8C239626}" srcOrd="2" destOrd="0" presId="urn:microsoft.com/office/officeart/2018/2/layout/IconVerticalSolidList"/>
    <dgm:cxn modelId="{72E450CD-8325-415F-B3C0-5CE415834CD1}" type="presParOf" srcId="{984A6350-1D87-4E21-976D-07F2DD07D285}" destId="{EEB07B37-2381-4AAD-AFC0-0402A1455453}" srcOrd="3" destOrd="0" presId="urn:microsoft.com/office/officeart/2018/2/layout/IconVerticalSolidList"/>
    <dgm:cxn modelId="{6B57B3C8-0F8B-4CE4-8AEA-EC1F12F604A5}" type="presParOf" srcId="{8B8C0922-E5EF-4D18-BD52-B4D2A31EF9A0}" destId="{55AC73D5-ACC4-4122-8D3C-7CE8FFB39DEA}" srcOrd="5" destOrd="0" presId="urn:microsoft.com/office/officeart/2018/2/layout/IconVerticalSolidList"/>
    <dgm:cxn modelId="{FDD2A46B-3494-4A5F-BA92-123EAAB422FA}" type="presParOf" srcId="{8B8C0922-E5EF-4D18-BD52-B4D2A31EF9A0}" destId="{E66FB14D-3F78-4CEA-8F83-3E296FEB9C24}" srcOrd="6" destOrd="0" presId="urn:microsoft.com/office/officeart/2018/2/layout/IconVerticalSolidList"/>
    <dgm:cxn modelId="{E91C31DC-C5F6-4959-8A2A-86450B951892}" type="presParOf" srcId="{E66FB14D-3F78-4CEA-8F83-3E296FEB9C24}" destId="{3E0BA74B-3204-43EA-8F87-B4842D891FFD}" srcOrd="0" destOrd="0" presId="urn:microsoft.com/office/officeart/2018/2/layout/IconVerticalSolidList"/>
    <dgm:cxn modelId="{CD5038FB-3133-4264-85B2-1584698F4F79}" type="presParOf" srcId="{E66FB14D-3F78-4CEA-8F83-3E296FEB9C24}" destId="{953F3616-525A-4402-BE73-CCD3E90A78A1}" srcOrd="1" destOrd="0" presId="urn:microsoft.com/office/officeart/2018/2/layout/IconVerticalSolidList"/>
    <dgm:cxn modelId="{FCB21086-BC12-4F74-BDB1-9D5D781A7933}" type="presParOf" srcId="{E66FB14D-3F78-4CEA-8F83-3E296FEB9C24}" destId="{95D5A8B0-C629-456F-84A5-B7264465AE05}" srcOrd="2" destOrd="0" presId="urn:microsoft.com/office/officeart/2018/2/layout/IconVerticalSolidList"/>
    <dgm:cxn modelId="{827DE058-3979-4C99-8A5F-4DBA1880E727}" type="presParOf" srcId="{E66FB14D-3F78-4CEA-8F83-3E296FEB9C24}" destId="{B1A09804-6519-4A36-9E18-9937B50A04B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D1ABF-928C-4D5E-8CF8-5B7E93ACA4BD}">
      <dsp:nvSpPr>
        <dsp:cNvPr id="0" name=""/>
        <dsp:cNvSpPr/>
      </dsp:nvSpPr>
      <dsp:spPr>
        <a:xfrm>
          <a:off x="0" y="2442"/>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2D1120F-8E8B-41E4-9B3D-7D9F9F31F9D7}">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B3B5F91-2B39-435D-B450-9D20B38CA813}">
      <dsp:nvSpPr>
        <dsp:cNvPr id="0" name=""/>
        <dsp:cNvSpPr/>
      </dsp:nvSpPr>
      <dsp:spPr>
        <a:xfrm>
          <a:off x="1429899" y="2442"/>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IN" sz="2200" kern="1200"/>
            <a:t>Spend on theatrical experience</a:t>
          </a:r>
          <a:endParaRPr lang="en-US" sz="2200" kern="1200"/>
        </a:p>
      </dsp:txBody>
      <dsp:txXfrm>
        <a:off x="1429899" y="2442"/>
        <a:ext cx="3455303" cy="1238008"/>
      </dsp:txXfrm>
    </dsp:sp>
    <dsp:sp modelId="{B5950BD0-A757-4EFD-AE2A-1DB15A38E64C}">
      <dsp:nvSpPr>
        <dsp:cNvPr id="0" name=""/>
        <dsp:cNvSpPr/>
      </dsp:nvSpPr>
      <dsp:spPr>
        <a:xfrm>
          <a:off x="0" y="1549953"/>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53F9454-CB69-45CE-B5FE-4B91E11123F6}">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DBE634A-577D-47AB-B342-0A5E61189938}">
      <dsp:nvSpPr>
        <dsp:cNvPr id="0" name=""/>
        <dsp:cNvSpPr/>
      </dsp:nvSpPr>
      <dsp:spPr>
        <a:xfrm>
          <a:off x="1429899" y="1549953"/>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IN" sz="2200" kern="1200"/>
            <a:t>Not much on TV</a:t>
          </a:r>
          <a:endParaRPr lang="en-US" sz="2200" kern="1200"/>
        </a:p>
      </dsp:txBody>
      <dsp:txXfrm>
        <a:off x="1429899" y="1549953"/>
        <a:ext cx="3455303" cy="1238008"/>
      </dsp:txXfrm>
    </dsp:sp>
    <dsp:sp modelId="{0A24F3A9-FFAF-4C68-BAFF-19B333E2D178}">
      <dsp:nvSpPr>
        <dsp:cNvPr id="0" name=""/>
        <dsp:cNvSpPr/>
      </dsp:nvSpPr>
      <dsp:spPr>
        <a:xfrm>
          <a:off x="0" y="3097464"/>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30CA0F2-CEA4-4D11-82F4-2F3C956FDD69}">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EB07B37-2381-4AAD-AFC0-0402A1455453}">
      <dsp:nvSpPr>
        <dsp:cNvPr id="0" name=""/>
        <dsp:cNvSpPr/>
      </dsp:nvSpPr>
      <dsp:spPr>
        <a:xfrm>
          <a:off x="1429899" y="3097464"/>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IN" sz="2200" kern="1200" dirty="0"/>
            <a:t>Netflix could not succeed initially – high subscription rates</a:t>
          </a:r>
          <a:endParaRPr lang="en-US" sz="2200" kern="1200" dirty="0"/>
        </a:p>
      </dsp:txBody>
      <dsp:txXfrm>
        <a:off x="1429899" y="3097464"/>
        <a:ext cx="3455303" cy="1238008"/>
      </dsp:txXfrm>
    </dsp:sp>
    <dsp:sp modelId="{3E0BA74B-3204-43EA-8F87-B4842D891FFD}">
      <dsp:nvSpPr>
        <dsp:cNvPr id="0" name=""/>
        <dsp:cNvSpPr/>
      </dsp:nvSpPr>
      <dsp:spPr>
        <a:xfrm>
          <a:off x="0" y="4644974"/>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53F3616-525A-4402-BE73-CCD3E90A78A1}">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1A09804-6519-4A36-9E18-9937B50A04B4}">
      <dsp:nvSpPr>
        <dsp:cNvPr id="0" name=""/>
        <dsp:cNvSpPr/>
      </dsp:nvSpPr>
      <dsp:spPr>
        <a:xfrm>
          <a:off x="1429899" y="4644974"/>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IN" sz="2200" kern="1200"/>
            <a:t>Indian- Psychographic segmentation (good DVDs for Rs.100/-)</a:t>
          </a:r>
          <a:endParaRPr lang="en-US" sz="2200" kern="1200"/>
        </a:p>
      </dsp:txBody>
      <dsp:txXfrm>
        <a:off x="1429899" y="4644974"/>
        <a:ext cx="3455303" cy="12380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BE63E-41CE-4B90-A88F-C7FF53DD1C47}" type="datetimeFigureOut">
              <a:rPr lang="en-IN" smtClean="0"/>
              <a:t>26-02-2023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15608-C8E6-46EB-85BA-2FFA137A3FFF}" type="slidenum">
              <a:rPr lang="en-IN" smtClean="0"/>
              <a:t>‹#›</a:t>
            </a:fld>
            <a:endParaRPr lang="en-IN"/>
          </a:p>
        </p:txBody>
      </p:sp>
    </p:spTree>
    <p:extLst>
      <p:ext uri="{BB962C8B-B14F-4D97-AF65-F5344CB8AC3E}">
        <p14:creationId xmlns:p14="http://schemas.microsoft.com/office/powerpoint/2010/main" val="381572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8578D04-D595-4475-9A91-59E784630061}" type="slidenum">
              <a:rPr lang="en-IN" smtClean="0"/>
              <a:t>28</a:t>
            </a:fld>
            <a:endParaRPr lang="en-IN"/>
          </a:p>
        </p:txBody>
      </p:sp>
    </p:spTree>
    <p:extLst>
      <p:ext uri="{BB962C8B-B14F-4D97-AF65-F5344CB8AC3E}">
        <p14:creationId xmlns:p14="http://schemas.microsoft.com/office/powerpoint/2010/main" val="2319051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675E6-7DFA-421E-B217-02F68A9BAD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91BCE4E-F990-4091-AEE4-5FF65F9301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0316968-5556-4004-9280-4B243EE29827}"/>
              </a:ext>
            </a:extLst>
          </p:cNvPr>
          <p:cNvSpPr>
            <a:spLocks noGrp="1"/>
          </p:cNvSpPr>
          <p:nvPr>
            <p:ph type="dt" sz="half" idx="10"/>
          </p:nvPr>
        </p:nvSpPr>
        <p:spPr/>
        <p:txBody>
          <a:bodyPr/>
          <a:lstStyle/>
          <a:p>
            <a:fld id="{A3A5061F-E458-4784-8AA8-61FD2014F7B9}" type="datetimeFigureOut">
              <a:rPr lang="en-IN" smtClean="0"/>
              <a:t>26-02-2023</a:t>
            </a:fld>
            <a:endParaRPr lang="en-IN"/>
          </a:p>
        </p:txBody>
      </p:sp>
      <p:sp>
        <p:nvSpPr>
          <p:cNvPr id="5" name="Footer Placeholder 4">
            <a:extLst>
              <a:ext uri="{FF2B5EF4-FFF2-40B4-BE49-F238E27FC236}">
                <a16:creationId xmlns:a16="http://schemas.microsoft.com/office/drawing/2014/main" id="{A2FE00A3-E0F1-4135-BC1B-D439B97A28B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1047510-D23D-43FB-A939-AA5C00C1842C}"/>
              </a:ext>
            </a:extLst>
          </p:cNvPr>
          <p:cNvSpPr>
            <a:spLocks noGrp="1"/>
          </p:cNvSpPr>
          <p:nvPr>
            <p:ph type="sldNum" sz="quarter" idx="12"/>
          </p:nvPr>
        </p:nvSpPr>
        <p:spPr/>
        <p:txBody>
          <a:bodyPr/>
          <a:lstStyle/>
          <a:p>
            <a:fld id="{7225F595-5B59-4FB4-B9F5-866E1905B43B}" type="slidenum">
              <a:rPr lang="en-IN" smtClean="0"/>
              <a:t>‹#›</a:t>
            </a:fld>
            <a:endParaRPr lang="en-IN"/>
          </a:p>
        </p:txBody>
      </p:sp>
    </p:spTree>
    <p:extLst>
      <p:ext uri="{BB962C8B-B14F-4D97-AF65-F5344CB8AC3E}">
        <p14:creationId xmlns:p14="http://schemas.microsoft.com/office/powerpoint/2010/main" val="3625388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CFD7-3A04-4A09-B753-67FB24FC784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8AC48F0-2ED2-40A5-836E-DFC7EB3BD6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B83B0FA-F126-4FC6-9B49-71A4A3206D61}"/>
              </a:ext>
            </a:extLst>
          </p:cNvPr>
          <p:cNvSpPr>
            <a:spLocks noGrp="1"/>
          </p:cNvSpPr>
          <p:nvPr>
            <p:ph type="dt" sz="half" idx="10"/>
          </p:nvPr>
        </p:nvSpPr>
        <p:spPr/>
        <p:txBody>
          <a:bodyPr/>
          <a:lstStyle/>
          <a:p>
            <a:fld id="{A3A5061F-E458-4784-8AA8-61FD2014F7B9}" type="datetimeFigureOut">
              <a:rPr lang="en-IN" smtClean="0"/>
              <a:t>26-02-2023</a:t>
            </a:fld>
            <a:endParaRPr lang="en-IN"/>
          </a:p>
        </p:txBody>
      </p:sp>
      <p:sp>
        <p:nvSpPr>
          <p:cNvPr id="5" name="Footer Placeholder 4">
            <a:extLst>
              <a:ext uri="{FF2B5EF4-FFF2-40B4-BE49-F238E27FC236}">
                <a16:creationId xmlns:a16="http://schemas.microsoft.com/office/drawing/2014/main" id="{5A84AEB9-515E-4EFC-B278-8D4CEB646DB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F45E29B-F792-4DB0-93ED-D36D6BC8B0F5}"/>
              </a:ext>
            </a:extLst>
          </p:cNvPr>
          <p:cNvSpPr>
            <a:spLocks noGrp="1"/>
          </p:cNvSpPr>
          <p:nvPr>
            <p:ph type="sldNum" sz="quarter" idx="12"/>
          </p:nvPr>
        </p:nvSpPr>
        <p:spPr/>
        <p:txBody>
          <a:bodyPr/>
          <a:lstStyle/>
          <a:p>
            <a:fld id="{7225F595-5B59-4FB4-B9F5-866E1905B43B}" type="slidenum">
              <a:rPr lang="en-IN" smtClean="0"/>
              <a:t>‹#›</a:t>
            </a:fld>
            <a:endParaRPr lang="en-IN"/>
          </a:p>
        </p:txBody>
      </p:sp>
    </p:spTree>
    <p:extLst>
      <p:ext uri="{BB962C8B-B14F-4D97-AF65-F5344CB8AC3E}">
        <p14:creationId xmlns:p14="http://schemas.microsoft.com/office/powerpoint/2010/main" val="2561165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D45001-856F-4C1B-B9B5-A37B67DBDB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2BCF942-083D-418D-B082-539EA46545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A883D82-8B26-45F3-973B-67BC90B89B81}"/>
              </a:ext>
            </a:extLst>
          </p:cNvPr>
          <p:cNvSpPr>
            <a:spLocks noGrp="1"/>
          </p:cNvSpPr>
          <p:nvPr>
            <p:ph type="dt" sz="half" idx="10"/>
          </p:nvPr>
        </p:nvSpPr>
        <p:spPr/>
        <p:txBody>
          <a:bodyPr/>
          <a:lstStyle/>
          <a:p>
            <a:fld id="{A3A5061F-E458-4784-8AA8-61FD2014F7B9}" type="datetimeFigureOut">
              <a:rPr lang="en-IN" smtClean="0"/>
              <a:t>26-02-2023</a:t>
            </a:fld>
            <a:endParaRPr lang="en-IN"/>
          </a:p>
        </p:txBody>
      </p:sp>
      <p:sp>
        <p:nvSpPr>
          <p:cNvPr id="5" name="Footer Placeholder 4">
            <a:extLst>
              <a:ext uri="{FF2B5EF4-FFF2-40B4-BE49-F238E27FC236}">
                <a16:creationId xmlns:a16="http://schemas.microsoft.com/office/drawing/2014/main" id="{6D48D8C4-C5C2-41AA-839E-B88D90C4021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86E73C3-44FE-4646-B5A1-BEFC3FC917DB}"/>
              </a:ext>
            </a:extLst>
          </p:cNvPr>
          <p:cNvSpPr>
            <a:spLocks noGrp="1"/>
          </p:cNvSpPr>
          <p:nvPr>
            <p:ph type="sldNum" sz="quarter" idx="12"/>
          </p:nvPr>
        </p:nvSpPr>
        <p:spPr/>
        <p:txBody>
          <a:bodyPr/>
          <a:lstStyle/>
          <a:p>
            <a:fld id="{7225F595-5B59-4FB4-B9F5-866E1905B43B}" type="slidenum">
              <a:rPr lang="en-IN" smtClean="0"/>
              <a:t>‹#›</a:t>
            </a:fld>
            <a:endParaRPr lang="en-IN"/>
          </a:p>
        </p:txBody>
      </p:sp>
    </p:spTree>
    <p:extLst>
      <p:ext uri="{BB962C8B-B14F-4D97-AF65-F5344CB8AC3E}">
        <p14:creationId xmlns:p14="http://schemas.microsoft.com/office/powerpoint/2010/main" val="1982336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8E9A8-EBFC-42D6-8DFE-CE3CCF9E927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A4BE6C7-C613-47CA-A681-752BAF2B8D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E138525-2B63-4BBB-ABD4-55069058F4FA}"/>
              </a:ext>
            </a:extLst>
          </p:cNvPr>
          <p:cNvSpPr>
            <a:spLocks noGrp="1"/>
          </p:cNvSpPr>
          <p:nvPr>
            <p:ph type="dt" sz="half" idx="10"/>
          </p:nvPr>
        </p:nvSpPr>
        <p:spPr/>
        <p:txBody>
          <a:bodyPr/>
          <a:lstStyle/>
          <a:p>
            <a:fld id="{A3A5061F-E458-4784-8AA8-61FD2014F7B9}" type="datetimeFigureOut">
              <a:rPr lang="en-IN" smtClean="0"/>
              <a:t>26-02-2023</a:t>
            </a:fld>
            <a:endParaRPr lang="en-IN"/>
          </a:p>
        </p:txBody>
      </p:sp>
      <p:sp>
        <p:nvSpPr>
          <p:cNvPr id="5" name="Footer Placeholder 4">
            <a:extLst>
              <a:ext uri="{FF2B5EF4-FFF2-40B4-BE49-F238E27FC236}">
                <a16:creationId xmlns:a16="http://schemas.microsoft.com/office/drawing/2014/main" id="{D418B00B-12DA-4A2E-A9E9-1658431FA94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AB85AAC-1961-45FE-B5DD-E88B2BD97D7A}"/>
              </a:ext>
            </a:extLst>
          </p:cNvPr>
          <p:cNvSpPr>
            <a:spLocks noGrp="1"/>
          </p:cNvSpPr>
          <p:nvPr>
            <p:ph type="sldNum" sz="quarter" idx="12"/>
          </p:nvPr>
        </p:nvSpPr>
        <p:spPr/>
        <p:txBody>
          <a:bodyPr/>
          <a:lstStyle/>
          <a:p>
            <a:fld id="{7225F595-5B59-4FB4-B9F5-866E1905B43B}" type="slidenum">
              <a:rPr lang="en-IN" smtClean="0"/>
              <a:t>‹#›</a:t>
            </a:fld>
            <a:endParaRPr lang="en-IN"/>
          </a:p>
        </p:txBody>
      </p:sp>
    </p:spTree>
    <p:extLst>
      <p:ext uri="{BB962C8B-B14F-4D97-AF65-F5344CB8AC3E}">
        <p14:creationId xmlns:p14="http://schemas.microsoft.com/office/powerpoint/2010/main" val="3092719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ECBF0-76D9-4AAB-A3FE-08CBB4E092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7D6F592-4398-4F3E-8A52-A3C99ECF10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4C4218-10E6-41FC-B74F-27520FFD0259}"/>
              </a:ext>
            </a:extLst>
          </p:cNvPr>
          <p:cNvSpPr>
            <a:spLocks noGrp="1"/>
          </p:cNvSpPr>
          <p:nvPr>
            <p:ph type="dt" sz="half" idx="10"/>
          </p:nvPr>
        </p:nvSpPr>
        <p:spPr/>
        <p:txBody>
          <a:bodyPr/>
          <a:lstStyle/>
          <a:p>
            <a:fld id="{A3A5061F-E458-4784-8AA8-61FD2014F7B9}" type="datetimeFigureOut">
              <a:rPr lang="en-IN" smtClean="0"/>
              <a:t>26-02-2023</a:t>
            </a:fld>
            <a:endParaRPr lang="en-IN"/>
          </a:p>
        </p:txBody>
      </p:sp>
      <p:sp>
        <p:nvSpPr>
          <p:cNvPr id="5" name="Footer Placeholder 4">
            <a:extLst>
              <a:ext uri="{FF2B5EF4-FFF2-40B4-BE49-F238E27FC236}">
                <a16:creationId xmlns:a16="http://schemas.microsoft.com/office/drawing/2014/main" id="{B8ABED86-BDB3-49D2-9EB2-7CC1F747E48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2D74998-7FAE-47EF-B109-8065745E7522}"/>
              </a:ext>
            </a:extLst>
          </p:cNvPr>
          <p:cNvSpPr>
            <a:spLocks noGrp="1"/>
          </p:cNvSpPr>
          <p:nvPr>
            <p:ph type="sldNum" sz="quarter" idx="12"/>
          </p:nvPr>
        </p:nvSpPr>
        <p:spPr/>
        <p:txBody>
          <a:bodyPr/>
          <a:lstStyle/>
          <a:p>
            <a:fld id="{7225F595-5B59-4FB4-B9F5-866E1905B43B}" type="slidenum">
              <a:rPr lang="en-IN" smtClean="0"/>
              <a:t>‹#›</a:t>
            </a:fld>
            <a:endParaRPr lang="en-IN"/>
          </a:p>
        </p:txBody>
      </p:sp>
    </p:spTree>
    <p:extLst>
      <p:ext uri="{BB962C8B-B14F-4D97-AF65-F5344CB8AC3E}">
        <p14:creationId xmlns:p14="http://schemas.microsoft.com/office/powerpoint/2010/main" val="867716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07A3-3FB1-43CB-8AF8-6595F782473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B31C888-F185-4BFE-9C98-0AAE54C437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30AA996-49C7-450D-A93E-1D68F4652F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FBB04EA-8389-4C80-8170-7EB10A40E85F}"/>
              </a:ext>
            </a:extLst>
          </p:cNvPr>
          <p:cNvSpPr>
            <a:spLocks noGrp="1"/>
          </p:cNvSpPr>
          <p:nvPr>
            <p:ph type="dt" sz="half" idx="10"/>
          </p:nvPr>
        </p:nvSpPr>
        <p:spPr/>
        <p:txBody>
          <a:bodyPr/>
          <a:lstStyle/>
          <a:p>
            <a:fld id="{A3A5061F-E458-4784-8AA8-61FD2014F7B9}" type="datetimeFigureOut">
              <a:rPr lang="en-IN" smtClean="0"/>
              <a:t>26-02-2023</a:t>
            </a:fld>
            <a:endParaRPr lang="en-IN"/>
          </a:p>
        </p:txBody>
      </p:sp>
      <p:sp>
        <p:nvSpPr>
          <p:cNvPr id="6" name="Footer Placeholder 5">
            <a:extLst>
              <a:ext uri="{FF2B5EF4-FFF2-40B4-BE49-F238E27FC236}">
                <a16:creationId xmlns:a16="http://schemas.microsoft.com/office/drawing/2014/main" id="{216C6680-24A0-4D7E-BDB3-CEAB0A8566C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CEC9441-1C68-47F0-A703-F83DF87CDFB3}"/>
              </a:ext>
            </a:extLst>
          </p:cNvPr>
          <p:cNvSpPr>
            <a:spLocks noGrp="1"/>
          </p:cNvSpPr>
          <p:nvPr>
            <p:ph type="sldNum" sz="quarter" idx="12"/>
          </p:nvPr>
        </p:nvSpPr>
        <p:spPr/>
        <p:txBody>
          <a:bodyPr/>
          <a:lstStyle/>
          <a:p>
            <a:fld id="{7225F595-5B59-4FB4-B9F5-866E1905B43B}" type="slidenum">
              <a:rPr lang="en-IN" smtClean="0"/>
              <a:t>‹#›</a:t>
            </a:fld>
            <a:endParaRPr lang="en-IN"/>
          </a:p>
        </p:txBody>
      </p:sp>
    </p:spTree>
    <p:extLst>
      <p:ext uri="{BB962C8B-B14F-4D97-AF65-F5344CB8AC3E}">
        <p14:creationId xmlns:p14="http://schemas.microsoft.com/office/powerpoint/2010/main" val="1776022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A5F3A-9946-4BC8-8A4E-FB09627952D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A15E20A-7626-4E05-8B6D-EB8FA2A33A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810123-EA40-4980-A602-8A26ABAF6D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F542CB4-CDB6-4567-A741-37397D3222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C5CB98-3CAB-4FFF-89C8-9D4C0039D8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33531FF-7367-4599-A54B-371B174A1688}"/>
              </a:ext>
            </a:extLst>
          </p:cNvPr>
          <p:cNvSpPr>
            <a:spLocks noGrp="1"/>
          </p:cNvSpPr>
          <p:nvPr>
            <p:ph type="dt" sz="half" idx="10"/>
          </p:nvPr>
        </p:nvSpPr>
        <p:spPr/>
        <p:txBody>
          <a:bodyPr/>
          <a:lstStyle/>
          <a:p>
            <a:fld id="{A3A5061F-E458-4784-8AA8-61FD2014F7B9}" type="datetimeFigureOut">
              <a:rPr lang="en-IN" smtClean="0"/>
              <a:t>26-02-2023</a:t>
            </a:fld>
            <a:endParaRPr lang="en-IN"/>
          </a:p>
        </p:txBody>
      </p:sp>
      <p:sp>
        <p:nvSpPr>
          <p:cNvPr id="8" name="Footer Placeholder 7">
            <a:extLst>
              <a:ext uri="{FF2B5EF4-FFF2-40B4-BE49-F238E27FC236}">
                <a16:creationId xmlns:a16="http://schemas.microsoft.com/office/drawing/2014/main" id="{6B74CB43-3743-4B06-A30B-E71B3F7822D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EEBDC6C-4701-400B-B089-80A8186470C4}"/>
              </a:ext>
            </a:extLst>
          </p:cNvPr>
          <p:cNvSpPr>
            <a:spLocks noGrp="1"/>
          </p:cNvSpPr>
          <p:nvPr>
            <p:ph type="sldNum" sz="quarter" idx="12"/>
          </p:nvPr>
        </p:nvSpPr>
        <p:spPr/>
        <p:txBody>
          <a:bodyPr/>
          <a:lstStyle/>
          <a:p>
            <a:fld id="{7225F595-5B59-4FB4-B9F5-866E1905B43B}" type="slidenum">
              <a:rPr lang="en-IN" smtClean="0"/>
              <a:t>‹#›</a:t>
            </a:fld>
            <a:endParaRPr lang="en-IN"/>
          </a:p>
        </p:txBody>
      </p:sp>
    </p:spTree>
    <p:extLst>
      <p:ext uri="{BB962C8B-B14F-4D97-AF65-F5344CB8AC3E}">
        <p14:creationId xmlns:p14="http://schemas.microsoft.com/office/powerpoint/2010/main" val="3713315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0AAF9-9E9F-423A-A54B-04AE4A47782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4EC2362-D9EC-48B3-BE25-9F04F984EC6E}"/>
              </a:ext>
            </a:extLst>
          </p:cNvPr>
          <p:cNvSpPr>
            <a:spLocks noGrp="1"/>
          </p:cNvSpPr>
          <p:nvPr>
            <p:ph type="dt" sz="half" idx="10"/>
          </p:nvPr>
        </p:nvSpPr>
        <p:spPr/>
        <p:txBody>
          <a:bodyPr/>
          <a:lstStyle/>
          <a:p>
            <a:fld id="{A3A5061F-E458-4784-8AA8-61FD2014F7B9}" type="datetimeFigureOut">
              <a:rPr lang="en-IN" smtClean="0"/>
              <a:t>26-02-2023</a:t>
            </a:fld>
            <a:endParaRPr lang="en-IN"/>
          </a:p>
        </p:txBody>
      </p:sp>
      <p:sp>
        <p:nvSpPr>
          <p:cNvPr id="4" name="Footer Placeholder 3">
            <a:extLst>
              <a:ext uri="{FF2B5EF4-FFF2-40B4-BE49-F238E27FC236}">
                <a16:creationId xmlns:a16="http://schemas.microsoft.com/office/drawing/2014/main" id="{FBBC782F-31F0-4270-ACB6-3C5A8A1C95E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033EB8F-FD7D-45B4-B929-3AAC21DB9D16}"/>
              </a:ext>
            </a:extLst>
          </p:cNvPr>
          <p:cNvSpPr>
            <a:spLocks noGrp="1"/>
          </p:cNvSpPr>
          <p:nvPr>
            <p:ph type="sldNum" sz="quarter" idx="12"/>
          </p:nvPr>
        </p:nvSpPr>
        <p:spPr/>
        <p:txBody>
          <a:bodyPr/>
          <a:lstStyle/>
          <a:p>
            <a:fld id="{7225F595-5B59-4FB4-B9F5-866E1905B43B}" type="slidenum">
              <a:rPr lang="en-IN" smtClean="0"/>
              <a:t>‹#›</a:t>
            </a:fld>
            <a:endParaRPr lang="en-IN"/>
          </a:p>
        </p:txBody>
      </p:sp>
    </p:spTree>
    <p:extLst>
      <p:ext uri="{BB962C8B-B14F-4D97-AF65-F5344CB8AC3E}">
        <p14:creationId xmlns:p14="http://schemas.microsoft.com/office/powerpoint/2010/main" val="30744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F33000-ECCA-43C8-80E9-74DF72049FE1}"/>
              </a:ext>
            </a:extLst>
          </p:cNvPr>
          <p:cNvSpPr>
            <a:spLocks noGrp="1"/>
          </p:cNvSpPr>
          <p:nvPr>
            <p:ph type="dt" sz="half" idx="10"/>
          </p:nvPr>
        </p:nvSpPr>
        <p:spPr/>
        <p:txBody>
          <a:bodyPr/>
          <a:lstStyle/>
          <a:p>
            <a:fld id="{A3A5061F-E458-4784-8AA8-61FD2014F7B9}" type="datetimeFigureOut">
              <a:rPr lang="en-IN" smtClean="0"/>
              <a:t>26-02-2023</a:t>
            </a:fld>
            <a:endParaRPr lang="en-IN"/>
          </a:p>
        </p:txBody>
      </p:sp>
      <p:sp>
        <p:nvSpPr>
          <p:cNvPr id="3" name="Footer Placeholder 2">
            <a:extLst>
              <a:ext uri="{FF2B5EF4-FFF2-40B4-BE49-F238E27FC236}">
                <a16:creationId xmlns:a16="http://schemas.microsoft.com/office/drawing/2014/main" id="{B647FB9E-6730-41FD-8EC9-CC4BEDC24AE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6F164CC9-3CFD-4BEC-9E53-046747802AE1}"/>
              </a:ext>
            </a:extLst>
          </p:cNvPr>
          <p:cNvSpPr>
            <a:spLocks noGrp="1"/>
          </p:cNvSpPr>
          <p:nvPr>
            <p:ph type="sldNum" sz="quarter" idx="12"/>
          </p:nvPr>
        </p:nvSpPr>
        <p:spPr/>
        <p:txBody>
          <a:bodyPr/>
          <a:lstStyle/>
          <a:p>
            <a:fld id="{7225F595-5B59-4FB4-B9F5-866E1905B43B}" type="slidenum">
              <a:rPr lang="en-IN" smtClean="0"/>
              <a:t>‹#›</a:t>
            </a:fld>
            <a:endParaRPr lang="en-IN"/>
          </a:p>
        </p:txBody>
      </p:sp>
    </p:spTree>
    <p:extLst>
      <p:ext uri="{BB962C8B-B14F-4D97-AF65-F5344CB8AC3E}">
        <p14:creationId xmlns:p14="http://schemas.microsoft.com/office/powerpoint/2010/main" val="1490621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38137-EE97-45DA-827B-B9DD25FFBE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5A3AE4A-92C9-4802-9C87-4E310FBF83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52A5192-C5F3-4FAB-B3DE-992D4F72E7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25ADFD-5A58-46E2-95FC-FD303E96037A}"/>
              </a:ext>
            </a:extLst>
          </p:cNvPr>
          <p:cNvSpPr>
            <a:spLocks noGrp="1"/>
          </p:cNvSpPr>
          <p:nvPr>
            <p:ph type="dt" sz="half" idx="10"/>
          </p:nvPr>
        </p:nvSpPr>
        <p:spPr/>
        <p:txBody>
          <a:bodyPr/>
          <a:lstStyle/>
          <a:p>
            <a:fld id="{A3A5061F-E458-4784-8AA8-61FD2014F7B9}" type="datetimeFigureOut">
              <a:rPr lang="en-IN" smtClean="0"/>
              <a:t>26-02-2023</a:t>
            </a:fld>
            <a:endParaRPr lang="en-IN"/>
          </a:p>
        </p:txBody>
      </p:sp>
      <p:sp>
        <p:nvSpPr>
          <p:cNvPr id="6" name="Footer Placeholder 5">
            <a:extLst>
              <a:ext uri="{FF2B5EF4-FFF2-40B4-BE49-F238E27FC236}">
                <a16:creationId xmlns:a16="http://schemas.microsoft.com/office/drawing/2014/main" id="{14D3E8E4-DFFD-4F8B-8FFB-8B41C437B76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A56ACF7-855A-4613-8F7F-04C2330CEAAF}"/>
              </a:ext>
            </a:extLst>
          </p:cNvPr>
          <p:cNvSpPr>
            <a:spLocks noGrp="1"/>
          </p:cNvSpPr>
          <p:nvPr>
            <p:ph type="sldNum" sz="quarter" idx="12"/>
          </p:nvPr>
        </p:nvSpPr>
        <p:spPr/>
        <p:txBody>
          <a:bodyPr/>
          <a:lstStyle/>
          <a:p>
            <a:fld id="{7225F595-5B59-4FB4-B9F5-866E1905B43B}" type="slidenum">
              <a:rPr lang="en-IN" smtClean="0"/>
              <a:t>‹#›</a:t>
            </a:fld>
            <a:endParaRPr lang="en-IN"/>
          </a:p>
        </p:txBody>
      </p:sp>
    </p:spTree>
    <p:extLst>
      <p:ext uri="{BB962C8B-B14F-4D97-AF65-F5344CB8AC3E}">
        <p14:creationId xmlns:p14="http://schemas.microsoft.com/office/powerpoint/2010/main" val="235753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A86F0-1C79-4634-871C-CF28F6E586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743B070-690F-4F4D-9AA5-AECA8E609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D765357-2AD5-492D-8B9D-341727FB7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E80DCD-DACD-4BC0-8069-58D306DA5C21}"/>
              </a:ext>
            </a:extLst>
          </p:cNvPr>
          <p:cNvSpPr>
            <a:spLocks noGrp="1"/>
          </p:cNvSpPr>
          <p:nvPr>
            <p:ph type="dt" sz="half" idx="10"/>
          </p:nvPr>
        </p:nvSpPr>
        <p:spPr/>
        <p:txBody>
          <a:bodyPr/>
          <a:lstStyle/>
          <a:p>
            <a:fld id="{A3A5061F-E458-4784-8AA8-61FD2014F7B9}" type="datetimeFigureOut">
              <a:rPr lang="en-IN" smtClean="0"/>
              <a:t>26-02-2023</a:t>
            </a:fld>
            <a:endParaRPr lang="en-IN"/>
          </a:p>
        </p:txBody>
      </p:sp>
      <p:sp>
        <p:nvSpPr>
          <p:cNvPr id="6" name="Footer Placeholder 5">
            <a:extLst>
              <a:ext uri="{FF2B5EF4-FFF2-40B4-BE49-F238E27FC236}">
                <a16:creationId xmlns:a16="http://schemas.microsoft.com/office/drawing/2014/main" id="{D31ACCF6-34A4-4607-865A-51FF4ED367B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F025A01-7829-48DA-B3D3-CE012215EE75}"/>
              </a:ext>
            </a:extLst>
          </p:cNvPr>
          <p:cNvSpPr>
            <a:spLocks noGrp="1"/>
          </p:cNvSpPr>
          <p:nvPr>
            <p:ph type="sldNum" sz="quarter" idx="12"/>
          </p:nvPr>
        </p:nvSpPr>
        <p:spPr/>
        <p:txBody>
          <a:bodyPr/>
          <a:lstStyle/>
          <a:p>
            <a:fld id="{7225F595-5B59-4FB4-B9F5-866E1905B43B}" type="slidenum">
              <a:rPr lang="en-IN" smtClean="0"/>
              <a:t>‹#›</a:t>
            </a:fld>
            <a:endParaRPr lang="en-IN"/>
          </a:p>
        </p:txBody>
      </p:sp>
    </p:spTree>
    <p:extLst>
      <p:ext uri="{BB962C8B-B14F-4D97-AF65-F5344CB8AC3E}">
        <p14:creationId xmlns:p14="http://schemas.microsoft.com/office/powerpoint/2010/main" val="2945363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8327CD-8770-4BEB-AE7B-D37C143DF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990CA6C-A61B-4AF2-9980-FF53445DFE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1AE408C-3B96-4A8A-8C8C-09EEF307ED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5061F-E458-4784-8AA8-61FD2014F7B9}" type="datetimeFigureOut">
              <a:rPr lang="en-IN" smtClean="0"/>
              <a:t>26-02-2023</a:t>
            </a:fld>
            <a:endParaRPr lang="en-IN"/>
          </a:p>
        </p:txBody>
      </p:sp>
      <p:sp>
        <p:nvSpPr>
          <p:cNvPr id="5" name="Footer Placeholder 4">
            <a:extLst>
              <a:ext uri="{FF2B5EF4-FFF2-40B4-BE49-F238E27FC236}">
                <a16:creationId xmlns:a16="http://schemas.microsoft.com/office/drawing/2014/main" id="{F79F4446-38FC-4A55-BC19-15032E6C5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A0A29FC-C3B3-46F3-9DF9-306B6734C2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5F595-5B59-4FB4-B9F5-866E1905B43B}" type="slidenum">
              <a:rPr lang="en-IN" smtClean="0"/>
              <a:t>‹#›</a:t>
            </a:fld>
            <a:endParaRPr lang="en-IN"/>
          </a:p>
        </p:txBody>
      </p:sp>
    </p:spTree>
    <p:extLst>
      <p:ext uri="{BB962C8B-B14F-4D97-AF65-F5344CB8AC3E}">
        <p14:creationId xmlns:p14="http://schemas.microsoft.com/office/powerpoint/2010/main" val="317827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38839-4027-4F0C-8302-E21A7B812D12}"/>
              </a:ext>
            </a:extLst>
          </p:cNvPr>
          <p:cNvSpPr>
            <a:spLocks noGrp="1"/>
          </p:cNvSpPr>
          <p:nvPr>
            <p:ph type="ctrTitle"/>
          </p:nvPr>
        </p:nvSpPr>
        <p:spPr>
          <a:xfrm>
            <a:off x="225083" y="-182879"/>
            <a:ext cx="10442917" cy="1783080"/>
          </a:xfrm>
        </p:spPr>
        <p:txBody>
          <a:bodyPr>
            <a:normAutofit/>
          </a:bodyPr>
          <a:lstStyle/>
          <a:p>
            <a:pPr algn="l"/>
            <a:r>
              <a:rPr lang="en-IN" b="1" dirty="0">
                <a:latin typeface="Comic Sans MS" panose="030F0702030302020204" pitchFamily="66" charset="0"/>
              </a:rPr>
              <a:t>Direct Marketing</a:t>
            </a:r>
          </a:p>
        </p:txBody>
      </p:sp>
      <p:sp>
        <p:nvSpPr>
          <p:cNvPr id="3" name="Subtitle 2">
            <a:extLst>
              <a:ext uri="{FF2B5EF4-FFF2-40B4-BE49-F238E27FC236}">
                <a16:creationId xmlns:a16="http://schemas.microsoft.com/office/drawing/2014/main" id="{0E2069DE-E99B-4CEF-86B8-E817A6041B92}"/>
              </a:ext>
            </a:extLst>
          </p:cNvPr>
          <p:cNvSpPr>
            <a:spLocks noGrp="1"/>
          </p:cNvSpPr>
          <p:nvPr>
            <p:ph type="subTitle" idx="1"/>
          </p:nvPr>
        </p:nvSpPr>
        <p:spPr>
          <a:xfrm>
            <a:off x="-1195754" y="1600201"/>
            <a:ext cx="7019779" cy="566224"/>
          </a:xfrm>
        </p:spPr>
        <p:txBody>
          <a:bodyPr>
            <a:normAutofit/>
          </a:bodyPr>
          <a:lstStyle/>
          <a:p>
            <a:r>
              <a:rPr lang="en-IN" dirty="0"/>
              <a:t>Prof </a:t>
            </a:r>
            <a:r>
              <a:rPr lang="en-IN" dirty="0" err="1"/>
              <a:t>Sanjit</a:t>
            </a:r>
            <a:r>
              <a:rPr lang="en-IN" dirty="0"/>
              <a:t> Kaur Gujral</a:t>
            </a:r>
          </a:p>
        </p:txBody>
      </p:sp>
      <p:pic>
        <p:nvPicPr>
          <p:cNvPr id="4100" name="Picture 4" descr="Image result for direct marketing">
            <a:extLst>
              <a:ext uri="{FF2B5EF4-FFF2-40B4-BE49-F238E27FC236}">
                <a16:creationId xmlns:a16="http://schemas.microsoft.com/office/drawing/2014/main" id="{9DACC8DD-119D-404D-88EE-AD61AED9FB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4176" y="0"/>
            <a:ext cx="5557824" cy="6736711"/>
          </a:xfrm>
          <a:prstGeom prst="rect">
            <a:avLst/>
          </a:prstGeom>
          <a:solidFill>
            <a:schemeClr val="accent2">
              <a:lumMod val="75000"/>
            </a:schemeClr>
          </a:solidFill>
        </p:spPr>
      </p:pic>
    </p:spTree>
    <p:extLst>
      <p:ext uri="{BB962C8B-B14F-4D97-AF65-F5344CB8AC3E}">
        <p14:creationId xmlns:p14="http://schemas.microsoft.com/office/powerpoint/2010/main" val="407696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01FC-A2C4-51D4-8CE9-38DC76F00A10}"/>
              </a:ext>
            </a:extLst>
          </p:cNvPr>
          <p:cNvSpPr>
            <a:spLocks noGrp="1"/>
          </p:cNvSpPr>
          <p:nvPr>
            <p:ph type="title"/>
          </p:nvPr>
        </p:nvSpPr>
        <p:spPr/>
        <p:txBody>
          <a:bodyPr/>
          <a:lstStyle/>
          <a:p>
            <a:r>
              <a:rPr lang="en-US" dirty="0"/>
              <a:t>What is PR ?</a:t>
            </a:r>
            <a:endParaRPr lang="en-IN" dirty="0"/>
          </a:p>
        </p:txBody>
      </p:sp>
      <p:sp>
        <p:nvSpPr>
          <p:cNvPr id="3" name="Content Placeholder 2">
            <a:extLst>
              <a:ext uri="{FF2B5EF4-FFF2-40B4-BE49-F238E27FC236}">
                <a16:creationId xmlns:a16="http://schemas.microsoft.com/office/drawing/2014/main" id="{03D7736F-E17A-12B9-C135-CD5D624C9FE4}"/>
              </a:ext>
            </a:extLst>
          </p:cNvPr>
          <p:cNvSpPr>
            <a:spLocks noGrp="1"/>
          </p:cNvSpPr>
          <p:nvPr>
            <p:ph idx="1"/>
          </p:nvPr>
        </p:nvSpPr>
        <p:spPr/>
        <p:txBody>
          <a:bodyPr/>
          <a:lstStyle/>
          <a:p>
            <a:r>
              <a:rPr lang="en-US" dirty="0"/>
              <a:t>It is an attempt by information, persuasion and adjustment to engineer support for an activity, cause or institution.</a:t>
            </a:r>
          </a:p>
          <a:p>
            <a:r>
              <a:rPr lang="en-US" dirty="0"/>
              <a:t>The ultimate goal of PR campaign is to create a </a:t>
            </a:r>
            <a:r>
              <a:rPr lang="en-US" dirty="0">
                <a:solidFill>
                  <a:srgbClr val="FF0000"/>
                </a:solidFill>
              </a:rPr>
              <a:t>positive image</a:t>
            </a:r>
            <a:r>
              <a:rPr lang="en-US" dirty="0"/>
              <a:t> in the minds of the customer.</a:t>
            </a:r>
            <a:endParaRPr lang="en-IN" dirty="0"/>
          </a:p>
        </p:txBody>
      </p:sp>
      <p:pic>
        <p:nvPicPr>
          <p:cNvPr id="1026" name="Picture 2" descr="PM Narendra Modi Birthday: 5 bold decisions that laid the foundation for  New India | Zee Business">
            <a:extLst>
              <a:ext uri="{FF2B5EF4-FFF2-40B4-BE49-F238E27FC236}">
                <a16:creationId xmlns:a16="http://schemas.microsoft.com/office/drawing/2014/main" id="{1C6A227B-81B0-43EF-4B27-1C28835BA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782" y="3306901"/>
            <a:ext cx="5927118" cy="3319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158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8E599-EFB5-8A7F-4144-0624D2D9DB95}"/>
              </a:ext>
            </a:extLst>
          </p:cNvPr>
          <p:cNvSpPr>
            <a:spLocks noGrp="1"/>
          </p:cNvSpPr>
          <p:nvPr>
            <p:ph type="title"/>
          </p:nvPr>
        </p:nvSpPr>
        <p:spPr/>
        <p:txBody>
          <a:bodyPr/>
          <a:lstStyle/>
          <a:p>
            <a:r>
              <a:rPr lang="en-US" dirty="0"/>
              <a:t>Tools of PR</a:t>
            </a:r>
            <a:endParaRPr lang="en-IN" dirty="0"/>
          </a:p>
        </p:txBody>
      </p:sp>
      <p:sp>
        <p:nvSpPr>
          <p:cNvPr id="3" name="Content Placeholder 2">
            <a:extLst>
              <a:ext uri="{FF2B5EF4-FFF2-40B4-BE49-F238E27FC236}">
                <a16:creationId xmlns:a16="http://schemas.microsoft.com/office/drawing/2014/main" id="{DDDE6720-7AB8-BDA1-8688-D8AE3F91B973}"/>
              </a:ext>
            </a:extLst>
          </p:cNvPr>
          <p:cNvSpPr>
            <a:spLocks noGrp="1"/>
          </p:cNvSpPr>
          <p:nvPr>
            <p:ph idx="1"/>
          </p:nvPr>
        </p:nvSpPr>
        <p:spPr/>
        <p:txBody>
          <a:bodyPr/>
          <a:lstStyle/>
          <a:p>
            <a:r>
              <a:rPr lang="en-US" dirty="0"/>
              <a:t>Media Relations</a:t>
            </a:r>
          </a:p>
          <a:p>
            <a:r>
              <a:rPr lang="en-US" dirty="0"/>
              <a:t>Social Media</a:t>
            </a:r>
          </a:p>
          <a:p>
            <a:r>
              <a:rPr lang="en-US" dirty="0"/>
              <a:t>Brochures</a:t>
            </a:r>
          </a:p>
          <a:p>
            <a:r>
              <a:rPr lang="en-US" dirty="0"/>
              <a:t>Business Events</a:t>
            </a:r>
          </a:p>
          <a:p>
            <a:r>
              <a:rPr lang="en-US" dirty="0"/>
              <a:t>Speaking at Events</a:t>
            </a:r>
          </a:p>
          <a:p>
            <a:r>
              <a:rPr lang="en-US" dirty="0"/>
              <a:t>Sponsorship</a:t>
            </a:r>
          </a:p>
          <a:p>
            <a:r>
              <a:rPr lang="en-US" dirty="0"/>
              <a:t>Employee Relations</a:t>
            </a:r>
          </a:p>
          <a:p>
            <a:r>
              <a:rPr lang="en-US" dirty="0"/>
              <a:t>Community Relations</a:t>
            </a:r>
            <a:endParaRPr lang="en-IN" dirty="0"/>
          </a:p>
        </p:txBody>
      </p:sp>
    </p:spTree>
    <p:extLst>
      <p:ext uri="{BB962C8B-B14F-4D97-AF65-F5344CB8AC3E}">
        <p14:creationId xmlns:p14="http://schemas.microsoft.com/office/powerpoint/2010/main" val="2751464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8979E-46DC-5D95-1007-763E9DDEF7B2}"/>
              </a:ext>
            </a:extLst>
          </p:cNvPr>
          <p:cNvSpPr>
            <a:spLocks noGrp="1"/>
          </p:cNvSpPr>
          <p:nvPr>
            <p:ph type="title"/>
          </p:nvPr>
        </p:nvSpPr>
        <p:spPr/>
        <p:txBody>
          <a:bodyPr/>
          <a:lstStyle/>
          <a:p>
            <a:r>
              <a:rPr lang="en-US" dirty="0"/>
              <a:t>What is OTT ?</a:t>
            </a:r>
            <a:endParaRPr lang="en-IN" dirty="0"/>
          </a:p>
        </p:txBody>
      </p:sp>
      <p:sp>
        <p:nvSpPr>
          <p:cNvPr id="3" name="Content Placeholder 2">
            <a:extLst>
              <a:ext uri="{FF2B5EF4-FFF2-40B4-BE49-F238E27FC236}">
                <a16:creationId xmlns:a16="http://schemas.microsoft.com/office/drawing/2014/main" id="{35A4561F-0A65-B490-4136-D006CB3F58D0}"/>
              </a:ext>
            </a:extLst>
          </p:cNvPr>
          <p:cNvSpPr>
            <a:spLocks noGrp="1"/>
          </p:cNvSpPr>
          <p:nvPr>
            <p:ph idx="1"/>
          </p:nvPr>
        </p:nvSpPr>
        <p:spPr/>
        <p:txBody>
          <a:bodyPr/>
          <a:lstStyle/>
          <a:p>
            <a:r>
              <a:rPr lang="en-US" b="0" i="0" dirty="0">
                <a:effectLst/>
                <a:latin typeface="Lato" panose="020F0502020204030203" pitchFamily="34" charset="0"/>
              </a:rPr>
              <a:t>The acronym OTT stands for Over-the-Top. </a:t>
            </a:r>
          </a:p>
          <a:p>
            <a:r>
              <a:rPr lang="en-US" b="0" i="0" dirty="0">
                <a:effectLst/>
                <a:latin typeface="Lato" panose="020F0502020204030203" pitchFamily="34" charset="0"/>
              </a:rPr>
              <a:t>This convenient little term explains the new delivery method of film and TV content over the internet whenever we want, across many different devices, without the need for traditional broadcast, cable or satellite pay-tv providers.</a:t>
            </a:r>
          </a:p>
          <a:p>
            <a:r>
              <a:rPr lang="en-US" b="0" i="0" dirty="0">
                <a:effectLst/>
                <a:latin typeface="Lato" panose="020F0502020204030203" pitchFamily="34" charset="0"/>
              </a:rPr>
              <a:t> In simple terms, OTT streaming means paying an internet provider, for internet access to watch Netflix, without paying for cable TV.</a:t>
            </a:r>
            <a:endParaRPr lang="en-IN" dirty="0"/>
          </a:p>
        </p:txBody>
      </p:sp>
    </p:spTree>
    <p:extLst>
      <p:ext uri="{BB962C8B-B14F-4D97-AF65-F5344CB8AC3E}">
        <p14:creationId xmlns:p14="http://schemas.microsoft.com/office/powerpoint/2010/main" val="2718202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2FDDA-E416-48D2-8242-88020DAAF315}"/>
              </a:ext>
            </a:extLst>
          </p:cNvPr>
          <p:cNvSpPr>
            <a:spLocks noGrp="1"/>
          </p:cNvSpPr>
          <p:nvPr>
            <p:ph type="title"/>
          </p:nvPr>
        </p:nvSpPr>
        <p:spPr>
          <a:xfrm>
            <a:off x="2171272" y="1012004"/>
            <a:ext cx="2562119" cy="4795408"/>
          </a:xfrm>
        </p:spPr>
        <p:txBody>
          <a:bodyPr>
            <a:normAutofit/>
          </a:bodyPr>
          <a:lstStyle/>
          <a:p>
            <a:r>
              <a:rPr lang="en-IN">
                <a:solidFill>
                  <a:srgbClr val="FFFFFF"/>
                </a:solidFill>
              </a:rPr>
              <a:t>Indian mindset</a:t>
            </a:r>
          </a:p>
        </p:txBody>
      </p:sp>
      <p:graphicFrame>
        <p:nvGraphicFramePr>
          <p:cNvPr id="5" name="Content Placeholder 2">
            <a:extLst>
              <a:ext uri="{FF2B5EF4-FFF2-40B4-BE49-F238E27FC236}">
                <a16:creationId xmlns:a16="http://schemas.microsoft.com/office/drawing/2014/main" id="{CF9E86DE-BF9A-4F00-8910-640F4FF91507}"/>
              </a:ext>
            </a:extLst>
          </p:cNvPr>
          <p:cNvGraphicFramePr>
            <a:graphicFrameLocks noGrp="1"/>
          </p:cNvGraphicFramePr>
          <p:nvPr>
            <p:ph idx="1"/>
          </p:nvPr>
        </p:nvGraphicFramePr>
        <p:xfrm>
          <a:off x="5419726"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8919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767C5-DFC7-42EA-A168-27ADAD1F0985}"/>
              </a:ext>
            </a:extLst>
          </p:cNvPr>
          <p:cNvSpPr>
            <a:spLocks noGrp="1"/>
          </p:cNvSpPr>
          <p:nvPr>
            <p:ph type="title"/>
          </p:nvPr>
        </p:nvSpPr>
        <p:spPr/>
        <p:txBody>
          <a:bodyPr/>
          <a:lstStyle/>
          <a:p>
            <a:r>
              <a:rPr lang="en-IN" dirty="0"/>
              <a:t>This became….</a:t>
            </a:r>
          </a:p>
        </p:txBody>
      </p:sp>
      <p:pic>
        <p:nvPicPr>
          <p:cNvPr id="5" name="Picture 4">
            <a:extLst>
              <a:ext uri="{FF2B5EF4-FFF2-40B4-BE49-F238E27FC236}">
                <a16:creationId xmlns:a16="http://schemas.microsoft.com/office/drawing/2014/main" id="{4915A8A7-EC30-42D6-8E2C-55A677C9A49A}"/>
              </a:ext>
            </a:extLst>
          </p:cNvPr>
          <p:cNvPicPr>
            <a:picLocks noChangeAspect="1"/>
          </p:cNvPicPr>
          <p:nvPr/>
        </p:nvPicPr>
        <p:blipFill>
          <a:blip r:embed="rId2"/>
          <a:stretch>
            <a:fillRect/>
          </a:stretch>
        </p:blipFill>
        <p:spPr>
          <a:xfrm>
            <a:off x="2133600" y="1805539"/>
            <a:ext cx="8229600" cy="4623989"/>
          </a:xfrm>
          <a:prstGeom prst="rect">
            <a:avLst/>
          </a:prstGeom>
        </p:spPr>
      </p:pic>
    </p:spTree>
    <p:extLst>
      <p:ext uri="{BB962C8B-B14F-4D97-AF65-F5344CB8AC3E}">
        <p14:creationId xmlns:p14="http://schemas.microsoft.com/office/powerpoint/2010/main" val="3093925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ECA82-0358-4260-9888-8D100C0C32D4}"/>
              </a:ext>
            </a:extLst>
          </p:cNvPr>
          <p:cNvSpPr>
            <a:spLocks noGrp="1"/>
          </p:cNvSpPr>
          <p:nvPr>
            <p:ph type="title"/>
          </p:nvPr>
        </p:nvSpPr>
        <p:spPr/>
        <p:txBody>
          <a:bodyPr/>
          <a:lstStyle/>
          <a:p>
            <a:r>
              <a:rPr lang="en-IN" dirty="0"/>
              <a:t>This….</a:t>
            </a:r>
          </a:p>
        </p:txBody>
      </p:sp>
      <p:pic>
        <p:nvPicPr>
          <p:cNvPr id="3" name="Picture 2">
            <a:extLst>
              <a:ext uri="{FF2B5EF4-FFF2-40B4-BE49-F238E27FC236}">
                <a16:creationId xmlns:a16="http://schemas.microsoft.com/office/drawing/2014/main" id="{16C20EA2-7CF6-4530-B323-5006E4D567CC}"/>
              </a:ext>
            </a:extLst>
          </p:cNvPr>
          <p:cNvPicPr>
            <a:picLocks noChangeAspect="1"/>
          </p:cNvPicPr>
          <p:nvPr/>
        </p:nvPicPr>
        <p:blipFill>
          <a:blip r:embed="rId2"/>
          <a:stretch>
            <a:fillRect/>
          </a:stretch>
        </p:blipFill>
        <p:spPr>
          <a:xfrm>
            <a:off x="1981200" y="1600200"/>
            <a:ext cx="8374380" cy="4983162"/>
          </a:xfrm>
          <a:prstGeom prst="rect">
            <a:avLst/>
          </a:prstGeom>
        </p:spPr>
      </p:pic>
    </p:spTree>
    <p:extLst>
      <p:ext uri="{BB962C8B-B14F-4D97-AF65-F5344CB8AC3E}">
        <p14:creationId xmlns:p14="http://schemas.microsoft.com/office/powerpoint/2010/main" val="1375214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A13B2-6078-4345-A9C9-DBD043586B66}"/>
              </a:ext>
            </a:extLst>
          </p:cNvPr>
          <p:cNvSpPr>
            <a:spLocks noGrp="1"/>
          </p:cNvSpPr>
          <p:nvPr>
            <p:ph type="title"/>
          </p:nvPr>
        </p:nvSpPr>
        <p:spPr/>
        <p:txBody>
          <a:bodyPr/>
          <a:lstStyle/>
          <a:p>
            <a:r>
              <a:rPr lang="en-IN" dirty="0"/>
              <a:t>Reasons for OTT media’s success</a:t>
            </a:r>
          </a:p>
        </p:txBody>
      </p:sp>
      <p:sp>
        <p:nvSpPr>
          <p:cNvPr id="3" name="Content Placeholder 2">
            <a:extLst>
              <a:ext uri="{FF2B5EF4-FFF2-40B4-BE49-F238E27FC236}">
                <a16:creationId xmlns:a16="http://schemas.microsoft.com/office/drawing/2014/main" id="{D8603D50-CAC8-4CB6-AE47-65000679FF2D}"/>
              </a:ext>
            </a:extLst>
          </p:cNvPr>
          <p:cNvSpPr>
            <a:spLocks noGrp="1"/>
          </p:cNvSpPr>
          <p:nvPr>
            <p:ph idx="1"/>
          </p:nvPr>
        </p:nvSpPr>
        <p:spPr/>
        <p:txBody>
          <a:bodyPr>
            <a:normAutofit/>
          </a:bodyPr>
          <a:lstStyle/>
          <a:p>
            <a:pPr marL="514350" indent="-514350" algn="just">
              <a:buAutoNum type="arabicPeriod"/>
            </a:pPr>
            <a:r>
              <a:rPr lang="en-IN" b="1" dirty="0">
                <a:solidFill>
                  <a:srgbClr val="FF0000"/>
                </a:solidFill>
              </a:rPr>
              <a:t>High-value content at low cost : </a:t>
            </a:r>
            <a:r>
              <a:rPr lang="en-IN" b="1" dirty="0"/>
              <a:t>cost-effective alternative to traditional cable packages (Rs.500/- to Rs.800/-)</a:t>
            </a:r>
          </a:p>
          <a:p>
            <a:pPr marL="514350" indent="-514350" algn="just">
              <a:buAutoNum type="arabicPeriod"/>
            </a:pPr>
            <a:r>
              <a:rPr lang="en-IN" b="1" dirty="0">
                <a:solidFill>
                  <a:srgbClr val="FF0000"/>
                </a:solidFill>
              </a:rPr>
              <a:t>Original content</a:t>
            </a:r>
            <a:r>
              <a:rPr lang="en-IN" b="1" dirty="0"/>
              <a:t>: Netflix and Amazon Prime -original content -exclusively available through their service</a:t>
            </a:r>
          </a:p>
          <a:p>
            <a:pPr marL="514350" indent="-514350" algn="just">
              <a:buAutoNum type="arabicPeriod"/>
            </a:pPr>
            <a:r>
              <a:rPr lang="en-IN" b="1" dirty="0">
                <a:solidFill>
                  <a:srgbClr val="FF0000"/>
                </a:solidFill>
              </a:rPr>
              <a:t>Compatibility with multiple devices</a:t>
            </a:r>
            <a:r>
              <a:rPr lang="en-IN" b="1" dirty="0"/>
              <a:t>: OTT experience from a gaming console, smartphone, tablet, or smart TV</a:t>
            </a:r>
            <a:endParaRPr lang="en-IN" dirty="0"/>
          </a:p>
        </p:txBody>
      </p:sp>
    </p:spTree>
    <p:extLst>
      <p:ext uri="{BB962C8B-B14F-4D97-AF65-F5344CB8AC3E}">
        <p14:creationId xmlns:p14="http://schemas.microsoft.com/office/powerpoint/2010/main" val="2128237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3EBE9-64EF-452F-B0C6-8CED7E9B328D}"/>
              </a:ext>
            </a:extLst>
          </p:cNvPr>
          <p:cNvSpPr>
            <a:spLocks noGrp="1"/>
          </p:cNvSpPr>
          <p:nvPr>
            <p:ph type="title"/>
          </p:nvPr>
        </p:nvSpPr>
        <p:spPr>
          <a:xfrm>
            <a:off x="6315296" y="1396290"/>
            <a:ext cx="4352705" cy="1325563"/>
          </a:xfrm>
        </p:spPr>
        <p:txBody>
          <a:bodyPr>
            <a:normAutofit fontScale="90000"/>
          </a:bodyPr>
          <a:lstStyle/>
          <a:p>
            <a:r>
              <a:rPr lang="en-IN" dirty="0"/>
              <a:t>NETFLIX…American….entered India in 2016</a:t>
            </a:r>
          </a:p>
        </p:txBody>
      </p:sp>
      <p:pic>
        <p:nvPicPr>
          <p:cNvPr id="4" name="Picture 3">
            <a:extLst>
              <a:ext uri="{FF2B5EF4-FFF2-40B4-BE49-F238E27FC236}">
                <a16:creationId xmlns:a16="http://schemas.microsoft.com/office/drawing/2014/main" id="{C428E0D9-2198-40A7-B258-ADD886B658FA}"/>
              </a:ext>
            </a:extLst>
          </p:cNvPr>
          <p:cNvPicPr>
            <a:picLocks noChangeAspect="1"/>
          </p:cNvPicPr>
          <p:nvPr/>
        </p:nvPicPr>
        <p:blipFill>
          <a:blip r:embed="rId2"/>
          <a:stretch>
            <a:fillRect/>
          </a:stretch>
        </p:blipFill>
        <p:spPr>
          <a:xfrm>
            <a:off x="1797181" y="1671652"/>
            <a:ext cx="3078957" cy="2048905"/>
          </a:xfrm>
          <a:prstGeom prst="rect">
            <a:avLst/>
          </a:prstGeom>
        </p:spPr>
      </p:pic>
      <p:sp>
        <p:nvSpPr>
          <p:cNvPr id="3" name="Content Placeholder 2">
            <a:extLst>
              <a:ext uri="{FF2B5EF4-FFF2-40B4-BE49-F238E27FC236}">
                <a16:creationId xmlns:a16="http://schemas.microsoft.com/office/drawing/2014/main" id="{4CAD3D48-4DCE-406F-85A9-FEC27CE02BC3}"/>
              </a:ext>
            </a:extLst>
          </p:cNvPr>
          <p:cNvSpPr>
            <a:spLocks noGrp="1"/>
          </p:cNvSpPr>
          <p:nvPr>
            <p:ph idx="1"/>
          </p:nvPr>
        </p:nvSpPr>
        <p:spPr>
          <a:xfrm>
            <a:off x="5919581" y="2871982"/>
            <a:ext cx="4352705" cy="3181684"/>
          </a:xfrm>
        </p:spPr>
        <p:txBody>
          <a:bodyPr anchor="t">
            <a:normAutofit/>
          </a:bodyPr>
          <a:lstStyle/>
          <a:p>
            <a:pPr marL="0" indent="0">
              <a:buNone/>
            </a:pPr>
            <a:r>
              <a:rPr lang="en-IN" sz="2000" b="1" dirty="0">
                <a:latin typeface="Bembo" panose="02020502050201020203" pitchFamily="18" charset="0"/>
              </a:rPr>
              <a:t>1997 - DVD rental company</a:t>
            </a:r>
          </a:p>
          <a:p>
            <a:pPr marL="0" indent="0">
              <a:buNone/>
            </a:pPr>
            <a:r>
              <a:rPr lang="en-IN" sz="2000" b="1" dirty="0">
                <a:latin typeface="Bembo" panose="02020502050201020203" pitchFamily="18" charset="0"/>
              </a:rPr>
              <a:t>Later online rentals….expanded still..</a:t>
            </a:r>
          </a:p>
          <a:p>
            <a:pPr marL="0" indent="0">
              <a:buNone/>
            </a:pPr>
            <a:r>
              <a:rPr lang="en-IN" sz="2000" b="1" dirty="0">
                <a:latin typeface="Bembo" panose="02020502050201020203" pitchFamily="18" charset="0"/>
              </a:rPr>
              <a:t>2002 - $310m IPO, 5000 employees</a:t>
            </a:r>
          </a:p>
          <a:p>
            <a:pPr marL="0" indent="0">
              <a:buNone/>
            </a:pPr>
            <a:endParaRPr lang="en-IN" sz="2000" b="1" dirty="0">
              <a:latin typeface="Bembo" panose="02020502050201020203" pitchFamily="18" charset="0"/>
            </a:endParaRPr>
          </a:p>
          <a:p>
            <a:pPr marL="0" indent="0">
              <a:buNone/>
            </a:pPr>
            <a:r>
              <a:rPr lang="en-IN" sz="2000" b="1" dirty="0">
                <a:latin typeface="Bembo" panose="02020502050201020203" pitchFamily="18" charset="0"/>
              </a:rPr>
              <a:t>For any company</a:t>
            </a:r>
          </a:p>
          <a:p>
            <a:pPr marL="0" indent="0">
              <a:buNone/>
            </a:pPr>
            <a:r>
              <a:rPr lang="en-IN" sz="2000" b="1" dirty="0">
                <a:latin typeface="Bembo" panose="02020502050201020203" pitchFamily="18" charset="0"/>
              </a:rPr>
              <a:t>1. Loans</a:t>
            </a:r>
          </a:p>
          <a:p>
            <a:pPr marL="0" indent="0">
              <a:buNone/>
            </a:pPr>
            <a:r>
              <a:rPr lang="en-IN" sz="2000" b="1" dirty="0">
                <a:latin typeface="Bembo" panose="02020502050201020203" pitchFamily="18" charset="0"/>
              </a:rPr>
              <a:t>2. IPO (selling one part of the company</a:t>
            </a:r>
            <a:r>
              <a:rPr lang="en-IN" sz="2000" dirty="0"/>
              <a:t>)</a:t>
            </a:r>
          </a:p>
          <a:p>
            <a:pPr marL="0" indent="0">
              <a:buNone/>
            </a:pPr>
            <a:endParaRPr lang="en-IN" sz="2000" dirty="0"/>
          </a:p>
        </p:txBody>
      </p:sp>
    </p:spTree>
    <p:extLst>
      <p:ext uri="{BB962C8B-B14F-4D97-AF65-F5344CB8AC3E}">
        <p14:creationId xmlns:p14="http://schemas.microsoft.com/office/powerpoint/2010/main" val="3004019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BBA07-8CB7-4FE4-81EF-6BD09005FEA4}"/>
              </a:ext>
            </a:extLst>
          </p:cNvPr>
          <p:cNvSpPr>
            <a:spLocks noGrp="1"/>
          </p:cNvSpPr>
          <p:nvPr>
            <p:ph type="title"/>
          </p:nvPr>
        </p:nvSpPr>
        <p:spPr>
          <a:xfrm>
            <a:off x="2004060" y="2053641"/>
            <a:ext cx="2751871" cy="2760098"/>
          </a:xfrm>
        </p:spPr>
        <p:txBody>
          <a:bodyPr>
            <a:normAutofit/>
          </a:bodyPr>
          <a:lstStyle/>
          <a:p>
            <a:r>
              <a:rPr lang="en-IN">
                <a:solidFill>
                  <a:srgbClr val="FFFFFF"/>
                </a:solidFill>
              </a:rPr>
              <a:t>Netflix business</a:t>
            </a:r>
          </a:p>
        </p:txBody>
      </p:sp>
      <p:sp>
        <p:nvSpPr>
          <p:cNvPr id="3" name="Content Placeholder 2">
            <a:extLst>
              <a:ext uri="{FF2B5EF4-FFF2-40B4-BE49-F238E27FC236}">
                <a16:creationId xmlns:a16="http://schemas.microsoft.com/office/drawing/2014/main" id="{F3A549C8-A4E9-4D08-9704-D56926713394}"/>
              </a:ext>
            </a:extLst>
          </p:cNvPr>
          <p:cNvSpPr>
            <a:spLocks noGrp="1"/>
          </p:cNvSpPr>
          <p:nvPr>
            <p:ph idx="1"/>
          </p:nvPr>
        </p:nvSpPr>
        <p:spPr>
          <a:xfrm>
            <a:off x="6091931" y="801866"/>
            <a:ext cx="3979563" cy="5230634"/>
          </a:xfrm>
        </p:spPr>
        <p:txBody>
          <a:bodyPr anchor="ctr">
            <a:normAutofit/>
          </a:bodyPr>
          <a:lstStyle/>
          <a:p>
            <a:r>
              <a:rPr lang="en-IN" dirty="0">
                <a:solidFill>
                  <a:srgbClr val="000000"/>
                </a:solidFill>
              </a:rPr>
              <a:t>Product cost</a:t>
            </a:r>
          </a:p>
          <a:p>
            <a:r>
              <a:rPr lang="en-IN" dirty="0">
                <a:solidFill>
                  <a:srgbClr val="000000"/>
                </a:solidFill>
              </a:rPr>
              <a:t>Licensing cost (taking good serials from the existing TV channels)</a:t>
            </a:r>
          </a:p>
          <a:p>
            <a:pPr marL="0" indent="0">
              <a:buNone/>
            </a:pPr>
            <a:r>
              <a:rPr lang="en-IN" dirty="0">
                <a:solidFill>
                  <a:srgbClr val="000000"/>
                </a:solidFill>
              </a:rPr>
              <a:t>TV – many ads</a:t>
            </a:r>
          </a:p>
          <a:p>
            <a:pPr marL="0" indent="0">
              <a:buNone/>
            </a:pPr>
            <a:r>
              <a:rPr lang="en-IN" dirty="0">
                <a:solidFill>
                  <a:srgbClr val="000000"/>
                </a:solidFill>
              </a:rPr>
              <a:t>OTT – nil (less income)</a:t>
            </a:r>
          </a:p>
          <a:p>
            <a:pPr marL="0" indent="0">
              <a:buNone/>
            </a:pPr>
            <a:r>
              <a:rPr lang="en-IN" dirty="0">
                <a:solidFill>
                  <a:srgbClr val="000000"/>
                </a:solidFill>
              </a:rPr>
              <a:t>Benefits – technology, on demand, subscription…</a:t>
            </a:r>
          </a:p>
        </p:txBody>
      </p:sp>
    </p:spTree>
    <p:extLst>
      <p:ext uri="{BB962C8B-B14F-4D97-AF65-F5344CB8AC3E}">
        <p14:creationId xmlns:p14="http://schemas.microsoft.com/office/powerpoint/2010/main" val="584747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F512-6EB6-4B1A-8AA2-098DD6C7F9ED}"/>
              </a:ext>
            </a:extLst>
          </p:cNvPr>
          <p:cNvSpPr>
            <a:spLocks noGrp="1"/>
          </p:cNvSpPr>
          <p:nvPr>
            <p:ph type="title"/>
          </p:nvPr>
        </p:nvSpPr>
        <p:spPr>
          <a:xfrm>
            <a:off x="1917193" y="4767072"/>
            <a:ext cx="4945641" cy="1625210"/>
          </a:xfrm>
        </p:spPr>
        <p:txBody>
          <a:bodyPr>
            <a:normAutofit/>
          </a:bodyPr>
          <a:lstStyle/>
          <a:p>
            <a:pPr algn="r"/>
            <a:r>
              <a:rPr lang="en-IN">
                <a:solidFill>
                  <a:srgbClr val="FFFFFF"/>
                </a:solidFill>
              </a:rPr>
              <a:t>Other costs - Netflix</a:t>
            </a:r>
          </a:p>
        </p:txBody>
      </p:sp>
      <p:pic>
        <p:nvPicPr>
          <p:cNvPr id="4" name="Picture 3">
            <a:extLst>
              <a:ext uri="{FF2B5EF4-FFF2-40B4-BE49-F238E27FC236}">
                <a16:creationId xmlns:a16="http://schemas.microsoft.com/office/drawing/2014/main" id="{A7868E7E-6E31-463B-9D81-309CA94B3A42}"/>
              </a:ext>
            </a:extLst>
          </p:cNvPr>
          <p:cNvPicPr>
            <a:picLocks noChangeAspect="1"/>
          </p:cNvPicPr>
          <p:nvPr/>
        </p:nvPicPr>
        <p:blipFill rotWithShape="1">
          <a:blip r:embed="rId2"/>
          <a:srcRect l="13932" r="13895" b="1"/>
          <a:stretch/>
        </p:blipFill>
        <p:spPr>
          <a:xfrm>
            <a:off x="1769661" y="321733"/>
            <a:ext cx="5293729" cy="4107392"/>
          </a:xfrm>
          <a:prstGeom prst="rect">
            <a:avLst/>
          </a:prstGeom>
        </p:spPr>
      </p:pic>
      <p:sp>
        <p:nvSpPr>
          <p:cNvPr id="3" name="Content Placeholder 2">
            <a:extLst>
              <a:ext uri="{FF2B5EF4-FFF2-40B4-BE49-F238E27FC236}">
                <a16:creationId xmlns:a16="http://schemas.microsoft.com/office/drawing/2014/main" id="{C2337D49-1F0B-4A9A-A06E-FD9FD7C9679A}"/>
              </a:ext>
            </a:extLst>
          </p:cNvPr>
          <p:cNvSpPr>
            <a:spLocks noGrp="1"/>
          </p:cNvSpPr>
          <p:nvPr>
            <p:ph idx="1"/>
          </p:nvPr>
        </p:nvSpPr>
        <p:spPr>
          <a:xfrm>
            <a:off x="7545989" y="917725"/>
            <a:ext cx="2568554" cy="4852362"/>
          </a:xfrm>
        </p:spPr>
        <p:txBody>
          <a:bodyPr anchor="ctr">
            <a:normAutofit/>
          </a:bodyPr>
          <a:lstStyle/>
          <a:p>
            <a:pPr marL="0" indent="0">
              <a:buNone/>
            </a:pPr>
            <a:r>
              <a:rPr lang="en-IN" sz="2400" b="1" dirty="0">
                <a:solidFill>
                  <a:srgbClr val="FFFFFF"/>
                </a:solidFill>
              </a:rPr>
              <a:t>Server cost</a:t>
            </a:r>
          </a:p>
          <a:p>
            <a:pPr marL="0" indent="0">
              <a:buNone/>
            </a:pPr>
            <a:r>
              <a:rPr lang="en-IN" sz="2400" dirty="0">
                <a:solidFill>
                  <a:srgbClr val="FFFFFF"/>
                </a:solidFill>
              </a:rPr>
              <a:t>Millions watch the same program – server slows down</a:t>
            </a:r>
          </a:p>
          <a:p>
            <a:pPr marL="0" indent="0">
              <a:buNone/>
            </a:pPr>
            <a:r>
              <a:rPr lang="en-IN" sz="2400" dirty="0">
                <a:solidFill>
                  <a:srgbClr val="FFFFFF"/>
                </a:solidFill>
              </a:rPr>
              <a:t>Servers at different locations in India – cost increases, but bandwidth perfect, transfer rate good</a:t>
            </a:r>
          </a:p>
        </p:txBody>
      </p:sp>
    </p:spTree>
    <p:extLst>
      <p:ext uri="{BB962C8B-B14F-4D97-AF65-F5344CB8AC3E}">
        <p14:creationId xmlns:p14="http://schemas.microsoft.com/office/powerpoint/2010/main" val="333189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5406-3F67-4D62-84D0-239B66EDFFBD}"/>
              </a:ext>
            </a:extLst>
          </p:cNvPr>
          <p:cNvSpPr>
            <a:spLocks noGrp="1"/>
          </p:cNvSpPr>
          <p:nvPr>
            <p:ph type="title"/>
          </p:nvPr>
        </p:nvSpPr>
        <p:spPr>
          <a:xfrm>
            <a:off x="344557" y="-422031"/>
            <a:ext cx="11009243" cy="2112719"/>
          </a:xfrm>
        </p:spPr>
        <p:txBody>
          <a:bodyPr/>
          <a:lstStyle/>
          <a:p>
            <a:r>
              <a:rPr lang="en-IN" dirty="0"/>
              <a:t>Meaning</a:t>
            </a:r>
          </a:p>
        </p:txBody>
      </p:sp>
      <p:sp>
        <p:nvSpPr>
          <p:cNvPr id="3" name="Content Placeholder 2">
            <a:extLst>
              <a:ext uri="{FF2B5EF4-FFF2-40B4-BE49-F238E27FC236}">
                <a16:creationId xmlns:a16="http://schemas.microsoft.com/office/drawing/2014/main" id="{2B586203-46A3-4247-BFD5-4A6D8B3B1606}"/>
              </a:ext>
            </a:extLst>
          </p:cNvPr>
          <p:cNvSpPr>
            <a:spLocks noGrp="1"/>
          </p:cNvSpPr>
          <p:nvPr>
            <p:ph idx="1"/>
          </p:nvPr>
        </p:nvSpPr>
        <p:spPr>
          <a:xfrm>
            <a:off x="211015" y="1195754"/>
            <a:ext cx="11142785" cy="4981209"/>
          </a:xfrm>
        </p:spPr>
        <p:txBody>
          <a:bodyPr/>
          <a:lstStyle/>
          <a:p>
            <a:r>
              <a:rPr lang="en-IN" dirty="0"/>
              <a:t>Direct marketing is the use of consumer direct channels to reach and deliver the goods and services to customers without using marketing middlemen.</a:t>
            </a:r>
          </a:p>
          <a:p>
            <a:r>
              <a:rPr lang="en-IN" dirty="0"/>
              <a:t>It is an interactive system of marketing which uses one or more than one media to attract the target market.</a:t>
            </a:r>
          </a:p>
          <a:p>
            <a:endParaRPr lang="en-IN" dirty="0"/>
          </a:p>
        </p:txBody>
      </p:sp>
      <p:pic>
        <p:nvPicPr>
          <p:cNvPr id="3074" name="Picture 2" descr="Image result for direct marketing">
            <a:extLst>
              <a:ext uri="{FF2B5EF4-FFF2-40B4-BE49-F238E27FC236}">
                <a16:creationId xmlns:a16="http://schemas.microsoft.com/office/drawing/2014/main" id="{C85C31EB-5864-46CD-922A-3F9888561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7574" y="3035399"/>
            <a:ext cx="4145060" cy="3836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622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59254-4AE4-4450-93BA-88D0AA7513D5}"/>
              </a:ext>
            </a:extLst>
          </p:cNvPr>
          <p:cNvSpPr>
            <a:spLocks noGrp="1"/>
          </p:cNvSpPr>
          <p:nvPr>
            <p:ph type="title"/>
          </p:nvPr>
        </p:nvSpPr>
        <p:spPr>
          <a:xfrm>
            <a:off x="8344122" y="618682"/>
            <a:ext cx="2171478" cy="4794567"/>
          </a:xfrm>
        </p:spPr>
        <p:txBody>
          <a:bodyPr vert="horz" lIns="91440" tIns="45720" rIns="91440" bIns="45720" rtlCol="0" anchor="ctr">
            <a:normAutofit/>
          </a:bodyPr>
          <a:lstStyle/>
          <a:p>
            <a:pPr algn="just">
              <a:lnSpc>
                <a:spcPct val="90000"/>
              </a:lnSpc>
            </a:pPr>
            <a:r>
              <a:rPr lang="en-US" sz="2400" b="1" dirty="0">
                <a:solidFill>
                  <a:srgbClr val="FFFF00"/>
                </a:solidFill>
                <a:latin typeface="Bembo" panose="02020502050201020203" pitchFamily="18" charset="0"/>
              </a:rPr>
              <a:t>HOTSTAR</a:t>
            </a:r>
            <a:br>
              <a:rPr lang="en-US" sz="2400" dirty="0">
                <a:solidFill>
                  <a:schemeClr val="bg1"/>
                </a:solidFill>
                <a:latin typeface="Bembo" panose="02020502050201020203" pitchFamily="18" charset="0"/>
              </a:rPr>
            </a:br>
            <a:r>
              <a:rPr lang="en-IN" sz="2400" dirty="0">
                <a:solidFill>
                  <a:schemeClr val="bg1"/>
                </a:solidFill>
                <a:latin typeface="Bembo" panose="02020502050201020203" pitchFamily="18" charset="0"/>
              </a:rPr>
              <a:t>possessed by Novi Digital Entertainment Private Limited, a completely claimed auxiliary of Star India Private Limited</a:t>
            </a:r>
            <a:endParaRPr lang="en-US" sz="2400" dirty="0">
              <a:solidFill>
                <a:schemeClr val="bg1"/>
              </a:solidFill>
              <a:latin typeface="Bembo" panose="02020502050201020203" pitchFamily="18" charset="0"/>
            </a:endParaRPr>
          </a:p>
        </p:txBody>
      </p:sp>
      <p:pic>
        <p:nvPicPr>
          <p:cNvPr id="7" name="Content Placeholder 3" descr="A picture containing object&#10;&#10;Description automatically generated">
            <a:extLst>
              <a:ext uri="{FF2B5EF4-FFF2-40B4-BE49-F238E27FC236}">
                <a16:creationId xmlns:a16="http://schemas.microsoft.com/office/drawing/2014/main" id="{1C9FE295-E1D7-4A89-8AD4-403B0DA5720F}"/>
              </a:ext>
            </a:extLst>
          </p:cNvPr>
          <p:cNvPicPr>
            <a:picLocks noGrp="1" noChangeAspect="1"/>
          </p:cNvPicPr>
          <p:nvPr>
            <p:ph idx="1"/>
          </p:nvPr>
        </p:nvPicPr>
        <p:blipFill rotWithShape="1">
          <a:blip r:embed="rId2"/>
          <a:srcRect l="22816" r="22536" b="-1"/>
          <a:stretch/>
        </p:blipFill>
        <p:spPr>
          <a:xfrm>
            <a:off x="2256188" y="942538"/>
            <a:ext cx="5372416" cy="4808332"/>
          </a:xfrm>
          <a:prstGeom prst="rect">
            <a:avLst/>
          </a:prstGeom>
          <a:effectLst/>
        </p:spPr>
      </p:pic>
    </p:spTree>
    <p:extLst>
      <p:ext uri="{BB962C8B-B14F-4D97-AF65-F5344CB8AC3E}">
        <p14:creationId xmlns:p14="http://schemas.microsoft.com/office/powerpoint/2010/main" val="1837439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9EEB-A99F-4EBC-8E75-B46ADDCE658B}"/>
              </a:ext>
            </a:extLst>
          </p:cNvPr>
          <p:cNvSpPr>
            <a:spLocks noGrp="1"/>
          </p:cNvSpPr>
          <p:nvPr>
            <p:ph type="title"/>
          </p:nvPr>
        </p:nvSpPr>
        <p:spPr/>
        <p:txBody>
          <a:bodyPr/>
          <a:lstStyle/>
          <a:p>
            <a:r>
              <a:rPr lang="en-IN" b="1" dirty="0">
                <a:solidFill>
                  <a:srgbClr val="C00000"/>
                </a:solidFill>
                <a:latin typeface="Bembo" panose="02020502050201020203" pitchFamily="18" charset="0"/>
              </a:rPr>
              <a:t>HOTSTAR</a:t>
            </a:r>
          </a:p>
        </p:txBody>
      </p:sp>
      <p:sp>
        <p:nvSpPr>
          <p:cNvPr id="3" name="Content Placeholder 2">
            <a:extLst>
              <a:ext uri="{FF2B5EF4-FFF2-40B4-BE49-F238E27FC236}">
                <a16:creationId xmlns:a16="http://schemas.microsoft.com/office/drawing/2014/main" id="{FDB44AF6-B5EC-4AED-BF99-85B8E8C856C8}"/>
              </a:ext>
            </a:extLst>
          </p:cNvPr>
          <p:cNvSpPr>
            <a:spLocks noGrp="1"/>
          </p:cNvSpPr>
          <p:nvPr>
            <p:ph idx="1"/>
          </p:nvPr>
        </p:nvSpPr>
        <p:spPr/>
        <p:txBody>
          <a:bodyPr>
            <a:normAutofit/>
          </a:bodyPr>
          <a:lstStyle/>
          <a:p>
            <a:r>
              <a:rPr lang="en-IN" b="1" dirty="0">
                <a:latin typeface="Bembo" panose="02020502050201020203" pitchFamily="18" charset="0"/>
              </a:rPr>
              <a:t>Live steaming (paid….so no ads)</a:t>
            </a:r>
          </a:p>
          <a:p>
            <a:r>
              <a:rPr lang="en-IN" b="1" dirty="0">
                <a:latin typeface="Bembo" panose="02020502050201020203" pitchFamily="18" charset="0"/>
              </a:rPr>
              <a:t>With a delay of 5 min</a:t>
            </a:r>
          </a:p>
          <a:p>
            <a:pPr marL="0" indent="0">
              <a:buNone/>
            </a:pPr>
            <a:r>
              <a:rPr lang="en-IN" b="1" dirty="0">
                <a:latin typeface="Bembo" panose="02020502050201020203" pitchFamily="18" charset="0"/>
              </a:rPr>
              <a:t>The second option has more traffic</a:t>
            </a:r>
          </a:p>
          <a:p>
            <a:pPr>
              <a:buFont typeface="Wingdings" panose="05000000000000000000" pitchFamily="2" charset="2"/>
              <a:buChar char="ü"/>
            </a:pPr>
            <a:r>
              <a:rPr lang="en-IN" b="1" dirty="0">
                <a:latin typeface="Bembo" panose="02020502050201020203" pitchFamily="18" charset="0"/>
              </a:rPr>
              <a:t>Consumer details are with them….</a:t>
            </a:r>
          </a:p>
          <a:p>
            <a:pPr>
              <a:buFont typeface="Wingdings" panose="05000000000000000000" pitchFamily="2" charset="2"/>
              <a:buChar char="ü"/>
            </a:pPr>
            <a:r>
              <a:rPr lang="en-IN" b="1" dirty="0">
                <a:latin typeface="Bembo" panose="02020502050201020203" pitchFamily="18" charset="0"/>
              </a:rPr>
              <a:t>Consumer behaviour…clarity</a:t>
            </a:r>
          </a:p>
          <a:p>
            <a:pPr>
              <a:buFont typeface="Wingdings" panose="05000000000000000000" pitchFamily="2" charset="2"/>
              <a:buChar char="ü"/>
            </a:pPr>
            <a:r>
              <a:rPr lang="en-IN" b="1" dirty="0">
                <a:latin typeface="Bembo" panose="02020502050201020203" pitchFamily="18" charset="0"/>
              </a:rPr>
              <a:t>Advertising based on the consumer segments</a:t>
            </a:r>
          </a:p>
          <a:p>
            <a:pPr>
              <a:buFont typeface="Wingdings" panose="05000000000000000000" pitchFamily="2" charset="2"/>
              <a:buChar char="ü"/>
            </a:pPr>
            <a:r>
              <a:rPr lang="en-IN" b="1" dirty="0">
                <a:latin typeface="Bembo" panose="02020502050201020203" pitchFamily="18" charset="0"/>
              </a:rPr>
              <a:t>more than 100,000 hours of TV content and movies across over 9 languages, and each sport covered live.</a:t>
            </a:r>
          </a:p>
        </p:txBody>
      </p:sp>
    </p:spTree>
    <p:extLst>
      <p:ext uri="{BB962C8B-B14F-4D97-AF65-F5344CB8AC3E}">
        <p14:creationId xmlns:p14="http://schemas.microsoft.com/office/powerpoint/2010/main" val="2498368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8E141-FBDA-49B3-A711-99370C3459E8}"/>
              </a:ext>
            </a:extLst>
          </p:cNvPr>
          <p:cNvSpPr>
            <a:spLocks noGrp="1"/>
          </p:cNvSpPr>
          <p:nvPr>
            <p:ph type="title"/>
          </p:nvPr>
        </p:nvSpPr>
        <p:spPr/>
        <p:txBody>
          <a:bodyPr/>
          <a:lstStyle/>
          <a:p>
            <a:r>
              <a:rPr lang="en-IN" dirty="0"/>
              <a:t>Now…</a:t>
            </a:r>
          </a:p>
        </p:txBody>
      </p:sp>
      <p:pic>
        <p:nvPicPr>
          <p:cNvPr id="4" name="Picture 3">
            <a:extLst>
              <a:ext uri="{FF2B5EF4-FFF2-40B4-BE49-F238E27FC236}">
                <a16:creationId xmlns:a16="http://schemas.microsoft.com/office/drawing/2014/main" id="{BA5D1F2B-982E-4DDA-AAAE-D8BFF2321AED}"/>
              </a:ext>
            </a:extLst>
          </p:cNvPr>
          <p:cNvPicPr>
            <a:picLocks noChangeAspect="1"/>
          </p:cNvPicPr>
          <p:nvPr/>
        </p:nvPicPr>
        <p:blipFill>
          <a:blip r:embed="rId2"/>
          <a:stretch>
            <a:fillRect/>
          </a:stretch>
        </p:blipFill>
        <p:spPr>
          <a:xfrm>
            <a:off x="2057401" y="1146220"/>
            <a:ext cx="8153399" cy="5483180"/>
          </a:xfrm>
          <a:prstGeom prst="rect">
            <a:avLst/>
          </a:prstGeom>
        </p:spPr>
      </p:pic>
    </p:spTree>
    <p:extLst>
      <p:ext uri="{BB962C8B-B14F-4D97-AF65-F5344CB8AC3E}">
        <p14:creationId xmlns:p14="http://schemas.microsoft.com/office/powerpoint/2010/main" val="471191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A4D6-F969-4E2C-8CAE-4A1ED50F6E43}"/>
              </a:ext>
            </a:extLst>
          </p:cNvPr>
          <p:cNvSpPr>
            <a:spLocks noGrp="1"/>
          </p:cNvSpPr>
          <p:nvPr>
            <p:ph type="title"/>
          </p:nvPr>
        </p:nvSpPr>
        <p:spPr>
          <a:xfrm>
            <a:off x="2659720" y="513612"/>
            <a:ext cx="7420599" cy="1031216"/>
          </a:xfrm>
        </p:spPr>
        <p:txBody>
          <a:bodyPr anchor="b">
            <a:normAutofit/>
          </a:bodyPr>
          <a:lstStyle/>
          <a:p>
            <a:r>
              <a:rPr lang="en-IN" dirty="0"/>
              <a:t>Amazon Prime</a:t>
            </a:r>
          </a:p>
        </p:txBody>
      </p:sp>
      <p:pic>
        <p:nvPicPr>
          <p:cNvPr id="4" name="Picture 3">
            <a:extLst>
              <a:ext uri="{FF2B5EF4-FFF2-40B4-BE49-F238E27FC236}">
                <a16:creationId xmlns:a16="http://schemas.microsoft.com/office/drawing/2014/main" id="{32E1E1EF-148D-4C24-BD4F-CE36610C3F60}"/>
              </a:ext>
            </a:extLst>
          </p:cNvPr>
          <p:cNvPicPr>
            <a:picLocks noChangeAspect="1"/>
          </p:cNvPicPr>
          <p:nvPr/>
        </p:nvPicPr>
        <p:blipFill>
          <a:blip r:embed="rId2"/>
          <a:stretch>
            <a:fillRect/>
          </a:stretch>
        </p:blipFill>
        <p:spPr>
          <a:xfrm>
            <a:off x="874644" y="2902254"/>
            <a:ext cx="5587114" cy="3128783"/>
          </a:xfrm>
          <a:prstGeom prst="rect">
            <a:avLst/>
          </a:prstGeom>
        </p:spPr>
      </p:pic>
      <p:sp>
        <p:nvSpPr>
          <p:cNvPr id="3" name="Content Placeholder 2">
            <a:extLst>
              <a:ext uri="{FF2B5EF4-FFF2-40B4-BE49-F238E27FC236}">
                <a16:creationId xmlns:a16="http://schemas.microsoft.com/office/drawing/2014/main" id="{70CFCF84-32F6-4A93-8DF7-06796B256815}"/>
              </a:ext>
            </a:extLst>
          </p:cNvPr>
          <p:cNvSpPr>
            <a:spLocks noGrp="1"/>
          </p:cNvSpPr>
          <p:nvPr>
            <p:ph idx="1"/>
          </p:nvPr>
        </p:nvSpPr>
        <p:spPr>
          <a:xfrm>
            <a:off x="7360029" y="2279152"/>
            <a:ext cx="2720298" cy="3387145"/>
          </a:xfrm>
        </p:spPr>
        <p:txBody>
          <a:bodyPr anchor="ctr">
            <a:normAutofit/>
          </a:bodyPr>
          <a:lstStyle/>
          <a:p>
            <a:r>
              <a:rPr lang="en-IN" sz="2000" dirty="0">
                <a:latin typeface="Bembo" panose="02020502050201020203" pitchFamily="18" charset="0"/>
              </a:rPr>
              <a:t>Subscribers get free delivery</a:t>
            </a:r>
          </a:p>
          <a:p>
            <a:r>
              <a:rPr lang="en-IN" sz="2000" dirty="0">
                <a:latin typeface="Bembo" panose="02020502050201020203" pitchFamily="18" charset="0"/>
              </a:rPr>
              <a:t>30 day free trial</a:t>
            </a:r>
          </a:p>
          <a:p>
            <a:r>
              <a:rPr lang="en-IN" sz="2000" dirty="0">
                <a:latin typeface="Bembo" panose="02020502050201020203" pitchFamily="18" charset="0"/>
              </a:rPr>
              <a:t>Rent out or buy movies / TV shows</a:t>
            </a:r>
          </a:p>
          <a:p>
            <a:r>
              <a:rPr lang="en-IN" sz="2000" dirty="0">
                <a:latin typeface="Bembo" panose="02020502050201020203" pitchFamily="18" charset="0"/>
              </a:rPr>
              <a:t>prime at Rs.129/month or Rs.999/year</a:t>
            </a:r>
          </a:p>
        </p:txBody>
      </p:sp>
    </p:spTree>
    <p:extLst>
      <p:ext uri="{BB962C8B-B14F-4D97-AF65-F5344CB8AC3E}">
        <p14:creationId xmlns:p14="http://schemas.microsoft.com/office/powerpoint/2010/main" val="3671906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6BBF65-C2A9-4994-9DC1-F53CED4906A5}"/>
              </a:ext>
            </a:extLst>
          </p:cNvPr>
          <p:cNvSpPr>
            <a:spLocks noGrp="1"/>
          </p:cNvSpPr>
          <p:nvPr>
            <p:ph idx="1"/>
          </p:nvPr>
        </p:nvSpPr>
        <p:spPr>
          <a:xfrm>
            <a:off x="1981200" y="1496086"/>
            <a:ext cx="8229600" cy="4980914"/>
          </a:xfrm>
        </p:spPr>
        <p:txBody>
          <a:bodyPr>
            <a:normAutofit/>
          </a:bodyPr>
          <a:lstStyle/>
          <a:p>
            <a:pPr marL="0" indent="0" algn="just">
              <a:buNone/>
            </a:pPr>
            <a:r>
              <a:rPr lang="en-IN" b="1" dirty="0">
                <a:latin typeface="Bembo" panose="02020502050201020203" pitchFamily="18" charset="0"/>
              </a:rPr>
              <a:t>A part of Viacom 18 Digital Ventures, the advanced arm of Viacom 18 – one of the nation’s biggest developing media systems</a:t>
            </a:r>
          </a:p>
          <a:p>
            <a:pPr marL="0" indent="0" algn="just">
              <a:buNone/>
            </a:pPr>
            <a:r>
              <a:rPr lang="en-IN" b="1" dirty="0">
                <a:latin typeface="Bembo" panose="02020502050201020203" pitchFamily="18" charset="0"/>
              </a:rPr>
              <a:t>English, Hindi, Kannada, Gujarati, Marathi, Bengali, Tamil, Telugu</a:t>
            </a:r>
          </a:p>
          <a:p>
            <a:pPr marL="0" indent="0" algn="just">
              <a:buNone/>
            </a:pPr>
            <a:r>
              <a:rPr lang="en-IN" b="1" dirty="0">
                <a:latin typeface="Bembo" panose="02020502050201020203" pitchFamily="18" charset="0"/>
              </a:rPr>
              <a:t>Contents from Colours TV, MTV India, Nickelodeon India and other Viacom 18 owned television channels</a:t>
            </a:r>
          </a:p>
        </p:txBody>
      </p:sp>
      <p:pic>
        <p:nvPicPr>
          <p:cNvPr id="4" name="Picture 3">
            <a:extLst>
              <a:ext uri="{FF2B5EF4-FFF2-40B4-BE49-F238E27FC236}">
                <a16:creationId xmlns:a16="http://schemas.microsoft.com/office/drawing/2014/main" id="{7E689544-43B7-4DEC-9965-18E6EE089261}"/>
              </a:ext>
            </a:extLst>
          </p:cNvPr>
          <p:cNvPicPr>
            <a:picLocks noChangeAspect="1"/>
          </p:cNvPicPr>
          <p:nvPr/>
        </p:nvPicPr>
        <p:blipFill>
          <a:blip r:embed="rId2"/>
          <a:stretch>
            <a:fillRect/>
          </a:stretch>
        </p:blipFill>
        <p:spPr>
          <a:xfrm rot="20198676">
            <a:off x="2033049" y="550440"/>
            <a:ext cx="1752600" cy="623807"/>
          </a:xfrm>
          <a:prstGeom prst="rect">
            <a:avLst/>
          </a:prstGeom>
        </p:spPr>
      </p:pic>
    </p:spTree>
    <p:extLst>
      <p:ext uri="{BB962C8B-B14F-4D97-AF65-F5344CB8AC3E}">
        <p14:creationId xmlns:p14="http://schemas.microsoft.com/office/powerpoint/2010/main" val="923405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 shot of a television&#10;&#10;Description automatically generated">
            <a:extLst>
              <a:ext uri="{FF2B5EF4-FFF2-40B4-BE49-F238E27FC236}">
                <a16:creationId xmlns:a16="http://schemas.microsoft.com/office/drawing/2014/main" id="{76751F20-1253-49F3-B7EE-D5E72FF7C1C4}"/>
              </a:ext>
            </a:extLst>
          </p:cNvPr>
          <p:cNvPicPr>
            <a:picLocks noGrp="1" noChangeAspect="1"/>
          </p:cNvPicPr>
          <p:nvPr>
            <p:ph idx="1"/>
          </p:nvPr>
        </p:nvPicPr>
        <p:blipFill rotWithShape="1">
          <a:blip r:embed="rId2"/>
          <a:srcRect l="7033" r="13424" b="-2"/>
          <a:stretch/>
        </p:blipFill>
        <p:spPr>
          <a:xfrm rot="21480000">
            <a:off x="2377377" y="1003258"/>
            <a:ext cx="7437246" cy="4764396"/>
          </a:xfrm>
          <a:prstGeom prst="rect">
            <a:avLst/>
          </a:prstGeom>
        </p:spPr>
      </p:pic>
    </p:spTree>
    <p:extLst>
      <p:ext uri="{BB962C8B-B14F-4D97-AF65-F5344CB8AC3E}">
        <p14:creationId xmlns:p14="http://schemas.microsoft.com/office/powerpoint/2010/main" val="1459227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6DB072-5E72-4A75-BEFD-B3F52DB2B26A}"/>
              </a:ext>
            </a:extLst>
          </p:cNvPr>
          <p:cNvSpPr>
            <a:spLocks noGrp="1"/>
          </p:cNvSpPr>
          <p:nvPr>
            <p:ph idx="1"/>
          </p:nvPr>
        </p:nvSpPr>
        <p:spPr/>
        <p:txBody>
          <a:bodyPr>
            <a:normAutofit/>
          </a:bodyPr>
          <a:lstStyle/>
          <a:p>
            <a:pPr marL="0" indent="0">
              <a:buNone/>
            </a:pPr>
            <a:r>
              <a:rPr lang="en-IN" sz="4000" b="1" dirty="0">
                <a:latin typeface="Bembo" panose="02020502050201020203" pitchFamily="18" charset="0"/>
              </a:rPr>
              <a:t>By Sony Pictures Networks India Private Limited (SPN), giving multi-screen commitment to users</a:t>
            </a:r>
          </a:p>
          <a:p>
            <a:pPr marL="0" indent="0">
              <a:buNone/>
            </a:pPr>
            <a:r>
              <a:rPr lang="en-IN" sz="4000" b="1">
                <a:latin typeface="Bembo" panose="02020502050201020203" pitchFamily="18" charset="0"/>
              </a:rPr>
              <a:t>Movies</a:t>
            </a:r>
            <a:r>
              <a:rPr lang="en-IN" sz="4000" b="1" dirty="0">
                <a:latin typeface="Bembo" panose="02020502050201020203" pitchFamily="18" charset="0"/>
              </a:rPr>
              <a:t>, over all Sports, TV Shows like The Kapil Sharma show, </a:t>
            </a:r>
            <a:r>
              <a:rPr lang="en-IN" sz="4000" b="1" dirty="0" err="1">
                <a:latin typeface="Bembo" panose="02020502050201020203" pitchFamily="18" charset="0"/>
              </a:rPr>
              <a:t>Tarak</a:t>
            </a:r>
            <a:r>
              <a:rPr lang="en-IN" sz="4000" b="1" dirty="0">
                <a:latin typeface="Bembo" panose="02020502050201020203" pitchFamily="18" charset="0"/>
              </a:rPr>
              <a:t> Mehta ka </a:t>
            </a:r>
            <a:r>
              <a:rPr lang="en-IN" sz="4000" b="1" dirty="0" err="1">
                <a:latin typeface="Bembo" panose="02020502050201020203" pitchFamily="18" charset="0"/>
              </a:rPr>
              <a:t>Ulta</a:t>
            </a:r>
            <a:r>
              <a:rPr lang="en-IN" sz="4000" b="1" dirty="0">
                <a:latin typeface="Bembo" panose="02020502050201020203" pitchFamily="18" charset="0"/>
              </a:rPr>
              <a:t> </a:t>
            </a:r>
            <a:r>
              <a:rPr lang="en-IN" sz="4000" b="1" dirty="0" err="1">
                <a:latin typeface="Bembo" panose="02020502050201020203" pitchFamily="18" charset="0"/>
              </a:rPr>
              <a:t>Chasma</a:t>
            </a:r>
            <a:r>
              <a:rPr lang="en-IN" sz="4000" b="1" dirty="0">
                <a:latin typeface="Bembo" panose="02020502050201020203" pitchFamily="18" charset="0"/>
              </a:rPr>
              <a:t>  and Music, LIV Kids, LIV FIT</a:t>
            </a:r>
          </a:p>
        </p:txBody>
      </p:sp>
    </p:spTree>
    <p:extLst>
      <p:ext uri="{BB962C8B-B14F-4D97-AF65-F5344CB8AC3E}">
        <p14:creationId xmlns:p14="http://schemas.microsoft.com/office/powerpoint/2010/main" val="1459986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996B-DC09-4D80-95BA-5EEC469850B9}"/>
              </a:ext>
            </a:extLst>
          </p:cNvPr>
          <p:cNvSpPr>
            <a:spLocks noGrp="1"/>
          </p:cNvSpPr>
          <p:nvPr>
            <p:ph type="title"/>
          </p:nvPr>
        </p:nvSpPr>
        <p:spPr>
          <a:xfrm>
            <a:off x="2010696" y="341641"/>
            <a:ext cx="2798064" cy="1693776"/>
          </a:xfrm>
        </p:spPr>
        <p:txBody>
          <a:bodyPr>
            <a:normAutofit/>
          </a:bodyPr>
          <a:lstStyle/>
          <a:p>
            <a:r>
              <a:rPr lang="en-IN" b="1" dirty="0" err="1">
                <a:latin typeface="Bembo" panose="02020502050201020203" pitchFamily="18" charset="0"/>
              </a:rPr>
              <a:t>Hoichoi</a:t>
            </a:r>
            <a:endParaRPr lang="en-IN" b="1" dirty="0">
              <a:latin typeface="Bembo" panose="02020502050201020203" pitchFamily="18" charset="0"/>
            </a:endParaRPr>
          </a:p>
        </p:txBody>
      </p:sp>
      <p:sp>
        <p:nvSpPr>
          <p:cNvPr id="3" name="Content Placeholder 2">
            <a:extLst>
              <a:ext uri="{FF2B5EF4-FFF2-40B4-BE49-F238E27FC236}">
                <a16:creationId xmlns:a16="http://schemas.microsoft.com/office/drawing/2014/main" id="{76BD57F8-678D-4C23-8E40-1E5A97373ABA}"/>
              </a:ext>
            </a:extLst>
          </p:cNvPr>
          <p:cNvSpPr>
            <a:spLocks noGrp="1"/>
          </p:cNvSpPr>
          <p:nvPr>
            <p:ph idx="1"/>
          </p:nvPr>
        </p:nvSpPr>
        <p:spPr>
          <a:xfrm>
            <a:off x="5172075" y="341642"/>
            <a:ext cx="5006720" cy="1690359"/>
          </a:xfrm>
        </p:spPr>
        <p:txBody>
          <a:bodyPr anchor="ctr">
            <a:normAutofit/>
          </a:bodyPr>
          <a:lstStyle/>
          <a:p>
            <a:r>
              <a:rPr lang="en-IN" b="1" dirty="0">
                <a:solidFill>
                  <a:srgbClr val="0070C0"/>
                </a:solidFill>
                <a:latin typeface="Bembo" panose="02020502050201020203" pitchFamily="18" charset="0"/>
              </a:rPr>
              <a:t>for Bengalis</a:t>
            </a:r>
          </a:p>
          <a:p>
            <a:r>
              <a:rPr lang="en-IN" b="1" dirty="0">
                <a:solidFill>
                  <a:srgbClr val="0070C0"/>
                </a:solidFill>
                <a:latin typeface="Bembo" panose="02020502050201020203" pitchFamily="18" charset="0"/>
              </a:rPr>
              <a:t>more than 500 Bengali Movies</a:t>
            </a:r>
            <a:endParaRPr lang="en-IN" sz="1700" b="1" dirty="0">
              <a:solidFill>
                <a:srgbClr val="0070C0"/>
              </a:solidFill>
              <a:latin typeface="Bembo" panose="02020502050201020203" pitchFamily="18" charset="0"/>
            </a:endParaRPr>
          </a:p>
        </p:txBody>
      </p:sp>
      <p:pic>
        <p:nvPicPr>
          <p:cNvPr id="4" name="Picture 3">
            <a:extLst>
              <a:ext uri="{FF2B5EF4-FFF2-40B4-BE49-F238E27FC236}">
                <a16:creationId xmlns:a16="http://schemas.microsoft.com/office/drawing/2014/main" id="{56E11D01-3902-42CD-820F-79C671378FD4}"/>
              </a:ext>
            </a:extLst>
          </p:cNvPr>
          <p:cNvPicPr>
            <a:picLocks noChangeAspect="1"/>
          </p:cNvPicPr>
          <p:nvPr/>
        </p:nvPicPr>
        <p:blipFill rotWithShape="1">
          <a:blip r:embed="rId2"/>
          <a:srcRect l="2822" r="2541" b="1"/>
          <a:stretch/>
        </p:blipFill>
        <p:spPr>
          <a:xfrm>
            <a:off x="3162300" y="2742911"/>
            <a:ext cx="5867400" cy="3343043"/>
          </a:xfrm>
          <a:prstGeom prst="rect">
            <a:avLst/>
          </a:prstGeom>
        </p:spPr>
      </p:pic>
    </p:spTree>
    <p:extLst>
      <p:ext uri="{BB962C8B-B14F-4D97-AF65-F5344CB8AC3E}">
        <p14:creationId xmlns:p14="http://schemas.microsoft.com/office/powerpoint/2010/main" val="2481679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06A10-61D1-42B5-BB44-52179293E85B}"/>
              </a:ext>
            </a:extLst>
          </p:cNvPr>
          <p:cNvSpPr>
            <a:spLocks noGrp="1"/>
          </p:cNvSpPr>
          <p:nvPr>
            <p:ph type="title"/>
          </p:nvPr>
        </p:nvSpPr>
        <p:spPr>
          <a:xfrm>
            <a:off x="1676400" y="2133600"/>
            <a:ext cx="3469444" cy="3793488"/>
          </a:xfrm>
          <a:noFill/>
        </p:spPr>
        <p:txBody>
          <a:bodyPr vert="horz" lIns="91440" tIns="45720" rIns="91440" bIns="45720" rtlCol="0" anchor="b">
            <a:noAutofit/>
          </a:bodyPr>
          <a:lstStyle/>
          <a:p>
            <a:pPr algn="l">
              <a:lnSpc>
                <a:spcPct val="90000"/>
              </a:lnSpc>
            </a:pPr>
            <a:r>
              <a:rPr lang="en-US" sz="4000" b="1" dirty="0" err="1">
                <a:latin typeface="Bembo" panose="02020502050201020203" pitchFamily="18" charset="0"/>
              </a:rPr>
              <a:t>ALTBalaji</a:t>
            </a:r>
            <a:br>
              <a:rPr lang="en-US" sz="4000" b="1" dirty="0">
                <a:latin typeface="Bembo" panose="02020502050201020203" pitchFamily="18" charset="0"/>
              </a:rPr>
            </a:br>
            <a:br>
              <a:rPr lang="en-US" sz="4000" b="1" dirty="0">
                <a:latin typeface="Bembo" panose="02020502050201020203" pitchFamily="18" charset="0"/>
              </a:rPr>
            </a:br>
            <a:r>
              <a:rPr lang="en-US" sz="4000" b="1" dirty="0">
                <a:latin typeface="Bembo" panose="02020502050201020203" pitchFamily="18" charset="0"/>
              </a:rPr>
              <a:t>Balaji Telefilms</a:t>
            </a:r>
            <a:br>
              <a:rPr lang="en-US" sz="4000" b="1" dirty="0">
                <a:latin typeface="Bembo" panose="02020502050201020203" pitchFamily="18" charset="0"/>
              </a:rPr>
            </a:br>
            <a:br>
              <a:rPr lang="en-US" sz="4000" b="1" dirty="0">
                <a:latin typeface="Bembo" panose="02020502050201020203" pitchFamily="18" charset="0"/>
              </a:rPr>
            </a:br>
            <a:r>
              <a:rPr lang="en-IN" sz="4000" b="1" dirty="0">
                <a:latin typeface="Bembo" panose="02020502050201020203" pitchFamily="18" charset="0"/>
              </a:rPr>
              <a:t>membership-based</a:t>
            </a:r>
            <a:br>
              <a:rPr lang="en-IN" sz="4000" b="1" dirty="0">
                <a:latin typeface="Bembo" panose="02020502050201020203" pitchFamily="18" charset="0"/>
              </a:rPr>
            </a:br>
            <a:r>
              <a:rPr lang="en-IN" sz="4000" b="1" dirty="0">
                <a:latin typeface="Bembo" panose="02020502050201020203" pitchFamily="18" charset="0"/>
              </a:rPr>
              <a:t>Accessible over various interfaces</a:t>
            </a:r>
            <a:br>
              <a:rPr lang="en-IN" sz="4000" b="1" dirty="0">
                <a:latin typeface="Bembo" panose="02020502050201020203" pitchFamily="18" charset="0"/>
              </a:rPr>
            </a:br>
            <a:br>
              <a:rPr lang="en-IN" sz="4000" b="1" dirty="0">
                <a:latin typeface="Bembo" panose="02020502050201020203" pitchFamily="18" charset="0"/>
              </a:rPr>
            </a:br>
            <a:r>
              <a:rPr lang="en-IN" sz="4000" b="1" dirty="0">
                <a:latin typeface="Bembo" panose="02020502050201020203" pitchFamily="18" charset="0"/>
              </a:rPr>
              <a:t>Ekta Kapoor-2015</a:t>
            </a:r>
            <a:endParaRPr lang="en-US" sz="4000" b="1" dirty="0">
              <a:latin typeface="Bembo" panose="02020502050201020203" pitchFamily="18" charset="0"/>
            </a:endParaRPr>
          </a:p>
        </p:txBody>
      </p:sp>
      <p:pic>
        <p:nvPicPr>
          <p:cNvPr id="4" name="Content Placeholder 3">
            <a:extLst>
              <a:ext uri="{FF2B5EF4-FFF2-40B4-BE49-F238E27FC236}">
                <a16:creationId xmlns:a16="http://schemas.microsoft.com/office/drawing/2014/main" id="{C93F0598-2800-4E5C-860E-C989134DF1A1}"/>
              </a:ext>
            </a:extLst>
          </p:cNvPr>
          <p:cNvPicPr>
            <a:picLocks noGrp="1" noChangeAspect="1"/>
          </p:cNvPicPr>
          <p:nvPr>
            <p:ph idx="1"/>
          </p:nvPr>
        </p:nvPicPr>
        <p:blipFill rotWithShape="1">
          <a:blip r:embed="rId3"/>
          <a:srcRect l="15201" r="-2" b="-2"/>
          <a:stretch/>
        </p:blipFill>
        <p:spPr>
          <a:xfrm>
            <a:off x="5605301" y="804672"/>
            <a:ext cx="4450842" cy="5248656"/>
          </a:xfrm>
          <a:prstGeom prst="rect">
            <a:avLst/>
          </a:prstGeom>
          <a:effectLst/>
        </p:spPr>
      </p:pic>
    </p:spTree>
    <p:extLst>
      <p:ext uri="{BB962C8B-B14F-4D97-AF65-F5344CB8AC3E}">
        <p14:creationId xmlns:p14="http://schemas.microsoft.com/office/powerpoint/2010/main" val="309202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E643C-BC99-4C62-B94B-89F90EFFD0C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D6836B2-6A4C-4AB7-91AC-24272250C4DA}"/>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2590F34F-5FBF-4757-88A7-7CA013205B9F}"/>
              </a:ext>
            </a:extLst>
          </p:cNvPr>
          <p:cNvPicPr>
            <a:picLocks noChangeAspect="1"/>
          </p:cNvPicPr>
          <p:nvPr/>
        </p:nvPicPr>
        <p:blipFill>
          <a:blip r:embed="rId2"/>
          <a:stretch>
            <a:fillRect/>
          </a:stretch>
        </p:blipFill>
        <p:spPr>
          <a:xfrm>
            <a:off x="1752600" y="274639"/>
            <a:ext cx="8610600" cy="6034087"/>
          </a:xfrm>
          <a:prstGeom prst="rect">
            <a:avLst/>
          </a:prstGeom>
        </p:spPr>
      </p:pic>
    </p:spTree>
    <p:extLst>
      <p:ext uri="{BB962C8B-B14F-4D97-AF65-F5344CB8AC3E}">
        <p14:creationId xmlns:p14="http://schemas.microsoft.com/office/powerpoint/2010/main" val="2101085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5D2F9-11AC-4892-B63C-D291ACA00B1B}"/>
              </a:ext>
            </a:extLst>
          </p:cNvPr>
          <p:cNvSpPr>
            <a:spLocks noGrp="1"/>
          </p:cNvSpPr>
          <p:nvPr>
            <p:ph type="title"/>
          </p:nvPr>
        </p:nvSpPr>
        <p:spPr/>
        <p:txBody>
          <a:bodyPr/>
          <a:lstStyle/>
          <a:p>
            <a:r>
              <a:rPr lang="en-IN" dirty="0"/>
              <a:t>Objectives of Direct Marketing </a:t>
            </a:r>
          </a:p>
        </p:txBody>
      </p:sp>
      <p:sp>
        <p:nvSpPr>
          <p:cNvPr id="3" name="Content Placeholder 2">
            <a:extLst>
              <a:ext uri="{FF2B5EF4-FFF2-40B4-BE49-F238E27FC236}">
                <a16:creationId xmlns:a16="http://schemas.microsoft.com/office/drawing/2014/main" id="{C9ABDE0D-AFBA-4D33-9BFF-EE1E95B42EB0}"/>
              </a:ext>
            </a:extLst>
          </p:cNvPr>
          <p:cNvSpPr>
            <a:spLocks noGrp="1"/>
          </p:cNvSpPr>
          <p:nvPr>
            <p:ph idx="1"/>
          </p:nvPr>
        </p:nvSpPr>
        <p:spPr/>
        <p:txBody>
          <a:bodyPr/>
          <a:lstStyle/>
          <a:p>
            <a:r>
              <a:rPr lang="en-IN" dirty="0"/>
              <a:t>Raise brand awareness.</a:t>
            </a:r>
          </a:p>
          <a:p>
            <a:r>
              <a:rPr lang="en-IN" dirty="0"/>
              <a:t>Improved Customer Relationship Management.</a:t>
            </a:r>
          </a:p>
          <a:p>
            <a:r>
              <a:rPr lang="en-IN" dirty="0"/>
              <a:t>Sales Generation.</a:t>
            </a:r>
          </a:p>
          <a:p>
            <a:r>
              <a:rPr lang="en-IN" dirty="0"/>
              <a:t>Provide ROI.</a:t>
            </a:r>
          </a:p>
          <a:p>
            <a:endParaRPr lang="en-IN" dirty="0"/>
          </a:p>
        </p:txBody>
      </p:sp>
      <p:pic>
        <p:nvPicPr>
          <p:cNvPr id="5122" name="Picture 2" descr="Image result for direct marketing tools">
            <a:extLst>
              <a:ext uri="{FF2B5EF4-FFF2-40B4-BE49-F238E27FC236}">
                <a16:creationId xmlns:a16="http://schemas.microsoft.com/office/drawing/2014/main" id="{B2152E4D-6A88-4E09-B98A-9256C502CF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5218" y="3280116"/>
            <a:ext cx="7169834" cy="3584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784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4F898-C065-40AC-9C1B-D9C39FD95D89}"/>
              </a:ext>
            </a:extLst>
          </p:cNvPr>
          <p:cNvSpPr>
            <a:spLocks noGrp="1"/>
          </p:cNvSpPr>
          <p:nvPr>
            <p:ph type="title"/>
          </p:nvPr>
        </p:nvSpPr>
        <p:spPr>
          <a:xfrm>
            <a:off x="1981200" y="274638"/>
            <a:ext cx="8229600" cy="487362"/>
          </a:xfrm>
        </p:spPr>
        <p:txBody>
          <a:bodyPr>
            <a:normAutofit fontScale="90000"/>
          </a:bodyPr>
          <a:lstStyle/>
          <a:p>
            <a:r>
              <a:rPr lang="en-IN" dirty="0">
                <a:solidFill>
                  <a:srgbClr val="FF0000"/>
                </a:solidFill>
                <a:latin typeface="Consolas" panose="020B0609020204030204" pitchFamily="49" charset="0"/>
              </a:rPr>
              <a:t>IMC development process</a:t>
            </a:r>
          </a:p>
        </p:txBody>
      </p:sp>
      <p:sp>
        <p:nvSpPr>
          <p:cNvPr id="3" name="Content Placeholder 2">
            <a:extLst>
              <a:ext uri="{FF2B5EF4-FFF2-40B4-BE49-F238E27FC236}">
                <a16:creationId xmlns:a16="http://schemas.microsoft.com/office/drawing/2014/main" id="{CF2FDB97-F9D4-4A73-ADF8-285019C6901F}"/>
              </a:ext>
            </a:extLst>
          </p:cNvPr>
          <p:cNvSpPr>
            <a:spLocks noGrp="1"/>
          </p:cNvSpPr>
          <p:nvPr>
            <p:ph idx="1"/>
          </p:nvPr>
        </p:nvSpPr>
        <p:spPr>
          <a:xfrm>
            <a:off x="2057400" y="762001"/>
            <a:ext cx="8229600" cy="4525963"/>
          </a:xfrm>
        </p:spPr>
        <p:txBody>
          <a:bodyPr>
            <a:noAutofit/>
          </a:bodyPr>
          <a:lstStyle/>
          <a:p>
            <a:pPr>
              <a:buFont typeface="Wingdings" panose="05000000000000000000" pitchFamily="2" charset="2"/>
              <a:buChar char="q"/>
            </a:pPr>
            <a:r>
              <a:rPr lang="en-IN" dirty="0">
                <a:solidFill>
                  <a:srgbClr val="00B0F0"/>
                </a:solidFill>
                <a:latin typeface="Consolas" panose="020B0609020204030204" pitchFamily="49" charset="0"/>
              </a:rPr>
              <a:t>Know the potential customers</a:t>
            </a:r>
          </a:p>
          <a:p>
            <a:pPr>
              <a:buFont typeface="Wingdings" panose="05000000000000000000" pitchFamily="2" charset="2"/>
              <a:buChar char="q"/>
            </a:pPr>
            <a:r>
              <a:rPr lang="en-IN" dirty="0">
                <a:solidFill>
                  <a:srgbClr val="00B0F0"/>
                </a:solidFill>
                <a:latin typeface="Consolas" panose="020B0609020204030204" pitchFamily="49" charset="0"/>
              </a:rPr>
              <a:t>Creating situational analysis</a:t>
            </a:r>
          </a:p>
          <a:p>
            <a:pPr algn="l" fontAlgn="base">
              <a:buFont typeface="Wingdings" panose="05000000000000000000" pitchFamily="2" charset="2"/>
              <a:buChar char="q"/>
            </a:pPr>
            <a:r>
              <a:rPr lang="en-IN" dirty="0">
                <a:solidFill>
                  <a:srgbClr val="00B0F0"/>
                </a:solidFill>
                <a:latin typeface="Consolas" panose="020B0609020204030204" pitchFamily="49" charset="0"/>
              </a:rPr>
              <a:t>Marketing communication objectives </a:t>
            </a:r>
          </a:p>
          <a:p>
            <a:pPr marL="514350" indent="-514350" fontAlgn="base">
              <a:buFont typeface="+mj-lt"/>
              <a:buAutoNum type="arabicPeriod"/>
            </a:pPr>
            <a:r>
              <a:rPr lang="en-US" dirty="0">
                <a:solidFill>
                  <a:srgbClr val="292929"/>
                </a:solidFill>
                <a:latin typeface="inherit"/>
              </a:rPr>
              <a:t>Develop brand awareness</a:t>
            </a:r>
          </a:p>
          <a:p>
            <a:pPr marL="514350" indent="-514350" fontAlgn="base">
              <a:buFont typeface="+mj-lt"/>
              <a:buAutoNum type="arabicPeriod"/>
            </a:pPr>
            <a:r>
              <a:rPr lang="en-US" dirty="0">
                <a:solidFill>
                  <a:srgbClr val="292929"/>
                </a:solidFill>
                <a:latin typeface="inherit"/>
              </a:rPr>
              <a:t>Change customer beliefs</a:t>
            </a:r>
          </a:p>
          <a:p>
            <a:pPr marL="514350" indent="-514350" fontAlgn="base">
              <a:buFont typeface="+mj-lt"/>
              <a:buAutoNum type="arabicPeriod"/>
            </a:pPr>
            <a:r>
              <a:rPr lang="en-US" dirty="0">
                <a:solidFill>
                  <a:srgbClr val="292929"/>
                </a:solidFill>
                <a:latin typeface="inherit"/>
              </a:rPr>
              <a:t>Enhance brand image</a:t>
            </a:r>
            <a:endParaRPr lang="en-US" dirty="0">
              <a:latin typeface="inherit"/>
            </a:endParaRPr>
          </a:p>
          <a:p>
            <a:pPr marL="514350" indent="-514350" fontAlgn="base">
              <a:buFont typeface="+mj-lt"/>
              <a:buAutoNum type="arabicPeriod"/>
            </a:pPr>
            <a:r>
              <a:rPr lang="en-US" dirty="0">
                <a:solidFill>
                  <a:srgbClr val="292929"/>
                </a:solidFill>
                <a:latin typeface="inherit"/>
              </a:rPr>
              <a:t>Increase sales</a:t>
            </a:r>
          </a:p>
          <a:p>
            <a:pPr marL="514350" indent="-514350" fontAlgn="base">
              <a:buFont typeface="+mj-lt"/>
              <a:buAutoNum type="arabicPeriod"/>
            </a:pPr>
            <a:r>
              <a:rPr lang="en-US" dirty="0">
                <a:solidFill>
                  <a:srgbClr val="292929"/>
                </a:solidFill>
                <a:latin typeface="inherit"/>
              </a:rPr>
              <a:t>Reinforce purchase decisions</a:t>
            </a:r>
          </a:p>
          <a:p>
            <a:pPr>
              <a:buFont typeface="Wingdings" panose="05000000000000000000" pitchFamily="2" charset="2"/>
              <a:buChar char="q"/>
            </a:pPr>
            <a:r>
              <a:rPr lang="en-IN" dirty="0">
                <a:solidFill>
                  <a:srgbClr val="00B0F0"/>
                </a:solidFill>
                <a:latin typeface="Consolas" panose="020B0609020204030204" pitchFamily="49" charset="0"/>
              </a:rPr>
              <a:t>Budgeting</a:t>
            </a:r>
          </a:p>
          <a:p>
            <a:pPr>
              <a:buFont typeface="Wingdings" panose="05000000000000000000" pitchFamily="2" charset="2"/>
              <a:buChar char="q"/>
            </a:pPr>
            <a:r>
              <a:rPr lang="en-IN" dirty="0">
                <a:solidFill>
                  <a:srgbClr val="00B0F0"/>
                </a:solidFill>
                <a:latin typeface="Consolas" panose="020B0609020204030204" pitchFamily="49" charset="0"/>
              </a:rPr>
              <a:t>Execution strategies</a:t>
            </a:r>
          </a:p>
          <a:p>
            <a:pPr>
              <a:buFont typeface="Wingdings" panose="05000000000000000000" pitchFamily="2" charset="2"/>
              <a:buChar char="q"/>
            </a:pPr>
            <a:r>
              <a:rPr lang="en-IN" dirty="0">
                <a:solidFill>
                  <a:srgbClr val="00B0F0"/>
                </a:solidFill>
                <a:latin typeface="Consolas" panose="020B0609020204030204" pitchFamily="49" charset="0"/>
              </a:rPr>
              <a:t>Assessment and evaluation</a:t>
            </a:r>
          </a:p>
        </p:txBody>
      </p:sp>
    </p:spTree>
    <p:extLst>
      <p:ext uri="{BB962C8B-B14F-4D97-AF65-F5344CB8AC3E}">
        <p14:creationId xmlns:p14="http://schemas.microsoft.com/office/powerpoint/2010/main" val="168679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803F83-2486-4BB6-9DA8-F218D680563E}"/>
              </a:ext>
            </a:extLst>
          </p:cNvPr>
          <p:cNvSpPr>
            <a:spLocks noGrp="1"/>
          </p:cNvSpPr>
          <p:nvPr>
            <p:ph type="ctrTitle"/>
          </p:nvPr>
        </p:nvSpPr>
        <p:spPr>
          <a:xfrm>
            <a:off x="2011836" y="4445251"/>
            <a:ext cx="8176104" cy="1350712"/>
          </a:xfrm>
          <a:noFill/>
        </p:spPr>
        <p:txBody>
          <a:bodyPr>
            <a:normAutofit fontScale="90000"/>
          </a:bodyPr>
          <a:lstStyle/>
          <a:p>
            <a:r>
              <a:rPr lang="en-IN" dirty="0"/>
              <a:t>Marketing and advertising to the millennial</a:t>
            </a:r>
          </a:p>
        </p:txBody>
      </p:sp>
      <p:sp>
        <p:nvSpPr>
          <p:cNvPr id="6" name="Subtitle 5">
            <a:extLst>
              <a:ext uri="{FF2B5EF4-FFF2-40B4-BE49-F238E27FC236}">
                <a16:creationId xmlns:a16="http://schemas.microsoft.com/office/drawing/2014/main" id="{A594E31E-730B-419E-9EE6-1AE12EB1045A}"/>
              </a:ext>
            </a:extLst>
          </p:cNvPr>
          <p:cNvSpPr>
            <a:spLocks noGrp="1"/>
          </p:cNvSpPr>
          <p:nvPr>
            <p:ph type="subTitle" idx="1"/>
          </p:nvPr>
        </p:nvSpPr>
        <p:spPr>
          <a:xfrm>
            <a:off x="2011836" y="5795963"/>
            <a:ext cx="8176104" cy="560388"/>
          </a:xfrm>
          <a:noFill/>
        </p:spPr>
        <p:txBody>
          <a:bodyPr>
            <a:normAutofit/>
          </a:bodyPr>
          <a:lstStyle/>
          <a:p>
            <a:pPr>
              <a:lnSpc>
                <a:spcPct val="90000"/>
              </a:lnSpc>
            </a:pPr>
            <a:r>
              <a:rPr lang="en-IN" sz="2200" dirty="0"/>
              <a:t>Technology, media fragmentation has changed the game for marketers</a:t>
            </a:r>
            <a:endParaRPr lang="en-IN" sz="2200"/>
          </a:p>
        </p:txBody>
      </p:sp>
      <p:pic>
        <p:nvPicPr>
          <p:cNvPr id="8" name="Picture 7">
            <a:extLst>
              <a:ext uri="{FF2B5EF4-FFF2-40B4-BE49-F238E27FC236}">
                <a16:creationId xmlns:a16="http://schemas.microsoft.com/office/drawing/2014/main" id="{3AD1C12D-A90B-4E91-9853-F92121FAA382}"/>
              </a:ext>
            </a:extLst>
          </p:cNvPr>
          <p:cNvPicPr>
            <a:picLocks noChangeAspect="1"/>
          </p:cNvPicPr>
          <p:nvPr/>
        </p:nvPicPr>
        <p:blipFill rotWithShape="1">
          <a:blip r:embed="rId2"/>
          <a:srcRect t="3052" r="1" b="107"/>
          <a:stretch/>
        </p:blipFill>
        <p:spPr>
          <a:xfrm>
            <a:off x="3544824" y="666497"/>
            <a:ext cx="5102352" cy="3273552"/>
          </a:xfrm>
          <a:prstGeom prst="rect">
            <a:avLst/>
          </a:prstGeom>
          <a:effectLst/>
        </p:spPr>
      </p:pic>
    </p:spTree>
    <p:extLst>
      <p:ext uri="{BB962C8B-B14F-4D97-AF65-F5344CB8AC3E}">
        <p14:creationId xmlns:p14="http://schemas.microsoft.com/office/powerpoint/2010/main" val="4024204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A588788C-3FCC-4B4E-AC12-9AB6BB70DCC5}"/>
              </a:ext>
            </a:extLst>
          </p:cNvPr>
          <p:cNvPicPr>
            <a:picLocks noChangeAspect="1"/>
          </p:cNvPicPr>
          <p:nvPr/>
        </p:nvPicPr>
        <p:blipFill>
          <a:blip r:embed="rId2"/>
          <a:stretch>
            <a:fillRect/>
          </a:stretch>
        </p:blipFill>
        <p:spPr>
          <a:xfrm>
            <a:off x="1866902" y="629612"/>
            <a:ext cx="4070073" cy="2289415"/>
          </a:xfrm>
          <a:prstGeom prst="rect">
            <a:avLst/>
          </a:prstGeom>
        </p:spPr>
      </p:pic>
      <p:pic>
        <p:nvPicPr>
          <p:cNvPr id="5" name="Picture 4" descr="A picture containing silhouette&#10;&#10;Description automatically generated">
            <a:extLst>
              <a:ext uri="{FF2B5EF4-FFF2-40B4-BE49-F238E27FC236}">
                <a16:creationId xmlns:a16="http://schemas.microsoft.com/office/drawing/2014/main" id="{2440C242-10F9-44E3-9715-0D046CC6CD6E}"/>
              </a:ext>
            </a:extLst>
          </p:cNvPr>
          <p:cNvPicPr>
            <a:picLocks noChangeAspect="1"/>
          </p:cNvPicPr>
          <p:nvPr/>
        </p:nvPicPr>
        <p:blipFill>
          <a:blip r:embed="rId3"/>
          <a:stretch>
            <a:fillRect/>
          </a:stretch>
        </p:blipFill>
        <p:spPr>
          <a:xfrm>
            <a:off x="1866901" y="3866669"/>
            <a:ext cx="4070073" cy="2289415"/>
          </a:xfrm>
          <a:prstGeom prst="rect">
            <a:avLst/>
          </a:prstGeom>
        </p:spPr>
      </p:pic>
      <p:pic>
        <p:nvPicPr>
          <p:cNvPr id="7" name="Content Placeholder 3">
            <a:extLst>
              <a:ext uri="{FF2B5EF4-FFF2-40B4-BE49-F238E27FC236}">
                <a16:creationId xmlns:a16="http://schemas.microsoft.com/office/drawing/2014/main" id="{78088886-C25D-433E-8D81-80235CB2DEF0}"/>
              </a:ext>
            </a:extLst>
          </p:cNvPr>
          <p:cNvPicPr>
            <a:picLocks noGrp="1" noChangeAspect="1"/>
          </p:cNvPicPr>
          <p:nvPr>
            <p:ph idx="1"/>
          </p:nvPr>
        </p:nvPicPr>
        <p:blipFill rotWithShape="1">
          <a:blip r:embed="rId4"/>
          <a:srcRect l="2421" r="22579"/>
          <a:stretch/>
        </p:blipFill>
        <p:spPr>
          <a:xfrm>
            <a:off x="6255026" y="1830418"/>
            <a:ext cx="4070073" cy="3052554"/>
          </a:xfrm>
          <a:prstGeom prst="rect">
            <a:avLst/>
          </a:prstGeom>
        </p:spPr>
      </p:pic>
    </p:spTree>
    <p:extLst>
      <p:ext uri="{BB962C8B-B14F-4D97-AF65-F5344CB8AC3E}">
        <p14:creationId xmlns:p14="http://schemas.microsoft.com/office/powerpoint/2010/main" val="125589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EFE411-5123-4A61-9BD4-DD1BFD9D4735}"/>
              </a:ext>
            </a:extLst>
          </p:cNvPr>
          <p:cNvPicPr>
            <a:picLocks noChangeAspect="1"/>
          </p:cNvPicPr>
          <p:nvPr/>
        </p:nvPicPr>
        <p:blipFill rotWithShape="1">
          <a:blip r:embed="rId2">
            <a:alphaModFix amt="20000"/>
          </a:blip>
          <a:srcRect r="17175"/>
          <a:stretch/>
        </p:blipFill>
        <p:spPr>
          <a:xfrm>
            <a:off x="1781936" y="718240"/>
            <a:ext cx="8862646" cy="5143501"/>
          </a:xfrm>
          <a:prstGeom prst="rect">
            <a:avLst/>
          </a:prstGeom>
        </p:spPr>
      </p:pic>
      <p:sp>
        <p:nvSpPr>
          <p:cNvPr id="9" name="TextBox 8">
            <a:extLst>
              <a:ext uri="{FF2B5EF4-FFF2-40B4-BE49-F238E27FC236}">
                <a16:creationId xmlns:a16="http://schemas.microsoft.com/office/drawing/2014/main" id="{0FCC4A5D-A470-4968-B7DF-20E3CF84C240}"/>
              </a:ext>
            </a:extLst>
          </p:cNvPr>
          <p:cNvSpPr txBox="1"/>
          <p:nvPr/>
        </p:nvSpPr>
        <p:spPr>
          <a:xfrm>
            <a:off x="1671710" y="864388"/>
            <a:ext cx="2406428" cy="923330"/>
          </a:xfrm>
          <a:prstGeom prst="rect">
            <a:avLst/>
          </a:prstGeom>
          <a:noFill/>
        </p:spPr>
        <p:txBody>
          <a:bodyPr wrap="none" rtlCol="0">
            <a:spAutoFit/>
          </a:bodyPr>
          <a:lstStyle/>
          <a:p>
            <a:r>
              <a:rPr lang="en-IN" sz="1350" b="1" dirty="0">
                <a:solidFill>
                  <a:srgbClr val="002060"/>
                </a:solidFill>
                <a:latin typeface="Georgia Pro" panose="02040502050405020303" pitchFamily="18" charset="0"/>
              </a:rPr>
              <a:t>Baby boomers – 1944-64</a:t>
            </a:r>
          </a:p>
          <a:p>
            <a:r>
              <a:rPr lang="en-IN" sz="1350" b="1" dirty="0">
                <a:solidFill>
                  <a:srgbClr val="002060"/>
                </a:solidFill>
                <a:latin typeface="Georgia Pro" panose="02040502050405020303" pitchFamily="18" charset="0"/>
              </a:rPr>
              <a:t>Gen X – 1965 – 79</a:t>
            </a:r>
          </a:p>
          <a:p>
            <a:r>
              <a:rPr lang="en-IN" sz="1350" b="1" dirty="0">
                <a:solidFill>
                  <a:srgbClr val="002060"/>
                </a:solidFill>
                <a:latin typeface="Georgia Pro" panose="02040502050405020303" pitchFamily="18" charset="0"/>
              </a:rPr>
              <a:t>Gen Y – 1980 – 94</a:t>
            </a:r>
          </a:p>
          <a:p>
            <a:r>
              <a:rPr lang="en-IN" sz="1350" b="1" dirty="0">
                <a:solidFill>
                  <a:srgbClr val="002060"/>
                </a:solidFill>
                <a:latin typeface="Georgia Pro" panose="02040502050405020303" pitchFamily="18" charset="0"/>
              </a:rPr>
              <a:t>Gen Z – 1995 - 2015</a:t>
            </a:r>
          </a:p>
        </p:txBody>
      </p:sp>
      <p:sp>
        <p:nvSpPr>
          <p:cNvPr id="10" name="TextBox 9">
            <a:extLst>
              <a:ext uri="{FF2B5EF4-FFF2-40B4-BE49-F238E27FC236}">
                <a16:creationId xmlns:a16="http://schemas.microsoft.com/office/drawing/2014/main" id="{B5A23FE3-CA95-46A8-8FBA-7494A1D2F2B4}"/>
              </a:ext>
            </a:extLst>
          </p:cNvPr>
          <p:cNvSpPr txBox="1"/>
          <p:nvPr/>
        </p:nvSpPr>
        <p:spPr>
          <a:xfrm>
            <a:off x="3455346" y="1239717"/>
            <a:ext cx="2440092" cy="369332"/>
          </a:xfrm>
          <a:prstGeom prst="rect">
            <a:avLst/>
          </a:prstGeom>
          <a:noFill/>
        </p:spPr>
        <p:txBody>
          <a:bodyPr wrap="none" rtlCol="0">
            <a:spAutoFit/>
          </a:bodyPr>
          <a:lstStyle/>
          <a:p>
            <a:r>
              <a:rPr lang="en-IN" b="1" dirty="0">
                <a:solidFill>
                  <a:srgbClr val="002060"/>
                </a:solidFill>
                <a:latin typeface="Georgia Pro" panose="02040502050405020303" pitchFamily="18" charset="0"/>
              </a:rPr>
              <a:t>Gen Y - Millennials</a:t>
            </a:r>
          </a:p>
        </p:txBody>
      </p:sp>
      <p:pic>
        <p:nvPicPr>
          <p:cNvPr id="14" name="Picture 13" descr="A picture containing object, green, clock&#10;&#10;Description automatically generated">
            <a:extLst>
              <a:ext uri="{FF2B5EF4-FFF2-40B4-BE49-F238E27FC236}">
                <a16:creationId xmlns:a16="http://schemas.microsoft.com/office/drawing/2014/main" id="{977AFCBE-15FF-43A8-9A06-24609BB41B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6588" y="4410611"/>
            <a:ext cx="3429000" cy="857250"/>
          </a:xfrm>
          <a:prstGeom prst="rect">
            <a:avLst/>
          </a:prstGeom>
        </p:spPr>
      </p:pic>
      <p:sp>
        <p:nvSpPr>
          <p:cNvPr id="15" name="TextBox 14">
            <a:extLst>
              <a:ext uri="{FF2B5EF4-FFF2-40B4-BE49-F238E27FC236}">
                <a16:creationId xmlns:a16="http://schemas.microsoft.com/office/drawing/2014/main" id="{2CA45ECA-9502-4B9E-AB34-B04EA05D7857}"/>
              </a:ext>
            </a:extLst>
          </p:cNvPr>
          <p:cNvSpPr txBox="1"/>
          <p:nvPr/>
        </p:nvSpPr>
        <p:spPr>
          <a:xfrm>
            <a:off x="1997015" y="5317995"/>
            <a:ext cx="3892412" cy="300082"/>
          </a:xfrm>
          <a:prstGeom prst="rect">
            <a:avLst/>
          </a:prstGeom>
          <a:noFill/>
        </p:spPr>
        <p:txBody>
          <a:bodyPr wrap="none" rtlCol="0">
            <a:spAutoFit/>
          </a:bodyPr>
          <a:lstStyle/>
          <a:p>
            <a:r>
              <a:rPr lang="en-IN" sz="1350" b="1" dirty="0">
                <a:latin typeface="Georgia Pro" panose="02040502050405020303" pitchFamily="18" charset="0"/>
              </a:rPr>
              <a:t>All channels become digitally addressable</a:t>
            </a:r>
          </a:p>
        </p:txBody>
      </p:sp>
      <p:sp>
        <p:nvSpPr>
          <p:cNvPr id="2" name="TextBox 1">
            <a:extLst>
              <a:ext uri="{FF2B5EF4-FFF2-40B4-BE49-F238E27FC236}">
                <a16:creationId xmlns:a16="http://schemas.microsoft.com/office/drawing/2014/main" id="{5A00DC06-C3D4-4586-AE9E-C3FB8E309887}"/>
              </a:ext>
            </a:extLst>
          </p:cNvPr>
          <p:cNvSpPr txBox="1"/>
          <p:nvPr/>
        </p:nvSpPr>
        <p:spPr>
          <a:xfrm>
            <a:off x="6447257" y="1848242"/>
            <a:ext cx="3670495" cy="2308324"/>
          </a:xfrm>
          <a:prstGeom prst="rect">
            <a:avLst/>
          </a:prstGeom>
          <a:noFill/>
        </p:spPr>
        <p:txBody>
          <a:bodyPr wrap="square" rtlCol="0">
            <a:spAutoFit/>
          </a:bodyPr>
          <a:lstStyle/>
          <a:p>
            <a:pPr marL="285750" indent="-285750" algn="just">
              <a:buFont typeface="Arial" panose="020B0604020202020204" pitchFamily="34" charset="0"/>
              <a:buChar char="•"/>
            </a:pPr>
            <a:r>
              <a:rPr lang="en-IN" sz="1600" dirty="0">
                <a:ea typeface="Gungsuh" panose="02030600000101010101" pitchFamily="18" charset="-127"/>
              </a:rPr>
              <a:t>Millennials demand more data</a:t>
            </a:r>
          </a:p>
          <a:p>
            <a:pPr marL="285750" indent="-285750" algn="just">
              <a:buFont typeface="Arial" panose="020B0604020202020204" pitchFamily="34" charset="0"/>
              <a:buChar char="•"/>
            </a:pPr>
            <a:r>
              <a:rPr lang="en-IN" sz="1600" dirty="0">
                <a:ea typeface="Gungsuh" panose="02030600000101010101" pitchFamily="18" charset="-127"/>
              </a:rPr>
              <a:t>More money, more wheels</a:t>
            </a:r>
          </a:p>
          <a:p>
            <a:pPr marL="285750" indent="-285750" algn="just">
              <a:buFont typeface="Arial" panose="020B0604020202020204" pitchFamily="34" charset="0"/>
              <a:buChar char="•"/>
            </a:pPr>
            <a:r>
              <a:rPr lang="en-US" sz="1600" dirty="0">
                <a:solidFill>
                  <a:srgbClr val="4C4C4C"/>
                </a:solidFill>
                <a:ea typeface="Gungsuh" panose="02030600000101010101" pitchFamily="18" charset="-127"/>
              </a:rPr>
              <a:t>Rising incomes for India's Millennials offer unprecedented opportunities for consumer industries, such as autos, telecom, finance and real estate</a:t>
            </a:r>
          </a:p>
          <a:p>
            <a:pPr algn="just"/>
            <a:endParaRPr lang="en-IN" sz="1600" dirty="0">
              <a:ea typeface="Gungsuh" panose="02030600000101010101" pitchFamily="18" charset="-127"/>
            </a:endParaRPr>
          </a:p>
          <a:p>
            <a:pPr algn="just"/>
            <a:endParaRPr lang="en-IN" sz="1600" dirty="0">
              <a:ea typeface="Gungsuh" panose="02030600000101010101" pitchFamily="18" charset="-127"/>
            </a:endParaRPr>
          </a:p>
          <a:p>
            <a:pPr algn="just"/>
            <a:r>
              <a:rPr lang="en-IN" sz="1600" b="1" dirty="0">
                <a:ea typeface="Gungsuh" panose="02030600000101010101" pitchFamily="18" charset="-127"/>
              </a:rPr>
              <a:t>                                  </a:t>
            </a:r>
            <a:r>
              <a:rPr lang="en-IN" sz="1600" b="1" dirty="0">
                <a:solidFill>
                  <a:srgbClr val="FF0000"/>
                </a:solidFill>
                <a:ea typeface="Gungsuh" panose="02030600000101010101" pitchFamily="18" charset="-127"/>
              </a:rPr>
              <a:t>SO……..</a:t>
            </a:r>
          </a:p>
        </p:txBody>
      </p:sp>
      <p:sp>
        <p:nvSpPr>
          <p:cNvPr id="3" name="TextBox 2">
            <a:extLst>
              <a:ext uri="{FF2B5EF4-FFF2-40B4-BE49-F238E27FC236}">
                <a16:creationId xmlns:a16="http://schemas.microsoft.com/office/drawing/2014/main" id="{3F6A3EB5-88B6-42CF-A1C4-604E269F7010}"/>
              </a:ext>
            </a:extLst>
          </p:cNvPr>
          <p:cNvSpPr txBox="1"/>
          <p:nvPr/>
        </p:nvSpPr>
        <p:spPr>
          <a:xfrm>
            <a:off x="6005662" y="362555"/>
            <a:ext cx="4404402" cy="1246495"/>
          </a:xfrm>
          <a:prstGeom prst="rect">
            <a:avLst/>
          </a:prstGeom>
          <a:noFill/>
        </p:spPr>
        <p:txBody>
          <a:bodyPr wrap="square" rtlCol="0">
            <a:spAutoFit/>
          </a:bodyPr>
          <a:lstStyle/>
          <a:p>
            <a:pPr marL="257175" indent="-257175">
              <a:buFont typeface="Wingdings" panose="05000000000000000000" pitchFamily="2" charset="2"/>
              <a:buChar char="§"/>
            </a:pPr>
            <a:r>
              <a:rPr lang="en-IN" sz="1500" b="1" dirty="0">
                <a:solidFill>
                  <a:srgbClr val="FF0000"/>
                </a:solidFill>
                <a:latin typeface="Georgia Pro Light" panose="02040302050405020303" pitchFamily="18" charset="0"/>
              </a:rPr>
              <a:t>India -3rd largest on Instagram with 59 </a:t>
            </a:r>
            <a:r>
              <a:rPr lang="en-IN" sz="1500" b="1" dirty="0" err="1">
                <a:solidFill>
                  <a:srgbClr val="FF0000"/>
                </a:solidFill>
                <a:latin typeface="Georgia Pro Light" panose="02040302050405020303" pitchFamily="18" charset="0"/>
              </a:rPr>
              <a:t>mn</a:t>
            </a:r>
            <a:r>
              <a:rPr lang="en-IN" sz="1500" b="1" dirty="0">
                <a:solidFill>
                  <a:srgbClr val="FF0000"/>
                </a:solidFill>
                <a:latin typeface="Georgia Pro Light" panose="02040302050405020303" pitchFamily="18" charset="0"/>
              </a:rPr>
              <a:t> active users</a:t>
            </a:r>
          </a:p>
          <a:p>
            <a:pPr marL="257175" indent="-257175">
              <a:buFont typeface="Wingdings" panose="05000000000000000000" pitchFamily="2" charset="2"/>
              <a:buChar char="§"/>
            </a:pPr>
            <a:r>
              <a:rPr lang="en-IN" sz="1500" b="1" dirty="0">
                <a:solidFill>
                  <a:srgbClr val="FF0000"/>
                </a:solidFill>
                <a:latin typeface="Georgia Pro Light" panose="02040302050405020303" pitchFamily="18" charset="0"/>
              </a:rPr>
              <a:t>241 million active users on Facebook</a:t>
            </a:r>
          </a:p>
          <a:p>
            <a:pPr marL="257175" indent="-257175">
              <a:buFont typeface="Wingdings" panose="05000000000000000000" pitchFamily="2" charset="2"/>
              <a:buChar char="§"/>
            </a:pPr>
            <a:r>
              <a:rPr lang="en-IN" sz="1500" b="1" dirty="0">
                <a:solidFill>
                  <a:srgbClr val="FF0000"/>
                </a:solidFill>
                <a:latin typeface="Georgia Pro Light" panose="02040302050405020303" pitchFamily="18" charset="0"/>
              </a:rPr>
              <a:t>Social media accounts for 28% of the digital advertising market </a:t>
            </a:r>
          </a:p>
        </p:txBody>
      </p:sp>
      <p:sp>
        <p:nvSpPr>
          <p:cNvPr id="6" name="TextBox 5">
            <a:extLst>
              <a:ext uri="{FF2B5EF4-FFF2-40B4-BE49-F238E27FC236}">
                <a16:creationId xmlns:a16="http://schemas.microsoft.com/office/drawing/2014/main" id="{F25B4916-E660-42A7-AC81-C8C074045AD5}"/>
              </a:ext>
            </a:extLst>
          </p:cNvPr>
          <p:cNvSpPr txBox="1"/>
          <p:nvPr/>
        </p:nvSpPr>
        <p:spPr>
          <a:xfrm>
            <a:off x="1671712" y="4410611"/>
            <a:ext cx="4795865" cy="600164"/>
          </a:xfrm>
          <a:prstGeom prst="rect">
            <a:avLst/>
          </a:prstGeom>
          <a:noFill/>
        </p:spPr>
        <p:txBody>
          <a:bodyPr wrap="none" rtlCol="0">
            <a:spAutoFit/>
          </a:bodyPr>
          <a:lstStyle/>
          <a:p>
            <a:r>
              <a:rPr lang="en-IN" sz="3300" dirty="0"/>
              <a:t>Can make or break a brand</a:t>
            </a:r>
          </a:p>
        </p:txBody>
      </p:sp>
    </p:spTree>
    <p:extLst>
      <p:ext uri="{BB962C8B-B14F-4D97-AF65-F5344CB8AC3E}">
        <p14:creationId xmlns:p14="http://schemas.microsoft.com/office/powerpoint/2010/main" val="2113754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person&#10;&#10;Description automatically generated">
            <a:extLst>
              <a:ext uri="{FF2B5EF4-FFF2-40B4-BE49-F238E27FC236}">
                <a16:creationId xmlns:a16="http://schemas.microsoft.com/office/drawing/2014/main" id="{3233A956-2E4B-4B80-81F3-B212F03EB0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6601" y="924243"/>
            <a:ext cx="8178799" cy="5009514"/>
          </a:xfrm>
          <a:prstGeom prst="rect">
            <a:avLst/>
          </a:prstGeom>
        </p:spPr>
      </p:pic>
    </p:spTree>
    <p:extLst>
      <p:ext uri="{BB962C8B-B14F-4D97-AF65-F5344CB8AC3E}">
        <p14:creationId xmlns:p14="http://schemas.microsoft.com/office/powerpoint/2010/main" val="3894408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0514E118-3F2D-4EDC-BA59-93A8171C1F76}"/>
              </a:ext>
            </a:extLst>
          </p:cNvPr>
          <p:cNvPicPr>
            <a:picLocks noGrp="1" noChangeAspect="1"/>
          </p:cNvPicPr>
          <p:nvPr>
            <p:ph idx="1"/>
          </p:nvPr>
        </p:nvPicPr>
        <p:blipFill rotWithShape="1">
          <a:blip r:embed="rId2"/>
          <a:srcRect l="15274" r="9726"/>
          <a:stretch/>
        </p:blipFill>
        <p:spPr>
          <a:xfrm>
            <a:off x="1524020" y="10"/>
            <a:ext cx="9143980" cy="6857990"/>
          </a:xfrm>
          <a:prstGeom prst="rect">
            <a:avLst/>
          </a:prstGeom>
        </p:spPr>
      </p:pic>
    </p:spTree>
    <p:extLst>
      <p:ext uri="{BB962C8B-B14F-4D97-AF65-F5344CB8AC3E}">
        <p14:creationId xmlns:p14="http://schemas.microsoft.com/office/powerpoint/2010/main" val="1403068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84971-3DF8-4EAF-B3F9-40122FE1EBB2}"/>
              </a:ext>
            </a:extLst>
          </p:cNvPr>
          <p:cNvSpPr>
            <a:spLocks noGrp="1"/>
          </p:cNvSpPr>
          <p:nvPr>
            <p:ph type="title"/>
          </p:nvPr>
        </p:nvSpPr>
        <p:spPr/>
        <p:txBody>
          <a:bodyPr/>
          <a:lstStyle/>
          <a:p>
            <a:r>
              <a:rPr lang="en-IN" dirty="0">
                <a:solidFill>
                  <a:srgbClr val="FF0000"/>
                </a:solidFill>
                <a:latin typeface="Gungsuh" panose="02030600000101010101" pitchFamily="18" charset="-127"/>
                <a:ea typeface="Gungsuh" panose="02030600000101010101" pitchFamily="18" charset="-127"/>
              </a:rPr>
              <a:t>Current stats</a:t>
            </a:r>
          </a:p>
        </p:txBody>
      </p:sp>
      <p:sp>
        <p:nvSpPr>
          <p:cNvPr id="3" name="Content Placeholder 2">
            <a:extLst>
              <a:ext uri="{FF2B5EF4-FFF2-40B4-BE49-F238E27FC236}">
                <a16:creationId xmlns:a16="http://schemas.microsoft.com/office/drawing/2014/main" id="{6734EDCB-460E-4FCD-8481-397D1863A43D}"/>
              </a:ext>
            </a:extLst>
          </p:cNvPr>
          <p:cNvSpPr>
            <a:spLocks noGrp="1"/>
          </p:cNvSpPr>
          <p:nvPr>
            <p:ph idx="1"/>
          </p:nvPr>
        </p:nvSpPr>
        <p:spPr>
          <a:xfrm>
            <a:off x="1981200" y="1651001"/>
            <a:ext cx="8229600" cy="4525963"/>
          </a:xfrm>
        </p:spPr>
        <p:txBody>
          <a:bodyPr>
            <a:normAutofit/>
          </a:bodyPr>
          <a:lstStyle/>
          <a:p>
            <a:pPr algn="l">
              <a:buFont typeface="Arial" panose="020B0604020202020204" pitchFamily="34" charset="0"/>
              <a:buChar char="•"/>
            </a:pPr>
            <a:r>
              <a:rPr lang="en-US" sz="3600" b="1" dirty="0">
                <a:solidFill>
                  <a:srgbClr val="232635"/>
                </a:solidFill>
                <a:latin typeface="Gungsuh" panose="02030600000101010101" pitchFamily="18" charset="-127"/>
                <a:ea typeface="Gungsuh" panose="02030600000101010101" pitchFamily="18" charset="-127"/>
              </a:rPr>
              <a:t>1 in 3 people is currently a millennial, that’s one-third of the world’s population!</a:t>
            </a:r>
            <a:endParaRPr lang="en-US" sz="3600" dirty="0">
              <a:solidFill>
                <a:srgbClr val="232635"/>
              </a:solidFill>
              <a:latin typeface="Gungsuh" panose="02030600000101010101" pitchFamily="18" charset="-127"/>
              <a:ea typeface="Gungsuh" panose="02030600000101010101" pitchFamily="18" charset="-127"/>
            </a:endParaRPr>
          </a:p>
          <a:p>
            <a:pPr algn="l">
              <a:buFont typeface="Arial" panose="020B0604020202020204" pitchFamily="34" charset="0"/>
              <a:buChar char="•"/>
            </a:pPr>
            <a:r>
              <a:rPr lang="en-US" sz="3600" b="1" dirty="0">
                <a:solidFill>
                  <a:srgbClr val="232635"/>
                </a:solidFill>
                <a:latin typeface="Gungsuh" panose="02030600000101010101" pitchFamily="18" charset="-127"/>
                <a:ea typeface="Gungsuh" panose="02030600000101010101" pitchFamily="18" charset="-127"/>
              </a:rPr>
              <a:t>25% of them are parents</a:t>
            </a:r>
            <a:endParaRPr lang="en-US" sz="3600" dirty="0">
              <a:solidFill>
                <a:srgbClr val="232635"/>
              </a:solidFill>
              <a:latin typeface="Gungsuh" panose="02030600000101010101" pitchFamily="18" charset="-127"/>
              <a:ea typeface="Gungsuh" panose="02030600000101010101" pitchFamily="18" charset="-127"/>
            </a:endParaRPr>
          </a:p>
          <a:p>
            <a:pPr algn="l">
              <a:buFont typeface="Arial" panose="020B0604020202020204" pitchFamily="34" charset="0"/>
              <a:buChar char="•"/>
            </a:pPr>
            <a:r>
              <a:rPr lang="en-US" sz="3600" b="1" dirty="0">
                <a:solidFill>
                  <a:srgbClr val="232635"/>
                </a:solidFill>
                <a:latin typeface="Gungsuh" panose="02030600000101010101" pitchFamily="18" charset="-127"/>
                <a:ea typeface="Gungsuh" panose="02030600000101010101" pitchFamily="18" charset="-127"/>
              </a:rPr>
              <a:t>80% of them are in management roles in their careers</a:t>
            </a:r>
            <a:endParaRPr lang="en-US" sz="3600" dirty="0">
              <a:solidFill>
                <a:srgbClr val="232635"/>
              </a:solidFill>
              <a:latin typeface="Gungsuh" panose="02030600000101010101" pitchFamily="18" charset="-127"/>
              <a:ea typeface="Gungsuh" panose="02030600000101010101" pitchFamily="18" charset="-127"/>
            </a:endParaRPr>
          </a:p>
          <a:p>
            <a:endParaRPr lang="en-IN" sz="3600" dirty="0">
              <a:latin typeface="Gungsuh" panose="02030600000101010101" pitchFamily="18" charset="-127"/>
              <a:ea typeface="Gungsuh" panose="02030600000101010101" pitchFamily="18" charset="-127"/>
            </a:endParaRPr>
          </a:p>
        </p:txBody>
      </p:sp>
    </p:spTree>
    <p:extLst>
      <p:ext uri="{BB962C8B-B14F-4D97-AF65-F5344CB8AC3E}">
        <p14:creationId xmlns:p14="http://schemas.microsoft.com/office/powerpoint/2010/main" val="560076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FE3E-FD4D-494C-9F0A-E39B0EB19168}"/>
              </a:ext>
            </a:extLst>
          </p:cNvPr>
          <p:cNvSpPr>
            <a:spLocks noGrp="1"/>
          </p:cNvSpPr>
          <p:nvPr>
            <p:ph type="title"/>
          </p:nvPr>
        </p:nvSpPr>
        <p:spPr/>
        <p:txBody>
          <a:bodyPr>
            <a:normAutofit/>
          </a:bodyPr>
          <a:lstStyle/>
          <a:p>
            <a:r>
              <a:rPr lang="en-IN" dirty="0"/>
              <a:t>Quick glimpse through the recent women-oriented ads (millennial)</a:t>
            </a:r>
          </a:p>
        </p:txBody>
      </p:sp>
      <p:pic>
        <p:nvPicPr>
          <p:cNvPr id="4" name="videoplayback (6)">
            <a:hlinkClick r:id="" action="ppaction://media"/>
            <a:extLst>
              <a:ext uri="{FF2B5EF4-FFF2-40B4-BE49-F238E27FC236}">
                <a16:creationId xmlns:a16="http://schemas.microsoft.com/office/drawing/2014/main" id="{5CD696EE-E295-4F16-ABC1-36A85D85BFED}"/>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438401" y="2286001"/>
            <a:ext cx="6842125" cy="3840163"/>
          </a:xfrm>
        </p:spPr>
      </p:pic>
      <p:sp>
        <p:nvSpPr>
          <p:cNvPr id="6" name="TextBox 5">
            <a:extLst>
              <a:ext uri="{FF2B5EF4-FFF2-40B4-BE49-F238E27FC236}">
                <a16:creationId xmlns:a16="http://schemas.microsoft.com/office/drawing/2014/main" id="{3E964077-89F7-49C2-B3DF-A6AF79B4FABF}"/>
              </a:ext>
            </a:extLst>
          </p:cNvPr>
          <p:cNvSpPr txBox="1"/>
          <p:nvPr/>
        </p:nvSpPr>
        <p:spPr>
          <a:xfrm>
            <a:off x="2514600" y="1482488"/>
            <a:ext cx="6765925" cy="646331"/>
          </a:xfrm>
          <a:prstGeom prst="rect">
            <a:avLst/>
          </a:prstGeom>
          <a:noFill/>
        </p:spPr>
        <p:txBody>
          <a:bodyPr wrap="square">
            <a:spAutoFit/>
          </a:bodyPr>
          <a:lstStyle/>
          <a:p>
            <a:r>
              <a:rPr lang="en-IN" sz="3600" dirty="0">
                <a:solidFill>
                  <a:srgbClr val="FF0000"/>
                </a:solidFill>
              </a:rPr>
              <a:t>Shaadi.com – pressure </a:t>
            </a:r>
            <a:r>
              <a:rPr lang="en-IN" sz="3600" dirty="0" err="1">
                <a:solidFill>
                  <a:srgbClr val="FF0000"/>
                </a:solidFill>
              </a:rPr>
              <a:t>hatao</a:t>
            </a:r>
            <a:endParaRPr lang="en-IN" sz="3600" dirty="0">
              <a:solidFill>
                <a:srgbClr val="FF0000"/>
              </a:solidFill>
            </a:endParaRPr>
          </a:p>
        </p:txBody>
      </p:sp>
    </p:spTree>
    <p:extLst>
      <p:ext uri="{BB962C8B-B14F-4D97-AF65-F5344CB8AC3E}">
        <p14:creationId xmlns:p14="http://schemas.microsoft.com/office/powerpoint/2010/main" val="159069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CE1A3-3723-4516-A3C4-73D39096CDC4}"/>
              </a:ext>
            </a:extLst>
          </p:cNvPr>
          <p:cNvSpPr>
            <a:spLocks noGrp="1"/>
          </p:cNvSpPr>
          <p:nvPr>
            <p:ph type="title"/>
          </p:nvPr>
        </p:nvSpPr>
        <p:spPr>
          <a:xfrm>
            <a:off x="1981200" y="245762"/>
            <a:ext cx="8229600" cy="1143000"/>
          </a:xfrm>
        </p:spPr>
        <p:txBody>
          <a:bodyPr>
            <a:normAutofit fontScale="90000"/>
          </a:bodyPr>
          <a:lstStyle/>
          <a:p>
            <a:r>
              <a:rPr lang="en-IN" dirty="0" err="1">
                <a:solidFill>
                  <a:srgbClr val="FF0000"/>
                </a:solidFill>
                <a:latin typeface="Gungsuh" panose="02030600000101010101" pitchFamily="18" charset="-127"/>
                <a:ea typeface="Gungsuh" panose="02030600000101010101" pitchFamily="18" charset="-127"/>
              </a:rPr>
              <a:t>Pepperfry</a:t>
            </a:r>
            <a:r>
              <a:rPr lang="en-IN" dirty="0">
                <a:solidFill>
                  <a:srgbClr val="FF0000"/>
                </a:solidFill>
                <a:latin typeface="Gungsuh" panose="02030600000101010101" pitchFamily="18" charset="-127"/>
                <a:ea typeface="Gungsuh" panose="02030600000101010101" pitchFamily="18" charset="-127"/>
              </a:rPr>
              <a:t> - </a:t>
            </a:r>
            <a:r>
              <a:rPr lang="en-IN" dirty="0" err="1">
                <a:solidFill>
                  <a:srgbClr val="FF0000"/>
                </a:solidFill>
                <a:latin typeface="Gungsuh" panose="02030600000101010101" pitchFamily="18" charset="-127"/>
                <a:ea typeface="Gungsuh" panose="02030600000101010101" pitchFamily="18" charset="-127"/>
              </a:rPr>
              <a:t>Womaniya</a:t>
            </a:r>
            <a:br>
              <a:rPr lang="en-IN" dirty="0">
                <a:solidFill>
                  <a:srgbClr val="FF0000"/>
                </a:solidFill>
                <a:latin typeface="Gungsuh" panose="02030600000101010101" pitchFamily="18" charset="-127"/>
                <a:ea typeface="Gungsuh" panose="02030600000101010101" pitchFamily="18" charset="-127"/>
              </a:rPr>
            </a:br>
            <a:endParaRPr lang="en-IN" dirty="0"/>
          </a:p>
        </p:txBody>
      </p:sp>
      <p:pic>
        <p:nvPicPr>
          <p:cNvPr id="4" name="videoplayback (7)">
            <a:hlinkClick r:id="" action="ppaction://media"/>
            <a:extLst>
              <a:ext uri="{FF2B5EF4-FFF2-40B4-BE49-F238E27FC236}">
                <a16:creationId xmlns:a16="http://schemas.microsoft.com/office/drawing/2014/main" id="{37CDD6B0-D810-4B0A-BFAB-E76446B9BB66}"/>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073275" y="1600201"/>
            <a:ext cx="8045450" cy="4525963"/>
          </a:xfrm>
        </p:spPr>
      </p:pic>
    </p:spTree>
    <p:extLst>
      <p:ext uri="{BB962C8B-B14F-4D97-AF65-F5344CB8AC3E}">
        <p14:creationId xmlns:p14="http://schemas.microsoft.com/office/powerpoint/2010/main" val="419795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5119D9-C2EE-4F22-9DBF-B7D7A48CCE19}"/>
              </a:ext>
            </a:extLst>
          </p:cNvPr>
          <p:cNvPicPr>
            <a:picLocks noChangeAspect="1"/>
          </p:cNvPicPr>
          <p:nvPr/>
        </p:nvPicPr>
        <p:blipFill>
          <a:blip r:embed="rId2">
            <a:alphaModFix amt="20000"/>
          </a:blip>
          <a:stretch>
            <a:fillRect/>
          </a:stretch>
        </p:blipFill>
        <p:spPr>
          <a:xfrm>
            <a:off x="1760095" y="1048376"/>
            <a:ext cx="8544394" cy="4829555"/>
          </a:xfrm>
          <a:prstGeom prst="rect">
            <a:avLst/>
          </a:prstGeom>
        </p:spPr>
      </p:pic>
      <p:sp>
        <p:nvSpPr>
          <p:cNvPr id="4" name="Title 1">
            <a:extLst>
              <a:ext uri="{FF2B5EF4-FFF2-40B4-BE49-F238E27FC236}">
                <a16:creationId xmlns:a16="http://schemas.microsoft.com/office/drawing/2014/main" id="{2D61B476-106B-42AE-B6AE-04E98BFB4E6F}"/>
              </a:ext>
            </a:extLst>
          </p:cNvPr>
          <p:cNvSpPr>
            <a:spLocks noGrp="1"/>
          </p:cNvSpPr>
          <p:nvPr>
            <p:ph type="title"/>
          </p:nvPr>
        </p:nvSpPr>
        <p:spPr>
          <a:xfrm>
            <a:off x="2152650" y="1131094"/>
            <a:ext cx="7886700" cy="994172"/>
          </a:xfrm>
        </p:spPr>
        <p:txBody>
          <a:bodyPr>
            <a:noAutofit/>
          </a:bodyPr>
          <a:lstStyle/>
          <a:p>
            <a:r>
              <a:rPr lang="en-IN" sz="4050" b="1" dirty="0">
                <a:solidFill>
                  <a:srgbClr val="C00000"/>
                </a:solidFill>
                <a:latin typeface="Georgia Pro Light" panose="02040302050405020303" pitchFamily="18" charset="0"/>
              </a:rPr>
              <a:t> Major segments identified</a:t>
            </a:r>
          </a:p>
        </p:txBody>
      </p:sp>
      <p:sp>
        <p:nvSpPr>
          <p:cNvPr id="7" name="Content Placeholder 6">
            <a:extLst>
              <a:ext uri="{FF2B5EF4-FFF2-40B4-BE49-F238E27FC236}">
                <a16:creationId xmlns:a16="http://schemas.microsoft.com/office/drawing/2014/main" id="{71BEE1DB-5C58-49C8-B94D-B0CF81944EDB}"/>
              </a:ext>
            </a:extLst>
          </p:cNvPr>
          <p:cNvSpPr>
            <a:spLocks noGrp="1"/>
          </p:cNvSpPr>
          <p:nvPr>
            <p:ph idx="1"/>
          </p:nvPr>
        </p:nvSpPr>
        <p:spPr>
          <a:xfrm>
            <a:off x="1981200" y="2667001"/>
            <a:ext cx="8229600" cy="3459163"/>
          </a:xfrm>
        </p:spPr>
        <p:txBody>
          <a:bodyPr>
            <a:noAutofit/>
          </a:bodyPr>
          <a:lstStyle/>
          <a:p>
            <a:pPr marL="0" indent="0">
              <a:buNone/>
            </a:pPr>
            <a:r>
              <a:rPr lang="en-IN" sz="2000" b="1" dirty="0">
                <a:solidFill>
                  <a:srgbClr val="002060"/>
                </a:solidFill>
                <a:latin typeface="Georgia Pro Light" panose="02040302050405020303" pitchFamily="18" charset="0"/>
              </a:rPr>
              <a:t># 1  </a:t>
            </a:r>
            <a:r>
              <a:rPr lang="en-IN" sz="2000" b="1" dirty="0">
                <a:solidFill>
                  <a:srgbClr val="002060"/>
                </a:solidFill>
                <a:latin typeface="Franklin Gothic Heavy" panose="020B0903020102020204" pitchFamily="34" charset="0"/>
              </a:rPr>
              <a:t>Movers and Shakers </a:t>
            </a:r>
            <a:r>
              <a:rPr lang="en-IN" sz="2000" b="1" dirty="0">
                <a:solidFill>
                  <a:srgbClr val="C00000"/>
                </a:solidFill>
                <a:latin typeface="Georgia Pro Light" panose="02040302050405020303" pitchFamily="18" charset="0"/>
              </a:rPr>
              <a:t>– interact with the content on-the-go</a:t>
            </a:r>
          </a:p>
          <a:p>
            <a:pPr marL="0" indent="0">
              <a:buNone/>
            </a:pPr>
            <a:r>
              <a:rPr lang="en-IN" sz="2000" b="1" dirty="0">
                <a:solidFill>
                  <a:srgbClr val="002060"/>
                </a:solidFill>
                <a:latin typeface="Georgia Pro Light" panose="02040302050405020303" pitchFamily="18" charset="0"/>
              </a:rPr>
              <a:t># 2  </a:t>
            </a:r>
            <a:r>
              <a:rPr lang="en-IN" sz="2000" b="1" dirty="0">
                <a:solidFill>
                  <a:srgbClr val="002060"/>
                </a:solidFill>
                <a:latin typeface="Franklin Gothic Heavy" panose="020B0903020102020204" pitchFamily="34" charset="0"/>
              </a:rPr>
              <a:t>Modern moms </a:t>
            </a:r>
            <a:r>
              <a:rPr lang="en-IN" sz="2000" b="1" dirty="0">
                <a:solidFill>
                  <a:srgbClr val="C00000"/>
                </a:solidFill>
                <a:latin typeface="Georgia Pro Light" panose="02040302050405020303" pitchFamily="18" charset="0"/>
              </a:rPr>
              <a:t>– educated, work-life balance, interact with ads </a:t>
            </a:r>
          </a:p>
          <a:p>
            <a:pPr marL="0" indent="0">
              <a:buNone/>
            </a:pPr>
            <a:r>
              <a:rPr lang="en-IN" sz="2000" b="1" dirty="0">
                <a:solidFill>
                  <a:srgbClr val="C00000"/>
                </a:solidFill>
                <a:latin typeface="Georgia Pro Light" panose="02040302050405020303" pitchFamily="18" charset="0"/>
              </a:rPr>
              <a:t>        at  work, home and on-the-go</a:t>
            </a:r>
          </a:p>
          <a:p>
            <a:pPr marL="0" indent="0">
              <a:buNone/>
            </a:pPr>
            <a:r>
              <a:rPr lang="en-IN" sz="2000" b="1" dirty="0">
                <a:solidFill>
                  <a:srgbClr val="002060"/>
                </a:solidFill>
                <a:latin typeface="Georgia Pro Light" panose="02040302050405020303" pitchFamily="18" charset="0"/>
              </a:rPr>
              <a:t># 3  </a:t>
            </a:r>
            <a:r>
              <a:rPr lang="en-IN" sz="2000" b="1" dirty="0">
                <a:solidFill>
                  <a:srgbClr val="002060"/>
                </a:solidFill>
                <a:latin typeface="Franklin Gothic Heavy" panose="020B0903020102020204" pitchFamily="34" charset="0"/>
              </a:rPr>
              <a:t>Do-it-my-ways</a:t>
            </a:r>
            <a:r>
              <a:rPr lang="en-IN" sz="2000" b="1" dirty="0">
                <a:solidFill>
                  <a:srgbClr val="C00000"/>
                </a:solidFill>
                <a:latin typeface="Georgia Pro Light" panose="02040302050405020303" pitchFamily="18" charset="0"/>
              </a:rPr>
              <a:t> – creative and loyal</a:t>
            </a:r>
          </a:p>
          <a:p>
            <a:pPr marL="0" indent="0">
              <a:buNone/>
            </a:pPr>
            <a:r>
              <a:rPr lang="en-IN" sz="2000" b="1" dirty="0">
                <a:solidFill>
                  <a:srgbClr val="002060"/>
                </a:solidFill>
                <a:latin typeface="Georgia Pro Light" panose="02040302050405020303" pitchFamily="18" charset="0"/>
              </a:rPr>
              <a:t># 4  </a:t>
            </a:r>
            <a:r>
              <a:rPr lang="en-IN" sz="2000" b="1" dirty="0">
                <a:solidFill>
                  <a:srgbClr val="002060"/>
                </a:solidFill>
                <a:latin typeface="Franklin Gothic Heavy" panose="020B0903020102020204" pitchFamily="34" charset="0"/>
              </a:rPr>
              <a:t>Prove it to me </a:t>
            </a:r>
            <a:r>
              <a:rPr lang="en-IN" sz="2000" b="1" dirty="0">
                <a:solidFill>
                  <a:srgbClr val="C00000"/>
                </a:solidFill>
                <a:latin typeface="Georgia Pro Light" panose="02040302050405020303" pitchFamily="18" charset="0"/>
              </a:rPr>
              <a:t>– millennial workforce, scientific base, value  </a:t>
            </a:r>
          </a:p>
          <a:p>
            <a:pPr marL="0" indent="0">
              <a:buNone/>
            </a:pPr>
            <a:r>
              <a:rPr lang="en-IN" sz="2000" b="1" dirty="0">
                <a:solidFill>
                  <a:srgbClr val="C00000"/>
                </a:solidFill>
                <a:latin typeface="Georgia Pro Light" panose="02040302050405020303" pitchFamily="18" charset="0"/>
              </a:rPr>
              <a:t>         oriented</a:t>
            </a:r>
          </a:p>
          <a:p>
            <a:pPr marL="0" indent="0">
              <a:buNone/>
            </a:pPr>
            <a:r>
              <a:rPr lang="en-IN" sz="2000" b="1" dirty="0">
                <a:solidFill>
                  <a:srgbClr val="002060"/>
                </a:solidFill>
                <a:latin typeface="Georgia Pro Light" panose="02040302050405020303" pitchFamily="18" charset="0"/>
              </a:rPr>
              <a:t># 5  </a:t>
            </a:r>
            <a:r>
              <a:rPr lang="en-IN" sz="2000" b="1" dirty="0">
                <a:solidFill>
                  <a:srgbClr val="002060"/>
                </a:solidFill>
                <a:latin typeface="Franklin Gothic Heavy" panose="020B0903020102020204" pitchFamily="34" charset="0"/>
              </a:rPr>
              <a:t>Trailblazers</a:t>
            </a:r>
            <a:r>
              <a:rPr lang="en-IN" sz="2000" b="1" dirty="0">
                <a:solidFill>
                  <a:srgbClr val="0070C0"/>
                </a:solidFill>
                <a:latin typeface="Georgia Pro Light" panose="02040302050405020303" pitchFamily="18" charset="0"/>
              </a:rPr>
              <a:t> </a:t>
            </a:r>
            <a:r>
              <a:rPr lang="en-IN" sz="2000" b="1" dirty="0">
                <a:solidFill>
                  <a:srgbClr val="C00000"/>
                </a:solidFill>
                <a:latin typeface="Georgia Pro Light" panose="02040302050405020303" pitchFamily="18" charset="0"/>
              </a:rPr>
              <a:t>– trendy, active on social media networks, under </a:t>
            </a:r>
          </a:p>
          <a:p>
            <a:pPr marL="0" indent="0">
              <a:buNone/>
            </a:pPr>
            <a:r>
              <a:rPr lang="en-IN" sz="2000" b="1" dirty="0">
                <a:solidFill>
                  <a:srgbClr val="C00000"/>
                </a:solidFill>
                <a:latin typeface="Georgia Pro Light" panose="02040302050405020303" pitchFamily="18" charset="0"/>
              </a:rPr>
              <a:t>        25</a:t>
            </a:r>
          </a:p>
          <a:p>
            <a:pPr marL="0" indent="0">
              <a:buNone/>
            </a:pPr>
            <a:endParaRPr lang="en-IN" sz="2000" b="1" dirty="0">
              <a:solidFill>
                <a:srgbClr val="C00000"/>
              </a:solidFill>
              <a:latin typeface="Georgia Pro Light" panose="02040302050405020303" pitchFamily="18" charset="0"/>
            </a:endParaRPr>
          </a:p>
          <a:p>
            <a:pPr marL="0" indent="0">
              <a:buNone/>
            </a:pPr>
            <a:endParaRPr lang="en-IN" sz="2000" b="1" dirty="0">
              <a:solidFill>
                <a:srgbClr val="C00000"/>
              </a:solidFill>
              <a:latin typeface="Georgia Pro Light" panose="02040302050405020303" pitchFamily="18" charset="0"/>
            </a:endParaRPr>
          </a:p>
          <a:p>
            <a:pPr marL="0" indent="0">
              <a:buNone/>
            </a:pPr>
            <a:endParaRPr lang="en-IN" sz="2000" dirty="0">
              <a:solidFill>
                <a:srgbClr val="C00000"/>
              </a:solidFill>
            </a:endParaRPr>
          </a:p>
        </p:txBody>
      </p:sp>
    </p:spTree>
    <p:extLst>
      <p:ext uri="{BB962C8B-B14F-4D97-AF65-F5344CB8AC3E}">
        <p14:creationId xmlns:p14="http://schemas.microsoft.com/office/powerpoint/2010/main" val="2179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104C2-4DB4-42EF-9763-EF99130E5048}"/>
              </a:ext>
            </a:extLst>
          </p:cNvPr>
          <p:cNvSpPr>
            <a:spLocks noGrp="1"/>
          </p:cNvSpPr>
          <p:nvPr>
            <p:ph type="title"/>
          </p:nvPr>
        </p:nvSpPr>
        <p:spPr/>
        <p:txBody>
          <a:bodyPr/>
          <a:lstStyle/>
          <a:p>
            <a:r>
              <a:rPr lang="en-IN" dirty="0"/>
              <a:t>Components of Successful Direct Marketing </a:t>
            </a:r>
          </a:p>
        </p:txBody>
      </p:sp>
      <p:sp>
        <p:nvSpPr>
          <p:cNvPr id="3" name="Content Placeholder 2">
            <a:extLst>
              <a:ext uri="{FF2B5EF4-FFF2-40B4-BE49-F238E27FC236}">
                <a16:creationId xmlns:a16="http://schemas.microsoft.com/office/drawing/2014/main" id="{0E2CCE46-8DAD-4BB9-8E97-4D39F92DDB84}"/>
              </a:ext>
            </a:extLst>
          </p:cNvPr>
          <p:cNvSpPr>
            <a:spLocks noGrp="1"/>
          </p:cNvSpPr>
          <p:nvPr>
            <p:ph idx="1"/>
          </p:nvPr>
        </p:nvSpPr>
        <p:spPr/>
        <p:txBody>
          <a:bodyPr/>
          <a:lstStyle/>
          <a:p>
            <a:r>
              <a:rPr lang="en-IN" dirty="0"/>
              <a:t>Deliver a Compelling Sales Message.</a:t>
            </a:r>
          </a:p>
          <a:p>
            <a:r>
              <a:rPr lang="en-IN" dirty="0"/>
              <a:t>Follow up to attract and engage attention.</a:t>
            </a:r>
          </a:p>
          <a:p>
            <a:r>
              <a:rPr lang="en-IN" dirty="0"/>
              <a:t>Promote Your Brand.</a:t>
            </a:r>
          </a:p>
          <a:p>
            <a:r>
              <a:rPr lang="en-IN" dirty="0"/>
              <a:t>Nurture the New Customer Relationship.</a:t>
            </a:r>
          </a:p>
          <a:p>
            <a:pPr marL="0" indent="0">
              <a:buNone/>
            </a:pPr>
            <a:endParaRPr lang="en-IN" dirty="0"/>
          </a:p>
          <a:p>
            <a:endParaRPr lang="en-IN" dirty="0"/>
          </a:p>
        </p:txBody>
      </p:sp>
    </p:spTree>
    <p:extLst>
      <p:ext uri="{BB962C8B-B14F-4D97-AF65-F5344CB8AC3E}">
        <p14:creationId xmlns:p14="http://schemas.microsoft.com/office/powerpoint/2010/main" val="1634181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DD76E-598A-457C-8EA6-6C5B1D86B1C6}"/>
              </a:ext>
            </a:extLst>
          </p:cNvPr>
          <p:cNvSpPr>
            <a:spLocks noGrp="1"/>
          </p:cNvSpPr>
          <p:nvPr>
            <p:ph type="title"/>
          </p:nvPr>
        </p:nvSpPr>
        <p:spPr>
          <a:xfrm>
            <a:off x="2015491" y="365125"/>
            <a:ext cx="3840085" cy="1692794"/>
          </a:xfrm>
        </p:spPr>
        <p:txBody>
          <a:bodyPr>
            <a:normAutofit/>
          </a:bodyPr>
          <a:lstStyle/>
          <a:p>
            <a:endParaRPr lang="en-IN" dirty="0"/>
          </a:p>
        </p:txBody>
      </p:sp>
      <p:sp>
        <p:nvSpPr>
          <p:cNvPr id="3" name="Content Placeholder 2">
            <a:extLst>
              <a:ext uri="{FF2B5EF4-FFF2-40B4-BE49-F238E27FC236}">
                <a16:creationId xmlns:a16="http://schemas.microsoft.com/office/drawing/2014/main" id="{B9153A27-5F6C-4B4F-B4B9-924B7BABA7E4}"/>
              </a:ext>
            </a:extLst>
          </p:cNvPr>
          <p:cNvSpPr>
            <a:spLocks noGrp="1"/>
          </p:cNvSpPr>
          <p:nvPr>
            <p:ph idx="1"/>
          </p:nvPr>
        </p:nvSpPr>
        <p:spPr>
          <a:xfrm>
            <a:off x="2015491" y="2575034"/>
            <a:ext cx="3840085" cy="3462228"/>
          </a:xfrm>
        </p:spPr>
        <p:txBody>
          <a:bodyPr>
            <a:noAutofit/>
          </a:bodyPr>
          <a:lstStyle/>
          <a:p>
            <a:pPr marL="0" indent="0">
              <a:buNone/>
            </a:pPr>
            <a:r>
              <a:rPr lang="en-IN" sz="2400" dirty="0"/>
              <a:t>Totally different way of shopping</a:t>
            </a:r>
          </a:p>
          <a:p>
            <a:pPr marL="0" indent="0">
              <a:buNone/>
            </a:pPr>
            <a:r>
              <a:rPr lang="en-IN" sz="2400" dirty="0"/>
              <a:t>Sharing and choosing brands differently</a:t>
            </a:r>
          </a:p>
          <a:p>
            <a:pPr marL="0" indent="0">
              <a:buNone/>
            </a:pPr>
            <a:endParaRPr lang="en-IN" sz="2400" dirty="0"/>
          </a:p>
          <a:p>
            <a:pPr marL="0" indent="0">
              <a:buNone/>
            </a:pPr>
            <a:r>
              <a:rPr lang="en-IN" sz="2400" dirty="0"/>
              <a:t>Millennials……centinellials…..different segment</a:t>
            </a:r>
          </a:p>
          <a:p>
            <a:pPr marL="0" indent="0">
              <a:buNone/>
            </a:pPr>
            <a:endParaRPr lang="en-IN" sz="2400" dirty="0"/>
          </a:p>
          <a:p>
            <a:pPr marL="0" indent="0">
              <a:buNone/>
            </a:pPr>
            <a:r>
              <a:rPr lang="en-IN" sz="2400" dirty="0"/>
              <a:t>Brands which empower </a:t>
            </a:r>
            <a:r>
              <a:rPr lang="en-IN" sz="2400" b="1" dirty="0"/>
              <a:t>them</a:t>
            </a:r>
            <a:r>
              <a:rPr lang="en-IN" sz="2400" dirty="0"/>
              <a:t> would survive</a:t>
            </a:r>
          </a:p>
        </p:txBody>
      </p:sp>
      <p:pic>
        <p:nvPicPr>
          <p:cNvPr id="4" name="Picture 3">
            <a:extLst>
              <a:ext uri="{FF2B5EF4-FFF2-40B4-BE49-F238E27FC236}">
                <a16:creationId xmlns:a16="http://schemas.microsoft.com/office/drawing/2014/main" id="{5D34102F-92D6-40C4-8B94-F825191B63F4}"/>
              </a:ext>
            </a:extLst>
          </p:cNvPr>
          <p:cNvPicPr>
            <a:picLocks noChangeAspect="1"/>
          </p:cNvPicPr>
          <p:nvPr/>
        </p:nvPicPr>
        <p:blipFill rotWithShape="1">
          <a:blip r:embed="rId2"/>
          <a:srcRect l="11198" r="19761"/>
          <a:stretch/>
        </p:blipFill>
        <p:spPr>
          <a:xfrm>
            <a:off x="5933137" y="11"/>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520505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A screenshot of a cell phone&#10;&#10;Description automatically generated">
            <a:extLst>
              <a:ext uri="{FF2B5EF4-FFF2-40B4-BE49-F238E27FC236}">
                <a16:creationId xmlns:a16="http://schemas.microsoft.com/office/drawing/2014/main" id="{C5AFD441-6750-4D92-8162-6D59F729C09C}"/>
              </a:ext>
            </a:extLst>
          </p:cNvPr>
          <p:cNvPicPr>
            <a:picLocks noGrp="1" noChangeAspect="1"/>
          </p:cNvPicPr>
          <p:nvPr>
            <p:ph idx="1"/>
          </p:nvPr>
        </p:nvPicPr>
        <p:blipFill rotWithShape="1">
          <a:blip r:embed="rId2"/>
          <a:srcRect r="25000"/>
          <a:stretch/>
        </p:blipFill>
        <p:spPr>
          <a:xfrm>
            <a:off x="1524020" y="10"/>
            <a:ext cx="9143980" cy="6857990"/>
          </a:xfrm>
          <a:prstGeom prst="rect">
            <a:avLst/>
          </a:prstGeom>
        </p:spPr>
      </p:pic>
    </p:spTree>
    <p:extLst>
      <p:ext uri="{BB962C8B-B14F-4D97-AF65-F5344CB8AC3E}">
        <p14:creationId xmlns:p14="http://schemas.microsoft.com/office/powerpoint/2010/main" val="1874357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ED45E9DD-B545-4249-946C-ED192B8BD747}"/>
              </a:ext>
            </a:extLst>
          </p:cNvPr>
          <p:cNvPicPr>
            <a:picLocks noGrp="1" noChangeAspect="1"/>
          </p:cNvPicPr>
          <p:nvPr>
            <p:ph idx="1"/>
          </p:nvPr>
        </p:nvPicPr>
        <p:blipFill rotWithShape="1">
          <a:blip r:embed="rId2"/>
          <a:srcRect l="8060" r="16941"/>
          <a:stretch/>
        </p:blipFill>
        <p:spPr>
          <a:xfrm>
            <a:off x="1524020" y="10"/>
            <a:ext cx="8991580" cy="6857990"/>
          </a:xfrm>
          <a:prstGeom prst="rect">
            <a:avLst/>
          </a:prstGeom>
        </p:spPr>
      </p:pic>
    </p:spTree>
    <p:extLst>
      <p:ext uri="{BB962C8B-B14F-4D97-AF65-F5344CB8AC3E}">
        <p14:creationId xmlns:p14="http://schemas.microsoft.com/office/powerpoint/2010/main" val="2754913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81C9-B201-4A84-8E82-478516A38BEB}"/>
              </a:ext>
            </a:extLst>
          </p:cNvPr>
          <p:cNvSpPr>
            <a:spLocks noGrp="1"/>
          </p:cNvSpPr>
          <p:nvPr>
            <p:ph type="title"/>
          </p:nvPr>
        </p:nvSpPr>
        <p:spPr>
          <a:xfrm>
            <a:off x="2236590" y="5529885"/>
            <a:ext cx="4270338" cy="1096331"/>
          </a:xfrm>
        </p:spPr>
        <p:txBody>
          <a:bodyPr>
            <a:normAutofit/>
          </a:bodyPr>
          <a:lstStyle/>
          <a:p>
            <a:r>
              <a:rPr lang="en-IN" sz="3500" b="1">
                <a:solidFill>
                  <a:srgbClr val="303030"/>
                </a:solidFill>
              </a:rPr>
              <a:t>All about millennial..</a:t>
            </a:r>
          </a:p>
        </p:txBody>
      </p:sp>
      <p:pic>
        <p:nvPicPr>
          <p:cNvPr id="4" name="Picture 3">
            <a:extLst>
              <a:ext uri="{FF2B5EF4-FFF2-40B4-BE49-F238E27FC236}">
                <a16:creationId xmlns:a16="http://schemas.microsoft.com/office/drawing/2014/main" id="{7F94CB0F-AA5C-4F88-B157-DD687F4B0A26}"/>
              </a:ext>
            </a:extLst>
          </p:cNvPr>
          <p:cNvPicPr>
            <a:picLocks noChangeAspect="1"/>
          </p:cNvPicPr>
          <p:nvPr/>
        </p:nvPicPr>
        <p:blipFill>
          <a:blip r:embed="rId2"/>
          <a:stretch>
            <a:fillRect/>
          </a:stretch>
        </p:blipFill>
        <p:spPr>
          <a:xfrm>
            <a:off x="1752601" y="533401"/>
            <a:ext cx="5281353" cy="4581509"/>
          </a:xfrm>
          <a:prstGeom prst="rect">
            <a:avLst/>
          </a:prstGeom>
        </p:spPr>
      </p:pic>
      <p:sp>
        <p:nvSpPr>
          <p:cNvPr id="3" name="Content Placeholder 2">
            <a:extLst>
              <a:ext uri="{FF2B5EF4-FFF2-40B4-BE49-F238E27FC236}">
                <a16:creationId xmlns:a16="http://schemas.microsoft.com/office/drawing/2014/main" id="{D1E2A2BF-F8FB-4531-86BA-1B1546FABBCB}"/>
              </a:ext>
            </a:extLst>
          </p:cNvPr>
          <p:cNvSpPr>
            <a:spLocks noGrp="1"/>
          </p:cNvSpPr>
          <p:nvPr>
            <p:ph idx="1"/>
          </p:nvPr>
        </p:nvSpPr>
        <p:spPr>
          <a:xfrm>
            <a:off x="7174991" y="965199"/>
            <a:ext cx="3006076" cy="4020458"/>
          </a:xfrm>
        </p:spPr>
        <p:txBody>
          <a:bodyPr anchor="ctr">
            <a:normAutofit lnSpcReduction="10000"/>
          </a:bodyPr>
          <a:lstStyle/>
          <a:p>
            <a:pPr marL="514350" indent="-514350">
              <a:buFont typeface="+mj-lt"/>
              <a:buAutoNum type="arabicPeriod"/>
            </a:pPr>
            <a:endParaRPr lang="en-IN" sz="2000" dirty="0">
              <a:latin typeface="Aharoni" panose="02010803020104030203" pitchFamily="2" charset="-79"/>
              <a:cs typeface="Aharoni" panose="02010803020104030203" pitchFamily="2" charset="-79"/>
            </a:endParaRPr>
          </a:p>
          <a:p>
            <a:pPr marL="514350" indent="-514350">
              <a:buFont typeface="+mj-lt"/>
              <a:buAutoNum type="arabicPeriod"/>
            </a:pPr>
            <a:endParaRPr lang="en-IN" sz="2000" dirty="0">
              <a:latin typeface="Aharoni" panose="02010803020104030203" pitchFamily="2" charset="-79"/>
              <a:cs typeface="Aharoni" panose="02010803020104030203" pitchFamily="2" charset="-79"/>
            </a:endParaRPr>
          </a:p>
          <a:p>
            <a:pPr marL="514350" indent="-514350">
              <a:buFont typeface="+mj-lt"/>
              <a:buAutoNum type="arabicPeriod"/>
            </a:pPr>
            <a:r>
              <a:rPr lang="en-IN" sz="2000" dirty="0">
                <a:latin typeface="Aharoni" panose="02010803020104030203" pitchFamily="2" charset="-79"/>
                <a:cs typeface="Aharoni" panose="02010803020104030203" pitchFamily="2" charset="-79"/>
              </a:rPr>
              <a:t>No loyalty (highly loyal when values align)</a:t>
            </a:r>
          </a:p>
          <a:p>
            <a:pPr marL="514350" indent="-514350">
              <a:buFont typeface="+mj-lt"/>
              <a:buAutoNum type="arabicPeriod"/>
            </a:pPr>
            <a:r>
              <a:rPr lang="en-IN" sz="2000" dirty="0">
                <a:latin typeface="Aharoni" panose="02010803020104030203" pitchFamily="2" charset="-79"/>
                <a:cs typeface="Aharoni" panose="02010803020104030203" pitchFamily="2" charset="-79"/>
              </a:rPr>
              <a:t>Sociable</a:t>
            </a:r>
          </a:p>
          <a:p>
            <a:pPr marL="514350" indent="-514350">
              <a:buFont typeface="+mj-lt"/>
              <a:buAutoNum type="arabicPeriod"/>
            </a:pPr>
            <a:r>
              <a:rPr lang="en-IN" sz="2000" dirty="0">
                <a:latin typeface="Aharoni" panose="02010803020104030203" pitchFamily="2" charset="-79"/>
                <a:cs typeface="Aharoni" panose="02010803020104030203" pitchFamily="2" charset="-79"/>
              </a:rPr>
              <a:t>Digital natives</a:t>
            </a:r>
          </a:p>
          <a:p>
            <a:pPr marL="514350" indent="-514350">
              <a:buFont typeface="+mj-lt"/>
              <a:buAutoNum type="arabicPeriod"/>
            </a:pPr>
            <a:r>
              <a:rPr lang="en-IN" sz="2000" dirty="0">
                <a:latin typeface="Aharoni" panose="02010803020104030203" pitchFamily="2" charset="-79"/>
                <a:cs typeface="Aharoni" panose="02010803020104030203" pitchFamily="2" charset="-79"/>
              </a:rPr>
              <a:t>Ambitious and adventurous</a:t>
            </a:r>
          </a:p>
          <a:p>
            <a:pPr marL="514350" indent="-514350">
              <a:buFont typeface="+mj-lt"/>
              <a:buAutoNum type="arabicPeriod"/>
            </a:pPr>
            <a:r>
              <a:rPr lang="en-IN" sz="2000" dirty="0">
                <a:latin typeface="Aharoni" panose="02010803020104030203" pitchFamily="2" charset="-79"/>
                <a:cs typeface="Aharoni" panose="02010803020104030203" pitchFamily="2" charset="-79"/>
              </a:rPr>
              <a:t>Demanding</a:t>
            </a:r>
          </a:p>
          <a:p>
            <a:pPr marL="514350" indent="-514350">
              <a:buFont typeface="+mj-lt"/>
              <a:buAutoNum type="arabicPeriod"/>
            </a:pPr>
            <a:r>
              <a:rPr lang="en-IN" sz="2000" dirty="0">
                <a:latin typeface="Aharoni" panose="02010803020104030203" pitchFamily="2" charset="-79"/>
                <a:cs typeface="Aharoni" panose="02010803020104030203" pitchFamily="2" charset="-79"/>
              </a:rPr>
              <a:t>See limitless opportunities</a:t>
            </a:r>
          </a:p>
          <a:p>
            <a:pPr marL="514350" indent="-514350">
              <a:buFont typeface="+mj-lt"/>
              <a:buAutoNum type="arabicPeriod"/>
            </a:pPr>
            <a:endParaRPr lang="en-IN" sz="1700" dirty="0">
              <a:latin typeface="Aharoni" panose="02010803020104030203" pitchFamily="2" charset="-79"/>
              <a:cs typeface="Aharoni" panose="02010803020104030203" pitchFamily="2" charset="-79"/>
            </a:endParaRPr>
          </a:p>
          <a:p>
            <a:pPr marL="514350" indent="-514350">
              <a:buFont typeface="+mj-lt"/>
              <a:buAutoNum type="arabicPeriod"/>
            </a:pPr>
            <a:endParaRPr lang="en-IN" sz="1700" dirty="0">
              <a:latin typeface="Aharoni" panose="02010803020104030203" pitchFamily="2" charset="-79"/>
              <a:cs typeface="Aharoni" panose="02010803020104030203" pitchFamily="2" charset="-79"/>
            </a:endParaRPr>
          </a:p>
          <a:p>
            <a:pPr marL="514350" indent="-514350">
              <a:buFont typeface="+mj-lt"/>
              <a:buAutoNum type="arabicPeriod"/>
            </a:pPr>
            <a:endParaRPr lang="en-IN" sz="1700" dirty="0">
              <a:latin typeface="Aharoni" panose="02010803020104030203" pitchFamily="2" charset="-79"/>
              <a:cs typeface="Aharoni" panose="02010803020104030203" pitchFamily="2" charset="-79"/>
            </a:endParaRPr>
          </a:p>
          <a:p>
            <a:pPr marL="514350" indent="-514350">
              <a:buFont typeface="+mj-lt"/>
              <a:buAutoNum type="arabicPeriod"/>
            </a:pPr>
            <a:endParaRPr lang="en-IN" sz="17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55638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B3A4FCBA-FD77-4201-BCCB-506B270A2C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3569" y="643467"/>
            <a:ext cx="8044860" cy="5571066"/>
          </a:xfrm>
          <a:prstGeom prst="rect">
            <a:avLst/>
          </a:prstGeom>
        </p:spPr>
      </p:pic>
      <p:pic>
        <p:nvPicPr>
          <p:cNvPr id="6" name="Picture 5">
            <a:extLst>
              <a:ext uri="{FF2B5EF4-FFF2-40B4-BE49-F238E27FC236}">
                <a16:creationId xmlns:a16="http://schemas.microsoft.com/office/drawing/2014/main" id="{51772B86-6E9B-4FD0-9005-BC9C9D7007D3}"/>
              </a:ext>
            </a:extLst>
          </p:cNvPr>
          <p:cNvPicPr>
            <a:picLocks noChangeAspect="1"/>
          </p:cNvPicPr>
          <p:nvPr/>
        </p:nvPicPr>
        <p:blipFill>
          <a:blip r:embed="rId3"/>
          <a:stretch>
            <a:fillRect/>
          </a:stretch>
        </p:blipFill>
        <p:spPr>
          <a:xfrm>
            <a:off x="8517952" y="4679730"/>
            <a:ext cx="1612200" cy="1612200"/>
          </a:xfrm>
          <a:prstGeom prst="rect">
            <a:avLst/>
          </a:prstGeom>
        </p:spPr>
      </p:pic>
    </p:spTree>
    <p:extLst>
      <p:ext uri="{BB962C8B-B14F-4D97-AF65-F5344CB8AC3E}">
        <p14:creationId xmlns:p14="http://schemas.microsoft.com/office/powerpoint/2010/main" val="402283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49DD23F3-5369-476D-8158-5750C9772BBB}"/>
              </a:ext>
            </a:extLst>
          </p:cNvPr>
          <p:cNvPicPr>
            <a:picLocks noGrp="1" noChangeAspect="1"/>
          </p:cNvPicPr>
          <p:nvPr>
            <p:ph idx="1"/>
          </p:nvPr>
        </p:nvPicPr>
        <p:blipFill>
          <a:blip r:embed="rId2"/>
          <a:stretch>
            <a:fillRect/>
          </a:stretch>
        </p:blipFill>
        <p:spPr>
          <a:xfrm>
            <a:off x="2073569" y="643467"/>
            <a:ext cx="8044860" cy="5571066"/>
          </a:xfrm>
          <a:prstGeom prst="rect">
            <a:avLst/>
          </a:prstGeom>
        </p:spPr>
      </p:pic>
      <p:sp>
        <p:nvSpPr>
          <p:cNvPr id="5" name="TextBox 4">
            <a:extLst>
              <a:ext uri="{FF2B5EF4-FFF2-40B4-BE49-F238E27FC236}">
                <a16:creationId xmlns:a16="http://schemas.microsoft.com/office/drawing/2014/main" id="{476FEA7B-8DCB-47C8-8F0C-4B9CA17CB016}"/>
              </a:ext>
            </a:extLst>
          </p:cNvPr>
          <p:cNvSpPr txBox="1"/>
          <p:nvPr/>
        </p:nvSpPr>
        <p:spPr>
          <a:xfrm>
            <a:off x="6437934" y="5523884"/>
            <a:ext cx="3752502" cy="646331"/>
          </a:xfrm>
          <a:prstGeom prst="rect">
            <a:avLst/>
          </a:prstGeom>
          <a:solidFill>
            <a:srgbClr val="FFFF00"/>
          </a:solidFill>
        </p:spPr>
        <p:txBody>
          <a:bodyPr wrap="none" rtlCol="0">
            <a:spAutoFit/>
          </a:bodyPr>
          <a:lstStyle/>
          <a:p>
            <a:r>
              <a:rPr lang="en-IN" b="1" dirty="0">
                <a:solidFill>
                  <a:srgbClr val="002060"/>
                </a:solidFill>
              </a:rPr>
              <a:t>Brands that care survive in the</a:t>
            </a:r>
          </a:p>
          <a:p>
            <a:r>
              <a:rPr lang="en-IN" b="1" dirty="0">
                <a:solidFill>
                  <a:srgbClr val="002060"/>
                </a:solidFill>
              </a:rPr>
              <a:t> millennial dominated business world</a:t>
            </a:r>
          </a:p>
        </p:txBody>
      </p:sp>
    </p:spTree>
    <p:extLst>
      <p:ext uri="{BB962C8B-B14F-4D97-AF65-F5344CB8AC3E}">
        <p14:creationId xmlns:p14="http://schemas.microsoft.com/office/powerpoint/2010/main" val="34681035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9BF43-AE51-4340-A658-795AABFC5893}"/>
              </a:ext>
            </a:extLst>
          </p:cNvPr>
          <p:cNvSpPr>
            <a:spLocks noGrp="1"/>
          </p:cNvSpPr>
          <p:nvPr>
            <p:ph type="title"/>
          </p:nvPr>
        </p:nvSpPr>
        <p:spPr/>
        <p:txBody>
          <a:bodyPr>
            <a:normAutofit/>
          </a:bodyPr>
          <a:lstStyle/>
          <a:p>
            <a:r>
              <a:rPr lang="en-IN" b="1" dirty="0">
                <a:latin typeface="Bembo" panose="02020502050201020203" pitchFamily="18" charset="0"/>
              </a:rPr>
              <a:t>Technology -reinforced the digital payments industry </a:t>
            </a:r>
          </a:p>
        </p:txBody>
      </p:sp>
      <p:sp>
        <p:nvSpPr>
          <p:cNvPr id="3" name="Content Placeholder 2">
            <a:extLst>
              <a:ext uri="{FF2B5EF4-FFF2-40B4-BE49-F238E27FC236}">
                <a16:creationId xmlns:a16="http://schemas.microsoft.com/office/drawing/2014/main" id="{01F4B576-1E7B-4B05-BD16-6E25F5AD14C2}"/>
              </a:ext>
            </a:extLst>
          </p:cNvPr>
          <p:cNvSpPr>
            <a:spLocks noGrp="1"/>
          </p:cNvSpPr>
          <p:nvPr>
            <p:ph idx="1"/>
          </p:nvPr>
        </p:nvSpPr>
        <p:spPr/>
        <p:txBody>
          <a:bodyPr/>
          <a:lstStyle/>
          <a:p>
            <a:pPr marL="0" indent="0">
              <a:buNone/>
            </a:pPr>
            <a:r>
              <a:rPr lang="en-IN" b="1" dirty="0" err="1">
                <a:solidFill>
                  <a:srgbClr val="FF0000"/>
                </a:solidFill>
                <a:latin typeface="Bembo" panose="02020502050201020203" pitchFamily="18" charset="0"/>
              </a:rPr>
              <a:t>LazyPay</a:t>
            </a:r>
            <a:r>
              <a:rPr lang="en-IN" b="1" dirty="0">
                <a:latin typeface="Bembo" panose="02020502050201020203" pitchFamily="18" charset="0"/>
              </a:rPr>
              <a:t> - app-based instant approval on personal loans, accessibility to easy EMI options</a:t>
            </a:r>
          </a:p>
          <a:p>
            <a:pPr marL="0" indent="0">
              <a:buNone/>
            </a:pPr>
            <a:r>
              <a:rPr lang="en-IN" b="1" dirty="0">
                <a:latin typeface="Bembo" panose="02020502050201020203" pitchFamily="18" charset="0"/>
              </a:rPr>
              <a:t>Buy Now Pay Later services on </a:t>
            </a:r>
            <a:r>
              <a:rPr lang="en-IN" b="1" dirty="0" err="1">
                <a:solidFill>
                  <a:srgbClr val="FF0000"/>
                </a:solidFill>
                <a:latin typeface="Bembo" panose="02020502050201020203" pitchFamily="18" charset="0"/>
              </a:rPr>
              <a:t>Swiggy</a:t>
            </a:r>
            <a:r>
              <a:rPr lang="en-IN" b="1" dirty="0">
                <a:solidFill>
                  <a:srgbClr val="FF0000"/>
                </a:solidFill>
                <a:latin typeface="Bembo" panose="02020502050201020203" pitchFamily="18" charset="0"/>
              </a:rPr>
              <a:t>, Flipkart</a:t>
            </a:r>
          </a:p>
          <a:p>
            <a:pPr marL="0" indent="0">
              <a:buNone/>
            </a:pPr>
            <a:r>
              <a:rPr lang="en-IN" b="1" dirty="0">
                <a:latin typeface="Bembo" panose="02020502050201020203" pitchFamily="18" charset="0"/>
              </a:rPr>
              <a:t>one-click-pay-later feature on </a:t>
            </a:r>
            <a:r>
              <a:rPr lang="en-IN" b="1" dirty="0">
                <a:solidFill>
                  <a:srgbClr val="FF0000"/>
                </a:solidFill>
                <a:latin typeface="Bembo" panose="02020502050201020203" pitchFamily="18" charset="0"/>
              </a:rPr>
              <a:t>Gaana.com, Sony LIV </a:t>
            </a:r>
            <a:r>
              <a:rPr lang="en-IN" b="1" dirty="0">
                <a:latin typeface="Bembo" panose="02020502050201020203" pitchFamily="18" charset="0"/>
              </a:rPr>
              <a:t>and</a:t>
            </a:r>
            <a:r>
              <a:rPr lang="en-IN" b="1" dirty="0">
                <a:solidFill>
                  <a:srgbClr val="FF0000"/>
                </a:solidFill>
                <a:latin typeface="Bembo" panose="02020502050201020203" pitchFamily="18" charset="0"/>
              </a:rPr>
              <a:t> </a:t>
            </a:r>
            <a:r>
              <a:rPr lang="en-IN" b="1" dirty="0" err="1">
                <a:solidFill>
                  <a:srgbClr val="FF0000"/>
                </a:solidFill>
                <a:latin typeface="Bembo" panose="02020502050201020203" pitchFamily="18" charset="0"/>
              </a:rPr>
              <a:t>ALTBalaji</a:t>
            </a:r>
            <a:endParaRPr lang="en-IN" b="1" dirty="0">
              <a:solidFill>
                <a:srgbClr val="FF0000"/>
              </a:solidFill>
              <a:latin typeface="Bembo" panose="02020502050201020203" pitchFamily="18" charset="0"/>
            </a:endParaRPr>
          </a:p>
          <a:p>
            <a:pPr marL="0" indent="0">
              <a:buNone/>
            </a:pPr>
            <a:r>
              <a:rPr lang="en-IN" b="1" dirty="0">
                <a:latin typeface="Bembo" panose="02020502050201020203" pitchFamily="18" charset="0"/>
              </a:rPr>
              <a:t>Apps like </a:t>
            </a:r>
            <a:r>
              <a:rPr lang="en-IN" b="1" dirty="0">
                <a:solidFill>
                  <a:srgbClr val="FF0000"/>
                </a:solidFill>
                <a:latin typeface="Bembo" panose="02020502050201020203" pitchFamily="18" charset="0"/>
              </a:rPr>
              <a:t>Spotify</a:t>
            </a:r>
            <a:r>
              <a:rPr lang="en-IN" b="1" dirty="0">
                <a:latin typeface="Bembo" panose="02020502050201020203" pitchFamily="18" charset="0"/>
              </a:rPr>
              <a:t> offers an extensive catalogue of songs and playlists</a:t>
            </a:r>
          </a:p>
        </p:txBody>
      </p:sp>
    </p:spTree>
    <p:extLst>
      <p:ext uri="{BB962C8B-B14F-4D97-AF65-F5344CB8AC3E}">
        <p14:creationId xmlns:p14="http://schemas.microsoft.com/office/powerpoint/2010/main" val="1311812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738AC-A134-49C1-B4C1-E4FF585047E8}"/>
              </a:ext>
            </a:extLst>
          </p:cNvPr>
          <p:cNvSpPr>
            <a:spLocks noGrp="1"/>
          </p:cNvSpPr>
          <p:nvPr>
            <p:ph type="title"/>
          </p:nvPr>
        </p:nvSpPr>
        <p:spPr/>
        <p:txBody>
          <a:bodyPr/>
          <a:lstStyle/>
          <a:p>
            <a:r>
              <a:rPr lang="en-IN" dirty="0"/>
              <a:t>Tools of Direct Marketing</a:t>
            </a:r>
          </a:p>
        </p:txBody>
      </p:sp>
      <p:sp>
        <p:nvSpPr>
          <p:cNvPr id="3" name="Content Placeholder 2">
            <a:extLst>
              <a:ext uri="{FF2B5EF4-FFF2-40B4-BE49-F238E27FC236}">
                <a16:creationId xmlns:a16="http://schemas.microsoft.com/office/drawing/2014/main" id="{45117B76-4123-40B9-B724-7138CEB1F9D1}"/>
              </a:ext>
            </a:extLst>
          </p:cNvPr>
          <p:cNvSpPr>
            <a:spLocks noGrp="1"/>
          </p:cNvSpPr>
          <p:nvPr>
            <p:ph idx="1"/>
          </p:nvPr>
        </p:nvSpPr>
        <p:spPr/>
        <p:txBody>
          <a:bodyPr>
            <a:normAutofit lnSpcReduction="10000"/>
          </a:bodyPr>
          <a:lstStyle/>
          <a:p>
            <a:r>
              <a:rPr lang="en-IN" dirty="0"/>
              <a:t>Face to Face Selling (</a:t>
            </a:r>
            <a:r>
              <a:rPr lang="en-IN" dirty="0" err="1"/>
              <a:t>Amway,Tupperware</a:t>
            </a:r>
            <a:r>
              <a:rPr lang="en-IN" dirty="0"/>
              <a:t>)</a:t>
            </a:r>
          </a:p>
          <a:p>
            <a:r>
              <a:rPr lang="en-IN" dirty="0"/>
              <a:t>Telemarketing.</a:t>
            </a:r>
          </a:p>
          <a:p>
            <a:r>
              <a:rPr lang="en-IN" dirty="0"/>
              <a:t>Direct Mail Marketing</a:t>
            </a:r>
          </a:p>
          <a:p>
            <a:r>
              <a:rPr lang="en-IN" dirty="0"/>
              <a:t>Catalogue Marketing(Asian Paints)</a:t>
            </a:r>
          </a:p>
          <a:p>
            <a:r>
              <a:rPr lang="en-IN" dirty="0"/>
              <a:t>Kiosk Marketing(</a:t>
            </a:r>
            <a:r>
              <a:rPr lang="en-IN" dirty="0" err="1"/>
              <a:t>Mcdonalds</a:t>
            </a:r>
            <a:r>
              <a:rPr lang="en-IN" dirty="0"/>
              <a:t>)</a:t>
            </a:r>
          </a:p>
          <a:p>
            <a:r>
              <a:rPr lang="en-IN" dirty="0"/>
              <a:t>Online Marketing</a:t>
            </a:r>
          </a:p>
          <a:p>
            <a:r>
              <a:rPr lang="en-IN" dirty="0"/>
              <a:t>Automated Vendor Machines.</a:t>
            </a:r>
          </a:p>
          <a:p>
            <a:r>
              <a:rPr lang="en-IN" dirty="0"/>
              <a:t>Mobile Phones.</a:t>
            </a:r>
          </a:p>
          <a:p>
            <a:r>
              <a:rPr lang="en-IN" dirty="0"/>
              <a:t>Database Marketing</a:t>
            </a:r>
          </a:p>
        </p:txBody>
      </p:sp>
      <p:pic>
        <p:nvPicPr>
          <p:cNvPr id="6146" name="Picture 2" descr="Image result for direct marketing tools">
            <a:extLst>
              <a:ext uri="{FF2B5EF4-FFF2-40B4-BE49-F238E27FC236}">
                <a16:creationId xmlns:a16="http://schemas.microsoft.com/office/drawing/2014/main" id="{6F8846C5-40C7-4210-8FE8-98EB3F2E8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2466975"/>
            <a:ext cx="6210300" cy="439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276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21DC4-4109-49BB-8E56-FE06C4FAC654}"/>
              </a:ext>
            </a:extLst>
          </p:cNvPr>
          <p:cNvSpPr>
            <a:spLocks noGrp="1"/>
          </p:cNvSpPr>
          <p:nvPr>
            <p:ph type="title"/>
          </p:nvPr>
        </p:nvSpPr>
        <p:spPr/>
        <p:txBody>
          <a:bodyPr/>
          <a:lstStyle/>
          <a:p>
            <a:r>
              <a:rPr lang="en-IN" dirty="0"/>
              <a:t>Advantages of Direct Marketing</a:t>
            </a:r>
          </a:p>
        </p:txBody>
      </p:sp>
      <p:sp>
        <p:nvSpPr>
          <p:cNvPr id="3" name="Content Placeholder 2">
            <a:extLst>
              <a:ext uri="{FF2B5EF4-FFF2-40B4-BE49-F238E27FC236}">
                <a16:creationId xmlns:a16="http://schemas.microsoft.com/office/drawing/2014/main" id="{636BE283-32C9-4152-89AA-361C0D6A4BB3}"/>
              </a:ext>
            </a:extLst>
          </p:cNvPr>
          <p:cNvSpPr>
            <a:spLocks noGrp="1"/>
          </p:cNvSpPr>
          <p:nvPr>
            <p:ph idx="1"/>
          </p:nvPr>
        </p:nvSpPr>
        <p:spPr>
          <a:xfrm>
            <a:off x="516835" y="1690688"/>
            <a:ext cx="10836965" cy="4486275"/>
          </a:xfrm>
        </p:spPr>
        <p:txBody>
          <a:bodyPr>
            <a:normAutofit lnSpcReduction="10000"/>
          </a:bodyPr>
          <a:lstStyle/>
          <a:p>
            <a:pPr marL="0" indent="0">
              <a:buNone/>
            </a:pPr>
            <a:r>
              <a:rPr lang="en-IN" dirty="0"/>
              <a:t>1.</a:t>
            </a:r>
            <a:r>
              <a:rPr lang="en-IN" b="1" dirty="0"/>
              <a:t>Benefit to Buyers</a:t>
            </a:r>
          </a:p>
          <a:p>
            <a:r>
              <a:rPr lang="en-IN" dirty="0"/>
              <a:t>Convenient to Customers.</a:t>
            </a:r>
          </a:p>
          <a:p>
            <a:r>
              <a:rPr lang="en-IN" dirty="0"/>
              <a:t>Easy Buying.</a:t>
            </a:r>
          </a:p>
          <a:p>
            <a:r>
              <a:rPr lang="en-IN" dirty="0"/>
              <a:t>Interactive.</a:t>
            </a:r>
          </a:p>
          <a:p>
            <a:pPr marL="0" indent="0">
              <a:buNone/>
            </a:pPr>
            <a:r>
              <a:rPr lang="en-IN" dirty="0"/>
              <a:t>2.</a:t>
            </a:r>
            <a:r>
              <a:rPr lang="en-IN" b="1" dirty="0"/>
              <a:t>Benefit to Sellers</a:t>
            </a:r>
          </a:p>
          <a:p>
            <a:r>
              <a:rPr lang="en-IN" dirty="0"/>
              <a:t>Powerful tool.</a:t>
            </a:r>
          </a:p>
          <a:p>
            <a:r>
              <a:rPr lang="en-IN" dirty="0"/>
              <a:t>Personalise offer.</a:t>
            </a:r>
          </a:p>
          <a:p>
            <a:r>
              <a:rPr lang="en-IN" dirty="0"/>
              <a:t>Quick and Prompt</a:t>
            </a:r>
          </a:p>
          <a:p>
            <a:r>
              <a:rPr lang="en-IN" dirty="0"/>
              <a:t>Low Cost</a:t>
            </a:r>
          </a:p>
          <a:p>
            <a:endParaRPr lang="en-IN" dirty="0"/>
          </a:p>
        </p:txBody>
      </p:sp>
    </p:spTree>
    <p:extLst>
      <p:ext uri="{BB962C8B-B14F-4D97-AF65-F5344CB8AC3E}">
        <p14:creationId xmlns:p14="http://schemas.microsoft.com/office/powerpoint/2010/main" val="214569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38F5B-8813-4A41-9CD6-865AFB262C19}"/>
              </a:ext>
            </a:extLst>
          </p:cNvPr>
          <p:cNvSpPr>
            <a:spLocks noGrp="1"/>
          </p:cNvSpPr>
          <p:nvPr>
            <p:ph type="title"/>
          </p:nvPr>
        </p:nvSpPr>
        <p:spPr/>
        <p:txBody>
          <a:bodyPr/>
          <a:lstStyle/>
          <a:p>
            <a:r>
              <a:rPr lang="en-IN" dirty="0"/>
              <a:t>Disadvantages of Direct Marketing</a:t>
            </a:r>
          </a:p>
        </p:txBody>
      </p:sp>
      <p:sp>
        <p:nvSpPr>
          <p:cNvPr id="3" name="Content Placeholder 2">
            <a:extLst>
              <a:ext uri="{FF2B5EF4-FFF2-40B4-BE49-F238E27FC236}">
                <a16:creationId xmlns:a16="http://schemas.microsoft.com/office/drawing/2014/main" id="{D537579A-4A75-4401-B0C1-F240D8395236}"/>
              </a:ext>
            </a:extLst>
          </p:cNvPr>
          <p:cNvSpPr>
            <a:spLocks noGrp="1"/>
          </p:cNvSpPr>
          <p:nvPr>
            <p:ph idx="1"/>
          </p:nvPr>
        </p:nvSpPr>
        <p:spPr/>
        <p:txBody>
          <a:bodyPr/>
          <a:lstStyle/>
          <a:p>
            <a:r>
              <a:rPr lang="en-IN" dirty="0"/>
              <a:t>Inaccuracy of database.</a:t>
            </a:r>
          </a:p>
          <a:p>
            <a:r>
              <a:rPr lang="en-IN" dirty="0"/>
              <a:t>Content Support.</a:t>
            </a:r>
          </a:p>
          <a:p>
            <a:r>
              <a:rPr lang="en-IN" dirty="0"/>
              <a:t>Image Factor.(Direct Mail as Junk)</a:t>
            </a:r>
          </a:p>
          <a:p>
            <a:r>
              <a:rPr lang="en-IN" dirty="0"/>
              <a:t>Reluctant Customers.</a:t>
            </a:r>
          </a:p>
          <a:p>
            <a:r>
              <a:rPr lang="en-IN" dirty="0"/>
              <a:t>Competition.</a:t>
            </a:r>
          </a:p>
        </p:txBody>
      </p:sp>
    </p:spTree>
    <p:extLst>
      <p:ext uri="{BB962C8B-B14F-4D97-AF65-F5344CB8AC3E}">
        <p14:creationId xmlns:p14="http://schemas.microsoft.com/office/powerpoint/2010/main" val="3009681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3B41D-7A91-4F29-A7A5-4A764F061C8F}"/>
              </a:ext>
            </a:extLst>
          </p:cNvPr>
          <p:cNvSpPr>
            <a:spLocks noGrp="1"/>
          </p:cNvSpPr>
          <p:nvPr>
            <p:ph type="title"/>
          </p:nvPr>
        </p:nvSpPr>
        <p:spPr>
          <a:xfrm>
            <a:off x="154744" y="-309489"/>
            <a:ext cx="11199056" cy="2000177"/>
          </a:xfrm>
        </p:spPr>
        <p:txBody>
          <a:bodyPr/>
          <a:lstStyle/>
          <a:p>
            <a:r>
              <a:rPr lang="en-IN" dirty="0"/>
              <a:t>Example</a:t>
            </a:r>
          </a:p>
        </p:txBody>
      </p:sp>
      <p:sp>
        <p:nvSpPr>
          <p:cNvPr id="3" name="Content Placeholder 2">
            <a:extLst>
              <a:ext uri="{FF2B5EF4-FFF2-40B4-BE49-F238E27FC236}">
                <a16:creationId xmlns:a16="http://schemas.microsoft.com/office/drawing/2014/main" id="{095475EF-7F36-48A9-BAC2-76F76473DBE0}"/>
              </a:ext>
            </a:extLst>
          </p:cNvPr>
          <p:cNvSpPr>
            <a:spLocks noGrp="1"/>
          </p:cNvSpPr>
          <p:nvPr>
            <p:ph idx="1"/>
          </p:nvPr>
        </p:nvSpPr>
        <p:spPr>
          <a:xfrm>
            <a:off x="154744" y="998806"/>
            <a:ext cx="11353800" cy="5178157"/>
          </a:xfrm>
        </p:spPr>
        <p:txBody>
          <a:bodyPr/>
          <a:lstStyle/>
          <a:p>
            <a:r>
              <a:rPr lang="en-US" b="1" dirty="0"/>
              <a:t>World Water Day campaign</a:t>
            </a:r>
          </a:p>
          <a:p>
            <a:r>
              <a:rPr lang="en-US" dirty="0"/>
              <a:t>To celebrate World Water Day, a mailer was sent around to a collection of companies as well as the press. To read the message on the card, the receiver would have to hold it under running water. This highlighted the importance of water, demonstrating how it is the source of all life and knowledge. The campaign was shared across social media platforms and increased the awareness of World Water Day.</a:t>
            </a:r>
          </a:p>
          <a:p>
            <a:endParaRPr lang="en-IN" dirty="0"/>
          </a:p>
        </p:txBody>
      </p:sp>
      <p:pic>
        <p:nvPicPr>
          <p:cNvPr id="1028" name="Picture 4" descr="world water day campaign">
            <a:extLst>
              <a:ext uri="{FF2B5EF4-FFF2-40B4-BE49-F238E27FC236}">
                <a16:creationId xmlns:a16="http://schemas.microsoft.com/office/drawing/2014/main" id="{4CBD656E-B404-440A-A156-ED7E9C82B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028" y="3885321"/>
            <a:ext cx="52863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185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D81E-6DBF-470C-9A07-91FA7ADBF8DC}"/>
              </a:ext>
            </a:extLst>
          </p:cNvPr>
          <p:cNvSpPr>
            <a:spLocks noGrp="1"/>
          </p:cNvSpPr>
          <p:nvPr>
            <p:ph type="title"/>
          </p:nvPr>
        </p:nvSpPr>
        <p:spPr>
          <a:xfrm>
            <a:off x="98474" y="-872197"/>
            <a:ext cx="11255326" cy="2562885"/>
          </a:xfrm>
        </p:spPr>
        <p:txBody>
          <a:bodyPr/>
          <a:lstStyle/>
          <a:p>
            <a:r>
              <a:rPr lang="en-IN" dirty="0"/>
              <a:t>Example</a:t>
            </a:r>
          </a:p>
        </p:txBody>
      </p:sp>
      <p:sp>
        <p:nvSpPr>
          <p:cNvPr id="3" name="Content Placeholder 2">
            <a:extLst>
              <a:ext uri="{FF2B5EF4-FFF2-40B4-BE49-F238E27FC236}">
                <a16:creationId xmlns:a16="http://schemas.microsoft.com/office/drawing/2014/main" id="{321C3AA5-124B-4B57-9874-B59D091E9BD0}"/>
              </a:ext>
            </a:extLst>
          </p:cNvPr>
          <p:cNvSpPr>
            <a:spLocks noGrp="1"/>
          </p:cNvSpPr>
          <p:nvPr>
            <p:ph idx="1"/>
          </p:nvPr>
        </p:nvSpPr>
        <p:spPr>
          <a:xfrm>
            <a:off x="0" y="731412"/>
            <a:ext cx="11386625" cy="4220416"/>
          </a:xfrm>
        </p:spPr>
        <p:txBody>
          <a:bodyPr/>
          <a:lstStyle/>
          <a:p>
            <a:r>
              <a:rPr lang="en-US" b="1" dirty="0"/>
              <a:t>Nestle’s Kit Kat Chunky campaign</a:t>
            </a:r>
          </a:p>
          <a:p>
            <a:r>
              <a:rPr lang="en-US" dirty="0"/>
              <a:t>To promote their new Kit Kat Chunky chocolate bar, Nestle came up with a brilliant direct mail campaign - sending customers a free candy bar. The catch was that their chocolate bar couldn’t be delivered because it was just too chunky to fit through the letterbox. The recipients could exchange their card in-store for a free Kit Kat Chunky bar.</a:t>
            </a:r>
          </a:p>
          <a:p>
            <a:r>
              <a:rPr lang="en-US" dirty="0"/>
              <a:t>This genius campaign was simple and to the point and because of it, Nestle saw a huge spike in sales. This campaign is a great example</a:t>
            </a:r>
          </a:p>
          <a:p>
            <a:pPr marL="0" indent="0">
              <a:buNone/>
            </a:pPr>
            <a:r>
              <a:rPr lang="en-US" dirty="0"/>
              <a:t> of how personalization can go a long way.</a:t>
            </a:r>
          </a:p>
          <a:p>
            <a:endParaRPr lang="en-IN" dirty="0"/>
          </a:p>
        </p:txBody>
      </p:sp>
      <p:pic>
        <p:nvPicPr>
          <p:cNvPr id="2050" name="Picture 2" descr="kit kat chunky campaign">
            <a:extLst>
              <a:ext uri="{FF2B5EF4-FFF2-40B4-BE49-F238E27FC236}">
                <a16:creationId xmlns:a16="http://schemas.microsoft.com/office/drawing/2014/main" id="{F265FC1E-90FB-438D-B45E-5385BA1D3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4925" y="3730503"/>
            <a:ext cx="3267075" cy="443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037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1353</Words>
  <Application>Microsoft Office PowerPoint</Application>
  <PresentationFormat>Widescreen</PresentationFormat>
  <Paragraphs>190</Paragraphs>
  <Slides>46</Slides>
  <Notes>1</Notes>
  <HiddenSlides>0</HiddenSlides>
  <MMClips>2</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46</vt:i4>
      </vt:variant>
    </vt:vector>
  </HeadingPairs>
  <TitlesOfParts>
    <vt:vector size="61" baseType="lpstr">
      <vt:lpstr>Gungsuh</vt:lpstr>
      <vt:lpstr>Aharoni</vt:lpstr>
      <vt:lpstr>Arial</vt:lpstr>
      <vt:lpstr>Bembo</vt:lpstr>
      <vt:lpstr>Calibri</vt:lpstr>
      <vt:lpstr>Calibri Light</vt:lpstr>
      <vt:lpstr>Comic Sans MS</vt:lpstr>
      <vt:lpstr>Consolas</vt:lpstr>
      <vt:lpstr>Franklin Gothic Heavy</vt:lpstr>
      <vt:lpstr>Georgia Pro</vt:lpstr>
      <vt:lpstr>Georgia Pro Light</vt:lpstr>
      <vt:lpstr>inherit</vt:lpstr>
      <vt:lpstr>Lato</vt:lpstr>
      <vt:lpstr>Wingdings</vt:lpstr>
      <vt:lpstr>Office Theme</vt:lpstr>
      <vt:lpstr>Direct Marketing</vt:lpstr>
      <vt:lpstr>Meaning</vt:lpstr>
      <vt:lpstr>Objectives of Direct Marketing </vt:lpstr>
      <vt:lpstr>Components of Successful Direct Marketing </vt:lpstr>
      <vt:lpstr>Tools of Direct Marketing</vt:lpstr>
      <vt:lpstr>Advantages of Direct Marketing</vt:lpstr>
      <vt:lpstr>Disadvantages of Direct Marketing</vt:lpstr>
      <vt:lpstr>Example</vt:lpstr>
      <vt:lpstr>Example</vt:lpstr>
      <vt:lpstr>What is PR ?</vt:lpstr>
      <vt:lpstr>Tools of PR</vt:lpstr>
      <vt:lpstr>What is OTT ?</vt:lpstr>
      <vt:lpstr>Indian mindset</vt:lpstr>
      <vt:lpstr>This became….</vt:lpstr>
      <vt:lpstr>This….</vt:lpstr>
      <vt:lpstr>Reasons for OTT media’s success</vt:lpstr>
      <vt:lpstr>NETFLIX…American….entered India in 2016</vt:lpstr>
      <vt:lpstr>Netflix business</vt:lpstr>
      <vt:lpstr>Other costs - Netflix</vt:lpstr>
      <vt:lpstr>HOTSTAR possessed by Novi Digital Entertainment Private Limited, a completely claimed auxiliary of Star India Private Limited</vt:lpstr>
      <vt:lpstr>HOTSTAR</vt:lpstr>
      <vt:lpstr>Now…</vt:lpstr>
      <vt:lpstr>Amazon Prime</vt:lpstr>
      <vt:lpstr>PowerPoint Presentation</vt:lpstr>
      <vt:lpstr>PowerPoint Presentation</vt:lpstr>
      <vt:lpstr>PowerPoint Presentation</vt:lpstr>
      <vt:lpstr>Hoichoi</vt:lpstr>
      <vt:lpstr>ALTBalaji  Balaji Telefilms  membership-based Accessible over various interfaces  Ekta Kapoor-2015</vt:lpstr>
      <vt:lpstr>PowerPoint Presentation</vt:lpstr>
      <vt:lpstr>IMC development process</vt:lpstr>
      <vt:lpstr>Marketing and advertising to the millennial</vt:lpstr>
      <vt:lpstr>PowerPoint Presentation</vt:lpstr>
      <vt:lpstr>PowerPoint Presentation</vt:lpstr>
      <vt:lpstr>PowerPoint Presentation</vt:lpstr>
      <vt:lpstr>PowerPoint Presentation</vt:lpstr>
      <vt:lpstr>Current stats</vt:lpstr>
      <vt:lpstr>Quick glimpse through the recent women-oriented ads (millennial)</vt:lpstr>
      <vt:lpstr>Pepperfry - Womaniya </vt:lpstr>
      <vt:lpstr> Major segments identified</vt:lpstr>
      <vt:lpstr>PowerPoint Presentation</vt:lpstr>
      <vt:lpstr>PowerPoint Presentation</vt:lpstr>
      <vt:lpstr>PowerPoint Presentation</vt:lpstr>
      <vt:lpstr>All about millennial..</vt:lpstr>
      <vt:lpstr>PowerPoint Presentation</vt:lpstr>
      <vt:lpstr>PowerPoint Presentation</vt:lpstr>
      <vt:lpstr>Technology -reinforced the digital payments industry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 Marketing</dc:title>
  <dc:creator>ash gujral</dc:creator>
  <cp:lastModifiedBy>Sanjit Kulvinder Gujral</cp:lastModifiedBy>
  <cp:revision>19</cp:revision>
  <dcterms:created xsi:type="dcterms:W3CDTF">2020-02-22T12:22:52Z</dcterms:created>
  <dcterms:modified xsi:type="dcterms:W3CDTF">2023-02-26T13:13:05Z</dcterms:modified>
</cp:coreProperties>
</file>