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76" r:id="rId3"/>
  </p:sldMasterIdLst>
  <p:notesMasterIdLst>
    <p:notesMasterId r:id="rId45"/>
  </p:notesMasterIdLst>
  <p:sldIdLst>
    <p:sldId id="257" r:id="rId4"/>
    <p:sldId id="276" r:id="rId5"/>
    <p:sldId id="303" r:id="rId6"/>
    <p:sldId id="290" r:id="rId7"/>
    <p:sldId id="263" r:id="rId8"/>
    <p:sldId id="281" r:id="rId9"/>
    <p:sldId id="296" r:id="rId10"/>
    <p:sldId id="301" r:id="rId11"/>
    <p:sldId id="268" r:id="rId12"/>
    <p:sldId id="327" r:id="rId13"/>
    <p:sldId id="306" r:id="rId14"/>
    <p:sldId id="307" r:id="rId15"/>
    <p:sldId id="308" r:id="rId16"/>
    <p:sldId id="316" r:id="rId17"/>
    <p:sldId id="309" r:id="rId18"/>
    <p:sldId id="328" r:id="rId19"/>
    <p:sldId id="310" r:id="rId20"/>
    <p:sldId id="311" r:id="rId21"/>
    <p:sldId id="313" r:id="rId22"/>
    <p:sldId id="314" r:id="rId23"/>
    <p:sldId id="323" r:id="rId24"/>
    <p:sldId id="324" r:id="rId25"/>
    <p:sldId id="325" r:id="rId26"/>
    <p:sldId id="326" r:id="rId27"/>
    <p:sldId id="541" r:id="rId28"/>
    <p:sldId id="543" r:id="rId29"/>
    <p:sldId id="544" r:id="rId30"/>
    <p:sldId id="546" r:id="rId31"/>
    <p:sldId id="545" r:id="rId32"/>
    <p:sldId id="421" r:id="rId33"/>
    <p:sldId id="423" r:id="rId34"/>
    <p:sldId id="424" r:id="rId35"/>
    <p:sldId id="426" r:id="rId36"/>
    <p:sldId id="716" r:id="rId37"/>
    <p:sldId id="427" r:id="rId38"/>
    <p:sldId id="717" r:id="rId39"/>
    <p:sldId id="718" r:id="rId40"/>
    <p:sldId id="428" r:id="rId41"/>
    <p:sldId id="429" r:id="rId42"/>
    <p:sldId id="430" r:id="rId43"/>
    <p:sldId id="43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66" d="100"/>
          <a:sy n="66"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188F6AC-7C73-41ED-BCFC-C7E33CF8A5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8C36733E-7D31-4F8F-B3BE-9382C250A88A}">
      <dgm:prSet phldrT="[Text]"/>
      <dgm:spPr/>
      <dgm:t>
        <a:bodyPr/>
        <a:lstStyle/>
        <a:p>
          <a:r>
            <a:rPr lang="en-IN" dirty="0"/>
            <a:t>Agency Brief</a:t>
          </a:r>
        </a:p>
      </dgm:t>
    </dgm:pt>
    <dgm:pt modelId="{F6DA78AA-0D5B-4C83-9CD0-C9670A05A1AE}" type="parTrans" cxnId="{6215F1FC-7527-4D2E-BDBB-F99D2F7FD131}">
      <dgm:prSet/>
      <dgm:spPr/>
      <dgm:t>
        <a:bodyPr/>
        <a:lstStyle/>
        <a:p>
          <a:endParaRPr lang="en-IN"/>
        </a:p>
      </dgm:t>
    </dgm:pt>
    <dgm:pt modelId="{CE7C68C2-2DB3-4B01-A863-487EF639FBFE}" type="sibTrans" cxnId="{6215F1FC-7527-4D2E-BDBB-F99D2F7FD131}">
      <dgm:prSet/>
      <dgm:spPr/>
      <dgm:t>
        <a:bodyPr/>
        <a:lstStyle/>
        <a:p>
          <a:endParaRPr lang="en-IN"/>
        </a:p>
      </dgm:t>
    </dgm:pt>
    <dgm:pt modelId="{D27A45FD-05A7-44BC-A5C2-8280EDCF25CC}">
      <dgm:prSet phldrT="[Text]"/>
      <dgm:spPr/>
      <dgm:t>
        <a:bodyPr/>
        <a:lstStyle/>
        <a:p>
          <a:r>
            <a:rPr lang="en-IN" dirty="0"/>
            <a:t>Creative brief</a:t>
          </a:r>
        </a:p>
      </dgm:t>
    </dgm:pt>
    <dgm:pt modelId="{806F49CD-0C80-4F8F-92E5-B826487ACCF9}" type="parTrans" cxnId="{EC967EE1-F640-47D0-9934-A2FE03151DD8}">
      <dgm:prSet/>
      <dgm:spPr/>
      <dgm:t>
        <a:bodyPr/>
        <a:lstStyle/>
        <a:p>
          <a:endParaRPr lang="en-IN"/>
        </a:p>
      </dgm:t>
    </dgm:pt>
    <dgm:pt modelId="{74D50716-71CD-406B-822E-1D77BDC3E764}" type="sibTrans" cxnId="{EC967EE1-F640-47D0-9934-A2FE03151DD8}">
      <dgm:prSet/>
      <dgm:spPr/>
      <dgm:t>
        <a:bodyPr/>
        <a:lstStyle/>
        <a:p>
          <a:endParaRPr lang="en-IN"/>
        </a:p>
      </dgm:t>
    </dgm:pt>
    <dgm:pt modelId="{99503F9B-59A1-4347-BA01-67D448290E64}">
      <dgm:prSet phldrT="[Text]"/>
      <dgm:spPr/>
      <dgm:t>
        <a:bodyPr/>
        <a:lstStyle/>
        <a:p>
          <a:r>
            <a:rPr lang="en-IN" dirty="0"/>
            <a:t>Creative </a:t>
          </a:r>
        </a:p>
      </dgm:t>
    </dgm:pt>
    <dgm:pt modelId="{662BFC63-F848-4F53-9406-9C4BBE2D8852}" type="parTrans" cxnId="{942F6FDF-A117-4BA7-B6BB-1964287CA3A6}">
      <dgm:prSet/>
      <dgm:spPr/>
      <dgm:t>
        <a:bodyPr/>
        <a:lstStyle/>
        <a:p>
          <a:endParaRPr lang="en-IN"/>
        </a:p>
      </dgm:t>
    </dgm:pt>
    <dgm:pt modelId="{ECEBD122-C57A-4929-9E8B-6402B2BB5ECA}" type="sibTrans" cxnId="{942F6FDF-A117-4BA7-B6BB-1964287CA3A6}">
      <dgm:prSet/>
      <dgm:spPr/>
      <dgm:t>
        <a:bodyPr/>
        <a:lstStyle/>
        <a:p>
          <a:endParaRPr lang="en-IN"/>
        </a:p>
      </dgm:t>
    </dgm:pt>
    <dgm:pt modelId="{9FFF685C-B957-4014-B36B-5DC925C7D2DC}">
      <dgm:prSet phldrT="[Text]"/>
      <dgm:spPr/>
      <dgm:t>
        <a:bodyPr/>
        <a:lstStyle/>
        <a:p>
          <a:r>
            <a:rPr lang="en-IN" dirty="0"/>
            <a:t>Media Brief</a:t>
          </a:r>
        </a:p>
      </dgm:t>
    </dgm:pt>
    <dgm:pt modelId="{25CD1732-B0D0-48B1-8182-278FA1A15A9A}" type="parTrans" cxnId="{3F751EE1-CE3B-4ABC-844C-E2EE43551A0A}">
      <dgm:prSet/>
      <dgm:spPr/>
      <dgm:t>
        <a:bodyPr/>
        <a:lstStyle/>
        <a:p>
          <a:endParaRPr lang="en-IN"/>
        </a:p>
      </dgm:t>
    </dgm:pt>
    <dgm:pt modelId="{13B9ECAC-3357-4FED-9BE8-10E7FBD30F2C}" type="sibTrans" cxnId="{3F751EE1-CE3B-4ABC-844C-E2EE43551A0A}">
      <dgm:prSet/>
      <dgm:spPr/>
      <dgm:t>
        <a:bodyPr/>
        <a:lstStyle/>
        <a:p>
          <a:endParaRPr lang="en-IN"/>
        </a:p>
      </dgm:t>
    </dgm:pt>
    <dgm:pt modelId="{8320600F-AB62-402C-B558-3CF59C1293F8}">
      <dgm:prSet phldrT="[Text]"/>
      <dgm:spPr/>
      <dgm:t>
        <a:bodyPr/>
        <a:lstStyle/>
        <a:p>
          <a:r>
            <a:rPr lang="en-IN" dirty="0"/>
            <a:t>Media Plan</a:t>
          </a:r>
        </a:p>
      </dgm:t>
    </dgm:pt>
    <dgm:pt modelId="{3B34337F-D1C1-4D79-870D-AAEEB6CBDF86}" type="parTrans" cxnId="{39B519A0-3AAF-41FC-8B70-DC4CE8691957}">
      <dgm:prSet/>
      <dgm:spPr/>
      <dgm:t>
        <a:bodyPr/>
        <a:lstStyle/>
        <a:p>
          <a:endParaRPr lang="en-IN"/>
        </a:p>
      </dgm:t>
    </dgm:pt>
    <dgm:pt modelId="{B2C21005-4592-4EE8-8407-02321A033DF0}" type="sibTrans" cxnId="{39B519A0-3AAF-41FC-8B70-DC4CE8691957}">
      <dgm:prSet/>
      <dgm:spPr/>
      <dgm:t>
        <a:bodyPr/>
        <a:lstStyle/>
        <a:p>
          <a:endParaRPr lang="en-IN"/>
        </a:p>
      </dgm:t>
    </dgm:pt>
    <dgm:pt modelId="{6FB39E07-2ECC-428B-ACDD-7001B3150884}">
      <dgm:prSet/>
      <dgm:spPr/>
      <dgm:t>
        <a:bodyPr/>
        <a:lstStyle/>
        <a:p>
          <a:r>
            <a:rPr lang="en-IN" dirty="0"/>
            <a:t>Production</a:t>
          </a:r>
        </a:p>
      </dgm:t>
    </dgm:pt>
    <dgm:pt modelId="{0D9CBE66-BAB6-42F6-BA4B-2CD0310EB6F5}" type="parTrans" cxnId="{A837FEEA-B400-415B-B1ED-44F9351CEC8A}">
      <dgm:prSet/>
      <dgm:spPr/>
      <dgm:t>
        <a:bodyPr/>
        <a:lstStyle/>
        <a:p>
          <a:endParaRPr lang="en-IN"/>
        </a:p>
      </dgm:t>
    </dgm:pt>
    <dgm:pt modelId="{7657F981-3078-47D2-ABF8-B1CFFC5FB01D}" type="sibTrans" cxnId="{A837FEEA-B400-415B-B1ED-44F9351CEC8A}">
      <dgm:prSet/>
      <dgm:spPr/>
      <dgm:t>
        <a:bodyPr/>
        <a:lstStyle/>
        <a:p>
          <a:endParaRPr lang="en-IN"/>
        </a:p>
      </dgm:t>
    </dgm:pt>
    <dgm:pt modelId="{83329F7C-C94C-4EE7-9FA1-3891AC46A35D}">
      <dgm:prSet/>
      <dgm:spPr/>
      <dgm:t>
        <a:bodyPr/>
        <a:lstStyle/>
        <a:p>
          <a:r>
            <a:rPr lang="en-IN" dirty="0"/>
            <a:t>Operations Scheduling</a:t>
          </a:r>
        </a:p>
      </dgm:t>
    </dgm:pt>
    <dgm:pt modelId="{FF96A859-380C-483F-8438-351468DA8CD4}" type="sibTrans" cxnId="{2886F3CA-695E-4051-AACC-FC20DD384568}">
      <dgm:prSet/>
      <dgm:spPr/>
      <dgm:t>
        <a:bodyPr/>
        <a:lstStyle/>
        <a:p>
          <a:endParaRPr lang="en-IN"/>
        </a:p>
      </dgm:t>
    </dgm:pt>
    <dgm:pt modelId="{75FBCE8B-388A-46B9-8A04-98ED4521DA18}" type="parTrans" cxnId="{2886F3CA-695E-4051-AACC-FC20DD384568}">
      <dgm:prSet/>
      <dgm:spPr/>
      <dgm:t>
        <a:bodyPr/>
        <a:lstStyle/>
        <a:p>
          <a:endParaRPr lang="en-IN"/>
        </a:p>
      </dgm:t>
    </dgm:pt>
    <dgm:pt modelId="{701783A1-A7B8-4EAD-8936-24D93C6242B7}" type="pres">
      <dgm:prSet presAssocID="{1188F6AC-7C73-41ED-BCFC-C7E33CF8A505}" presName="Name0" presStyleCnt="0">
        <dgm:presLayoutVars>
          <dgm:chPref val="1"/>
          <dgm:dir/>
          <dgm:animOne val="branch"/>
          <dgm:animLvl val="lvl"/>
          <dgm:resizeHandles val="exact"/>
        </dgm:presLayoutVars>
      </dgm:prSet>
      <dgm:spPr/>
    </dgm:pt>
    <dgm:pt modelId="{39B319B3-3550-4BF2-9A14-F496C699A728}" type="pres">
      <dgm:prSet presAssocID="{8C36733E-7D31-4F8F-B3BE-9382C250A88A}" presName="root1" presStyleCnt="0"/>
      <dgm:spPr/>
    </dgm:pt>
    <dgm:pt modelId="{306228EB-3F03-4D6B-AA3F-75BA7DE7B6A8}" type="pres">
      <dgm:prSet presAssocID="{8C36733E-7D31-4F8F-B3BE-9382C250A88A}" presName="LevelOneTextNode" presStyleLbl="node0" presStyleIdx="0" presStyleCnt="1">
        <dgm:presLayoutVars>
          <dgm:chPref val="3"/>
        </dgm:presLayoutVars>
      </dgm:prSet>
      <dgm:spPr/>
    </dgm:pt>
    <dgm:pt modelId="{8C7A7AF3-AFDC-4659-B977-6B6EC2AC3FDD}" type="pres">
      <dgm:prSet presAssocID="{8C36733E-7D31-4F8F-B3BE-9382C250A88A}" presName="level2hierChild" presStyleCnt="0"/>
      <dgm:spPr/>
    </dgm:pt>
    <dgm:pt modelId="{2A3425A6-DF52-46D1-A78E-CD914F56A7E3}" type="pres">
      <dgm:prSet presAssocID="{806F49CD-0C80-4F8F-92E5-B826487ACCF9}" presName="conn2-1" presStyleLbl="parChTrans1D2" presStyleIdx="0" presStyleCnt="2"/>
      <dgm:spPr/>
    </dgm:pt>
    <dgm:pt modelId="{071523D0-C944-4A15-B9C7-5DEBF1630860}" type="pres">
      <dgm:prSet presAssocID="{806F49CD-0C80-4F8F-92E5-B826487ACCF9}" presName="connTx" presStyleLbl="parChTrans1D2" presStyleIdx="0" presStyleCnt="2"/>
      <dgm:spPr/>
    </dgm:pt>
    <dgm:pt modelId="{2DE07561-CBA0-40E5-B24D-94EC6FEF86ED}" type="pres">
      <dgm:prSet presAssocID="{D27A45FD-05A7-44BC-A5C2-8280EDCF25CC}" presName="root2" presStyleCnt="0"/>
      <dgm:spPr/>
    </dgm:pt>
    <dgm:pt modelId="{59B927B6-9184-4F36-AF53-8852B7A542E7}" type="pres">
      <dgm:prSet presAssocID="{D27A45FD-05A7-44BC-A5C2-8280EDCF25CC}" presName="LevelTwoTextNode" presStyleLbl="node2" presStyleIdx="0" presStyleCnt="2">
        <dgm:presLayoutVars>
          <dgm:chPref val="3"/>
        </dgm:presLayoutVars>
      </dgm:prSet>
      <dgm:spPr/>
    </dgm:pt>
    <dgm:pt modelId="{E414104E-F4B1-45ED-9DFF-E5BD39A0DD4D}" type="pres">
      <dgm:prSet presAssocID="{D27A45FD-05A7-44BC-A5C2-8280EDCF25CC}" presName="level3hierChild" presStyleCnt="0"/>
      <dgm:spPr/>
    </dgm:pt>
    <dgm:pt modelId="{71B3AAC1-62EE-4432-A6E6-72ED0ABDD476}" type="pres">
      <dgm:prSet presAssocID="{662BFC63-F848-4F53-9406-9C4BBE2D8852}" presName="conn2-1" presStyleLbl="parChTrans1D3" presStyleIdx="0" presStyleCnt="2"/>
      <dgm:spPr/>
    </dgm:pt>
    <dgm:pt modelId="{BA542341-D61E-49D9-8714-F30DBB4FCC84}" type="pres">
      <dgm:prSet presAssocID="{662BFC63-F848-4F53-9406-9C4BBE2D8852}" presName="connTx" presStyleLbl="parChTrans1D3" presStyleIdx="0" presStyleCnt="2"/>
      <dgm:spPr/>
    </dgm:pt>
    <dgm:pt modelId="{FCDC854B-DAE5-4850-A1FC-F1E8A09FBB20}" type="pres">
      <dgm:prSet presAssocID="{99503F9B-59A1-4347-BA01-67D448290E64}" presName="root2" presStyleCnt="0"/>
      <dgm:spPr/>
    </dgm:pt>
    <dgm:pt modelId="{8A215AA2-76DF-4D34-9824-88317402B401}" type="pres">
      <dgm:prSet presAssocID="{99503F9B-59A1-4347-BA01-67D448290E64}" presName="LevelTwoTextNode" presStyleLbl="node3" presStyleIdx="0" presStyleCnt="2">
        <dgm:presLayoutVars>
          <dgm:chPref val="3"/>
        </dgm:presLayoutVars>
      </dgm:prSet>
      <dgm:spPr/>
    </dgm:pt>
    <dgm:pt modelId="{82E07642-ACDD-47E8-9C03-3924093F1C11}" type="pres">
      <dgm:prSet presAssocID="{99503F9B-59A1-4347-BA01-67D448290E64}" presName="level3hierChild" presStyleCnt="0"/>
      <dgm:spPr/>
    </dgm:pt>
    <dgm:pt modelId="{641CD66E-F9FF-4FC7-8F3F-28814699E761}" type="pres">
      <dgm:prSet presAssocID="{0D9CBE66-BAB6-42F6-BA4B-2CD0310EB6F5}" presName="conn2-1" presStyleLbl="parChTrans1D4" presStyleIdx="0" presStyleCnt="2"/>
      <dgm:spPr/>
    </dgm:pt>
    <dgm:pt modelId="{5BDF7787-49D3-4FEB-ADD2-169D0352CC47}" type="pres">
      <dgm:prSet presAssocID="{0D9CBE66-BAB6-42F6-BA4B-2CD0310EB6F5}" presName="connTx" presStyleLbl="parChTrans1D4" presStyleIdx="0" presStyleCnt="2"/>
      <dgm:spPr/>
    </dgm:pt>
    <dgm:pt modelId="{C855580C-B89A-4605-8670-07D90E241A37}" type="pres">
      <dgm:prSet presAssocID="{6FB39E07-2ECC-428B-ACDD-7001B3150884}" presName="root2" presStyleCnt="0"/>
      <dgm:spPr/>
    </dgm:pt>
    <dgm:pt modelId="{7E65B22B-58F1-42FD-A6E5-769BD635D6A3}" type="pres">
      <dgm:prSet presAssocID="{6FB39E07-2ECC-428B-ACDD-7001B3150884}" presName="LevelTwoTextNode" presStyleLbl="node4" presStyleIdx="0" presStyleCnt="2">
        <dgm:presLayoutVars>
          <dgm:chPref val="3"/>
        </dgm:presLayoutVars>
      </dgm:prSet>
      <dgm:spPr/>
    </dgm:pt>
    <dgm:pt modelId="{B89CC60C-9B46-47C1-A68D-CEFBAD6B81FC}" type="pres">
      <dgm:prSet presAssocID="{6FB39E07-2ECC-428B-ACDD-7001B3150884}" presName="level3hierChild" presStyleCnt="0"/>
      <dgm:spPr/>
    </dgm:pt>
    <dgm:pt modelId="{779B413E-E3E3-426D-9399-18E11BC8227F}" type="pres">
      <dgm:prSet presAssocID="{25CD1732-B0D0-48B1-8182-278FA1A15A9A}" presName="conn2-1" presStyleLbl="parChTrans1D2" presStyleIdx="1" presStyleCnt="2"/>
      <dgm:spPr/>
    </dgm:pt>
    <dgm:pt modelId="{504ECACA-387E-44AE-8EE6-2AA51A20989F}" type="pres">
      <dgm:prSet presAssocID="{25CD1732-B0D0-48B1-8182-278FA1A15A9A}" presName="connTx" presStyleLbl="parChTrans1D2" presStyleIdx="1" presStyleCnt="2"/>
      <dgm:spPr/>
    </dgm:pt>
    <dgm:pt modelId="{64CD0AB4-756F-4B31-A5CE-EB1A9A921324}" type="pres">
      <dgm:prSet presAssocID="{9FFF685C-B957-4014-B36B-5DC925C7D2DC}" presName="root2" presStyleCnt="0"/>
      <dgm:spPr/>
    </dgm:pt>
    <dgm:pt modelId="{C4F02ED8-0815-4670-917C-F9C2F95A0B88}" type="pres">
      <dgm:prSet presAssocID="{9FFF685C-B957-4014-B36B-5DC925C7D2DC}" presName="LevelTwoTextNode" presStyleLbl="node2" presStyleIdx="1" presStyleCnt="2">
        <dgm:presLayoutVars>
          <dgm:chPref val="3"/>
        </dgm:presLayoutVars>
      </dgm:prSet>
      <dgm:spPr/>
    </dgm:pt>
    <dgm:pt modelId="{0C4324C3-6672-4A28-8784-C3A98866522E}" type="pres">
      <dgm:prSet presAssocID="{9FFF685C-B957-4014-B36B-5DC925C7D2DC}" presName="level3hierChild" presStyleCnt="0"/>
      <dgm:spPr/>
    </dgm:pt>
    <dgm:pt modelId="{26D6E9E1-56E8-4CA7-A3C7-13FDBABD4ADB}" type="pres">
      <dgm:prSet presAssocID="{3B34337F-D1C1-4D79-870D-AAEEB6CBDF86}" presName="conn2-1" presStyleLbl="parChTrans1D3" presStyleIdx="1" presStyleCnt="2"/>
      <dgm:spPr/>
    </dgm:pt>
    <dgm:pt modelId="{8DD367BE-4480-4B41-BA35-9B26462775D1}" type="pres">
      <dgm:prSet presAssocID="{3B34337F-D1C1-4D79-870D-AAEEB6CBDF86}" presName="connTx" presStyleLbl="parChTrans1D3" presStyleIdx="1" presStyleCnt="2"/>
      <dgm:spPr/>
    </dgm:pt>
    <dgm:pt modelId="{8F2B3D75-CB7E-4030-B8D5-47FCE57D5562}" type="pres">
      <dgm:prSet presAssocID="{8320600F-AB62-402C-B558-3CF59C1293F8}" presName="root2" presStyleCnt="0"/>
      <dgm:spPr/>
    </dgm:pt>
    <dgm:pt modelId="{7BBB892F-83E2-45A6-A8FB-7ED9C85F1FEA}" type="pres">
      <dgm:prSet presAssocID="{8320600F-AB62-402C-B558-3CF59C1293F8}" presName="LevelTwoTextNode" presStyleLbl="node3" presStyleIdx="1" presStyleCnt="2">
        <dgm:presLayoutVars>
          <dgm:chPref val="3"/>
        </dgm:presLayoutVars>
      </dgm:prSet>
      <dgm:spPr/>
    </dgm:pt>
    <dgm:pt modelId="{A1579918-FEF5-44D8-A4D1-2DB2A5CB29AF}" type="pres">
      <dgm:prSet presAssocID="{8320600F-AB62-402C-B558-3CF59C1293F8}" presName="level3hierChild" presStyleCnt="0"/>
      <dgm:spPr/>
    </dgm:pt>
    <dgm:pt modelId="{30D9B9FB-8B8E-4C70-822D-65DFC36C09A7}" type="pres">
      <dgm:prSet presAssocID="{75FBCE8B-388A-46B9-8A04-98ED4521DA18}" presName="conn2-1" presStyleLbl="parChTrans1D4" presStyleIdx="1" presStyleCnt="2"/>
      <dgm:spPr/>
    </dgm:pt>
    <dgm:pt modelId="{A63C2995-60B9-4256-89C7-A44BDCBFCD0C}" type="pres">
      <dgm:prSet presAssocID="{75FBCE8B-388A-46B9-8A04-98ED4521DA18}" presName="connTx" presStyleLbl="parChTrans1D4" presStyleIdx="1" presStyleCnt="2"/>
      <dgm:spPr/>
    </dgm:pt>
    <dgm:pt modelId="{3360C28A-B899-4067-BF1F-1F75EEC8E5DD}" type="pres">
      <dgm:prSet presAssocID="{83329F7C-C94C-4EE7-9FA1-3891AC46A35D}" presName="root2" presStyleCnt="0"/>
      <dgm:spPr/>
    </dgm:pt>
    <dgm:pt modelId="{8729E0E2-80A8-4589-BC3A-261B6972AD31}" type="pres">
      <dgm:prSet presAssocID="{83329F7C-C94C-4EE7-9FA1-3891AC46A35D}" presName="LevelTwoTextNode" presStyleLbl="node4" presStyleIdx="1" presStyleCnt="2">
        <dgm:presLayoutVars>
          <dgm:chPref val="3"/>
        </dgm:presLayoutVars>
      </dgm:prSet>
      <dgm:spPr/>
    </dgm:pt>
    <dgm:pt modelId="{7405845E-A037-4B7A-8DB3-440E154EF58E}" type="pres">
      <dgm:prSet presAssocID="{83329F7C-C94C-4EE7-9FA1-3891AC46A35D}" presName="level3hierChild" presStyleCnt="0"/>
      <dgm:spPr/>
    </dgm:pt>
  </dgm:ptLst>
  <dgm:cxnLst>
    <dgm:cxn modelId="{96CE8104-4289-4115-9E36-FDA3485CB010}" type="presOf" srcId="{99503F9B-59A1-4347-BA01-67D448290E64}" destId="{8A215AA2-76DF-4D34-9824-88317402B401}" srcOrd="0" destOrd="0" presId="urn:microsoft.com/office/officeart/2008/layout/HorizontalMultiLevelHierarchy"/>
    <dgm:cxn modelId="{E45E2809-18C0-4E36-9D50-53B7D5E1AA3B}" type="presOf" srcId="{3B34337F-D1C1-4D79-870D-AAEEB6CBDF86}" destId="{26D6E9E1-56E8-4CA7-A3C7-13FDBABD4ADB}" srcOrd="0" destOrd="0" presId="urn:microsoft.com/office/officeart/2008/layout/HorizontalMultiLevelHierarchy"/>
    <dgm:cxn modelId="{A7CCF60E-5933-403A-B9FB-31640717E64F}" type="presOf" srcId="{8C36733E-7D31-4F8F-B3BE-9382C250A88A}" destId="{306228EB-3F03-4D6B-AA3F-75BA7DE7B6A8}" srcOrd="0" destOrd="0" presId="urn:microsoft.com/office/officeart/2008/layout/HorizontalMultiLevelHierarchy"/>
    <dgm:cxn modelId="{CF38CF12-B751-4DC2-9F79-F0496D9CABF8}" type="presOf" srcId="{3B34337F-D1C1-4D79-870D-AAEEB6CBDF86}" destId="{8DD367BE-4480-4B41-BA35-9B26462775D1}" srcOrd="1" destOrd="0" presId="urn:microsoft.com/office/officeart/2008/layout/HorizontalMultiLevelHierarchy"/>
    <dgm:cxn modelId="{A0E78F27-C84E-4F34-B036-78B2F0AD8DBD}" type="presOf" srcId="{806F49CD-0C80-4F8F-92E5-B826487ACCF9}" destId="{071523D0-C944-4A15-B9C7-5DEBF1630860}" srcOrd="1" destOrd="0" presId="urn:microsoft.com/office/officeart/2008/layout/HorizontalMultiLevelHierarchy"/>
    <dgm:cxn modelId="{98A09429-6146-4B2E-B46A-BF743B385D8B}" type="presOf" srcId="{662BFC63-F848-4F53-9406-9C4BBE2D8852}" destId="{BA542341-D61E-49D9-8714-F30DBB4FCC84}" srcOrd="1" destOrd="0" presId="urn:microsoft.com/office/officeart/2008/layout/HorizontalMultiLevelHierarchy"/>
    <dgm:cxn modelId="{58E75932-E1F0-4C51-96BA-81F10F7B4942}" type="presOf" srcId="{0D9CBE66-BAB6-42F6-BA4B-2CD0310EB6F5}" destId="{641CD66E-F9FF-4FC7-8F3F-28814699E761}" srcOrd="0" destOrd="0" presId="urn:microsoft.com/office/officeart/2008/layout/HorizontalMultiLevelHierarchy"/>
    <dgm:cxn modelId="{5B83FA69-E8F4-4784-90F4-FEE54E7FF181}" type="presOf" srcId="{0D9CBE66-BAB6-42F6-BA4B-2CD0310EB6F5}" destId="{5BDF7787-49D3-4FEB-ADD2-169D0352CC47}" srcOrd="1" destOrd="0" presId="urn:microsoft.com/office/officeart/2008/layout/HorizontalMultiLevelHierarchy"/>
    <dgm:cxn modelId="{2196FB49-B63F-44F6-A946-8093D2C8C178}" type="presOf" srcId="{662BFC63-F848-4F53-9406-9C4BBE2D8852}" destId="{71B3AAC1-62EE-4432-A6E6-72ED0ABDD476}" srcOrd="0" destOrd="0" presId="urn:microsoft.com/office/officeart/2008/layout/HorizontalMultiLevelHierarchy"/>
    <dgm:cxn modelId="{A8F0CD6A-4D4B-4F09-BB62-9E66768F38BA}" type="presOf" srcId="{806F49CD-0C80-4F8F-92E5-B826487ACCF9}" destId="{2A3425A6-DF52-46D1-A78E-CD914F56A7E3}" srcOrd="0" destOrd="0" presId="urn:microsoft.com/office/officeart/2008/layout/HorizontalMultiLevelHierarchy"/>
    <dgm:cxn modelId="{CCBFA54D-4B3D-488E-A6C0-30341A07B89A}" type="presOf" srcId="{8320600F-AB62-402C-B558-3CF59C1293F8}" destId="{7BBB892F-83E2-45A6-A8FB-7ED9C85F1FEA}" srcOrd="0" destOrd="0" presId="urn:microsoft.com/office/officeart/2008/layout/HorizontalMultiLevelHierarchy"/>
    <dgm:cxn modelId="{ECF26750-9961-4B29-9499-E674E1B03F4F}" type="presOf" srcId="{75FBCE8B-388A-46B9-8A04-98ED4521DA18}" destId="{A63C2995-60B9-4256-89C7-A44BDCBFCD0C}" srcOrd="1" destOrd="0" presId="urn:microsoft.com/office/officeart/2008/layout/HorizontalMultiLevelHierarchy"/>
    <dgm:cxn modelId="{459AEB80-D307-40F1-BDCF-F6CEC97B3D9B}" type="presOf" srcId="{6FB39E07-2ECC-428B-ACDD-7001B3150884}" destId="{7E65B22B-58F1-42FD-A6E5-769BD635D6A3}" srcOrd="0" destOrd="0" presId="urn:microsoft.com/office/officeart/2008/layout/HorizontalMultiLevelHierarchy"/>
    <dgm:cxn modelId="{0801B38E-43F2-4031-95BA-7F9D45448B23}" type="presOf" srcId="{75FBCE8B-388A-46B9-8A04-98ED4521DA18}" destId="{30D9B9FB-8B8E-4C70-822D-65DFC36C09A7}" srcOrd="0" destOrd="0" presId="urn:microsoft.com/office/officeart/2008/layout/HorizontalMultiLevelHierarchy"/>
    <dgm:cxn modelId="{39B519A0-3AAF-41FC-8B70-DC4CE8691957}" srcId="{9FFF685C-B957-4014-B36B-5DC925C7D2DC}" destId="{8320600F-AB62-402C-B558-3CF59C1293F8}" srcOrd="0" destOrd="0" parTransId="{3B34337F-D1C1-4D79-870D-AAEEB6CBDF86}" sibTransId="{B2C21005-4592-4EE8-8407-02321A033DF0}"/>
    <dgm:cxn modelId="{66C5F2A4-B214-4062-A27C-F12B4B160440}" type="presOf" srcId="{1188F6AC-7C73-41ED-BCFC-C7E33CF8A505}" destId="{701783A1-A7B8-4EAD-8936-24D93C6242B7}" srcOrd="0" destOrd="0" presId="urn:microsoft.com/office/officeart/2008/layout/HorizontalMultiLevelHierarchy"/>
    <dgm:cxn modelId="{43547ABA-913D-4A87-9C2A-B169523C1149}" type="presOf" srcId="{83329F7C-C94C-4EE7-9FA1-3891AC46A35D}" destId="{8729E0E2-80A8-4589-BC3A-261B6972AD31}" srcOrd="0" destOrd="0" presId="urn:microsoft.com/office/officeart/2008/layout/HorizontalMultiLevelHierarchy"/>
    <dgm:cxn modelId="{4896E0C4-7051-4586-8C23-7EB9E69A4B45}" type="presOf" srcId="{25CD1732-B0D0-48B1-8182-278FA1A15A9A}" destId="{779B413E-E3E3-426D-9399-18E11BC8227F}" srcOrd="0" destOrd="0" presId="urn:microsoft.com/office/officeart/2008/layout/HorizontalMultiLevelHierarchy"/>
    <dgm:cxn modelId="{2886F3CA-695E-4051-AACC-FC20DD384568}" srcId="{8320600F-AB62-402C-B558-3CF59C1293F8}" destId="{83329F7C-C94C-4EE7-9FA1-3891AC46A35D}" srcOrd="0" destOrd="0" parTransId="{75FBCE8B-388A-46B9-8A04-98ED4521DA18}" sibTransId="{FF96A859-380C-483F-8438-351468DA8CD4}"/>
    <dgm:cxn modelId="{2D1E4BDD-2D66-4C38-92FF-3FF8FFFBC273}" type="presOf" srcId="{25CD1732-B0D0-48B1-8182-278FA1A15A9A}" destId="{504ECACA-387E-44AE-8EE6-2AA51A20989F}" srcOrd="1" destOrd="0" presId="urn:microsoft.com/office/officeart/2008/layout/HorizontalMultiLevelHierarchy"/>
    <dgm:cxn modelId="{942F6FDF-A117-4BA7-B6BB-1964287CA3A6}" srcId="{D27A45FD-05A7-44BC-A5C2-8280EDCF25CC}" destId="{99503F9B-59A1-4347-BA01-67D448290E64}" srcOrd="0" destOrd="0" parTransId="{662BFC63-F848-4F53-9406-9C4BBE2D8852}" sibTransId="{ECEBD122-C57A-4929-9E8B-6402B2BB5ECA}"/>
    <dgm:cxn modelId="{3F751EE1-CE3B-4ABC-844C-E2EE43551A0A}" srcId="{8C36733E-7D31-4F8F-B3BE-9382C250A88A}" destId="{9FFF685C-B957-4014-B36B-5DC925C7D2DC}" srcOrd="1" destOrd="0" parTransId="{25CD1732-B0D0-48B1-8182-278FA1A15A9A}" sibTransId="{13B9ECAC-3357-4FED-9BE8-10E7FBD30F2C}"/>
    <dgm:cxn modelId="{EC967EE1-F640-47D0-9934-A2FE03151DD8}" srcId="{8C36733E-7D31-4F8F-B3BE-9382C250A88A}" destId="{D27A45FD-05A7-44BC-A5C2-8280EDCF25CC}" srcOrd="0" destOrd="0" parTransId="{806F49CD-0C80-4F8F-92E5-B826487ACCF9}" sibTransId="{74D50716-71CD-406B-822E-1D77BDC3E764}"/>
    <dgm:cxn modelId="{A837FEEA-B400-415B-B1ED-44F9351CEC8A}" srcId="{99503F9B-59A1-4347-BA01-67D448290E64}" destId="{6FB39E07-2ECC-428B-ACDD-7001B3150884}" srcOrd="0" destOrd="0" parTransId="{0D9CBE66-BAB6-42F6-BA4B-2CD0310EB6F5}" sibTransId="{7657F981-3078-47D2-ABF8-B1CFFC5FB01D}"/>
    <dgm:cxn modelId="{C949DAEE-51DF-4D8D-A4E8-A9FC7536BB88}" type="presOf" srcId="{D27A45FD-05A7-44BC-A5C2-8280EDCF25CC}" destId="{59B927B6-9184-4F36-AF53-8852B7A542E7}" srcOrd="0" destOrd="0" presId="urn:microsoft.com/office/officeart/2008/layout/HorizontalMultiLevelHierarchy"/>
    <dgm:cxn modelId="{6E196FF7-A869-442F-B867-69AC89189D6E}" type="presOf" srcId="{9FFF685C-B957-4014-B36B-5DC925C7D2DC}" destId="{C4F02ED8-0815-4670-917C-F9C2F95A0B88}" srcOrd="0" destOrd="0" presId="urn:microsoft.com/office/officeart/2008/layout/HorizontalMultiLevelHierarchy"/>
    <dgm:cxn modelId="{6215F1FC-7527-4D2E-BDBB-F99D2F7FD131}" srcId="{1188F6AC-7C73-41ED-BCFC-C7E33CF8A505}" destId="{8C36733E-7D31-4F8F-B3BE-9382C250A88A}" srcOrd="0" destOrd="0" parTransId="{F6DA78AA-0D5B-4C83-9CD0-C9670A05A1AE}" sibTransId="{CE7C68C2-2DB3-4B01-A863-487EF639FBFE}"/>
    <dgm:cxn modelId="{9FFAB51A-3BD3-476C-8CFD-D8CEBD7CBEF3}" type="presParOf" srcId="{701783A1-A7B8-4EAD-8936-24D93C6242B7}" destId="{39B319B3-3550-4BF2-9A14-F496C699A728}" srcOrd="0" destOrd="0" presId="urn:microsoft.com/office/officeart/2008/layout/HorizontalMultiLevelHierarchy"/>
    <dgm:cxn modelId="{F6B1DADF-294A-4721-A318-18905770F3D1}" type="presParOf" srcId="{39B319B3-3550-4BF2-9A14-F496C699A728}" destId="{306228EB-3F03-4D6B-AA3F-75BA7DE7B6A8}" srcOrd="0" destOrd="0" presId="urn:microsoft.com/office/officeart/2008/layout/HorizontalMultiLevelHierarchy"/>
    <dgm:cxn modelId="{63D1E1AD-B811-4377-80AA-A4BA09F5F5AD}" type="presParOf" srcId="{39B319B3-3550-4BF2-9A14-F496C699A728}" destId="{8C7A7AF3-AFDC-4659-B977-6B6EC2AC3FDD}" srcOrd="1" destOrd="0" presId="urn:microsoft.com/office/officeart/2008/layout/HorizontalMultiLevelHierarchy"/>
    <dgm:cxn modelId="{09D87010-F1E0-4B95-9463-33AA581FAF3C}" type="presParOf" srcId="{8C7A7AF3-AFDC-4659-B977-6B6EC2AC3FDD}" destId="{2A3425A6-DF52-46D1-A78E-CD914F56A7E3}" srcOrd="0" destOrd="0" presId="urn:microsoft.com/office/officeart/2008/layout/HorizontalMultiLevelHierarchy"/>
    <dgm:cxn modelId="{E511CA2E-0492-47FD-B351-5F18F1156D43}" type="presParOf" srcId="{2A3425A6-DF52-46D1-A78E-CD914F56A7E3}" destId="{071523D0-C944-4A15-B9C7-5DEBF1630860}" srcOrd="0" destOrd="0" presId="urn:microsoft.com/office/officeart/2008/layout/HorizontalMultiLevelHierarchy"/>
    <dgm:cxn modelId="{FC888961-D9C6-4672-AEB6-12A7897FD161}" type="presParOf" srcId="{8C7A7AF3-AFDC-4659-B977-6B6EC2AC3FDD}" destId="{2DE07561-CBA0-40E5-B24D-94EC6FEF86ED}" srcOrd="1" destOrd="0" presId="urn:microsoft.com/office/officeart/2008/layout/HorizontalMultiLevelHierarchy"/>
    <dgm:cxn modelId="{2A0D204F-FA47-45D0-90D0-4F12EAE5EA2B}" type="presParOf" srcId="{2DE07561-CBA0-40E5-B24D-94EC6FEF86ED}" destId="{59B927B6-9184-4F36-AF53-8852B7A542E7}" srcOrd="0" destOrd="0" presId="urn:microsoft.com/office/officeart/2008/layout/HorizontalMultiLevelHierarchy"/>
    <dgm:cxn modelId="{41DA2F7C-49FA-4FE6-9221-E38F932128A2}" type="presParOf" srcId="{2DE07561-CBA0-40E5-B24D-94EC6FEF86ED}" destId="{E414104E-F4B1-45ED-9DFF-E5BD39A0DD4D}" srcOrd="1" destOrd="0" presId="urn:microsoft.com/office/officeart/2008/layout/HorizontalMultiLevelHierarchy"/>
    <dgm:cxn modelId="{9333CF7F-2671-49FD-9FEF-82BFF6A83B50}" type="presParOf" srcId="{E414104E-F4B1-45ED-9DFF-E5BD39A0DD4D}" destId="{71B3AAC1-62EE-4432-A6E6-72ED0ABDD476}" srcOrd="0" destOrd="0" presId="urn:microsoft.com/office/officeart/2008/layout/HorizontalMultiLevelHierarchy"/>
    <dgm:cxn modelId="{DBC07E25-E98D-4B90-AA82-5D6DB732716C}" type="presParOf" srcId="{71B3AAC1-62EE-4432-A6E6-72ED0ABDD476}" destId="{BA542341-D61E-49D9-8714-F30DBB4FCC84}" srcOrd="0" destOrd="0" presId="urn:microsoft.com/office/officeart/2008/layout/HorizontalMultiLevelHierarchy"/>
    <dgm:cxn modelId="{576FAFFC-5CC8-41DC-A460-DEC9E3C05486}" type="presParOf" srcId="{E414104E-F4B1-45ED-9DFF-E5BD39A0DD4D}" destId="{FCDC854B-DAE5-4850-A1FC-F1E8A09FBB20}" srcOrd="1" destOrd="0" presId="urn:microsoft.com/office/officeart/2008/layout/HorizontalMultiLevelHierarchy"/>
    <dgm:cxn modelId="{80870C7C-0A33-47CB-ABE6-AC828FEF1C8D}" type="presParOf" srcId="{FCDC854B-DAE5-4850-A1FC-F1E8A09FBB20}" destId="{8A215AA2-76DF-4D34-9824-88317402B401}" srcOrd="0" destOrd="0" presId="urn:microsoft.com/office/officeart/2008/layout/HorizontalMultiLevelHierarchy"/>
    <dgm:cxn modelId="{E2FFD5D4-B348-4405-8C5A-70AFCCDEBA0E}" type="presParOf" srcId="{FCDC854B-DAE5-4850-A1FC-F1E8A09FBB20}" destId="{82E07642-ACDD-47E8-9C03-3924093F1C11}" srcOrd="1" destOrd="0" presId="urn:microsoft.com/office/officeart/2008/layout/HorizontalMultiLevelHierarchy"/>
    <dgm:cxn modelId="{2E695410-E0A7-4918-9EE2-8DD0F502C423}" type="presParOf" srcId="{82E07642-ACDD-47E8-9C03-3924093F1C11}" destId="{641CD66E-F9FF-4FC7-8F3F-28814699E761}" srcOrd="0" destOrd="0" presId="urn:microsoft.com/office/officeart/2008/layout/HorizontalMultiLevelHierarchy"/>
    <dgm:cxn modelId="{E2ED6BB5-6C4E-4E6B-8D40-3AFFE25C0C15}" type="presParOf" srcId="{641CD66E-F9FF-4FC7-8F3F-28814699E761}" destId="{5BDF7787-49D3-4FEB-ADD2-169D0352CC47}" srcOrd="0" destOrd="0" presId="urn:microsoft.com/office/officeart/2008/layout/HorizontalMultiLevelHierarchy"/>
    <dgm:cxn modelId="{1CD31C5A-6941-4764-A00C-4EE4218A353D}" type="presParOf" srcId="{82E07642-ACDD-47E8-9C03-3924093F1C11}" destId="{C855580C-B89A-4605-8670-07D90E241A37}" srcOrd="1" destOrd="0" presId="urn:microsoft.com/office/officeart/2008/layout/HorizontalMultiLevelHierarchy"/>
    <dgm:cxn modelId="{FF9C750F-771D-4DF6-B940-AC74DFCA6666}" type="presParOf" srcId="{C855580C-B89A-4605-8670-07D90E241A37}" destId="{7E65B22B-58F1-42FD-A6E5-769BD635D6A3}" srcOrd="0" destOrd="0" presId="urn:microsoft.com/office/officeart/2008/layout/HorizontalMultiLevelHierarchy"/>
    <dgm:cxn modelId="{4585945D-8376-40C1-A3B5-793BEC66BC75}" type="presParOf" srcId="{C855580C-B89A-4605-8670-07D90E241A37}" destId="{B89CC60C-9B46-47C1-A68D-CEFBAD6B81FC}" srcOrd="1" destOrd="0" presId="urn:microsoft.com/office/officeart/2008/layout/HorizontalMultiLevelHierarchy"/>
    <dgm:cxn modelId="{9D62FE5B-35D8-407B-9585-5E4A4A4BDD6B}" type="presParOf" srcId="{8C7A7AF3-AFDC-4659-B977-6B6EC2AC3FDD}" destId="{779B413E-E3E3-426D-9399-18E11BC8227F}" srcOrd="2" destOrd="0" presId="urn:microsoft.com/office/officeart/2008/layout/HorizontalMultiLevelHierarchy"/>
    <dgm:cxn modelId="{3B35DC32-171C-498B-A4BD-58D32B75B47B}" type="presParOf" srcId="{779B413E-E3E3-426D-9399-18E11BC8227F}" destId="{504ECACA-387E-44AE-8EE6-2AA51A20989F}" srcOrd="0" destOrd="0" presId="urn:microsoft.com/office/officeart/2008/layout/HorizontalMultiLevelHierarchy"/>
    <dgm:cxn modelId="{536B1EB7-5FCC-4531-A42F-821204557829}" type="presParOf" srcId="{8C7A7AF3-AFDC-4659-B977-6B6EC2AC3FDD}" destId="{64CD0AB4-756F-4B31-A5CE-EB1A9A921324}" srcOrd="3" destOrd="0" presId="urn:microsoft.com/office/officeart/2008/layout/HorizontalMultiLevelHierarchy"/>
    <dgm:cxn modelId="{F434146F-664A-4B28-970E-03EA83F1D473}" type="presParOf" srcId="{64CD0AB4-756F-4B31-A5CE-EB1A9A921324}" destId="{C4F02ED8-0815-4670-917C-F9C2F95A0B88}" srcOrd="0" destOrd="0" presId="urn:microsoft.com/office/officeart/2008/layout/HorizontalMultiLevelHierarchy"/>
    <dgm:cxn modelId="{C213C817-BD22-42DE-8196-C0000FFAF7EE}" type="presParOf" srcId="{64CD0AB4-756F-4B31-A5CE-EB1A9A921324}" destId="{0C4324C3-6672-4A28-8784-C3A98866522E}" srcOrd="1" destOrd="0" presId="urn:microsoft.com/office/officeart/2008/layout/HorizontalMultiLevelHierarchy"/>
    <dgm:cxn modelId="{94005B5E-7BE3-47EC-BF80-2FC8B940FD20}" type="presParOf" srcId="{0C4324C3-6672-4A28-8784-C3A98866522E}" destId="{26D6E9E1-56E8-4CA7-A3C7-13FDBABD4ADB}" srcOrd="0" destOrd="0" presId="urn:microsoft.com/office/officeart/2008/layout/HorizontalMultiLevelHierarchy"/>
    <dgm:cxn modelId="{2D99A0FF-B9BD-46F1-96B9-EB6EB80DC85B}" type="presParOf" srcId="{26D6E9E1-56E8-4CA7-A3C7-13FDBABD4ADB}" destId="{8DD367BE-4480-4B41-BA35-9B26462775D1}" srcOrd="0" destOrd="0" presId="urn:microsoft.com/office/officeart/2008/layout/HorizontalMultiLevelHierarchy"/>
    <dgm:cxn modelId="{D91BEC43-9C34-46E4-8665-2B5FCE44AAA9}" type="presParOf" srcId="{0C4324C3-6672-4A28-8784-C3A98866522E}" destId="{8F2B3D75-CB7E-4030-B8D5-47FCE57D5562}" srcOrd="1" destOrd="0" presId="urn:microsoft.com/office/officeart/2008/layout/HorizontalMultiLevelHierarchy"/>
    <dgm:cxn modelId="{8A0F8CAF-9077-4055-A269-D03E68E252CC}" type="presParOf" srcId="{8F2B3D75-CB7E-4030-B8D5-47FCE57D5562}" destId="{7BBB892F-83E2-45A6-A8FB-7ED9C85F1FEA}" srcOrd="0" destOrd="0" presId="urn:microsoft.com/office/officeart/2008/layout/HorizontalMultiLevelHierarchy"/>
    <dgm:cxn modelId="{4406BD2C-5021-4537-96D1-5E20B87093AD}" type="presParOf" srcId="{8F2B3D75-CB7E-4030-B8D5-47FCE57D5562}" destId="{A1579918-FEF5-44D8-A4D1-2DB2A5CB29AF}" srcOrd="1" destOrd="0" presId="urn:microsoft.com/office/officeart/2008/layout/HorizontalMultiLevelHierarchy"/>
    <dgm:cxn modelId="{DF64AC7D-679A-4460-92F6-95653AE798F3}" type="presParOf" srcId="{A1579918-FEF5-44D8-A4D1-2DB2A5CB29AF}" destId="{30D9B9FB-8B8E-4C70-822D-65DFC36C09A7}" srcOrd="0" destOrd="0" presId="urn:microsoft.com/office/officeart/2008/layout/HorizontalMultiLevelHierarchy"/>
    <dgm:cxn modelId="{F18DE458-AF15-4221-9C1B-32830E153974}" type="presParOf" srcId="{30D9B9FB-8B8E-4C70-822D-65DFC36C09A7}" destId="{A63C2995-60B9-4256-89C7-A44BDCBFCD0C}" srcOrd="0" destOrd="0" presId="urn:microsoft.com/office/officeart/2008/layout/HorizontalMultiLevelHierarchy"/>
    <dgm:cxn modelId="{4FF05FF6-9FDE-4EA8-B1DB-E0DCC39975C2}" type="presParOf" srcId="{A1579918-FEF5-44D8-A4D1-2DB2A5CB29AF}" destId="{3360C28A-B899-4067-BF1F-1F75EEC8E5DD}" srcOrd="1" destOrd="0" presId="urn:microsoft.com/office/officeart/2008/layout/HorizontalMultiLevelHierarchy"/>
    <dgm:cxn modelId="{5B4E7E54-13DB-41ED-9699-EE3A8C48E5F5}" type="presParOf" srcId="{3360C28A-B899-4067-BF1F-1F75EEC8E5DD}" destId="{8729E0E2-80A8-4589-BC3A-261B6972AD31}" srcOrd="0" destOrd="0" presId="urn:microsoft.com/office/officeart/2008/layout/HorizontalMultiLevelHierarchy"/>
    <dgm:cxn modelId="{0E6E1E9C-FA92-4E63-9F68-73D420761939}" type="presParOf" srcId="{3360C28A-B899-4067-BF1F-1F75EEC8E5DD}" destId="{7405845E-A037-4B7A-8DB3-440E154EF58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B76EC-8D6F-4DAA-9307-CAB7F3B81F8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228AE69-1930-4DE6-864C-A8339D94C686}">
      <dgm:prSet/>
      <dgm:spPr/>
      <dgm:t>
        <a:bodyPr/>
        <a:lstStyle/>
        <a:p>
          <a:r>
            <a:rPr lang="en-IN" b="1">
              <a:latin typeface="Bembo" panose="02020502050201020203" pitchFamily="18" charset="0"/>
            </a:rPr>
            <a:t>Broadcast media buyers (sometimes referred to as traditional media buyers)</a:t>
          </a:r>
          <a:endParaRPr lang="en-US" b="1">
            <a:latin typeface="Bembo" panose="02020502050201020203" pitchFamily="18" charset="0"/>
          </a:endParaRPr>
        </a:p>
      </dgm:t>
    </dgm:pt>
    <dgm:pt modelId="{F2F721D2-2D2B-496D-9800-7052D7358AB4}" type="parTrans" cxnId="{1C9AF00A-A23B-4AE2-9E26-8BAA7AF8D853}">
      <dgm:prSet/>
      <dgm:spPr/>
      <dgm:t>
        <a:bodyPr/>
        <a:lstStyle/>
        <a:p>
          <a:endParaRPr lang="en-US" sz="2400" b="1">
            <a:latin typeface="Bembo" panose="02020502050201020203" pitchFamily="18" charset="0"/>
          </a:endParaRPr>
        </a:p>
      </dgm:t>
    </dgm:pt>
    <dgm:pt modelId="{E993CDE1-F58F-4B9D-B686-B27EC2A298C2}" type="sibTrans" cxnId="{1C9AF00A-A23B-4AE2-9E26-8BAA7AF8D853}">
      <dgm:prSet/>
      <dgm:spPr/>
      <dgm:t>
        <a:bodyPr/>
        <a:lstStyle/>
        <a:p>
          <a:endParaRPr lang="en-US" b="1">
            <a:latin typeface="Bembo" panose="02020502050201020203" pitchFamily="18" charset="0"/>
          </a:endParaRPr>
        </a:p>
      </dgm:t>
    </dgm:pt>
    <dgm:pt modelId="{5D5E288A-1BAD-4CF9-BF2F-C8E23916CC71}">
      <dgm:prSet/>
      <dgm:spPr/>
      <dgm:t>
        <a:bodyPr/>
        <a:lstStyle/>
        <a:p>
          <a:r>
            <a:rPr lang="en-IN" b="1">
              <a:latin typeface="Bembo" panose="02020502050201020203" pitchFamily="18" charset="0"/>
            </a:rPr>
            <a:t>Print media buyers</a:t>
          </a:r>
          <a:endParaRPr lang="en-US" b="1">
            <a:latin typeface="Bembo" panose="02020502050201020203" pitchFamily="18" charset="0"/>
          </a:endParaRPr>
        </a:p>
      </dgm:t>
    </dgm:pt>
    <dgm:pt modelId="{7F685A89-62B3-452F-9A98-DCA3E93ECF76}" type="parTrans" cxnId="{5BCE341F-7974-4744-950B-83A855A7400F}">
      <dgm:prSet/>
      <dgm:spPr/>
      <dgm:t>
        <a:bodyPr/>
        <a:lstStyle/>
        <a:p>
          <a:endParaRPr lang="en-US" sz="2400" b="1">
            <a:latin typeface="Bembo" panose="02020502050201020203" pitchFamily="18" charset="0"/>
          </a:endParaRPr>
        </a:p>
      </dgm:t>
    </dgm:pt>
    <dgm:pt modelId="{B0A663BC-A6BC-4843-8FA0-2EA4A8F52FB7}" type="sibTrans" cxnId="{5BCE341F-7974-4744-950B-83A855A7400F}">
      <dgm:prSet/>
      <dgm:spPr/>
      <dgm:t>
        <a:bodyPr/>
        <a:lstStyle/>
        <a:p>
          <a:endParaRPr lang="en-US" b="1">
            <a:latin typeface="Bembo" panose="02020502050201020203" pitchFamily="18" charset="0"/>
          </a:endParaRPr>
        </a:p>
      </dgm:t>
    </dgm:pt>
    <dgm:pt modelId="{C144B915-FF19-436D-89F4-5139F2514B47}">
      <dgm:prSet/>
      <dgm:spPr/>
      <dgm:t>
        <a:bodyPr/>
        <a:lstStyle/>
        <a:p>
          <a:r>
            <a:rPr lang="en-IN" b="1">
              <a:latin typeface="Bembo" panose="02020502050201020203" pitchFamily="18" charset="0"/>
            </a:rPr>
            <a:t>Digital media buyers</a:t>
          </a:r>
          <a:endParaRPr lang="en-US" b="1">
            <a:latin typeface="Bembo" panose="02020502050201020203" pitchFamily="18" charset="0"/>
          </a:endParaRPr>
        </a:p>
      </dgm:t>
    </dgm:pt>
    <dgm:pt modelId="{1FBD0BBD-F526-4FE5-ACB9-D31211A31102}" type="parTrans" cxnId="{0ACB4924-BA1A-43D4-9FE1-3B792149F041}">
      <dgm:prSet/>
      <dgm:spPr/>
      <dgm:t>
        <a:bodyPr/>
        <a:lstStyle/>
        <a:p>
          <a:endParaRPr lang="en-US" sz="2400" b="1">
            <a:latin typeface="Bembo" panose="02020502050201020203" pitchFamily="18" charset="0"/>
          </a:endParaRPr>
        </a:p>
      </dgm:t>
    </dgm:pt>
    <dgm:pt modelId="{0FCA30FE-377A-43C3-9AAA-06FCE73CF3A0}" type="sibTrans" cxnId="{0ACB4924-BA1A-43D4-9FE1-3B792149F041}">
      <dgm:prSet/>
      <dgm:spPr/>
      <dgm:t>
        <a:bodyPr/>
        <a:lstStyle/>
        <a:p>
          <a:endParaRPr lang="en-US" b="1">
            <a:latin typeface="Bembo" panose="02020502050201020203" pitchFamily="18" charset="0"/>
          </a:endParaRPr>
        </a:p>
      </dgm:t>
    </dgm:pt>
    <dgm:pt modelId="{B2C1B5DD-3150-466B-ACB0-171EA5A3F780}">
      <dgm:prSet/>
      <dgm:spPr/>
      <dgm:t>
        <a:bodyPr/>
        <a:lstStyle/>
        <a:p>
          <a:r>
            <a:rPr lang="en-IN" b="1">
              <a:latin typeface="Bembo" panose="02020502050201020203" pitchFamily="18" charset="0"/>
            </a:rPr>
            <a:t>Direct response media buyers</a:t>
          </a:r>
          <a:endParaRPr lang="en-US" b="1">
            <a:latin typeface="Bembo" panose="02020502050201020203" pitchFamily="18" charset="0"/>
          </a:endParaRPr>
        </a:p>
      </dgm:t>
    </dgm:pt>
    <dgm:pt modelId="{ED09370F-BB32-45D4-9370-83C34CDFDC0F}" type="parTrans" cxnId="{A31B60CC-028F-492B-A4B0-397F194F2298}">
      <dgm:prSet/>
      <dgm:spPr/>
      <dgm:t>
        <a:bodyPr/>
        <a:lstStyle/>
        <a:p>
          <a:endParaRPr lang="en-US" sz="2400" b="1">
            <a:latin typeface="Bembo" panose="02020502050201020203" pitchFamily="18" charset="0"/>
          </a:endParaRPr>
        </a:p>
      </dgm:t>
    </dgm:pt>
    <dgm:pt modelId="{890F416C-1BAC-46FF-B00D-0823B3E7EF5A}" type="sibTrans" cxnId="{A31B60CC-028F-492B-A4B0-397F194F2298}">
      <dgm:prSet/>
      <dgm:spPr/>
      <dgm:t>
        <a:bodyPr/>
        <a:lstStyle/>
        <a:p>
          <a:endParaRPr lang="en-US" b="1">
            <a:latin typeface="Bembo" panose="02020502050201020203" pitchFamily="18" charset="0"/>
          </a:endParaRPr>
        </a:p>
      </dgm:t>
    </dgm:pt>
    <dgm:pt modelId="{6F430F0D-2AED-4FE2-B3EA-C7E47E36EB96}">
      <dgm:prSet/>
      <dgm:spPr/>
      <dgm:t>
        <a:bodyPr/>
        <a:lstStyle/>
        <a:p>
          <a:r>
            <a:rPr lang="en-IN" b="1">
              <a:latin typeface="Bembo" panose="02020502050201020203" pitchFamily="18" charset="0"/>
            </a:rPr>
            <a:t>Outdoor media buyers</a:t>
          </a:r>
          <a:endParaRPr lang="en-US" b="1">
            <a:latin typeface="Bembo" panose="02020502050201020203" pitchFamily="18" charset="0"/>
          </a:endParaRPr>
        </a:p>
      </dgm:t>
    </dgm:pt>
    <dgm:pt modelId="{115C1768-7078-4086-852B-3E4704DD49BA}" type="parTrans" cxnId="{4DA2CEE7-2C8A-4295-9705-20C7D2AB6232}">
      <dgm:prSet/>
      <dgm:spPr/>
      <dgm:t>
        <a:bodyPr/>
        <a:lstStyle/>
        <a:p>
          <a:endParaRPr lang="en-US" sz="2400" b="1">
            <a:latin typeface="Bembo" panose="02020502050201020203" pitchFamily="18" charset="0"/>
          </a:endParaRPr>
        </a:p>
      </dgm:t>
    </dgm:pt>
    <dgm:pt modelId="{1FD813CB-2B12-4D5B-8868-D22EDFB21A0C}" type="sibTrans" cxnId="{4DA2CEE7-2C8A-4295-9705-20C7D2AB6232}">
      <dgm:prSet/>
      <dgm:spPr/>
      <dgm:t>
        <a:bodyPr/>
        <a:lstStyle/>
        <a:p>
          <a:endParaRPr lang="en-US" b="1">
            <a:latin typeface="Bembo" panose="02020502050201020203" pitchFamily="18" charset="0"/>
          </a:endParaRPr>
        </a:p>
      </dgm:t>
    </dgm:pt>
    <dgm:pt modelId="{09256491-40BA-4ABD-8ED4-941DEF86D4FA}" type="pres">
      <dgm:prSet presAssocID="{AFCB76EC-8D6F-4DAA-9307-CAB7F3B81F88}" presName="vert0" presStyleCnt="0">
        <dgm:presLayoutVars>
          <dgm:dir/>
          <dgm:animOne val="branch"/>
          <dgm:animLvl val="lvl"/>
        </dgm:presLayoutVars>
      </dgm:prSet>
      <dgm:spPr/>
    </dgm:pt>
    <dgm:pt modelId="{D17A98B8-807C-40AC-8910-1931F457B4B9}" type="pres">
      <dgm:prSet presAssocID="{0228AE69-1930-4DE6-864C-A8339D94C686}" presName="thickLine" presStyleLbl="alignNode1" presStyleIdx="0" presStyleCnt="5"/>
      <dgm:spPr/>
    </dgm:pt>
    <dgm:pt modelId="{2CB67FEB-79B0-4086-BC5A-E735F433517E}" type="pres">
      <dgm:prSet presAssocID="{0228AE69-1930-4DE6-864C-A8339D94C686}" presName="horz1" presStyleCnt="0"/>
      <dgm:spPr/>
    </dgm:pt>
    <dgm:pt modelId="{22E43A43-0633-49BC-9C98-36548243E839}" type="pres">
      <dgm:prSet presAssocID="{0228AE69-1930-4DE6-864C-A8339D94C686}" presName="tx1" presStyleLbl="revTx" presStyleIdx="0" presStyleCnt="5"/>
      <dgm:spPr/>
    </dgm:pt>
    <dgm:pt modelId="{13AB0AE2-100B-4810-8DE6-25A89498BCCD}" type="pres">
      <dgm:prSet presAssocID="{0228AE69-1930-4DE6-864C-A8339D94C686}" presName="vert1" presStyleCnt="0"/>
      <dgm:spPr/>
    </dgm:pt>
    <dgm:pt modelId="{ED157A56-035C-4DEC-BAF1-BD3974F4FBBA}" type="pres">
      <dgm:prSet presAssocID="{5D5E288A-1BAD-4CF9-BF2F-C8E23916CC71}" presName="thickLine" presStyleLbl="alignNode1" presStyleIdx="1" presStyleCnt="5"/>
      <dgm:spPr/>
    </dgm:pt>
    <dgm:pt modelId="{46F219DF-7E18-41D2-AF85-4934893CA3CD}" type="pres">
      <dgm:prSet presAssocID="{5D5E288A-1BAD-4CF9-BF2F-C8E23916CC71}" presName="horz1" presStyleCnt="0"/>
      <dgm:spPr/>
    </dgm:pt>
    <dgm:pt modelId="{974EC5F0-1CF7-4DF5-B7B6-3C27F2C06990}" type="pres">
      <dgm:prSet presAssocID="{5D5E288A-1BAD-4CF9-BF2F-C8E23916CC71}" presName="tx1" presStyleLbl="revTx" presStyleIdx="1" presStyleCnt="5"/>
      <dgm:spPr/>
    </dgm:pt>
    <dgm:pt modelId="{E741D431-A15E-4A8D-819E-BD1E43616BEE}" type="pres">
      <dgm:prSet presAssocID="{5D5E288A-1BAD-4CF9-BF2F-C8E23916CC71}" presName="vert1" presStyleCnt="0"/>
      <dgm:spPr/>
    </dgm:pt>
    <dgm:pt modelId="{61536FBF-6CA3-4E12-BE08-814FA6A131A3}" type="pres">
      <dgm:prSet presAssocID="{C144B915-FF19-436D-89F4-5139F2514B47}" presName="thickLine" presStyleLbl="alignNode1" presStyleIdx="2" presStyleCnt="5"/>
      <dgm:spPr/>
    </dgm:pt>
    <dgm:pt modelId="{FF0466E4-F82D-4785-8704-061AECA6F2F5}" type="pres">
      <dgm:prSet presAssocID="{C144B915-FF19-436D-89F4-5139F2514B47}" presName="horz1" presStyleCnt="0"/>
      <dgm:spPr/>
    </dgm:pt>
    <dgm:pt modelId="{3A71C943-7DE3-4F4C-8866-2B3FE317B07A}" type="pres">
      <dgm:prSet presAssocID="{C144B915-FF19-436D-89F4-5139F2514B47}" presName="tx1" presStyleLbl="revTx" presStyleIdx="2" presStyleCnt="5"/>
      <dgm:spPr/>
    </dgm:pt>
    <dgm:pt modelId="{B1E5170B-CB31-4D0F-AEC8-909D6960FFBD}" type="pres">
      <dgm:prSet presAssocID="{C144B915-FF19-436D-89F4-5139F2514B47}" presName="vert1" presStyleCnt="0"/>
      <dgm:spPr/>
    </dgm:pt>
    <dgm:pt modelId="{1DE1FF64-2ED4-4A98-90DB-B8CBACE48F6F}" type="pres">
      <dgm:prSet presAssocID="{B2C1B5DD-3150-466B-ACB0-171EA5A3F780}" presName="thickLine" presStyleLbl="alignNode1" presStyleIdx="3" presStyleCnt="5"/>
      <dgm:spPr/>
    </dgm:pt>
    <dgm:pt modelId="{E95B56BB-5193-4D0A-9D5E-3AB397221F97}" type="pres">
      <dgm:prSet presAssocID="{B2C1B5DD-3150-466B-ACB0-171EA5A3F780}" presName="horz1" presStyleCnt="0"/>
      <dgm:spPr/>
    </dgm:pt>
    <dgm:pt modelId="{96BD51B6-3F24-4CC2-83B3-CC1B9C5EDEE2}" type="pres">
      <dgm:prSet presAssocID="{B2C1B5DD-3150-466B-ACB0-171EA5A3F780}" presName="tx1" presStyleLbl="revTx" presStyleIdx="3" presStyleCnt="5"/>
      <dgm:spPr/>
    </dgm:pt>
    <dgm:pt modelId="{05B2BEA3-5AC0-46F5-A08A-40B3C076DE2C}" type="pres">
      <dgm:prSet presAssocID="{B2C1B5DD-3150-466B-ACB0-171EA5A3F780}" presName="vert1" presStyleCnt="0"/>
      <dgm:spPr/>
    </dgm:pt>
    <dgm:pt modelId="{FDB0B674-6A16-40AA-A52C-2A3C8122C129}" type="pres">
      <dgm:prSet presAssocID="{6F430F0D-2AED-4FE2-B3EA-C7E47E36EB96}" presName="thickLine" presStyleLbl="alignNode1" presStyleIdx="4" presStyleCnt="5"/>
      <dgm:spPr/>
    </dgm:pt>
    <dgm:pt modelId="{9A7DD72F-6F62-4398-8F2E-B55D74216BB5}" type="pres">
      <dgm:prSet presAssocID="{6F430F0D-2AED-4FE2-B3EA-C7E47E36EB96}" presName="horz1" presStyleCnt="0"/>
      <dgm:spPr/>
    </dgm:pt>
    <dgm:pt modelId="{BE3ED024-6AB0-4492-9D15-4578DB94583D}" type="pres">
      <dgm:prSet presAssocID="{6F430F0D-2AED-4FE2-B3EA-C7E47E36EB96}" presName="tx1" presStyleLbl="revTx" presStyleIdx="4" presStyleCnt="5"/>
      <dgm:spPr/>
    </dgm:pt>
    <dgm:pt modelId="{69F8511D-FD16-4E54-8323-7404209CCFB9}" type="pres">
      <dgm:prSet presAssocID="{6F430F0D-2AED-4FE2-B3EA-C7E47E36EB96}" presName="vert1" presStyleCnt="0"/>
      <dgm:spPr/>
    </dgm:pt>
  </dgm:ptLst>
  <dgm:cxnLst>
    <dgm:cxn modelId="{1C9AF00A-A23B-4AE2-9E26-8BAA7AF8D853}" srcId="{AFCB76EC-8D6F-4DAA-9307-CAB7F3B81F88}" destId="{0228AE69-1930-4DE6-864C-A8339D94C686}" srcOrd="0" destOrd="0" parTransId="{F2F721D2-2D2B-496D-9800-7052D7358AB4}" sibTransId="{E993CDE1-F58F-4B9D-B686-B27EC2A298C2}"/>
    <dgm:cxn modelId="{87EDE714-32EC-45C4-9771-F214A90D8E05}" type="presOf" srcId="{5D5E288A-1BAD-4CF9-BF2F-C8E23916CC71}" destId="{974EC5F0-1CF7-4DF5-B7B6-3C27F2C06990}" srcOrd="0" destOrd="0" presId="urn:microsoft.com/office/officeart/2008/layout/LinedList"/>
    <dgm:cxn modelId="{5BCE341F-7974-4744-950B-83A855A7400F}" srcId="{AFCB76EC-8D6F-4DAA-9307-CAB7F3B81F88}" destId="{5D5E288A-1BAD-4CF9-BF2F-C8E23916CC71}" srcOrd="1" destOrd="0" parTransId="{7F685A89-62B3-452F-9A98-DCA3E93ECF76}" sibTransId="{B0A663BC-A6BC-4843-8FA0-2EA4A8F52FB7}"/>
    <dgm:cxn modelId="{0ACB4924-BA1A-43D4-9FE1-3B792149F041}" srcId="{AFCB76EC-8D6F-4DAA-9307-CAB7F3B81F88}" destId="{C144B915-FF19-436D-89F4-5139F2514B47}" srcOrd="2" destOrd="0" parTransId="{1FBD0BBD-F526-4FE5-ACB9-D31211A31102}" sibTransId="{0FCA30FE-377A-43C3-9AAA-06FCE73CF3A0}"/>
    <dgm:cxn modelId="{C26DCB4C-1D60-4932-8A2D-D90DBAF9193D}" type="presOf" srcId="{6F430F0D-2AED-4FE2-B3EA-C7E47E36EB96}" destId="{BE3ED024-6AB0-4492-9D15-4578DB94583D}" srcOrd="0" destOrd="0" presId="urn:microsoft.com/office/officeart/2008/layout/LinedList"/>
    <dgm:cxn modelId="{C0C21C98-482F-4600-B1F5-D24E36ACDFB3}" type="presOf" srcId="{B2C1B5DD-3150-466B-ACB0-171EA5A3F780}" destId="{96BD51B6-3F24-4CC2-83B3-CC1B9C5EDEE2}" srcOrd="0" destOrd="0" presId="urn:microsoft.com/office/officeart/2008/layout/LinedList"/>
    <dgm:cxn modelId="{A8B6CCBE-B7C8-421F-AF0C-B3BE1611B1BE}" type="presOf" srcId="{0228AE69-1930-4DE6-864C-A8339D94C686}" destId="{22E43A43-0633-49BC-9C98-36548243E839}" srcOrd="0" destOrd="0" presId="urn:microsoft.com/office/officeart/2008/layout/LinedList"/>
    <dgm:cxn modelId="{0E5F54C5-C4CC-48BE-AD90-851EBCAA8E84}" type="presOf" srcId="{C144B915-FF19-436D-89F4-5139F2514B47}" destId="{3A71C943-7DE3-4F4C-8866-2B3FE317B07A}" srcOrd="0" destOrd="0" presId="urn:microsoft.com/office/officeart/2008/layout/LinedList"/>
    <dgm:cxn modelId="{A31B60CC-028F-492B-A4B0-397F194F2298}" srcId="{AFCB76EC-8D6F-4DAA-9307-CAB7F3B81F88}" destId="{B2C1B5DD-3150-466B-ACB0-171EA5A3F780}" srcOrd="3" destOrd="0" parTransId="{ED09370F-BB32-45D4-9370-83C34CDFDC0F}" sibTransId="{890F416C-1BAC-46FF-B00D-0823B3E7EF5A}"/>
    <dgm:cxn modelId="{EAF8BBE5-8C4E-4A15-A607-3546EE967623}" type="presOf" srcId="{AFCB76EC-8D6F-4DAA-9307-CAB7F3B81F88}" destId="{09256491-40BA-4ABD-8ED4-941DEF86D4FA}" srcOrd="0" destOrd="0" presId="urn:microsoft.com/office/officeart/2008/layout/LinedList"/>
    <dgm:cxn modelId="{4DA2CEE7-2C8A-4295-9705-20C7D2AB6232}" srcId="{AFCB76EC-8D6F-4DAA-9307-CAB7F3B81F88}" destId="{6F430F0D-2AED-4FE2-B3EA-C7E47E36EB96}" srcOrd="4" destOrd="0" parTransId="{115C1768-7078-4086-852B-3E4704DD49BA}" sibTransId="{1FD813CB-2B12-4D5B-8868-D22EDFB21A0C}"/>
    <dgm:cxn modelId="{9AC32AE1-6EAB-4C32-AB55-D5D89F3277DE}" type="presParOf" srcId="{09256491-40BA-4ABD-8ED4-941DEF86D4FA}" destId="{D17A98B8-807C-40AC-8910-1931F457B4B9}" srcOrd="0" destOrd="0" presId="urn:microsoft.com/office/officeart/2008/layout/LinedList"/>
    <dgm:cxn modelId="{CBBD6420-643D-4BC3-94C3-5B24AE60AAA3}" type="presParOf" srcId="{09256491-40BA-4ABD-8ED4-941DEF86D4FA}" destId="{2CB67FEB-79B0-4086-BC5A-E735F433517E}" srcOrd="1" destOrd="0" presId="urn:microsoft.com/office/officeart/2008/layout/LinedList"/>
    <dgm:cxn modelId="{BBC4CE2F-C144-45E7-BDE6-0DFDF20639A4}" type="presParOf" srcId="{2CB67FEB-79B0-4086-BC5A-E735F433517E}" destId="{22E43A43-0633-49BC-9C98-36548243E839}" srcOrd="0" destOrd="0" presId="urn:microsoft.com/office/officeart/2008/layout/LinedList"/>
    <dgm:cxn modelId="{F3DEFA64-C177-4C00-B6FB-D7F7CB1806CD}" type="presParOf" srcId="{2CB67FEB-79B0-4086-BC5A-E735F433517E}" destId="{13AB0AE2-100B-4810-8DE6-25A89498BCCD}" srcOrd="1" destOrd="0" presId="urn:microsoft.com/office/officeart/2008/layout/LinedList"/>
    <dgm:cxn modelId="{68B19EAB-3DE0-4892-A773-DF8C762648D0}" type="presParOf" srcId="{09256491-40BA-4ABD-8ED4-941DEF86D4FA}" destId="{ED157A56-035C-4DEC-BAF1-BD3974F4FBBA}" srcOrd="2" destOrd="0" presId="urn:microsoft.com/office/officeart/2008/layout/LinedList"/>
    <dgm:cxn modelId="{49332CEF-01B9-4849-B2F3-8CA381F94152}" type="presParOf" srcId="{09256491-40BA-4ABD-8ED4-941DEF86D4FA}" destId="{46F219DF-7E18-41D2-AF85-4934893CA3CD}" srcOrd="3" destOrd="0" presId="urn:microsoft.com/office/officeart/2008/layout/LinedList"/>
    <dgm:cxn modelId="{CBF27AC5-FAFB-41D6-AB18-9A226B068232}" type="presParOf" srcId="{46F219DF-7E18-41D2-AF85-4934893CA3CD}" destId="{974EC5F0-1CF7-4DF5-B7B6-3C27F2C06990}" srcOrd="0" destOrd="0" presId="urn:microsoft.com/office/officeart/2008/layout/LinedList"/>
    <dgm:cxn modelId="{80A64F1F-E3ED-464A-BB01-691C1DDE69EA}" type="presParOf" srcId="{46F219DF-7E18-41D2-AF85-4934893CA3CD}" destId="{E741D431-A15E-4A8D-819E-BD1E43616BEE}" srcOrd="1" destOrd="0" presId="urn:microsoft.com/office/officeart/2008/layout/LinedList"/>
    <dgm:cxn modelId="{8D267782-1610-482E-94F6-E41AFC79C5C2}" type="presParOf" srcId="{09256491-40BA-4ABD-8ED4-941DEF86D4FA}" destId="{61536FBF-6CA3-4E12-BE08-814FA6A131A3}" srcOrd="4" destOrd="0" presId="urn:microsoft.com/office/officeart/2008/layout/LinedList"/>
    <dgm:cxn modelId="{0B3172CA-C706-4FED-8825-4CD0B9C333ED}" type="presParOf" srcId="{09256491-40BA-4ABD-8ED4-941DEF86D4FA}" destId="{FF0466E4-F82D-4785-8704-061AECA6F2F5}" srcOrd="5" destOrd="0" presId="urn:microsoft.com/office/officeart/2008/layout/LinedList"/>
    <dgm:cxn modelId="{FBD85D5B-552E-4240-9B3A-DC1DC3D97AFB}" type="presParOf" srcId="{FF0466E4-F82D-4785-8704-061AECA6F2F5}" destId="{3A71C943-7DE3-4F4C-8866-2B3FE317B07A}" srcOrd="0" destOrd="0" presId="urn:microsoft.com/office/officeart/2008/layout/LinedList"/>
    <dgm:cxn modelId="{0645E114-BDDE-4D07-9245-CCE013322289}" type="presParOf" srcId="{FF0466E4-F82D-4785-8704-061AECA6F2F5}" destId="{B1E5170B-CB31-4D0F-AEC8-909D6960FFBD}" srcOrd="1" destOrd="0" presId="urn:microsoft.com/office/officeart/2008/layout/LinedList"/>
    <dgm:cxn modelId="{B0F164EB-03A7-4B0C-AA42-515F7F3398E7}" type="presParOf" srcId="{09256491-40BA-4ABD-8ED4-941DEF86D4FA}" destId="{1DE1FF64-2ED4-4A98-90DB-B8CBACE48F6F}" srcOrd="6" destOrd="0" presId="urn:microsoft.com/office/officeart/2008/layout/LinedList"/>
    <dgm:cxn modelId="{DD5D3D07-A3ED-4C66-846E-4C8D70B99096}" type="presParOf" srcId="{09256491-40BA-4ABD-8ED4-941DEF86D4FA}" destId="{E95B56BB-5193-4D0A-9D5E-3AB397221F97}" srcOrd="7" destOrd="0" presId="urn:microsoft.com/office/officeart/2008/layout/LinedList"/>
    <dgm:cxn modelId="{1D899416-3A7A-42DF-9CF6-69A285065CA4}" type="presParOf" srcId="{E95B56BB-5193-4D0A-9D5E-3AB397221F97}" destId="{96BD51B6-3F24-4CC2-83B3-CC1B9C5EDEE2}" srcOrd="0" destOrd="0" presId="urn:microsoft.com/office/officeart/2008/layout/LinedList"/>
    <dgm:cxn modelId="{816B0B9D-DE12-4A64-ABB7-CC0FFCD3A452}" type="presParOf" srcId="{E95B56BB-5193-4D0A-9D5E-3AB397221F97}" destId="{05B2BEA3-5AC0-46F5-A08A-40B3C076DE2C}" srcOrd="1" destOrd="0" presId="urn:microsoft.com/office/officeart/2008/layout/LinedList"/>
    <dgm:cxn modelId="{6A08F213-7413-49C7-BDE7-C031F25B5B72}" type="presParOf" srcId="{09256491-40BA-4ABD-8ED4-941DEF86D4FA}" destId="{FDB0B674-6A16-40AA-A52C-2A3C8122C129}" srcOrd="8" destOrd="0" presId="urn:microsoft.com/office/officeart/2008/layout/LinedList"/>
    <dgm:cxn modelId="{3B43B302-19AA-433D-9278-9C4AA3730E6E}" type="presParOf" srcId="{09256491-40BA-4ABD-8ED4-941DEF86D4FA}" destId="{9A7DD72F-6F62-4398-8F2E-B55D74216BB5}" srcOrd="9" destOrd="0" presId="urn:microsoft.com/office/officeart/2008/layout/LinedList"/>
    <dgm:cxn modelId="{1248861A-1903-46E2-94CF-108EE9F6ACF9}" type="presParOf" srcId="{9A7DD72F-6F62-4398-8F2E-B55D74216BB5}" destId="{BE3ED024-6AB0-4492-9D15-4578DB94583D}" srcOrd="0" destOrd="0" presId="urn:microsoft.com/office/officeart/2008/layout/LinedList"/>
    <dgm:cxn modelId="{E656D668-5A03-4C46-8BBE-2FF6242AF0E4}" type="presParOf" srcId="{9A7DD72F-6F62-4398-8F2E-B55D74216BB5}" destId="{69F8511D-FD16-4E54-8323-7404209CCFB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4D221-5EF5-4EBA-ACB2-2C7F349FD3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F66174-B1F7-4390-80F2-A606EECE3567}">
      <dgm:prSet/>
      <dgm:spPr/>
      <dgm:t>
        <a:bodyPr/>
        <a:lstStyle/>
        <a:p>
          <a:r>
            <a:rPr lang="en-IN" b="1"/>
            <a:t>Negotiation skills</a:t>
          </a:r>
          <a:endParaRPr lang="en-US"/>
        </a:p>
      </dgm:t>
    </dgm:pt>
    <dgm:pt modelId="{5032084A-FE4A-46D2-A565-296D2F6B9F14}" type="parTrans" cxnId="{0E25E749-5873-4F51-A04D-0B934699F07D}">
      <dgm:prSet/>
      <dgm:spPr/>
      <dgm:t>
        <a:bodyPr/>
        <a:lstStyle/>
        <a:p>
          <a:endParaRPr lang="en-US"/>
        </a:p>
      </dgm:t>
    </dgm:pt>
    <dgm:pt modelId="{2D73C8F9-15C9-4CCC-9E4D-BC61E71ECE58}" type="sibTrans" cxnId="{0E25E749-5873-4F51-A04D-0B934699F07D}">
      <dgm:prSet/>
      <dgm:spPr/>
      <dgm:t>
        <a:bodyPr/>
        <a:lstStyle/>
        <a:p>
          <a:endParaRPr lang="en-US"/>
        </a:p>
      </dgm:t>
    </dgm:pt>
    <dgm:pt modelId="{A6BE2A73-5B9E-4B40-AD74-1D33D15CEDBA}">
      <dgm:prSet/>
      <dgm:spPr/>
      <dgm:t>
        <a:bodyPr/>
        <a:lstStyle/>
        <a:p>
          <a:r>
            <a:rPr lang="en-IN" b="1"/>
            <a:t>Strong professional relationship with the media owners (or media representatives)</a:t>
          </a:r>
          <a:endParaRPr lang="en-US"/>
        </a:p>
      </dgm:t>
    </dgm:pt>
    <dgm:pt modelId="{14380CEC-5F49-4719-AA5F-7F461B79CE17}" type="parTrans" cxnId="{715A50B1-C687-4F87-8DB1-916980843741}">
      <dgm:prSet/>
      <dgm:spPr/>
      <dgm:t>
        <a:bodyPr/>
        <a:lstStyle/>
        <a:p>
          <a:endParaRPr lang="en-US"/>
        </a:p>
      </dgm:t>
    </dgm:pt>
    <dgm:pt modelId="{D9FB21A8-F033-4DF0-BAC2-512E906F18FD}" type="sibTrans" cxnId="{715A50B1-C687-4F87-8DB1-916980843741}">
      <dgm:prSet/>
      <dgm:spPr/>
      <dgm:t>
        <a:bodyPr/>
        <a:lstStyle/>
        <a:p>
          <a:endParaRPr lang="en-US"/>
        </a:p>
      </dgm:t>
    </dgm:pt>
    <dgm:pt modelId="{39FD00E3-3154-4D92-80C2-D5DBA7176501}">
      <dgm:prSet/>
      <dgm:spPr/>
      <dgm:t>
        <a:bodyPr/>
        <a:lstStyle/>
        <a:p>
          <a:r>
            <a:rPr lang="en-IN" b="1"/>
            <a:t>Media clout (media buying agency’s influence on different media – companies engaging different agencies to rule the media)</a:t>
          </a:r>
          <a:endParaRPr lang="en-US"/>
        </a:p>
      </dgm:t>
    </dgm:pt>
    <dgm:pt modelId="{F6685B7F-7DFF-4D1B-BE46-D63460342F26}" type="parTrans" cxnId="{3D8FCB8A-6DD6-4EB9-B8A2-B99F4D0B9DCE}">
      <dgm:prSet/>
      <dgm:spPr/>
      <dgm:t>
        <a:bodyPr/>
        <a:lstStyle/>
        <a:p>
          <a:endParaRPr lang="en-US"/>
        </a:p>
      </dgm:t>
    </dgm:pt>
    <dgm:pt modelId="{75E5F60B-1023-426B-BD70-D4B6D939B85B}" type="sibTrans" cxnId="{3D8FCB8A-6DD6-4EB9-B8A2-B99F4D0B9DCE}">
      <dgm:prSet/>
      <dgm:spPr/>
      <dgm:t>
        <a:bodyPr/>
        <a:lstStyle/>
        <a:p>
          <a:endParaRPr lang="en-US"/>
        </a:p>
      </dgm:t>
    </dgm:pt>
    <dgm:pt modelId="{C6A4C118-C8AF-481E-B999-35131FDFF2FB}" type="pres">
      <dgm:prSet presAssocID="{5FA4D221-5EF5-4EBA-ACB2-2C7F349FD357}" presName="root" presStyleCnt="0">
        <dgm:presLayoutVars>
          <dgm:dir/>
          <dgm:resizeHandles val="exact"/>
        </dgm:presLayoutVars>
      </dgm:prSet>
      <dgm:spPr/>
    </dgm:pt>
    <dgm:pt modelId="{84E826E4-CEC3-4309-82D2-0D745265C69C}" type="pres">
      <dgm:prSet presAssocID="{36F66174-B1F7-4390-80F2-A606EECE3567}" presName="compNode" presStyleCnt="0"/>
      <dgm:spPr/>
    </dgm:pt>
    <dgm:pt modelId="{6A3829FF-178B-47EC-96DB-CF88196E0118}" type="pres">
      <dgm:prSet presAssocID="{36F66174-B1F7-4390-80F2-A606EECE3567}" presName="bgRect" presStyleLbl="bgShp" presStyleIdx="0" presStyleCnt="3"/>
      <dgm:spPr/>
    </dgm:pt>
    <dgm:pt modelId="{1EA1D93F-D684-4A2B-BE8E-D25A5C840A03}" type="pres">
      <dgm:prSet presAssocID="{36F66174-B1F7-4390-80F2-A606EECE35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F37CDD9-F0C6-4F06-B4F0-0761120A7EAE}" type="pres">
      <dgm:prSet presAssocID="{36F66174-B1F7-4390-80F2-A606EECE3567}" presName="spaceRect" presStyleCnt="0"/>
      <dgm:spPr/>
    </dgm:pt>
    <dgm:pt modelId="{654018EF-C26E-4110-93C8-63AE45DB2620}" type="pres">
      <dgm:prSet presAssocID="{36F66174-B1F7-4390-80F2-A606EECE3567}" presName="parTx" presStyleLbl="revTx" presStyleIdx="0" presStyleCnt="3">
        <dgm:presLayoutVars>
          <dgm:chMax val="0"/>
          <dgm:chPref val="0"/>
        </dgm:presLayoutVars>
      </dgm:prSet>
      <dgm:spPr/>
    </dgm:pt>
    <dgm:pt modelId="{C1913746-4D64-4B86-8544-DB8A3E8D7737}" type="pres">
      <dgm:prSet presAssocID="{2D73C8F9-15C9-4CCC-9E4D-BC61E71ECE58}" presName="sibTrans" presStyleCnt="0"/>
      <dgm:spPr/>
    </dgm:pt>
    <dgm:pt modelId="{7A0FB9DB-155D-4806-B7A0-5FEEFCF4A602}" type="pres">
      <dgm:prSet presAssocID="{A6BE2A73-5B9E-4B40-AD74-1D33D15CEDBA}" presName="compNode" presStyleCnt="0"/>
      <dgm:spPr/>
    </dgm:pt>
    <dgm:pt modelId="{0B13833B-C360-403B-A325-6BE328E5607B}" type="pres">
      <dgm:prSet presAssocID="{A6BE2A73-5B9E-4B40-AD74-1D33D15CEDBA}" presName="bgRect" presStyleLbl="bgShp" presStyleIdx="1" presStyleCnt="3"/>
      <dgm:spPr/>
    </dgm:pt>
    <dgm:pt modelId="{FB74398F-7CC7-4F3E-9028-DB55CB26C564}" type="pres">
      <dgm:prSet presAssocID="{A6BE2A73-5B9E-4B40-AD74-1D33D15CED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DBE1C178-4DA1-4617-BE4A-EC41AAEDB7FF}" type="pres">
      <dgm:prSet presAssocID="{A6BE2A73-5B9E-4B40-AD74-1D33D15CEDBA}" presName="spaceRect" presStyleCnt="0"/>
      <dgm:spPr/>
    </dgm:pt>
    <dgm:pt modelId="{BA5A000D-782E-41AF-87A0-9EEA69EFC029}" type="pres">
      <dgm:prSet presAssocID="{A6BE2A73-5B9E-4B40-AD74-1D33D15CEDBA}" presName="parTx" presStyleLbl="revTx" presStyleIdx="1" presStyleCnt="3">
        <dgm:presLayoutVars>
          <dgm:chMax val="0"/>
          <dgm:chPref val="0"/>
        </dgm:presLayoutVars>
      </dgm:prSet>
      <dgm:spPr/>
    </dgm:pt>
    <dgm:pt modelId="{836C2083-F434-428F-BFD7-12D6F88C25FB}" type="pres">
      <dgm:prSet presAssocID="{D9FB21A8-F033-4DF0-BAC2-512E906F18FD}" presName="sibTrans" presStyleCnt="0"/>
      <dgm:spPr/>
    </dgm:pt>
    <dgm:pt modelId="{A1D6EFC2-D470-4DBB-8AC5-10CABD469488}" type="pres">
      <dgm:prSet presAssocID="{39FD00E3-3154-4D92-80C2-D5DBA7176501}" presName="compNode" presStyleCnt="0"/>
      <dgm:spPr/>
    </dgm:pt>
    <dgm:pt modelId="{F0AD6D3C-AC47-4456-81DC-945C1B7F0535}" type="pres">
      <dgm:prSet presAssocID="{39FD00E3-3154-4D92-80C2-D5DBA7176501}" presName="bgRect" presStyleLbl="bgShp" presStyleIdx="2" presStyleCnt="3"/>
      <dgm:spPr/>
    </dgm:pt>
    <dgm:pt modelId="{F8074242-0BE0-4B5C-A4A9-58BF71854910}" type="pres">
      <dgm:prSet presAssocID="{39FD00E3-3154-4D92-80C2-D5DBA71765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54E3D8F7-8F80-456C-93C5-E65337FAD03A}" type="pres">
      <dgm:prSet presAssocID="{39FD00E3-3154-4D92-80C2-D5DBA7176501}" presName="spaceRect" presStyleCnt="0"/>
      <dgm:spPr/>
    </dgm:pt>
    <dgm:pt modelId="{5B8F9F2B-5443-45FD-A0A2-24AB5C265DCE}" type="pres">
      <dgm:prSet presAssocID="{39FD00E3-3154-4D92-80C2-D5DBA7176501}" presName="parTx" presStyleLbl="revTx" presStyleIdx="2" presStyleCnt="3">
        <dgm:presLayoutVars>
          <dgm:chMax val="0"/>
          <dgm:chPref val="0"/>
        </dgm:presLayoutVars>
      </dgm:prSet>
      <dgm:spPr/>
    </dgm:pt>
  </dgm:ptLst>
  <dgm:cxnLst>
    <dgm:cxn modelId="{0E25E749-5873-4F51-A04D-0B934699F07D}" srcId="{5FA4D221-5EF5-4EBA-ACB2-2C7F349FD357}" destId="{36F66174-B1F7-4390-80F2-A606EECE3567}" srcOrd="0" destOrd="0" parTransId="{5032084A-FE4A-46D2-A565-296D2F6B9F14}" sibTransId="{2D73C8F9-15C9-4CCC-9E4D-BC61E71ECE58}"/>
    <dgm:cxn modelId="{DFA9EE77-E0E7-47BF-B902-1405D927CB24}" type="presOf" srcId="{39FD00E3-3154-4D92-80C2-D5DBA7176501}" destId="{5B8F9F2B-5443-45FD-A0A2-24AB5C265DCE}" srcOrd="0" destOrd="0" presId="urn:microsoft.com/office/officeart/2018/2/layout/IconVerticalSolidList"/>
    <dgm:cxn modelId="{3D8FCB8A-6DD6-4EB9-B8A2-B99F4D0B9DCE}" srcId="{5FA4D221-5EF5-4EBA-ACB2-2C7F349FD357}" destId="{39FD00E3-3154-4D92-80C2-D5DBA7176501}" srcOrd="2" destOrd="0" parTransId="{F6685B7F-7DFF-4D1B-BE46-D63460342F26}" sibTransId="{75E5F60B-1023-426B-BD70-D4B6D939B85B}"/>
    <dgm:cxn modelId="{715A50B1-C687-4F87-8DB1-916980843741}" srcId="{5FA4D221-5EF5-4EBA-ACB2-2C7F349FD357}" destId="{A6BE2A73-5B9E-4B40-AD74-1D33D15CEDBA}" srcOrd="1" destOrd="0" parTransId="{14380CEC-5F49-4719-AA5F-7F461B79CE17}" sibTransId="{D9FB21A8-F033-4DF0-BAC2-512E906F18FD}"/>
    <dgm:cxn modelId="{681F7CB3-D016-472A-B6E8-DC85B3094187}" type="presOf" srcId="{A6BE2A73-5B9E-4B40-AD74-1D33D15CEDBA}" destId="{BA5A000D-782E-41AF-87A0-9EEA69EFC029}" srcOrd="0" destOrd="0" presId="urn:microsoft.com/office/officeart/2018/2/layout/IconVerticalSolidList"/>
    <dgm:cxn modelId="{3F3C60B4-D6BD-4DE6-A7AF-316BE4207DE1}" type="presOf" srcId="{5FA4D221-5EF5-4EBA-ACB2-2C7F349FD357}" destId="{C6A4C118-C8AF-481E-B999-35131FDFF2FB}" srcOrd="0" destOrd="0" presId="urn:microsoft.com/office/officeart/2018/2/layout/IconVerticalSolidList"/>
    <dgm:cxn modelId="{C79202F2-36AF-48FD-9C62-931FA64CD5BE}" type="presOf" srcId="{36F66174-B1F7-4390-80F2-A606EECE3567}" destId="{654018EF-C26E-4110-93C8-63AE45DB2620}" srcOrd="0" destOrd="0" presId="urn:microsoft.com/office/officeart/2018/2/layout/IconVerticalSolidList"/>
    <dgm:cxn modelId="{688F8420-CB72-4475-B30D-1C888022B3E4}" type="presParOf" srcId="{C6A4C118-C8AF-481E-B999-35131FDFF2FB}" destId="{84E826E4-CEC3-4309-82D2-0D745265C69C}" srcOrd="0" destOrd="0" presId="urn:microsoft.com/office/officeart/2018/2/layout/IconVerticalSolidList"/>
    <dgm:cxn modelId="{5ED9D5F8-BCE2-4ECA-8FC8-1BF239733ECC}" type="presParOf" srcId="{84E826E4-CEC3-4309-82D2-0D745265C69C}" destId="{6A3829FF-178B-47EC-96DB-CF88196E0118}" srcOrd="0" destOrd="0" presId="urn:microsoft.com/office/officeart/2018/2/layout/IconVerticalSolidList"/>
    <dgm:cxn modelId="{FA58E034-4F38-4050-87FA-73731FE0ECDC}" type="presParOf" srcId="{84E826E4-CEC3-4309-82D2-0D745265C69C}" destId="{1EA1D93F-D684-4A2B-BE8E-D25A5C840A03}" srcOrd="1" destOrd="0" presId="urn:microsoft.com/office/officeart/2018/2/layout/IconVerticalSolidList"/>
    <dgm:cxn modelId="{2EA39775-1A0D-4A70-A64C-188E02D3BC57}" type="presParOf" srcId="{84E826E4-CEC3-4309-82D2-0D745265C69C}" destId="{7F37CDD9-F0C6-4F06-B4F0-0761120A7EAE}" srcOrd="2" destOrd="0" presId="urn:microsoft.com/office/officeart/2018/2/layout/IconVerticalSolidList"/>
    <dgm:cxn modelId="{C6C45F67-34A8-44AC-922C-03FB950CEBED}" type="presParOf" srcId="{84E826E4-CEC3-4309-82D2-0D745265C69C}" destId="{654018EF-C26E-4110-93C8-63AE45DB2620}" srcOrd="3" destOrd="0" presId="urn:microsoft.com/office/officeart/2018/2/layout/IconVerticalSolidList"/>
    <dgm:cxn modelId="{EC83912C-C59E-43A6-BDD5-BAB258EAB603}" type="presParOf" srcId="{C6A4C118-C8AF-481E-B999-35131FDFF2FB}" destId="{C1913746-4D64-4B86-8544-DB8A3E8D7737}" srcOrd="1" destOrd="0" presId="urn:microsoft.com/office/officeart/2018/2/layout/IconVerticalSolidList"/>
    <dgm:cxn modelId="{85D304BE-60F5-4EAD-931C-EBD7ED63D85C}" type="presParOf" srcId="{C6A4C118-C8AF-481E-B999-35131FDFF2FB}" destId="{7A0FB9DB-155D-4806-B7A0-5FEEFCF4A602}" srcOrd="2" destOrd="0" presId="urn:microsoft.com/office/officeart/2018/2/layout/IconVerticalSolidList"/>
    <dgm:cxn modelId="{E5458D6B-069F-44F5-BB82-2FFE9547236D}" type="presParOf" srcId="{7A0FB9DB-155D-4806-B7A0-5FEEFCF4A602}" destId="{0B13833B-C360-403B-A325-6BE328E5607B}" srcOrd="0" destOrd="0" presId="urn:microsoft.com/office/officeart/2018/2/layout/IconVerticalSolidList"/>
    <dgm:cxn modelId="{73B305BD-91A6-4B38-9D4A-585CE8B2BA03}" type="presParOf" srcId="{7A0FB9DB-155D-4806-B7A0-5FEEFCF4A602}" destId="{FB74398F-7CC7-4F3E-9028-DB55CB26C564}" srcOrd="1" destOrd="0" presId="urn:microsoft.com/office/officeart/2018/2/layout/IconVerticalSolidList"/>
    <dgm:cxn modelId="{FD28A058-320A-4EBF-AAFD-BBFFF8746BFE}" type="presParOf" srcId="{7A0FB9DB-155D-4806-B7A0-5FEEFCF4A602}" destId="{DBE1C178-4DA1-4617-BE4A-EC41AAEDB7FF}" srcOrd="2" destOrd="0" presId="urn:microsoft.com/office/officeart/2018/2/layout/IconVerticalSolidList"/>
    <dgm:cxn modelId="{A3DB66DB-62C6-4759-9D20-788300137535}" type="presParOf" srcId="{7A0FB9DB-155D-4806-B7A0-5FEEFCF4A602}" destId="{BA5A000D-782E-41AF-87A0-9EEA69EFC029}" srcOrd="3" destOrd="0" presId="urn:microsoft.com/office/officeart/2018/2/layout/IconVerticalSolidList"/>
    <dgm:cxn modelId="{C3B3C897-AAAC-4331-B31D-7BA91918CD83}" type="presParOf" srcId="{C6A4C118-C8AF-481E-B999-35131FDFF2FB}" destId="{836C2083-F434-428F-BFD7-12D6F88C25FB}" srcOrd="3" destOrd="0" presId="urn:microsoft.com/office/officeart/2018/2/layout/IconVerticalSolidList"/>
    <dgm:cxn modelId="{7B1970BD-7144-465D-9FC4-7277E7C959B0}" type="presParOf" srcId="{C6A4C118-C8AF-481E-B999-35131FDFF2FB}" destId="{A1D6EFC2-D470-4DBB-8AC5-10CABD469488}" srcOrd="4" destOrd="0" presId="urn:microsoft.com/office/officeart/2018/2/layout/IconVerticalSolidList"/>
    <dgm:cxn modelId="{DDD70F29-33CA-48E9-9740-3E647FDA4DF3}" type="presParOf" srcId="{A1D6EFC2-D470-4DBB-8AC5-10CABD469488}" destId="{F0AD6D3C-AC47-4456-81DC-945C1B7F0535}" srcOrd="0" destOrd="0" presId="urn:microsoft.com/office/officeart/2018/2/layout/IconVerticalSolidList"/>
    <dgm:cxn modelId="{80DB9B4C-B686-4CB2-9B8C-6F4F57CF8B14}" type="presParOf" srcId="{A1D6EFC2-D470-4DBB-8AC5-10CABD469488}" destId="{F8074242-0BE0-4B5C-A4A9-58BF71854910}" srcOrd="1" destOrd="0" presId="urn:microsoft.com/office/officeart/2018/2/layout/IconVerticalSolidList"/>
    <dgm:cxn modelId="{2E7DF5E9-A1D2-4CD2-80B4-BCA281CB7F39}" type="presParOf" srcId="{A1D6EFC2-D470-4DBB-8AC5-10CABD469488}" destId="{54E3D8F7-8F80-456C-93C5-E65337FAD03A}" srcOrd="2" destOrd="0" presId="urn:microsoft.com/office/officeart/2018/2/layout/IconVerticalSolidList"/>
    <dgm:cxn modelId="{E44ED0B5-F669-4290-ADAA-D92B75F8D7F4}" type="presParOf" srcId="{A1D6EFC2-D470-4DBB-8AC5-10CABD469488}" destId="{5B8F9F2B-5443-45FD-A0A2-24AB5C265DC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9B9FB-8B8E-4C70-822D-65DFC36C09A7}">
      <dsp:nvSpPr>
        <dsp:cNvPr id="0" name=""/>
        <dsp:cNvSpPr/>
      </dsp:nvSpPr>
      <dsp:spPr>
        <a:xfrm>
          <a:off x="5037517" y="2278834"/>
          <a:ext cx="372146" cy="91440"/>
        </a:xfrm>
        <a:custGeom>
          <a:avLst/>
          <a:gdLst/>
          <a:ahLst/>
          <a:cxnLst/>
          <a:rect l="0" t="0" r="0" b="0"/>
          <a:pathLst>
            <a:path>
              <a:moveTo>
                <a:pt x="0" y="45720"/>
              </a:moveTo>
              <a:lnTo>
                <a:pt x="372146"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14286" y="2315250"/>
        <a:ext cx="18607" cy="18607"/>
      </dsp:txXfrm>
    </dsp:sp>
    <dsp:sp modelId="{26D6E9E1-56E8-4CA7-A3C7-13FDBABD4ADB}">
      <dsp:nvSpPr>
        <dsp:cNvPr id="0" name=""/>
        <dsp:cNvSpPr/>
      </dsp:nvSpPr>
      <dsp:spPr>
        <a:xfrm>
          <a:off x="2804637" y="2278834"/>
          <a:ext cx="372146" cy="91440"/>
        </a:xfrm>
        <a:custGeom>
          <a:avLst/>
          <a:gdLst/>
          <a:ahLst/>
          <a:cxnLst/>
          <a:rect l="0" t="0" r="0" b="0"/>
          <a:pathLst>
            <a:path>
              <a:moveTo>
                <a:pt x="0" y="45720"/>
              </a:moveTo>
              <a:lnTo>
                <a:pt x="372146"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981407" y="2315250"/>
        <a:ext cx="18607" cy="18607"/>
      </dsp:txXfrm>
    </dsp:sp>
    <dsp:sp modelId="{779B413E-E3E3-426D-9399-18E11BC8227F}">
      <dsp:nvSpPr>
        <dsp:cNvPr id="0" name=""/>
        <dsp:cNvSpPr/>
      </dsp:nvSpPr>
      <dsp:spPr>
        <a:xfrm>
          <a:off x="571757" y="1969994"/>
          <a:ext cx="372146" cy="354560"/>
        </a:xfrm>
        <a:custGeom>
          <a:avLst/>
          <a:gdLst/>
          <a:ahLst/>
          <a:cxnLst/>
          <a:rect l="0" t="0" r="0" b="0"/>
          <a:pathLst>
            <a:path>
              <a:moveTo>
                <a:pt x="0" y="0"/>
              </a:moveTo>
              <a:lnTo>
                <a:pt x="186073" y="0"/>
              </a:lnTo>
              <a:lnTo>
                <a:pt x="186073" y="354560"/>
              </a:lnTo>
              <a:lnTo>
                <a:pt x="372146" y="3545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744980" y="2134423"/>
        <a:ext cx="25700" cy="25700"/>
      </dsp:txXfrm>
    </dsp:sp>
    <dsp:sp modelId="{641CD66E-F9FF-4FC7-8F3F-28814699E761}">
      <dsp:nvSpPr>
        <dsp:cNvPr id="0" name=""/>
        <dsp:cNvSpPr/>
      </dsp:nvSpPr>
      <dsp:spPr>
        <a:xfrm>
          <a:off x="5037517" y="1569713"/>
          <a:ext cx="372146" cy="91440"/>
        </a:xfrm>
        <a:custGeom>
          <a:avLst/>
          <a:gdLst/>
          <a:ahLst/>
          <a:cxnLst/>
          <a:rect l="0" t="0" r="0" b="0"/>
          <a:pathLst>
            <a:path>
              <a:moveTo>
                <a:pt x="0" y="45720"/>
              </a:moveTo>
              <a:lnTo>
                <a:pt x="372146"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14286" y="1606129"/>
        <a:ext cx="18607" cy="18607"/>
      </dsp:txXfrm>
    </dsp:sp>
    <dsp:sp modelId="{71B3AAC1-62EE-4432-A6E6-72ED0ABDD476}">
      <dsp:nvSpPr>
        <dsp:cNvPr id="0" name=""/>
        <dsp:cNvSpPr/>
      </dsp:nvSpPr>
      <dsp:spPr>
        <a:xfrm>
          <a:off x="2804637" y="1569713"/>
          <a:ext cx="372146" cy="91440"/>
        </a:xfrm>
        <a:custGeom>
          <a:avLst/>
          <a:gdLst/>
          <a:ahLst/>
          <a:cxnLst/>
          <a:rect l="0" t="0" r="0" b="0"/>
          <a:pathLst>
            <a:path>
              <a:moveTo>
                <a:pt x="0" y="45720"/>
              </a:moveTo>
              <a:lnTo>
                <a:pt x="372146"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981407" y="1606129"/>
        <a:ext cx="18607" cy="18607"/>
      </dsp:txXfrm>
    </dsp:sp>
    <dsp:sp modelId="{2A3425A6-DF52-46D1-A78E-CD914F56A7E3}">
      <dsp:nvSpPr>
        <dsp:cNvPr id="0" name=""/>
        <dsp:cNvSpPr/>
      </dsp:nvSpPr>
      <dsp:spPr>
        <a:xfrm>
          <a:off x="571757" y="1615433"/>
          <a:ext cx="372146" cy="354560"/>
        </a:xfrm>
        <a:custGeom>
          <a:avLst/>
          <a:gdLst/>
          <a:ahLst/>
          <a:cxnLst/>
          <a:rect l="0" t="0" r="0" b="0"/>
          <a:pathLst>
            <a:path>
              <a:moveTo>
                <a:pt x="0" y="354560"/>
              </a:moveTo>
              <a:lnTo>
                <a:pt x="186073" y="354560"/>
              </a:lnTo>
              <a:lnTo>
                <a:pt x="186073" y="0"/>
              </a:lnTo>
              <a:lnTo>
                <a:pt x="372146"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744980" y="1779863"/>
        <a:ext cx="25700" cy="25700"/>
      </dsp:txXfrm>
    </dsp:sp>
    <dsp:sp modelId="{306228EB-3F03-4D6B-AA3F-75BA7DE7B6A8}">
      <dsp:nvSpPr>
        <dsp:cNvPr id="0" name=""/>
        <dsp:cNvSpPr/>
      </dsp:nvSpPr>
      <dsp:spPr>
        <a:xfrm rot="16200000">
          <a:off x="-1204776" y="1686345"/>
          <a:ext cx="2985772"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IN" sz="3700" kern="1200" dirty="0"/>
            <a:t>Agency Brief</a:t>
          </a:r>
        </a:p>
      </dsp:txBody>
      <dsp:txXfrm>
        <a:off x="-1204776" y="1686345"/>
        <a:ext cx="2985772" cy="567296"/>
      </dsp:txXfrm>
    </dsp:sp>
    <dsp:sp modelId="{59B927B6-9184-4F36-AF53-8852B7A542E7}">
      <dsp:nvSpPr>
        <dsp:cNvPr id="0" name=""/>
        <dsp:cNvSpPr/>
      </dsp:nvSpPr>
      <dsp:spPr>
        <a:xfrm>
          <a:off x="943904" y="1331785"/>
          <a:ext cx="1860733"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Creative brief</a:t>
          </a:r>
        </a:p>
      </dsp:txBody>
      <dsp:txXfrm>
        <a:off x="943904" y="1331785"/>
        <a:ext cx="1860733" cy="567296"/>
      </dsp:txXfrm>
    </dsp:sp>
    <dsp:sp modelId="{8A215AA2-76DF-4D34-9824-88317402B401}">
      <dsp:nvSpPr>
        <dsp:cNvPr id="0" name=""/>
        <dsp:cNvSpPr/>
      </dsp:nvSpPr>
      <dsp:spPr>
        <a:xfrm>
          <a:off x="3176784" y="1331785"/>
          <a:ext cx="1860733"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Creative </a:t>
          </a:r>
        </a:p>
      </dsp:txBody>
      <dsp:txXfrm>
        <a:off x="3176784" y="1331785"/>
        <a:ext cx="1860733" cy="567296"/>
      </dsp:txXfrm>
    </dsp:sp>
    <dsp:sp modelId="{7E65B22B-58F1-42FD-A6E5-769BD635D6A3}">
      <dsp:nvSpPr>
        <dsp:cNvPr id="0" name=""/>
        <dsp:cNvSpPr/>
      </dsp:nvSpPr>
      <dsp:spPr>
        <a:xfrm>
          <a:off x="5409663" y="1331785"/>
          <a:ext cx="1860733"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Production</a:t>
          </a:r>
        </a:p>
      </dsp:txBody>
      <dsp:txXfrm>
        <a:off x="5409663" y="1331785"/>
        <a:ext cx="1860733" cy="567296"/>
      </dsp:txXfrm>
    </dsp:sp>
    <dsp:sp modelId="{C4F02ED8-0815-4670-917C-F9C2F95A0B88}">
      <dsp:nvSpPr>
        <dsp:cNvPr id="0" name=""/>
        <dsp:cNvSpPr/>
      </dsp:nvSpPr>
      <dsp:spPr>
        <a:xfrm>
          <a:off x="943904" y="2040906"/>
          <a:ext cx="1860733"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Media Brief</a:t>
          </a:r>
        </a:p>
      </dsp:txBody>
      <dsp:txXfrm>
        <a:off x="943904" y="2040906"/>
        <a:ext cx="1860733" cy="567296"/>
      </dsp:txXfrm>
    </dsp:sp>
    <dsp:sp modelId="{7BBB892F-83E2-45A6-A8FB-7ED9C85F1FEA}">
      <dsp:nvSpPr>
        <dsp:cNvPr id="0" name=""/>
        <dsp:cNvSpPr/>
      </dsp:nvSpPr>
      <dsp:spPr>
        <a:xfrm>
          <a:off x="3176784" y="2040906"/>
          <a:ext cx="1860733"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Media Plan</a:t>
          </a:r>
        </a:p>
      </dsp:txBody>
      <dsp:txXfrm>
        <a:off x="3176784" y="2040906"/>
        <a:ext cx="1860733" cy="567296"/>
      </dsp:txXfrm>
    </dsp:sp>
    <dsp:sp modelId="{8729E0E2-80A8-4589-BC3A-261B6972AD31}">
      <dsp:nvSpPr>
        <dsp:cNvPr id="0" name=""/>
        <dsp:cNvSpPr/>
      </dsp:nvSpPr>
      <dsp:spPr>
        <a:xfrm>
          <a:off x="5409663" y="2040906"/>
          <a:ext cx="1860733" cy="567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Operations Scheduling</a:t>
          </a:r>
        </a:p>
      </dsp:txBody>
      <dsp:txXfrm>
        <a:off x="5409663" y="2040906"/>
        <a:ext cx="1860733" cy="567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A98B8-807C-40AC-8910-1931F457B4B9}">
      <dsp:nvSpPr>
        <dsp:cNvPr id="0" name=""/>
        <dsp:cNvSpPr/>
      </dsp:nvSpPr>
      <dsp:spPr>
        <a:xfrm>
          <a:off x="0" y="665"/>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43A43-0633-49BC-9C98-36548243E839}">
      <dsp:nvSpPr>
        <dsp:cNvPr id="0" name=""/>
        <dsp:cNvSpPr/>
      </dsp:nvSpPr>
      <dsp:spPr>
        <a:xfrm>
          <a:off x="0" y="665"/>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b="1" kern="1200">
              <a:latin typeface="Bembo" panose="02020502050201020203" pitchFamily="18" charset="0"/>
            </a:rPr>
            <a:t>Broadcast media buyers (sometimes referred to as traditional media buyers)</a:t>
          </a:r>
          <a:endParaRPr lang="en-US" sz="3100" b="1" kern="1200">
            <a:latin typeface="Bembo" panose="02020502050201020203" pitchFamily="18" charset="0"/>
          </a:endParaRPr>
        </a:p>
      </dsp:txBody>
      <dsp:txXfrm>
        <a:off x="0" y="665"/>
        <a:ext cx="6290226" cy="1089282"/>
      </dsp:txXfrm>
    </dsp:sp>
    <dsp:sp modelId="{ED157A56-035C-4DEC-BAF1-BD3974F4FBBA}">
      <dsp:nvSpPr>
        <dsp:cNvPr id="0" name=""/>
        <dsp:cNvSpPr/>
      </dsp:nvSpPr>
      <dsp:spPr>
        <a:xfrm>
          <a:off x="0" y="1089948"/>
          <a:ext cx="6290226" cy="0"/>
        </a:xfrm>
        <a:prstGeom prst="line">
          <a:avLst/>
        </a:prstGeom>
        <a:solidFill>
          <a:schemeClr val="accent2">
            <a:hueOff val="287373"/>
            <a:satOff val="-4693"/>
            <a:lumOff val="294"/>
            <a:alphaOff val="0"/>
          </a:schemeClr>
        </a:solidFill>
        <a:ln w="12700" cap="flat" cmpd="sng" algn="ctr">
          <a:solidFill>
            <a:schemeClr val="accent2">
              <a:hueOff val="287373"/>
              <a:satOff val="-469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EC5F0-1CF7-4DF5-B7B6-3C27F2C06990}">
      <dsp:nvSpPr>
        <dsp:cNvPr id="0" name=""/>
        <dsp:cNvSpPr/>
      </dsp:nvSpPr>
      <dsp:spPr>
        <a:xfrm>
          <a:off x="0" y="1089948"/>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b="1" kern="1200">
              <a:latin typeface="Bembo" panose="02020502050201020203" pitchFamily="18" charset="0"/>
            </a:rPr>
            <a:t>Print media buyers</a:t>
          </a:r>
          <a:endParaRPr lang="en-US" sz="3100" b="1" kern="1200">
            <a:latin typeface="Bembo" panose="02020502050201020203" pitchFamily="18" charset="0"/>
          </a:endParaRPr>
        </a:p>
      </dsp:txBody>
      <dsp:txXfrm>
        <a:off x="0" y="1089948"/>
        <a:ext cx="6290226" cy="1089282"/>
      </dsp:txXfrm>
    </dsp:sp>
    <dsp:sp modelId="{61536FBF-6CA3-4E12-BE08-814FA6A131A3}">
      <dsp:nvSpPr>
        <dsp:cNvPr id="0" name=""/>
        <dsp:cNvSpPr/>
      </dsp:nvSpPr>
      <dsp:spPr>
        <a:xfrm>
          <a:off x="0" y="2179231"/>
          <a:ext cx="6290226"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1C943-7DE3-4F4C-8866-2B3FE317B07A}">
      <dsp:nvSpPr>
        <dsp:cNvPr id="0" name=""/>
        <dsp:cNvSpPr/>
      </dsp:nvSpPr>
      <dsp:spPr>
        <a:xfrm>
          <a:off x="0" y="2179231"/>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b="1" kern="1200">
              <a:latin typeface="Bembo" panose="02020502050201020203" pitchFamily="18" charset="0"/>
            </a:rPr>
            <a:t>Digital media buyers</a:t>
          </a:r>
          <a:endParaRPr lang="en-US" sz="3100" b="1" kern="1200">
            <a:latin typeface="Bembo" panose="02020502050201020203" pitchFamily="18" charset="0"/>
          </a:endParaRPr>
        </a:p>
      </dsp:txBody>
      <dsp:txXfrm>
        <a:off x="0" y="2179231"/>
        <a:ext cx="6290226" cy="1089282"/>
      </dsp:txXfrm>
    </dsp:sp>
    <dsp:sp modelId="{1DE1FF64-2ED4-4A98-90DB-B8CBACE48F6F}">
      <dsp:nvSpPr>
        <dsp:cNvPr id="0" name=""/>
        <dsp:cNvSpPr/>
      </dsp:nvSpPr>
      <dsp:spPr>
        <a:xfrm>
          <a:off x="0" y="3268513"/>
          <a:ext cx="6290226" cy="0"/>
        </a:xfrm>
        <a:prstGeom prst="line">
          <a:avLst/>
        </a:prstGeom>
        <a:solidFill>
          <a:schemeClr val="accent2">
            <a:hueOff val="862118"/>
            <a:satOff val="-14079"/>
            <a:lumOff val="882"/>
            <a:alphaOff val="0"/>
          </a:schemeClr>
        </a:solidFill>
        <a:ln w="12700" cap="flat" cmpd="sng" algn="ctr">
          <a:solidFill>
            <a:schemeClr val="accent2">
              <a:hueOff val="862118"/>
              <a:satOff val="-14079"/>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D51B6-3F24-4CC2-83B3-CC1B9C5EDEE2}">
      <dsp:nvSpPr>
        <dsp:cNvPr id="0" name=""/>
        <dsp:cNvSpPr/>
      </dsp:nvSpPr>
      <dsp:spPr>
        <a:xfrm>
          <a:off x="0" y="3268513"/>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b="1" kern="1200">
              <a:latin typeface="Bembo" panose="02020502050201020203" pitchFamily="18" charset="0"/>
            </a:rPr>
            <a:t>Direct response media buyers</a:t>
          </a:r>
          <a:endParaRPr lang="en-US" sz="3100" b="1" kern="1200">
            <a:latin typeface="Bembo" panose="02020502050201020203" pitchFamily="18" charset="0"/>
          </a:endParaRPr>
        </a:p>
      </dsp:txBody>
      <dsp:txXfrm>
        <a:off x="0" y="3268513"/>
        <a:ext cx="6290226" cy="1089282"/>
      </dsp:txXfrm>
    </dsp:sp>
    <dsp:sp modelId="{FDB0B674-6A16-40AA-A52C-2A3C8122C129}">
      <dsp:nvSpPr>
        <dsp:cNvPr id="0" name=""/>
        <dsp:cNvSpPr/>
      </dsp:nvSpPr>
      <dsp:spPr>
        <a:xfrm>
          <a:off x="0" y="4357796"/>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ED024-6AB0-4492-9D15-4578DB94583D}">
      <dsp:nvSpPr>
        <dsp:cNvPr id="0" name=""/>
        <dsp:cNvSpPr/>
      </dsp:nvSpPr>
      <dsp:spPr>
        <a:xfrm>
          <a:off x="0" y="4357796"/>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b="1" kern="1200">
              <a:latin typeface="Bembo" panose="02020502050201020203" pitchFamily="18" charset="0"/>
            </a:rPr>
            <a:t>Outdoor media buyers</a:t>
          </a:r>
          <a:endParaRPr lang="en-US" sz="3100" b="1" kern="1200">
            <a:latin typeface="Bembo" panose="02020502050201020203" pitchFamily="18" charset="0"/>
          </a:endParaRPr>
        </a:p>
      </dsp:txBody>
      <dsp:txXfrm>
        <a:off x="0" y="4357796"/>
        <a:ext cx="6290226" cy="1089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829FF-178B-47EC-96DB-CF88196E0118}">
      <dsp:nvSpPr>
        <dsp:cNvPr id="0" name=""/>
        <dsp:cNvSpPr/>
      </dsp:nvSpPr>
      <dsp:spPr>
        <a:xfrm>
          <a:off x="0" y="665"/>
          <a:ext cx="6290226" cy="15561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1D93F-D684-4A2B-BE8E-D25A5C840A03}">
      <dsp:nvSpPr>
        <dsp:cNvPr id="0" name=""/>
        <dsp:cNvSpPr/>
      </dsp:nvSpPr>
      <dsp:spPr>
        <a:xfrm>
          <a:off x="470725" y="350791"/>
          <a:ext cx="855865" cy="855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018EF-C26E-4110-93C8-63AE45DB2620}">
      <dsp:nvSpPr>
        <dsp:cNvPr id="0" name=""/>
        <dsp:cNvSpPr/>
      </dsp:nvSpPr>
      <dsp:spPr>
        <a:xfrm>
          <a:off x="1797316" y="665"/>
          <a:ext cx="4492909"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933450">
            <a:lnSpc>
              <a:spcPct val="90000"/>
            </a:lnSpc>
            <a:spcBef>
              <a:spcPct val="0"/>
            </a:spcBef>
            <a:spcAft>
              <a:spcPct val="35000"/>
            </a:spcAft>
            <a:buNone/>
          </a:pPr>
          <a:r>
            <a:rPr lang="en-IN" sz="2100" b="1" kern="1200"/>
            <a:t>Negotiation skills</a:t>
          </a:r>
          <a:endParaRPr lang="en-US" sz="2100" kern="1200"/>
        </a:p>
      </dsp:txBody>
      <dsp:txXfrm>
        <a:off x="1797316" y="665"/>
        <a:ext cx="4492909" cy="1556118"/>
      </dsp:txXfrm>
    </dsp:sp>
    <dsp:sp modelId="{0B13833B-C360-403B-A325-6BE328E5607B}">
      <dsp:nvSpPr>
        <dsp:cNvPr id="0" name=""/>
        <dsp:cNvSpPr/>
      </dsp:nvSpPr>
      <dsp:spPr>
        <a:xfrm>
          <a:off x="0" y="1945813"/>
          <a:ext cx="6290226" cy="15561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4398F-7CC7-4F3E-9028-DB55CB26C564}">
      <dsp:nvSpPr>
        <dsp:cNvPr id="0" name=""/>
        <dsp:cNvSpPr/>
      </dsp:nvSpPr>
      <dsp:spPr>
        <a:xfrm>
          <a:off x="470725" y="2295939"/>
          <a:ext cx="855865" cy="855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5A000D-782E-41AF-87A0-9EEA69EFC029}">
      <dsp:nvSpPr>
        <dsp:cNvPr id="0" name=""/>
        <dsp:cNvSpPr/>
      </dsp:nvSpPr>
      <dsp:spPr>
        <a:xfrm>
          <a:off x="1797316" y="1945813"/>
          <a:ext cx="4492909"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933450">
            <a:lnSpc>
              <a:spcPct val="90000"/>
            </a:lnSpc>
            <a:spcBef>
              <a:spcPct val="0"/>
            </a:spcBef>
            <a:spcAft>
              <a:spcPct val="35000"/>
            </a:spcAft>
            <a:buNone/>
          </a:pPr>
          <a:r>
            <a:rPr lang="en-IN" sz="2100" b="1" kern="1200"/>
            <a:t>Strong professional relationship with the media owners (or media representatives)</a:t>
          </a:r>
          <a:endParaRPr lang="en-US" sz="2100" kern="1200"/>
        </a:p>
      </dsp:txBody>
      <dsp:txXfrm>
        <a:off x="1797316" y="1945813"/>
        <a:ext cx="4492909" cy="1556118"/>
      </dsp:txXfrm>
    </dsp:sp>
    <dsp:sp modelId="{F0AD6D3C-AC47-4456-81DC-945C1B7F0535}">
      <dsp:nvSpPr>
        <dsp:cNvPr id="0" name=""/>
        <dsp:cNvSpPr/>
      </dsp:nvSpPr>
      <dsp:spPr>
        <a:xfrm>
          <a:off x="0" y="3890961"/>
          <a:ext cx="6290226" cy="15561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74242-0BE0-4B5C-A4A9-58BF71854910}">
      <dsp:nvSpPr>
        <dsp:cNvPr id="0" name=""/>
        <dsp:cNvSpPr/>
      </dsp:nvSpPr>
      <dsp:spPr>
        <a:xfrm>
          <a:off x="470725" y="4241088"/>
          <a:ext cx="855865" cy="855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8F9F2B-5443-45FD-A0A2-24AB5C265DCE}">
      <dsp:nvSpPr>
        <dsp:cNvPr id="0" name=""/>
        <dsp:cNvSpPr/>
      </dsp:nvSpPr>
      <dsp:spPr>
        <a:xfrm>
          <a:off x="1797316" y="3890961"/>
          <a:ext cx="4492909"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933450">
            <a:lnSpc>
              <a:spcPct val="90000"/>
            </a:lnSpc>
            <a:spcBef>
              <a:spcPct val="0"/>
            </a:spcBef>
            <a:spcAft>
              <a:spcPct val="35000"/>
            </a:spcAft>
            <a:buNone/>
          </a:pPr>
          <a:r>
            <a:rPr lang="en-IN" sz="2100" b="1" kern="1200"/>
            <a:t>Media clout (media buying agency’s influence on different media – companies engaging different agencies to rule the media)</a:t>
          </a:r>
          <a:endParaRPr lang="en-US" sz="2100" kern="1200"/>
        </a:p>
      </dsp:txBody>
      <dsp:txXfrm>
        <a:off x="1797316" y="3890961"/>
        <a:ext cx="4492909" cy="155611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9B01A-D44C-4286-AC8A-4018C4098074}" type="datetimeFigureOut">
              <a:rPr lang="en-IN" smtClean="0"/>
              <a:t>12-02-2023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0B400-F2A9-4470-A446-66E54C947B46}" type="slidenum">
              <a:rPr lang="en-IN" smtClean="0"/>
              <a:t>‹#›</a:t>
            </a:fld>
            <a:endParaRPr lang="en-IN"/>
          </a:p>
        </p:txBody>
      </p:sp>
    </p:spTree>
    <p:extLst>
      <p:ext uri="{BB962C8B-B14F-4D97-AF65-F5344CB8AC3E}">
        <p14:creationId xmlns:p14="http://schemas.microsoft.com/office/powerpoint/2010/main" val="57692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1AF6A-950A-4830-8C5B-D17924F124B9}" type="slidenum">
              <a:rPr lang="en-US"/>
              <a:pPr/>
              <a:t>5</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427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a:spLocks/>
          </p:cNvSpPr>
          <p:nvPr/>
        </p:nvSpPr>
        <p:spPr bwMode="auto">
          <a:xfrm>
            <a:off x="10739968" y="0"/>
            <a:ext cx="1452033"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05"/>
          <p:cNvSpPr>
            <a:spLocks/>
          </p:cNvSpPr>
          <p:nvPr/>
        </p:nvSpPr>
        <p:spPr bwMode="auto">
          <a:xfrm>
            <a:off x="1727200" y="5715000"/>
            <a:ext cx="9144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32" name="Group 31"/>
          <p:cNvGrpSpPr/>
          <p:nvPr/>
        </p:nvGrpSpPr>
        <p:grpSpPr>
          <a:xfrm rot="10800000">
            <a:off x="0" y="4520046"/>
            <a:ext cx="27432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 name="Group 30"/>
          <p:cNvGrpSpPr/>
          <p:nvPr/>
        </p:nvGrpSpPr>
        <p:grpSpPr>
          <a:xfrm>
            <a:off x="9042401" y="3975905"/>
            <a:ext cx="2710904"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grpSp>
        <p:nvGrpSpPr>
          <p:cNvPr id="1091" name="Group 67"/>
          <p:cNvGrpSpPr>
            <a:grpSpLocks noChangeAspect="1"/>
          </p:cNvGrpSpPr>
          <p:nvPr/>
        </p:nvGrpSpPr>
        <p:grpSpPr bwMode="auto">
          <a:xfrm flipH="1" flipV="1">
            <a:off x="203197" y="152401"/>
            <a:ext cx="2133603"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143001"/>
            <a:ext cx="10363200" cy="646331"/>
          </a:xfrm>
        </p:spPr>
        <p:txBody>
          <a:bodyPr>
            <a:normAutofit/>
          </a:bodyPr>
          <a:lstStyle>
            <a:lvl1pPr algn="ctr">
              <a:defRPr sz="3600">
                <a:solidFill>
                  <a:schemeClr val="accent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1828801"/>
            <a:ext cx="103632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58607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61815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413311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FF2618-C234-4528-BB60-72360CB0937F}"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289389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F2618-C234-4528-BB60-72360CB0937F}"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196572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354162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FF2618-C234-4528-BB60-72360CB0937F}" type="datetimeFigureOut">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121146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FF2618-C234-4528-BB60-72360CB0937F}" type="datetimeFigureOut">
              <a:rPr lang="en-US" smtClean="0"/>
              <a:pPr/>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421780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F2618-C234-4528-BB60-72360CB0937F}" type="datetimeFigureOut">
              <a:rPr lang="en-US" smtClean="0"/>
              <a:pPr/>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192804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123181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7799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354602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15371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F2618-C234-4528-BB60-72360CB0937F}"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2728423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F2618-C234-4528-BB60-72360CB0937F}"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extLst>
      <p:ext uri="{BB962C8B-B14F-4D97-AF65-F5344CB8AC3E}">
        <p14:creationId xmlns:p14="http://schemas.microsoft.com/office/powerpoint/2010/main" val="490860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83757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570964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4128251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067283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721401-9526-4FCB-9D59-5E3CEBD98342}" type="datetimeFigureOut">
              <a:rPr lang="en-IN" smtClean="0"/>
              <a:t>12-02-2023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1963506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21401-9526-4FCB-9D59-5E3CEBD98342}" type="datetimeFigureOut">
              <a:rPr lang="en-IN" smtClean="0"/>
              <a:t>12-02-2023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1318352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21401-9526-4FCB-9D59-5E3CEBD98342}" type="datetimeFigureOut">
              <a:rPr lang="en-IN" smtClean="0"/>
              <a:t>12-02-2023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51082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350875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693225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604678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1802893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812474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B3CC7445-9482-457E-93F8-C0B414182401}"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2621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189062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721401-9526-4FCB-9D59-5E3CEBD98342}" type="datetimeFigureOut">
              <a:rPr lang="en-IN" smtClean="0"/>
              <a:t>12-02-2023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3165206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721401-9526-4FCB-9D59-5E3CEBD98342}" type="datetimeFigureOut">
              <a:rPr lang="en-IN" smtClean="0"/>
              <a:t>12-02-2023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989262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1194857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2721401-9526-4FCB-9D59-5E3CEBD98342}" type="datetimeFigureOut">
              <a:rPr lang="en-IN" smtClean="0"/>
              <a:t>12-02-2023</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53576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19491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721401-9526-4FCB-9D59-5E3CEBD98342}" type="datetimeFigureOut">
              <a:rPr lang="en-IN" smtClean="0"/>
              <a:t>12-02-2023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86647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721401-9526-4FCB-9D59-5E3CEBD98342}" type="datetimeFigureOut">
              <a:rPr lang="en-IN" smtClean="0"/>
              <a:t>12-02-2023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45974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21401-9526-4FCB-9D59-5E3CEBD98342}" type="datetimeFigureOut">
              <a:rPr lang="en-IN" smtClean="0"/>
              <a:t>12-02-2023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313810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221994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21401-9526-4FCB-9D59-5E3CEBD98342}" type="datetimeFigureOut">
              <a:rPr lang="en-IN" smtClean="0"/>
              <a:t>12-02-2023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CC7445-9482-457E-93F8-C0B414182401}" type="slidenum">
              <a:rPr lang="en-IN" smtClean="0"/>
              <a:t>‹#›</a:t>
            </a:fld>
            <a:endParaRPr lang="en-IN"/>
          </a:p>
        </p:txBody>
      </p:sp>
    </p:spTree>
    <p:extLst>
      <p:ext uri="{BB962C8B-B14F-4D97-AF65-F5344CB8AC3E}">
        <p14:creationId xmlns:p14="http://schemas.microsoft.com/office/powerpoint/2010/main" val="318223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12192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21401-9526-4FCB-9D59-5E3CEBD98342}" type="datetimeFigureOut">
              <a:rPr lang="en-IN" smtClean="0"/>
              <a:t>12-02-2023</a:t>
            </a:fld>
            <a:endParaRPr lang="en-I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C7445-9482-457E-93F8-C0B414182401}" type="slidenum">
              <a:rPr lang="en-IN" smtClean="0"/>
              <a:t>‹#›</a:t>
            </a:fld>
            <a:endParaRPr lang="en-IN"/>
          </a:p>
        </p:txBody>
      </p:sp>
    </p:spTree>
    <p:extLst>
      <p:ext uri="{BB962C8B-B14F-4D97-AF65-F5344CB8AC3E}">
        <p14:creationId xmlns:p14="http://schemas.microsoft.com/office/powerpoint/2010/main" val="1713411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2/12/2023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extLst>
      <p:ext uri="{BB962C8B-B14F-4D97-AF65-F5344CB8AC3E}">
        <p14:creationId xmlns:p14="http://schemas.microsoft.com/office/powerpoint/2010/main" val="2963458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721401-9526-4FCB-9D59-5E3CEBD98342}" type="datetimeFigureOut">
              <a:rPr lang="en-IN" smtClean="0"/>
              <a:t>12-02-2023</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CC7445-9482-457E-93F8-C0B414182401}" type="slidenum">
              <a:rPr lang="en-IN" smtClean="0"/>
              <a:t>‹#›</a:t>
            </a:fld>
            <a:endParaRPr lang="en-IN"/>
          </a:p>
        </p:txBody>
      </p:sp>
    </p:spTree>
    <p:extLst>
      <p:ext uri="{BB962C8B-B14F-4D97-AF65-F5344CB8AC3E}">
        <p14:creationId xmlns:p14="http://schemas.microsoft.com/office/powerpoint/2010/main" val="415617327"/>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2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redithportland.com/blog/how-digital-marketing-and-tv-broadcasting-can-work-together" TargetMode="External"/><Relationship Id="rId2" Type="http://schemas.openxmlformats.org/officeDocument/2006/relationships/hyperlink" Target="https://www.brandingstrategyinsider.com/reach-frequency-advertising-and-brands/#.YGs7GJ1KhPZ" TargetMode="Externa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10206318" cy="1825096"/>
          </a:xfrm>
        </p:spPr>
        <p:txBody>
          <a:bodyPr>
            <a:normAutofit/>
          </a:bodyPr>
          <a:lstStyle/>
          <a:p>
            <a:r>
              <a:rPr lang="en-IN" dirty="0"/>
              <a:t>Advertising Agency</a:t>
            </a:r>
          </a:p>
        </p:txBody>
      </p:sp>
      <p:sp>
        <p:nvSpPr>
          <p:cNvPr id="4" name="Slide Number Placeholder 3"/>
          <p:cNvSpPr>
            <a:spLocks noGrp="1"/>
          </p:cNvSpPr>
          <p:nvPr>
            <p:ph type="sldNum" sz="quarter" idx="12"/>
          </p:nvPr>
        </p:nvSpPr>
        <p:spPr/>
        <p:txBody>
          <a:bodyPr/>
          <a:lstStyle/>
          <a:p>
            <a:fld id="{FF12A138-30CD-41E4-91FA-575B6BEE7058}" type="slidenum">
              <a:rPr lang="en-IN" smtClean="0"/>
              <a:pPr/>
              <a:t>1</a:t>
            </a:fld>
            <a:endParaRPr lang="en-IN"/>
          </a:p>
        </p:txBody>
      </p:sp>
      <p:sp>
        <p:nvSpPr>
          <p:cNvPr id="5" name="Subtitle 4">
            <a:extLst>
              <a:ext uri="{FF2B5EF4-FFF2-40B4-BE49-F238E27FC236}">
                <a16:creationId xmlns:a16="http://schemas.microsoft.com/office/drawing/2014/main" id="{53F6C7A3-3349-4D70-B54E-5DB3ED81362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3029635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B50F-C314-313E-8A6B-23A6E71F8799}"/>
              </a:ext>
            </a:extLst>
          </p:cNvPr>
          <p:cNvSpPr>
            <a:spLocks noGrp="1"/>
          </p:cNvSpPr>
          <p:nvPr>
            <p:ph type="title"/>
          </p:nvPr>
        </p:nvSpPr>
        <p:spPr/>
        <p:txBody>
          <a:bodyPr>
            <a:normAutofit fontScale="90000"/>
          </a:bodyPr>
          <a:lstStyle/>
          <a:p>
            <a:r>
              <a:rPr lang="en-US" dirty="0"/>
              <a:t>ACTIVITY</a:t>
            </a:r>
            <a:br>
              <a:rPr lang="en-US" dirty="0"/>
            </a:br>
            <a:r>
              <a:rPr lang="en-US" dirty="0">
                <a:solidFill>
                  <a:schemeClr val="accent2">
                    <a:lumMod val="40000"/>
                    <a:lumOff val="60000"/>
                  </a:schemeClr>
                </a:solidFill>
              </a:rPr>
              <a:t>(find detailed INFORMATION ABOUT AD AGENCIES IN INDIA(</a:t>
            </a:r>
            <a:r>
              <a:rPr lang="en-US" i="1" dirty="0" err="1">
                <a:solidFill>
                  <a:schemeClr val="accent2">
                    <a:lumMod val="40000"/>
                    <a:lumOff val="60000"/>
                  </a:schemeClr>
                </a:solidFill>
              </a:rPr>
              <a:t>clients,bestcampaigns</a:t>
            </a:r>
            <a:r>
              <a:rPr lang="en-US" i="1" dirty="0">
                <a:solidFill>
                  <a:schemeClr val="accent2">
                    <a:lumMod val="40000"/>
                    <a:lumOff val="60000"/>
                  </a:schemeClr>
                </a:solidFill>
              </a:rPr>
              <a:t> </a:t>
            </a:r>
            <a:r>
              <a:rPr lang="en-US" i="1" dirty="0" err="1">
                <a:solidFill>
                  <a:schemeClr val="accent2">
                    <a:lumMod val="40000"/>
                    <a:lumOff val="60000"/>
                  </a:schemeClr>
                </a:solidFill>
              </a:rPr>
              <a:t>etc</a:t>
            </a:r>
            <a:r>
              <a:rPr lang="en-US" dirty="0">
                <a:solidFill>
                  <a:srgbClr val="FF0000"/>
                </a:solidFill>
              </a:rPr>
              <a:t>)</a:t>
            </a:r>
            <a:endParaRPr lang="en-IN" dirty="0">
              <a:solidFill>
                <a:srgbClr val="FF0000"/>
              </a:solidFill>
            </a:endParaRPr>
          </a:p>
        </p:txBody>
      </p:sp>
    </p:spTree>
    <p:extLst>
      <p:ext uri="{BB962C8B-B14F-4D97-AF65-F5344CB8AC3E}">
        <p14:creationId xmlns:p14="http://schemas.microsoft.com/office/powerpoint/2010/main" val="352934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Advertising Campaign Planning </a:t>
            </a:r>
          </a:p>
        </p:txBody>
      </p:sp>
      <p:sp>
        <p:nvSpPr>
          <p:cNvPr id="3" name="Subtitle 2"/>
          <p:cNvSpPr>
            <a:spLocks noGrp="1"/>
          </p:cNvSpPr>
          <p:nvPr>
            <p:ph type="subTitle" idx="1"/>
          </p:nvPr>
        </p:nvSpPr>
        <p:spPr/>
        <p:txBody>
          <a:bodyPr>
            <a:noAutofit/>
          </a:bodyPr>
          <a:lstStyle/>
          <a:p>
            <a:endParaRPr lang="en-US" sz="1200" dirty="0"/>
          </a:p>
        </p:txBody>
      </p:sp>
    </p:spTree>
    <p:extLst>
      <p:ext uri="{BB962C8B-B14F-4D97-AF65-F5344CB8AC3E}">
        <p14:creationId xmlns:p14="http://schemas.microsoft.com/office/powerpoint/2010/main" val="361791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Advertising Campaign</a:t>
            </a:r>
          </a:p>
        </p:txBody>
      </p:sp>
      <p:sp>
        <p:nvSpPr>
          <p:cNvPr id="3" name="Content Placeholder 2"/>
          <p:cNvSpPr>
            <a:spLocks noGrp="1"/>
          </p:cNvSpPr>
          <p:nvPr>
            <p:ph idx="1"/>
          </p:nvPr>
        </p:nvSpPr>
        <p:spPr>
          <a:xfrm>
            <a:off x="685800" y="1900518"/>
            <a:ext cx="10820400" cy="4455327"/>
          </a:xfrm>
        </p:spPr>
        <p:txBody>
          <a:bodyPr>
            <a:normAutofit/>
          </a:bodyPr>
          <a:lstStyle/>
          <a:p>
            <a:r>
              <a:rPr lang="en-IN" sz="2400" dirty="0"/>
              <a:t>It is set of interrelated and coordinated marketing communication activities that centre on a single theme or idea that appears in different media across a specified time period. </a:t>
            </a:r>
          </a:p>
          <a:p>
            <a:r>
              <a:rPr lang="en-IN" sz="2400" dirty="0"/>
              <a:t>It is an orderly planned effort consisting of related but self-contained and independent advertisements </a:t>
            </a:r>
          </a:p>
          <a:p>
            <a:r>
              <a:rPr lang="en-IN" sz="2400" dirty="0"/>
              <a:t>Though the campaign is conveyed through different media, it has a single theme and unified approach </a:t>
            </a:r>
          </a:p>
          <a:p>
            <a:r>
              <a:rPr lang="en-IN" sz="2400" dirty="0"/>
              <a:t>Coordination, balance, timing, continuity and performance are important for an advertising campaign</a:t>
            </a:r>
          </a:p>
          <a:p>
            <a:endParaRPr lang="en-IN"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86C-105A-451E-8EDB-6D50DBFF78A9}" type="slidenum">
              <a:rPr lang="en-US" smtClean="0"/>
              <a:t>12</a:t>
            </a:fld>
            <a:endParaRPr lang="en-US"/>
          </a:p>
        </p:txBody>
      </p:sp>
    </p:spTree>
    <p:extLst>
      <p:ext uri="{BB962C8B-B14F-4D97-AF65-F5344CB8AC3E}">
        <p14:creationId xmlns:p14="http://schemas.microsoft.com/office/powerpoint/2010/main" val="421227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Factors influencing campaigns </a:t>
            </a:r>
          </a:p>
        </p:txBody>
      </p:sp>
      <p:sp>
        <p:nvSpPr>
          <p:cNvPr id="3" name="Content Placeholder 2"/>
          <p:cNvSpPr>
            <a:spLocks noGrp="1"/>
          </p:cNvSpPr>
          <p:nvPr>
            <p:ph idx="1"/>
          </p:nvPr>
        </p:nvSpPr>
        <p:spPr>
          <a:xfrm>
            <a:off x="685800" y="1595718"/>
            <a:ext cx="10820400" cy="4622967"/>
          </a:xfrm>
        </p:spPr>
        <p:txBody>
          <a:bodyPr>
            <a:normAutofit/>
          </a:bodyPr>
          <a:lstStyle/>
          <a:p>
            <a:r>
              <a:rPr lang="en-IN" sz="2400" dirty="0"/>
              <a:t>The consumer profile</a:t>
            </a:r>
          </a:p>
          <a:p>
            <a:r>
              <a:rPr lang="en-IN" sz="2400" dirty="0"/>
              <a:t>The product profile</a:t>
            </a:r>
          </a:p>
          <a:p>
            <a:r>
              <a:rPr lang="en-IN" sz="2400" dirty="0"/>
              <a:t>The advertising and marketing objectives</a:t>
            </a:r>
          </a:p>
          <a:p>
            <a:r>
              <a:rPr lang="en-IN" sz="2400" dirty="0"/>
              <a:t>The study of marketing environment</a:t>
            </a:r>
          </a:p>
          <a:p>
            <a:r>
              <a:rPr lang="en-IN" sz="2400" dirty="0"/>
              <a:t>Review of previous advertising efforts</a:t>
            </a:r>
          </a:p>
          <a:p>
            <a:r>
              <a:rPr lang="en-IN" sz="2400" dirty="0"/>
              <a:t>The total advertising budget</a:t>
            </a:r>
          </a:p>
          <a:p>
            <a:r>
              <a:rPr lang="en-IN" sz="2400" dirty="0"/>
              <a:t>The media availability </a:t>
            </a:r>
          </a:p>
          <a:p>
            <a:r>
              <a:rPr lang="en-IN" sz="2400" dirty="0"/>
              <a:t>The creative considerations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86C-105A-451E-8EDB-6D50DBFF78A9}" type="slidenum">
              <a:rPr lang="en-US" smtClean="0"/>
              <a:t>13</a:t>
            </a:fld>
            <a:endParaRPr lang="en-US"/>
          </a:p>
        </p:txBody>
      </p:sp>
    </p:spTree>
    <p:extLst>
      <p:ext uri="{BB962C8B-B14F-4D97-AF65-F5344CB8AC3E}">
        <p14:creationId xmlns:p14="http://schemas.microsoft.com/office/powerpoint/2010/main" val="70682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BB69-3863-4327-8413-21DAA2C0CADC}"/>
              </a:ext>
            </a:extLst>
          </p:cNvPr>
          <p:cNvSpPr>
            <a:spLocks noGrp="1"/>
          </p:cNvSpPr>
          <p:nvPr>
            <p:ph type="title"/>
          </p:nvPr>
        </p:nvSpPr>
        <p:spPr>
          <a:xfrm>
            <a:off x="2968486" y="-914399"/>
            <a:ext cx="8537713" cy="2743200"/>
          </a:xfrm>
        </p:spPr>
        <p:txBody>
          <a:bodyPr/>
          <a:lstStyle/>
          <a:p>
            <a:pPr algn="l"/>
            <a:r>
              <a:rPr lang="en-IN" dirty="0"/>
              <a:t>   Nike-Just do It</a:t>
            </a:r>
          </a:p>
        </p:txBody>
      </p:sp>
      <p:sp>
        <p:nvSpPr>
          <p:cNvPr id="3" name="Content Placeholder 2">
            <a:extLst>
              <a:ext uri="{FF2B5EF4-FFF2-40B4-BE49-F238E27FC236}">
                <a16:creationId xmlns:a16="http://schemas.microsoft.com/office/drawing/2014/main" id="{AF0453F3-5E9D-4592-AC20-54E0F7B79FAD}"/>
              </a:ext>
            </a:extLst>
          </p:cNvPr>
          <p:cNvSpPr>
            <a:spLocks noGrp="1"/>
          </p:cNvSpPr>
          <p:nvPr>
            <p:ph idx="1"/>
          </p:nvPr>
        </p:nvSpPr>
        <p:spPr>
          <a:xfrm>
            <a:off x="437321" y="993914"/>
            <a:ext cx="10803835" cy="5400984"/>
          </a:xfrm>
        </p:spPr>
        <p:txBody>
          <a:bodyPr>
            <a:normAutofit/>
          </a:bodyPr>
          <a:lstStyle/>
          <a:p>
            <a:r>
              <a:rPr lang="en-US" dirty="0"/>
              <a:t>Did you know that, once upon a time, Nike's product catered almost exclusively to marathon runners? Then, a fitness craze emerged -- and the folks in Nike's marketing department knew they needed to take advantage of it to surpass their main competitor, Reebok. (</a:t>
            </a:r>
            <a:r>
              <a:rPr lang="en-US" dirty="0">
                <a:solidFill>
                  <a:schemeClr val="accent2"/>
                </a:solidFill>
              </a:rPr>
              <a:t>At the time, Reebok was selling more shoes than Nike</a:t>
            </a:r>
            <a:r>
              <a:rPr lang="en-US" dirty="0"/>
              <a:t>). And so, in the late 1980s, Nike created the "Just Do It." campaign.</a:t>
            </a:r>
          </a:p>
          <a:p>
            <a:pPr fontAlgn="base"/>
            <a:r>
              <a:rPr lang="en-US" dirty="0"/>
              <a:t>It was a hit.</a:t>
            </a:r>
          </a:p>
          <a:p>
            <a:pPr fontAlgn="base"/>
            <a:r>
              <a:rPr lang="en-US" dirty="0"/>
              <a:t>In 1988, Nike sales were at </a:t>
            </a:r>
            <a:r>
              <a:rPr lang="en-US" dirty="0">
                <a:solidFill>
                  <a:schemeClr val="accent2"/>
                </a:solidFill>
              </a:rPr>
              <a:t>$800 million</a:t>
            </a:r>
            <a:r>
              <a:rPr lang="en-US" dirty="0"/>
              <a:t>; by 1998, sales </a:t>
            </a:r>
            <a:r>
              <a:rPr lang="en-US" dirty="0">
                <a:solidFill>
                  <a:schemeClr val="accent2"/>
                </a:solidFill>
              </a:rPr>
              <a:t>exceeded $9.2 billion</a:t>
            </a:r>
            <a:r>
              <a:rPr lang="en-US" dirty="0"/>
              <a:t>. "Just Do It." was short and sweet, yet encapsulated everything people felt when they were exercising -- and people still feel that feeling today. Don't want to run five miles? Just Do It. Don't want walk up four flights of stairs? Just Do It. It's a slogan we can all relate to: the drive to push ourselves beyond our limits.</a:t>
            </a:r>
          </a:p>
          <a:p>
            <a:endParaRPr lang="en-IN" dirty="0"/>
          </a:p>
        </p:txBody>
      </p:sp>
      <p:pic>
        <p:nvPicPr>
          <p:cNvPr id="3074" name="Picture 2">
            <a:extLst>
              <a:ext uri="{FF2B5EF4-FFF2-40B4-BE49-F238E27FC236}">
                <a16:creationId xmlns:a16="http://schemas.microsoft.com/office/drawing/2014/main" id="{FC00A667-009E-4C73-9069-194A5F511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068" y="4845039"/>
            <a:ext cx="3957429" cy="177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5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of the best and long ad campaigns </a:t>
            </a:r>
          </a:p>
        </p:txBody>
      </p:sp>
      <p:sp>
        <p:nvSpPr>
          <p:cNvPr id="3" name="Content Placeholder 2"/>
          <p:cNvSpPr>
            <a:spLocks noGrp="1"/>
          </p:cNvSpPr>
          <p:nvPr>
            <p:ph idx="1"/>
          </p:nvPr>
        </p:nvSpPr>
        <p:spPr/>
        <p:txBody>
          <a:bodyPr/>
          <a:lstStyle/>
          <a:p>
            <a:r>
              <a:rPr lang="en-IN" dirty="0"/>
              <a:t>De Beers – Diamonds are forever</a:t>
            </a:r>
          </a:p>
          <a:p>
            <a:r>
              <a:rPr lang="en-IN" dirty="0"/>
              <a:t>Surf Excel – </a:t>
            </a:r>
            <a:r>
              <a:rPr lang="en-IN" dirty="0" err="1"/>
              <a:t>Daag</a:t>
            </a:r>
            <a:r>
              <a:rPr lang="en-IN" dirty="0"/>
              <a:t> </a:t>
            </a:r>
            <a:r>
              <a:rPr lang="en-IN" dirty="0" err="1"/>
              <a:t>Acche</a:t>
            </a:r>
            <a:r>
              <a:rPr lang="en-IN" dirty="0"/>
              <a:t> </a:t>
            </a:r>
            <a:r>
              <a:rPr lang="en-IN" dirty="0" err="1"/>
              <a:t>Hai</a:t>
            </a:r>
            <a:r>
              <a:rPr lang="en-IN" dirty="0"/>
              <a:t> </a:t>
            </a:r>
          </a:p>
          <a:p>
            <a:r>
              <a:rPr lang="en-IN" dirty="0"/>
              <a:t>McDonald’s – I’m Loving it</a:t>
            </a:r>
          </a:p>
          <a:p>
            <a:r>
              <a:rPr lang="en-IN" dirty="0"/>
              <a:t>Cadbury – </a:t>
            </a:r>
            <a:r>
              <a:rPr lang="en-IN" dirty="0" err="1"/>
              <a:t>Kuch</a:t>
            </a:r>
            <a:r>
              <a:rPr lang="en-IN" dirty="0"/>
              <a:t> </a:t>
            </a:r>
            <a:r>
              <a:rPr lang="en-IN" dirty="0" err="1"/>
              <a:t>Mitha</a:t>
            </a:r>
            <a:r>
              <a:rPr lang="en-IN" dirty="0"/>
              <a:t> </a:t>
            </a:r>
            <a:r>
              <a:rPr lang="en-IN" dirty="0" err="1"/>
              <a:t>Ho</a:t>
            </a:r>
            <a:r>
              <a:rPr lang="en-IN" dirty="0"/>
              <a:t> </a:t>
            </a:r>
            <a:r>
              <a:rPr lang="en-IN" dirty="0" err="1"/>
              <a:t>Jaye</a:t>
            </a:r>
            <a:r>
              <a:rPr lang="en-IN" dirty="0"/>
              <a:t>, </a:t>
            </a:r>
            <a:r>
              <a:rPr lang="en-IN" dirty="0" err="1"/>
              <a:t>Shubhaaramabh</a:t>
            </a:r>
            <a:endParaRPr lang="en-IN" dirty="0"/>
          </a:p>
          <a:p>
            <a:r>
              <a:rPr lang="en-IN" dirty="0"/>
              <a:t>Idea – What an idea </a:t>
            </a:r>
            <a:r>
              <a:rPr lang="en-IN" dirty="0" err="1"/>
              <a:t>sirji</a:t>
            </a:r>
            <a:r>
              <a:rPr lang="en-IN" dirty="0"/>
              <a:t>/ </a:t>
            </a:r>
            <a:r>
              <a:rPr lang="en-IN" dirty="0" err="1"/>
              <a:t>Ullu</a:t>
            </a:r>
            <a:r>
              <a:rPr lang="en-IN" dirty="0"/>
              <a:t> </a:t>
            </a:r>
            <a:r>
              <a:rPr lang="en-IN" dirty="0" err="1"/>
              <a:t>Banaoing</a:t>
            </a:r>
            <a:r>
              <a:rPr lang="en-IN"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86C-105A-451E-8EDB-6D50DBFF78A9}" type="slidenum">
              <a:rPr lang="en-US" smtClean="0"/>
              <a:t>15</a:t>
            </a:fld>
            <a:endParaRPr lang="en-US"/>
          </a:p>
        </p:txBody>
      </p:sp>
    </p:spTree>
    <p:extLst>
      <p:ext uri="{BB962C8B-B14F-4D97-AF65-F5344CB8AC3E}">
        <p14:creationId xmlns:p14="http://schemas.microsoft.com/office/powerpoint/2010/main" val="256701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CE3F-2253-B696-39D7-05760B7A1723}"/>
              </a:ext>
            </a:extLst>
          </p:cNvPr>
          <p:cNvSpPr>
            <a:spLocks noGrp="1"/>
          </p:cNvSpPr>
          <p:nvPr>
            <p:ph type="title"/>
          </p:nvPr>
        </p:nvSpPr>
        <p:spPr/>
        <p:txBody>
          <a:bodyPr/>
          <a:lstStyle/>
          <a:p>
            <a:r>
              <a:rPr lang="en-US" dirty="0"/>
              <a:t>Case study on ad </a:t>
            </a:r>
            <a:r>
              <a:rPr lang="en-US" dirty="0" err="1"/>
              <a:t>CaMPaiGN</a:t>
            </a:r>
            <a:endParaRPr lang="en-IN" dirty="0"/>
          </a:p>
        </p:txBody>
      </p:sp>
      <p:sp>
        <p:nvSpPr>
          <p:cNvPr id="3" name="Text Placeholder 2">
            <a:extLst>
              <a:ext uri="{FF2B5EF4-FFF2-40B4-BE49-F238E27FC236}">
                <a16:creationId xmlns:a16="http://schemas.microsoft.com/office/drawing/2014/main" id="{08538F7A-D3E9-89E9-195F-ECDF9479DD84}"/>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51929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Three phases of campaign creations</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IN" sz="3600" dirty="0"/>
              <a:t>Strategy development phase</a:t>
            </a:r>
          </a:p>
          <a:p>
            <a:pPr marL="742950" indent="-742950">
              <a:buFont typeface="+mj-lt"/>
              <a:buAutoNum type="arabicPeriod"/>
            </a:pPr>
            <a:r>
              <a:rPr lang="en-IN" sz="3600" dirty="0"/>
              <a:t>Advertising brief to the creative</a:t>
            </a:r>
          </a:p>
          <a:p>
            <a:pPr marL="742950" indent="-742950">
              <a:buFont typeface="+mj-lt"/>
              <a:buAutoNum type="arabicPeriod"/>
            </a:pPr>
            <a:r>
              <a:rPr lang="en-IN" sz="3600" dirty="0"/>
              <a:t>The creative phase</a:t>
            </a:r>
          </a:p>
          <a:p>
            <a:pPr marL="742950" indent="-742950">
              <a:buFont typeface="+mj-lt"/>
              <a:buAutoNum type="arabicPeriod"/>
            </a:pPr>
            <a:endParaRPr lang="en-IN" sz="36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86C-105A-451E-8EDB-6D50DBFF78A9}" type="slidenum">
              <a:rPr lang="en-US" smtClean="0"/>
              <a:t>17</a:t>
            </a:fld>
            <a:endParaRPr lang="en-US"/>
          </a:p>
        </p:txBody>
      </p:sp>
    </p:spTree>
    <p:extLst>
      <p:ext uri="{BB962C8B-B14F-4D97-AF65-F5344CB8AC3E}">
        <p14:creationId xmlns:p14="http://schemas.microsoft.com/office/powerpoint/2010/main" val="263786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Creative Brief </a:t>
            </a:r>
          </a:p>
        </p:txBody>
      </p:sp>
      <p:sp>
        <p:nvSpPr>
          <p:cNvPr id="3" name="Content Placeholder 2"/>
          <p:cNvSpPr>
            <a:spLocks noGrp="1"/>
          </p:cNvSpPr>
          <p:nvPr>
            <p:ph idx="1"/>
          </p:nvPr>
        </p:nvSpPr>
        <p:spPr>
          <a:xfrm>
            <a:off x="685800" y="1728395"/>
            <a:ext cx="10820400" cy="4024125"/>
          </a:xfrm>
        </p:spPr>
        <p:txBody>
          <a:bodyPr>
            <a:noAutofit/>
          </a:bodyPr>
          <a:lstStyle/>
          <a:p>
            <a:r>
              <a:rPr lang="en-IN" sz="3200" dirty="0"/>
              <a:t>Basic Problem / issue the advertising must address</a:t>
            </a:r>
          </a:p>
          <a:p>
            <a:r>
              <a:rPr lang="en-IN" sz="3200" dirty="0"/>
              <a:t>Advertising and communication objectives</a:t>
            </a:r>
          </a:p>
          <a:p>
            <a:r>
              <a:rPr lang="en-IN" sz="3200" dirty="0"/>
              <a:t>Target Audience</a:t>
            </a:r>
          </a:p>
          <a:p>
            <a:r>
              <a:rPr lang="en-IN" sz="3200" dirty="0"/>
              <a:t>Major selling idea or key benefits to communicate</a:t>
            </a:r>
          </a:p>
          <a:p>
            <a:r>
              <a:rPr lang="en-IN" sz="3200" dirty="0"/>
              <a:t>Creative strategy statement (campaign theme, appeal and execution technique to be used)</a:t>
            </a:r>
          </a:p>
          <a:p>
            <a:r>
              <a:rPr lang="en-IN" sz="3200" dirty="0"/>
              <a:t>Supporting information and requirements</a:t>
            </a:r>
          </a:p>
          <a:p>
            <a:endParaRPr lang="en-IN" sz="3200" dirty="0"/>
          </a:p>
          <a:p>
            <a:endParaRPr lang="en-IN"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86C-105A-451E-8EDB-6D50DBFF78A9}" type="slidenum">
              <a:rPr lang="en-US" smtClean="0"/>
              <a:t>18</a:t>
            </a:fld>
            <a:endParaRPr lang="en-US"/>
          </a:p>
        </p:txBody>
      </p:sp>
    </p:spTree>
    <p:extLst>
      <p:ext uri="{BB962C8B-B14F-4D97-AF65-F5344CB8AC3E}">
        <p14:creationId xmlns:p14="http://schemas.microsoft.com/office/powerpoint/2010/main" val="216646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Typical Agency Work Cycle</a:t>
            </a:r>
          </a:p>
        </p:txBody>
      </p:sp>
      <p:graphicFrame>
        <p:nvGraphicFramePr>
          <p:cNvPr id="4" name="Content Placeholder 3"/>
          <p:cNvGraphicFramePr>
            <a:graphicFrameLocks noGrp="1"/>
          </p:cNvGraphicFramePr>
          <p:nvPr>
            <p:ph idx="1"/>
          </p:nvPr>
        </p:nvGraphicFramePr>
        <p:xfrm>
          <a:off x="806825" y="1775012"/>
          <a:ext cx="7274858" cy="393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538884" y="3478306"/>
            <a:ext cx="1425388" cy="53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Campaign Execution</a:t>
            </a:r>
          </a:p>
        </p:txBody>
      </p:sp>
      <p:sp>
        <p:nvSpPr>
          <p:cNvPr id="6" name="Rectangle 5"/>
          <p:cNvSpPr/>
          <p:nvPr/>
        </p:nvSpPr>
        <p:spPr>
          <a:xfrm>
            <a:off x="10327341" y="3312459"/>
            <a:ext cx="1550894" cy="86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Feedback and response</a:t>
            </a:r>
          </a:p>
        </p:txBody>
      </p:sp>
      <p:cxnSp>
        <p:nvCxnSpPr>
          <p:cNvPr id="8" name="Straight Connector 7"/>
          <p:cNvCxnSpPr>
            <a:endCxn id="5" idx="1"/>
          </p:cNvCxnSpPr>
          <p:nvPr/>
        </p:nvCxnSpPr>
        <p:spPr>
          <a:xfrm>
            <a:off x="8068235" y="3312459"/>
            <a:ext cx="470649" cy="43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095129" y="3859306"/>
            <a:ext cx="443755" cy="322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3"/>
            <a:endCxn id="6" idx="1"/>
          </p:cNvCxnSpPr>
          <p:nvPr/>
        </p:nvCxnSpPr>
        <p:spPr>
          <a:xfrm>
            <a:off x="9964272" y="3747247"/>
            <a:ext cx="3630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6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175" y="-528638"/>
            <a:ext cx="7820025" cy="2586039"/>
          </a:xfrm>
        </p:spPr>
        <p:txBody>
          <a:bodyPr/>
          <a:lstStyle/>
          <a:p>
            <a:pPr algn="l"/>
            <a:r>
              <a:rPr lang="en-IN" dirty="0"/>
              <a:t>Advertising </a:t>
            </a:r>
          </a:p>
        </p:txBody>
      </p:sp>
      <p:sp>
        <p:nvSpPr>
          <p:cNvPr id="3" name="Content Placeholder 2"/>
          <p:cNvSpPr>
            <a:spLocks noGrp="1"/>
          </p:cNvSpPr>
          <p:nvPr>
            <p:ph idx="1"/>
          </p:nvPr>
        </p:nvSpPr>
        <p:spPr>
          <a:xfrm>
            <a:off x="542925" y="1357313"/>
            <a:ext cx="10963275" cy="4552089"/>
          </a:xfrm>
        </p:spPr>
        <p:txBody>
          <a:bodyPr>
            <a:noAutofit/>
          </a:bodyPr>
          <a:lstStyle/>
          <a:p>
            <a:pPr>
              <a:lnSpc>
                <a:spcPct val="100000"/>
              </a:lnSpc>
            </a:pPr>
            <a:r>
              <a:rPr lang="en-IN" sz="3200" dirty="0"/>
              <a:t>Advertising is defined as any paid form of non-personal communication about an organization, product, service or idea by an identified sponsor</a:t>
            </a:r>
          </a:p>
          <a:p>
            <a:pPr>
              <a:lnSpc>
                <a:spcPct val="100000"/>
              </a:lnSpc>
            </a:pPr>
            <a:r>
              <a:rPr lang="en-IN" sz="3200" dirty="0"/>
              <a:t>5 Ms of Advertising </a:t>
            </a:r>
          </a:p>
          <a:p>
            <a:pPr lvl="1"/>
            <a:r>
              <a:rPr lang="en-IN" sz="2800" dirty="0"/>
              <a:t>Mission</a:t>
            </a:r>
          </a:p>
          <a:p>
            <a:pPr lvl="1"/>
            <a:r>
              <a:rPr lang="en-IN" sz="2800" dirty="0"/>
              <a:t>Money</a:t>
            </a:r>
          </a:p>
          <a:p>
            <a:pPr lvl="1"/>
            <a:r>
              <a:rPr lang="en-IN" sz="2800" dirty="0"/>
              <a:t>Message</a:t>
            </a:r>
          </a:p>
          <a:p>
            <a:pPr lvl="1"/>
            <a:r>
              <a:rPr lang="en-IN" sz="2800" dirty="0"/>
              <a:t>Media</a:t>
            </a:r>
          </a:p>
          <a:p>
            <a:pPr lvl="1"/>
            <a:r>
              <a:rPr lang="en-IN" sz="2800" dirty="0"/>
              <a:t>Measure</a:t>
            </a:r>
          </a:p>
          <a:p>
            <a:pPr marL="0" indent="0">
              <a:lnSpc>
                <a:spcPct val="100000"/>
              </a:lnSpc>
              <a:buNone/>
            </a:pPr>
            <a:endParaRPr lang="en-IN" sz="3200" dirty="0"/>
          </a:p>
        </p:txBody>
      </p:sp>
    </p:spTree>
    <p:extLst>
      <p:ext uri="{BB962C8B-B14F-4D97-AF65-F5344CB8AC3E}">
        <p14:creationId xmlns:p14="http://schemas.microsoft.com/office/powerpoint/2010/main" val="2410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Summary</a:t>
            </a:r>
          </a:p>
        </p:txBody>
      </p:sp>
      <p:sp>
        <p:nvSpPr>
          <p:cNvPr id="3" name="Content Placeholder 2"/>
          <p:cNvSpPr>
            <a:spLocks noGrp="1"/>
          </p:cNvSpPr>
          <p:nvPr>
            <p:ph idx="1"/>
          </p:nvPr>
        </p:nvSpPr>
        <p:spPr/>
        <p:txBody>
          <a:bodyPr>
            <a:normAutofit/>
          </a:bodyPr>
          <a:lstStyle/>
          <a:p>
            <a:r>
              <a:rPr lang="en-IN" sz="3200" dirty="0"/>
              <a:t>Ad campaign is a series of interrelated ads giving uniform message</a:t>
            </a:r>
          </a:p>
          <a:p>
            <a:r>
              <a:rPr lang="en-IN" sz="3200" dirty="0"/>
              <a:t>Advertising brief is the most important written document provided by the client to the ad agency </a:t>
            </a:r>
          </a:p>
          <a:p>
            <a:r>
              <a:rPr lang="en-IN" sz="3200" dirty="0"/>
              <a:t>The creative brief includes TG, objectives, single idea, creative strategy idea. </a:t>
            </a:r>
          </a:p>
          <a:p>
            <a:pPr marL="0" indent="0">
              <a:buNone/>
            </a:pPr>
            <a:endParaRPr lang="en-IN"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86C-105A-451E-8EDB-6D50DBFF78A9}" type="slidenum">
              <a:rPr lang="en-US" smtClean="0"/>
              <a:t>20</a:t>
            </a:fld>
            <a:endParaRPr lang="en-US"/>
          </a:p>
        </p:txBody>
      </p:sp>
    </p:spTree>
    <p:extLst>
      <p:ext uri="{BB962C8B-B14F-4D97-AF65-F5344CB8AC3E}">
        <p14:creationId xmlns:p14="http://schemas.microsoft.com/office/powerpoint/2010/main" val="399254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6043-E476-49DE-B31E-F779F3A2641C}"/>
              </a:ext>
            </a:extLst>
          </p:cNvPr>
          <p:cNvSpPr>
            <a:spLocks noGrp="1"/>
          </p:cNvSpPr>
          <p:nvPr>
            <p:ph type="title"/>
          </p:nvPr>
        </p:nvSpPr>
        <p:spPr>
          <a:xfrm>
            <a:off x="685800" y="-871538"/>
            <a:ext cx="10820400" cy="2614613"/>
          </a:xfrm>
        </p:spPr>
        <p:txBody>
          <a:bodyPr/>
          <a:lstStyle/>
          <a:p>
            <a:pPr algn="l"/>
            <a:r>
              <a:rPr lang="en-US" dirty="0"/>
              <a:t>Effect of celebrity endorsements</a:t>
            </a:r>
            <a:endParaRPr lang="en-IN" dirty="0"/>
          </a:p>
        </p:txBody>
      </p:sp>
      <p:sp>
        <p:nvSpPr>
          <p:cNvPr id="3" name="Content Placeholder 2">
            <a:extLst>
              <a:ext uri="{FF2B5EF4-FFF2-40B4-BE49-F238E27FC236}">
                <a16:creationId xmlns:a16="http://schemas.microsoft.com/office/drawing/2014/main" id="{FBDE5C74-8FA9-4606-8F18-9D7C8D695758}"/>
              </a:ext>
            </a:extLst>
          </p:cNvPr>
          <p:cNvSpPr>
            <a:spLocks noGrp="1"/>
          </p:cNvSpPr>
          <p:nvPr>
            <p:ph idx="1"/>
          </p:nvPr>
        </p:nvSpPr>
        <p:spPr>
          <a:xfrm>
            <a:off x="242888" y="1185864"/>
            <a:ext cx="11263312" cy="5032822"/>
          </a:xfrm>
        </p:spPr>
        <p:txBody>
          <a:bodyPr>
            <a:normAutofit/>
          </a:bodyPr>
          <a:lstStyle/>
          <a:p>
            <a:r>
              <a:rPr lang="en-US" sz="2400" dirty="0"/>
              <a:t>Celebrity branding is the use of famous people to generate buzz around a product or service.</a:t>
            </a:r>
          </a:p>
          <a:p>
            <a:r>
              <a:rPr lang="en-US" sz="2400" dirty="0"/>
              <a:t> Celebrity branding involves engagement from celebrities with the product or service. </a:t>
            </a:r>
          </a:p>
          <a:p>
            <a:r>
              <a:rPr lang="en-US" sz="2400" dirty="0"/>
              <a:t>Celebrity endorsement is a promotional tool that boosts brand awareness. It is a way of enhancing credibility and gaining visibility for brands.</a:t>
            </a:r>
          </a:p>
          <a:p>
            <a:r>
              <a:rPr lang="en-US" sz="2400" dirty="0"/>
              <a:t>Celebrity endorsement builds credibility and can expose a brand to new markets.</a:t>
            </a:r>
          </a:p>
          <a:p>
            <a:r>
              <a:rPr lang="en-US" sz="2400" dirty="0"/>
              <a:t>Celebrity endorsements and branding can significantly increase sales. </a:t>
            </a:r>
          </a:p>
          <a:p>
            <a:r>
              <a:rPr lang="en-US" sz="2400" dirty="0"/>
              <a:t>Social media offers a glimpse into the lives of celebrities. </a:t>
            </a:r>
          </a:p>
          <a:p>
            <a:r>
              <a:rPr lang="en-US" sz="2400" dirty="0"/>
              <a:t>The celebrity effect of seeing a star using a product on social media can thrust a brand into the limelight overnight.</a:t>
            </a:r>
            <a:endParaRPr lang="en-IN" sz="2400" dirty="0"/>
          </a:p>
        </p:txBody>
      </p:sp>
    </p:spTree>
    <p:extLst>
      <p:ext uri="{BB962C8B-B14F-4D97-AF65-F5344CB8AC3E}">
        <p14:creationId xmlns:p14="http://schemas.microsoft.com/office/powerpoint/2010/main" val="315767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AFE8-C8CC-443B-A45C-0898F466A1D6}"/>
              </a:ext>
            </a:extLst>
          </p:cNvPr>
          <p:cNvSpPr>
            <a:spLocks noGrp="1"/>
          </p:cNvSpPr>
          <p:nvPr>
            <p:ph type="title"/>
          </p:nvPr>
        </p:nvSpPr>
        <p:spPr>
          <a:xfrm>
            <a:off x="514351" y="-428625"/>
            <a:ext cx="10991850" cy="2486026"/>
          </a:xfrm>
        </p:spPr>
        <p:txBody>
          <a:bodyPr/>
          <a:lstStyle/>
          <a:p>
            <a:pPr algn="ctr"/>
            <a:r>
              <a:rPr lang="en-US" dirty="0"/>
              <a:t>Drawback of celebrity endorsements </a:t>
            </a:r>
            <a:endParaRPr lang="en-IN" dirty="0"/>
          </a:p>
        </p:txBody>
      </p:sp>
      <p:sp>
        <p:nvSpPr>
          <p:cNvPr id="3" name="Content Placeholder 2">
            <a:extLst>
              <a:ext uri="{FF2B5EF4-FFF2-40B4-BE49-F238E27FC236}">
                <a16:creationId xmlns:a16="http://schemas.microsoft.com/office/drawing/2014/main" id="{C4D96CBC-A24F-4D71-BD35-681767B49C79}"/>
              </a:ext>
            </a:extLst>
          </p:cNvPr>
          <p:cNvSpPr>
            <a:spLocks noGrp="1"/>
          </p:cNvSpPr>
          <p:nvPr>
            <p:ph idx="1"/>
          </p:nvPr>
        </p:nvSpPr>
        <p:spPr>
          <a:xfrm>
            <a:off x="514350" y="1571626"/>
            <a:ext cx="10991850" cy="4647060"/>
          </a:xfrm>
        </p:spPr>
        <p:txBody>
          <a:bodyPr>
            <a:normAutofit/>
          </a:bodyPr>
          <a:lstStyle/>
          <a:p>
            <a:pPr fontAlgn="base"/>
            <a:r>
              <a:rPr lang="en-US" dirty="0"/>
              <a:t>A famous celebrity can overshadow a brand and detract from it. </a:t>
            </a:r>
          </a:p>
          <a:p>
            <a:pPr fontAlgn="base"/>
            <a:r>
              <a:rPr lang="en-US" dirty="0"/>
              <a:t>Sometime, a brand will rely too heavily on a celebrity endorsement. When that happens, the celebrity can outshine the product or give the impression that they are not genuinely interested. This can make a brand seem inauthentic.</a:t>
            </a:r>
          </a:p>
          <a:p>
            <a:pPr fontAlgn="base"/>
            <a:r>
              <a:rPr lang="en-US" dirty="0"/>
              <a:t>If consumers are not convinced that celebrities are sincere about an endorsement, it can negatively impact the brand. </a:t>
            </a:r>
          </a:p>
          <a:p>
            <a:pPr fontAlgn="base"/>
            <a:r>
              <a:rPr lang="en-US" dirty="0"/>
              <a:t>Celebrities who endorse too many products may lose credibility with the public. It is important to match your product or service to the right celebrity.</a:t>
            </a:r>
          </a:p>
          <a:p>
            <a:pPr fontAlgn="base"/>
            <a:r>
              <a:rPr lang="en-US" dirty="0"/>
              <a:t>It can take a long time to influence consumers through a celebrity endorsement. A celebrity endorsement from a star that is not well matched to the brand will not influence consumers at all. These are all important considerations before seeking a celebrity endorsement.</a:t>
            </a:r>
          </a:p>
          <a:p>
            <a:endParaRPr lang="en-IN" dirty="0"/>
          </a:p>
        </p:txBody>
      </p:sp>
    </p:spTree>
    <p:extLst>
      <p:ext uri="{BB962C8B-B14F-4D97-AF65-F5344CB8AC3E}">
        <p14:creationId xmlns:p14="http://schemas.microsoft.com/office/powerpoint/2010/main" val="409160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E47-F2D8-4DED-8F72-A688A7092D7A}"/>
              </a:ext>
            </a:extLst>
          </p:cNvPr>
          <p:cNvSpPr>
            <a:spLocks noGrp="1"/>
          </p:cNvSpPr>
          <p:nvPr>
            <p:ph type="title"/>
          </p:nvPr>
        </p:nvSpPr>
        <p:spPr/>
        <p:txBody>
          <a:bodyPr/>
          <a:lstStyle/>
          <a:p>
            <a:pPr algn="l"/>
            <a:r>
              <a:rPr lang="en-IN" dirty="0"/>
              <a:t>Endorsements gone wrong</a:t>
            </a:r>
          </a:p>
        </p:txBody>
      </p:sp>
      <p:sp>
        <p:nvSpPr>
          <p:cNvPr id="3" name="Content Placeholder 2">
            <a:extLst>
              <a:ext uri="{FF2B5EF4-FFF2-40B4-BE49-F238E27FC236}">
                <a16:creationId xmlns:a16="http://schemas.microsoft.com/office/drawing/2014/main" id="{E61E838F-BB76-46C0-A624-077219E1A280}"/>
              </a:ext>
            </a:extLst>
          </p:cNvPr>
          <p:cNvSpPr>
            <a:spLocks noGrp="1"/>
          </p:cNvSpPr>
          <p:nvPr>
            <p:ph idx="1"/>
          </p:nvPr>
        </p:nvSpPr>
        <p:spPr/>
        <p:txBody>
          <a:bodyPr>
            <a:normAutofit/>
          </a:bodyPr>
          <a:lstStyle/>
          <a:p>
            <a:r>
              <a:rPr lang="en-IN" sz="3200" dirty="0"/>
              <a:t>Shahrukh-Fair and handsome.</a:t>
            </a:r>
          </a:p>
          <a:p>
            <a:r>
              <a:rPr lang="en-IN" sz="3200" dirty="0" err="1"/>
              <a:t>Akshay</a:t>
            </a:r>
            <a:r>
              <a:rPr lang="en-IN" sz="3200" dirty="0"/>
              <a:t> Kumar-</a:t>
            </a:r>
            <a:r>
              <a:rPr lang="en-IN" sz="3200" dirty="0" err="1"/>
              <a:t>Levis</a:t>
            </a:r>
            <a:r>
              <a:rPr lang="en-IN" sz="3200" dirty="0"/>
              <a:t> unbutton</a:t>
            </a:r>
          </a:p>
          <a:p>
            <a:r>
              <a:rPr lang="en-IN" sz="3200" dirty="0"/>
              <a:t>Malaika Arora-</a:t>
            </a:r>
            <a:r>
              <a:rPr lang="en-IN" sz="3200" dirty="0" err="1"/>
              <a:t>Zandu</a:t>
            </a:r>
            <a:r>
              <a:rPr lang="en-IN" sz="3200" dirty="0"/>
              <a:t> balm</a:t>
            </a:r>
          </a:p>
          <a:p>
            <a:r>
              <a:rPr lang="en-IN" sz="3200" dirty="0"/>
              <a:t>Katrina Kaif-</a:t>
            </a:r>
            <a:r>
              <a:rPr lang="en-IN" sz="3200" dirty="0" err="1"/>
              <a:t>Hawai</a:t>
            </a:r>
            <a:r>
              <a:rPr lang="en-IN" sz="3200" dirty="0"/>
              <a:t> Chappals</a:t>
            </a:r>
          </a:p>
          <a:p>
            <a:r>
              <a:rPr lang="en-IN" sz="3200" dirty="0"/>
              <a:t>Rekha-Snickers</a:t>
            </a:r>
          </a:p>
        </p:txBody>
      </p:sp>
    </p:spTree>
    <p:extLst>
      <p:ext uri="{BB962C8B-B14F-4D97-AF65-F5344CB8AC3E}">
        <p14:creationId xmlns:p14="http://schemas.microsoft.com/office/powerpoint/2010/main" val="4169722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7BB6-8D8E-49AB-AD75-70AE2041F5F5}"/>
              </a:ext>
            </a:extLst>
          </p:cNvPr>
          <p:cNvSpPr>
            <a:spLocks noGrp="1"/>
          </p:cNvSpPr>
          <p:nvPr>
            <p:ph type="title"/>
          </p:nvPr>
        </p:nvSpPr>
        <p:spPr/>
        <p:txBody>
          <a:bodyPr/>
          <a:lstStyle/>
          <a:p>
            <a:pPr algn="l"/>
            <a:r>
              <a:rPr lang="en-US" dirty="0"/>
              <a:t>       activity</a:t>
            </a:r>
            <a:endParaRPr lang="en-IN" dirty="0"/>
          </a:p>
        </p:txBody>
      </p:sp>
      <p:sp>
        <p:nvSpPr>
          <p:cNvPr id="3" name="Content Placeholder 2">
            <a:extLst>
              <a:ext uri="{FF2B5EF4-FFF2-40B4-BE49-F238E27FC236}">
                <a16:creationId xmlns:a16="http://schemas.microsoft.com/office/drawing/2014/main" id="{98CDBA8B-AAA0-4C70-8669-6B1047F42647}"/>
              </a:ext>
            </a:extLst>
          </p:cNvPr>
          <p:cNvSpPr>
            <a:spLocks noGrp="1"/>
          </p:cNvSpPr>
          <p:nvPr>
            <p:ph idx="1"/>
          </p:nvPr>
        </p:nvSpPr>
        <p:spPr/>
        <p:txBody>
          <a:bodyPr>
            <a:normAutofit/>
          </a:bodyPr>
          <a:lstStyle/>
          <a:p>
            <a:r>
              <a:rPr lang="en-US" sz="3200" dirty="0"/>
              <a:t>Select any</a:t>
            </a:r>
            <a:r>
              <a:rPr lang="en-US" sz="3200" dirty="0">
                <a:solidFill>
                  <a:srgbClr val="FF0000"/>
                </a:solidFill>
              </a:rPr>
              <a:t> five </a:t>
            </a:r>
            <a:r>
              <a:rPr lang="en-US" sz="3200" dirty="0"/>
              <a:t>brands with existing brand ambassadors and give a new celebrity to the brand justifying your reason.</a:t>
            </a:r>
            <a:endParaRPr lang="en-IN" sz="3200" dirty="0"/>
          </a:p>
        </p:txBody>
      </p:sp>
    </p:spTree>
    <p:extLst>
      <p:ext uri="{BB962C8B-B14F-4D97-AF65-F5344CB8AC3E}">
        <p14:creationId xmlns:p14="http://schemas.microsoft.com/office/powerpoint/2010/main" val="113350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8E597-8B30-4C9B-83A0-43A4EC216DB4}"/>
              </a:ext>
            </a:extLst>
          </p:cNvPr>
          <p:cNvSpPr>
            <a:spLocks noGrp="1"/>
          </p:cNvSpPr>
          <p:nvPr>
            <p:ph type="title"/>
          </p:nvPr>
        </p:nvSpPr>
        <p:spPr>
          <a:xfrm>
            <a:off x="3808027" y="2043664"/>
            <a:ext cx="4578895" cy="2031055"/>
          </a:xfrm>
        </p:spPr>
        <p:txBody>
          <a:bodyPr vert="horz" lIns="91440" tIns="45720" rIns="91440" bIns="45720" rtlCol="0" anchor="b">
            <a:normAutofit fontScale="90000"/>
          </a:bodyPr>
          <a:lstStyle/>
          <a:p>
            <a:pPr algn="ctr">
              <a:lnSpc>
                <a:spcPct val="90000"/>
              </a:lnSpc>
            </a:pPr>
            <a:r>
              <a:rPr lang="en-US" sz="5100">
                <a:solidFill>
                  <a:srgbClr val="FFFFFF"/>
                </a:solidFill>
              </a:rPr>
              <a:t>Media buying and planning</a:t>
            </a:r>
          </a:p>
        </p:txBody>
      </p:sp>
      <p:sp>
        <p:nvSpPr>
          <p:cNvPr id="5" name="Text Placeholder 4">
            <a:extLst>
              <a:ext uri="{FF2B5EF4-FFF2-40B4-BE49-F238E27FC236}">
                <a16:creationId xmlns:a16="http://schemas.microsoft.com/office/drawing/2014/main" id="{56024D10-2C0F-4372-B2B9-2BA5E37C2F26}"/>
              </a:ext>
            </a:extLst>
          </p:cNvPr>
          <p:cNvSpPr>
            <a:spLocks noGrp="1"/>
          </p:cNvSpPr>
          <p:nvPr>
            <p:ph type="body" idx="1"/>
          </p:nvPr>
        </p:nvSpPr>
        <p:spPr>
          <a:xfrm>
            <a:off x="3808027" y="4074719"/>
            <a:ext cx="4578895" cy="682079"/>
          </a:xfrm>
        </p:spPr>
        <p:txBody>
          <a:bodyPr vert="horz" lIns="91440" tIns="45720" rIns="91440" bIns="45720" rtlCol="0">
            <a:normAutofit/>
          </a:bodyPr>
          <a:lstStyle/>
          <a:p>
            <a:pPr algn="ctr"/>
            <a:endParaRPr lang="en-US" sz="2400">
              <a:solidFill>
                <a:srgbClr val="FFFFFF"/>
              </a:solidFill>
            </a:endParaRPr>
          </a:p>
        </p:txBody>
      </p:sp>
    </p:spTree>
    <p:extLst>
      <p:ext uri="{BB962C8B-B14F-4D97-AF65-F5344CB8AC3E}">
        <p14:creationId xmlns:p14="http://schemas.microsoft.com/office/powerpoint/2010/main" val="1338213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60A8A08-F7D9-4398-AB5A-B858FC242DBD}"/>
              </a:ext>
            </a:extLst>
          </p:cNvPr>
          <p:cNvPicPr>
            <a:picLocks noGrp="1" noChangeAspect="1"/>
          </p:cNvPicPr>
          <p:nvPr>
            <p:ph idx="1"/>
          </p:nvPr>
        </p:nvPicPr>
        <p:blipFill>
          <a:blip r:embed="rId2"/>
          <a:stretch>
            <a:fillRect/>
          </a:stretch>
        </p:blipFill>
        <p:spPr>
          <a:xfrm>
            <a:off x="2570010" y="643467"/>
            <a:ext cx="7051981" cy="5571066"/>
          </a:xfrm>
          <a:prstGeom prst="rect">
            <a:avLst/>
          </a:prstGeom>
        </p:spPr>
      </p:pic>
    </p:spTree>
    <p:extLst>
      <p:ext uri="{BB962C8B-B14F-4D97-AF65-F5344CB8AC3E}">
        <p14:creationId xmlns:p14="http://schemas.microsoft.com/office/powerpoint/2010/main" val="2929789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A89435D5-8CE5-42F6-A604-9BB62A0B0545}"/>
              </a:ext>
            </a:extLst>
          </p:cNvPr>
          <p:cNvSpPr>
            <a:spLocks noGrp="1"/>
          </p:cNvSpPr>
          <p:nvPr>
            <p:ph type="title"/>
          </p:nvPr>
        </p:nvSpPr>
        <p:spPr>
          <a:xfrm>
            <a:off x="685800" y="1066163"/>
            <a:ext cx="3306744" cy="5148371"/>
          </a:xfrm>
        </p:spPr>
        <p:txBody>
          <a:bodyPr>
            <a:normAutofit/>
          </a:bodyPr>
          <a:lstStyle/>
          <a:p>
            <a:r>
              <a:rPr lang="en-IN" sz="3400" b="1" dirty="0">
                <a:solidFill>
                  <a:schemeClr val="bg1"/>
                </a:solidFill>
                <a:latin typeface="Bembo" panose="02020502050201020203" pitchFamily="18" charset="0"/>
              </a:rPr>
              <a:t>different forms of media channels -</a:t>
            </a:r>
            <a:br>
              <a:rPr lang="en-IN" sz="3400" b="1" dirty="0">
                <a:solidFill>
                  <a:schemeClr val="bg1"/>
                </a:solidFill>
                <a:latin typeface="Bembo" panose="02020502050201020203" pitchFamily="18" charset="0"/>
              </a:rPr>
            </a:br>
            <a:r>
              <a:rPr lang="en-IN" sz="3400" b="1" dirty="0">
                <a:solidFill>
                  <a:schemeClr val="bg1"/>
                </a:solidFill>
                <a:latin typeface="Bembo" panose="02020502050201020203" pitchFamily="18" charset="0"/>
              </a:rPr>
              <a:t>specialized media buyers  </a:t>
            </a:r>
          </a:p>
        </p:txBody>
      </p:sp>
      <p:graphicFrame>
        <p:nvGraphicFramePr>
          <p:cNvPr id="5" name="Content Placeholder 2">
            <a:extLst>
              <a:ext uri="{FF2B5EF4-FFF2-40B4-BE49-F238E27FC236}">
                <a16:creationId xmlns:a16="http://schemas.microsoft.com/office/drawing/2014/main" id="{67327829-10B5-4EA7-9D68-C190531CC8DF}"/>
              </a:ext>
            </a:extLst>
          </p:cNvPr>
          <p:cNvGraphicFramePr>
            <a:graphicFrameLocks noGrp="1"/>
          </p:cNvGraphicFramePr>
          <p:nvPr>
            <p:ph idx="1"/>
            <p:extLst>
              <p:ext uri="{D42A27DB-BD31-4B8C-83A1-F6EECF244321}">
                <p14:modId xmlns:p14="http://schemas.microsoft.com/office/powerpoint/2010/main" val="581558257"/>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160969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A0547C0-C3CD-40B2-A0F7-FE279C9AB115}"/>
              </a:ext>
            </a:extLst>
          </p:cNvPr>
          <p:cNvPicPr>
            <a:picLocks noGrp="1" noChangeAspect="1"/>
          </p:cNvPicPr>
          <p:nvPr>
            <p:ph idx="1"/>
          </p:nvPr>
        </p:nvPicPr>
        <p:blipFill>
          <a:blip r:embed="rId2"/>
          <a:stretch>
            <a:fillRect/>
          </a:stretch>
        </p:blipFill>
        <p:spPr>
          <a:xfrm>
            <a:off x="3163860" y="677334"/>
            <a:ext cx="5864278" cy="5571066"/>
          </a:xfrm>
          <a:prstGeom prst="rect">
            <a:avLst/>
          </a:prstGeom>
        </p:spPr>
      </p:pic>
    </p:spTree>
    <p:extLst>
      <p:ext uri="{BB962C8B-B14F-4D97-AF65-F5344CB8AC3E}">
        <p14:creationId xmlns:p14="http://schemas.microsoft.com/office/powerpoint/2010/main" val="11511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10770CFF-2D44-4310-87C5-799C94A0361C}"/>
              </a:ext>
            </a:extLst>
          </p:cNvPr>
          <p:cNvSpPr>
            <a:spLocks noGrp="1"/>
          </p:cNvSpPr>
          <p:nvPr>
            <p:ph type="title"/>
          </p:nvPr>
        </p:nvSpPr>
        <p:spPr>
          <a:xfrm>
            <a:off x="685800" y="1066163"/>
            <a:ext cx="3306744" cy="5148371"/>
          </a:xfrm>
        </p:spPr>
        <p:txBody>
          <a:bodyPr>
            <a:normAutofit/>
          </a:bodyPr>
          <a:lstStyle/>
          <a:p>
            <a:r>
              <a:rPr lang="en-IN" sz="3100" b="1">
                <a:solidFill>
                  <a:schemeClr val="bg1"/>
                </a:solidFill>
                <a:latin typeface="Bembo" panose="02020502050201020203" pitchFamily="18" charset="0"/>
              </a:rPr>
              <a:t>Media buying - a combination of three things</a:t>
            </a:r>
          </a:p>
        </p:txBody>
      </p:sp>
      <p:graphicFrame>
        <p:nvGraphicFramePr>
          <p:cNvPr id="5" name="Content Placeholder 2">
            <a:extLst>
              <a:ext uri="{FF2B5EF4-FFF2-40B4-BE49-F238E27FC236}">
                <a16:creationId xmlns:a16="http://schemas.microsoft.com/office/drawing/2014/main" id="{51707374-9C0C-1D9A-FF9C-8156D8154CEA}"/>
              </a:ext>
            </a:extLst>
          </p:cNvPr>
          <p:cNvGraphicFramePr>
            <a:graphicFrameLocks noGrp="1"/>
          </p:cNvGraphicFramePr>
          <p:nvPr>
            <p:ph idx="1"/>
            <p:extLst>
              <p:ext uri="{D42A27DB-BD31-4B8C-83A1-F6EECF244321}">
                <p14:modId xmlns:p14="http://schemas.microsoft.com/office/powerpoint/2010/main" val="167648193"/>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204328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1726848" y="1635737"/>
            <a:ext cx="2642306" cy="1386620"/>
            <a:chOff x="-640" y="-328"/>
            <a:chExt cx="1712" cy="979"/>
          </a:xfrm>
        </p:grpSpPr>
        <p:pic>
          <p:nvPicPr>
            <p:cNvPr id="27674" name="Picture 24" descr="j0297391"/>
            <p:cNvPicPr>
              <a:picLocks noChangeAspect="1" noChangeArrowheads="1"/>
            </p:cNvPicPr>
            <p:nvPr/>
          </p:nvPicPr>
          <p:blipFill>
            <a:blip r:embed="rId2"/>
            <a:srcRect/>
            <a:stretch>
              <a:fillRect/>
            </a:stretch>
          </p:blipFill>
          <p:spPr bwMode="auto">
            <a:xfrm>
              <a:off x="-570" y="-264"/>
              <a:ext cx="579" cy="864"/>
            </a:xfrm>
            <a:prstGeom prst="rect">
              <a:avLst/>
            </a:prstGeom>
            <a:noFill/>
            <a:ln w="9525">
              <a:noFill/>
              <a:miter lim="800000"/>
              <a:headEnd/>
              <a:tailEnd/>
            </a:ln>
          </p:spPr>
        </p:pic>
        <p:sp>
          <p:nvSpPr>
            <p:cNvPr id="27675" name="Rectangle 27"/>
            <p:cNvSpPr>
              <a:spLocks noChangeArrowheads="1"/>
            </p:cNvSpPr>
            <p:nvPr/>
          </p:nvSpPr>
          <p:spPr bwMode="auto">
            <a:xfrm>
              <a:off x="-640" y="-328"/>
              <a:ext cx="1712" cy="979"/>
            </a:xfrm>
            <a:prstGeom prst="rect">
              <a:avLst/>
            </a:prstGeom>
            <a:noFill/>
            <a:ln w="38100">
              <a:solidFill>
                <a:schemeClr val="hlink"/>
              </a:solidFill>
              <a:miter lim="800000"/>
              <a:headEnd/>
              <a:tailEnd/>
            </a:ln>
          </p:spPr>
          <p:txBody>
            <a:bodyPr lIns="1051513" tIns="45714" rIns="91428" bIns="45714" anchor="ctr"/>
            <a:lstStyle/>
            <a:p>
              <a:r>
                <a:rPr lang="en-US" dirty="0">
                  <a:latin typeface="Arial" charset="0"/>
                </a:rPr>
                <a:t>Account</a:t>
              </a:r>
              <a:br>
                <a:rPr lang="en-US" dirty="0">
                  <a:latin typeface="Arial" charset="0"/>
                </a:rPr>
              </a:br>
              <a:r>
                <a:rPr lang="en-US" dirty="0">
                  <a:latin typeface="Arial" charset="0"/>
                </a:rPr>
                <a:t>management</a:t>
              </a:r>
            </a:p>
            <a:p>
              <a:r>
                <a:rPr lang="en-US" dirty="0">
                  <a:solidFill>
                    <a:srgbClr val="FF0000"/>
                  </a:solidFill>
                  <a:latin typeface="Arial" charset="0"/>
                </a:rPr>
                <a:t>(Link between client and team)</a:t>
              </a:r>
            </a:p>
          </p:txBody>
        </p:sp>
      </p:grpSp>
      <p:grpSp>
        <p:nvGrpSpPr>
          <p:cNvPr id="3" name="Group 52"/>
          <p:cNvGrpSpPr>
            <a:grpSpLocks/>
          </p:cNvGrpSpPr>
          <p:nvPr/>
        </p:nvGrpSpPr>
        <p:grpSpPr bwMode="auto">
          <a:xfrm>
            <a:off x="5857359" y="3193596"/>
            <a:ext cx="2739320" cy="1476375"/>
            <a:chOff x="3424" y="1709"/>
            <a:chExt cx="1505" cy="787"/>
          </a:xfrm>
        </p:grpSpPr>
        <p:pic>
          <p:nvPicPr>
            <p:cNvPr id="27672" name="Picture 20" descr="j0282890"/>
            <p:cNvPicPr>
              <a:picLocks noChangeAspect="1" noChangeArrowheads="1"/>
            </p:cNvPicPr>
            <p:nvPr/>
          </p:nvPicPr>
          <p:blipFill>
            <a:blip r:embed="rId3"/>
            <a:srcRect/>
            <a:stretch>
              <a:fillRect/>
            </a:stretch>
          </p:blipFill>
          <p:spPr bwMode="auto">
            <a:xfrm>
              <a:off x="3424" y="1739"/>
              <a:ext cx="690" cy="695"/>
            </a:xfrm>
            <a:prstGeom prst="rect">
              <a:avLst/>
            </a:prstGeom>
            <a:noFill/>
            <a:ln w="9525">
              <a:noFill/>
              <a:miter lim="800000"/>
              <a:headEnd/>
              <a:tailEnd/>
            </a:ln>
          </p:spPr>
        </p:pic>
        <p:sp>
          <p:nvSpPr>
            <p:cNvPr id="27673" name="Rectangle 28"/>
            <p:cNvSpPr>
              <a:spLocks noChangeArrowheads="1"/>
            </p:cNvSpPr>
            <p:nvPr/>
          </p:nvSpPr>
          <p:spPr bwMode="auto">
            <a:xfrm>
              <a:off x="3424" y="1709"/>
              <a:ext cx="1505" cy="787"/>
            </a:xfrm>
            <a:prstGeom prst="rect">
              <a:avLst/>
            </a:prstGeom>
            <a:noFill/>
            <a:ln w="38100">
              <a:solidFill>
                <a:srgbClr val="98AA21"/>
              </a:solidFill>
              <a:miter lim="800000"/>
              <a:headEnd/>
              <a:tailEnd/>
            </a:ln>
          </p:spPr>
          <p:txBody>
            <a:bodyPr lIns="1280103" tIns="45714" rIns="91428" bIns="45714" anchor="ctr"/>
            <a:lstStyle/>
            <a:p>
              <a:r>
                <a:rPr lang="en-US" dirty="0">
                  <a:latin typeface="Arial" charset="0"/>
                </a:rPr>
                <a:t>  Research &amp;    account planning</a:t>
              </a:r>
            </a:p>
          </p:txBody>
        </p:sp>
      </p:grpSp>
      <p:grpSp>
        <p:nvGrpSpPr>
          <p:cNvPr id="4" name="Group 38"/>
          <p:cNvGrpSpPr>
            <a:grpSpLocks/>
          </p:cNvGrpSpPr>
          <p:nvPr/>
        </p:nvGrpSpPr>
        <p:grpSpPr bwMode="auto">
          <a:xfrm>
            <a:off x="4369154" y="1651922"/>
            <a:ext cx="3150306" cy="1386620"/>
            <a:chOff x="-608" y="2912"/>
            <a:chExt cx="1680" cy="979"/>
          </a:xfrm>
        </p:grpSpPr>
        <p:pic>
          <p:nvPicPr>
            <p:cNvPr id="27670" name="Picture 23" descr="j0282906"/>
            <p:cNvPicPr>
              <a:picLocks noChangeAspect="1" noChangeArrowheads="1"/>
            </p:cNvPicPr>
            <p:nvPr/>
          </p:nvPicPr>
          <p:blipFill>
            <a:blip r:embed="rId4"/>
            <a:srcRect/>
            <a:stretch>
              <a:fillRect/>
            </a:stretch>
          </p:blipFill>
          <p:spPr bwMode="auto">
            <a:xfrm>
              <a:off x="-538" y="2980"/>
              <a:ext cx="710" cy="864"/>
            </a:xfrm>
            <a:prstGeom prst="rect">
              <a:avLst/>
            </a:prstGeom>
            <a:noFill/>
            <a:ln w="9525">
              <a:noFill/>
              <a:miter lim="800000"/>
              <a:headEnd/>
              <a:tailEnd/>
            </a:ln>
          </p:spPr>
        </p:pic>
        <p:sp>
          <p:nvSpPr>
            <p:cNvPr id="27671" name="Rectangle 31"/>
            <p:cNvSpPr>
              <a:spLocks noChangeArrowheads="1"/>
            </p:cNvSpPr>
            <p:nvPr/>
          </p:nvSpPr>
          <p:spPr bwMode="auto">
            <a:xfrm>
              <a:off x="-608" y="2912"/>
              <a:ext cx="1680" cy="979"/>
            </a:xfrm>
            <a:prstGeom prst="rect">
              <a:avLst/>
            </a:prstGeom>
            <a:noFill/>
            <a:ln w="38100">
              <a:solidFill>
                <a:schemeClr val="accent1"/>
              </a:solidFill>
              <a:miter lim="800000"/>
              <a:headEnd/>
              <a:tailEnd/>
            </a:ln>
          </p:spPr>
          <p:txBody>
            <a:bodyPr lIns="1280103" tIns="45714" rIns="91428" bIns="45714" anchor="ctr"/>
            <a:lstStyle/>
            <a:p>
              <a:r>
                <a:rPr lang="en-US" dirty="0">
                  <a:solidFill>
                    <a:schemeClr val="folHlink"/>
                  </a:solidFill>
                  <a:latin typeface="Arial" charset="0"/>
                </a:rPr>
                <a:t> </a:t>
              </a:r>
              <a:r>
                <a:rPr lang="en-US" dirty="0">
                  <a:latin typeface="Arial" charset="0"/>
                </a:rPr>
                <a:t>Media buying &amp; planning</a:t>
              </a:r>
            </a:p>
          </p:txBody>
        </p:sp>
      </p:grpSp>
      <p:grpSp>
        <p:nvGrpSpPr>
          <p:cNvPr id="5" name="Group 50"/>
          <p:cNvGrpSpPr>
            <a:grpSpLocks/>
          </p:cNvGrpSpPr>
          <p:nvPr/>
        </p:nvGrpSpPr>
        <p:grpSpPr bwMode="auto">
          <a:xfrm>
            <a:off x="2218065" y="3243108"/>
            <a:ext cx="3204559" cy="1476375"/>
            <a:chOff x="1386" y="1712"/>
            <a:chExt cx="1772" cy="787"/>
          </a:xfrm>
        </p:grpSpPr>
        <p:pic>
          <p:nvPicPr>
            <p:cNvPr id="27668" name="Picture 26" descr="j0297419"/>
            <p:cNvPicPr>
              <a:picLocks noChangeAspect="1" noChangeArrowheads="1"/>
            </p:cNvPicPr>
            <p:nvPr/>
          </p:nvPicPr>
          <p:blipFill>
            <a:blip r:embed="rId5"/>
            <a:srcRect l="4555" r="31879"/>
            <a:stretch>
              <a:fillRect/>
            </a:stretch>
          </p:blipFill>
          <p:spPr bwMode="auto">
            <a:xfrm>
              <a:off x="1386" y="1754"/>
              <a:ext cx="918" cy="694"/>
            </a:xfrm>
            <a:prstGeom prst="rect">
              <a:avLst/>
            </a:prstGeom>
            <a:noFill/>
            <a:ln w="9525">
              <a:noFill/>
              <a:miter lim="800000"/>
              <a:headEnd/>
              <a:tailEnd/>
            </a:ln>
          </p:spPr>
        </p:pic>
        <p:sp>
          <p:nvSpPr>
            <p:cNvPr id="27669" name="Rectangle 32"/>
            <p:cNvSpPr>
              <a:spLocks noChangeArrowheads="1"/>
            </p:cNvSpPr>
            <p:nvPr/>
          </p:nvSpPr>
          <p:spPr bwMode="auto">
            <a:xfrm>
              <a:off x="1416" y="1712"/>
              <a:ext cx="1742" cy="787"/>
            </a:xfrm>
            <a:prstGeom prst="rect">
              <a:avLst/>
            </a:prstGeom>
            <a:noFill/>
            <a:ln w="38100">
              <a:solidFill>
                <a:srgbClr val="666699"/>
              </a:solidFill>
              <a:miter lim="800000"/>
              <a:headEnd/>
              <a:tailEnd/>
            </a:ln>
          </p:spPr>
          <p:txBody>
            <a:bodyPr lIns="1645847" tIns="45714" rIns="91428" bIns="45714" anchor="ctr"/>
            <a:lstStyle/>
            <a:p>
              <a:r>
                <a:rPr lang="en-US" dirty="0">
                  <a:latin typeface="Arial" charset="0"/>
                </a:rPr>
                <a:t>Production</a:t>
              </a:r>
            </a:p>
            <a:p>
              <a:r>
                <a:rPr lang="en-US" dirty="0">
                  <a:latin typeface="Arial" charset="0"/>
                </a:rPr>
                <a:t>(Project management and task distribution)</a:t>
              </a:r>
            </a:p>
          </p:txBody>
        </p:sp>
      </p:grpSp>
      <p:grpSp>
        <p:nvGrpSpPr>
          <p:cNvPr id="6" name="Group 39"/>
          <p:cNvGrpSpPr>
            <a:grpSpLocks/>
          </p:cNvGrpSpPr>
          <p:nvPr/>
        </p:nvGrpSpPr>
        <p:grpSpPr bwMode="auto">
          <a:xfrm>
            <a:off x="7722307" y="1635737"/>
            <a:ext cx="2725209" cy="1371966"/>
            <a:chOff x="-608" y="1848"/>
            <a:chExt cx="1744" cy="979"/>
          </a:xfrm>
        </p:grpSpPr>
        <p:pic>
          <p:nvPicPr>
            <p:cNvPr id="27666" name="Picture 21" descr="j0283365"/>
            <p:cNvPicPr>
              <a:picLocks noChangeAspect="1" noChangeArrowheads="1"/>
            </p:cNvPicPr>
            <p:nvPr/>
          </p:nvPicPr>
          <p:blipFill>
            <a:blip r:embed="rId6"/>
            <a:srcRect/>
            <a:stretch>
              <a:fillRect/>
            </a:stretch>
          </p:blipFill>
          <p:spPr bwMode="auto">
            <a:xfrm>
              <a:off x="-547" y="1912"/>
              <a:ext cx="857" cy="864"/>
            </a:xfrm>
            <a:prstGeom prst="rect">
              <a:avLst/>
            </a:prstGeom>
            <a:noFill/>
            <a:ln w="9525">
              <a:noFill/>
              <a:miter lim="800000"/>
              <a:headEnd/>
              <a:tailEnd/>
            </a:ln>
          </p:spPr>
        </p:pic>
        <p:sp>
          <p:nvSpPr>
            <p:cNvPr id="27667" name="Rectangle 35"/>
            <p:cNvSpPr>
              <a:spLocks noChangeArrowheads="1"/>
            </p:cNvSpPr>
            <p:nvPr/>
          </p:nvSpPr>
          <p:spPr bwMode="auto">
            <a:xfrm>
              <a:off x="-608" y="1848"/>
              <a:ext cx="1744" cy="979"/>
            </a:xfrm>
            <a:prstGeom prst="rect">
              <a:avLst/>
            </a:prstGeom>
            <a:noFill/>
            <a:ln w="38100">
              <a:solidFill>
                <a:schemeClr val="accent2"/>
              </a:solidFill>
              <a:miter lim="800000"/>
              <a:headEnd/>
              <a:tailEnd/>
            </a:ln>
          </p:spPr>
          <p:txBody>
            <a:bodyPr lIns="1462974" tIns="45714" rIns="91428" bIns="45714" anchor="ctr"/>
            <a:lstStyle/>
            <a:p>
              <a:r>
                <a:rPr lang="en-US" dirty="0">
                  <a:latin typeface="Arial" charset="0"/>
                </a:rPr>
                <a:t>Creative concepts</a:t>
              </a:r>
            </a:p>
          </p:txBody>
        </p:sp>
      </p:grpSp>
      <p:sp>
        <p:nvSpPr>
          <p:cNvPr id="27665" name="Rectangle 36"/>
          <p:cNvSpPr>
            <a:spLocks noChangeArrowheads="1"/>
          </p:cNvSpPr>
          <p:nvPr/>
        </p:nvSpPr>
        <p:spPr bwMode="auto">
          <a:xfrm flipH="1">
            <a:off x="3360089" y="4556092"/>
            <a:ext cx="45719" cy="138635"/>
          </a:xfrm>
          <a:prstGeom prst="rect">
            <a:avLst/>
          </a:prstGeom>
          <a:noFill/>
          <a:ln w="38100">
            <a:solidFill>
              <a:srgbClr val="98AA21"/>
            </a:solidFill>
            <a:miter lim="800000"/>
            <a:headEnd/>
            <a:tailEnd/>
          </a:ln>
        </p:spPr>
        <p:txBody>
          <a:bodyPr lIns="1325821" tIns="45714" rIns="91428" bIns="45714" anchor="ctr"/>
          <a:lstStyle/>
          <a:p>
            <a:endParaRPr lang="en-US" dirty="0">
              <a:latin typeface="Arial" charset="0"/>
            </a:endParaRPr>
          </a:p>
        </p:txBody>
      </p:sp>
      <p:grpSp>
        <p:nvGrpSpPr>
          <p:cNvPr id="8" name="Group 46"/>
          <p:cNvGrpSpPr>
            <a:grpSpLocks/>
          </p:cNvGrpSpPr>
          <p:nvPr/>
        </p:nvGrpSpPr>
        <p:grpSpPr bwMode="auto">
          <a:xfrm>
            <a:off x="4469695" y="4905376"/>
            <a:ext cx="3150306" cy="1441573"/>
            <a:chOff x="1936" y="1933"/>
            <a:chExt cx="1648" cy="979"/>
          </a:xfrm>
        </p:grpSpPr>
        <p:pic>
          <p:nvPicPr>
            <p:cNvPr id="27662" name="Picture 22" descr="j0282904"/>
            <p:cNvPicPr>
              <a:picLocks noChangeAspect="1" noChangeArrowheads="1"/>
            </p:cNvPicPr>
            <p:nvPr/>
          </p:nvPicPr>
          <p:blipFill>
            <a:blip r:embed="rId7"/>
            <a:srcRect/>
            <a:stretch>
              <a:fillRect/>
            </a:stretch>
          </p:blipFill>
          <p:spPr bwMode="auto">
            <a:xfrm>
              <a:off x="1997" y="1992"/>
              <a:ext cx="875" cy="864"/>
            </a:xfrm>
            <a:prstGeom prst="rect">
              <a:avLst/>
            </a:prstGeom>
            <a:noFill/>
            <a:ln w="9525">
              <a:noFill/>
              <a:miter lim="800000"/>
              <a:headEnd/>
              <a:tailEnd/>
            </a:ln>
          </p:spPr>
        </p:pic>
        <p:sp>
          <p:nvSpPr>
            <p:cNvPr id="27663" name="Rectangle 43"/>
            <p:cNvSpPr>
              <a:spLocks noChangeArrowheads="1"/>
            </p:cNvSpPr>
            <p:nvPr/>
          </p:nvSpPr>
          <p:spPr bwMode="auto">
            <a:xfrm>
              <a:off x="1936" y="1933"/>
              <a:ext cx="1648" cy="979"/>
            </a:xfrm>
            <a:prstGeom prst="rect">
              <a:avLst/>
            </a:prstGeom>
            <a:noFill/>
            <a:ln w="38100">
              <a:solidFill>
                <a:schemeClr val="hlink"/>
              </a:solidFill>
              <a:miter lim="800000"/>
              <a:headEnd/>
              <a:tailEnd/>
            </a:ln>
          </p:spPr>
          <p:txBody>
            <a:bodyPr lIns="1554411" tIns="45714" rIns="91428" bIns="45714" anchor="ctr"/>
            <a:lstStyle/>
            <a:p>
              <a:r>
                <a:rPr lang="en-US" dirty="0">
                  <a:latin typeface="Arial" charset="0"/>
                </a:rPr>
                <a:t>Other services</a:t>
              </a:r>
            </a:p>
          </p:txBody>
        </p:sp>
      </p:grpSp>
      <p:grpSp>
        <p:nvGrpSpPr>
          <p:cNvPr id="9" name="Group 47"/>
          <p:cNvGrpSpPr>
            <a:grpSpLocks/>
          </p:cNvGrpSpPr>
          <p:nvPr/>
        </p:nvGrpSpPr>
        <p:grpSpPr bwMode="auto">
          <a:xfrm>
            <a:off x="1726848" y="4905376"/>
            <a:ext cx="2642306" cy="1441573"/>
            <a:chOff x="3864" y="733"/>
            <a:chExt cx="1520" cy="979"/>
          </a:xfrm>
        </p:grpSpPr>
        <p:pic>
          <p:nvPicPr>
            <p:cNvPr id="27660" name="Picture 25" descr="j0297405"/>
            <p:cNvPicPr>
              <a:picLocks noChangeAspect="1" noChangeArrowheads="1"/>
            </p:cNvPicPr>
            <p:nvPr/>
          </p:nvPicPr>
          <p:blipFill>
            <a:blip r:embed="rId8"/>
            <a:srcRect/>
            <a:stretch>
              <a:fillRect/>
            </a:stretch>
          </p:blipFill>
          <p:spPr bwMode="auto">
            <a:xfrm>
              <a:off x="3931" y="785"/>
              <a:ext cx="749" cy="864"/>
            </a:xfrm>
            <a:prstGeom prst="rect">
              <a:avLst/>
            </a:prstGeom>
            <a:noFill/>
            <a:ln w="9525">
              <a:noFill/>
              <a:miter lim="800000"/>
              <a:headEnd/>
              <a:tailEnd/>
            </a:ln>
          </p:spPr>
        </p:pic>
        <p:sp>
          <p:nvSpPr>
            <p:cNvPr id="27661" name="Rectangle 45"/>
            <p:cNvSpPr>
              <a:spLocks noChangeArrowheads="1"/>
            </p:cNvSpPr>
            <p:nvPr/>
          </p:nvSpPr>
          <p:spPr bwMode="auto">
            <a:xfrm>
              <a:off x="3864" y="733"/>
              <a:ext cx="1520" cy="979"/>
            </a:xfrm>
            <a:prstGeom prst="rect">
              <a:avLst/>
            </a:prstGeom>
            <a:noFill/>
            <a:ln w="38100">
              <a:solidFill>
                <a:schemeClr val="accent1"/>
              </a:solidFill>
              <a:miter lim="800000"/>
              <a:headEnd/>
              <a:tailEnd/>
            </a:ln>
          </p:spPr>
          <p:txBody>
            <a:bodyPr lIns="1371538" tIns="45714" rIns="91428" bIns="45714" anchor="ctr"/>
            <a:lstStyle/>
            <a:p>
              <a:r>
                <a:rPr lang="en-US" dirty="0">
                  <a:latin typeface="Arial" charset="0"/>
                </a:rPr>
                <a:t>Admin</a:t>
              </a:r>
            </a:p>
          </p:txBody>
        </p:sp>
      </p:grpSp>
      <p:sp>
        <p:nvSpPr>
          <p:cNvPr id="27659" name="Rectangle 48"/>
          <p:cNvSpPr>
            <a:spLocks noGrp="1" noChangeArrowheads="1"/>
          </p:cNvSpPr>
          <p:nvPr>
            <p:ph type="title"/>
          </p:nvPr>
        </p:nvSpPr>
        <p:spPr>
          <a:xfrm>
            <a:off x="2895600" y="313718"/>
            <a:ext cx="8610600" cy="1293028"/>
          </a:xfrm>
        </p:spPr>
        <p:txBody>
          <a:bodyPr vert="horz" lIns="103236" tIns="51618" rIns="103236" bIns="51618" rtlCol="0" anchor="ctr">
            <a:normAutofit/>
          </a:bodyPr>
          <a:lstStyle/>
          <a:p>
            <a:pPr eaLnBrk="1" hangingPunct="1"/>
            <a:r>
              <a:rPr lang="en-US" dirty="0"/>
              <a:t>Agencies: People</a:t>
            </a:r>
          </a:p>
        </p:txBody>
      </p:sp>
      <p:sp>
        <p:nvSpPr>
          <p:cNvPr id="28" name="Slide Number Placeholder 27"/>
          <p:cNvSpPr>
            <a:spLocks noGrp="1"/>
          </p:cNvSpPr>
          <p:nvPr>
            <p:ph type="sldNum" sz="quarter" idx="12"/>
          </p:nvPr>
        </p:nvSpPr>
        <p:spPr/>
        <p:txBody>
          <a:bodyPr/>
          <a:lstStyle/>
          <a:p>
            <a:fld id="{42B42036-344E-436A-BE00-A8E2F31A1C47}" type="slidenum">
              <a:rPr lang="en-IN" smtClean="0"/>
              <a:pPr/>
              <a:t>3</a:t>
            </a:fld>
            <a:endParaRPr lang="en-IN"/>
          </a:p>
        </p:txBody>
      </p:sp>
      <p:sp>
        <p:nvSpPr>
          <p:cNvPr id="29" name="Footer Placeholder 28"/>
          <p:cNvSpPr>
            <a:spLocks noGrp="1"/>
          </p:cNvSpPr>
          <p:nvPr>
            <p:ph type="ftr" sz="quarter" idx="11"/>
          </p:nvPr>
        </p:nvSpPr>
        <p:spPr/>
        <p:txBody>
          <a:bodyPr/>
          <a:lstStyle/>
          <a:p>
            <a:endParaRPr lang="en-IN" dirty="0"/>
          </a:p>
        </p:txBody>
      </p:sp>
    </p:spTree>
    <p:extLst>
      <p:ext uri="{BB962C8B-B14F-4D97-AF65-F5344CB8AC3E}">
        <p14:creationId xmlns:p14="http://schemas.microsoft.com/office/powerpoint/2010/main" val="19398690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0" y="764373"/>
            <a:ext cx="8610600" cy="1293028"/>
          </a:xfrm>
        </p:spPr>
        <p:txBody>
          <a:bodyPr>
            <a:normAutofit/>
          </a:bodyPr>
          <a:lstStyle/>
          <a:p>
            <a:pPr eaLnBrk="1" hangingPunct="1"/>
            <a:r>
              <a:rPr lang="en-US" dirty="0"/>
              <a:t>Media Planning and Strategy</a:t>
            </a:r>
            <a:r>
              <a:rPr lang="en-US"/>
              <a:t> </a:t>
            </a:r>
            <a:br>
              <a:rPr lang="en-US"/>
            </a:br>
            <a:r>
              <a:rPr lang="en-US"/>
              <a:t>Basic Terms</a:t>
            </a:r>
            <a:endParaRPr lang="en-US" dirty="0"/>
          </a:p>
        </p:txBody>
      </p:sp>
      <p:pic>
        <p:nvPicPr>
          <p:cNvPr id="2050" name="Picture 2" descr="C:\Documents and Settings\User\Desktop\images.jpg"/>
          <p:cNvPicPr>
            <a:picLocks noChangeAspect="1" noChangeArrowheads="1"/>
          </p:cNvPicPr>
          <p:nvPr/>
        </p:nvPicPr>
        <p:blipFill>
          <a:blip r:embed="rId2"/>
          <a:stretch>
            <a:fillRect/>
          </a:stretch>
        </p:blipFill>
        <p:spPr bwMode="auto">
          <a:xfrm>
            <a:off x="685800" y="2696742"/>
            <a:ext cx="4521200" cy="2791349"/>
          </a:xfrm>
          <a:prstGeom prst="rect">
            <a:avLst/>
          </a:prstGeom>
          <a:noFill/>
        </p:spPr>
      </p:pic>
      <p:sp>
        <p:nvSpPr>
          <p:cNvPr id="3075" name="Rectangle 3"/>
          <p:cNvSpPr>
            <a:spLocks noGrp="1" noChangeArrowheads="1"/>
          </p:cNvSpPr>
          <p:nvPr>
            <p:ph type="body" idx="1"/>
          </p:nvPr>
        </p:nvSpPr>
        <p:spPr>
          <a:xfrm>
            <a:off x="5689600" y="2194560"/>
            <a:ext cx="5816600" cy="4024125"/>
          </a:xfrm>
        </p:spPr>
        <p:txBody>
          <a:bodyPr>
            <a:normAutofit/>
          </a:bodyPr>
          <a:lstStyle/>
          <a:p>
            <a:pPr marL="514350" indent="-514350">
              <a:buNone/>
            </a:pPr>
            <a:r>
              <a:rPr lang="en-US" b="1" dirty="0"/>
              <a:t>     Media planning</a:t>
            </a:r>
            <a:r>
              <a:rPr lang="en-US" dirty="0"/>
              <a:t>: The series of decisions involved in delivering the message to the target audience.</a:t>
            </a:r>
          </a:p>
          <a:p>
            <a:pPr eaLnBrk="1" hangingPunct="1">
              <a:buFontTx/>
              <a:buNone/>
            </a:pPr>
            <a:endParaRPr lang="en-US" dirty="0"/>
          </a:p>
        </p:txBody>
      </p:sp>
    </p:spTree>
    <p:extLst>
      <p:ext uri="{BB962C8B-B14F-4D97-AF65-F5344CB8AC3E}">
        <p14:creationId xmlns:p14="http://schemas.microsoft.com/office/powerpoint/2010/main" val="15131736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dirty="0"/>
              <a:t>Media Planning and Strategy</a:t>
            </a:r>
            <a:r>
              <a:rPr lang="en-US" sz="2800" dirty="0"/>
              <a:t> </a:t>
            </a:r>
            <a:br>
              <a:rPr lang="en-US" sz="2800" dirty="0"/>
            </a:br>
            <a:r>
              <a:rPr lang="en-US" sz="2800" dirty="0"/>
              <a:t>Basic Terms</a:t>
            </a:r>
            <a:endParaRPr lang="en-US" dirty="0"/>
          </a:p>
        </p:txBody>
      </p:sp>
      <p:sp>
        <p:nvSpPr>
          <p:cNvPr id="5123" name="Rectangle 3"/>
          <p:cNvSpPr>
            <a:spLocks noGrp="1" noChangeArrowheads="1"/>
          </p:cNvSpPr>
          <p:nvPr>
            <p:ph type="body" idx="1"/>
          </p:nvPr>
        </p:nvSpPr>
        <p:spPr/>
        <p:txBody>
          <a:bodyPr/>
          <a:lstStyle/>
          <a:p>
            <a:pPr marL="514350" indent="-514350">
              <a:buFont typeface="+mj-lt"/>
              <a:buAutoNum type="arabicPeriod"/>
            </a:pPr>
            <a:r>
              <a:rPr lang="en-US" b="1" dirty="0"/>
              <a:t>Media plan</a:t>
            </a:r>
            <a:r>
              <a:rPr lang="en-US" dirty="0"/>
              <a:t>: The actual document detailing media planning decisions.</a:t>
            </a:r>
          </a:p>
          <a:p>
            <a:r>
              <a:rPr lang="en-US" dirty="0"/>
              <a:t>the task of a media agency and entails finding media platforms for a client's brand or product to use</a:t>
            </a:r>
          </a:p>
          <a:p>
            <a:r>
              <a:rPr lang="en-US" dirty="0"/>
              <a:t>involves determining the best combination of media to achieve the marketing campaign objectives</a:t>
            </a:r>
          </a:p>
        </p:txBody>
      </p:sp>
    </p:spTree>
    <p:extLst>
      <p:ext uri="{BB962C8B-B14F-4D97-AF65-F5344CB8AC3E}">
        <p14:creationId xmlns:p14="http://schemas.microsoft.com/office/powerpoint/2010/main" val="22804250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Planning avenues</a:t>
            </a:r>
          </a:p>
        </p:txBody>
      </p:sp>
      <p:sp>
        <p:nvSpPr>
          <p:cNvPr id="3" name="Content Placeholder 2"/>
          <p:cNvSpPr>
            <a:spLocks noGrp="1"/>
          </p:cNvSpPr>
          <p:nvPr>
            <p:ph idx="1"/>
          </p:nvPr>
        </p:nvSpPr>
        <p:spPr/>
        <p:txBody>
          <a:bodyPr>
            <a:noAutofit/>
          </a:bodyPr>
          <a:lstStyle/>
          <a:p>
            <a:r>
              <a:rPr lang="en-US" sz="2000" dirty="0">
                <a:latin typeface="Times New Roman" pitchFamily="18" charset="0"/>
                <a:cs typeface="Times New Roman" pitchFamily="18" charset="0"/>
              </a:rPr>
              <a:t>Television ( TVC, television commercial)</a:t>
            </a:r>
          </a:p>
          <a:p>
            <a:r>
              <a:rPr lang="en-US" sz="2000" dirty="0">
                <a:latin typeface="Times New Roman" pitchFamily="18" charset="0"/>
                <a:cs typeface="Times New Roman" pitchFamily="18" charset="0"/>
              </a:rPr>
              <a:t>Radio</a:t>
            </a:r>
          </a:p>
          <a:p>
            <a:r>
              <a:rPr lang="en-US" sz="2000" dirty="0">
                <a:latin typeface="Times New Roman" pitchFamily="18" charset="0"/>
                <a:cs typeface="Times New Roman" pitchFamily="18" charset="0"/>
              </a:rPr>
              <a:t>Newspapers</a:t>
            </a:r>
          </a:p>
          <a:p>
            <a:r>
              <a:rPr lang="en-US" sz="2000" dirty="0">
                <a:latin typeface="Times New Roman" pitchFamily="18" charset="0"/>
                <a:cs typeface="Times New Roman" pitchFamily="18" charset="0"/>
              </a:rPr>
              <a:t>Magazines (consumer and trade)</a:t>
            </a:r>
          </a:p>
          <a:p>
            <a:r>
              <a:rPr lang="en-US" sz="2000" dirty="0">
                <a:latin typeface="Times New Roman" pitchFamily="18" charset="0"/>
                <a:cs typeface="Times New Roman" pitchFamily="18" charset="0"/>
              </a:rPr>
              <a:t>Outdoor billboards</a:t>
            </a:r>
          </a:p>
          <a:p>
            <a:r>
              <a:rPr lang="en-US" sz="2000" dirty="0">
                <a:latin typeface="Times New Roman" pitchFamily="18" charset="0"/>
                <a:cs typeface="Times New Roman" pitchFamily="18" charset="0"/>
              </a:rPr>
              <a:t>Public transportation</a:t>
            </a:r>
          </a:p>
          <a:p>
            <a:r>
              <a:rPr lang="en-US" sz="2000" dirty="0">
                <a:latin typeface="Times New Roman" pitchFamily="18" charset="0"/>
                <a:cs typeface="Times New Roman" pitchFamily="18" charset="0"/>
              </a:rPr>
              <a:t>Yellow Pages</a:t>
            </a:r>
          </a:p>
          <a:p>
            <a:r>
              <a:rPr lang="en-US" sz="2000" dirty="0">
                <a:latin typeface="Times New Roman" pitchFamily="18" charset="0"/>
                <a:cs typeface="Times New Roman" pitchFamily="18" charset="0"/>
              </a:rPr>
              <a:t>Direct mail (DM)</a:t>
            </a:r>
          </a:p>
          <a:p>
            <a:r>
              <a:rPr lang="en-US" sz="2000" dirty="0">
                <a:latin typeface="Times New Roman" pitchFamily="18" charset="0"/>
                <a:cs typeface="Times New Roman" pitchFamily="18" charset="0"/>
              </a:rPr>
              <a:t>Digital advertising (such as web-based, mobile and mobile applications)</a:t>
            </a:r>
          </a:p>
          <a:p>
            <a:r>
              <a:rPr lang="en-US" sz="2000" dirty="0">
                <a:latin typeface="Times New Roman" pitchFamily="18" charset="0"/>
                <a:cs typeface="Times New Roman" pitchFamily="18" charset="0"/>
              </a:rPr>
              <a:t>Search Engine Marketing (SEM, keyword marketing in search engines)</a:t>
            </a:r>
          </a:p>
          <a:p>
            <a:r>
              <a:rPr lang="en-US" sz="2000" dirty="0">
                <a:latin typeface="Times New Roman" pitchFamily="18" charset="0"/>
                <a:cs typeface="Times New Roman" pitchFamily="18" charset="0"/>
              </a:rPr>
              <a:t>Specialty advertising (on items such as matchbooks, pencils, calendars, telephone pads, shopping bags and so on)</a:t>
            </a:r>
          </a:p>
          <a:p>
            <a:r>
              <a:rPr lang="en-US" sz="2000" dirty="0">
                <a:latin typeface="Times New Roman" pitchFamily="18" charset="0"/>
                <a:cs typeface="Times New Roman" pitchFamily="18" charset="0"/>
              </a:rPr>
              <a:t>Other media (catalogs, samples, handouts, brochures, newsletters and so on)</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8069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to be considered in selecting media </a:t>
            </a:r>
          </a:p>
        </p:txBody>
      </p:sp>
      <p:sp>
        <p:nvSpPr>
          <p:cNvPr id="3" name="Content Placeholder 2"/>
          <p:cNvSpPr>
            <a:spLocks noGrp="1"/>
          </p:cNvSpPr>
          <p:nvPr>
            <p:ph idx="1"/>
          </p:nvPr>
        </p:nvSpPr>
        <p:spPr/>
        <p:txBody>
          <a:bodyPr/>
          <a:lstStyle/>
          <a:p>
            <a:pPr marL="514350" indent="-514350">
              <a:buFont typeface="+mj-lt"/>
              <a:buAutoNum type="arabicPeriod" startAt="2"/>
            </a:pPr>
            <a:r>
              <a:rPr lang="en-US" b="1" dirty="0"/>
              <a:t>Reach</a:t>
            </a:r>
            <a:r>
              <a:rPr lang="en-US" dirty="0"/>
              <a:t> - expressed as a percentage, reach is the number of individuals (or homes) to expose the product to through media scheduled over a period of time.</a:t>
            </a:r>
          </a:p>
          <a:p>
            <a:endParaRPr lang="en-US" dirty="0"/>
          </a:p>
        </p:txBody>
      </p:sp>
      <p:pic>
        <p:nvPicPr>
          <p:cNvPr id="1026" name="Picture 2" descr="C:\Documents and Settings\User\Desktop\images.jpg"/>
          <p:cNvPicPr>
            <a:picLocks noChangeAspect="1" noChangeArrowheads="1"/>
          </p:cNvPicPr>
          <p:nvPr/>
        </p:nvPicPr>
        <p:blipFill>
          <a:blip r:embed="rId2"/>
          <a:srcRect/>
          <a:stretch>
            <a:fillRect/>
          </a:stretch>
        </p:blipFill>
        <p:spPr bwMode="auto">
          <a:xfrm>
            <a:off x="2133600" y="3962400"/>
            <a:ext cx="2609850" cy="1752600"/>
          </a:xfrm>
          <a:prstGeom prst="rect">
            <a:avLst/>
          </a:prstGeom>
          <a:noFill/>
        </p:spPr>
      </p:pic>
      <p:pic>
        <p:nvPicPr>
          <p:cNvPr id="1028" name="Picture 4" descr="C:\Documents and Settings\User\Desktop\download.jpg"/>
          <p:cNvPicPr>
            <a:picLocks noChangeAspect="1" noChangeArrowheads="1"/>
          </p:cNvPicPr>
          <p:nvPr/>
        </p:nvPicPr>
        <p:blipFill>
          <a:blip r:embed="rId3"/>
          <a:srcRect/>
          <a:stretch>
            <a:fillRect/>
          </a:stretch>
        </p:blipFill>
        <p:spPr bwMode="auto">
          <a:xfrm>
            <a:off x="5638801" y="3962401"/>
            <a:ext cx="2543175" cy="1800225"/>
          </a:xfrm>
          <a:prstGeom prst="rect">
            <a:avLst/>
          </a:prstGeom>
          <a:noFill/>
        </p:spPr>
      </p:pic>
    </p:spTree>
    <p:extLst>
      <p:ext uri="{BB962C8B-B14F-4D97-AF65-F5344CB8AC3E}">
        <p14:creationId xmlns:p14="http://schemas.microsoft.com/office/powerpoint/2010/main" val="3755593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5E0A-903B-473C-BB6F-82DEB84F2BC8}"/>
              </a:ext>
            </a:extLst>
          </p:cNvPr>
          <p:cNvSpPr>
            <a:spLocks noGrp="1"/>
          </p:cNvSpPr>
          <p:nvPr>
            <p:ph type="title"/>
          </p:nvPr>
        </p:nvSpPr>
        <p:spPr/>
        <p:txBody>
          <a:bodyPr>
            <a:normAutofit/>
          </a:bodyPr>
          <a:lstStyle/>
          <a:p>
            <a:r>
              <a:rPr lang="en-US" b="1" i="0" dirty="0">
                <a:solidFill>
                  <a:srgbClr val="333333"/>
                </a:solidFill>
                <a:effectLst/>
                <a:latin typeface="Roboto" panose="02000000000000000000" pitchFamily="2" charset="0"/>
              </a:rPr>
              <a:t>Top 10 most Read Newspapers in India</a:t>
            </a:r>
            <a:endParaRPr lang="en-IN" dirty="0"/>
          </a:p>
        </p:txBody>
      </p:sp>
      <p:graphicFrame>
        <p:nvGraphicFramePr>
          <p:cNvPr id="4" name="Content Placeholder 3">
            <a:extLst>
              <a:ext uri="{FF2B5EF4-FFF2-40B4-BE49-F238E27FC236}">
                <a16:creationId xmlns:a16="http://schemas.microsoft.com/office/drawing/2014/main" id="{49F1D2F0-06FB-43A8-AFFE-810E2B70B2D9}"/>
              </a:ext>
            </a:extLst>
          </p:cNvPr>
          <p:cNvGraphicFramePr>
            <a:graphicFrameLocks noGrp="1"/>
          </p:cNvGraphicFramePr>
          <p:nvPr>
            <p:ph idx="1"/>
          </p:nvPr>
        </p:nvGraphicFramePr>
        <p:xfrm>
          <a:off x="1981200" y="1600200"/>
          <a:ext cx="8229600" cy="4525962"/>
        </p:xfrm>
        <a:graphic>
          <a:graphicData uri="http://schemas.openxmlformats.org/drawingml/2006/table">
            <a:tbl>
              <a:tblPr/>
              <a:tblGrid>
                <a:gridCol w="2057400">
                  <a:extLst>
                    <a:ext uri="{9D8B030D-6E8A-4147-A177-3AD203B41FA5}">
                      <a16:colId xmlns:a16="http://schemas.microsoft.com/office/drawing/2014/main" val="2300517855"/>
                    </a:ext>
                  </a:extLst>
                </a:gridCol>
                <a:gridCol w="2057400">
                  <a:extLst>
                    <a:ext uri="{9D8B030D-6E8A-4147-A177-3AD203B41FA5}">
                      <a16:colId xmlns:a16="http://schemas.microsoft.com/office/drawing/2014/main" val="3749715994"/>
                    </a:ext>
                  </a:extLst>
                </a:gridCol>
                <a:gridCol w="2057400">
                  <a:extLst>
                    <a:ext uri="{9D8B030D-6E8A-4147-A177-3AD203B41FA5}">
                      <a16:colId xmlns:a16="http://schemas.microsoft.com/office/drawing/2014/main" val="4060357697"/>
                    </a:ext>
                  </a:extLst>
                </a:gridCol>
                <a:gridCol w="2057400">
                  <a:extLst>
                    <a:ext uri="{9D8B030D-6E8A-4147-A177-3AD203B41FA5}">
                      <a16:colId xmlns:a16="http://schemas.microsoft.com/office/drawing/2014/main" val="163017545"/>
                    </a:ext>
                  </a:extLst>
                </a:gridCol>
              </a:tblGrid>
              <a:tr h="633635">
                <a:tc>
                  <a:txBody>
                    <a:bodyPr/>
                    <a:lstStyle/>
                    <a:p>
                      <a:pPr algn="l" fontAlgn="ctr"/>
                      <a:r>
                        <a:rPr lang="en-IN" sz="1200" b="1">
                          <a:effectLst/>
                          <a:latin typeface="inherit"/>
                        </a:rPr>
                        <a:t>S.NO</a:t>
                      </a:r>
                    </a:p>
                  </a:txBody>
                  <a:tcPr marL="34815" marR="34815" marT="34815" marB="3481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l" fontAlgn="ctr"/>
                      <a:r>
                        <a:rPr lang="en-IN" sz="1200" b="1">
                          <a:effectLst/>
                          <a:latin typeface="inherit"/>
                        </a:rPr>
                        <a:t>NEWSPAPER</a:t>
                      </a:r>
                    </a:p>
                  </a:txBody>
                  <a:tcPr marL="34815" marR="34815" marT="34815" marB="3481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l" fontAlgn="ctr"/>
                      <a:r>
                        <a:rPr lang="en-IN" sz="1200" b="1">
                          <a:effectLst/>
                          <a:latin typeface="inherit"/>
                        </a:rPr>
                        <a:t>LANGUAGE</a:t>
                      </a:r>
                    </a:p>
                  </a:txBody>
                  <a:tcPr marL="34815" marR="34815" marT="34815" marB="3481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l" fontAlgn="ctr"/>
                      <a:r>
                        <a:rPr lang="en-IN" sz="1200" b="1">
                          <a:effectLst/>
                          <a:latin typeface="inherit"/>
                        </a:rPr>
                        <a:t>READERSHIP (IN MILLION)</a:t>
                      </a:r>
                    </a:p>
                  </a:txBody>
                  <a:tcPr marL="34815" marR="34815" marT="34815" marB="3481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207028848"/>
                  </a:ext>
                </a:extLst>
              </a:tr>
              <a:tr h="445633">
                <a:tc>
                  <a:txBody>
                    <a:bodyPr/>
                    <a:lstStyle/>
                    <a:p>
                      <a:pPr algn="l" fontAlgn="t"/>
                      <a:r>
                        <a:rPr lang="en-IN" sz="1200" b="1">
                          <a:solidFill>
                            <a:srgbClr val="FF0000"/>
                          </a:solidFill>
                          <a:effectLst/>
                          <a:latin typeface="inherit"/>
                        </a:rPr>
                        <a:t>1.</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Dainik Jagran</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dirty="0">
                          <a:effectLst/>
                        </a:rPr>
                        <a:t>Hindi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16.63</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3085102"/>
                  </a:ext>
                </a:extLst>
              </a:tr>
              <a:tr h="257632">
                <a:tc>
                  <a:txBody>
                    <a:bodyPr/>
                    <a:lstStyle/>
                    <a:p>
                      <a:pPr algn="l" fontAlgn="t"/>
                      <a:r>
                        <a:rPr lang="en-IN" sz="1200" b="1">
                          <a:solidFill>
                            <a:srgbClr val="FF0000"/>
                          </a:solidFill>
                          <a:effectLst/>
                          <a:latin typeface="inherit"/>
                        </a:rPr>
                        <a:t>2.</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Hindustan</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dirty="0">
                          <a:effectLst/>
                        </a:rPr>
                        <a:t>Hindi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14.74</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043980132"/>
                  </a:ext>
                </a:extLst>
              </a:tr>
              <a:tr h="445633">
                <a:tc>
                  <a:txBody>
                    <a:bodyPr/>
                    <a:lstStyle/>
                    <a:p>
                      <a:pPr algn="l" fontAlgn="t"/>
                      <a:r>
                        <a:rPr lang="en-IN" sz="1200" b="1">
                          <a:solidFill>
                            <a:srgbClr val="FF0000"/>
                          </a:solidFill>
                          <a:effectLst/>
                          <a:latin typeface="inherit"/>
                        </a:rPr>
                        <a:t>3.</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Dainik Bhaskar</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dirty="0">
                          <a:effectLst/>
                        </a:rPr>
                        <a:t>Hindi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13.83</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9859737"/>
                  </a:ext>
                </a:extLst>
              </a:tr>
              <a:tr h="445633">
                <a:tc>
                  <a:txBody>
                    <a:bodyPr/>
                    <a:lstStyle/>
                    <a:p>
                      <a:pPr algn="l" fontAlgn="t"/>
                      <a:r>
                        <a:rPr lang="en-IN" sz="1200" b="1">
                          <a:solidFill>
                            <a:srgbClr val="FF0000"/>
                          </a:solidFill>
                          <a:effectLst/>
                          <a:latin typeface="inherit"/>
                        </a:rPr>
                        <a:t>4.</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Malayala Manorama</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Malayalam</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8.80</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38119937"/>
                  </a:ext>
                </a:extLst>
              </a:tr>
              <a:tr h="445633">
                <a:tc>
                  <a:txBody>
                    <a:bodyPr/>
                    <a:lstStyle/>
                    <a:p>
                      <a:pPr algn="l" fontAlgn="t"/>
                      <a:r>
                        <a:rPr lang="en-IN" sz="1200" b="1">
                          <a:solidFill>
                            <a:srgbClr val="FF0000"/>
                          </a:solidFill>
                          <a:effectLst/>
                          <a:latin typeface="inherit"/>
                        </a:rPr>
                        <a:t>5.</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Daily Thanthi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Tamil</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8.28</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6339919"/>
                  </a:ext>
                </a:extLst>
              </a:tr>
              <a:tr h="445633">
                <a:tc>
                  <a:txBody>
                    <a:bodyPr/>
                    <a:lstStyle/>
                    <a:p>
                      <a:pPr algn="l" fontAlgn="t"/>
                      <a:r>
                        <a:rPr lang="en-IN" sz="1200" b="1">
                          <a:solidFill>
                            <a:srgbClr val="FF0000"/>
                          </a:solidFill>
                          <a:effectLst/>
                          <a:latin typeface="inherit"/>
                        </a:rPr>
                        <a:t>6.</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Rajasthan Patrika</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Hindi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7.90</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450212782"/>
                  </a:ext>
                </a:extLst>
              </a:tr>
              <a:tr h="257632">
                <a:tc>
                  <a:txBody>
                    <a:bodyPr/>
                    <a:lstStyle/>
                    <a:p>
                      <a:pPr algn="l" fontAlgn="t"/>
                      <a:r>
                        <a:rPr lang="en-IN" sz="1200" b="1">
                          <a:solidFill>
                            <a:srgbClr val="FF0000"/>
                          </a:solidFill>
                          <a:effectLst/>
                          <a:latin typeface="inherit"/>
                        </a:rPr>
                        <a:t>7.</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Amar Ujala</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Hindi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7.80</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10858765"/>
                  </a:ext>
                </a:extLst>
              </a:tr>
              <a:tr h="445633">
                <a:tc>
                  <a:txBody>
                    <a:bodyPr/>
                    <a:lstStyle/>
                    <a:p>
                      <a:pPr algn="l" fontAlgn="t"/>
                      <a:r>
                        <a:rPr lang="en-IN" sz="1200" b="1">
                          <a:solidFill>
                            <a:srgbClr val="FF0000"/>
                          </a:solidFill>
                          <a:effectLst/>
                          <a:latin typeface="inherit"/>
                        </a:rPr>
                        <a:t>8.</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The Times of India</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English</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IN" sz="1200">
                          <a:effectLst/>
                        </a:rPr>
                        <a:t>7.59</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315941954"/>
                  </a:ext>
                </a:extLst>
              </a:tr>
              <a:tr h="445633">
                <a:tc>
                  <a:txBody>
                    <a:bodyPr/>
                    <a:lstStyle/>
                    <a:p>
                      <a:pPr algn="l" fontAlgn="t"/>
                      <a:r>
                        <a:rPr lang="en-IN" sz="1200" b="1">
                          <a:solidFill>
                            <a:srgbClr val="FF0000"/>
                          </a:solidFill>
                          <a:effectLst/>
                          <a:latin typeface="inherit"/>
                        </a:rPr>
                        <a:t>9.</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Mathrubhumi</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Malayalam</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IN" sz="1200">
                          <a:effectLst/>
                        </a:rPr>
                        <a:t>6.02</a:t>
                      </a:r>
                    </a:p>
                  </a:txBody>
                  <a:tcPr marL="34815" marR="34815" marT="34815" marB="3481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6303582"/>
                  </a:ext>
                </a:extLst>
              </a:tr>
              <a:tr h="257632">
                <a:tc>
                  <a:txBody>
                    <a:bodyPr/>
                    <a:lstStyle/>
                    <a:p>
                      <a:pPr algn="l" fontAlgn="t"/>
                      <a:r>
                        <a:rPr lang="en-IN" sz="1200" b="1">
                          <a:solidFill>
                            <a:srgbClr val="FF0000"/>
                          </a:solidFill>
                          <a:effectLst/>
                          <a:latin typeface="inherit"/>
                        </a:rPr>
                        <a:t>10.</a:t>
                      </a:r>
                    </a:p>
                  </a:txBody>
                  <a:tcPr marL="34815" marR="34815" marT="34815" marB="34815">
                    <a:lnL>
                      <a:noFill/>
                    </a:lnL>
                    <a:lnR>
                      <a:noFill/>
                    </a:lnR>
                    <a:lnT w="635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IN" sz="1200">
                          <a:effectLst/>
                        </a:rPr>
                        <a:t>Lokmat</a:t>
                      </a:r>
                    </a:p>
                  </a:txBody>
                  <a:tcPr marL="34815" marR="34815" marT="34815" marB="34815">
                    <a:lnL>
                      <a:noFill/>
                    </a:lnL>
                    <a:lnR>
                      <a:noFill/>
                    </a:lnR>
                    <a:lnT w="635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IN" sz="1200">
                          <a:effectLst/>
                        </a:rPr>
                        <a:t>Marathi</a:t>
                      </a:r>
                    </a:p>
                  </a:txBody>
                  <a:tcPr marL="34815" marR="34815" marT="34815" marB="34815">
                    <a:lnL>
                      <a:noFill/>
                    </a:lnL>
                    <a:lnR>
                      <a:noFill/>
                    </a:lnR>
                    <a:lnT w="635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IN" sz="1200" dirty="0">
                          <a:effectLst/>
                        </a:rPr>
                        <a:t>5.88</a:t>
                      </a:r>
                    </a:p>
                  </a:txBody>
                  <a:tcPr marL="34815" marR="34815" marT="34815" marB="34815">
                    <a:lnL>
                      <a:noFill/>
                    </a:lnL>
                    <a:lnR>
                      <a:noFill/>
                    </a:lnR>
                    <a:lnT w="6350" cap="flat" cmpd="sng" algn="ctr">
                      <a:solidFill>
                        <a:srgbClr val="DDDDDD"/>
                      </a:solidFill>
                      <a:prstDash val="solid"/>
                      <a:round/>
                      <a:headEnd type="none" w="med" len="med"/>
                      <a:tailEnd type="none" w="med" len="med"/>
                    </a:lnT>
                    <a:lnB>
                      <a:noFill/>
                    </a:lnB>
                    <a:solidFill>
                      <a:srgbClr val="F3F3F3"/>
                    </a:solidFill>
                  </a:tcPr>
                </a:tc>
                <a:extLst>
                  <a:ext uri="{0D108BD9-81ED-4DB2-BD59-A6C34878D82A}">
                    <a16:rowId xmlns:a16="http://schemas.microsoft.com/office/drawing/2014/main" val="1319289646"/>
                  </a:ext>
                </a:extLst>
              </a:tr>
            </a:tbl>
          </a:graphicData>
        </a:graphic>
      </p:graphicFrame>
      <p:sp>
        <p:nvSpPr>
          <p:cNvPr id="6" name="TextBox 5">
            <a:extLst>
              <a:ext uri="{FF2B5EF4-FFF2-40B4-BE49-F238E27FC236}">
                <a16:creationId xmlns:a16="http://schemas.microsoft.com/office/drawing/2014/main" id="{AC829985-B698-46D6-ACBA-F3530EBCBA18}"/>
              </a:ext>
            </a:extLst>
          </p:cNvPr>
          <p:cNvSpPr txBox="1"/>
          <p:nvPr/>
        </p:nvSpPr>
        <p:spPr>
          <a:xfrm>
            <a:off x="1981200" y="6234667"/>
            <a:ext cx="8229600" cy="369332"/>
          </a:xfrm>
          <a:prstGeom prst="rect">
            <a:avLst/>
          </a:prstGeom>
          <a:noFill/>
        </p:spPr>
        <p:txBody>
          <a:bodyPr wrap="square">
            <a:spAutoFit/>
          </a:bodyPr>
          <a:lstStyle/>
          <a:p>
            <a:r>
              <a:rPr lang="en-IN" dirty="0"/>
              <a:t>https://thetoprated.in/top-10-newspapers-in-india.html</a:t>
            </a:r>
          </a:p>
        </p:txBody>
      </p:sp>
    </p:spTree>
    <p:extLst>
      <p:ext uri="{BB962C8B-B14F-4D97-AF65-F5344CB8AC3E}">
        <p14:creationId xmlns:p14="http://schemas.microsoft.com/office/powerpoint/2010/main" val="299565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to be considered in selecting media </a:t>
            </a:r>
          </a:p>
        </p:txBody>
      </p:sp>
      <p:sp>
        <p:nvSpPr>
          <p:cNvPr id="3" name="Content Placeholder 2"/>
          <p:cNvSpPr>
            <a:spLocks noGrp="1"/>
          </p:cNvSpPr>
          <p:nvPr>
            <p:ph idx="1"/>
          </p:nvPr>
        </p:nvSpPr>
        <p:spPr/>
        <p:txBody>
          <a:bodyPr/>
          <a:lstStyle/>
          <a:p>
            <a:pPr marL="514350" indent="-514350">
              <a:buFont typeface="+mj-lt"/>
              <a:buAutoNum type="arabicPeriod" startAt="3"/>
            </a:pPr>
            <a:r>
              <a:rPr lang="en-US" b="1" dirty="0"/>
              <a:t>Frequency</a:t>
            </a:r>
            <a:r>
              <a:rPr lang="en-US" dirty="0"/>
              <a:t> - using specific media, how many times, on average, should the individuals in the target audience be exposed to the advertising message? It takes an average of three or more exposures to an advertising message before consumers take action.</a:t>
            </a:r>
          </a:p>
          <a:p>
            <a:endParaRPr lang="en-US" dirty="0"/>
          </a:p>
        </p:txBody>
      </p:sp>
      <p:pic>
        <p:nvPicPr>
          <p:cNvPr id="2050" name="Picture 2" descr="C:\Documents and Settings\User\Desktop\download (1).jpg"/>
          <p:cNvPicPr>
            <a:picLocks noChangeAspect="1" noChangeArrowheads="1"/>
          </p:cNvPicPr>
          <p:nvPr/>
        </p:nvPicPr>
        <p:blipFill>
          <a:blip r:embed="rId2"/>
          <a:srcRect/>
          <a:stretch>
            <a:fillRect/>
          </a:stretch>
        </p:blipFill>
        <p:spPr bwMode="auto">
          <a:xfrm>
            <a:off x="6705601" y="4648201"/>
            <a:ext cx="2619375" cy="1743075"/>
          </a:xfrm>
          <a:prstGeom prst="rect">
            <a:avLst/>
          </a:prstGeom>
          <a:noFill/>
        </p:spPr>
      </p:pic>
    </p:spTree>
    <p:extLst>
      <p:ext uri="{BB962C8B-B14F-4D97-AF65-F5344CB8AC3E}">
        <p14:creationId xmlns:p14="http://schemas.microsoft.com/office/powerpoint/2010/main" val="285446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62575-9CF6-47C3-BCBF-882E520FE790}"/>
              </a:ext>
            </a:extLst>
          </p:cNvPr>
          <p:cNvSpPr>
            <a:spLocks noGrp="1"/>
          </p:cNvSpPr>
          <p:nvPr>
            <p:ph idx="1"/>
          </p:nvPr>
        </p:nvSpPr>
        <p:spPr>
          <a:xfrm>
            <a:off x="1676400" y="1143000"/>
            <a:ext cx="8839200" cy="4876800"/>
          </a:xfrm>
        </p:spPr>
        <p:txBody>
          <a:bodyPr>
            <a:noAutofit/>
          </a:bodyPr>
          <a:lstStyle/>
          <a:p>
            <a:pPr marL="0" indent="0">
              <a:buNone/>
            </a:pPr>
            <a:r>
              <a:rPr lang="en-US" sz="2400" dirty="0">
                <a:latin typeface="Bookman Old Style" panose="02050604050505020204" pitchFamily="18" charset="0"/>
              </a:rPr>
              <a:t>There’s no single rule that determines the optimal ad frequency across every channel and every platform, though there are</a:t>
            </a:r>
            <a:r>
              <a:rPr lang="en-US" sz="2400" b="1" dirty="0">
                <a:latin typeface="Bookman Old Style" panose="02050604050505020204" pitchFamily="18" charset="0"/>
              </a:rPr>
              <a:t> </a:t>
            </a:r>
            <a:r>
              <a:rPr lang="en-US" sz="2400" b="1" dirty="0">
                <a:latin typeface="Bookman Old Style" panose="02050604050505020204" pitchFamily="18" charset="0"/>
                <a:hlinkClick r:id="rId2">
                  <a:extLst>
                    <a:ext uri="{A12FA001-AC4F-418D-AE19-62706E023703}">
                      <ahyp:hlinkClr xmlns:ahyp="http://schemas.microsoft.com/office/drawing/2018/hyperlinkcolor" val="tx"/>
                    </a:ext>
                  </a:extLst>
                </a:hlinkClick>
              </a:rPr>
              <a:t>trends to follow</a:t>
            </a:r>
            <a:r>
              <a:rPr lang="en-US" sz="2400" b="1" dirty="0">
                <a:latin typeface="Bookman Old Style" panose="02050604050505020204" pitchFamily="18" charset="0"/>
              </a:rPr>
              <a:t> </a:t>
            </a:r>
            <a:r>
              <a:rPr lang="en-US" sz="2400" dirty="0">
                <a:latin typeface="Bookman Old Style" panose="02050604050505020204" pitchFamily="18" charset="0"/>
              </a:rPr>
              <a:t>for specific platforms and devices. For example, </a:t>
            </a:r>
            <a:r>
              <a:rPr lang="en-US" sz="2400" b="1" dirty="0">
                <a:solidFill>
                  <a:srgbClr val="FF0000"/>
                </a:solidFill>
                <a:latin typeface="Bookman Old Style" panose="02050604050505020204" pitchFamily="18" charset="0"/>
              </a:rPr>
              <a:t>Facebook ads </a:t>
            </a:r>
            <a:r>
              <a:rPr lang="en-US" sz="2400" dirty="0">
                <a:latin typeface="Bookman Old Style" panose="02050604050505020204" pitchFamily="18" charset="0"/>
              </a:rPr>
              <a:t>recommend 2 exposures per week for 10 weeks. Over that same 10-week period, </a:t>
            </a:r>
            <a:r>
              <a:rPr lang="en-US" sz="2400" b="1" dirty="0">
                <a:solidFill>
                  <a:srgbClr val="FF0000"/>
                </a:solidFill>
                <a:latin typeface="Bookman Old Style" panose="02050604050505020204" pitchFamily="18" charset="0"/>
              </a:rPr>
              <a:t>TV</a:t>
            </a:r>
            <a:r>
              <a:rPr lang="en-US" sz="2400" dirty="0">
                <a:latin typeface="Bookman Old Style" panose="02050604050505020204" pitchFamily="18" charset="0"/>
              </a:rPr>
              <a:t> recommends 3 to 10 exposures per week, while </a:t>
            </a:r>
            <a:r>
              <a:rPr lang="en-US" sz="2400" b="1" dirty="0">
                <a:solidFill>
                  <a:srgbClr val="FF0000"/>
                </a:solidFill>
                <a:latin typeface="Bookman Old Style" panose="02050604050505020204" pitchFamily="18" charset="0"/>
              </a:rPr>
              <a:t>radio</a:t>
            </a:r>
            <a:r>
              <a:rPr lang="en-US" sz="2400" dirty="0">
                <a:latin typeface="Bookman Old Style" panose="02050604050505020204" pitchFamily="18" charset="0"/>
              </a:rPr>
              <a:t> recommends 3 exposures per week. Choosing the right frequency depends on the platforms you're using--and how you're combining platforms. If you're using both</a:t>
            </a:r>
            <a:r>
              <a:rPr lang="en-US" sz="2400" dirty="0">
                <a:latin typeface="Bookman Old Style" panose="02050604050505020204" pitchFamily="18" charset="0"/>
                <a:hlinkClick r:id="rId3">
                  <a:extLst>
                    <a:ext uri="{A12FA001-AC4F-418D-AE19-62706E023703}">
                      <ahyp:hlinkClr xmlns:ahyp="http://schemas.microsoft.com/office/drawing/2018/hyperlinkcolor" val="tx"/>
                    </a:ext>
                  </a:extLst>
                </a:hlinkClick>
              </a:rPr>
              <a:t> digital and TV advertising</a:t>
            </a:r>
            <a:r>
              <a:rPr lang="en-US" sz="2400" dirty="0">
                <a:latin typeface="Bookman Old Style" panose="02050604050505020204" pitchFamily="18" charset="0"/>
              </a:rPr>
              <a:t>, you may need to find a formula that will ensure you reach the right customers at the right time while avoiding leaving them overwhelmed and frustrated by your ads. </a:t>
            </a:r>
            <a:endParaRPr lang="en-IN" sz="2400" dirty="0">
              <a:latin typeface="Bookman Old Style" panose="02050604050505020204" pitchFamily="18" charset="0"/>
            </a:endParaRPr>
          </a:p>
        </p:txBody>
      </p:sp>
    </p:spTree>
    <p:extLst>
      <p:ext uri="{BB962C8B-B14F-4D97-AF65-F5344CB8AC3E}">
        <p14:creationId xmlns:p14="http://schemas.microsoft.com/office/powerpoint/2010/main" val="153909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0DCD-1456-40F0-A04C-82CE3D48BBA6}"/>
              </a:ext>
            </a:extLst>
          </p:cNvPr>
          <p:cNvSpPr>
            <a:spLocks noGrp="1"/>
          </p:cNvSpPr>
          <p:nvPr>
            <p:ph type="title"/>
          </p:nvPr>
        </p:nvSpPr>
        <p:spPr/>
        <p:txBody>
          <a:bodyPr/>
          <a:lstStyle/>
          <a:p>
            <a:r>
              <a:rPr lang="en-IN" dirty="0"/>
              <a:t>Frequency capping</a:t>
            </a:r>
          </a:p>
        </p:txBody>
      </p:sp>
      <p:sp>
        <p:nvSpPr>
          <p:cNvPr id="3" name="Content Placeholder 2">
            <a:extLst>
              <a:ext uri="{FF2B5EF4-FFF2-40B4-BE49-F238E27FC236}">
                <a16:creationId xmlns:a16="http://schemas.microsoft.com/office/drawing/2014/main" id="{D882D9E9-7A73-4453-81CA-1BAE77094DDD}"/>
              </a:ext>
            </a:extLst>
          </p:cNvPr>
          <p:cNvSpPr>
            <a:spLocks noGrp="1"/>
          </p:cNvSpPr>
          <p:nvPr>
            <p:ph idx="1"/>
          </p:nvPr>
        </p:nvSpPr>
        <p:spPr/>
        <p:txBody>
          <a:bodyPr/>
          <a:lstStyle/>
          <a:p>
            <a:pPr marL="0" indent="0">
              <a:buNone/>
            </a:pPr>
            <a:r>
              <a:rPr lang="en-US" b="0" i="0" dirty="0">
                <a:solidFill>
                  <a:srgbClr val="1F1F1F"/>
                </a:solidFill>
                <a:effectLst/>
                <a:latin typeface="Google Sans Text"/>
              </a:rPr>
              <a:t>Frequency capping allows you to limit the number of times ads appear to the same person. You can use frequency capping in Display campaigns and Video campaigns.</a:t>
            </a:r>
            <a:endParaRPr lang="en-IN" dirty="0"/>
          </a:p>
        </p:txBody>
      </p:sp>
      <p:pic>
        <p:nvPicPr>
          <p:cNvPr id="4" name="Picture 3">
            <a:extLst>
              <a:ext uri="{FF2B5EF4-FFF2-40B4-BE49-F238E27FC236}">
                <a16:creationId xmlns:a16="http://schemas.microsoft.com/office/drawing/2014/main" id="{D297C71E-154D-4965-9D3B-2221126F0BD7}"/>
              </a:ext>
            </a:extLst>
          </p:cNvPr>
          <p:cNvPicPr>
            <a:picLocks noChangeAspect="1"/>
          </p:cNvPicPr>
          <p:nvPr/>
        </p:nvPicPr>
        <p:blipFill>
          <a:blip r:embed="rId2"/>
          <a:stretch>
            <a:fillRect/>
          </a:stretch>
        </p:blipFill>
        <p:spPr>
          <a:xfrm>
            <a:off x="7867654" y="3863182"/>
            <a:ext cx="2143125" cy="2143125"/>
          </a:xfrm>
          <a:prstGeom prst="rect">
            <a:avLst/>
          </a:prstGeom>
        </p:spPr>
      </p:pic>
      <p:sp>
        <p:nvSpPr>
          <p:cNvPr id="6" name="TextBox 5">
            <a:extLst>
              <a:ext uri="{FF2B5EF4-FFF2-40B4-BE49-F238E27FC236}">
                <a16:creationId xmlns:a16="http://schemas.microsoft.com/office/drawing/2014/main" id="{A9182A26-4B15-4C57-8209-D816098BFB6F}"/>
              </a:ext>
            </a:extLst>
          </p:cNvPr>
          <p:cNvSpPr txBox="1"/>
          <p:nvPr/>
        </p:nvSpPr>
        <p:spPr>
          <a:xfrm>
            <a:off x="1614488" y="4066264"/>
            <a:ext cx="3038475" cy="2031325"/>
          </a:xfrm>
          <a:prstGeom prst="rect">
            <a:avLst/>
          </a:prstGeom>
          <a:noFill/>
        </p:spPr>
        <p:txBody>
          <a:bodyPr wrap="square">
            <a:spAutoFit/>
          </a:bodyPr>
          <a:lstStyle/>
          <a:p>
            <a:pPr algn="just"/>
            <a:r>
              <a:rPr lang="en-US" dirty="0">
                <a:solidFill>
                  <a:srgbClr val="FF0000"/>
                </a:solidFill>
              </a:rPr>
              <a:t>You can allow Google Ads to optimize how often your ads show to users, or you can set a frequency cap manually to manage the number of impressions on the campaign, ad group, or ad</a:t>
            </a:r>
            <a:endParaRPr lang="en-IN" dirty="0">
              <a:solidFill>
                <a:srgbClr val="FF0000"/>
              </a:solidFill>
            </a:endParaRPr>
          </a:p>
        </p:txBody>
      </p:sp>
      <p:pic>
        <p:nvPicPr>
          <p:cNvPr id="7" name="Picture 6">
            <a:extLst>
              <a:ext uri="{FF2B5EF4-FFF2-40B4-BE49-F238E27FC236}">
                <a16:creationId xmlns:a16="http://schemas.microsoft.com/office/drawing/2014/main" id="{2BE154A8-CC33-4A40-8889-B049B61620BD}"/>
              </a:ext>
            </a:extLst>
          </p:cNvPr>
          <p:cNvPicPr>
            <a:picLocks noChangeAspect="1"/>
          </p:cNvPicPr>
          <p:nvPr/>
        </p:nvPicPr>
        <p:blipFill>
          <a:blip r:embed="rId3"/>
          <a:stretch>
            <a:fillRect/>
          </a:stretch>
        </p:blipFill>
        <p:spPr>
          <a:xfrm>
            <a:off x="4724407" y="4296113"/>
            <a:ext cx="2905125" cy="1571625"/>
          </a:xfrm>
          <a:prstGeom prst="rect">
            <a:avLst/>
          </a:prstGeom>
        </p:spPr>
      </p:pic>
    </p:spTree>
    <p:extLst>
      <p:ext uri="{BB962C8B-B14F-4D97-AF65-F5344CB8AC3E}">
        <p14:creationId xmlns:p14="http://schemas.microsoft.com/office/powerpoint/2010/main" val="1773324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to be considered in selecting media </a:t>
            </a:r>
          </a:p>
        </p:txBody>
      </p:sp>
      <p:sp>
        <p:nvSpPr>
          <p:cNvPr id="3" name="Content Placeholder 2"/>
          <p:cNvSpPr>
            <a:spLocks noGrp="1"/>
          </p:cNvSpPr>
          <p:nvPr>
            <p:ph sz="half" idx="1"/>
          </p:nvPr>
        </p:nvSpPr>
        <p:spPr/>
        <p:txBody>
          <a:bodyPr>
            <a:normAutofit/>
          </a:bodyPr>
          <a:lstStyle/>
          <a:p>
            <a:pPr marL="514350" indent="-514350">
              <a:buFont typeface="+mj-lt"/>
              <a:buAutoNum type="arabicPeriod" startAt="4"/>
            </a:pPr>
            <a:r>
              <a:rPr lang="en-US" b="1" dirty="0"/>
              <a:t>Cost per thousand</a:t>
            </a:r>
            <a:r>
              <a:rPr lang="en-US" dirty="0"/>
              <a:t> - How much will it cost to reach a thousand prospective customers</a:t>
            </a:r>
          </a:p>
          <a:p>
            <a:r>
              <a:rPr lang="en-US" dirty="0"/>
              <a:t>To determine a publication's cost per thousand, divide the cost of the advertising by the publication's circulation in thousands</a:t>
            </a:r>
          </a:p>
        </p:txBody>
      </p:sp>
      <p:sp>
        <p:nvSpPr>
          <p:cNvPr id="5" name="Content Placeholder 4"/>
          <p:cNvSpPr>
            <a:spLocks noGrp="1"/>
          </p:cNvSpPr>
          <p:nvPr>
            <p:ph sz="half" idx="2"/>
          </p:nvPr>
        </p:nvSpPr>
        <p:spPr/>
        <p:txBody>
          <a:bodyPr>
            <a:normAutofit/>
          </a:bodyPr>
          <a:lstStyle/>
          <a:p>
            <a:endParaRPr lang="en-US"/>
          </a:p>
        </p:txBody>
      </p:sp>
      <p:pic>
        <p:nvPicPr>
          <p:cNvPr id="4" name="Picture 2" descr="C:\Documents and Settings\User\Desktop\advertising-cost-per-k-impressions.jpg"/>
          <p:cNvPicPr>
            <a:picLocks noChangeAspect="1" noChangeArrowheads="1"/>
          </p:cNvPicPr>
          <p:nvPr/>
        </p:nvPicPr>
        <p:blipFill>
          <a:blip r:embed="rId2"/>
          <a:srcRect/>
          <a:stretch>
            <a:fillRect/>
          </a:stretch>
        </p:blipFill>
        <p:spPr bwMode="auto">
          <a:xfrm>
            <a:off x="5999164" y="1447800"/>
            <a:ext cx="4059237" cy="4953000"/>
          </a:xfrm>
          <a:prstGeom prst="rect">
            <a:avLst/>
          </a:prstGeom>
          <a:noFill/>
        </p:spPr>
      </p:pic>
    </p:spTree>
    <p:extLst>
      <p:ext uri="{BB962C8B-B14F-4D97-AF65-F5344CB8AC3E}">
        <p14:creationId xmlns:p14="http://schemas.microsoft.com/office/powerpoint/2010/main" val="2370047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to be considered in selecting media </a:t>
            </a:r>
          </a:p>
        </p:txBody>
      </p:sp>
      <p:sp>
        <p:nvSpPr>
          <p:cNvPr id="3" name="Content Placeholder 2"/>
          <p:cNvSpPr>
            <a:spLocks noGrp="1"/>
          </p:cNvSpPr>
          <p:nvPr>
            <p:ph idx="1"/>
          </p:nvPr>
        </p:nvSpPr>
        <p:spPr/>
        <p:txBody>
          <a:bodyPr/>
          <a:lstStyle/>
          <a:p>
            <a:pPr marL="514350" indent="-514350">
              <a:buFont typeface="+mj-lt"/>
              <a:buAutoNum type="arabicPeriod" startAt="5"/>
            </a:pPr>
            <a:r>
              <a:rPr lang="en-US" b="1" dirty="0"/>
              <a:t>Cost per point</a:t>
            </a:r>
            <a:r>
              <a:rPr lang="en-US" dirty="0"/>
              <a:t> - how much will it cost to buy one rating point of your target audience, a method used in comparing broadcast media. One rating point equals 1 percent of the target audience. </a:t>
            </a:r>
          </a:p>
        </p:txBody>
      </p:sp>
    </p:spTree>
    <p:extLst>
      <p:ext uri="{BB962C8B-B14F-4D97-AF65-F5344CB8AC3E}">
        <p14:creationId xmlns:p14="http://schemas.microsoft.com/office/powerpoint/2010/main" val="8429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Functions of advertising agency </a:t>
            </a:r>
          </a:p>
        </p:txBody>
      </p:sp>
      <p:sp>
        <p:nvSpPr>
          <p:cNvPr id="3" name="Content Placeholder 2"/>
          <p:cNvSpPr>
            <a:spLocks noGrp="1"/>
          </p:cNvSpPr>
          <p:nvPr>
            <p:ph idx="1"/>
          </p:nvPr>
        </p:nvSpPr>
        <p:spPr>
          <a:xfrm>
            <a:off x="685800" y="1631576"/>
            <a:ext cx="10820400" cy="4587109"/>
          </a:xfrm>
        </p:spPr>
        <p:txBody>
          <a:bodyPr>
            <a:normAutofit/>
          </a:bodyPr>
          <a:lstStyle/>
          <a:p>
            <a:r>
              <a:rPr lang="en-IN" sz="2800" dirty="0"/>
              <a:t>Contacting clients</a:t>
            </a:r>
          </a:p>
          <a:p>
            <a:r>
              <a:rPr lang="en-IN" sz="2800" dirty="0"/>
              <a:t>Advertising planning</a:t>
            </a:r>
          </a:p>
          <a:p>
            <a:r>
              <a:rPr lang="en-IN" sz="2800" dirty="0"/>
              <a:t>Creative functions</a:t>
            </a:r>
          </a:p>
          <a:p>
            <a:r>
              <a:rPr lang="en-IN" sz="2800" dirty="0"/>
              <a:t>Developing and preparing advertising copy</a:t>
            </a:r>
          </a:p>
          <a:p>
            <a:r>
              <a:rPr lang="en-IN" sz="2800" dirty="0"/>
              <a:t>Approval from client</a:t>
            </a:r>
          </a:p>
          <a:p>
            <a:r>
              <a:rPr lang="en-IN" sz="2800" dirty="0"/>
              <a:t>Media selection and media scheduling</a:t>
            </a:r>
          </a:p>
          <a:p>
            <a:r>
              <a:rPr lang="en-IN" sz="2800" dirty="0"/>
              <a:t>Ad-execution</a:t>
            </a:r>
          </a:p>
          <a:p>
            <a:r>
              <a:rPr lang="en-IN" sz="2800" dirty="0"/>
              <a:t>Research and consumer insights </a:t>
            </a:r>
          </a:p>
          <a:p>
            <a:endParaRPr lang="en-IN" sz="2800" dirty="0"/>
          </a:p>
        </p:txBody>
      </p:sp>
    </p:spTree>
    <p:extLst>
      <p:ext uri="{BB962C8B-B14F-4D97-AF65-F5344CB8AC3E}">
        <p14:creationId xmlns:p14="http://schemas.microsoft.com/office/powerpoint/2010/main" val="2700088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to be considered in selecting media </a:t>
            </a:r>
          </a:p>
        </p:txBody>
      </p:sp>
      <p:sp>
        <p:nvSpPr>
          <p:cNvPr id="3" name="Content Placeholder 2"/>
          <p:cNvSpPr>
            <a:spLocks noGrp="1"/>
          </p:cNvSpPr>
          <p:nvPr>
            <p:ph idx="1"/>
          </p:nvPr>
        </p:nvSpPr>
        <p:spPr/>
        <p:txBody>
          <a:bodyPr/>
          <a:lstStyle/>
          <a:p>
            <a:pPr marL="514350" indent="-514350">
              <a:buFont typeface="+mj-lt"/>
              <a:buAutoNum type="arabicPeriod" startAt="6"/>
            </a:pPr>
            <a:r>
              <a:rPr lang="en-US" b="1" dirty="0"/>
              <a:t>Impact</a:t>
            </a:r>
            <a:r>
              <a:rPr lang="en-US" dirty="0"/>
              <a:t> - does the medium in question offer full opportunities for appealing to the appropriate senses, such as sight </a:t>
            </a:r>
            <a:r>
              <a:rPr lang="en-US"/>
              <a:t>and hearing</a:t>
            </a:r>
            <a:endParaRPr lang="en-US" dirty="0"/>
          </a:p>
        </p:txBody>
      </p:sp>
      <p:pic>
        <p:nvPicPr>
          <p:cNvPr id="4098" name="Picture 2" descr="C:\Documents and Settings\User\Desktop\images.jpg"/>
          <p:cNvPicPr>
            <a:picLocks noChangeAspect="1" noChangeArrowheads="1"/>
          </p:cNvPicPr>
          <p:nvPr/>
        </p:nvPicPr>
        <p:blipFill>
          <a:blip r:embed="rId2"/>
          <a:srcRect/>
          <a:stretch>
            <a:fillRect/>
          </a:stretch>
        </p:blipFill>
        <p:spPr bwMode="auto">
          <a:xfrm>
            <a:off x="4114800" y="3200400"/>
            <a:ext cx="6172200" cy="3162300"/>
          </a:xfrm>
          <a:prstGeom prst="rect">
            <a:avLst/>
          </a:prstGeom>
          <a:noFill/>
        </p:spPr>
      </p:pic>
    </p:spTree>
    <p:extLst>
      <p:ext uri="{BB962C8B-B14F-4D97-AF65-F5344CB8AC3E}">
        <p14:creationId xmlns:p14="http://schemas.microsoft.com/office/powerpoint/2010/main" val="244715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to be considered in selecting media </a:t>
            </a:r>
          </a:p>
        </p:txBody>
      </p:sp>
      <p:sp>
        <p:nvSpPr>
          <p:cNvPr id="3" name="Content Placeholder 2"/>
          <p:cNvSpPr>
            <a:spLocks noGrp="1"/>
          </p:cNvSpPr>
          <p:nvPr>
            <p:ph idx="1"/>
          </p:nvPr>
        </p:nvSpPr>
        <p:spPr/>
        <p:txBody>
          <a:bodyPr/>
          <a:lstStyle/>
          <a:p>
            <a:pPr marL="514350" indent="-514350">
              <a:buFont typeface="+mj-lt"/>
              <a:buAutoNum type="arabicPeriod" startAt="7"/>
            </a:pPr>
            <a:r>
              <a:rPr lang="en-US" b="1" dirty="0"/>
              <a:t>Selectivity</a:t>
            </a:r>
            <a:r>
              <a:rPr lang="en-US" dirty="0"/>
              <a:t> - to what degree can the message be restricted to those people who are known to be the most logical prospects?</a:t>
            </a:r>
          </a:p>
          <a:p>
            <a:endParaRPr lang="en-US" dirty="0"/>
          </a:p>
        </p:txBody>
      </p:sp>
      <p:pic>
        <p:nvPicPr>
          <p:cNvPr id="5122" name="Picture 2" descr="C:\Documents and Settings\User\Desktop\images (1).jpg"/>
          <p:cNvPicPr>
            <a:picLocks noChangeAspect="1" noChangeArrowheads="1"/>
          </p:cNvPicPr>
          <p:nvPr/>
        </p:nvPicPr>
        <p:blipFill>
          <a:blip r:embed="rId2"/>
          <a:srcRect/>
          <a:stretch>
            <a:fillRect/>
          </a:stretch>
        </p:blipFill>
        <p:spPr bwMode="auto">
          <a:xfrm>
            <a:off x="3124200" y="3352800"/>
            <a:ext cx="5410200" cy="2819400"/>
          </a:xfrm>
          <a:prstGeom prst="rect">
            <a:avLst/>
          </a:prstGeom>
          <a:noFill/>
        </p:spPr>
      </p:pic>
    </p:spTree>
    <p:extLst>
      <p:ext uri="{BB962C8B-B14F-4D97-AF65-F5344CB8AC3E}">
        <p14:creationId xmlns:p14="http://schemas.microsoft.com/office/powerpoint/2010/main" val="79986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Types of Agencies </a:t>
            </a:r>
          </a:p>
        </p:txBody>
      </p:sp>
      <p:sp>
        <p:nvSpPr>
          <p:cNvPr id="174086" name="Rectangle 6"/>
          <p:cNvSpPr>
            <a:spLocks noGrp="1" noChangeArrowheads="1"/>
          </p:cNvSpPr>
          <p:nvPr>
            <p:ph idx="1"/>
          </p:nvPr>
        </p:nvSpPr>
        <p:spPr>
          <a:xfrm>
            <a:off x="1331258" y="2194560"/>
            <a:ext cx="10174941" cy="4024125"/>
          </a:xfrm>
          <a:noFill/>
          <a:ln/>
        </p:spPr>
        <p:txBody>
          <a:bodyPr>
            <a:normAutofit/>
          </a:bodyPr>
          <a:lstStyle/>
          <a:p>
            <a:pPr marL="233363" lvl="1" indent="227013">
              <a:spcBef>
                <a:spcPts val="1200"/>
              </a:spcBef>
              <a:buClr>
                <a:srgbClr val="229FC6"/>
              </a:buClr>
              <a:buFont typeface="Wingdings" pitchFamily="2" charset="2"/>
              <a:buChar char="§"/>
              <a:tabLst>
                <a:tab pos="339725" algn="l"/>
              </a:tabLst>
            </a:pPr>
            <a:r>
              <a:rPr lang="en-US" sz="3600" dirty="0"/>
              <a:t>Full-Service</a:t>
            </a:r>
          </a:p>
          <a:p>
            <a:pPr marL="233363" lvl="1" indent="227013">
              <a:spcBef>
                <a:spcPts val="1200"/>
              </a:spcBef>
              <a:buClr>
                <a:srgbClr val="229FC6"/>
              </a:buClr>
              <a:buFont typeface="Wingdings" pitchFamily="2" charset="2"/>
              <a:buChar char="§"/>
              <a:tabLst>
                <a:tab pos="339725" algn="l"/>
              </a:tabLst>
            </a:pPr>
            <a:r>
              <a:rPr lang="en-US" sz="3600" dirty="0"/>
              <a:t>Creative Boutique (Highly skilled talent/Unique strategy)</a:t>
            </a:r>
          </a:p>
          <a:p>
            <a:pPr marL="233363" lvl="1" indent="227013">
              <a:spcBef>
                <a:spcPts val="1200"/>
              </a:spcBef>
              <a:buClr>
                <a:srgbClr val="229FC6"/>
              </a:buClr>
              <a:buFont typeface="Wingdings" pitchFamily="2" charset="2"/>
              <a:buChar char="§"/>
              <a:tabLst>
                <a:tab pos="339725" algn="l"/>
              </a:tabLst>
            </a:pPr>
            <a:r>
              <a:rPr lang="en-US" sz="3600" dirty="0"/>
              <a:t>Media Specialists</a:t>
            </a:r>
          </a:p>
          <a:p>
            <a:pPr marL="233363" lvl="1" indent="227013">
              <a:spcBef>
                <a:spcPts val="1200"/>
              </a:spcBef>
              <a:buClr>
                <a:srgbClr val="229FC6"/>
              </a:buClr>
              <a:buFont typeface="Wingdings" pitchFamily="2" charset="2"/>
              <a:buChar char="§"/>
              <a:tabLst>
                <a:tab pos="339725" algn="l"/>
              </a:tabLst>
            </a:pPr>
            <a:r>
              <a:rPr lang="en-US" sz="3600" dirty="0"/>
              <a:t>Interactive(Online Brand Promotion)</a:t>
            </a:r>
          </a:p>
          <a:p>
            <a:pPr marL="457200" indent="-457200">
              <a:spcBef>
                <a:spcPts val="1200"/>
              </a:spcBef>
              <a:buNone/>
              <a:tabLst>
                <a:tab pos="339725" algn="l"/>
              </a:tabLst>
            </a:pPr>
            <a:endParaRPr lang="en-US" sz="4000" dirty="0"/>
          </a:p>
        </p:txBody>
      </p:sp>
      <p:sp>
        <p:nvSpPr>
          <p:cNvPr id="8" name="Footer Placeholder 7"/>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2B42036-344E-436A-BE00-A8E2F31A1C47}" type="slidenum">
              <a:rPr lang="en-IN" smtClean="0"/>
              <a:pPr/>
              <a:t>5</a:t>
            </a:fld>
            <a:endParaRPr lang="en-IN"/>
          </a:p>
        </p:txBody>
      </p:sp>
    </p:spTree>
    <p:extLst>
      <p:ext uri="{BB962C8B-B14F-4D97-AF65-F5344CB8AC3E}">
        <p14:creationId xmlns:p14="http://schemas.microsoft.com/office/powerpoint/2010/main" val="13351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086">
                                            <p:txEl>
                                              <p:pRg st="0" end="0"/>
                                            </p:txEl>
                                          </p:spTgt>
                                        </p:tgtEl>
                                        <p:attrNameLst>
                                          <p:attrName>style.visibility</p:attrName>
                                        </p:attrNameLst>
                                      </p:cBhvr>
                                      <p:to>
                                        <p:strVal val="visible"/>
                                      </p:to>
                                    </p:set>
                                    <p:animEffect transition="in" filter="blinds(horizontal)">
                                      <p:cBhvr>
                                        <p:cTn id="7" dur="500"/>
                                        <p:tgtEl>
                                          <p:spTgt spid="17408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086">
                                            <p:txEl>
                                              <p:pRg st="1" end="1"/>
                                            </p:txEl>
                                          </p:spTgt>
                                        </p:tgtEl>
                                        <p:attrNameLst>
                                          <p:attrName>style.visibility</p:attrName>
                                        </p:attrNameLst>
                                      </p:cBhvr>
                                      <p:to>
                                        <p:strVal val="visible"/>
                                      </p:to>
                                    </p:set>
                                    <p:animEffect transition="in" filter="blinds(horizontal)">
                                      <p:cBhvr>
                                        <p:cTn id="10" dur="500"/>
                                        <p:tgtEl>
                                          <p:spTgt spid="17408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086">
                                            <p:txEl>
                                              <p:pRg st="3" end="3"/>
                                            </p:txEl>
                                          </p:spTgt>
                                        </p:tgtEl>
                                        <p:attrNameLst>
                                          <p:attrName>style.visibility</p:attrName>
                                        </p:attrNameLst>
                                      </p:cBhvr>
                                      <p:to>
                                        <p:strVal val="visible"/>
                                      </p:to>
                                    </p:set>
                                    <p:animEffect transition="in" filter="blinds(horizontal)">
                                      <p:cBhvr>
                                        <p:cTn id="13" dur="500"/>
                                        <p:tgtEl>
                                          <p:spTgt spid="17408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4086">
                                            <p:txEl>
                                              <p:pRg st="2" end="2"/>
                                            </p:txEl>
                                          </p:spTgt>
                                        </p:tgtEl>
                                        <p:attrNameLst>
                                          <p:attrName>style.visibility</p:attrName>
                                        </p:attrNameLst>
                                      </p:cBhvr>
                                      <p:to>
                                        <p:strVal val="visible"/>
                                      </p:to>
                                    </p:set>
                                    <p:animEffect transition="in" filter="blinds(horizontal)">
                                      <p:cBhvr>
                                        <p:cTn id="16" dur="500"/>
                                        <p:tgtEl>
                                          <p:spTgt spid="1740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In-house Agencies</a:t>
            </a:r>
          </a:p>
        </p:txBody>
      </p:sp>
      <p:sp>
        <p:nvSpPr>
          <p:cNvPr id="3" name="Content Placeholder 2"/>
          <p:cNvSpPr>
            <a:spLocks noGrp="1"/>
          </p:cNvSpPr>
          <p:nvPr>
            <p:ph idx="1"/>
          </p:nvPr>
        </p:nvSpPr>
        <p:spPr/>
        <p:txBody>
          <a:bodyPr>
            <a:normAutofit/>
          </a:bodyPr>
          <a:lstStyle/>
          <a:p>
            <a:r>
              <a:rPr lang="en-IN" sz="2800" dirty="0"/>
              <a:t>Cost saving </a:t>
            </a:r>
          </a:p>
          <a:p>
            <a:r>
              <a:rPr lang="en-IN" sz="2800" dirty="0"/>
              <a:t>More control </a:t>
            </a:r>
          </a:p>
          <a:p>
            <a:r>
              <a:rPr lang="en-IN" sz="2800" dirty="0"/>
              <a:t>Increased coordination</a:t>
            </a:r>
          </a:p>
          <a:p>
            <a:r>
              <a:rPr lang="en-IN" sz="2800" dirty="0"/>
              <a:t>Stability</a:t>
            </a:r>
          </a:p>
          <a:p>
            <a:r>
              <a:rPr lang="en-IN" sz="2800" dirty="0"/>
              <a:t>Access to top management </a:t>
            </a:r>
          </a:p>
        </p:txBody>
      </p:sp>
    </p:spTree>
    <p:extLst>
      <p:ext uri="{BB962C8B-B14F-4D97-AF65-F5344CB8AC3E}">
        <p14:creationId xmlns:p14="http://schemas.microsoft.com/office/powerpoint/2010/main" val="223131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624" y="764373"/>
            <a:ext cx="8870576" cy="1293028"/>
          </a:xfrm>
        </p:spPr>
        <p:txBody>
          <a:bodyPr/>
          <a:lstStyle/>
          <a:p>
            <a:r>
              <a:rPr lang="en-IN" dirty="0"/>
              <a:t>How agencies gain clients</a:t>
            </a:r>
          </a:p>
        </p:txBody>
      </p:sp>
      <p:sp>
        <p:nvSpPr>
          <p:cNvPr id="3" name="Content Placeholder 2"/>
          <p:cNvSpPr>
            <a:spLocks noGrp="1"/>
          </p:cNvSpPr>
          <p:nvPr>
            <p:ph idx="1"/>
          </p:nvPr>
        </p:nvSpPr>
        <p:spPr>
          <a:xfrm>
            <a:off x="685800" y="2154219"/>
            <a:ext cx="10820400" cy="4024125"/>
          </a:xfrm>
        </p:spPr>
        <p:txBody>
          <a:bodyPr>
            <a:normAutofit/>
          </a:bodyPr>
          <a:lstStyle/>
          <a:p>
            <a:r>
              <a:rPr lang="en-IN" sz="3200" dirty="0"/>
              <a:t>Referrals</a:t>
            </a:r>
          </a:p>
          <a:p>
            <a:r>
              <a:rPr lang="en-IN" sz="3200" dirty="0"/>
              <a:t>Solicitations </a:t>
            </a:r>
          </a:p>
          <a:p>
            <a:r>
              <a:rPr lang="en-IN" sz="3200" dirty="0"/>
              <a:t>Presentations</a:t>
            </a:r>
          </a:p>
          <a:p>
            <a:r>
              <a:rPr lang="en-IN" sz="3200" dirty="0"/>
              <a:t>Networking </a:t>
            </a:r>
          </a:p>
          <a:p>
            <a:r>
              <a:rPr lang="en-IN" sz="3200" dirty="0"/>
              <a:t>Image and reputation </a:t>
            </a:r>
          </a:p>
        </p:txBody>
      </p:sp>
    </p:spTree>
    <p:extLst>
      <p:ext uri="{BB962C8B-B14F-4D97-AF65-F5344CB8AC3E}">
        <p14:creationId xmlns:p14="http://schemas.microsoft.com/office/powerpoint/2010/main" val="242395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break of Client-agency relationship</a:t>
            </a:r>
          </a:p>
        </p:txBody>
      </p:sp>
      <p:sp>
        <p:nvSpPr>
          <p:cNvPr id="3" name="Content Placeholder 2"/>
          <p:cNvSpPr>
            <a:spLocks noGrp="1"/>
          </p:cNvSpPr>
          <p:nvPr>
            <p:ph idx="1"/>
          </p:nvPr>
        </p:nvSpPr>
        <p:spPr/>
        <p:txBody>
          <a:bodyPr>
            <a:normAutofit/>
          </a:bodyPr>
          <a:lstStyle/>
          <a:p>
            <a:r>
              <a:rPr lang="en-US" sz="3200" dirty="0"/>
              <a:t>International alignment may cause change</a:t>
            </a:r>
          </a:p>
          <a:p>
            <a:r>
              <a:rPr lang="en-US" sz="3200" dirty="0"/>
              <a:t>Management change</a:t>
            </a:r>
          </a:p>
          <a:p>
            <a:r>
              <a:rPr lang="en-US" sz="3200" dirty="0"/>
              <a:t>Product conflicts with mergers, takeovers or product introduction</a:t>
            </a:r>
          </a:p>
          <a:p>
            <a:r>
              <a:rPr lang="en-US" sz="3200" dirty="0"/>
              <a:t>Brand failures</a:t>
            </a:r>
          </a:p>
          <a:p>
            <a:r>
              <a:rPr lang="en-US" sz="3200" dirty="0"/>
              <a:t>Conflicts </a:t>
            </a:r>
          </a:p>
        </p:txBody>
      </p:sp>
    </p:spTree>
    <p:extLst>
      <p:ext uri="{BB962C8B-B14F-4D97-AF65-F5344CB8AC3E}">
        <p14:creationId xmlns:p14="http://schemas.microsoft.com/office/powerpoint/2010/main" val="285100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2238349" y="6492876"/>
            <a:ext cx="2350681" cy="365125"/>
          </a:xfrm>
        </p:spPr>
        <p:txBody>
          <a:bodyPr/>
          <a:lstStyle/>
          <a:p>
            <a:endParaRPr lang="en-IN" dirty="0"/>
          </a:p>
        </p:txBody>
      </p:sp>
      <p:sp>
        <p:nvSpPr>
          <p:cNvPr id="6" name="Slide Number Placeholder 5"/>
          <p:cNvSpPr>
            <a:spLocks noGrp="1"/>
          </p:cNvSpPr>
          <p:nvPr>
            <p:ph type="sldNum" sz="quarter" idx="12"/>
          </p:nvPr>
        </p:nvSpPr>
        <p:spPr/>
        <p:txBody>
          <a:bodyPr/>
          <a:lstStyle/>
          <a:p>
            <a:fld id="{42B42036-344E-436A-BE00-A8E2F31A1C47}" type="slidenum">
              <a:rPr lang="en-IN" smtClean="0"/>
              <a:pPr/>
              <a:t>9</a:t>
            </a:fld>
            <a:endParaRPr lang="en-IN"/>
          </a:p>
        </p:txBody>
      </p:sp>
      <p:pic>
        <p:nvPicPr>
          <p:cNvPr id="4" name="Content Placeholder 3" descr="list of ad agencie.png"/>
          <p:cNvPicPr>
            <a:picLocks noGrp="1" noChangeAspect="1"/>
          </p:cNvPicPr>
          <p:nvPr>
            <p:ph idx="4294967295"/>
          </p:nvPr>
        </p:nvPicPr>
        <p:blipFill>
          <a:blip r:embed="rId2"/>
          <a:stretch>
            <a:fillRect/>
          </a:stretch>
        </p:blipFill>
        <p:spPr>
          <a:xfrm>
            <a:off x="379049" y="211723"/>
            <a:ext cx="10843734" cy="6215083"/>
          </a:xfrm>
        </p:spPr>
      </p:pic>
      <p:sp>
        <p:nvSpPr>
          <p:cNvPr id="5" name="TextBox 4"/>
          <p:cNvSpPr txBox="1"/>
          <p:nvPr/>
        </p:nvSpPr>
        <p:spPr>
          <a:xfrm>
            <a:off x="5466505" y="6426806"/>
            <a:ext cx="4914624" cy="338554"/>
          </a:xfrm>
          <a:prstGeom prst="rect">
            <a:avLst/>
          </a:prstGeom>
          <a:noFill/>
        </p:spPr>
        <p:txBody>
          <a:bodyPr wrap="square" rtlCol="0">
            <a:spAutoFit/>
          </a:bodyPr>
          <a:lstStyle/>
          <a:p>
            <a:r>
              <a:rPr lang="en-IN" sz="1600" dirty="0"/>
              <a:t>Source – Brand Equity, 16</a:t>
            </a:r>
            <a:r>
              <a:rPr lang="en-IN" sz="1600" baseline="30000" dirty="0"/>
              <a:t>th</a:t>
            </a:r>
            <a:r>
              <a:rPr lang="en-IN" sz="1600" dirty="0"/>
              <a:t> May 2012</a:t>
            </a:r>
          </a:p>
        </p:txBody>
      </p:sp>
    </p:spTree>
    <p:extLst>
      <p:ext uri="{BB962C8B-B14F-4D97-AF65-F5344CB8AC3E}">
        <p14:creationId xmlns:p14="http://schemas.microsoft.com/office/powerpoint/2010/main" val="3418100631"/>
      </p:ext>
    </p:extLst>
  </p:cSld>
  <p:clrMapOvr>
    <a:masterClrMapping/>
  </p:clrMapOvr>
</p:sld>
</file>

<file path=ppt/theme/theme1.xml><?xml version="1.0" encoding="utf-8"?>
<a:theme xmlns:a="http://schemas.openxmlformats.org/drawingml/2006/main" name="Theme4">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Custom 8">
      <a:majorFont>
        <a:latin typeface="Century Gothic"/>
        <a:ea typeface=""/>
        <a:cs typeface=""/>
      </a:majorFont>
      <a:minorFont>
        <a:latin typeface="Calibri"/>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701</TotalTime>
  <Words>1732</Words>
  <Application>Microsoft Office PowerPoint</Application>
  <PresentationFormat>Widescreen</PresentationFormat>
  <Paragraphs>230</Paragraphs>
  <Slides>41</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Arial</vt:lpstr>
      <vt:lpstr>Bembo</vt:lpstr>
      <vt:lpstr>Bookman Old Style</vt:lpstr>
      <vt:lpstr>Calibri</vt:lpstr>
      <vt:lpstr>Century Gothic</vt:lpstr>
      <vt:lpstr>Google Sans Text</vt:lpstr>
      <vt:lpstr>inherit</vt:lpstr>
      <vt:lpstr>Roboto</vt:lpstr>
      <vt:lpstr>Times New Roman</vt:lpstr>
      <vt:lpstr>Wingdings</vt:lpstr>
      <vt:lpstr>Theme4</vt:lpstr>
      <vt:lpstr>Custom Design</vt:lpstr>
      <vt:lpstr>Vapor Trail</vt:lpstr>
      <vt:lpstr>Advertising Agency</vt:lpstr>
      <vt:lpstr>Advertising </vt:lpstr>
      <vt:lpstr>Agencies: People</vt:lpstr>
      <vt:lpstr>Functions of advertising agency </vt:lpstr>
      <vt:lpstr>Types of Agencies </vt:lpstr>
      <vt:lpstr>In-house Agencies</vt:lpstr>
      <vt:lpstr>How agencies gain clients</vt:lpstr>
      <vt:lpstr>Reasons for break of Client-agency relationship</vt:lpstr>
      <vt:lpstr>PowerPoint Presentation</vt:lpstr>
      <vt:lpstr>ACTIVITY (find detailed INFORMATION ABOUT AD AGENCIES IN INDIA(clients,bestcampaigns etc)</vt:lpstr>
      <vt:lpstr>Advertising Campaign Planning </vt:lpstr>
      <vt:lpstr>Advertising Campaign</vt:lpstr>
      <vt:lpstr>Factors influencing campaigns </vt:lpstr>
      <vt:lpstr>   Nike-Just do It</vt:lpstr>
      <vt:lpstr>Some of the best and long ad campaigns </vt:lpstr>
      <vt:lpstr>Case study on ad CaMPaiGN</vt:lpstr>
      <vt:lpstr>Three phases of campaign creations</vt:lpstr>
      <vt:lpstr>Creative Brief </vt:lpstr>
      <vt:lpstr>The Typical Agency Work Cycle</vt:lpstr>
      <vt:lpstr>Summary</vt:lpstr>
      <vt:lpstr>Effect of celebrity endorsements</vt:lpstr>
      <vt:lpstr>Drawback of celebrity endorsements </vt:lpstr>
      <vt:lpstr>Endorsements gone wrong</vt:lpstr>
      <vt:lpstr>       activity</vt:lpstr>
      <vt:lpstr>Media buying and planning</vt:lpstr>
      <vt:lpstr>PowerPoint Presentation</vt:lpstr>
      <vt:lpstr>different forms of media channels - specialized media buyers  </vt:lpstr>
      <vt:lpstr>PowerPoint Presentation</vt:lpstr>
      <vt:lpstr>Media buying - a combination of three things</vt:lpstr>
      <vt:lpstr>Media Planning and Strategy  Basic Terms</vt:lpstr>
      <vt:lpstr>Media Planning and Strategy  Basic Terms</vt:lpstr>
      <vt:lpstr>Media Planning avenues</vt:lpstr>
      <vt:lpstr>Factors to be considered in selecting media </vt:lpstr>
      <vt:lpstr>Top 10 most Read Newspapers in India</vt:lpstr>
      <vt:lpstr>Factors to be considered in selecting media </vt:lpstr>
      <vt:lpstr>PowerPoint Presentation</vt:lpstr>
      <vt:lpstr>Frequency capping</vt:lpstr>
      <vt:lpstr>Factors to be considered in selecting media </vt:lpstr>
      <vt:lpstr>Factors to be considered in selecting media </vt:lpstr>
      <vt:lpstr>Factors to be considered in selecting media </vt:lpstr>
      <vt:lpstr>Factors to be considered in selecting media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Deepar</dc:creator>
  <cp:lastModifiedBy>Sanjit Kulvinder Gujral</cp:lastModifiedBy>
  <cp:revision>67</cp:revision>
  <dcterms:created xsi:type="dcterms:W3CDTF">2014-07-11T07:11:07Z</dcterms:created>
  <dcterms:modified xsi:type="dcterms:W3CDTF">2023-02-12T11:37:57Z</dcterms:modified>
</cp:coreProperties>
</file>