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8" r:id="rId6"/>
    <p:sldId id="269" r:id="rId7"/>
    <p:sldId id="260" r:id="rId8"/>
    <p:sldId id="261" r:id="rId9"/>
    <p:sldId id="262" r:id="rId10"/>
    <p:sldId id="267" r:id="rId11"/>
    <p:sldId id="264" r:id="rId12"/>
    <p:sldId id="266"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5" d="100"/>
          <a:sy n="85" d="100"/>
        </p:scale>
        <p:origin x="18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59AB-DCA6-4309-A094-12ADBD2912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F73FC79-E9E9-491A-901D-FA741C1D8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2C3C1309-9D6B-4FA2-8272-90855BA20C0A}"/>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FB3D89DE-966B-4C15-AB0A-5443AAACFE5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E1A33AD-5A9B-497A-8D5A-017E87730AA0}"/>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268613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CD387-CCDB-45DD-A234-F77579D5C4E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421BFBB-5A0E-4E9E-9354-1C93C3C79E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38EED16-33A0-4120-BE14-985CAA4EFD80}"/>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E8904A71-F61A-46A2-94FE-AF8731C6C83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79BFC3E-C01D-41C0-8934-125C032A116B}"/>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1047454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ABC0D9-5BDA-471D-8129-EC5F7783180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07B5E92-4B12-4FEB-80D3-5B87699468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A720CC5-5B6B-4A08-8C67-ED98375E133A}"/>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20625901-51C1-4722-8440-5DEC87A6F0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200AA7C-E4DD-4D9F-BFAE-78E6E85FE2E3}"/>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3877129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5E862-41C4-49FB-B0B4-72045613A47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A201AAF-9C4F-40C0-84C0-43E36C140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07100BB-EA27-4819-A6C6-2AC4B8AAA512}"/>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C03B67CC-6786-474A-B3B3-A84A370A2C9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D5A40D-8835-47CA-ABB3-70C5629D242B}"/>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3171903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7FA3E-A3C6-4CD2-A73F-AFA2AA4C4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6F2E7BA9-A867-4E5E-A1CF-8FEA2B8FC3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460FC8-B029-4918-9AFA-0947C169B3FC}"/>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B94182C5-F82A-46BB-B170-CB770D33D0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16141E-2E4E-4125-8C7F-626FF687E767}"/>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70347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0673C-EDC4-4DA1-BA94-5115F5D71A3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F2C6B1-77E9-4E90-BC40-456124F147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188063B-20B3-4E35-B197-5E5ED0FAE51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2973702-6D89-4C93-B256-6BB704C09105}"/>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6" name="Footer Placeholder 5">
            <a:extLst>
              <a:ext uri="{FF2B5EF4-FFF2-40B4-BE49-F238E27FC236}">
                <a16:creationId xmlns:a16="http://schemas.microsoft.com/office/drawing/2014/main" id="{1F5C0844-5774-418D-86A6-2E5C67A8584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55EA9B1-883C-47E7-80BA-CA4BD03C03DD}"/>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155801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338AD-996C-41F2-B28C-6750ACEAA20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B148632-5953-4107-A795-E2CA49B56E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6D52DE-7C06-4950-88C6-A95DE193D94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D5BA42C-F3F5-4342-8D20-75A27983D1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1DBD647-B05F-4344-8E0A-A45819F9E7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CAE0BF31-ECE6-4F00-A288-671F5660ACE2}"/>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8" name="Footer Placeholder 7">
            <a:extLst>
              <a:ext uri="{FF2B5EF4-FFF2-40B4-BE49-F238E27FC236}">
                <a16:creationId xmlns:a16="http://schemas.microsoft.com/office/drawing/2014/main" id="{A1B93DD1-2AEF-4AC3-97FE-961C998F5D0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4A9F05D-635F-4C2E-88D0-9564C537E4D7}"/>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725225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25B65-60C1-4BA9-BEF3-2F5F885C43E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8966DD9-3021-41D1-AA7F-26968EBDCF60}"/>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4" name="Footer Placeholder 3">
            <a:extLst>
              <a:ext uri="{FF2B5EF4-FFF2-40B4-BE49-F238E27FC236}">
                <a16:creationId xmlns:a16="http://schemas.microsoft.com/office/drawing/2014/main" id="{9BEC2E5F-6314-4C6A-AB5E-53056846799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335FA6B-670B-4695-A40E-96AC649ADF08}"/>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286947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A873F5-C98D-4B38-8AF3-1C3752023028}"/>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3" name="Footer Placeholder 2">
            <a:extLst>
              <a:ext uri="{FF2B5EF4-FFF2-40B4-BE49-F238E27FC236}">
                <a16:creationId xmlns:a16="http://schemas.microsoft.com/office/drawing/2014/main" id="{314BF483-6C37-451E-81E5-5759333F1A99}"/>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0832095-BB68-4E3C-9505-02A2FC93133E}"/>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3120790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F77B7-9256-4119-9100-1642FF54E0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77F7CE-6A51-4288-A54F-6F7FC7EAF7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3DD0A71-4653-4729-AD03-FA6B88B208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639656-69C3-4266-9D22-53CEB7E5AD41}"/>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6" name="Footer Placeholder 5">
            <a:extLst>
              <a:ext uri="{FF2B5EF4-FFF2-40B4-BE49-F238E27FC236}">
                <a16:creationId xmlns:a16="http://schemas.microsoft.com/office/drawing/2014/main" id="{8FB8EF86-D124-4F1F-A3B0-5F9EC8061EE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CF572D-78F4-4858-BB29-0AFC48141670}"/>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284270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AB618-0C4D-421F-A139-C2E82BC095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680DC07-E397-40AB-9864-E6376EFB30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5A229DD-0C5D-4494-AADA-7788174D7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0B6FC4-E861-43A4-A8FD-6D5981078926}"/>
              </a:ext>
            </a:extLst>
          </p:cNvPr>
          <p:cNvSpPr>
            <a:spLocks noGrp="1"/>
          </p:cNvSpPr>
          <p:nvPr>
            <p:ph type="dt" sz="half" idx="10"/>
          </p:nvPr>
        </p:nvSpPr>
        <p:spPr/>
        <p:txBody>
          <a:bodyPr/>
          <a:lstStyle/>
          <a:p>
            <a:fld id="{E33339F8-D06F-48A7-887C-810020993B4C}" type="datetimeFigureOut">
              <a:rPr lang="en-IN" smtClean="0"/>
              <a:t>11-01-2023</a:t>
            </a:fld>
            <a:endParaRPr lang="en-IN"/>
          </a:p>
        </p:txBody>
      </p:sp>
      <p:sp>
        <p:nvSpPr>
          <p:cNvPr id="6" name="Footer Placeholder 5">
            <a:extLst>
              <a:ext uri="{FF2B5EF4-FFF2-40B4-BE49-F238E27FC236}">
                <a16:creationId xmlns:a16="http://schemas.microsoft.com/office/drawing/2014/main" id="{E048E782-44E4-4C81-A759-68B1E46ABD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F0549B0-8CE0-471F-9EB0-BBC64CA4AFDB}"/>
              </a:ext>
            </a:extLst>
          </p:cNvPr>
          <p:cNvSpPr>
            <a:spLocks noGrp="1"/>
          </p:cNvSpPr>
          <p:nvPr>
            <p:ph type="sldNum" sz="quarter" idx="12"/>
          </p:nvPr>
        </p:nvSpPr>
        <p:spPr/>
        <p:txBody>
          <a:bodyPr/>
          <a:lstStyle/>
          <a:p>
            <a:fld id="{8302778C-3F5C-438F-8699-E67F8D7AB6B1}" type="slidenum">
              <a:rPr lang="en-IN" smtClean="0"/>
              <a:t>‹#›</a:t>
            </a:fld>
            <a:endParaRPr lang="en-IN"/>
          </a:p>
        </p:txBody>
      </p:sp>
    </p:spTree>
    <p:extLst>
      <p:ext uri="{BB962C8B-B14F-4D97-AF65-F5344CB8AC3E}">
        <p14:creationId xmlns:p14="http://schemas.microsoft.com/office/powerpoint/2010/main" val="471902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95E5F4-CF28-4C45-BAEF-71BFEDA631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D3C79B5-CFE2-4B07-9CF4-8456E6A3F2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2200F3-1447-488C-9346-F225CD696B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3339F8-D06F-48A7-887C-810020993B4C}" type="datetimeFigureOut">
              <a:rPr lang="en-IN" smtClean="0"/>
              <a:t>11-01-2023</a:t>
            </a:fld>
            <a:endParaRPr lang="en-IN"/>
          </a:p>
        </p:txBody>
      </p:sp>
      <p:sp>
        <p:nvSpPr>
          <p:cNvPr id="5" name="Footer Placeholder 4">
            <a:extLst>
              <a:ext uri="{FF2B5EF4-FFF2-40B4-BE49-F238E27FC236}">
                <a16:creationId xmlns:a16="http://schemas.microsoft.com/office/drawing/2014/main" id="{C7A1266F-88B2-4E8F-B1B4-83C6362558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2965B575-BC24-4BCD-A119-C0B9AE6A17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02778C-3F5C-438F-8699-E67F8D7AB6B1}" type="slidenum">
              <a:rPr lang="en-IN" smtClean="0"/>
              <a:t>‹#›</a:t>
            </a:fld>
            <a:endParaRPr lang="en-IN"/>
          </a:p>
        </p:txBody>
      </p:sp>
    </p:spTree>
    <p:extLst>
      <p:ext uri="{BB962C8B-B14F-4D97-AF65-F5344CB8AC3E}">
        <p14:creationId xmlns:p14="http://schemas.microsoft.com/office/powerpoint/2010/main" val="3216921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C2131-0F5D-4C46-8876-7D9DDCA0E0E1}"/>
              </a:ext>
            </a:extLst>
          </p:cNvPr>
          <p:cNvSpPr>
            <a:spLocks noGrp="1"/>
          </p:cNvSpPr>
          <p:nvPr>
            <p:ph type="ctrTitle"/>
          </p:nvPr>
        </p:nvSpPr>
        <p:spPr>
          <a:xfrm>
            <a:off x="1201003" y="0"/>
            <a:ext cx="9466997" cy="2320119"/>
          </a:xfrm>
        </p:spPr>
        <p:txBody>
          <a:bodyPr/>
          <a:lstStyle/>
          <a:p>
            <a:r>
              <a:rPr lang="en-IN" dirty="0"/>
              <a:t>Sales Promotion</a:t>
            </a:r>
            <a:br>
              <a:rPr lang="en-IN" dirty="0"/>
            </a:br>
            <a:r>
              <a:rPr lang="en-IN" sz="2400" dirty="0"/>
              <a:t>Prof </a:t>
            </a:r>
            <a:r>
              <a:rPr lang="en-IN" sz="2400" dirty="0" err="1"/>
              <a:t>Sanjit</a:t>
            </a:r>
            <a:r>
              <a:rPr lang="en-IN" sz="2400" dirty="0"/>
              <a:t> Kaur Gujral</a:t>
            </a:r>
          </a:p>
        </p:txBody>
      </p:sp>
      <p:sp>
        <p:nvSpPr>
          <p:cNvPr id="3" name="Subtitle 2">
            <a:extLst>
              <a:ext uri="{FF2B5EF4-FFF2-40B4-BE49-F238E27FC236}">
                <a16:creationId xmlns:a16="http://schemas.microsoft.com/office/drawing/2014/main" id="{A7792E17-0EE2-4D49-A776-E54BA52BB2BF}"/>
              </a:ext>
            </a:extLst>
          </p:cNvPr>
          <p:cNvSpPr>
            <a:spLocks noGrp="1"/>
          </p:cNvSpPr>
          <p:nvPr>
            <p:ph type="subTitle" idx="1"/>
          </p:nvPr>
        </p:nvSpPr>
        <p:spPr>
          <a:xfrm>
            <a:off x="-20078777" y="4959989"/>
            <a:ext cx="27826158" cy="6306069"/>
          </a:xfrm>
        </p:spPr>
        <p:txBody>
          <a:bodyPr/>
          <a:lstStyle/>
          <a:p>
            <a:endParaRPr lang="en-IN" dirty="0"/>
          </a:p>
        </p:txBody>
      </p:sp>
      <p:pic>
        <p:nvPicPr>
          <p:cNvPr id="5124" name="Picture 4" descr="Image result for sales promotion">
            <a:extLst>
              <a:ext uri="{FF2B5EF4-FFF2-40B4-BE49-F238E27FC236}">
                <a16:creationId xmlns:a16="http://schemas.microsoft.com/office/drawing/2014/main" id="{5EDDF7A7-6C24-476D-BD1E-AB9F09ACB3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917" y="3030790"/>
            <a:ext cx="5664592" cy="3588059"/>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Image result for sales promotion">
            <a:extLst>
              <a:ext uri="{FF2B5EF4-FFF2-40B4-BE49-F238E27FC236}">
                <a16:creationId xmlns:a16="http://schemas.microsoft.com/office/drawing/2014/main" id="{9EA2F724-54DF-46C9-B703-416E1F9B66E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106" y="3030790"/>
            <a:ext cx="5294811" cy="3588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3538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5E00F-D744-4A54-A77D-7F66EF46AE86}"/>
              </a:ext>
            </a:extLst>
          </p:cNvPr>
          <p:cNvSpPr>
            <a:spLocks noGrp="1"/>
          </p:cNvSpPr>
          <p:nvPr>
            <p:ph type="title"/>
          </p:nvPr>
        </p:nvSpPr>
        <p:spPr>
          <a:xfrm>
            <a:off x="126609" y="365125"/>
            <a:ext cx="11227191" cy="1325563"/>
          </a:xfrm>
        </p:spPr>
        <p:txBody>
          <a:bodyPr/>
          <a:lstStyle/>
          <a:p>
            <a:r>
              <a:rPr lang="en-IN" dirty="0"/>
              <a:t>Sales Force Promotion Tools</a:t>
            </a:r>
          </a:p>
        </p:txBody>
      </p:sp>
      <p:sp>
        <p:nvSpPr>
          <p:cNvPr id="3" name="Content Placeholder 2">
            <a:extLst>
              <a:ext uri="{FF2B5EF4-FFF2-40B4-BE49-F238E27FC236}">
                <a16:creationId xmlns:a16="http://schemas.microsoft.com/office/drawing/2014/main" id="{E3049E9C-F090-4F19-8A3F-601E69EB7F4D}"/>
              </a:ext>
            </a:extLst>
          </p:cNvPr>
          <p:cNvSpPr>
            <a:spLocks noGrp="1"/>
          </p:cNvSpPr>
          <p:nvPr>
            <p:ph idx="1"/>
          </p:nvPr>
        </p:nvSpPr>
        <p:spPr>
          <a:xfrm>
            <a:off x="126609" y="1789043"/>
            <a:ext cx="11929403" cy="3922440"/>
          </a:xfrm>
        </p:spPr>
        <p:txBody>
          <a:bodyPr>
            <a:normAutofit fontScale="85000" lnSpcReduction="20000"/>
          </a:bodyPr>
          <a:lstStyle/>
          <a:p>
            <a:pPr marL="0" indent="0" fontAlgn="base">
              <a:buNone/>
            </a:pPr>
            <a:r>
              <a:rPr lang="en-US" b="1" dirty="0"/>
              <a:t>  1.Bonus to Sales Force:</a:t>
            </a:r>
            <a:endParaRPr lang="en-US" dirty="0"/>
          </a:p>
          <a:p>
            <a:pPr fontAlgn="base"/>
            <a:r>
              <a:rPr lang="en-US" dirty="0"/>
              <a:t>The manufacturer sets a target of sales for a year. If the sales force sell the products above the targeted sales, bonus is offered to them. This is an encouragement incentive given to the sales people to sell more products—to cross the quota or targeted sales.</a:t>
            </a:r>
          </a:p>
          <a:p>
            <a:pPr marL="0" indent="0" fontAlgn="base">
              <a:buNone/>
            </a:pPr>
            <a:r>
              <a:rPr lang="en-US" b="1" dirty="0"/>
              <a:t> 2. Sales Force Contests:</a:t>
            </a:r>
            <a:endParaRPr lang="en-US" dirty="0"/>
          </a:p>
          <a:p>
            <a:pPr fontAlgn="base"/>
            <a:r>
              <a:rPr lang="en-US" dirty="0"/>
              <a:t>To increase the interest and efforts of sales by sales force over a specified time, these contests are announced. The prizes are given to the salesman who secures the maximum sales in sales contests. Thus it stimulates the salesmen to sell more products.</a:t>
            </a:r>
          </a:p>
          <a:p>
            <a:pPr marL="0" indent="0" fontAlgn="base">
              <a:buNone/>
            </a:pPr>
            <a:r>
              <a:rPr lang="en-US" b="1" dirty="0"/>
              <a:t> 3. Salesmen Meetings and Conferences:</a:t>
            </a:r>
            <a:endParaRPr lang="en-US" dirty="0"/>
          </a:p>
          <a:p>
            <a:pPr fontAlgn="base"/>
            <a:r>
              <a:rPr lang="en-US" dirty="0"/>
              <a:t>The idea behind these is to educate, inspire and reward salesmen. Encouragement is given to them during the discussion. New selling techniques are described to them and discussed in the conference.</a:t>
            </a:r>
          </a:p>
          <a:p>
            <a:endParaRPr lang="en-IN" dirty="0"/>
          </a:p>
        </p:txBody>
      </p:sp>
    </p:spTree>
    <p:extLst>
      <p:ext uri="{BB962C8B-B14F-4D97-AF65-F5344CB8AC3E}">
        <p14:creationId xmlns:p14="http://schemas.microsoft.com/office/powerpoint/2010/main" val="2382327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E1D23-3A1B-44CE-96C9-A11F29456433}"/>
              </a:ext>
            </a:extLst>
          </p:cNvPr>
          <p:cNvSpPr>
            <a:spLocks noGrp="1"/>
          </p:cNvSpPr>
          <p:nvPr>
            <p:ph type="title"/>
          </p:nvPr>
        </p:nvSpPr>
        <p:spPr/>
        <p:txBody>
          <a:bodyPr/>
          <a:lstStyle/>
          <a:p>
            <a:r>
              <a:rPr lang="en-IN" dirty="0"/>
              <a:t>Example</a:t>
            </a:r>
          </a:p>
        </p:txBody>
      </p:sp>
      <p:sp>
        <p:nvSpPr>
          <p:cNvPr id="4" name="Content Placeholder 3">
            <a:extLst>
              <a:ext uri="{FF2B5EF4-FFF2-40B4-BE49-F238E27FC236}">
                <a16:creationId xmlns:a16="http://schemas.microsoft.com/office/drawing/2014/main" id="{7E0964EE-8BFA-403F-ABC6-3400819C3F56}"/>
              </a:ext>
            </a:extLst>
          </p:cNvPr>
          <p:cNvSpPr>
            <a:spLocks noGrp="1"/>
          </p:cNvSpPr>
          <p:nvPr>
            <p:ph idx="1"/>
          </p:nvPr>
        </p:nvSpPr>
        <p:spPr>
          <a:xfrm>
            <a:off x="278296" y="1550505"/>
            <a:ext cx="11075503" cy="5576896"/>
          </a:xfrm>
        </p:spPr>
        <p:txBody>
          <a:bodyPr>
            <a:normAutofit/>
          </a:bodyPr>
          <a:lstStyle/>
          <a:p>
            <a:r>
              <a:rPr lang="en-US" b="1" dirty="0"/>
              <a:t>Black Friday sale</a:t>
            </a:r>
            <a:r>
              <a:rPr lang="en-US" dirty="0"/>
              <a:t> is a seasonal sale which occurs only once a year. It involves huge discounts and special offers which are limited to a day. As a result, it increases the sales.</a:t>
            </a:r>
          </a:p>
          <a:p>
            <a:endParaRPr lang="en-IN" dirty="0"/>
          </a:p>
        </p:txBody>
      </p:sp>
      <p:pic>
        <p:nvPicPr>
          <p:cNvPr id="2056" name="Picture 8" descr="Image result for black friday sale">
            <a:extLst>
              <a:ext uri="{FF2B5EF4-FFF2-40B4-BE49-F238E27FC236}">
                <a16:creationId xmlns:a16="http://schemas.microsoft.com/office/drawing/2014/main" id="{390EE632-C5BB-4EAB-99DE-EABC553B76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8139" y="3050622"/>
            <a:ext cx="4155660" cy="3628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4562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6CDE4-45E3-462B-BED3-71B7CA9851E1}"/>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3179877E-F60B-4F16-9202-C5D1267810C3}"/>
              </a:ext>
            </a:extLst>
          </p:cNvPr>
          <p:cNvSpPr>
            <a:spLocks noGrp="1"/>
          </p:cNvSpPr>
          <p:nvPr>
            <p:ph idx="1"/>
          </p:nvPr>
        </p:nvSpPr>
        <p:spPr>
          <a:xfrm flipH="1">
            <a:off x="530086" y="1457739"/>
            <a:ext cx="11237842" cy="4719223"/>
          </a:xfrm>
        </p:spPr>
        <p:txBody>
          <a:bodyPr>
            <a:normAutofit/>
          </a:bodyPr>
          <a:lstStyle/>
          <a:p>
            <a:r>
              <a:rPr lang="en-US" b="1" dirty="0"/>
              <a:t>Referral marketing </a:t>
            </a:r>
            <a:r>
              <a:rPr lang="en-US" dirty="0"/>
              <a:t>is a great sales promotion strategy where the company pushes its own customers to bring in new customers. This is done by providing them with special discounts, offers, cashback, or actual monetary benefits.</a:t>
            </a:r>
            <a:endParaRPr lang="en-IN" dirty="0"/>
          </a:p>
        </p:txBody>
      </p:sp>
      <p:pic>
        <p:nvPicPr>
          <p:cNvPr id="3076" name="Picture 4" descr="ebates refer a friend">
            <a:extLst>
              <a:ext uri="{FF2B5EF4-FFF2-40B4-BE49-F238E27FC236}">
                <a16:creationId xmlns:a16="http://schemas.microsoft.com/office/drawing/2014/main" id="{07A218FA-FCC2-4906-8702-F886192539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3664645"/>
            <a:ext cx="7391400" cy="2512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6242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F9ABE-71C7-4917-BD25-41BCC35BCFCA}"/>
              </a:ext>
            </a:extLst>
          </p:cNvPr>
          <p:cNvSpPr>
            <a:spLocks noGrp="1"/>
          </p:cNvSpPr>
          <p:nvPr>
            <p:ph type="title"/>
          </p:nvPr>
        </p:nvSpPr>
        <p:spPr/>
        <p:txBody>
          <a:bodyPr/>
          <a:lstStyle/>
          <a:p>
            <a:r>
              <a:rPr lang="en-IN" dirty="0"/>
              <a:t>Example</a:t>
            </a:r>
          </a:p>
        </p:txBody>
      </p:sp>
      <p:sp>
        <p:nvSpPr>
          <p:cNvPr id="3" name="Content Placeholder 2">
            <a:extLst>
              <a:ext uri="{FF2B5EF4-FFF2-40B4-BE49-F238E27FC236}">
                <a16:creationId xmlns:a16="http://schemas.microsoft.com/office/drawing/2014/main" id="{06954833-A43F-4C1A-950B-854AE7E2CCC1}"/>
              </a:ext>
            </a:extLst>
          </p:cNvPr>
          <p:cNvSpPr>
            <a:spLocks noGrp="1"/>
          </p:cNvSpPr>
          <p:nvPr>
            <p:ph idx="1"/>
          </p:nvPr>
        </p:nvSpPr>
        <p:spPr>
          <a:xfrm>
            <a:off x="251791" y="1690688"/>
            <a:ext cx="11102009" cy="4486275"/>
          </a:xfrm>
        </p:spPr>
        <p:txBody>
          <a:bodyPr/>
          <a:lstStyle/>
          <a:p>
            <a:r>
              <a:rPr lang="en-US" b="1" dirty="0"/>
              <a:t>Buy One Get One (BOGO) </a:t>
            </a:r>
            <a:r>
              <a:rPr lang="en-US" dirty="0"/>
              <a:t>is a popular type of sales promotion where two products are offered at a price of one. This works great to promote a new product or clear the inventory at the end of the season.</a:t>
            </a:r>
            <a:endParaRPr lang="en-IN" dirty="0"/>
          </a:p>
        </p:txBody>
      </p:sp>
      <p:pic>
        <p:nvPicPr>
          <p:cNvPr id="4" name="Picture 4" descr="Buy one get one">
            <a:extLst>
              <a:ext uri="{FF2B5EF4-FFF2-40B4-BE49-F238E27FC236}">
                <a16:creationId xmlns:a16="http://schemas.microsoft.com/office/drawing/2014/main" id="{0AC8258C-6AE3-449E-9963-D1CDF03958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8600" y="3060218"/>
            <a:ext cx="3797782" cy="3797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934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60266-D095-448D-AF9F-06E2F2B20569}"/>
              </a:ext>
            </a:extLst>
          </p:cNvPr>
          <p:cNvSpPr>
            <a:spLocks noGrp="1"/>
          </p:cNvSpPr>
          <p:nvPr>
            <p:ph type="title"/>
          </p:nvPr>
        </p:nvSpPr>
        <p:spPr/>
        <p:txBody>
          <a:bodyPr/>
          <a:lstStyle/>
          <a:p>
            <a:r>
              <a:rPr lang="en-IN" dirty="0"/>
              <a:t>Meaning of Sales Promotion</a:t>
            </a:r>
          </a:p>
        </p:txBody>
      </p:sp>
      <p:sp>
        <p:nvSpPr>
          <p:cNvPr id="3" name="Content Placeholder 2">
            <a:extLst>
              <a:ext uri="{FF2B5EF4-FFF2-40B4-BE49-F238E27FC236}">
                <a16:creationId xmlns:a16="http://schemas.microsoft.com/office/drawing/2014/main" id="{A282DA9A-74EA-412B-AC07-B5C2CF8FD9C5}"/>
              </a:ext>
            </a:extLst>
          </p:cNvPr>
          <p:cNvSpPr>
            <a:spLocks noGrp="1"/>
          </p:cNvSpPr>
          <p:nvPr>
            <p:ph idx="1"/>
          </p:nvPr>
        </p:nvSpPr>
        <p:spPr/>
        <p:txBody>
          <a:bodyPr/>
          <a:lstStyle/>
          <a:p>
            <a:r>
              <a:rPr lang="en-US" dirty="0"/>
              <a:t>Sales promotion is the process of </a:t>
            </a:r>
            <a:r>
              <a:rPr lang="en-US" b="1" dirty="0"/>
              <a:t>persuading a potential customer</a:t>
            </a:r>
            <a:r>
              <a:rPr lang="en-US" dirty="0"/>
              <a:t> to buy the product. </a:t>
            </a:r>
          </a:p>
          <a:p>
            <a:r>
              <a:rPr lang="en-US" dirty="0"/>
              <a:t>Sales promotion is designed to be used as a short-term tactic to boost sales – it is rarely suitable as a method of building long-term customer loyalty.</a:t>
            </a:r>
            <a:endParaRPr lang="en-IN" dirty="0"/>
          </a:p>
        </p:txBody>
      </p:sp>
      <p:pic>
        <p:nvPicPr>
          <p:cNvPr id="6146" name="Picture 2" descr="Image result for sales promotion">
            <a:extLst>
              <a:ext uri="{FF2B5EF4-FFF2-40B4-BE49-F238E27FC236}">
                <a16:creationId xmlns:a16="http://schemas.microsoft.com/office/drawing/2014/main" id="{224FDB85-19F2-4E03-A801-990E5E95F5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5782" y="3894102"/>
            <a:ext cx="4606218" cy="30652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3637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77561-CDDC-4F67-98AD-0F3AA961FCAC}"/>
              </a:ext>
            </a:extLst>
          </p:cNvPr>
          <p:cNvSpPr>
            <a:spLocks noGrp="1"/>
          </p:cNvSpPr>
          <p:nvPr>
            <p:ph type="title"/>
          </p:nvPr>
        </p:nvSpPr>
        <p:spPr/>
        <p:txBody>
          <a:bodyPr/>
          <a:lstStyle/>
          <a:p>
            <a:r>
              <a:rPr lang="en-IN" dirty="0"/>
              <a:t>Importance of Sales Promotion</a:t>
            </a:r>
          </a:p>
        </p:txBody>
      </p:sp>
      <p:sp>
        <p:nvSpPr>
          <p:cNvPr id="3" name="Content Placeholder 2">
            <a:extLst>
              <a:ext uri="{FF2B5EF4-FFF2-40B4-BE49-F238E27FC236}">
                <a16:creationId xmlns:a16="http://schemas.microsoft.com/office/drawing/2014/main" id="{D88EFC78-63EA-441D-A8E8-0491F2F9F6EB}"/>
              </a:ext>
            </a:extLst>
          </p:cNvPr>
          <p:cNvSpPr>
            <a:spLocks noGrp="1"/>
          </p:cNvSpPr>
          <p:nvPr>
            <p:ph idx="1"/>
          </p:nvPr>
        </p:nvSpPr>
        <p:spPr/>
        <p:txBody>
          <a:bodyPr/>
          <a:lstStyle/>
          <a:p>
            <a:r>
              <a:rPr lang="en-IN" dirty="0"/>
              <a:t>Introducing new products.</a:t>
            </a:r>
          </a:p>
          <a:p>
            <a:r>
              <a:rPr lang="en-IN" dirty="0"/>
              <a:t>Persuading dealers to buy more or increase the size of the orders.</a:t>
            </a:r>
          </a:p>
          <a:p>
            <a:r>
              <a:rPr lang="en-IN" dirty="0"/>
              <a:t>Overcoming seasonal fluctuations.</a:t>
            </a:r>
          </a:p>
          <a:p>
            <a:r>
              <a:rPr lang="en-IN" dirty="0"/>
              <a:t>Stimulates demand.</a:t>
            </a:r>
          </a:p>
          <a:p>
            <a:r>
              <a:rPr lang="en-IN" dirty="0"/>
              <a:t>To prompt existing consumers to buy more.</a:t>
            </a:r>
          </a:p>
          <a:p>
            <a:r>
              <a:rPr lang="en-IN" dirty="0"/>
              <a:t>To meet competition in the market.</a:t>
            </a:r>
          </a:p>
        </p:txBody>
      </p:sp>
      <p:pic>
        <p:nvPicPr>
          <p:cNvPr id="8194" name="Picture 2" descr="Image result for sales promotion types">
            <a:extLst>
              <a:ext uri="{FF2B5EF4-FFF2-40B4-BE49-F238E27FC236}">
                <a16:creationId xmlns:a16="http://schemas.microsoft.com/office/drawing/2014/main" id="{98039D23-1A68-4E3A-B1CF-C17A94F271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27687" y="4504300"/>
            <a:ext cx="4864313" cy="235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619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99796-81D1-4B5F-9806-8D775E3E863D}"/>
              </a:ext>
            </a:extLst>
          </p:cNvPr>
          <p:cNvSpPr>
            <a:spLocks noGrp="1"/>
          </p:cNvSpPr>
          <p:nvPr>
            <p:ph type="title"/>
          </p:nvPr>
        </p:nvSpPr>
        <p:spPr/>
        <p:txBody>
          <a:bodyPr/>
          <a:lstStyle/>
          <a:p>
            <a:r>
              <a:rPr lang="en-IN" dirty="0"/>
              <a:t>Three levels of Sales Promotion</a:t>
            </a:r>
          </a:p>
        </p:txBody>
      </p:sp>
      <p:sp>
        <p:nvSpPr>
          <p:cNvPr id="3" name="Content Placeholder 2">
            <a:extLst>
              <a:ext uri="{FF2B5EF4-FFF2-40B4-BE49-F238E27FC236}">
                <a16:creationId xmlns:a16="http://schemas.microsoft.com/office/drawing/2014/main" id="{9CDAC1B6-54C8-4B15-86EB-215817874B7F}"/>
              </a:ext>
            </a:extLst>
          </p:cNvPr>
          <p:cNvSpPr>
            <a:spLocks noGrp="1"/>
          </p:cNvSpPr>
          <p:nvPr>
            <p:ph idx="1"/>
          </p:nvPr>
        </p:nvSpPr>
        <p:spPr/>
        <p:txBody>
          <a:bodyPr/>
          <a:lstStyle/>
          <a:p>
            <a:r>
              <a:rPr lang="en-IN" dirty="0"/>
              <a:t>Consumer Level called as Consumer Promotion.</a:t>
            </a:r>
          </a:p>
          <a:p>
            <a:r>
              <a:rPr lang="en-IN" dirty="0"/>
              <a:t>Dealer Level called as Trade Promotion.</a:t>
            </a:r>
          </a:p>
          <a:p>
            <a:r>
              <a:rPr lang="en-IN" dirty="0"/>
              <a:t>Sales Person Level called as Sales Force Promotion.</a:t>
            </a:r>
          </a:p>
        </p:txBody>
      </p:sp>
      <p:pic>
        <p:nvPicPr>
          <p:cNvPr id="7170" name="Picture 2" descr="Image result for sales promotion types">
            <a:extLst>
              <a:ext uri="{FF2B5EF4-FFF2-40B4-BE49-F238E27FC236}">
                <a16:creationId xmlns:a16="http://schemas.microsoft.com/office/drawing/2014/main" id="{D3278187-6E91-4B69-A748-2A9A6BD318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6780" y="3812345"/>
            <a:ext cx="5625220" cy="30456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9631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06B9E-C99A-4B55-A2AA-263183615CF3}"/>
              </a:ext>
            </a:extLst>
          </p:cNvPr>
          <p:cNvSpPr>
            <a:spLocks noGrp="1"/>
          </p:cNvSpPr>
          <p:nvPr>
            <p:ph type="title"/>
          </p:nvPr>
        </p:nvSpPr>
        <p:spPr/>
        <p:txBody>
          <a:bodyPr/>
          <a:lstStyle/>
          <a:p>
            <a:r>
              <a:rPr lang="en-IN" dirty="0"/>
              <a:t>Advantages of Sales Promotion</a:t>
            </a:r>
          </a:p>
        </p:txBody>
      </p:sp>
      <p:sp>
        <p:nvSpPr>
          <p:cNvPr id="3" name="Content Placeholder 2">
            <a:extLst>
              <a:ext uri="{FF2B5EF4-FFF2-40B4-BE49-F238E27FC236}">
                <a16:creationId xmlns:a16="http://schemas.microsoft.com/office/drawing/2014/main" id="{A80BD4CB-79D0-4662-8E3B-7DA1F51B3574}"/>
              </a:ext>
            </a:extLst>
          </p:cNvPr>
          <p:cNvSpPr>
            <a:spLocks noGrp="1"/>
          </p:cNvSpPr>
          <p:nvPr>
            <p:ph idx="1"/>
          </p:nvPr>
        </p:nvSpPr>
        <p:spPr>
          <a:xfrm>
            <a:off x="357809" y="1825625"/>
            <a:ext cx="10995991" cy="4351338"/>
          </a:xfrm>
        </p:spPr>
        <p:txBody>
          <a:bodyPr>
            <a:normAutofit fontScale="77500" lnSpcReduction="20000"/>
          </a:bodyPr>
          <a:lstStyle/>
          <a:p>
            <a:pPr fontAlgn="base"/>
            <a:r>
              <a:rPr lang="en-US" b="1" dirty="0"/>
              <a:t>Helps Create Awareness of New Products</a:t>
            </a:r>
            <a:r>
              <a:rPr lang="en-US" dirty="0"/>
              <a:t>  – Sales promotion is a highly effective methods for exposing customers and business partners to new products and for moving customers to take an action (e.g., sample a product).</a:t>
            </a:r>
          </a:p>
          <a:p>
            <a:pPr fontAlgn="base"/>
            <a:r>
              <a:rPr lang="en-US" b="1" dirty="0"/>
              <a:t>Strengthens Customer Involvement and Loyalty</a:t>
            </a:r>
            <a:r>
              <a:rPr lang="en-US" dirty="0"/>
              <a:t> – Sales promotion can be the primary mechanism organizations use to interact with their customers and ultimately build a stronger connection (e.g., offer customer rewards).</a:t>
            </a:r>
          </a:p>
          <a:p>
            <a:pPr fontAlgn="base"/>
            <a:r>
              <a:rPr lang="en-US" b="1" dirty="0"/>
              <a:t>Can Be Quick to Develop</a:t>
            </a:r>
            <a:r>
              <a:rPr lang="en-US" dirty="0"/>
              <a:t> – Compared to other types of promotion, some sales promotions can be quickly created and made available within a market (e.g., creation and distribution of email coupon).</a:t>
            </a:r>
          </a:p>
          <a:p>
            <a:pPr fontAlgn="base"/>
            <a:r>
              <a:rPr lang="en-US" b="1" dirty="0"/>
              <a:t>Used to Support Other Promotions</a:t>
            </a:r>
            <a:r>
              <a:rPr lang="en-US" dirty="0"/>
              <a:t> – Sales promotion is often used as a supporting feature of other methods of promotion (e.g.,  salespeople may give promotional items to give to sales prospects).</a:t>
            </a:r>
          </a:p>
          <a:p>
            <a:pPr fontAlgn="base"/>
            <a:r>
              <a:rPr lang="en-US" b="1" dirty="0"/>
              <a:t>Helps Reduce Inventory</a:t>
            </a:r>
            <a:r>
              <a:rPr lang="en-US" dirty="0"/>
              <a:t> – Sales promotion can be used to rapidly reduce inventory in situations where product replacement is needed (</a:t>
            </a:r>
            <a:r>
              <a:rPr lang="en-US" dirty="0" err="1"/>
              <a:t>e.g.,CROMA</a:t>
            </a:r>
            <a:r>
              <a:rPr lang="en-US" dirty="0"/>
              <a:t> products nearing expiration date; clearing inventory to make room for new models)</a:t>
            </a:r>
          </a:p>
          <a:p>
            <a:endParaRPr lang="en-IN" dirty="0"/>
          </a:p>
        </p:txBody>
      </p:sp>
    </p:spTree>
    <p:extLst>
      <p:ext uri="{BB962C8B-B14F-4D97-AF65-F5344CB8AC3E}">
        <p14:creationId xmlns:p14="http://schemas.microsoft.com/office/powerpoint/2010/main" val="2305770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CEE37-F69A-4E14-8023-F0BEDC1F7AE3}"/>
              </a:ext>
            </a:extLst>
          </p:cNvPr>
          <p:cNvSpPr>
            <a:spLocks noGrp="1"/>
          </p:cNvSpPr>
          <p:nvPr>
            <p:ph type="title"/>
          </p:nvPr>
        </p:nvSpPr>
        <p:spPr/>
        <p:txBody>
          <a:bodyPr/>
          <a:lstStyle/>
          <a:p>
            <a:r>
              <a:rPr lang="en-IN" dirty="0"/>
              <a:t>Disadvantages of Sales Promotion</a:t>
            </a:r>
          </a:p>
        </p:txBody>
      </p:sp>
      <p:sp>
        <p:nvSpPr>
          <p:cNvPr id="3" name="Content Placeholder 2">
            <a:extLst>
              <a:ext uri="{FF2B5EF4-FFF2-40B4-BE49-F238E27FC236}">
                <a16:creationId xmlns:a16="http://schemas.microsoft.com/office/drawing/2014/main" id="{30204F97-710B-489F-B2AC-77743BBD0F78}"/>
              </a:ext>
            </a:extLst>
          </p:cNvPr>
          <p:cNvSpPr>
            <a:spLocks noGrp="1"/>
          </p:cNvSpPr>
          <p:nvPr>
            <p:ph idx="1"/>
          </p:nvPr>
        </p:nvSpPr>
        <p:spPr>
          <a:xfrm>
            <a:off x="304800" y="1825624"/>
            <a:ext cx="11648661" cy="4190863"/>
          </a:xfrm>
        </p:spPr>
        <p:txBody>
          <a:bodyPr>
            <a:normAutofit fontScale="77500" lnSpcReduction="20000"/>
          </a:bodyPr>
          <a:lstStyle/>
          <a:p>
            <a:pPr fontAlgn="base"/>
            <a:r>
              <a:rPr lang="en-US" b="1" dirty="0"/>
              <a:t>May Condition Customers to Wait for Promotion</a:t>
            </a:r>
            <a:r>
              <a:rPr lang="en-US" dirty="0"/>
              <a:t> – Repeated use of sales promotion may condition customers to wait until a product promotion is available before making their next purchase resulting in the marketer not maximizing a product’s revenue potential (i.e., customer will not pay full price).</a:t>
            </a:r>
          </a:p>
          <a:p>
            <a:pPr fontAlgn="base"/>
            <a:r>
              <a:rPr lang="en-US" b="1" dirty="0"/>
              <a:t>Can Lower Perception of the Brand</a:t>
            </a:r>
            <a:r>
              <a:rPr lang="en-US" dirty="0"/>
              <a:t> – The overuse of some sales promotions may condition customers to believe the lower price is the regular price, which may cause them to not believe the product’s quality compares to similar competitors’ products that offer less frequent or no price reductions.</a:t>
            </a:r>
          </a:p>
          <a:p>
            <a:pPr fontAlgn="base"/>
            <a:r>
              <a:rPr lang="en-US" b="1" dirty="0"/>
              <a:t>Issues With Promotion Clutter</a:t>
            </a:r>
            <a:r>
              <a:rPr lang="en-US" dirty="0"/>
              <a:t> – While in the same way an advertisement competes with other ads for customers’ attention, promotional clutter may also be an issue with sales promotions (e.g., excessive promotion sent by email, postal mail).</a:t>
            </a:r>
          </a:p>
          <a:p>
            <a:pPr fontAlgn="base"/>
            <a:r>
              <a:rPr lang="en-US" b="1" dirty="0"/>
              <a:t>Distributors May Not Be Willing to Accept</a:t>
            </a:r>
            <a:r>
              <a:rPr lang="en-US" dirty="0"/>
              <a:t> – Some sales promotions targeted to consumers require the assistance of distributors (e.g., retailers), however, not all distributors may accept a consumer sales promotion, especially if the promotion requires the distributor to perform extra work.</a:t>
            </a:r>
          </a:p>
          <a:p>
            <a:endParaRPr lang="en-IN" dirty="0"/>
          </a:p>
        </p:txBody>
      </p:sp>
    </p:spTree>
    <p:extLst>
      <p:ext uri="{BB962C8B-B14F-4D97-AF65-F5344CB8AC3E}">
        <p14:creationId xmlns:p14="http://schemas.microsoft.com/office/powerpoint/2010/main" val="163976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0257C-C6FA-4D17-B2F5-C24C85229915}"/>
              </a:ext>
            </a:extLst>
          </p:cNvPr>
          <p:cNvSpPr>
            <a:spLocks noGrp="1"/>
          </p:cNvSpPr>
          <p:nvPr>
            <p:ph type="title"/>
          </p:nvPr>
        </p:nvSpPr>
        <p:spPr>
          <a:xfrm>
            <a:off x="562708" y="154745"/>
            <a:ext cx="10791092" cy="956603"/>
          </a:xfrm>
        </p:spPr>
        <p:txBody>
          <a:bodyPr/>
          <a:lstStyle/>
          <a:p>
            <a:r>
              <a:rPr lang="en-IN" dirty="0"/>
              <a:t>Sales Promotion Strategies</a:t>
            </a:r>
          </a:p>
        </p:txBody>
      </p:sp>
      <p:sp>
        <p:nvSpPr>
          <p:cNvPr id="3" name="Content Placeholder 2">
            <a:extLst>
              <a:ext uri="{FF2B5EF4-FFF2-40B4-BE49-F238E27FC236}">
                <a16:creationId xmlns:a16="http://schemas.microsoft.com/office/drawing/2014/main" id="{5FAE95B9-0DBA-4080-BACD-903EEB96BB55}"/>
              </a:ext>
            </a:extLst>
          </p:cNvPr>
          <p:cNvSpPr>
            <a:spLocks noGrp="1"/>
          </p:cNvSpPr>
          <p:nvPr>
            <p:ph idx="1"/>
          </p:nvPr>
        </p:nvSpPr>
        <p:spPr>
          <a:xfrm>
            <a:off x="154745" y="914400"/>
            <a:ext cx="11422966" cy="3798277"/>
          </a:xfrm>
        </p:spPr>
        <p:txBody>
          <a:bodyPr>
            <a:normAutofit fontScale="92500" lnSpcReduction="10000"/>
          </a:bodyPr>
          <a:lstStyle/>
          <a:p>
            <a:pPr marL="0" indent="0" fontAlgn="base">
              <a:buNone/>
            </a:pPr>
            <a:endParaRPr lang="en-US" dirty="0"/>
          </a:p>
          <a:p>
            <a:pPr fontAlgn="base"/>
            <a:r>
              <a:rPr lang="en-US" b="1" dirty="0"/>
              <a:t>Pull Strategy – </a:t>
            </a:r>
            <a:r>
              <a:rPr lang="en-US" dirty="0"/>
              <a:t>The pull strategy attempts to get the customers to ‘pull’ the products from the company. It involves making use of marketing communication and initiatives like seasonal discounts, financial schemes, etc.</a:t>
            </a:r>
          </a:p>
          <a:p>
            <a:pPr fontAlgn="base"/>
            <a:r>
              <a:rPr lang="en-US" b="1" dirty="0"/>
              <a:t>Push Strategy – </a:t>
            </a:r>
            <a:r>
              <a:rPr lang="en-US" dirty="0"/>
              <a:t>The push strategy attempts to push the product away from the company to the customers. It involves convincing the intermediary channels to push the product from the distribution channels to the final consumers using promotional and personal selling efforts. This strategy involves making use of tactics developed especially for resellers, merchants, dealers, distributors, and agents.</a:t>
            </a:r>
          </a:p>
          <a:p>
            <a:endParaRPr lang="en-IN" dirty="0"/>
          </a:p>
        </p:txBody>
      </p:sp>
      <p:pic>
        <p:nvPicPr>
          <p:cNvPr id="9218" name="Picture 2" descr="Image result for push and pull strategies">
            <a:extLst>
              <a:ext uri="{FF2B5EF4-FFF2-40B4-BE49-F238E27FC236}">
                <a16:creationId xmlns:a16="http://schemas.microsoft.com/office/drawing/2014/main" id="{904C27DA-6FA1-4D32-8F17-EB40D3BDBD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3103" y="4021690"/>
            <a:ext cx="4268897" cy="2901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9880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63ACD-2A7C-4DFB-88A6-A1821F414FC0}"/>
              </a:ext>
            </a:extLst>
          </p:cNvPr>
          <p:cNvSpPr>
            <a:spLocks noGrp="1"/>
          </p:cNvSpPr>
          <p:nvPr>
            <p:ph type="title"/>
          </p:nvPr>
        </p:nvSpPr>
        <p:spPr/>
        <p:txBody>
          <a:bodyPr/>
          <a:lstStyle/>
          <a:p>
            <a:r>
              <a:rPr lang="en-IN" dirty="0"/>
              <a:t>Consumer Promotion Tools</a:t>
            </a:r>
          </a:p>
        </p:txBody>
      </p:sp>
      <p:sp>
        <p:nvSpPr>
          <p:cNvPr id="3" name="Content Placeholder 2">
            <a:extLst>
              <a:ext uri="{FF2B5EF4-FFF2-40B4-BE49-F238E27FC236}">
                <a16:creationId xmlns:a16="http://schemas.microsoft.com/office/drawing/2014/main" id="{948F9AA0-0E31-4091-B3D7-AD21E77D2573}"/>
              </a:ext>
            </a:extLst>
          </p:cNvPr>
          <p:cNvSpPr>
            <a:spLocks noGrp="1"/>
          </p:cNvSpPr>
          <p:nvPr>
            <p:ph idx="1"/>
          </p:nvPr>
        </p:nvSpPr>
        <p:spPr>
          <a:xfrm>
            <a:off x="323557" y="1825625"/>
            <a:ext cx="11030243" cy="4884664"/>
          </a:xfrm>
        </p:spPr>
        <p:txBody>
          <a:bodyPr>
            <a:normAutofit fontScale="62500" lnSpcReduction="20000"/>
          </a:bodyPr>
          <a:lstStyle/>
          <a:p>
            <a:pPr fontAlgn="base"/>
            <a:r>
              <a:rPr lang="en-US" sz="3200" b="1" dirty="0"/>
              <a:t>Free Samples:</a:t>
            </a:r>
            <a:r>
              <a:rPr lang="en-US" sz="3200" dirty="0"/>
              <a:t> Distributing free samples increases brand awareness and triggers the psychology of ownership where the person chooses the promoted product if he liked the sample.</a:t>
            </a:r>
          </a:p>
          <a:p>
            <a:pPr fontAlgn="base"/>
            <a:r>
              <a:rPr lang="en-US" sz="3200" b="1" dirty="0"/>
              <a:t>Free Gifts – </a:t>
            </a:r>
            <a:r>
              <a:rPr lang="en-US" sz="3200" dirty="0"/>
              <a:t>Offering free gifts attract customers as they get more while paying for less.</a:t>
            </a:r>
          </a:p>
          <a:p>
            <a:pPr fontAlgn="base"/>
            <a:r>
              <a:rPr lang="en-US" sz="3200" b="1" dirty="0"/>
              <a:t>Discounts/Discount Coupons – </a:t>
            </a:r>
            <a:r>
              <a:rPr lang="en-US" sz="3200" dirty="0"/>
              <a:t>Discount coupons are a great method of increasing sales for the short term. People go for discount coupons as they let them buy the products they couldn’t afford otherwise.</a:t>
            </a:r>
          </a:p>
          <a:p>
            <a:pPr fontAlgn="base"/>
            <a:r>
              <a:rPr lang="en-US" sz="3200" b="1" dirty="0"/>
              <a:t>Exchange Schemes – </a:t>
            </a:r>
            <a:r>
              <a:rPr lang="en-US" sz="3200" dirty="0"/>
              <a:t>Exchange schemes attract many customers as they get some value even for their old product.</a:t>
            </a:r>
          </a:p>
          <a:p>
            <a:pPr fontAlgn="base"/>
            <a:r>
              <a:rPr lang="en-US" sz="3200" b="1" dirty="0"/>
              <a:t>Finance Schemes – </a:t>
            </a:r>
            <a:r>
              <a:rPr lang="en-US" sz="3200" dirty="0"/>
              <a:t>Finance schemes like no-cost EMI, low-interest EMI, etc. makes it easier for customers to purchase expensive products.</a:t>
            </a:r>
          </a:p>
          <a:p>
            <a:pPr fontAlgn="base"/>
            <a:r>
              <a:rPr lang="en-US" sz="3200" b="1" dirty="0"/>
              <a:t>Shipping Schemes – </a:t>
            </a:r>
            <a:r>
              <a:rPr lang="en-US" sz="3200" dirty="0"/>
              <a:t>Sometimes huge shipping costs discourage the customers from buying products. Such short term shipping schemes remove friction.</a:t>
            </a:r>
          </a:p>
          <a:p>
            <a:pPr fontAlgn="base"/>
            <a:r>
              <a:rPr lang="en-US" sz="3200" b="1" dirty="0"/>
              <a:t>Bundle Discounts – </a:t>
            </a:r>
            <a:r>
              <a:rPr lang="en-US" sz="3200" dirty="0"/>
              <a:t>These deals are a great way to reduce unsold inventory. It includes selling bundled products at a price lesser than when those number of products are bought separately.</a:t>
            </a:r>
          </a:p>
          <a:p>
            <a:pPr fontAlgn="base"/>
            <a:r>
              <a:rPr lang="en-US" sz="3200" b="1" dirty="0"/>
              <a:t>Bulk Purchase Deals – </a:t>
            </a:r>
            <a:r>
              <a:rPr lang="en-US" sz="3200" dirty="0"/>
              <a:t>This is a great sales promotion tactic to reduce unsold inventory. It includes providing discount to customers who buy in bulk.</a:t>
            </a:r>
          </a:p>
          <a:p>
            <a:endParaRPr lang="en-IN" dirty="0"/>
          </a:p>
        </p:txBody>
      </p:sp>
    </p:spTree>
    <p:extLst>
      <p:ext uri="{BB962C8B-B14F-4D97-AF65-F5344CB8AC3E}">
        <p14:creationId xmlns:p14="http://schemas.microsoft.com/office/powerpoint/2010/main" val="379352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25B73-4677-4351-BFB2-945B91DB9780}"/>
              </a:ext>
            </a:extLst>
          </p:cNvPr>
          <p:cNvSpPr>
            <a:spLocks noGrp="1"/>
          </p:cNvSpPr>
          <p:nvPr>
            <p:ph type="title"/>
          </p:nvPr>
        </p:nvSpPr>
        <p:spPr/>
        <p:txBody>
          <a:bodyPr/>
          <a:lstStyle/>
          <a:p>
            <a:r>
              <a:rPr lang="en-IN" dirty="0"/>
              <a:t>Trade Promotion Tools</a:t>
            </a:r>
          </a:p>
        </p:txBody>
      </p:sp>
      <p:sp>
        <p:nvSpPr>
          <p:cNvPr id="3" name="Content Placeholder 2">
            <a:extLst>
              <a:ext uri="{FF2B5EF4-FFF2-40B4-BE49-F238E27FC236}">
                <a16:creationId xmlns:a16="http://schemas.microsoft.com/office/drawing/2014/main" id="{913632D9-A23E-4F1E-A1B4-65778FE41802}"/>
              </a:ext>
            </a:extLst>
          </p:cNvPr>
          <p:cNvSpPr>
            <a:spLocks noGrp="1"/>
          </p:cNvSpPr>
          <p:nvPr>
            <p:ph idx="1"/>
          </p:nvPr>
        </p:nvSpPr>
        <p:spPr/>
        <p:txBody>
          <a:bodyPr>
            <a:normAutofit fontScale="77500" lnSpcReduction="20000"/>
          </a:bodyPr>
          <a:lstStyle/>
          <a:p>
            <a:pPr fontAlgn="base"/>
            <a:r>
              <a:rPr lang="en-US" b="1" dirty="0"/>
              <a:t>Point Of Purchase Displays – </a:t>
            </a:r>
            <a:r>
              <a:rPr lang="en-US" dirty="0"/>
              <a:t>This includes providing free point of purchase (POP) display units to the retailers to increase their sales.</a:t>
            </a:r>
          </a:p>
          <a:p>
            <a:pPr fontAlgn="base"/>
            <a:r>
              <a:rPr lang="en-US" b="1" dirty="0"/>
              <a:t>Trade Shows – </a:t>
            </a:r>
            <a:r>
              <a:rPr lang="en-US" dirty="0"/>
              <a:t>Trade shows are a great sales promotion strategy where the business promotes its product to thousands of traders in the trade show. Trade shows also witness huge discounts as compared to when bought usually.</a:t>
            </a:r>
          </a:p>
          <a:p>
            <a:pPr fontAlgn="base"/>
            <a:r>
              <a:rPr lang="en-US" b="1" dirty="0"/>
              <a:t>Push Money – </a:t>
            </a:r>
            <a:r>
              <a:rPr lang="en-US" dirty="0"/>
              <a:t>Also known as spiffs, this technique includes extra payments to traders to motivate them to meet specified goals. For example, giving them a $50 bonus per unit for selling product A and $30 for selling product B for a specified time period.</a:t>
            </a:r>
          </a:p>
          <a:p>
            <a:pPr fontAlgn="base"/>
            <a:r>
              <a:rPr lang="en-US" b="1" dirty="0"/>
              <a:t>Deal Loaders –</a:t>
            </a:r>
            <a:r>
              <a:rPr lang="en-US" dirty="0"/>
              <a:t> These are the gifts provided to the traders (wholesalers and retailers) for ordering a certain quantity of product.</a:t>
            </a:r>
          </a:p>
          <a:p>
            <a:pPr fontAlgn="base"/>
            <a:r>
              <a:rPr lang="en-US" b="1" dirty="0"/>
              <a:t>Trade Deals – </a:t>
            </a:r>
            <a:r>
              <a:rPr lang="en-US" dirty="0"/>
              <a:t>These are special concessions provided to the merchants to encourage them to promote a specific product and increase its sales for a limited time period.</a:t>
            </a:r>
          </a:p>
          <a:p>
            <a:pPr fontAlgn="base"/>
            <a:r>
              <a:rPr lang="en-US" b="1" dirty="0"/>
              <a:t>Buying Allowances – </a:t>
            </a:r>
            <a:r>
              <a:rPr lang="en-US" dirty="0"/>
              <a:t>Special discounts provided to the sellers when they order a specified number of products.</a:t>
            </a:r>
          </a:p>
          <a:p>
            <a:endParaRPr lang="en-IN" dirty="0"/>
          </a:p>
        </p:txBody>
      </p:sp>
    </p:spTree>
    <p:extLst>
      <p:ext uri="{BB962C8B-B14F-4D97-AF65-F5344CB8AC3E}">
        <p14:creationId xmlns:p14="http://schemas.microsoft.com/office/powerpoint/2010/main" val="1483834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1309</Words>
  <Application>Microsoft Office PowerPoint</Application>
  <PresentationFormat>Widescreen</PresentationFormat>
  <Paragraphs>59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Sales Promotion Prof Sanjit Kaur Gujral</vt:lpstr>
      <vt:lpstr>Meaning of Sales Promotion</vt:lpstr>
      <vt:lpstr>Importance of Sales Promotion</vt:lpstr>
      <vt:lpstr>Three levels of Sales Promotion</vt:lpstr>
      <vt:lpstr>Advantages of Sales Promotion</vt:lpstr>
      <vt:lpstr>Disadvantages of Sales Promotion</vt:lpstr>
      <vt:lpstr>Sales Promotion Strategies</vt:lpstr>
      <vt:lpstr>Consumer Promotion Tools</vt:lpstr>
      <vt:lpstr>Trade Promotion Tools</vt:lpstr>
      <vt:lpstr>Sales Force Promotion Tools</vt:lpstr>
      <vt:lpstr>Example</vt:lpstr>
      <vt:lpstr>Example</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Promotion</dc:title>
  <dc:creator>ash gujral</dc:creator>
  <cp:lastModifiedBy>Sanjit Kulvinder Gujral</cp:lastModifiedBy>
  <cp:revision>12</cp:revision>
  <dcterms:created xsi:type="dcterms:W3CDTF">2020-02-08T16:44:53Z</dcterms:created>
  <dcterms:modified xsi:type="dcterms:W3CDTF">2023-01-11T14:45:06Z</dcterms:modified>
</cp:coreProperties>
</file>