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76" r:id="rId3"/>
  </p:sldMasterIdLst>
  <p:notesMasterIdLst>
    <p:notesMasterId r:id="rId53"/>
  </p:notesMasterIdLst>
  <p:sldIdLst>
    <p:sldId id="257" r:id="rId4"/>
    <p:sldId id="276" r:id="rId5"/>
    <p:sldId id="303" r:id="rId6"/>
    <p:sldId id="290" r:id="rId7"/>
    <p:sldId id="263" r:id="rId8"/>
    <p:sldId id="281" r:id="rId9"/>
    <p:sldId id="296" r:id="rId10"/>
    <p:sldId id="301" r:id="rId11"/>
    <p:sldId id="268" r:id="rId12"/>
    <p:sldId id="327" r:id="rId13"/>
    <p:sldId id="306" r:id="rId14"/>
    <p:sldId id="307" r:id="rId15"/>
    <p:sldId id="308" r:id="rId16"/>
    <p:sldId id="316" r:id="rId17"/>
    <p:sldId id="309" r:id="rId18"/>
    <p:sldId id="328" r:id="rId19"/>
    <p:sldId id="310" r:id="rId20"/>
    <p:sldId id="311" r:id="rId21"/>
    <p:sldId id="313" r:id="rId22"/>
    <p:sldId id="432" r:id="rId23"/>
    <p:sldId id="510" r:id="rId24"/>
    <p:sldId id="511" r:id="rId25"/>
    <p:sldId id="512" r:id="rId26"/>
    <p:sldId id="513" r:id="rId27"/>
    <p:sldId id="516" r:id="rId28"/>
    <p:sldId id="517" r:id="rId29"/>
    <p:sldId id="518" r:id="rId30"/>
    <p:sldId id="354" r:id="rId31"/>
    <p:sldId id="355" r:id="rId32"/>
    <p:sldId id="356" r:id="rId33"/>
    <p:sldId id="358" r:id="rId34"/>
    <p:sldId id="554" r:id="rId35"/>
    <p:sldId id="555" r:id="rId36"/>
    <p:sldId id="556" r:id="rId37"/>
    <p:sldId id="323" r:id="rId38"/>
    <p:sldId id="324" r:id="rId39"/>
    <p:sldId id="325" r:id="rId40"/>
    <p:sldId id="256" r:id="rId41"/>
    <p:sldId id="572" r:id="rId42"/>
    <p:sldId id="566" r:id="rId43"/>
    <p:sldId id="592" r:id="rId44"/>
    <p:sldId id="570" r:id="rId45"/>
    <p:sldId id="567" r:id="rId46"/>
    <p:sldId id="568" r:id="rId47"/>
    <p:sldId id="569" r:id="rId48"/>
    <p:sldId id="571" r:id="rId49"/>
    <p:sldId id="258" r:id="rId50"/>
    <p:sldId id="573" r:id="rId51"/>
    <p:sldId id="32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8F6AC-7C73-41ED-BCFC-C7E33CF8A50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C36733E-7D31-4F8F-B3BE-9382C250A88A}">
      <dgm:prSet phldrT="[Text]"/>
      <dgm:spPr/>
      <dgm:t>
        <a:bodyPr/>
        <a:lstStyle/>
        <a:p>
          <a:r>
            <a:rPr lang="en-IN" dirty="0"/>
            <a:t>Agency Brief</a:t>
          </a:r>
        </a:p>
      </dgm:t>
    </dgm:pt>
    <dgm:pt modelId="{F6DA78AA-0D5B-4C83-9CD0-C9670A05A1AE}" type="parTrans" cxnId="{6215F1FC-7527-4D2E-BDBB-F99D2F7FD131}">
      <dgm:prSet/>
      <dgm:spPr/>
      <dgm:t>
        <a:bodyPr/>
        <a:lstStyle/>
        <a:p>
          <a:endParaRPr lang="en-IN"/>
        </a:p>
      </dgm:t>
    </dgm:pt>
    <dgm:pt modelId="{CE7C68C2-2DB3-4B01-A863-487EF639FBFE}" type="sibTrans" cxnId="{6215F1FC-7527-4D2E-BDBB-F99D2F7FD131}">
      <dgm:prSet/>
      <dgm:spPr/>
      <dgm:t>
        <a:bodyPr/>
        <a:lstStyle/>
        <a:p>
          <a:endParaRPr lang="en-IN"/>
        </a:p>
      </dgm:t>
    </dgm:pt>
    <dgm:pt modelId="{D27A45FD-05A7-44BC-A5C2-8280EDCF25CC}">
      <dgm:prSet phldrT="[Text]"/>
      <dgm:spPr/>
      <dgm:t>
        <a:bodyPr/>
        <a:lstStyle/>
        <a:p>
          <a:r>
            <a:rPr lang="en-IN" dirty="0"/>
            <a:t>Creative brief</a:t>
          </a:r>
        </a:p>
      </dgm:t>
    </dgm:pt>
    <dgm:pt modelId="{806F49CD-0C80-4F8F-92E5-B826487ACCF9}" type="parTrans" cxnId="{EC967EE1-F640-47D0-9934-A2FE03151DD8}">
      <dgm:prSet/>
      <dgm:spPr/>
      <dgm:t>
        <a:bodyPr/>
        <a:lstStyle/>
        <a:p>
          <a:endParaRPr lang="en-IN"/>
        </a:p>
      </dgm:t>
    </dgm:pt>
    <dgm:pt modelId="{74D50716-71CD-406B-822E-1D77BDC3E764}" type="sibTrans" cxnId="{EC967EE1-F640-47D0-9934-A2FE03151DD8}">
      <dgm:prSet/>
      <dgm:spPr/>
      <dgm:t>
        <a:bodyPr/>
        <a:lstStyle/>
        <a:p>
          <a:endParaRPr lang="en-IN"/>
        </a:p>
      </dgm:t>
    </dgm:pt>
    <dgm:pt modelId="{99503F9B-59A1-4347-BA01-67D448290E64}">
      <dgm:prSet phldrT="[Text]"/>
      <dgm:spPr/>
      <dgm:t>
        <a:bodyPr/>
        <a:lstStyle/>
        <a:p>
          <a:r>
            <a:rPr lang="en-IN" dirty="0"/>
            <a:t>Creative </a:t>
          </a:r>
        </a:p>
      </dgm:t>
    </dgm:pt>
    <dgm:pt modelId="{662BFC63-F848-4F53-9406-9C4BBE2D8852}" type="parTrans" cxnId="{942F6FDF-A117-4BA7-B6BB-1964287CA3A6}">
      <dgm:prSet/>
      <dgm:spPr/>
      <dgm:t>
        <a:bodyPr/>
        <a:lstStyle/>
        <a:p>
          <a:endParaRPr lang="en-IN"/>
        </a:p>
      </dgm:t>
    </dgm:pt>
    <dgm:pt modelId="{ECEBD122-C57A-4929-9E8B-6402B2BB5ECA}" type="sibTrans" cxnId="{942F6FDF-A117-4BA7-B6BB-1964287CA3A6}">
      <dgm:prSet/>
      <dgm:spPr/>
      <dgm:t>
        <a:bodyPr/>
        <a:lstStyle/>
        <a:p>
          <a:endParaRPr lang="en-IN"/>
        </a:p>
      </dgm:t>
    </dgm:pt>
    <dgm:pt modelId="{9FFF685C-B957-4014-B36B-5DC925C7D2DC}">
      <dgm:prSet phldrT="[Text]"/>
      <dgm:spPr/>
      <dgm:t>
        <a:bodyPr/>
        <a:lstStyle/>
        <a:p>
          <a:r>
            <a:rPr lang="en-IN" dirty="0"/>
            <a:t>Media Brief</a:t>
          </a:r>
        </a:p>
      </dgm:t>
    </dgm:pt>
    <dgm:pt modelId="{25CD1732-B0D0-48B1-8182-278FA1A15A9A}" type="parTrans" cxnId="{3F751EE1-CE3B-4ABC-844C-E2EE43551A0A}">
      <dgm:prSet/>
      <dgm:spPr/>
      <dgm:t>
        <a:bodyPr/>
        <a:lstStyle/>
        <a:p>
          <a:endParaRPr lang="en-IN"/>
        </a:p>
      </dgm:t>
    </dgm:pt>
    <dgm:pt modelId="{13B9ECAC-3357-4FED-9BE8-10E7FBD30F2C}" type="sibTrans" cxnId="{3F751EE1-CE3B-4ABC-844C-E2EE43551A0A}">
      <dgm:prSet/>
      <dgm:spPr/>
      <dgm:t>
        <a:bodyPr/>
        <a:lstStyle/>
        <a:p>
          <a:endParaRPr lang="en-IN"/>
        </a:p>
      </dgm:t>
    </dgm:pt>
    <dgm:pt modelId="{8320600F-AB62-402C-B558-3CF59C1293F8}">
      <dgm:prSet phldrT="[Text]"/>
      <dgm:spPr/>
      <dgm:t>
        <a:bodyPr/>
        <a:lstStyle/>
        <a:p>
          <a:r>
            <a:rPr lang="en-IN" dirty="0"/>
            <a:t>Media Plan</a:t>
          </a:r>
        </a:p>
      </dgm:t>
    </dgm:pt>
    <dgm:pt modelId="{3B34337F-D1C1-4D79-870D-AAEEB6CBDF86}" type="parTrans" cxnId="{39B519A0-3AAF-41FC-8B70-DC4CE8691957}">
      <dgm:prSet/>
      <dgm:spPr/>
      <dgm:t>
        <a:bodyPr/>
        <a:lstStyle/>
        <a:p>
          <a:endParaRPr lang="en-IN"/>
        </a:p>
      </dgm:t>
    </dgm:pt>
    <dgm:pt modelId="{B2C21005-4592-4EE8-8407-02321A033DF0}" type="sibTrans" cxnId="{39B519A0-3AAF-41FC-8B70-DC4CE8691957}">
      <dgm:prSet/>
      <dgm:spPr/>
      <dgm:t>
        <a:bodyPr/>
        <a:lstStyle/>
        <a:p>
          <a:endParaRPr lang="en-IN"/>
        </a:p>
      </dgm:t>
    </dgm:pt>
    <dgm:pt modelId="{6FB39E07-2ECC-428B-ACDD-7001B3150884}">
      <dgm:prSet/>
      <dgm:spPr/>
      <dgm:t>
        <a:bodyPr/>
        <a:lstStyle/>
        <a:p>
          <a:r>
            <a:rPr lang="en-IN" dirty="0"/>
            <a:t>Production</a:t>
          </a:r>
        </a:p>
      </dgm:t>
    </dgm:pt>
    <dgm:pt modelId="{0D9CBE66-BAB6-42F6-BA4B-2CD0310EB6F5}" type="parTrans" cxnId="{A837FEEA-B400-415B-B1ED-44F9351CEC8A}">
      <dgm:prSet/>
      <dgm:spPr/>
      <dgm:t>
        <a:bodyPr/>
        <a:lstStyle/>
        <a:p>
          <a:endParaRPr lang="en-IN"/>
        </a:p>
      </dgm:t>
    </dgm:pt>
    <dgm:pt modelId="{7657F981-3078-47D2-ABF8-B1CFFC5FB01D}" type="sibTrans" cxnId="{A837FEEA-B400-415B-B1ED-44F9351CEC8A}">
      <dgm:prSet/>
      <dgm:spPr/>
      <dgm:t>
        <a:bodyPr/>
        <a:lstStyle/>
        <a:p>
          <a:endParaRPr lang="en-IN"/>
        </a:p>
      </dgm:t>
    </dgm:pt>
    <dgm:pt modelId="{83329F7C-C94C-4EE7-9FA1-3891AC46A35D}">
      <dgm:prSet/>
      <dgm:spPr/>
      <dgm:t>
        <a:bodyPr/>
        <a:lstStyle/>
        <a:p>
          <a:r>
            <a:rPr lang="en-IN" dirty="0"/>
            <a:t>Operations Scheduling</a:t>
          </a:r>
        </a:p>
      </dgm:t>
    </dgm:pt>
    <dgm:pt modelId="{FF96A859-380C-483F-8438-351468DA8CD4}" type="sibTrans" cxnId="{2886F3CA-695E-4051-AACC-FC20DD384568}">
      <dgm:prSet/>
      <dgm:spPr/>
      <dgm:t>
        <a:bodyPr/>
        <a:lstStyle/>
        <a:p>
          <a:endParaRPr lang="en-IN"/>
        </a:p>
      </dgm:t>
    </dgm:pt>
    <dgm:pt modelId="{75FBCE8B-388A-46B9-8A04-98ED4521DA18}" type="parTrans" cxnId="{2886F3CA-695E-4051-AACC-FC20DD384568}">
      <dgm:prSet/>
      <dgm:spPr/>
      <dgm:t>
        <a:bodyPr/>
        <a:lstStyle/>
        <a:p>
          <a:endParaRPr lang="en-IN"/>
        </a:p>
      </dgm:t>
    </dgm:pt>
    <dgm:pt modelId="{701783A1-A7B8-4EAD-8936-24D93C6242B7}" type="pres">
      <dgm:prSet presAssocID="{1188F6AC-7C73-41ED-BCFC-C7E33CF8A5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B319B3-3550-4BF2-9A14-F496C699A728}" type="pres">
      <dgm:prSet presAssocID="{8C36733E-7D31-4F8F-B3BE-9382C250A88A}" presName="root1" presStyleCnt="0"/>
      <dgm:spPr/>
    </dgm:pt>
    <dgm:pt modelId="{306228EB-3F03-4D6B-AA3F-75BA7DE7B6A8}" type="pres">
      <dgm:prSet presAssocID="{8C36733E-7D31-4F8F-B3BE-9382C250A88A}" presName="LevelOneTextNode" presStyleLbl="node0" presStyleIdx="0" presStyleCnt="1">
        <dgm:presLayoutVars>
          <dgm:chPref val="3"/>
        </dgm:presLayoutVars>
      </dgm:prSet>
      <dgm:spPr/>
    </dgm:pt>
    <dgm:pt modelId="{8C7A7AF3-AFDC-4659-B977-6B6EC2AC3FDD}" type="pres">
      <dgm:prSet presAssocID="{8C36733E-7D31-4F8F-B3BE-9382C250A88A}" presName="level2hierChild" presStyleCnt="0"/>
      <dgm:spPr/>
    </dgm:pt>
    <dgm:pt modelId="{2A3425A6-DF52-46D1-A78E-CD914F56A7E3}" type="pres">
      <dgm:prSet presAssocID="{806F49CD-0C80-4F8F-92E5-B826487ACCF9}" presName="conn2-1" presStyleLbl="parChTrans1D2" presStyleIdx="0" presStyleCnt="2"/>
      <dgm:spPr/>
    </dgm:pt>
    <dgm:pt modelId="{071523D0-C944-4A15-B9C7-5DEBF1630860}" type="pres">
      <dgm:prSet presAssocID="{806F49CD-0C80-4F8F-92E5-B826487ACCF9}" presName="connTx" presStyleLbl="parChTrans1D2" presStyleIdx="0" presStyleCnt="2"/>
      <dgm:spPr/>
    </dgm:pt>
    <dgm:pt modelId="{2DE07561-CBA0-40E5-B24D-94EC6FEF86ED}" type="pres">
      <dgm:prSet presAssocID="{D27A45FD-05A7-44BC-A5C2-8280EDCF25CC}" presName="root2" presStyleCnt="0"/>
      <dgm:spPr/>
    </dgm:pt>
    <dgm:pt modelId="{59B927B6-9184-4F36-AF53-8852B7A542E7}" type="pres">
      <dgm:prSet presAssocID="{D27A45FD-05A7-44BC-A5C2-8280EDCF25CC}" presName="LevelTwoTextNode" presStyleLbl="node2" presStyleIdx="0" presStyleCnt="2">
        <dgm:presLayoutVars>
          <dgm:chPref val="3"/>
        </dgm:presLayoutVars>
      </dgm:prSet>
      <dgm:spPr/>
    </dgm:pt>
    <dgm:pt modelId="{E414104E-F4B1-45ED-9DFF-E5BD39A0DD4D}" type="pres">
      <dgm:prSet presAssocID="{D27A45FD-05A7-44BC-A5C2-8280EDCF25CC}" presName="level3hierChild" presStyleCnt="0"/>
      <dgm:spPr/>
    </dgm:pt>
    <dgm:pt modelId="{71B3AAC1-62EE-4432-A6E6-72ED0ABDD476}" type="pres">
      <dgm:prSet presAssocID="{662BFC63-F848-4F53-9406-9C4BBE2D8852}" presName="conn2-1" presStyleLbl="parChTrans1D3" presStyleIdx="0" presStyleCnt="2"/>
      <dgm:spPr/>
    </dgm:pt>
    <dgm:pt modelId="{BA542341-D61E-49D9-8714-F30DBB4FCC84}" type="pres">
      <dgm:prSet presAssocID="{662BFC63-F848-4F53-9406-9C4BBE2D8852}" presName="connTx" presStyleLbl="parChTrans1D3" presStyleIdx="0" presStyleCnt="2"/>
      <dgm:spPr/>
    </dgm:pt>
    <dgm:pt modelId="{FCDC854B-DAE5-4850-A1FC-F1E8A09FBB20}" type="pres">
      <dgm:prSet presAssocID="{99503F9B-59A1-4347-BA01-67D448290E64}" presName="root2" presStyleCnt="0"/>
      <dgm:spPr/>
    </dgm:pt>
    <dgm:pt modelId="{8A215AA2-76DF-4D34-9824-88317402B401}" type="pres">
      <dgm:prSet presAssocID="{99503F9B-59A1-4347-BA01-67D448290E64}" presName="LevelTwoTextNode" presStyleLbl="node3" presStyleIdx="0" presStyleCnt="2">
        <dgm:presLayoutVars>
          <dgm:chPref val="3"/>
        </dgm:presLayoutVars>
      </dgm:prSet>
      <dgm:spPr/>
    </dgm:pt>
    <dgm:pt modelId="{82E07642-ACDD-47E8-9C03-3924093F1C11}" type="pres">
      <dgm:prSet presAssocID="{99503F9B-59A1-4347-BA01-67D448290E64}" presName="level3hierChild" presStyleCnt="0"/>
      <dgm:spPr/>
    </dgm:pt>
    <dgm:pt modelId="{641CD66E-F9FF-4FC7-8F3F-28814699E761}" type="pres">
      <dgm:prSet presAssocID="{0D9CBE66-BAB6-42F6-BA4B-2CD0310EB6F5}" presName="conn2-1" presStyleLbl="parChTrans1D4" presStyleIdx="0" presStyleCnt="2"/>
      <dgm:spPr/>
    </dgm:pt>
    <dgm:pt modelId="{5BDF7787-49D3-4FEB-ADD2-169D0352CC47}" type="pres">
      <dgm:prSet presAssocID="{0D9CBE66-BAB6-42F6-BA4B-2CD0310EB6F5}" presName="connTx" presStyleLbl="parChTrans1D4" presStyleIdx="0" presStyleCnt="2"/>
      <dgm:spPr/>
    </dgm:pt>
    <dgm:pt modelId="{C855580C-B89A-4605-8670-07D90E241A37}" type="pres">
      <dgm:prSet presAssocID="{6FB39E07-2ECC-428B-ACDD-7001B3150884}" presName="root2" presStyleCnt="0"/>
      <dgm:spPr/>
    </dgm:pt>
    <dgm:pt modelId="{7E65B22B-58F1-42FD-A6E5-769BD635D6A3}" type="pres">
      <dgm:prSet presAssocID="{6FB39E07-2ECC-428B-ACDD-7001B3150884}" presName="LevelTwoTextNode" presStyleLbl="node4" presStyleIdx="0" presStyleCnt="2">
        <dgm:presLayoutVars>
          <dgm:chPref val="3"/>
        </dgm:presLayoutVars>
      </dgm:prSet>
      <dgm:spPr/>
    </dgm:pt>
    <dgm:pt modelId="{B89CC60C-9B46-47C1-A68D-CEFBAD6B81FC}" type="pres">
      <dgm:prSet presAssocID="{6FB39E07-2ECC-428B-ACDD-7001B3150884}" presName="level3hierChild" presStyleCnt="0"/>
      <dgm:spPr/>
    </dgm:pt>
    <dgm:pt modelId="{779B413E-E3E3-426D-9399-18E11BC8227F}" type="pres">
      <dgm:prSet presAssocID="{25CD1732-B0D0-48B1-8182-278FA1A15A9A}" presName="conn2-1" presStyleLbl="parChTrans1D2" presStyleIdx="1" presStyleCnt="2"/>
      <dgm:spPr/>
    </dgm:pt>
    <dgm:pt modelId="{504ECACA-387E-44AE-8EE6-2AA51A20989F}" type="pres">
      <dgm:prSet presAssocID="{25CD1732-B0D0-48B1-8182-278FA1A15A9A}" presName="connTx" presStyleLbl="parChTrans1D2" presStyleIdx="1" presStyleCnt="2"/>
      <dgm:spPr/>
    </dgm:pt>
    <dgm:pt modelId="{64CD0AB4-756F-4B31-A5CE-EB1A9A921324}" type="pres">
      <dgm:prSet presAssocID="{9FFF685C-B957-4014-B36B-5DC925C7D2DC}" presName="root2" presStyleCnt="0"/>
      <dgm:spPr/>
    </dgm:pt>
    <dgm:pt modelId="{C4F02ED8-0815-4670-917C-F9C2F95A0B88}" type="pres">
      <dgm:prSet presAssocID="{9FFF685C-B957-4014-B36B-5DC925C7D2DC}" presName="LevelTwoTextNode" presStyleLbl="node2" presStyleIdx="1" presStyleCnt="2">
        <dgm:presLayoutVars>
          <dgm:chPref val="3"/>
        </dgm:presLayoutVars>
      </dgm:prSet>
      <dgm:spPr/>
    </dgm:pt>
    <dgm:pt modelId="{0C4324C3-6672-4A28-8784-C3A98866522E}" type="pres">
      <dgm:prSet presAssocID="{9FFF685C-B957-4014-B36B-5DC925C7D2DC}" presName="level3hierChild" presStyleCnt="0"/>
      <dgm:spPr/>
    </dgm:pt>
    <dgm:pt modelId="{26D6E9E1-56E8-4CA7-A3C7-13FDBABD4ADB}" type="pres">
      <dgm:prSet presAssocID="{3B34337F-D1C1-4D79-870D-AAEEB6CBDF86}" presName="conn2-1" presStyleLbl="parChTrans1D3" presStyleIdx="1" presStyleCnt="2"/>
      <dgm:spPr/>
    </dgm:pt>
    <dgm:pt modelId="{8DD367BE-4480-4B41-BA35-9B26462775D1}" type="pres">
      <dgm:prSet presAssocID="{3B34337F-D1C1-4D79-870D-AAEEB6CBDF86}" presName="connTx" presStyleLbl="parChTrans1D3" presStyleIdx="1" presStyleCnt="2"/>
      <dgm:spPr/>
    </dgm:pt>
    <dgm:pt modelId="{8F2B3D75-CB7E-4030-B8D5-47FCE57D5562}" type="pres">
      <dgm:prSet presAssocID="{8320600F-AB62-402C-B558-3CF59C1293F8}" presName="root2" presStyleCnt="0"/>
      <dgm:spPr/>
    </dgm:pt>
    <dgm:pt modelId="{7BBB892F-83E2-45A6-A8FB-7ED9C85F1FEA}" type="pres">
      <dgm:prSet presAssocID="{8320600F-AB62-402C-B558-3CF59C1293F8}" presName="LevelTwoTextNode" presStyleLbl="node3" presStyleIdx="1" presStyleCnt="2">
        <dgm:presLayoutVars>
          <dgm:chPref val="3"/>
        </dgm:presLayoutVars>
      </dgm:prSet>
      <dgm:spPr/>
    </dgm:pt>
    <dgm:pt modelId="{A1579918-FEF5-44D8-A4D1-2DB2A5CB29AF}" type="pres">
      <dgm:prSet presAssocID="{8320600F-AB62-402C-B558-3CF59C1293F8}" presName="level3hierChild" presStyleCnt="0"/>
      <dgm:spPr/>
    </dgm:pt>
    <dgm:pt modelId="{30D9B9FB-8B8E-4C70-822D-65DFC36C09A7}" type="pres">
      <dgm:prSet presAssocID="{75FBCE8B-388A-46B9-8A04-98ED4521DA18}" presName="conn2-1" presStyleLbl="parChTrans1D4" presStyleIdx="1" presStyleCnt="2"/>
      <dgm:spPr/>
    </dgm:pt>
    <dgm:pt modelId="{A63C2995-60B9-4256-89C7-A44BDCBFCD0C}" type="pres">
      <dgm:prSet presAssocID="{75FBCE8B-388A-46B9-8A04-98ED4521DA18}" presName="connTx" presStyleLbl="parChTrans1D4" presStyleIdx="1" presStyleCnt="2"/>
      <dgm:spPr/>
    </dgm:pt>
    <dgm:pt modelId="{3360C28A-B899-4067-BF1F-1F75EEC8E5DD}" type="pres">
      <dgm:prSet presAssocID="{83329F7C-C94C-4EE7-9FA1-3891AC46A35D}" presName="root2" presStyleCnt="0"/>
      <dgm:spPr/>
    </dgm:pt>
    <dgm:pt modelId="{8729E0E2-80A8-4589-BC3A-261B6972AD31}" type="pres">
      <dgm:prSet presAssocID="{83329F7C-C94C-4EE7-9FA1-3891AC46A35D}" presName="LevelTwoTextNode" presStyleLbl="node4" presStyleIdx="1" presStyleCnt="2">
        <dgm:presLayoutVars>
          <dgm:chPref val="3"/>
        </dgm:presLayoutVars>
      </dgm:prSet>
      <dgm:spPr/>
    </dgm:pt>
    <dgm:pt modelId="{7405845E-A037-4B7A-8DB3-440E154EF58E}" type="pres">
      <dgm:prSet presAssocID="{83329F7C-C94C-4EE7-9FA1-3891AC46A35D}" presName="level3hierChild" presStyleCnt="0"/>
      <dgm:spPr/>
    </dgm:pt>
  </dgm:ptLst>
  <dgm:cxnLst>
    <dgm:cxn modelId="{96CE8104-4289-4115-9E36-FDA3485CB010}" type="presOf" srcId="{99503F9B-59A1-4347-BA01-67D448290E64}" destId="{8A215AA2-76DF-4D34-9824-88317402B401}" srcOrd="0" destOrd="0" presId="urn:microsoft.com/office/officeart/2008/layout/HorizontalMultiLevelHierarchy"/>
    <dgm:cxn modelId="{E45E2809-18C0-4E36-9D50-53B7D5E1AA3B}" type="presOf" srcId="{3B34337F-D1C1-4D79-870D-AAEEB6CBDF86}" destId="{26D6E9E1-56E8-4CA7-A3C7-13FDBABD4ADB}" srcOrd="0" destOrd="0" presId="urn:microsoft.com/office/officeart/2008/layout/HorizontalMultiLevelHierarchy"/>
    <dgm:cxn modelId="{A7CCF60E-5933-403A-B9FB-31640717E64F}" type="presOf" srcId="{8C36733E-7D31-4F8F-B3BE-9382C250A88A}" destId="{306228EB-3F03-4D6B-AA3F-75BA7DE7B6A8}" srcOrd="0" destOrd="0" presId="urn:microsoft.com/office/officeart/2008/layout/HorizontalMultiLevelHierarchy"/>
    <dgm:cxn modelId="{CF38CF12-B751-4DC2-9F79-F0496D9CABF8}" type="presOf" srcId="{3B34337F-D1C1-4D79-870D-AAEEB6CBDF86}" destId="{8DD367BE-4480-4B41-BA35-9B26462775D1}" srcOrd="1" destOrd="0" presId="urn:microsoft.com/office/officeart/2008/layout/HorizontalMultiLevelHierarchy"/>
    <dgm:cxn modelId="{A0E78F27-C84E-4F34-B036-78B2F0AD8DBD}" type="presOf" srcId="{806F49CD-0C80-4F8F-92E5-B826487ACCF9}" destId="{071523D0-C944-4A15-B9C7-5DEBF1630860}" srcOrd="1" destOrd="0" presId="urn:microsoft.com/office/officeart/2008/layout/HorizontalMultiLevelHierarchy"/>
    <dgm:cxn modelId="{98A09429-6146-4B2E-B46A-BF743B385D8B}" type="presOf" srcId="{662BFC63-F848-4F53-9406-9C4BBE2D8852}" destId="{BA542341-D61E-49D9-8714-F30DBB4FCC84}" srcOrd="1" destOrd="0" presId="urn:microsoft.com/office/officeart/2008/layout/HorizontalMultiLevelHierarchy"/>
    <dgm:cxn modelId="{58E75932-E1F0-4C51-96BA-81F10F7B4942}" type="presOf" srcId="{0D9CBE66-BAB6-42F6-BA4B-2CD0310EB6F5}" destId="{641CD66E-F9FF-4FC7-8F3F-28814699E761}" srcOrd="0" destOrd="0" presId="urn:microsoft.com/office/officeart/2008/layout/HorizontalMultiLevelHierarchy"/>
    <dgm:cxn modelId="{5B83FA69-E8F4-4784-90F4-FEE54E7FF181}" type="presOf" srcId="{0D9CBE66-BAB6-42F6-BA4B-2CD0310EB6F5}" destId="{5BDF7787-49D3-4FEB-ADD2-169D0352CC47}" srcOrd="1" destOrd="0" presId="urn:microsoft.com/office/officeart/2008/layout/HorizontalMultiLevelHierarchy"/>
    <dgm:cxn modelId="{2196FB49-B63F-44F6-A946-8093D2C8C178}" type="presOf" srcId="{662BFC63-F848-4F53-9406-9C4BBE2D8852}" destId="{71B3AAC1-62EE-4432-A6E6-72ED0ABDD476}" srcOrd="0" destOrd="0" presId="urn:microsoft.com/office/officeart/2008/layout/HorizontalMultiLevelHierarchy"/>
    <dgm:cxn modelId="{A8F0CD6A-4D4B-4F09-BB62-9E66768F38BA}" type="presOf" srcId="{806F49CD-0C80-4F8F-92E5-B826487ACCF9}" destId="{2A3425A6-DF52-46D1-A78E-CD914F56A7E3}" srcOrd="0" destOrd="0" presId="urn:microsoft.com/office/officeart/2008/layout/HorizontalMultiLevelHierarchy"/>
    <dgm:cxn modelId="{CCBFA54D-4B3D-488E-A6C0-30341A07B89A}" type="presOf" srcId="{8320600F-AB62-402C-B558-3CF59C1293F8}" destId="{7BBB892F-83E2-45A6-A8FB-7ED9C85F1FEA}" srcOrd="0" destOrd="0" presId="urn:microsoft.com/office/officeart/2008/layout/HorizontalMultiLevelHierarchy"/>
    <dgm:cxn modelId="{ECF26750-9961-4B29-9499-E674E1B03F4F}" type="presOf" srcId="{75FBCE8B-388A-46B9-8A04-98ED4521DA18}" destId="{A63C2995-60B9-4256-89C7-A44BDCBFCD0C}" srcOrd="1" destOrd="0" presId="urn:microsoft.com/office/officeart/2008/layout/HorizontalMultiLevelHierarchy"/>
    <dgm:cxn modelId="{459AEB80-D307-40F1-BDCF-F6CEC97B3D9B}" type="presOf" srcId="{6FB39E07-2ECC-428B-ACDD-7001B3150884}" destId="{7E65B22B-58F1-42FD-A6E5-769BD635D6A3}" srcOrd="0" destOrd="0" presId="urn:microsoft.com/office/officeart/2008/layout/HorizontalMultiLevelHierarchy"/>
    <dgm:cxn modelId="{0801B38E-43F2-4031-95BA-7F9D45448B23}" type="presOf" srcId="{75FBCE8B-388A-46B9-8A04-98ED4521DA18}" destId="{30D9B9FB-8B8E-4C70-822D-65DFC36C09A7}" srcOrd="0" destOrd="0" presId="urn:microsoft.com/office/officeart/2008/layout/HorizontalMultiLevelHierarchy"/>
    <dgm:cxn modelId="{39B519A0-3AAF-41FC-8B70-DC4CE8691957}" srcId="{9FFF685C-B957-4014-B36B-5DC925C7D2DC}" destId="{8320600F-AB62-402C-B558-3CF59C1293F8}" srcOrd="0" destOrd="0" parTransId="{3B34337F-D1C1-4D79-870D-AAEEB6CBDF86}" sibTransId="{B2C21005-4592-4EE8-8407-02321A033DF0}"/>
    <dgm:cxn modelId="{66C5F2A4-B214-4062-A27C-F12B4B160440}" type="presOf" srcId="{1188F6AC-7C73-41ED-BCFC-C7E33CF8A505}" destId="{701783A1-A7B8-4EAD-8936-24D93C6242B7}" srcOrd="0" destOrd="0" presId="urn:microsoft.com/office/officeart/2008/layout/HorizontalMultiLevelHierarchy"/>
    <dgm:cxn modelId="{43547ABA-913D-4A87-9C2A-B169523C1149}" type="presOf" srcId="{83329F7C-C94C-4EE7-9FA1-3891AC46A35D}" destId="{8729E0E2-80A8-4589-BC3A-261B6972AD31}" srcOrd="0" destOrd="0" presId="urn:microsoft.com/office/officeart/2008/layout/HorizontalMultiLevelHierarchy"/>
    <dgm:cxn modelId="{4896E0C4-7051-4586-8C23-7EB9E69A4B45}" type="presOf" srcId="{25CD1732-B0D0-48B1-8182-278FA1A15A9A}" destId="{779B413E-E3E3-426D-9399-18E11BC8227F}" srcOrd="0" destOrd="0" presId="urn:microsoft.com/office/officeart/2008/layout/HorizontalMultiLevelHierarchy"/>
    <dgm:cxn modelId="{2886F3CA-695E-4051-AACC-FC20DD384568}" srcId="{8320600F-AB62-402C-B558-3CF59C1293F8}" destId="{83329F7C-C94C-4EE7-9FA1-3891AC46A35D}" srcOrd="0" destOrd="0" parTransId="{75FBCE8B-388A-46B9-8A04-98ED4521DA18}" sibTransId="{FF96A859-380C-483F-8438-351468DA8CD4}"/>
    <dgm:cxn modelId="{2D1E4BDD-2D66-4C38-92FF-3FF8FFFBC273}" type="presOf" srcId="{25CD1732-B0D0-48B1-8182-278FA1A15A9A}" destId="{504ECACA-387E-44AE-8EE6-2AA51A20989F}" srcOrd="1" destOrd="0" presId="urn:microsoft.com/office/officeart/2008/layout/HorizontalMultiLevelHierarchy"/>
    <dgm:cxn modelId="{942F6FDF-A117-4BA7-B6BB-1964287CA3A6}" srcId="{D27A45FD-05A7-44BC-A5C2-8280EDCF25CC}" destId="{99503F9B-59A1-4347-BA01-67D448290E64}" srcOrd="0" destOrd="0" parTransId="{662BFC63-F848-4F53-9406-9C4BBE2D8852}" sibTransId="{ECEBD122-C57A-4929-9E8B-6402B2BB5ECA}"/>
    <dgm:cxn modelId="{3F751EE1-CE3B-4ABC-844C-E2EE43551A0A}" srcId="{8C36733E-7D31-4F8F-B3BE-9382C250A88A}" destId="{9FFF685C-B957-4014-B36B-5DC925C7D2DC}" srcOrd="1" destOrd="0" parTransId="{25CD1732-B0D0-48B1-8182-278FA1A15A9A}" sibTransId="{13B9ECAC-3357-4FED-9BE8-10E7FBD30F2C}"/>
    <dgm:cxn modelId="{EC967EE1-F640-47D0-9934-A2FE03151DD8}" srcId="{8C36733E-7D31-4F8F-B3BE-9382C250A88A}" destId="{D27A45FD-05A7-44BC-A5C2-8280EDCF25CC}" srcOrd="0" destOrd="0" parTransId="{806F49CD-0C80-4F8F-92E5-B826487ACCF9}" sibTransId="{74D50716-71CD-406B-822E-1D77BDC3E764}"/>
    <dgm:cxn modelId="{A837FEEA-B400-415B-B1ED-44F9351CEC8A}" srcId="{99503F9B-59A1-4347-BA01-67D448290E64}" destId="{6FB39E07-2ECC-428B-ACDD-7001B3150884}" srcOrd="0" destOrd="0" parTransId="{0D9CBE66-BAB6-42F6-BA4B-2CD0310EB6F5}" sibTransId="{7657F981-3078-47D2-ABF8-B1CFFC5FB01D}"/>
    <dgm:cxn modelId="{C949DAEE-51DF-4D8D-A4E8-A9FC7536BB88}" type="presOf" srcId="{D27A45FD-05A7-44BC-A5C2-8280EDCF25CC}" destId="{59B927B6-9184-4F36-AF53-8852B7A542E7}" srcOrd="0" destOrd="0" presId="urn:microsoft.com/office/officeart/2008/layout/HorizontalMultiLevelHierarchy"/>
    <dgm:cxn modelId="{6E196FF7-A869-442F-B867-69AC89189D6E}" type="presOf" srcId="{9FFF685C-B957-4014-B36B-5DC925C7D2DC}" destId="{C4F02ED8-0815-4670-917C-F9C2F95A0B88}" srcOrd="0" destOrd="0" presId="urn:microsoft.com/office/officeart/2008/layout/HorizontalMultiLevelHierarchy"/>
    <dgm:cxn modelId="{6215F1FC-7527-4D2E-BDBB-F99D2F7FD131}" srcId="{1188F6AC-7C73-41ED-BCFC-C7E33CF8A505}" destId="{8C36733E-7D31-4F8F-B3BE-9382C250A88A}" srcOrd="0" destOrd="0" parTransId="{F6DA78AA-0D5B-4C83-9CD0-C9670A05A1AE}" sibTransId="{CE7C68C2-2DB3-4B01-A863-487EF639FBFE}"/>
    <dgm:cxn modelId="{9FFAB51A-3BD3-476C-8CFD-D8CEBD7CBEF3}" type="presParOf" srcId="{701783A1-A7B8-4EAD-8936-24D93C6242B7}" destId="{39B319B3-3550-4BF2-9A14-F496C699A728}" srcOrd="0" destOrd="0" presId="urn:microsoft.com/office/officeart/2008/layout/HorizontalMultiLevelHierarchy"/>
    <dgm:cxn modelId="{F6B1DADF-294A-4721-A318-18905770F3D1}" type="presParOf" srcId="{39B319B3-3550-4BF2-9A14-F496C699A728}" destId="{306228EB-3F03-4D6B-AA3F-75BA7DE7B6A8}" srcOrd="0" destOrd="0" presId="urn:microsoft.com/office/officeart/2008/layout/HorizontalMultiLevelHierarchy"/>
    <dgm:cxn modelId="{63D1E1AD-B811-4377-80AA-A4BA09F5F5AD}" type="presParOf" srcId="{39B319B3-3550-4BF2-9A14-F496C699A728}" destId="{8C7A7AF3-AFDC-4659-B977-6B6EC2AC3FDD}" srcOrd="1" destOrd="0" presId="urn:microsoft.com/office/officeart/2008/layout/HorizontalMultiLevelHierarchy"/>
    <dgm:cxn modelId="{09D87010-F1E0-4B95-9463-33AA581FAF3C}" type="presParOf" srcId="{8C7A7AF3-AFDC-4659-B977-6B6EC2AC3FDD}" destId="{2A3425A6-DF52-46D1-A78E-CD914F56A7E3}" srcOrd="0" destOrd="0" presId="urn:microsoft.com/office/officeart/2008/layout/HorizontalMultiLevelHierarchy"/>
    <dgm:cxn modelId="{E511CA2E-0492-47FD-B351-5F18F1156D43}" type="presParOf" srcId="{2A3425A6-DF52-46D1-A78E-CD914F56A7E3}" destId="{071523D0-C944-4A15-B9C7-5DEBF1630860}" srcOrd="0" destOrd="0" presId="urn:microsoft.com/office/officeart/2008/layout/HorizontalMultiLevelHierarchy"/>
    <dgm:cxn modelId="{FC888961-D9C6-4672-AEB6-12A7897FD161}" type="presParOf" srcId="{8C7A7AF3-AFDC-4659-B977-6B6EC2AC3FDD}" destId="{2DE07561-CBA0-40E5-B24D-94EC6FEF86ED}" srcOrd="1" destOrd="0" presId="urn:microsoft.com/office/officeart/2008/layout/HorizontalMultiLevelHierarchy"/>
    <dgm:cxn modelId="{2A0D204F-FA47-45D0-90D0-4F12EAE5EA2B}" type="presParOf" srcId="{2DE07561-CBA0-40E5-B24D-94EC6FEF86ED}" destId="{59B927B6-9184-4F36-AF53-8852B7A542E7}" srcOrd="0" destOrd="0" presId="urn:microsoft.com/office/officeart/2008/layout/HorizontalMultiLevelHierarchy"/>
    <dgm:cxn modelId="{41DA2F7C-49FA-4FE6-9221-E38F932128A2}" type="presParOf" srcId="{2DE07561-CBA0-40E5-B24D-94EC6FEF86ED}" destId="{E414104E-F4B1-45ED-9DFF-E5BD39A0DD4D}" srcOrd="1" destOrd="0" presId="urn:microsoft.com/office/officeart/2008/layout/HorizontalMultiLevelHierarchy"/>
    <dgm:cxn modelId="{9333CF7F-2671-49FD-9FEF-82BFF6A83B50}" type="presParOf" srcId="{E414104E-F4B1-45ED-9DFF-E5BD39A0DD4D}" destId="{71B3AAC1-62EE-4432-A6E6-72ED0ABDD476}" srcOrd="0" destOrd="0" presId="urn:microsoft.com/office/officeart/2008/layout/HorizontalMultiLevelHierarchy"/>
    <dgm:cxn modelId="{DBC07E25-E98D-4B90-AA82-5D6DB732716C}" type="presParOf" srcId="{71B3AAC1-62EE-4432-A6E6-72ED0ABDD476}" destId="{BA542341-D61E-49D9-8714-F30DBB4FCC84}" srcOrd="0" destOrd="0" presId="urn:microsoft.com/office/officeart/2008/layout/HorizontalMultiLevelHierarchy"/>
    <dgm:cxn modelId="{576FAFFC-5CC8-41DC-A460-DEC9E3C05486}" type="presParOf" srcId="{E414104E-F4B1-45ED-9DFF-E5BD39A0DD4D}" destId="{FCDC854B-DAE5-4850-A1FC-F1E8A09FBB20}" srcOrd="1" destOrd="0" presId="urn:microsoft.com/office/officeart/2008/layout/HorizontalMultiLevelHierarchy"/>
    <dgm:cxn modelId="{80870C7C-0A33-47CB-ABE6-AC828FEF1C8D}" type="presParOf" srcId="{FCDC854B-DAE5-4850-A1FC-F1E8A09FBB20}" destId="{8A215AA2-76DF-4D34-9824-88317402B401}" srcOrd="0" destOrd="0" presId="urn:microsoft.com/office/officeart/2008/layout/HorizontalMultiLevelHierarchy"/>
    <dgm:cxn modelId="{E2FFD5D4-B348-4405-8C5A-70AFCCDEBA0E}" type="presParOf" srcId="{FCDC854B-DAE5-4850-A1FC-F1E8A09FBB20}" destId="{82E07642-ACDD-47E8-9C03-3924093F1C11}" srcOrd="1" destOrd="0" presId="urn:microsoft.com/office/officeart/2008/layout/HorizontalMultiLevelHierarchy"/>
    <dgm:cxn modelId="{2E695410-E0A7-4918-9EE2-8DD0F502C423}" type="presParOf" srcId="{82E07642-ACDD-47E8-9C03-3924093F1C11}" destId="{641CD66E-F9FF-4FC7-8F3F-28814699E761}" srcOrd="0" destOrd="0" presId="urn:microsoft.com/office/officeart/2008/layout/HorizontalMultiLevelHierarchy"/>
    <dgm:cxn modelId="{E2ED6BB5-6C4E-4E6B-8D40-3AFFE25C0C15}" type="presParOf" srcId="{641CD66E-F9FF-4FC7-8F3F-28814699E761}" destId="{5BDF7787-49D3-4FEB-ADD2-169D0352CC47}" srcOrd="0" destOrd="0" presId="urn:microsoft.com/office/officeart/2008/layout/HorizontalMultiLevelHierarchy"/>
    <dgm:cxn modelId="{1CD31C5A-6941-4764-A00C-4EE4218A353D}" type="presParOf" srcId="{82E07642-ACDD-47E8-9C03-3924093F1C11}" destId="{C855580C-B89A-4605-8670-07D90E241A37}" srcOrd="1" destOrd="0" presId="urn:microsoft.com/office/officeart/2008/layout/HorizontalMultiLevelHierarchy"/>
    <dgm:cxn modelId="{FF9C750F-771D-4DF6-B940-AC74DFCA6666}" type="presParOf" srcId="{C855580C-B89A-4605-8670-07D90E241A37}" destId="{7E65B22B-58F1-42FD-A6E5-769BD635D6A3}" srcOrd="0" destOrd="0" presId="urn:microsoft.com/office/officeart/2008/layout/HorizontalMultiLevelHierarchy"/>
    <dgm:cxn modelId="{4585945D-8376-40C1-A3B5-793BEC66BC75}" type="presParOf" srcId="{C855580C-B89A-4605-8670-07D90E241A37}" destId="{B89CC60C-9B46-47C1-A68D-CEFBAD6B81FC}" srcOrd="1" destOrd="0" presId="urn:microsoft.com/office/officeart/2008/layout/HorizontalMultiLevelHierarchy"/>
    <dgm:cxn modelId="{9D62FE5B-35D8-407B-9585-5E4A4A4BDD6B}" type="presParOf" srcId="{8C7A7AF3-AFDC-4659-B977-6B6EC2AC3FDD}" destId="{779B413E-E3E3-426D-9399-18E11BC8227F}" srcOrd="2" destOrd="0" presId="urn:microsoft.com/office/officeart/2008/layout/HorizontalMultiLevelHierarchy"/>
    <dgm:cxn modelId="{3B35DC32-171C-498B-A4BD-58D32B75B47B}" type="presParOf" srcId="{779B413E-E3E3-426D-9399-18E11BC8227F}" destId="{504ECACA-387E-44AE-8EE6-2AA51A20989F}" srcOrd="0" destOrd="0" presId="urn:microsoft.com/office/officeart/2008/layout/HorizontalMultiLevelHierarchy"/>
    <dgm:cxn modelId="{536B1EB7-5FCC-4531-A42F-821204557829}" type="presParOf" srcId="{8C7A7AF3-AFDC-4659-B977-6B6EC2AC3FDD}" destId="{64CD0AB4-756F-4B31-A5CE-EB1A9A921324}" srcOrd="3" destOrd="0" presId="urn:microsoft.com/office/officeart/2008/layout/HorizontalMultiLevelHierarchy"/>
    <dgm:cxn modelId="{F434146F-664A-4B28-970E-03EA83F1D473}" type="presParOf" srcId="{64CD0AB4-756F-4B31-A5CE-EB1A9A921324}" destId="{C4F02ED8-0815-4670-917C-F9C2F95A0B88}" srcOrd="0" destOrd="0" presId="urn:microsoft.com/office/officeart/2008/layout/HorizontalMultiLevelHierarchy"/>
    <dgm:cxn modelId="{C213C817-BD22-42DE-8196-C0000FFAF7EE}" type="presParOf" srcId="{64CD0AB4-756F-4B31-A5CE-EB1A9A921324}" destId="{0C4324C3-6672-4A28-8784-C3A98866522E}" srcOrd="1" destOrd="0" presId="urn:microsoft.com/office/officeart/2008/layout/HorizontalMultiLevelHierarchy"/>
    <dgm:cxn modelId="{94005B5E-7BE3-47EC-BF80-2FC8B940FD20}" type="presParOf" srcId="{0C4324C3-6672-4A28-8784-C3A98866522E}" destId="{26D6E9E1-56E8-4CA7-A3C7-13FDBABD4ADB}" srcOrd="0" destOrd="0" presId="urn:microsoft.com/office/officeart/2008/layout/HorizontalMultiLevelHierarchy"/>
    <dgm:cxn modelId="{2D99A0FF-B9BD-46F1-96B9-EB6EB80DC85B}" type="presParOf" srcId="{26D6E9E1-56E8-4CA7-A3C7-13FDBABD4ADB}" destId="{8DD367BE-4480-4B41-BA35-9B26462775D1}" srcOrd="0" destOrd="0" presId="urn:microsoft.com/office/officeart/2008/layout/HorizontalMultiLevelHierarchy"/>
    <dgm:cxn modelId="{D91BEC43-9C34-46E4-8665-2B5FCE44AAA9}" type="presParOf" srcId="{0C4324C3-6672-4A28-8784-C3A98866522E}" destId="{8F2B3D75-CB7E-4030-B8D5-47FCE57D5562}" srcOrd="1" destOrd="0" presId="urn:microsoft.com/office/officeart/2008/layout/HorizontalMultiLevelHierarchy"/>
    <dgm:cxn modelId="{8A0F8CAF-9077-4055-A269-D03E68E252CC}" type="presParOf" srcId="{8F2B3D75-CB7E-4030-B8D5-47FCE57D5562}" destId="{7BBB892F-83E2-45A6-A8FB-7ED9C85F1FEA}" srcOrd="0" destOrd="0" presId="urn:microsoft.com/office/officeart/2008/layout/HorizontalMultiLevelHierarchy"/>
    <dgm:cxn modelId="{4406BD2C-5021-4537-96D1-5E20B87093AD}" type="presParOf" srcId="{8F2B3D75-CB7E-4030-B8D5-47FCE57D5562}" destId="{A1579918-FEF5-44D8-A4D1-2DB2A5CB29AF}" srcOrd="1" destOrd="0" presId="urn:microsoft.com/office/officeart/2008/layout/HorizontalMultiLevelHierarchy"/>
    <dgm:cxn modelId="{DF64AC7D-679A-4460-92F6-95653AE798F3}" type="presParOf" srcId="{A1579918-FEF5-44D8-A4D1-2DB2A5CB29AF}" destId="{30D9B9FB-8B8E-4C70-822D-65DFC36C09A7}" srcOrd="0" destOrd="0" presId="urn:microsoft.com/office/officeart/2008/layout/HorizontalMultiLevelHierarchy"/>
    <dgm:cxn modelId="{F18DE458-AF15-4221-9C1B-32830E153974}" type="presParOf" srcId="{30D9B9FB-8B8E-4C70-822D-65DFC36C09A7}" destId="{A63C2995-60B9-4256-89C7-A44BDCBFCD0C}" srcOrd="0" destOrd="0" presId="urn:microsoft.com/office/officeart/2008/layout/HorizontalMultiLevelHierarchy"/>
    <dgm:cxn modelId="{4FF05FF6-9FDE-4EA8-B1DB-E0DCC39975C2}" type="presParOf" srcId="{A1579918-FEF5-44D8-A4D1-2DB2A5CB29AF}" destId="{3360C28A-B899-4067-BF1F-1F75EEC8E5DD}" srcOrd="1" destOrd="0" presId="urn:microsoft.com/office/officeart/2008/layout/HorizontalMultiLevelHierarchy"/>
    <dgm:cxn modelId="{5B4E7E54-13DB-41ED-9699-EE3A8C48E5F5}" type="presParOf" srcId="{3360C28A-B899-4067-BF1F-1F75EEC8E5DD}" destId="{8729E0E2-80A8-4589-BC3A-261B6972AD31}" srcOrd="0" destOrd="0" presId="urn:microsoft.com/office/officeart/2008/layout/HorizontalMultiLevelHierarchy"/>
    <dgm:cxn modelId="{0E6E1E9C-FA92-4E63-9F68-73D420761939}" type="presParOf" srcId="{3360C28A-B899-4067-BF1F-1F75EEC8E5DD}" destId="{7405845E-A037-4B7A-8DB3-440E154EF5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9B9FB-8B8E-4C70-822D-65DFC36C09A7}">
      <dsp:nvSpPr>
        <dsp:cNvPr id="0" name=""/>
        <dsp:cNvSpPr/>
      </dsp:nvSpPr>
      <dsp:spPr>
        <a:xfrm>
          <a:off x="5037517" y="2278834"/>
          <a:ext cx="372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214286" y="2315250"/>
        <a:ext cx="18607" cy="18607"/>
      </dsp:txXfrm>
    </dsp:sp>
    <dsp:sp modelId="{26D6E9E1-56E8-4CA7-A3C7-13FDBABD4ADB}">
      <dsp:nvSpPr>
        <dsp:cNvPr id="0" name=""/>
        <dsp:cNvSpPr/>
      </dsp:nvSpPr>
      <dsp:spPr>
        <a:xfrm>
          <a:off x="2804637" y="2278834"/>
          <a:ext cx="372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81407" y="2315250"/>
        <a:ext cx="18607" cy="18607"/>
      </dsp:txXfrm>
    </dsp:sp>
    <dsp:sp modelId="{779B413E-E3E3-426D-9399-18E11BC8227F}">
      <dsp:nvSpPr>
        <dsp:cNvPr id="0" name=""/>
        <dsp:cNvSpPr/>
      </dsp:nvSpPr>
      <dsp:spPr>
        <a:xfrm>
          <a:off x="571757" y="1969994"/>
          <a:ext cx="372146" cy="354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073" y="0"/>
              </a:lnTo>
              <a:lnTo>
                <a:pt x="186073" y="354560"/>
              </a:lnTo>
              <a:lnTo>
                <a:pt x="372146" y="3545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744980" y="2134423"/>
        <a:ext cx="25700" cy="25700"/>
      </dsp:txXfrm>
    </dsp:sp>
    <dsp:sp modelId="{641CD66E-F9FF-4FC7-8F3F-28814699E761}">
      <dsp:nvSpPr>
        <dsp:cNvPr id="0" name=""/>
        <dsp:cNvSpPr/>
      </dsp:nvSpPr>
      <dsp:spPr>
        <a:xfrm>
          <a:off x="5037517" y="1569713"/>
          <a:ext cx="372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214286" y="1606129"/>
        <a:ext cx="18607" cy="18607"/>
      </dsp:txXfrm>
    </dsp:sp>
    <dsp:sp modelId="{71B3AAC1-62EE-4432-A6E6-72ED0ABDD476}">
      <dsp:nvSpPr>
        <dsp:cNvPr id="0" name=""/>
        <dsp:cNvSpPr/>
      </dsp:nvSpPr>
      <dsp:spPr>
        <a:xfrm>
          <a:off x="2804637" y="1569713"/>
          <a:ext cx="372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81407" y="1606129"/>
        <a:ext cx="18607" cy="18607"/>
      </dsp:txXfrm>
    </dsp:sp>
    <dsp:sp modelId="{2A3425A6-DF52-46D1-A78E-CD914F56A7E3}">
      <dsp:nvSpPr>
        <dsp:cNvPr id="0" name=""/>
        <dsp:cNvSpPr/>
      </dsp:nvSpPr>
      <dsp:spPr>
        <a:xfrm>
          <a:off x="571757" y="1615433"/>
          <a:ext cx="372146" cy="354560"/>
        </a:xfrm>
        <a:custGeom>
          <a:avLst/>
          <a:gdLst/>
          <a:ahLst/>
          <a:cxnLst/>
          <a:rect l="0" t="0" r="0" b="0"/>
          <a:pathLst>
            <a:path>
              <a:moveTo>
                <a:pt x="0" y="354560"/>
              </a:moveTo>
              <a:lnTo>
                <a:pt x="186073" y="354560"/>
              </a:lnTo>
              <a:lnTo>
                <a:pt x="186073" y="0"/>
              </a:lnTo>
              <a:lnTo>
                <a:pt x="3721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744980" y="1779863"/>
        <a:ext cx="25700" cy="25700"/>
      </dsp:txXfrm>
    </dsp:sp>
    <dsp:sp modelId="{306228EB-3F03-4D6B-AA3F-75BA7DE7B6A8}">
      <dsp:nvSpPr>
        <dsp:cNvPr id="0" name=""/>
        <dsp:cNvSpPr/>
      </dsp:nvSpPr>
      <dsp:spPr>
        <a:xfrm rot="16200000">
          <a:off x="-1204776" y="1686345"/>
          <a:ext cx="2985772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Agency Brief</a:t>
          </a:r>
        </a:p>
      </dsp:txBody>
      <dsp:txXfrm>
        <a:off x="-1204776" y="1686345"/>
        <a:ext cx="2985772" cy="567296"/>
      </dsp:txXfrm>
    </dsp:sp>
    <dsp:sp modelId="{59B927B6-9184-4F36-AF53-8852B7A542E7}">
      <dsp:nvSpPr>
        <dsp:cNvPr id="0" name=""/>
        <dsp:cNvSpPr/>
      </dsp:nvSpPr>
      <dsp:spPr>
        <a:xfrm>
          <a:off x="943904" y="1331785"/>
          <a:ext cx="1860733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Creative brief</a:t>
          </a:r>
        </a:p>
      </dsp:txBody>
      <dsp:txXfrm>
        <a:off x="943904" y="1331785"/>
        <a:ext cx="1860733" cy="567296"/>
      </dsp:txXfrm>
    </dsp:sp>
    <dsp:sp modelId="{8A215AA2-76DF-4D34-9824-88317402B401}">
      <dsp:nvSpPr>
        <dsp:cNvPr id="0" name=""/>
        <dsp:cNvSpPr/>
      </dsp:nvSpPr>
      <dsp:spPr>
        <a:xfrm>
          <a:off x="3176784" y="1331785"/>
          <a:ext cx="1860733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Creative </a:t>
          </a:r>
        </a:p>
      </dsp:txBody>
      <dsp:txXfrm>
        <a:off x="3176784" y="1331785"/>
        <a:ext cx="1860733" cy="567296"/>
      </dsp:txXfrm>
    </dsp:sp>
    <dsp:sp modelId="{7E65B22B-58F1-42FD-A6E5-769BD635D6A3}">
      <dsp:nvSpPr>
        <dsp:cNvPr id="0" name=""/>
        <dsp:cNvSpPr/>
      </dsp:nvSpPr>
      <dsp:spPr>
        <a:xfrm>
          <a:off x="5409663" y="1331785"/>
          <a:ext cx="1860733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Production</a:t>
          </a:r>
        </a:p>
      </dsp:txBody>
      <dsp:txXfrm>
        <a:off x="5409663" y="1331785"/>
        <a:ext cx="1860733" cy="567296"/>
      </dsp:txXfrm>
    </dsp:sp>
    <dsp:sp modelId="{C4F02ED8-0815-4670-917C-F9C2F95A0B88}">
      <dsp:nvSpPr>
        <dsp:cNvPr id="0" name=""/>
        <dsp:cNvSpPr/>
      </dsp:nvSpPr>
      <dsp:spPr>
        <a:xfrm>
          <a:off x="943904" y="2040906"/>
          <a:ext cx="1860733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Media Brief</a:t>
          </a:r>
        </a:p>
      </dsp:txBody>
      <dsp:txXfrm>
        <a:off x="943904" y="2040906"/>
        <a:ext cx="1860733" cy="567296"/>
      </dsp:txXfrm>
    </dsp:sp>
    <dsp:sp modelId="{7BBB892F-83E2-45A6-A8FB-7ED9C85F1FEA}">
      <dsp:nvSpPr>
        <dsp:cNvPr id="0" name=""/>
        <dsp:cNvSpPr/>
      </dsp:nvSpPr>
      <dsp:spPr>
        <a:xfrm>
          <a:off x="3176784" y="2040906"/>
          <a:ext cx="1860733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Media Plan</a:t>
          </a:r>
        </a:p>
      </dsp:txBody>
      <dsp:txXfrm>
        <a:off x="3176784" y="2040906"/>
        <a:ext cx="1860733" cy="567296"/>
      </dsp:txXfrm>
    </dsp:sp>
    <dsp:sp modelId="{8729E0E2-80A8-4589-BC3A-261B6972AD31}">
      <dsp:nvSpPr>
        <dsp:cNvPr id="0" name=""/>
        <dsp:cNvSpPr/>
      </dsp:nvSpPr>
      <dsp:spPr>
        <a:xfrm>
          <a:off x="5409663" y="2040906"/>
          <a:ext cx="1860733" cy="56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Operations Scheduling</a:t>
          </a:r>
        </a:p>
      </dsp:txBody>
      <dsp:txXfrm>
        <a:off x="5409663" y="2040906"/>
        <a:ext cx="1860733" cy="567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9B01A-D44C-4286-AC8A-4018C4098074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B400-F2A9-4470-A446-66E54C947B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92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1AF6A-950A-4830-8C5B-D17924F124B9}" type="slidenum">
              <a:rPr lang="en-US"/>
              <a:pPr/>
              <a:t>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739968" y="0"/>
            <a:ext cx="1452033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1727200" y="5715000"/>
            <a:ext cx="9144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0" y="4520046"/>
            <a:ext cx="27432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2401" y="3975905"/>
            <a:ext cx="2710904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/>
        </p:nvGrpSpPr>
        <p:grpSpPr bwMode="auto">
          <a:xfrm flipH="1" flipV="1">
            <a:off x="203197" y="152401"/>
            <a:ext cx="2133603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1"/>
            <a:ext cx="103632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07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15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11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0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0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57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96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2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283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506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352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8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8758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22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678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893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2474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621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622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20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262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857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76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47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74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10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94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23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4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1401-9526-4FCB-9D59-5E3CEBD98342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7445-9482-457E-93F8-C0B414182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1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206318" cy="1825096"/>
          </a:xfrm>
        </p:spPr>
        <p:txBody>
          <a:bodyPr>
            <a:normAutofit/>
          </a:bodyPr>
          <a:lstStyle/>
          <a:p>
            <a:r>
              <a:rPr lang="en-IN" dirty="0"/>
              <a:t>Advertising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A138-30CD-41E4-91FA-575B6BEE7058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F6C7A3-3349-4D70-B54E-5DB3ED813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9635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B50F-C314-313E-8A6B-23A6E71F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(find detailed INFORMATION ABOUT AD AGENCIES IN INDIA(</a:t>
            </a:r>
            <a:r>
              <a:rPr lang="en-US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clients,bestcampaigns</a:t>
            </a:r>
            <a:r>
              <a:rPr lang="en-US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4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Advertising Campaign Planning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91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Advertising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0518"/>
            <a:ext cx="10820400" cy="4455327"/>
          </a:xfrm>
        </p:spPr>
        <p:txBody>
          <a:bodyPr>
            <a:normAutofit/>
          </a:bodyPr>
          <a:lstStyle/>
          <a:p>
            <a:r>
              <a:rPr lang="en-IN" sz="2400" dirty="0"/>
              <a:t>It is set of interrelated and coordinated marketing communication activities that centre on a single theme or idea that appears in different media across a specified time period. </a:t>
            </a:r>
          </a:p>
          <a:p>
            <a:r>
              <a:rPr lang="en-IN" sz="2400" dirty="0"/>
              <a:t>It is an orderly planned effort consisting of related but self-contained and independent advertisements </a:t>
            </a:r>
          </a:p>
          <a:p>
            <a:r>
              <a:rPr lang="en-IN" sz="2400" dirty="0"/>
              <a:t>Though the campaign is conveyed through different media, it has a single theme and unified approach </a:t>
            </a:r>
          </a:p>
          <a:p>
            <a:r>
              <a:rPr lang="en-IN" sz="2400" dirty="0"/>
              <a:t>Coordination, balance, timing, continuity and performance are important for an advertising campaign</a:t>
            </a:r>
          </a:p>
          <a:p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86C-105A-451E-8EDB-6D50DBFF78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7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Factors influencing campaigns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5718"/>
            <a:ext cx="10820400" cy="4622967"/>
          </a:xfrm>
        </p:spPr>
        <p:txBody>
          <a:bodyPr>
            <a:normAutofit/>
          </a:bodyPr>
          <a:lstStyle/>
          <a:p>
            <a:r>
              <a:rPr lang="en-IN" sz="2400" dirty="0"/>
              <a:t>The consumer profile</a:t>
            </a:r>
          </a:p>
          <a:p>
            <a:r>
              <a:rPr lang="en-IN" sz="2400" dirty="0"/>
              <a:t>The product profile</a:t>
            </a:r>
          </a:p>
          <a:p>
            <a:r>
              <a:rPr lang="en-IN" sz="2400" dirty="0"/>
              <a:t>The advertising and marketing objectives</a:t>
            </a:r>
          </a:p>
          <a:p>
            <a:r>
              <a:rPr lang="en-IN" sz="2400" dirty="0"/>
              <a:t>The study of marketing environment</a:t>
            </a:r>
          </a:p>
          <a:p>
            <a:r>
              <a:rPr lang="en-IN" sz="2400" dirty="0"/>
              <a:t>Review of previous advertising efforts</a:t>
            </a:r>
          </a:p>
          <a:p>
            <a:r>
              <a:rPr lang="en-IN" sz="2400" dirty="0"/>
              <a:t>The total advertising budget</a:t>
            </a:r>
          </a:p>
          <a:p>
            <a:r>
              <a:rPr lang="en-IN" sz="2400" dirty="0"/>
              <a:t>The media availability </a:t>
            </a:r>
          </a:p>
          <a:p>
            <a:r>
              <a:rPr lang="en-IN" sz="2400" dirty="0"/>
              <a:t>The creative considerations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86C-105A-451E-8EDB-6D50DBFF78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BB69-3863-4327-8413-21DAA2C0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486" y="-914399"/>
            <a:ext cx="8537713" cy="2743200"/>
          </a:xfrm>
        </p:spPr>
        <p:txBody>
          <a:bodyPr/>
          <a:lstStyle/>
          <a:p>
            <a:pPr algn="l"/>
            <a:r>
              <a:rPr lang="en-IN" dirty="0"/>
              <a:t>   Nike-Just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453F3-5E9D-4592-AC20-54E0F7B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993914"/>
            <a:ext cx="10803835" cy="5400984"/>
          </a:xfrm>
        </p:spPr>
        <p:txBody>
          <a:bodyPr>
            <a:normAutofit/>
          </a:bodyPr>
          <a:lstStyle/>
          <a:p>
            <a:r>
              <a:rPr lang="en-US" dirty="0"/>
              <a:t>Did you know that, once upon a time, Nike's product catered almost exclusively to marathon runners? Then, a fitness craze emerged -- and the folks in Nike's marketing department knew they needed to take advantage of it to surpass their main competitor, Reebok. (</a:t>
            </a:r>
            <a:r>
              <a:rPr lang="en-US" dirty="0">
                <a:solidFill>
                  <a:schemeClr val="accent2"/>
                </a:solidFill>
              </a:rPr>
              <a:t>At the time, Reebok was selling more shoes than Nike</a:t>
            </a:r>
            <a:r>
              <a:rPr lang="en-US" dirty="0"/>
              <a:t>). And so, in the late 1980s, Nike created the "Just Do It." campaign.</a:t>
            </a:r>
          </a:p>
          <a:p>
            <a:pPr fontAlgn="base"/>
            <a:r>
              <a:rPr lang="en-US" dirty="0"/>
              <a:t>It was a hit.</a:t>
            </a:r>
          </a:p>
          <a:p>
            <a:pPr fontAlgn="base"/>
            <a:r>
              <a:rPr lang="en-US" dirty="0"/>
              <a:t>In 1988, Nike sales were at </a:t>
            </a:r>
            <a:r>
              <a:rPr lang="en-US" dirty="0">
                <a:solidFill>
                  <a:schemeClr val="accent2"/>
                </a:solidFill>
              </a:rPr>
              <a:t>$800 million</a:t>
            </a:r>
            <a:r>
              <a:rPr lang="en-US" dirty="0"/>
              <a:t>; by 1998, sales </a:t>
            </a:r>
            <a:r>
              <a:rPr lang="en-US" dirty="0">
                <a:solidFill>
                  <a:schemeClr val="accent2"/>
                </a:solidFill>
              </a:rPr>
              <a:t>exceeded $9.2 billion</a:t>
            </a:r>
            <a:r>
              <a:rPr lang="en-US" dirty="0"/>
              <a:t>. "Just Do It." was short and sweet, yet encapsulated everything people felt when they were exercising -- and people still feel that feeling today. Don't want to run five miles? Just Do It. Don't want walk up four flights of stairs? Just Do It. It's a slogan we can all relate to: the drive to push ourselves beyond our limits.</a:t>
            </a:r>
          </a:p>
          <a:p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00A667-009E-4C73-9069-194A5F51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68" y="4845039"/>
            <a:ext cx="3957429" cy="17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5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of the best and long ad campaigns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 Beers – Diamonds are forever</a:t>
            </a:r>
          </a:p>
          <a:p>
            <a:r>
              <a:rPr lang="en-IN" dirty="0"/>
              <a:t>Surf Excel – </a:t>
            </a:r>
            <a:r>
              <a:rPr lang="en-IN" dirty="0" err="1"/>
              <a:t>Daag</a:t>
            </a:r>
            <a:r>
              <a:rPr lang="en-IN" dirty="0"/>
              <a:t> </a:t>
            </a:r>
            <a:r>
              <a:rPr lang="en-IN" dirty="0" err="1"/>
              <a:t>Acche</a:t>
            </a:r>
            <a:r>
              <a:rPr lang="en-IN" dirty="0"/>
              <a:t> </a:t>
            </a:r>
            <a:r>
              <a:rPr lang="en-IN" dirty="0" err="1"/>
              <a:t>Hai</a:t>
            </a:r>
            <a:r>
              <a:rPr lang="en-IN" dirty="0"/>
              <a:t> </a:t>
            </a:r>
          </a:p>
          <a:p>
            <a:r>
              <a:rPr lang="en-IN" dirty="0"/>
              <a:t>McDonald’s – I’m Loving it</a:t>
            </a:r>
          </a:p>
          <a:p>
            <a:r>
              <a:rPr lang="en-IN" dirty="0"/>
              <a:t>Cadbury – </a:t>
            </a:r>
            <a:r>
              <a:rPr lang="en-IN" dirty="0" err="1"/>
              <a:t>Kuch</a:t>
            </a:r>
            <a:r>
              <a:rPr lang="en-IN" dirty="0"/>
              <a:t> </a:t>
            </a:r>
            <a:r>
              <a:rPr lang="en-IN" dirty="0" err="1"/>
              <a:t>Mitha</a:t>
            </a:r>
            <a:r>
              <a:rPr lang="en-IN" dirty="0"/>
              <a:t> </a:t>
            </a:r>
            <a:r>
              <a:rPr lang="en-IN" dirty="0" err="1"/>
              <a:t>Ho</a:t>
            </a:r>
            <a:r>
              <a:rPr lang="en-IN" dirty="0"/>
              <a:t> </a:t>
            </a:r>
            <a:r>
              <a:rPr lang="en-IN" dirty="0" err="1"/>
              <a:t>Jaye</a:t>
            </a:r>
            <a:r>
              <a:rPr lang="en-IN" dirty="0"/>
              <a:t>, </a:t>
            </a:r>
            <a:r>
              <a:rPr lang="en-IN" dirty="0" err="1"/>
              <a:t>Shubhaaramabh</a:t>
            </a:r>
            <a:endParaRPr lang="en-IN" dirty="0"/>
          </a:p>
          <a:p>
            <a:r>
              <a:rPr lang="en-IN" dirty="0"/>
              <a:t>Idea – What an idea </a:t>
            </a:r>
            <a:r>
              <a:rPr lang="en-IN" dirty="0" err="1"/>
              <a:t>sirji</a:t>
            </a:r>
            <a:r>
              <a:rPr lang="en-IN" dirty="0"/>
              <a:t>/ </a:t>
            </a:r>
            <a:r>
              <a:rPr lang="en-IN" dirty="0" err="1"/>
              <a:t>Ullu</a:t>
            </a:r>
            <a:r>
              <a:rPr lang="en-IN" dirty="0"/>
              <a:t> </a:t>
            </a:r>
            <a:r>
              <a:rPr lang="en-IN" dirty="0" err="1"/>
              <a:t>Banaoing</a:t>
            </a:r>
            <a:r>
              <a:rPr lang="en-IN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86C-105A-451E-8EDB-6D50DBFF78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CE3F-2253-B696-39D7-05760B7A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on ad </a:t>
            </a:r>
            <a:r>
              <a:rPr lang="en-US" dirty="0" err="1"/>
              <a:t>CaMPaiGN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38F7A-D3E9-89E9-195F-ECDF9479D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29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Three phases of campaign creations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IN" sz="3600" dirty="0"/>
              <a:t>Strategy development phase</a:t>
            </a:r>
          </a:p>
          <a:p>
            <a:pPr marL="742950" indent="-742950">
              <a:buFont typeface="+mj-lt"/>
              <a:buAutoNum type="arabicPeriod"/>
            </a:pPr>
            <a:r>
              <a:rPr lang="en-IN" sz="3600" dirty="0"/>
              <a:t>Advertising brief to the creative</a:t>
            </a:r>
          </a:p>
          <a:p>
            <a:pPr marL="742950" indent="-742950">
              <a:buFont typeface="+mj-lt"/>
              <a:buAutoNum type="arabicPeriod"/>
            </a:pPr>
            <a:r>
              <a:rPr lang="en-IN" sz="3600" dirty="0"/>
              <a:t>The creative phase</a:t>
            </a:r>
          </a:p>
          <a:p>
            <a:pPr marL="742950" indent="-742950">
              <a:buFont typeface="+mj-lt"/>
              <a:buAutoNum type="arabicPeriod"/>
            </a:pPr>
            <a:endParaRPr lang="en-I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86C-105A-451E-8EDB-6D50DBFF78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Creative Brief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8395"/>
            <a:ext cx="10820400" cy="4024125"/>
          </a:xfrm>
        </p:spPr>
        <p:txBody>
          <a:bodyPr>
            <a:noAutofit/>
          </a:bodyPr>
          <a:lstStyle/>
          <a:p>
            <a:r>
              <a:rPr lang="en-IN" sz="3200" dirty="0"/>
              <a:t>Basic Problem / issue the advertising must address</a:t>
            </a:r>
          </a:p>
          <a:p>
            <a:r>
              <a:rPr lang="en-IN" sz="3200" dirty="0"/>
              <a:t>Advertising and communication objectives</a:t>
            </a:r>
          </a:p>
          <a:p>
            <a:r>
              <a:rPr lang="en-IN" sz="3200" dirty="0"/>
              <a:t>Target Audience</a:t>
            </a:r>
          </a:p>
          <a:p>
            <a:r>
              <a:rPr lang="en-IN" sz="3200" dirty="0"/>
              <a:t>Major selling idea or key benefits to communicate</a:t>
            </a:r>
          </a:p>
          <a:p>
            <a:r>
              <a:rPr lang="en-IN" sz="3200" dirty="0"/>
              <a:t>Creative strategy statement (campaign theme, appeal and execution technique to be used)</a:t>
            </a:r>
          </a:p>
          <a:p>
            <a:r>
              <a:rPr lang="en-IN" sz="3200" dirty="0"/>
              <a:t>Supporting information and requirements</a:t>
            </a:r>
          </a:p>
          <a:p>
            <a:endParaRPr lang="en-IN" sz="3200" dirty="0"/>
          </a:p>
          <a:p>
            <a:endParaRPr lang="en-IN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86C-105A-451E-8EDB-6D50DBFF78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1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Typical Agency Work 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6825" y="1775012"/>
          <a:ext cx="7274858" cy="39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538884" y="3478306"/>
            <a:ext cx="1425388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Campaign Execution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27341" y="3312459"/>
            <a:ext cx="1550894" cy="86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Feedback and response</a:t>
            </a: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8068235" y="3312459"/>
            <a:ext cx="470649" cy="434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95129" y="3859306"/>
            <a:ext cx="443755" cy="322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  <a:endCxn id="6" idx="1"/>
          </p:cNvCxnSpPr>
          <p:nvPr/>
        </p:nvCxnSpPr>
        <p:spPr>
          <a:xfrm>
            <a:off x="9964272" y="3747247"/>
            <a:ext cx="363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-528638"/>
            <a:ext cx="7820025" cy="2586039"/>
          </a:xfrm>
        </p:spPr>
        <p:txBody>
          <a:bodyPr/>
          <a:lstStyle/>
          <a:p>
            <a:pPr algn="l"/>
            <a:r>
              <a:rPr lang="en-IN" dirty="0"/>
              <a:t>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357313"/>
            <a:ext cx="10963275" cy="4552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3200" dirty="0"/>
              <a:t>Advertising is defined as any paid form of non-personal communication about an organization, product, service or idea by an identified sponsor</a:t>
            </a:r>
          </a:p>
          <a:p>
            <a:pPr>
              <a:lnSpc>
                <a:spcPct val="100000"/>
              </a:lnSpc>
            </a:pPr>
            <a:r>
              <a:rPr lang="en-IN" sz="3200" dirty="0"/>
              <a:t>5 Ms of Advertising </a:t>
            </a:r>
          </a:p>
          <a:p>
            <a:pPr lvl="1"/>
            <a:r>
              <a:rPr lang="en-IN" sz="2800" dirty="0"/>
              <a:t>Mission</a:t>
            </a:r>
          </a:p>
          <a:p>
            <a:pPr lvl="1"/>
            <a:r>
              <a:rPr lang="en-IN" sz="2800" dirty="0"/>
              <a:t>Money</a:t>
            </a:r>
          </a:p>
          <a:p>
            <a:pPr lvl="1"/>
            <a:r>
              <a:rPr lang="en-IN" sz="2800" dirty="0"/>
              <a:t>Message</a:t>
            </a:r>
          </a:p>
          <a:p>
            <a:pPr lvl="1"/>
            <a:r>
              <a:rPr lang="en-IN" sz="2800" dirty="0"/>
              <a:t>Media</a:t>
            </a:r>
          </a:p>
          <a:p>
            <a:pPr lvl="1"/>
            <a:r>
              <a:rPr lang="en-IN" sz="2800" dirty="0"/>
              <a:t>Measure</a:t>
            </a:r>
          </a:p>
          <a:p>
            <a:pPr marL="0" indent="0">
              <a:lnSpc>
                <a:spcPct val="100000"/>
              </a:lnSpc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10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Agency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latin typeface="Bahnschrift Condensed" panose="020B0502040204020203" pitchFamily="34" charset="0"/>
              </a:rPr>
              <a:t> The key issue is that compensation should be commensurate with workload</a:t>
            </a:r>
          </a:p>
          <a:p>
            <a:pPr marL="514350" indent="-514350">
              <a:buFontTx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Fixed fees (retainers) </a:t>
            </a:r>
            <a:r>
              <a:rPr lang="en-US" dirty="0">
                <a:latin typeface="Bahnschrift Condensed" panose="020B0502040204020203" pitchFamily="34" charset="0"/>
              </a:rPr>
              <a:t>– forecasting revenue, budgeting ease, annual basis</a:t>
            </a:r>
          </a:p>
          <a:p>
            <a:pPr marL="514350" indent="-514350">
              <a:buFontTx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Project based </a:t>
            </a:r>
            <a:r>
              <a:rPr lang="en-US" dirty="0">
                <a:latin typeface="Bahnschrift Condensed" panose="020B0502040204020203" pitchFamily="34" charset="0"/>
              </a:rPr>
              <a:t>– cost estimates made for each project, only for the work done</a:t>
            </a:r>
          </a:p>
          <a:p>
            <a:pPr marL="514350" indent="-514350">
              <a:buFontTx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Time &amp; materials</a:t>
            </a:r>
            <a:r>
              <a:rPr lang="en-US" dirty="0">
                <a:latin typeface="Bahnschrift Condensed" panose="020B0502040204020203" pitchFamily="34" charset="0"/>
              </a:rPr>
              <a:t>: accurate, employee sheets, fee depends upon the cost of the materials used and also for the time spent (steel structure, artwork, electrical system)</a:t>
            </a:r>
          </a:p>
          <a:p>
            <a:pPr marL="0" indent="0">
              <a:buNone/>
            </a:pPr>
            <a:endParaRPr lang="en-US" b="1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Condensed" panose="020B0502040204020203" pitchFamily="34" charset="0"/>
              </a:rPr>
              <a:t>Commonly used - </a:t>
            </a:r>
            <a:r>
              <a:rPr lang="en-US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Commission, Fee, Payment by Results (PBR)</a:t>
            </a:r>
          </a:p>
        </p:txBody>
      </p:sp>
    </p:spTree>
    <p:extLst>
      <p:ext uri="{BB962C8B-B14F-4D97-AF65-F5344CB8AC3E}">
        <p14:creationId xmlns:p14="http://schemas.microsoft.com/office/powerpoint/2010/main" val="10588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1"/>
            <a:ext cx="7772400" cy="1470025"/>
          </a:xfrm>
        </p:spPr>
        <p:txBody>
          <a:bodyPr/>
          <a:lstStyle/>
          <a:p>
            <a:r>
              <a:rPr lang="en-US" dirty="0"/>
              <a:t>Creativity in ads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24" y="1698626"/>
            <a:ext cx="73907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7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52600" y="1905000"/>
            <a:ext cx="8686800" cy="3352800"/>
          </a:xfrm>
          <a:prstGeom prst="rect">
            <a:avLst/>
          </a:prstGeom>
          <a:solidFill>
            <a:srgbClr val="006699">
              <a:alpha val="67058"/>
            </a:srgb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 l="5064" t="10324" r="21667" b="65523"/>
          <a:stretch>
            <a:fillRect/>
          </a:stretch>
        </p:blipFill>
        <p:spPr bwMode="auto">
          <a:xfrm>
            <a:off x="1752601" y="1905001"/>
            <a:ext cx="8610599" cy="3352799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Styles of Creative Advertising</a:t>
            </a:r>
          </a:p>
        </p:txBody>
      </p:sp>
    </p:spTree>
    <p:extLst>
      <p:ext uri="{BB962C8B-B14F-4D97-AF65-F5344CB8AC3E}">
        <p14:creationId xmlns:p14="http://schemas.microsoft.com/office/powerpoint/2010/main" val="2446898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274638"/>
            <a:ext cx="59469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Unique Selling Proposition Creative Style (USP)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5287" y="2194559"/>
            <a:ext cx="5794513" cy="4024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An advertiser makes a superiority claim based on a unique product attribute that represents a meaningful, distinctive consumer benefit.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1ABE8-6C1B-45B2-8B1D-D7A552392D07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pic>
        <p:nvPicPr>
          <p:cNvPr id="74754" name="Picture 2" descr="C:\Documents and Settings\User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3810000" cy="2895600"/>
          </a:xfrm>
          <a:prstGeom prst="rect">
            <a:avLst/>
          </a:prstGeom>
          <a:noFill/>
        </p:spPr>
      </p:pic>
      <p:pic>
        <p:nvPicPr>
          <p:cNvPr id="74755" name="Picture 3" descr="C:\Documents and Settings\User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352800"/>
            <a:ext cx="3886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73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88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Brand Image Creative Style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The brand image style involves psychosocial, rather than physical differentiation. </a:t>
            </a:r>
          </a:p>
          <a:p>
            <a:pPr eaLnBrk="1" hangingPunct="1"/>
            <a:r>
              <a:rPr lang="en-US"/>
              <a:t>Transformational advertising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7124F1-E754-4C47-9B51-3423245624E1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pic>
        <p:nvPicPr>
          <p:cNvPr id="77826" name="Picture 2" descr="C:\Users\Jayanthi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4623" y="1692722"/>
            <a:ext cx="4696753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44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Resonance Creative Style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Does not focus on product claims or brand images but rather seeks to present circumstances or situations that find counterparts in the real or imagined experience of the target audience.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9D1F7B-0EF6-4DAE-8896-5B99FE0DD8F9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pic>
        <p:nvPicPr>
          <p:cNvPr id="79874" name="Picture 2" descr="C:\Documents and Settings\User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444" y="2057401"/>
            <a:ext cx="4038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79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Creative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Generic style of making a claim that could be made by any other company</a:t>
            </a:r>
          </a:p>
          <a:p>
            <a:r>
              <a:rPr lang="en-US" sz="3200" dirty="0"/>
              <a:t>for a brand that dominates a product category</a:t>
            </a:r>
          </a:p>
          <a:p>
            <a:endParaRPr lang="en-US" sz="3200" dirty="0"/>
          </a:p>
        </p:txBody>
      </p:sp>
      <p:pic>
        <p:nvPicPr>
          <p:cNvPr id="75779" name="Picture 3" descr="C:\Users\Jayanthi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383" y="2144712"/>
            <a:ext cx="4777172" cy="395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239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generic type of claim but does it with an assertion of superiority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Preemptive Creative Style</a:t>
            </a:r>
          </a:p>
        </p:txBody>
      </p:sp>
      <p:pic>
        <p:nvPicPr>
          <p:cNvPr id="6" name="Picture 2" descr="C:\Documents and Setting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304" y="2155951"/>
            <a:ext cx="4525617" cy="410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942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latin typeface="Bembo" panose="02020502050201020203" pitchFamily="18" charset="0"/>
              </a:rPr>
              <a:t>         1) Percentage-of-sales Method – </a:t>
            </a:r>
          </a:p>
          <a:p>
            <a:pPr marL="514350" indent="-514350">
              <a:buNone/>
            </a:pPr>
            <a:r>
              <a:rPr lang="en-US" b="1" dirty="0">
                <a:latin typeface="Bembo" panose="02020502050201020203" pitchFamily="18" charset="0"/>
              </a:rPr>
              <a:t>    </a:t>
            </a:r>
            <a:r>
              <a:rPr lang="en-US" dirty="0">
                <a:latin typeface="Bembo" panose="02020502050201020203" pitchFamily="18" charset="0"/>
              </a:rPr>
              <a:t>based on a predetermined percentage of    </a:t>
            </a:r>
          </a:p>
          <a:p>
            <a:pPr marL="514350" indent="-514350">
              <a:buNone/>
            </a:pPr>
            <a:r>
              <a:rPr lang="en-US" dirty="0">
                <a:latin typeface="Bembo" panose="02020502050201020203" pitchFamily="18" charset="0"/>
              </a:rPr>
              <a:t>    past sales or a forecast of future sales</a:t>
            </a:r>
          </a:p>
          <a:p>
            <a:pPr marL="514350" indent="-514350">
              <a:buNone/>
            </a:pPr>
            <a:r>
              <a:rPr lang="en-US" dirty="0">
                <a:latin typeface="Bembo" panose="02020502050201020203" pitchFamily="18" charset="0"/>
              </a:rPr>
              <a:t>    Simple to follow relating advertising expenditures directly  to sales</a:t>
            </a:r>
          </a:p>
          <a:p>
            <a:pPr algn="just">
              <a:buNone/>
            </a:pPr>
            <a:r>
              <a:rPr lang="en-US" dirty="0">
                <a:latin typeface="Bembo" panose="02020502050201020203" pitchFamily="18" charset="0"/>
              </a:rPr>
              <a:t>   The U.S. auto majors follow this</a:t>
            </a:r>
          </a:p>
          <a:p>
            <a:pPr algn="just">
              <a:buNone/>
            </a:pPr>
            <a:r>
              <a:rPr lang="en-US" dirty="0">
                <a:latin typeface="Bembo" panose="02020502050201020203" pitchFamily="18" charset="0"/>
              </a:rPr>
              <a:t>Ford (1903 to the present) , General Motors (1908 till now)</a:t>
            </a:r>
          </a:p>
          <a:p>
            <a:pPr algn="just"/>
            <a:endParaRPr lang="en-US" dirty="0">
              <a:latin typeface="Bembo" panose="02020502050201020203" pitchFamily="18" charset="0"/>
            </a:endParaRPr>
          </a:p>
          <a:p>
            <a:pPr marL="0" indent="0">
              <a:buNone/>
            </a:pPr>
            <a:endParaRPr lang="en-US" dirty="0"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4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Bembo" panose="02020502050201020203" pitchFamily="18" charset="0"/>
              </a:rPr>
              <a:t>2) </a:t>
            </a:r>
            <a:r>
              <a:rPr lang="en-US" b="1" dirty="0">
                <a:latin typeface="Bembo" panose="02020502050201020203" pitchFamily="18" charset="0"/>
              </a:rPr>
              <a:t>Objective and task Method</a:t>
            </a:r>
            <a:endParaRPr lang="en-US" dirty="0">
              <a:latin typeface="Bembo" panose="02020502050201020203" pitchFamily="18" charset="0"/>
            </a:endParaRPr>
          </a:p>
          <a:p>
            <a:pPr algn="just">
              <a:buNone/>
            </a:pPr>
            <a:r>
              <a:rPr lang="en-US" dirty="0">
                <a:latin typeface="Bembo" panose="02020502050201020203" pitchFamily="18" charset="0"/>
              </a:rPr>
              <a:t>budget based on the objectives of the company,</a:t>
            </a:r>
          </a:p>
          <a:p>
            <a:pPr algn="just">
              <a:buNone/>
            </a:pPr>
            <a:r>
              <a:rPr lang="en-US" dirty="0">
                <a:latin typeface="Bembo" panose="02020502050201020203" pitchFamily="18" charset="0"/>
              </a:rPr>
              <a:t>Task-accomplishment motto</a:t>
            </a:r>
          </a:p>
          <a:p>
            <a:pPr marL="0" indent="0">
              <a:buNone/>
            </a:pPr>
            <a:r>
              <a:rPr lang="en-US" dirty="0">
                <a:latin typeface="Bembo" panose="02020502050201020203" pitchFamily="18" charset="0"/>
              </a:rPr>
              <a:t>Ex: </a:t>
            </a:r>
            <a:r>
              <a:rPr lang="en-IN" dirty="0">
                <a:latin typeface="Bembo" panose="02020502050201020203" pitchFamily="18" charset="0"/>
              </a:rPr>
              <a:t>In 2018, Hershey's had a market share of 44% in the U.S. for the chocolate industry. The company has many well-known brands in the U.S., including Hershey's, Reese's, Jolly Rancher and Twizzlers. </a:t>
            </a:r>
            <a:r>
              <a:rPr lang="en-US" dirty="0">
                <a:latin typeface="Bembo" panose="02020502050201020203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Bembo" panose="02020502050201020203" pitchFamily="18" charset="0"/>
              </a:rPr>
              <a:t>Venture into different countries.      </a:t>
            </a:r>
          </a:p>
          <a:p>
            <a:pPr algn="just">
              <a:buNone/>
            </a:pPr>
            <a:r>
              <a:rPr lang="en-US" dirty="0">
                <a:latin typeface="Bembo" panose="02020502050201020203" pitchFamily="18" charset="0"/>
              </a:rPr>
              <a:t>    </a:t>
            </a:r>
          </a:p>
          <a:p>
            <a:pPr>
              <a:buNone/>
            </a:pPr>
            <a:endParaRPr lang="en-US" dirty="0"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1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26848" y="1635737"/>
            <a:ext cx="2642306" cy="1386620"/>
            <a:chOff x="-640" y="-328"/>
            <a:chExt cx="1712" cy="979"/>
          </a:xfrm>
        </p:grpSpPr>
        <p:pic>
          <p:nvPicPr>
            <p:cNvPr id="27674" name="Picture 24" descr="j029739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0" y="-264"/>
              <a:ext cx="579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-640" y="-328"/>
              <a:ext cx="1712" cy="979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051513" tIns="45714" rIns="91428" bIns="45714" anchor="ctr"/>
            <a:lstStyle/>
            <a:p>
              <a:r>
                <a:rPr lang="en-US" dirty="0">
                  <a:latin typeface="Arial" charset="0"/>
                </a:rPr>
                <a:t>Account</a:t>
              </a:r>
              <a:br>
                <a:rPr lang="en-US" dirty="0">
                  <a:latin typeface="Arial" charset="0"/>
                </a:rPr>
              </a:br>
              <a:r>
                <a:rPr lang="en-US" dirty="0">
                  <a:latin typeface="Arial" charset="0"/>
                </a:rPr>
                <a:t>management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(Link between client and team)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57359" y="3193596"/>
            <a:ext cx="2739320" cy="1476375"/>
            <a:chOff x="3424" y="1709"/>
            <a:chExt cx="1505" cy="787"/>
          </a:xfrm>
        </p:grpSpPr>
        <p:pic>
          <p:nvPicPr>
            <p:cNvPr id="27672" name="Picture 20" descr="j02828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4" y="1739"/>
              <a:ext cx="690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3" name="Rectangle 28"/>
            <p:cNvSpPr>
              <a:spLocks noChangeArrowheads="1"/>
            </p:cNvSpPr>
            <p:nvPr/>
          </p:nvSpPr>
          <p:spPr bwMode="auto">
            <a:xfrm>
              <a:off x="3424" y="1709"/>
              <a:ext cx="1505" cy="787"/>
            </a:xfrm>
            <a:prstGeom prst="rect">
              <a:avLst/>
            </a:prstGeom>
            <a:noFill/>
            <a:ln w="38100">
              <a:solidFill>
                <a:srgbClr val="98AA21"/>
              </a:solidFill>
              <a:miter lim="800000"/>
              <a:headEnd/>
              <a:tailEnd/>
            </a:ln>
          </p:spPr>
          <p:txBody>
            <a:bodyPr lIns="1280103" tIns="45714" rIns="91428" bIns="45714" anchor="ctr"/>
            <a:lstStyle/>
            <a:p>
              <a:r>
                <a:rPr lang="en-US" dirty="0">
                  <a:latin typeface="Arial" charset="0"/>
                </a:rPr>
                <a:t>  Research &amp;    account planning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69154" y="1651922"/>
            <a:ext cx="3150306" cy="1386620"/>
            <a:chOff x="-608" y="2912"/>
            <a:chExt cx="1680" cy="979"/>
          </a:xfrm>
        </p:grpSpPr>
        <p:pic>
          <p:nvPicPr>
            <p:cNvPr id="27670" name="Picture 23" descr="j028290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38" y="2980"/>
              <a:ext cx="71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Rectangle 31"/>
            <p:cNvSpPr>
              <a:spLocks noChangeArrowheads="1"/>
            </p:cNvSpPr>
            <p:nvPr/>
          </p:nvSpPr>
          <p:spPr bwMode="auto">
            <a:xfrm>
              <a:off x="-608" y="2912"/>
              <a:ext cx="1680" cy="97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280103" tIns="45714" rIns="91428" bIns="45714" anchor="ctr"/>
            <a:lstStyle/>
            <a:p>
              <a:r>
                <a:rPr lang="en-US" dirty="0">
                  <a:solidFill>
                    <a:schemeClr val="folHlink"/>
                  </a:solidFill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Media buying &amp; planning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218065" y="3243108"/>
            <a:ext cx="3204559" cy="1476375"/>
            <a:chOff x="1386" y="1712"/>
            <a:chExt cx="1772" cy="787"/>
          </a:xfrm>
        </p:grpSpPr>
        <p:pic>
          <p:nvPicPr>
            <p:cNvPr id="27668" name="Picture 26" descr="j0297419"/>
            <p:cNvPicPr>
              <a:picLocks noChangeAspect="1" noChangeArrowheads="1"/>
            </p:cNvPicPr>
            <p:nvPr/>
          </p:nvPicPr>
          <p:blipFill>
            <a:blip r:embed="rId5"/>
            <a:srcRect l="4555" r="31879"/>
            <a:stretch>
              <a:fillRect/>
            </a:stretch>
          </p:blipFill>
          <p:spPr bwMode="auto">
            <a:xfrm>
              <a:off x="1386" y="1754"/>
              <a:ext cx="918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Rectangle 32"/>
            <p:cNvSpPr>
              <a:spLocks noChangeArrowheads="1"/>
            </p:cNvSpPr>
            <p:nvPr/>
          </p:nvSpPr>
          <p:spPr bwMode="auto">
            <a:xfrm>
              <a:off x="1416" y="1712"/>
              <a:ext cx="1742" cy="787"/>
            </a:xfrm>
            <a:prstGeom prst="rect">
              <a:avLst/>
            </a:prstGeom>
            <a:noFill/>
            <a:ln w="38100">
              <a:solidFill>
                <a:srgbClr val="666699"/>
              </a:solidFill>
              <a:miter lim="800000"/>
              <a:headEnd/>
              <a:tailEnd/>
            </a:ln>
          </p:spPr>
          <p:txBody>
            <a:bodyPr lIns="1645847" tIns="45714" rIns="91428" bIns="45714" anchor="ctr"/>
            <a:lstStyle/>
            <a:p>
              <a:r>
                <a:rPr lang="en-US" dirty="0">
                  <a:latin typeface="Arial" charset="0"/>
                </a:rPr>
                <a:t>Production</a:t>
              </a:r>
            </a:p>
            <a:p>
              <a:r>
                <a:rPr lang="en-US" dirty="0">
                  <a:latin typeface="Arial" charset="0"/>
                </a:rPr>
                <a:t>(Project management and task distribution)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722307" y="1635737"/>
            <a:ext cx="2725209" cy="1371966"/>
            <a:chOff x="-608" y="1848"/>
            <a:chExt cx="1744" cy="979"/>
          </a:xfrm>
        </p:grpSpPr>
        <p:pic>
          <p:nvPicPr>
            <p:cNvPr id="27666" name="Picture 21" descr="j028336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547" y="1912"/>
              <a:ext cx="85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7" name="Rectangle 35"/>
            <p:cNvSpPr>
              <a:spLocks noChangeArrowheads="1"/>
            </p:cNvSpPr>
            <p:nvPr/>
          </p:nvSpPr>
          <p:spPr bwMode="auto">
            <a:xfrm>
              <a:off x="-608" y="1848"/>
              <a:ext cx="1744" cy="97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462974" tIns="45714" rIns="91428" bIns="45714" anchor="ctr"/>
            <a:lstStyle/>
            <a:p>
              <a:r>
                <a:rPr lang="en-US" dirty="0">
                  <a:latin typeface="Arial" charset="0"/>
                </a:rPr>
                <a:t>Creative concepts</a:t>
              </a:r>
            </a:p>
          </p:txBody>
        </p:sp>
      </p:grpSp>
      <p:sp>
        <p:nvSpPr>
          <p:cNvPr id="27665" name="Rectangle 36"/>
          <p:cNvSpPr>
            <a:spLocks noChangeArrowheads="1"/>
          </p:cNvSpPr>
          <p:nvPr/>
        </p:nvSpPr>
        <p:spPr bwMode="auto">
          <a:xfrm flipH="1">
            <a:off x="3360089" y="4556092"/>
            <a:ext cx="45719" cy="138635"/>
          </a:xfrm>
          <a:prstGeom prst="rect">
            <a:avLst/>
          </a:prstGeom>
          <a:noFill/>
          <a:ln w="38100">
            <a:solidFill>
              <a:srgbClr val="98AA21"/>
            </a:solidFill>
            <a:miter lim="800000"/>
            <a:headEnd/>
            <a:tailEnd/>
          </a:ln>
        </p:spPr>
        <p:txBody>
          <a:bodyPr lIns="1325821" tIns="45714" rIns="91428" bIns="45714" anchor="ctr"/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469695" y="4905376"/>
            <a:ext cx="3150306" cy="1441573"/>
            <a:chOff x="1936" y="1933"/>
            <a:chExt cx="1648" cy="979"/>
          </a:xfrm>
        </p:grpSpPr>
        <p:pic>
          <p:nvPicPr>
            <p:cNvPr id="27662" name="Picture 22" descr="j028290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97" y="1992"/>
              <a:ext cx="875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Rectangle 43"/>
            <p:cNvSpPr>
              <a:spLocks noChangeArrowheads="1"/>
            </p:cNvSpPr>
            <p:nvPr/>
          </p:nvSpPr>
          <p:spPr bwMode="auto">
            <a:xfrm>
              <a:off x="1936" y="1933"/>
              <a:ext cx="1648" cy="979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554411" tIns="45714" rIns="91428" bIns="45714" anchor="ctr"/>
            <a:lstStyle/>
            <a:p>
              <a:r>
                <a:rPr lang="en-US" dirty="0">
                  <a:latin typeface="Arial" charset="0"/>
                </a:rPr>
                <a:t>Other services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726848" y="4905376"/>
            <a:ext cx="2642306" cy="1441573"/>
            <a:chOff x="3864" y="733"/>
            <a:chExt cx="1520" cy="979"/>
          </a:xfrm>
        </p:grpSpPr>
        <p:pic>
          <p:nvPicPr>
            <p:cNvPr id="27660" name="Picture 25" descr="j029740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31" y="785"/>
              <a:ext cx="749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Rectangle 45"/>
            <p:cNvSpPr>
              <a:spLocks noChangeArrowheads="1"/>
            </p:cNvSpPr>
            <p:nvPr/>
          </p:nvSpPr>
          <p:spPr bwMode="auto">
            <a:xfrm>
              <a:off x="3864" y="733"/>
              <a:ext cx="1520" cy="97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538" tIns="45714" rIns="91428" bIns="45714" anchor="ctr"/>
            <a:lstStyle/>
            <a:p>
              <a:r>
                <a:rPr lang="en-US" dirty="0">
                  <a:latin typeface="Arial" charset="0"/>
                </a:rPr>
                <a:t>Admin</a:t>
              </a:r>
            </a:p>
          </p:txBody>
        </p:sp>
      </p:grpSp>
      <p:sp>
        <p:nvSpPr>
          <p:cNvPr id="27659" name="Rectangle 48"/>
          <p:cNvSpPr>
            <a:spLocks noGrp="1" noChangeArrowheads="1"/>
          </p:cNvSpPr>
          <p:nvPr>
            <p:ph type="title"/>
          </p:nvPr>
        </p:nvSpPr>
        <p:spPr>
          <a:xfrm>
            <a:off x="2895600" y="313718"/>
            <a:ext cx="8610600" cy="1293028"/>
          </a:xfrm>
        </p:spPr>
        <p:txBody>
          <a:bodyPr vert="horz" lIns="103236" tIns="51618" rIns="103236" bIns="51618" rtlCol="0" anchor="ctr">
            <a:normAutofit/>
          </a:bodyPr>
          <a:lstStyle/>
          <a:p>
            <a:pPr eaLnBrk="1" hangingPunct="1"/>
            <a:r>
              <a:rPr lang="en-US" dirty="0"/>
              <a:t>Agencies: People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036-344E-436A-BE00-A8E2F31A1C47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98690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Bembo" panose="02020502050201020203" pitchFamily="18" charset="0"/>
              </a:rPr>
              <a:t>3) Affordable Method</a:t>
            </a:r>
          </a:p>
          <a:p>
            <a:r>
              <a:rPr lang="en-US" b="1" dirty="0">
                <a:latin typeface="Bembo" panose="02020502050201020203" pitchFamily="18" charset="0"/>
              </a:rPr>
              <a:t>‘</a:t>
            </a:r>
            <a:r>
              <a:rPr lang="en-US" dirty="0">
                <a:latin typeface="Bembo" panose="02020502050201020203" pitchFamily="18" charset="0"/>
              </a:rPr>
              <a:t>spend what you can afford’ method</a:t>
            </a:r>
          </a:p>
          <a:p>
            <a:r>
              <a:rPr lang="en-US" dirty="0">
                <a:latin typeface="Bembo" panose="02020502050201020203" pitchFamily="18" charset="0"/>
              </a:rPr>
              <a:t>suitable for the small company or company which just starts to work </a:t>
            </a:r>
          </a:p>
          <a:p>
            <a:pPr>
              <a:buNone/>
            </a:pPr>
            <a:r>
              <a:rPr lang="en-US" dirty="0">
                <a:latin typeface="Bembo" panose="02020502050201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90036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0480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Bembo" panose="02020502050201020203" pitchFamily="18" charset="0"/>
              </a:rPr>
              <a:t>4) </a:t>
            </a:r>
            <a:r>
              <a:rPr lang="en-US" b="1" dirty="0">
                <a:latin typeface="Bembo" panose="02020502050201020203" pitchFamily="18" charset="0"/>
              </a:rPr>
              <a:t>Match-competitor Method</a:t>
            </a:r>
          </a:p>
          <a:p>
            <a:r>
              <a:rPr lang="en-US" dirty="0">
                <a:latin typeface="Bembo" panose="02020502050201020203" pitchFamily="18" charset="0"/>
              </a:rPr>
              <a:t>    budgets in comparison with the    </a:t>
            </a:r>
          </a:p>
          <a:p>
            <a:pPr>
              <a:buNone/>
            </a:pPr>
            <a:r>
              <a:rPr lang="en-US" dirty="0">
                <a:latin typeface="Bembo" panose="02020502050201020203" pitchFamily="18" charset="0"/>
              </a:rPr>
              <a:t>        competitors’ budgets </a:t>
            </a:r>
          </a:p>
          <a:p>
            <a:r>
              <a:rPr lang="en-US" dirty="0">
                <a:latin typeface="Bembo" panose="02020502050201020203" pitchFamily="18" charset="0"/>
              </a:rPr>
              <a:t>    monitoring the competitors’ activities and </a:t>
            </a:r>
          </a:p>
          <a:p>
            <a:pPr>
              <a:buNone/>
            </a:pPr>
            <a:r>
              <a:rPr lang="en-US" dirty="0">
                <a:latin typeface="Bembo" panose="02020502050201020203" pitchFamily="18" charset="0"/>
              </a:rPr>
              <a:t>        researching estimates from trade sources</a:t>
            </a:r>
          </a:p>
          <a:p>
            <a:pPr>
              <a:buNone/>
            </a:pPr>
            <a:endParaRPr lang="en-US" dirty="0">
              <a:latin typeface="Bembo" panose="02020502050201020203" pitchFamily="18" charset="0"/>
            </a:endParaRPr>
          </a:p>
        </p:txBody>
      </p:sp>
      <p:pic>
        <p:nvPicPr>
          <p:cNvPr id="18434" name="Picture 2" descr="C:\Documents and Settings\User\Desktop\kf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91050"/>
            <a:ext cx="1981200" cy="1962150"/>
          </a:xfrm>
          <a:prstGeom prst="rect">
            <a:avLst/>
          </a:prstGeom>
          <a:noFill/>
        </p:spPr>
      </p:pic>
      <p:pic>
        <p:nvPicPr>
          <p:cNvPr id="18435" name="Picture 3" descr="C:\Documents and Settings\User\Desktop\mcdonal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1" y="4800601"/>
            <a:ext cx="2367773" cy="17922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51816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China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5562600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255002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BC2-B644-41CB-9B4C-F9F55103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DB57-BD70-4607-B1F5-99305493F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Bembo" panose="02020502050201020203" pitchFamily="18" charset="0"/>
              </a:rPr>
              <a:t>5) </a:t>
            </a:r>
            <a:r>
              <a:rPr lang="en-IN" dirty="0"/>
              <a:t>Expert Opinion method : </a:t>
            </a:r>
            <a:r>
              <a:rPr lang="en-IN" b="1" dirty="0">
                <a:solidFill>
                  <a:srgbClr val="FF0000"/>
                </a:solidFill>
              </a:rPr>
              <a:t>Internal</a:t>
            </a:r>
            <a:r>
              <a:rPr lang="en-IN" dirty="0"/>
              <a:t> (general manager, marketing manager, advertising manager, sales manager, distribution manager)and </a:t>
            </a:r>
            <a:r>
              <a:rPr lang="en-IN" b="1" dirty="0">
                <a:solidFill>
                  <a:srgbClr val="FF0000"/>
                </a:solidFill>
              </a:rPr>
              <a:t>external </a:t>
            </a:r>
            <a:r>
              <a:rPr lang="en-IN" dirty="0"/>
              <a:t>experts (marketing consultants, dealers, suppliers, distributors, trade associations, advertising agencies)</a:t>
            </a:r>
          </a:p>
        </p:txBody>
      </p:sp>
    </p:spTree>
    <p:extLst>
      <p:ext uri="{BB962C8B-B14F-4D97-AF65-F5344CB8AC3E}">
        <p14:creationId xmlns:p14="http://schemas.microsoft.com/office/powerpoint/2010/main" val="962717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ADEE-E105-4ABB-B30E-AD1FEDE8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A4EB-3CF6-4890-AA2F-90D13FEC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dirty="0">
                <a:latin typeface="Bembo" panose="02020502050201020203" pitchFamily="18" charset="0"/>
              </a:rPr>
              <a:t>6) </a:t>
            </a:r>
            <a:r>
              <a:rPr lang="en-IN" b="1" dirty="0">
                <a:solidFill>
                  <a:srgbClr val="0070C0"/>
                </a:solidFill>
                <a:latin typeface="Bembo" panose="02020502050201020203" pitchFamily="18" charset="0"/>
              </a:rPr>
              <a:t>Arbitrary Allocation method</a:t>
            </a:r>
            <a:r>
              <a:rPr lang="en-IN" dirty="0">
                <a:latin typeface="Bembo" panose="02020502050201020203" pitchFamily="18" charset="0"/>
              </a:rPr>
              <a:t>: </a:t>
            </a:r>
            <a:r>
              <a:rPr lang="en-IN" b="1" dirty="0">
                <a:latin typeface="Bembo" panose="02020502050201020203" pitchFamily="18" charset="0"/>
              </a:rPr>
              <a:t>virtually no theoretical basis is considered &amp; the budgetary amount is often decided by the management solely on the basis of what is felt to be necessary.</a:t>
            </a:r>
          </a:p>
          <a:p>
            <a:pPr marL="0" indent="0">
              <a:buNone/>
            </a:pPr>
            <a:r>
              <a:rPr lang="en-IN" dirty="0" err="1">
                <a:latin typeface="Bembo" panose="02020502050201020203" pitchFamily="18" charset="0"/>
              </a:rPr>
              <a:t>Dentsu</a:t>
            </a:r>
            <a:r>
              <a:rPr lang="en-IN" dirty="0">
                <a:latin typeface="Bembo" panose="02020502050201020203" pitchFamily="18" charset="0"/>
              </a:rPr>
              <a:t> Aegis Network (DAN) - Oppo Mobile and its sister brand OnePlus - combined annual media spend was about Rs 550-600 crore.</a:t>
            </a:r>
          </a:p>
          <a:p>
            <a:pPr marL="0" indent="0">
              <a:buNone/>
            </a:pPr>
            <a:r>
              <a:rPr lang="en-IN" dirty="0">
                <a:latin typeface="Bembo" panose="02020502050201020203" pitchFamily="18" charset="0"/>
              </a:rPr>
              <a:t>DAN handled the traditional, digital and out-of-home (OOH) advertising requirements of the two brands.</a:t>
            </a:r>
            <a:br>
              <a:rPr lang="en-IN" dirty="0">
                <a:latin typeface="Bembo" panose="02020502050201020203" pitchFamily="18" charset="0"/>
              </a:rPr>
            </a:br>
            <a:br>
              <a:rPr lang="en-IN" dirty="0">
                <a:latin typeface="Bembo" panose="02020502050201020203" pitchFamily="18" charset="0"/>
              </a:rPr>
            </a:br>
            <a:br>
              <a:rPr lang="en-IN" dirty="0">
                <a:latin typeface="Bembo" panose="02020502050201020203" pitchFamily="18" charset="0"/>
              </a:rPr>
            </a:br>
            <a:br>
              <a:rPr lang="en-IN" dirty="0">
                <a:latin typeface="Bembo" panose="02020502050201020203" pitchFamily="18" charset="0"/>
              </a:rPr>
            </a:br>
            <a:br>
              <a:rPr lang="en-IN" dirty="0">
                <a:latin typeface="Bembo" panose="02020502050201020203" pitchFamily="18" charset="0"/>
              </a:rPr>
            </a:br>
            <a:br>
              <a:rPr lang="en-IN" dirty="0">
                <a:latin typeface="Bembo" panose="02020502050201020203" pitchFamily="18" charset="0"/>
              </a:rPr>
            </a:br>
            <a:endParaRPr lang="en-IN" dirty="0">
              <a:solidFill>
                <a:srgbClr val="002060"/>
              </a:solidFill>
              <a:latin typeface="Bembo" panose="02020502050201020203" pitchFamily="18" charset="0"/>
            </a:endParaRPr>
          </a:p>
          <a:p>
            <a:pPr marL="0" indent="0">
              <a:buNone/>
            </a:pPr>
            <a:br>
              <a:rPr lang="en-IN" dirty="0">
                <a:latin typeface="Bembo" panose="02020502050201020203" pitchFamily="18" charset="0"/>
              </a:rPr>
            </a:br>
            <a:endParaRPr lang="en-IN" dirty="0"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64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82DE-5027-4302-A232-B895F3C1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budgets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49AE-68D1-4FF5-955D-B9BF1F76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Bembo" panose="02020502050201020203" pitchFamily="18" charset="0"/>
              </a:rPr>
              <a:t>7</a:t>
            </a:r>
            <a:r>
              <a:rPr lang="en-IN" dirty="0"/>
              <a:t>) </a:t>
            </a:r>
            <a:r>
              <a:rPr lang="en-IN" b="1" dirty="0"/>
              <a:t>Incremental budget: </a:t>
            </a:r>
            <a:r>
              <a:rPr lang="en-IN" dirty="0"/>
              <a:t>Prepared using a previous period's </a:t>
            </a:r>
            <a:r>
              <a:rPr lang="en-IN" b="1" dirty="0"/>
              <a:t>budget</a:t>
            </a:r>
            <a:r>
              <a:rPr lang="en-IN" dirty="0"/>
              <a:t> or actual performance as a basis with incremental  amounts added for the new </a:t>
            </a:r>
            <a:r>
              <a:rPr lang="en-IN" b="1" dirty="0"/>
              <a:t>budget</a:t>
            </a:r>
            <a:r>
              <a:rPr lang="en-IN" dirty="0"/>
              <a:t> period</a:t>
            </a:r>
          </a:p>
          <a:p>
            <a:pPr marL="0" indent="0">
              <a:buNone/>
            </a:pPr>
            <a:endParaRPr lang="en-IN" dirty="0">
              <a:solidFill>
                <a:srgbClr val="002060"/>
              </a:solidFill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  <a:latin typeface="Bembo" panose="02020502050201020203" pitchFamily="18" charset="0"/>
              </a:rPr>
              <a:t>Ex: 5% increase during 2021-2022 in the digital media promo compared to 2020-2021</a:t>
            </a:r>
          </a:p>
        </p:txBody>
      </p:sp>
    </p:spTree>
    <p:extLst>
      <p:ext uri="{BB962C8B-B14F-4D97-AF65-F5344CB8AC3E}">
        <p14:creationId xmlns:p14="http://schemas.microsoft.com/office/powerpoint/2010/main" val="341729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6043-E476-49DE-B31E-F779F3A2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71538"/>
            <a:ext cx="10820400" cy="2614613"/>
          </a:xfrm>
        </p:spPr>
        <p:txBody>
          <a:bodyPr/>
          <a:lstStyle/>
          <a:p>
            <a:pPr algn="l"/>
            <a:r>
              <a:rPr lang="en-US" dirty="0"/>
              <a:t>Effect of celebrity endorsements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5C74-8FA9-4606-8F18-9D7C8D69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185864"/>
            <a:ext cx="11263312" cy="5032822"/>
          </a:xfrm>
        </p:spPr>
        <p:txBody>
          <a:bodyPr>
            <a:normAutofit/>
          </a:bodyPr>
          <a:lstStyle/>
          <a:p>
            <a:r>
              <a:rPr lang="en-US" sz="2400" dirty="0"/>
              <a:t>Celebrity branding is the </a:t>
            </a:r>
            <a:r>
              <a:rPr lang="en-US" sz="2400" dirty="0">
                <a:solidFill>
                  <a:srgbClr val="FF0000"/>
                </a:solidFill>
              </a:rPr>
              <a:t>use of famous people to generate buzz </a:t>
            </a:r>
            <a:r>
              <a:rPr lang="en-US" sz="2400" dirty="0"/>
              <a:t>around a product or service.</a:t>
            </a:r>
          </a:p>
          <a:p>
            <a:r>
              <a:rPr lang="en-US" sz="2400" dirty="0"/>
              <a:t> Celebrity branding involves </a:t>
            </a:r>
            <a:r>
              <a:rPr lang="en-US" sz="2400" dirty="0">
                <a:solidFill>
                  <a:srgbClr val="FF0000"/>
                </a:solidFill>
              </a:rPr>
              <a:t>engagement from celebrities with the product </a:t>
            </a:r>
            <a:r>
              <a:rPr lang="en-US" sz="2400" dirty="0"/>
              <a:t>or service. </a:t>
            </a:r>
          </a:p>
          <a:p>
            <a:r>
              <a:rPr lang="en-US" sz="2400" dirty="0"/>
              <a:t>Celebrity endorsement is a </a:t>
            </a:r>
            <a:r>
              <a:rPr lang="en-US" sz="2400" dirty="0">
                <a:solidFill>
                  <a:srgbClr val="FF0000"/>
                </a:solidFill>
              </a:rPr>
              <a:t>promotional tool</a:t>
            </a:r>
            <a:r>
              <a:rPr lang="en-US" sz="2400" dirty="0"/>
              <a:t> that boosts brand awareness. It is a way of enhancing credibility and gaining visibility for brands.</a:t>
            </a:r>
          </a:p>
          <a:p>
            <a:r>
              <a:rPr lang="en-US" sz="2400" dirty="0"/>
              <a:t>Celebrity endorsement </a:t>
            </a:r>
            <a:r>
              <a:rPr lang="en-US" sz="2400" dirty="0">
                <a:solidFill>
                  <a:srgbClr val="FF0000"/>
                </a:solidFill>
              </a:rPr>
              <a:t>builds credibility</a:t>
            </a:r>
            <a:r>
              <a:rPr lang="en-US" sz="2400" dirty="0"/>
              <a:t> and can expose a brand to new markets.</a:t>
            </a:r>
          </a:p>
          <a:p>
            <a:r>
              <a:rPr lang="en-US" sz="2400" dirty="0"/>
              <a:t>Celebrity endorsements and branding can significantly </a:t>
            </a:r>
            <a:r>
              <a:rPr lang="en-US" sz="2400" dirty="0">
                <a:solidFill>
                  <a:srgbClr val="FF0000"/>
                </a:solidFill>
              </a:rPr>
              <a:t>increase sales. </a:t>
            </a:r>
          </a:p>
          <a:p>
            <a:r>
              <a:rPr lang="en-US" sz="2400" dirty="0"/>
              <a:t>Social media offers a glimpse into the lives of celebrities. </a:t>
            </a:r>
          </a:p>
          <a:p>
            <a:r>
              <a:rPr lang="en-US" sz="2400" dirty="0"/>
              <a:t>The celebrity effect of seeing a star using a product on social media can thrust a brand into the limelight overnight.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57670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AFE8-C8CC-443B-A45C-0898F466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-428625"/>
            <a:ext cx="10991850" cy="2486026"/>
          </a:xfrm>
        </p:spPr>
        <p:txBody>
          <a:bodyPr/>
          <a:lstStyle/>
          <a:p>
            <a:pPr algn="ctr"/>
            <a:r>
              <a:rPr lang="en-US" dirty="0"/>
              <a:t>Drawback of celebrity endorsements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6CBC-A24F-4D71-BD35-681767B4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71626"/>
            <a:ext cx="10991850" cy="464706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 famous celebrity can </a:t>
            </a:r>
            <a:r>
              <a:rPr lang="en-US" dirty="0">
                <a:solidFill>
                  <a:srgbClr val="FF0000"/>
                </a:solidFill>
              </a:rPr>
              <a:t>overshadow a brand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dirty="0"/>
              <a:t>Sometime, a brand will rely too heavily on a celebrity endorsement. When that happens, the celebrity can outshine the product or give the impression that they are not genuinely interested. This can make a brand seem inauthentic.</a:t>
            </a:r>
          </a:p>
          <a:p>
            <a:pPr fontAlgn="base"/>
            <a:r>
              <a:rPr lang="en-US" dirty="0"/>
              <a:t>If consumers are not convinced that </a:t>
            </a:r>
            <a:r>
              <a:rPr lang="en-US" dirty="0">
                <a:solidFill>
                  <a:srgbClr val="FF0000"/>
                </a:solidFill>
              </a:rPr>
              <a:t>celebrities are sincere </a:t>
            </a:r>
            <a:r>
              <a:rPr lang="en-US" dirty="0"/>
              <a:t>about an endorsement, it can negatively impact the brand. </a:t>
            </a:r>
          </a:p>
          <a:p>
            <a:pPr fontAlgn="base"/>
            <a:r>
              <a:rPr lang="en-US" dirty="0"/>
              <a:t>Celebrities who endorse </a:t>
            </a:r>
            <a:r>
              <a:rPr lang="en-US" dirty="0">
                <a:solidFill>
                  <a:srgbClr val="FF0000"/>
                </a:solidFill>
              </a:rPr>
              <a:t>too many products may lose credibility </a:t>
            </a:r>
            <a:r>
              <a:rPr lang="en-US" dirty="0"/>
              <a:t>with the public. It is important to match your product or service to the right celebrity.</a:t>
            </a:r>
          </a:p>
          <a:p>
            <a:pPr fontAlgn="base"/>
            <a:r>
              <a:rPr lang="en-US" dirty="0"/>
              <a:t>It can take a long time to influence consumers through a celebrity endorsement. A celebrity endorsement from a star that is not well matched to the brand will not influence consumers at all. These are all important considerations before seeking a celebrity endorsement.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603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1E47-F2D8-4DED-8F72-A688A709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Endorsements gone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838F-BB76-46C0-A624-077219E1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Shahrukh-Fair and handsome.</a:t>
            </a:r>
          </a:p>
          <a:p>
            <a:r>
              <a:rPr lang="en-IN" sz="3200" dirty="0" err="1"/>
              <a:t>Akshay</a:t>
            </a:r>
            <a:r>
              <a:rPr lang="en-IN" sz="3200" dirty="0"/>
              <a:t> Kumar-</a:t>
            </a:r>
            <a:r>
              <a:rPr lang="en-IN" sz="3200" dirty="0" err="1"/>
              <a:t>Levis</a:t>
            </a:r>
            <a:r>
              <a:rPr lang="en-IN" sz="3200" dirty="0"/>
              <a:t> unbutton</a:t>
            </a:r>
          </a:p>
          <a:p>
            <a:r>
              <a:rPr lang="en-IN" sz="3200" dirty="0"/>
              <a:t>Malaika Arora-</a:t>
            </a:r>
            <a:r>
              <a:rPr lang="en-IN" sz="3200" dirty="0" err="1"/>
              <a:t>Zandu</a:t>
            </a:r>
            <a:r>
              <a:rPr lang="en-IN" sz="3200" dirty="0"/>
              <a:t> balm</a:t>
            </a:r>
          </a:p>
          <a:p>
            <a:r>
              <a:rPr lang="en-IN" sz="3200" dirty="0"/>
              <a:t>Katrina Kaif-</a:t>
            </a:r>
            <a:r>
              <a:rPr lang="en-IN" sz="3200" dirty="0" err="1"/>
              <a:t>Hawai</a:t>
            </a:r>
            <a:r>
              <a:rPr lang="en-IN" sz="3200" dirty="0"/>
              <a:t> Chappals</a:t>
            </a:r>
          </a:p>
          <a:p>
            <a:r>
              <a:rPr lang="en-IN" sz="3200" dirty="0"/>
              <a:t>Rekha-Snickers</a:t>
            </a:r>
          </a:p>
        </p:txBody>
      </p:sp>
    </p:spTree>
    <p:extLst>
      <p:ext uri="{BB962C8B-B14F-4D97-AF65-F5344CB8AC3E}">
        <p14:creationId xmlns:p14="http://schemas.microsoft.com/office/powerpoint/2010/main" val="4169722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657600" cy="1143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By associating the product with a famous personality</a:t>
            </a:r>
            <a:endParaRPr 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600201"/>
            <a:ext cx="10012017" cy="4525963"/>
          </a:xfrm>
        </p:spPr>
        <p:txBody>
          <a:bodyPr>
            <a:noAutofit/>
          </a:bodyPr>
          <a:lstStyle/>
          <a:p>
            <a:endParaRPr lang="en-US" sz="4000" dirty="0">
              <a:latin typeface="Algerian" panose="04020705040A02060702" pitchFamily="82" charset="0"/>
            </a:endParaRPr>
          </a:p>
          <a:p>
            <a:pPr>
              <a:buNone/>
            </a:pPr>
            <a:r>
              <a:rPr lang="en-US" sz="4000" dirty="0">
                <a:solidFill>
                  <a:srgbClr val="0070C0"/>
                </a:solidFill>
                <a:latin typeface="Algerian" panose="04020705040A02060702" pitchFamily="82" charset="0"/>
              </a:rPr>
              <a:t>FRED principle</a:t>
            </a:r>
          </a:p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Familiarity</a:t>
            </a:r>
          </a:p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Relevance</a:t>
            </a:r>
          </a:p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Esteem(Respect &amp;Admire)</a:t>
            </a:r>
          </a:p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Differentiation</a:t>
            </a:r>
          </a:p>
        </p:txBody>
      </p:sp>
      <p:sp>
        <p:nvSpPr>
          <p:cNvPr id="35842" name="AutoShape 2" descr="data:image/jpeg;base64,/9j/4AAQSkZJRgABAQAAAQABAAD/2wCEAAkGBxQTEhUUExQUFBUUFhUWFhQUFRcVFRUUFBUXFxQVFBQYHCggGBwlHBQUITEhJSkrLi4uFx8zODMsNygtLisBCgoKDg0OGxAQGywkHyQsLCwsLCwsLCwsLCwsLCwsLCwsLCwsLCwsLCwsLCwsLCwsLCwsLCwsLCwsLCwsLCwsLP/AABEIALgBEgMBEQACEQEDEQH/xAAbAAABBQEBAAAAAAAAAAAAAAADAQIEBQYHAP/EAEUQAAIBAwIDBQMJBQYGAgMAAAECAwAEERIhBTFBBhMiUWFxgZEHFDJTk6Gx0dIVQlJi4SNUgpLB8BYzcsLi8WOyFySi/8QAGwEAAgMBAQEAAAAAAAAAAAAAAgMAAQQFBgf/xAAwEQACAgEDBAEDAgYCAwAAAAAAAQIDEQQSIRMxQVEFFCIyYXEGgZGhsdEzUhUjQv/aAAwDAQACEQMRAD8A5qOK3P8AeLj7aT9Vdrpr0Ztwo4rcf3i4+3k/VU6cfQO8eOJ3H94uPt5P1VNi9E6g9eJ3H94uPtpP1Varj6KdgQcTuP7xcfbSfqq+nH0Ldn6jhxK4/vE/20n6qrpx9Aux+xRxO4/vE/20n6qnTj6K6jF/adx9fP8AbSfqq1XH0V1GOHE7j6+f7aT9VF04+idR+x44jP8AXz/bSfqqdOPoW7Zewi8Qn+vn+2k/VV9KPoCV0vY/9oT/AF832sn6qnSj6F9aXsd8/n+vm+1f86nTj6J1Zezw4hP9fN9q/wCdF0oeidWXs9+0J/r5vtX/ADq+lD0WrJexRxGf66b7V/zqdKHop2S9jhxGf66b7V/zqdKHorqS9jl4hP8AXTfav+dTpQfgp2SXkKOITfXTfav+dRUQ9CndL2L8/m+um+1f86t0w9FdaXsT5/N9dN9q/wCdV0oehiufsQ3831032r/nVdGPovrv2J8/m+um+1f86vpQ9Ayul7EbiE31032r/nU6UPRI2T9gH4hP9fN9q/51OlD0NjZL2DPEp/r5vtX/ADqunH0M3y9iHiU/1832sn6qp1x9EVkvY08Tn+vn+2k/VVdOPoapy9iHic/18/20n6qp1x9E3y9jTxOf6+f7aT9VTpx9DFN+xh4ncfXz/bSfqqnXH0Xv/UaeKXH18/20n6qrpx9E3jG4pcf3if7aT9VTpx9F9RjDxW4/vE/20n6qnTj6JuYn7XuP7xcfbSfqodsfQwhKlMFbgipUKcx6x1eBbmEEVXgW7Agiq0C5BBFV4Bche6qsEUz3d1aiRyFWOrwC5BBHVguQZY6ITKQ/uqgG48EqBbjxSrxkmcCFaoZuE01ME3ChatIm4MiVYmcgqx1Be4cEqE3Cd1UwTcMZKhNwwpUwFuGFKraFGQN1odo2MgeipgPeNKVeC9wxlqYCUhpWhcS9wwrVbQ9wmmo4kyNK0OC9wNlqg4yAuKEegWKgwlLHRGTcFSKoDKQZI6vApyDLFRJCnMcIqJJAOY4RVeAXMd3VTBFPA0xVWA9/A5I6tIFz4CCKr4QG5vhDDOo6j88HfFZJ6qKTZrr0lkmk0Qp+MgHAXrg74I8jyrI/kH6Nkfi15ZGfjBRhncHoeY9CaUtdNMd/46tx9CQ8UGptzj6QA6Y5gfEffRLWPPIL0SwkTLS8DHAB36Yx95P4Vqo1O54M12l2xyTSK6Bz8ll2f4Q1zOkKc2O5/hUfSY+gFKutVUHIOqt2zUEdJ4r2csktJzChL2/gL6mz3g0k7Z0k+PywDt0rl06m52xUnwzqXaWiNUml2Xci8H4FaJYC5eCS4c4GMsC516coiHZc5OSM4HwKy+127FLAFWlpVO9xyB4/w+0Fh847hrWQnwIzsWIDeLKseWnJ5bbUVN1vV2t5QF1FLp3KO1+Cg7IcOjuJ4klD4f8AdXY7KWOpv3VAB3G/IDnka9TZOFW6Jh0dMLLtsjZnhVobv5sthIyjAabVKEHhDE5JwRuBz55rB1bunvc/5HV6FPU6fT/mUEPZWKfiLxw5+bRbuQ2cYABRWPPxaxn+U+VaXqpwoTl+TMi0lc73GP4rv/ok9tuDWq2Uc1pHjvZAqsGZtSlJOWonmVBzS9Nfa7GpPshupopjBSgu7QXtDZWNhDB31t3sjqNWJHXxDSCcDPNm8uhoarLrpSxLCGTrppisxy8Fn/wVavPbssRRHjd5IizHomkas5BBccj0pX1lsYuOcv2M+jrlJSxx6Obcdiie/kiixFAhO+GbSB4SerNsmrA/jroVymoZly8ZMFkYbuO2cHSJeytjawoTaz3BbA8Cu75IzqZVICjaufHUXTljdg3y01UI8x3ELhvA7O8m0x2zwRwhjOJNmZ2OI4/pEqBpkJ5HZfM02y26qOXLOewquui6TUY429ysuuNcFRmX5s5KnGQdj5Ef2mcEYPLrUS1DxmWCSdCeFDJT9hezyXkstxPgWsOf5VbSPPnjZj7MedNv1DhFRXdg1aaMnl9l3/0TvlR4RbwW8D20YQSgtzYkjVEV2YnGzH40vS22TbUmFfTXBx2o5pItbTPF8gjHmoN6gndVCdYmpHV4MzmEWOr2gOwMsdGlwLcw6JV4EykEMVWkApHu7q8E3DhHUKbHGGrRN4ghq8FbwN6+lfbtWDW3bIYXk6Px1HUsy/BQq3/MOceABff/ALHxrhnpFFIpp7wnOdjtjyHnvVAEe4uS2PQVCA1kNQhMlmZQMEgnl6VItp8FvDXJpOAcR70aW+mv3jp767Wi1Lktsu5wtdp1B7o9jrXZC4gsLR7mRkeaTGI1ddapnYHnjOCxOOQHWlarddZsXCQ7SuFFe98tktOL28nDbnuQsLSMxEckuWd2KHWde+CfwNL6c4XRb5wM6ldlEkuMlpxKQiCCG0vbeERAKzGRckKoAwMEH949OlLj+UpTi3kZP/jjGuaWDKfKPxOGdreFGWZ0ADyjk26E8tsZUk9MsB540aWqUU88Z8GTW3RklteceSf8n3dJNJJJIiaECIHZVyXOSRnyC4/xGma/dtUEhPxSipSnJ8lvY8WMHfSXd7DOjA6IIirnck4GwJ22xyxzNY5V78KEGvZ0a7NjbssTz2RXDitrw6yWNtErT575YZNl1LgrrTfABCDG5wT50bhZfPc+MAKddEMR5bJs1zbzQWCq0caLMjtG0oJjRIpTpYk556V3/iodtkJybTy0FKVVkIJPjOQPafhMN3dRzPeW4ij0/wBnrUkhdRIzqxvqNXTOcK9u15ZLoQnPc5LBb8N7UW8084EqJpCRozMBkeIsy59SNvIA9aTOicUngbDUQm2smGu+ydvass7Xkcx72ImNVGSoZQxP9odgoJ5dK313zmnFR8dzDZTCDUpzzj0brjZadkeDiMcCBcFRpYMc51Z1jptisVTUM74ZNtylNJ1zx/Qrey00Qiu4Dcp3jSSDviQuvWgHeKCxyNWvr+NMvUt0Z7ePQrTKMYyju5b7lbdcFtbSxePXb3FxK5VX8AYGZ8ZG5KBQSc52o4WznapYaQFlVcKmspsNxfjtnZW0dpgXCyD+0MchGpyc7lMnxEHboBv61Cuy2bsbx6CVkKa1WueOeSp+Vm8iktbYRMpCr9FWDFATDhWx7Mb+VFpIyjKWUVqZwlt2s5p3NdJROe7MDXXFC0FF5IxqhuC0jiphglIOkNEKcw6Q1eBe8IsVTBTkGEW1WBuBtHULUhQlWiZCqlWkBKQvd1YKkVXHF20jGcE+tcf5KXO09D8PFuLkUf7Fm0tIqOycn0g7bZB9NxXJzjud7EscFBe25Vtwfw+6rXILi0Jb8PkfOhGbGOXTJwM1G0vJFCT7IkfsaYYJjb4UHUi/IzoTxyhl9KxOCCMcs0awKaa7k7snMVnAHJhggfEH0xitmjm1akYPkIKVD/Q3kdkp56jnzZse8ZrudKJ5aWqmuESTZhiM6vcxH4GrlBMqu6SDw8IQ/wAX+dvzpOIruaoTk+5NThaRjKrgnrzJ95oU1ngOzLXJCvLJWOTn3MR+FMxu7mbqOHYgPZL/ADf52/Or2IvryBCzXOdzjfdiceu5q9sWU75djacH+TkyxCWeZotYDBQTsp5FssAOm1c67WpTaisna0+gk4J2PH9D3FPk/t4oZJPnbtoUsF1fSIGyjx9Tge+gjqpyklt/yNnpYQTe/wDx/ooOxnY83pYqTFEpIMgyS3kBuMnrz2yK0X6iNceFyZ9Pp52yeXwiR247GJZRIwkkl1sVwxYAbrv9I550Gm1HUbUl2GanTupLa+/7F5w75MFlhjka4lRnRWKDVhdQzj6Y5Zpdmtak1FcDqtFmCcnz+yM/wbsDJNczRa2VIm0yS6mOSDhVG4JON/QEemXWamEK1Jd2Ir09llji+y/QuOIfJiVdEhmlctqLO7OqxqMYJ8RySTsOuD5UmGti87l+w+ehl/8AL/sv9Ez/APFUK4L3TZ6FuXrp1PQLWyzxEJ6FYw5Y/oZvtt2Tgs41dZ3mZicIWOMDrsx/eZfjWjT3ysb3ITfTGuKUX/gybCt+eDmJ8kSUUtmqtANFCOyXsUdMORJkqKHNXkTKRJFtjpRJgSTHxwedRvBE8rgMlsRzG1DuL2SAzW5Bok8gNuPcBoo0XlBI1q0BLgKEqNAZIPGLVWTxdOvlsT/pXN+TilWn5O98FOTtlHxg672AsUj4fCuAdSan2+kzbkt5neuEu3J6mWU8DeL9m7SVsvChPoMfhSZ8dh8HnuQv2JbxjwxqBjHLp5VlmjXBlXfqu4wBt5Uh8Md4OQduYU77wjS2Dy2z7q6OlbUTmatYZV9koS06kdM5Hpjn8cV0tIs2rByPkLIxokmdNhir0Z4jOWWFlb5ZfaOmcDIyazXT+1m7RwzYslrxVRliC2Rkgck2HkOmwrkuTXk9Kq032Hy2md8Vqrnwc++pNlVxGEDYVqhIw3wXgrGgNNyjJhhuB2HfXMUR5O41eqr4nH+VWpeonsqbQ7Q19S+KZqflev2EcNum3eEscemFXbrzc+1Vrl6OGczPR6+zCUTMcQ7B3EIjLOCZXWNEWV9ZZgTggoAMAEnfbFaoamqWVzwY56S5JPK5N9xHhElvYLa2aFi3gdlKqQpBMj+Ijc/R9M+lYISjOxys7HTlXOutRr7+Qfbyw79rKE/vzYPsUBm+5T8KZpZqCm/0FaqDnsX6lnxHjHd3ttbggCRZCw/wnu/vVvupMat1cp+hsrlC2NfsZacVEt60MOO7iDPO4x45ThFT2DxEnqVx0NSVTVe6XnsXXdGVrhHx3I/D5mn4nMdR7u1RUVcnT3jjxNjkTs6+6mTgoUR9v/AqEnPUyXiOP6lV2o4pwySci5MheLMfhLKBg7gAEdevp6U3T13xjuhjkXqZ6ects88HKr865GIBWMH+zXJwQCTnP7xGrGf5a6MYylzI5VjUFiBGenY4FweO4FkoMGhSyN7uhwFuL6GOmJZOVIlwpuKmBW5Nl9aWeeYpDnhm6qnchTww55VOqmLWlxILFb5HspbswaYQyiPc2ZcgKpLHkB1pkLUk3IRZp5WfbFckiHsyF8UzH0jj8TnyBO4HsGa59/y8Y8VrLOpov4dsnze9qLSy7IidPAYocbEYMsoIO+ttYwcdB51lo197lvk/5HT1PxOkVfTjF/uVvEYLaycR3cbsxGRIjHS65xkDIwemN/vrX9da/JiXw+mx2ZD7dcFhPDzdWZZgpRymc/2ZxqO++wYHHoaRdq52R2yNOl+Oq09m6HlGp7JcSWDhFrLMxAaNTsCTvuNh6CsWcI6j5nhIJbdrbSdtMcqs38J2b4GkTkPqryC4rxmKIFpGCjHXakfm8I0JbFlmFv8Atlbs2FLEH94KdPvNVKhl9aPgxPatg0nejyPt5bHHWtWn4WDJqueSx7I8HVT3vIkadPkNjkjpy29K7vxkE25nk/nrZxxXjh8m1t4K605Hna4clzZ2o67cvx3rnamzEGd3RUZsQPiIVkkAdMsGA8Q542A9dq4rviejjp5FzcJhAfMA/EV0KpbksHMvjhvJRSwajWqM8HOlXlkS6h2o1Jsz214IHDr4wTpMoyY2zjzBBVh8GNNsrVlbiZdNf0b1L0ay4+UGxkIMluzMvLWkbFeuxY7biuYtJNcKS/uek+vql3X+AEvykWrSrIYpj3asE2BwXwGb24GPYT51f0csfkivr4Z/F/2/2Ze/7VXM9w8qSyxxZGEVnUYHQAEY2xk43JNaq9LHbgx3ax7s5f7foaef5SLVpI3MM2Ytenbq4AJ+GR76y/Ryw1lf3Nv/AJCHD2v+3+zHdoePNdXhniLxgKAnMMuwAAO3kTt/Ea20UJRUP6nP1WqzLeW3YztZBYJIJFkklkYMzKNsKMKvpjLUrUaadkks8IdpNZGMXlcv9gPY/tl82mnklVnSdtRxzDAklgD0JZzv51d2mdkUl4Ko1Sqm2/P+TQ3Hb7hrHU1tqY75aKIkn2kk1mWktXG7/Jsesq77P8HOOJXff3EkoGFY+EAaQASTgD0yB/hrpVR2pI5Wonnny3kAYqcZ1Ma0dCEpYB91VYGby+gWqTMVhY29uDiqcsIXGGXk0nDbY49axzkdfTw4LM2R50nqGp0yBT2RBBA57EDzquqiulLPBK7lYELscMRufIfwr/qa5mr1Mp8I7nx+hUPufcFYW0l5HmFxDCw2kUamc8vCeo9ayV0ua9HTnqIUyzjcyVxTidnwa31ysc40gbGaZhkgADA5k7nAHnW2FaisI5918rZZkc8sfldN5P3EvDVuInJ0opDyKnm2saT0ycqB503hCUs8I2wighjMUCMIWBAjbUCdTOz6DJ/zF8Z+iT6ZGKzyeOTZCDwkwi8F72wt4Q7KI0Cahz8GV6+yhlmSLqkoyeTLWXYYrcB1aTIYFcldgCcjwjcH1rO5Sk9qNOIxW5idrOALcXvdsWCIgOB+8c7j0GBQZ2SC/wCSCyVlv2G0SbM3d+InJBJB5KMAbD1qSubJCpR7C8W4DELRth4ZMqSNR2jY4wPXTTKsuDYq6Kc0h/Zfhp0BsbsFY8zuVGf9a9H8fBVU7vLPHfNTlqNUoY4hwaq34edtqfO3gyVaZprgB22HdWuAPFIwRRjOeuw65IAx61y9TblYPQaCjE0zJcDsykRTUgcnV3YILalzgZHhJ35A52rz98G3wz1tNTjHMovBtLO87y3jPkuk555Qld/gK7+ikukjx/yK23OIzuzW1M5riyBeJTYtGa6OUVckFaIyOfKtEZ4vSjyvQnn2M0VaLUhdFX2C3gnFWgtzlyyM4qEbBmOpgtT4PMKiRSYzu81WBingXuqvAO/IxkqF5GNHVYCUgemqGZNJFZE0jeiujNkm2Qq2DVykmharlCRquGDYGsVjOzp1kv7cVinI6MSQxC9N6zTtwbKqdzycj+Ve/lm028Jy0jhNjjw4JJ26bb+lZqfunufY6tyddOF3ZC7a9tbqzlXhfD2KpbRxQ6kTXPJIEBbSTnHMDYZznetxyTonYrsZF80je+i7+5njDTNc5kkBbfu/HugAwMDqDUKLfhHYuztSe5hCKTkrzBOScsTu3TAJwMbCh8hqTSwWPFIVdCpAIPQ7j20MkgoyaK2znQK8SE/2enY5yMqOZPPkTS5PC4NEYvuxbW7WM5dgoO2T1LHCjPTegg1kK2LksIxPani0cd5rMgUgZx1YZww9MDNZ7E220bK0owSZY8TvAEyD0zSkkMS4Kf5q9zBhTp0vkn1J57e6t1FTmtqObqbo1PLN5wThGiMauZAyccz510nZtjtycdU75ub8loliBvS+sxipWTC/KDxFY7mBW06Y0ZiGYqNUgZVyw3XBC79M5pLxOSUuxtrzCLlFcmTe9UEKlhvnPjlmZvQqylQoHPVgiti+M0yi5OQt/O6+clBL9MYNN2ZulkEwUeFZWZd8+FzkDPXkd/UVk0U4pOC9g/K1NSU5d2uSbO9dJHDkyvn3pkTPMFHZlqKU1Ez9Deel4ZijjcDPR4IclpimxnkzTpwiDJtTTOmiO4okHnAwioTOQTCoWj2ioRsdpqETGkVC8jCtQvIGQ1MjIgDQjTfxQ1zpM6MYhzaZqt5bpT5LrhCjGk7Gs9kjTp4pcF9FFgVknI6MIFR2gvtCep2rBdI7Glqzwc07OT97xg6txBCMdD3jypuD78UVUfsQepebHH0jrvDeAwoxmChZJT3jlFCFmbfxFd35/vE1tSOW5eEW0h6Z9ajAREnlx1/A1TDSIks+x333+7agYzBiIeK93xAoThZg43+sjSMrj0KmQe3FKZoTfBPuuJyGQxxqSNAJ0BW2356iAOvWlruNjz3Ob8csAJDIVmaQknxQkLuTt9I/GrxgfKlrksrniRMYU7E4A+Hl0pG37gepwarsDIpZ4D9IKsjemSMD24wffW6qWx5Odq4bkdKVcCmKWTMlgVqplnHO3nDZ7qZ5I4yymQqvjQZWLKE4YggZX8ara2aISwu5RWvZ270qixnGGxGs0ZDaSoZlQPvguuTjmazThPsjsUaihYb/AK4L/spbzQzskiaQ6lQdaNmSPDEeFjvpNO0idcvuMHzMoXQUoeDSyQffXUjNYyeXlW84ZMg4PtvzoZX47BR0ue5JWwAFLduRyoSItzbUcZi51oz/ABJd8CtlUjl6mHhFFOmDWyLOROG1gCtMBGMtQvOBuioTI7TUJkY1QJDCKgS7gWqDMIGy0IcRvdVAjokMfWubI60SZFikjg0SEHI6UMmsBQT3cE+HjkTqQkiOy/SVTlgfUcxXMtng7enq4WTLcbvGlkCIpLHYAbkn0FYpZmzt0xVa3yHQdkRaQSXb/wDP8JcjfRCGBbYc8bMfRa1Vprg5t2pUrMrsbjgd+HiUahqQBWG2QRtn2HGc1qXYy2QxLgfcT465NUwFErJ7r1qhsYkKW4OD/v4jpQhqJyL5Qb8o+sNhlaQqRzD+DSR7MZqoR5GWz2wNLZcWY76tORhvLLDJx8aRLuNUvtRD4jbxx+ITySdSrEEaienpQ9y90scsojd4fXzOMIOmc/SI9KZjAtRb5NX8njNFMZXzlwQSeeSc5NVv5wFOlyR1+0vFcbHfyp0HgwShhjOLXRjjLDmKGU8BUwUpYZxjtFxaYaCshXAlwuAV8S5I0EEH6TbnJ3o4zeB3TWSnHHrnUmZSQoJC6UCbnJJRVCtvvuDyFIdklk6lWlhwmu5tOF3EhijuJ5O+kIPcoiqO7VsKcBAMsdIHoB7crsslhATprjJxiuP1NT2WtmKs0p8eR4OehSNved/hWjTWfZyzk62tOeUi9aOtO4xYBSgUJCk4ldcwvxrVXExXS9FFcj761VmCwq5oM7mtUZ4OfZVueSK1saapGd1vJ4W1TcRVDJUC0SYMo7SMxokKS5GFatjVEbpoRqiJoqshYPMtUWBqBHSrOMjnXMnI7MIkyWy6r8KUpj5V5WUG4dBqOWGw8+vpSdRbFI0aWmUpbmc97cdmYnk761Y286EnWjEIx65UfR9o94Nc1XpcNHdjpnJZTxg2HyY8OmWAzXaqLhyQCME90ANLHGwLbnbpjlyomkuxmuvnZ9r8G2ZAQQQCCMEHcEHmDVJtMQcl7X8Mu+HXQu7QNJAwAniGSfD4e9VfPQEB230DII5aotNBJvwWHDO2McyjJwSBv0I8zvsPXcetAzVCmT5RNa8BGfb1z12xnlQtoaqJ5I5us7VW4P6eRhe1/ZkyyiaU6YIy2rTvJIz6NEUSjdmY7UUJcGe6r8ePBoez1gO7InjB1jJQj6AP0VzzyowM+YNZJS+54NMY/Ykyi4zwBVkOnOOY8bkezBapvC6aPcM4SCwzj2YqnIvZg3nDbDGABVRW5gTlhGteVLZBqIDMNh5n2eQrdlVx5MEa5Xy4WSll4qMENJqRs5BByPUeVZW9zy2b/pnxiPKOd8ehgP0ptOlGGdPItpRdgPFvqzuMY99asL2Y23kp7KxSR1AlyfoqFiY6vEQMYPXbb19DSJRT8nUqvnFKW3g3NjZLZL3UaGS4fngYY5HT+FR1++ktNfaDOfU+9mi7N5jl0yPqklXLY+iCvIL6b4plEvuaMOqjmOUaSU4FbInMkUl9eE5C8vOnxgZLLN3CKpkp2TLKIA25PSjjMXsyDa1x7aYpipUkeS2xTVIW60kQLmTSMDnT488mSyWOEVsik705SMLTbGGOo5EUX5Pd3VOQ1ITuqpMYhrDFWQE9Qsj6ahDrtioNcSbPS1RRYBcDNZ5zwa4V5eEQL+50Kcc2+6sVk8s6dNWOEUXCbLvJdTDIXc55E9M0NVeZD9Tb0quO7NhAxFa5xOLGTLBGyM0lrA5PI2WIMMMAQehq4tl5aMH2o+TyKTMkEvzaQknUMBSfUHb3jB9at4SyzbTqH25/kZOz4Pd23hknimUH90eLBOem34Uic14Onp5S88jeJ8YaIcsZOBk4JPuyaXGW43SxHGUaD5POGSXMM882kyBpI4ANxGO75rnqS3PyFbqorYcHWTlCzbItIuHkLuOe59KwPMRu5PsV9zwjW6+Rz91UlyFvwibYcBAbYZ8v60x1tvgDqpLJobmWOziMj4LclXqW6Af6mtUYxqjl9zNCE9VZsh28swF1xh5H7xzknY+QHQDyArBObk8s9JXpI1R2wIlxeeA/4hQoZ0nhsy/aiTPLkSCcny5b+166Pg840t7yROEuyEMrYK4dWHQjcbGs0+52NNFSg4s6nEtykeF0TTOAXl2SNSehO+w95PlQvuc+e0BwngpS4V3u8yAqxAGFOGyUBJ5UdcVkRc3tNncszezyrpRSSOFY2yEbWr3iumEXh/U/Cg6gzoo9LbDG1MjIBwSK6dQKfFZM1mCsuDnYU+PBjnzwQntPOnqYh0pEeS2z0q1MXKrI35nVuwpUCNbAVW/IXRSIsxFMiLkkkQ33ohQJjRYLA94PKrwFk6vHGQfKuDJo9FGLTJkkpwM9K590js6avEcsznE7rLYrJ3Z0YRxyangnDgsQzzO5rbV9qOZqZb5Eto8U5mTbjuVnFePR22zHLHkg5nfHPkKzWWJI26XSWXPC4RgrzttdO+BJoU7hUVdhrA+kRnOM9etZ3Y2snfr+NpjLa1lgxxJicsxY+bEn8aS5M3/SxisRWBs1/kZz7B50IUK8eDNcYHeJnO48QplfEg7ad8cmn7Fdp/mbssgJikwWwMlG5agOoxjI9BWiq7Y8PsZPk/jnqYKUfyX9zpcF5a3AzHKjZ/hcZyfNTyNatsJnl5QvoeJRaDLwyNdyTgbkk4A9tX0I9ynfOXBl+KdvLeLK26962/i+jHn/AKube6gnbGK4Opp/hr7UpWfav7mE4jxeW4k1ytqPQclUeSjoKx2Tc+Wek0+iq08dsEA7zIIpOeR0oAZJsqfXOfbyP+lWwNvDKzjx1KvlpUn/ACAnPxFdBfieTnFdSX7kewONiQ3JvLbyPlWeZ1dNnbg2D8bnkXTBGsEagDGcgYA2UAevOg3JsxWwcXh9y77KWzMy96S2Dk+Z32pla5Ml7+3B0dbcYra3wcnbyIYgOVLk2XhAJSBzqQTYLeCru7noK11w9mWyformhJrRuSMrg5cs8LE+yr6hXRGPZD21FYU6CNLBimqeQJRSIE8gGaOMWzPOcUVNxcZp0YYMdl3hEVzTMCd2QEjUyKIQpZKZgtAO8qwsHfJoxjlXj5SZ7WEE2U3FpgqmslsjpUxb4M3w1e8nVfM5PuoalmRrs+yts1vGe00NsRGctJpBCgbYJwNTchyPwrTOaic7T6Sd7yuxn+IdsJHGECx+o8R+J/Ks0tQ5djq1fERTzJ5MZxYGQNg+LVqU/wAwIIz76Vu5OotMlHC8FELnEiZ21E4Hlndh7ipHxp2E1wVCW2aTJr3WAx8gT8KSo8o1zwkxe+2X/pH4VMcjIL7QMW4A9Tn2A0RcEsHmbJqDcA5oQw9QQQfIjkauMmDZBSjyXdz2nuZbcQM5Kdf4yOiM3VfSm9eWMZMVXxtEbesl/op1pWTpdx6mqKYReY9dqHALBzLjJ8x99EuQJtKLZD44MIo8gqnI65AP/wBK3JPB42cs2N/qA4Y4K8twfLnv+VZrc5wdrSNbMmk4XKCpXHM74Hkf/VLjHgy6n/kbZu+y/dKASfEfu9K11bfJyr9zNpHIOWc4x8DTm14MDTQKaXyoQXwQZVLUcWKaz3B/NQOdMUxbrE0CjUmDhIjyzKtMUWxc5RRW3F/WiutmSy/0Ut3dE5rTGvBgsufgrJWJrRFGGU22RiKMDAJ3xUwGokK4lFHELDK+WWmZGQh7AaqoZg7zcT6Rv0rxU5YZ7nTwxHky3Hb3PWs0llnRqjgxvEL1lbwMVfOzAkYPntVLhnRrrU1hoi214W5k6hswJyf/AFUnyaqoJcRRK+cUraa41oYZqvaN2JFBx+XS0T8sSqfiMH/T7601Lho5vyGK5QkvY/iU2I3PmMe47f61UY5YeqniEpIlwSZRD5qPwoJL7sGytp1xf6Drc4Hx++hYVS4yKKg0VTUXBeTxqsEUUhRVlnhUKYcLkVTAyenOUz7M/H+hqR/JCb/wf7Fb2libIznmef3fj99dTKweOxiTyQ+FsRtj76x3Ld2Ono74xXLNbwaNgSdLL5ZHnSknHuVqbYWTzElRu8coK5yQc+80afJilE6F2VmaSMu2eiD/AA7k/Fse6nQbMOpSUsIuig5mjyZmvZHnuVXrTIxYmVkUVk/EfL760xrRlnf6IM10zda0RikZpWSZFkPmafGPoS37ZBuLhR1p8YmayaRU3F4KfGPs59lpDeajwJ3AWeoMRHc1BqfsA0WaJFOfoG1uBzo8k3sZoFTJN0jqvEr3JIFeDnLLyfToV8GQ45cgA5PLrQmqBl8sW1MCA4woPMA8ifLP5VbOto08N4Hac78mHUcx/Sq8GpQXfsxySb4Ox+4+z19KFoOMku49j51TQ7uuDP8Aaw+FP+r/AErRScb5h/bH9x1wdUAP8u9XF4ngG179PleiTwuXMSfD4f8AqgsX3GrST3Ux/oWK0l9zoLseqyz1QgpNQvItQsVRVZIyXCuagiYZocb/ALpwD6eRqgM5RGvlx+8wHt5eXOmV2Tj5MlmhosWZrkA1/NHETFIQwK6vCCSjZGMkbbgfGnRvk+5gu+LphLMSz4f2gLKBKm4/eUDf2ilynkkNGsZgHveObeBPe2MD3dTQNrwHXoZb1uOicOvNEMa9QiZ9ukZ+/NdCuv7Ty2os/wDZLHhiT3zHrinwgkYZ2ZK+a6HU5rRGBmnMhS8RUU+NZndmCFLxMnkKaoIRO1kSWaRvStEYcGWy14IkiHqabFGCcnkjyEDrR5FtNkd5arKCjW/IzVUbQ9RwJmh3IvY2NY1N6GxrAutTeTpje7q94ew2V3c4HOvDr9T6bLvwUUlsHbLnIB2Xpn186rIaK/jS5ZsdAMe1QCKmTuUJ9BY/cjDcZHP/AHkGpk043RygTn+L7/o/HmPvokLlnyI07qMHLL06kexuo9uKmMi9zhz4KPjl0rYAORvz5jzBp8I4OV8hfGbSB2NxhSh5Hl8KuUc8i6Lfs2MNwy40jT6nFDKORuns2LaX8RyKzNcndreYjqgzB6rwUeqYI+BNYHMge+mQosn2izPbraKvzml/MNCwPWnr4/UP/wCTBZ87oYvHURZQLRP4zUf9TNL57RPtMJJKMYPXalS0V8e8WOq+S0s3xYii4rc6UOenL2ryz8BQRpmnyjXdqalDMZJl/wBlYka2fWMiVvfpTZcH25PvrTVSpRZ5r5LW2Q1EWvQ4cNCnGzD05/Cky0k1+ptq+W09iy3tY9LVS66gFRTnGclmHIHHIU2nRSck2Z9b85XCtxqeZPyW78ZPTFdNU4PIytbIN3xZgrNnOATj2U+NSbwZ5TZRP2jY/uD/ADH8q2LSJCXPIz/iE/wD/N/SjWmSAfIh7SN/Avx/pRqlIVKrPkFJx5z0Hx/pR7BP0y8gH4sx5j7zUcC/p4g/2j/L99VsJ9Ohf2l/KPj/AEqbC+gmIeJH+EfE1OmglSkJ+0D/AA/f/Sq6aGKvB79oH+H7/wClU6g9qR79oH+EfH+lV0ybBPn/APKPiarpBbUaeSQSYIdPXLBfubBryktLZHho9mtbTNZUh+uJBl5olA6l1IHwqnp5JZaChq65PanyU19MrOxXcZOD5joffgVlksM9fpIyVMc+iKDihHpYPFqtZKlYvIFoOq6lP8uce8cqOMZN9jFbbUlxJIqLnhErsTpIJ67AH2g1sjXN+Dz+ouplPLmiBc2bxNobGcA7csGpKLj3ArmnzF5HW0ZZxz/IChZog25o0UNwukHI/wB+ylx0t1j+2LOq/ktNTH/2TSFa9Xpk+6t1fw18u/Bzr/4r0cftgnJkdr49AB95rdX8JUvzeTk6j+K75cVR2/3APMx5k10K9FTX+MTjX/Kaq/8AOb/lweirVFYOTbmTyy0s5RUkha7lpFJSnwOWRJ7UtlTlW5qehqKWOCbSg4pCZUeNvDIBsfMry/KgvrU4MbRN1TTyXvB7nEEXTwA48s71xaatqaOnrr+rbuXbCDve+taYxeDC5MA1560zahTbGm89amCgF1dZVh6H8KbBfcgJFPrreKC2ds8riOJGd25KoyT193tNDKcYrLLjByeETZOzt2GdTbyBk0FhgbCQ4Q5zggkEbZ5Uv6mrGch9GecYBngdyBKe5fEGe95f2eFDnVv/AAkH30XXr457k6U/Q1+DXAGTDIBiM8ukx0xYHM6jsMVOvXnGSdGfoPL2YvFdYzbyB3VmVcDxKuNRBzjbIyOe9D9TVjOS+hPOMFddW7Ru0cilHU4ZTzB9aZGcZLKB2NPDH28S41yEqmcDH0mbG4XOwA2yT5jn0yazWx06x3bOp8Z8XPWz9RXdkhbuPGBbx482aRm+OsD7q4UvldRng9dH+HNCl2b/AFyP+YiRGaIYKDU0ec5UcymdzjqN66Wi+Tdr2WdzifL/AAH00epS8r0Vua655k9moTA/53WDCwMz4EecEEHcHYihnBSWGHVOVclKPdBVvOlY38dVk7i/iPWJY4F+d0cdJVHwZrfmdZb3me+dU7pQXaJhlqbX3k/6j1vTU2LwsA9ST7sKt3UaeAkV3G49bIwPTH3/ANaGOnjZ3HR1dlSwnwQe4IBxkkjA99NlRXUssZC6+54jlkiJMADyrfThRzE5+ojLc1LwOzTcmaKfg9VDD2KgO4LGtELlItLO3zQSZIcl9bW4IxWdyyakuAoj20N05GqyFgpOL2+QT+8OR88edNi+AZRWCKLjCgeQA+Armtfcx7I73NGkKYM3VWkCxpuqLBQM3OaOH5IBgy1bSbTXfJU4HEFz1ilA9TgHA9cA1i1v/F/MfpVieTednxKgdbopIyQWChEUxFB3jhRJlmywO55cuVcySWFtRuWe7LBrQf8A7K6lHzqW4BDc3/sEjCr540Zoc8r9C+MMDcyRm3hJ8LRtw3WSceAzRlc+ws3PyNXzufHsv7cdw0NowuY2LPgyXmmNtGBnJDKQurcb7k86rjbwvRW1ZyzifG0K3EqlGjIb/lvJ3rLkA4aT9478/Wu5Q04I51ie54NjB8nst1BbSQzRBGhjZo31AhyCx8Sg5yXO2BXntbGU7Wz1HxevropUJLt6Lew+TEINVzcKqjpGAPi7/lWWOky+50rf4i2LFcUv1Z49meHK4+b3mJQcYM0bc9t1wMj0BFao6OUXuSaOcvn5WZjPa0c44vbiOeaMcklkUexWIFehok9ibPMzhFybS8kTFNyL2labjNYR0kn2E76oBtHCaqJtHd/VFqIhnqEcRVmqmRRDJPVDVEkIdeB1yPv2pum4yJ1K4Q2NWkmKr9CPfbPic7KMdcYO3pXG1drnN5PX/HafEIxjxtWW/wBSZfW7aV1RssmSukqQWzjRsfXUPhW74ubinF+DD89VGxRtjjPZ4NpH2AtRcLbSXrCdhkRrGoP0S3UnoD8K0fW2YclHg4a0kEsbhf8Agi1iiEkzXkmqSRVFumvKo7BWKrGxGQtD9ZZOWFhBR0la75F4fwDh7/OHMNyIrWMM6ymSOQyNkgacAjwjy/eFSzU38LKyw/p6vRZWXZSxuYIXhhlgMsukF5JCxRNRk8LMRgqhAOOtBLU3Vyaci/pamuEXT8Aijdli4YHVeUjSrhtugd8/EUhXzlzKYaogu0Ss4qiJaQsIY45J3eTARQyR7lU1AZ21RinUOUrHyL1DjGHCwUp3G9bEZFyil4mvhJ6jce7f8MimxKZmJrisT7s0JcEdpqtAbeQLT0QLiNM9WVtFjl3G/Wij+SL2Gk7IGI3cSTRLKkjCMqxIALEYcY6jB+NM1Ckq24vAdaW7DOj8E7OWk7z4to4/m973IxI/iWNFJ0nOckty9K5tllkYr7u6yaoQjzhFH2z4dFDYCWOOMPJLIGkMrCXCTlUCoSe82GD5DBp2nk5WYb4AsSUcljxPs7ELeJEgfV3do4uEfLCSeUrJ3mXzpIxjA6nypMbWpt59hdNYSLFuzFmbqId0DCYbkSLqfSZLaWNQxGrbHjwPWg689vfyW6lnBIfsnbLJbIUDMWkEhLyZbEJYAnV/0/Cq602mTZHKOU9o3HziRRHEgVuUTmRforylP0x+GSK6un3bE8ma3G7gfa30pjHcyOkiDBEbsjsg+iV0EasZwRvsAfOjUYN/cjPNTispkT9uSvs8ryn+dy5+8k06MK1+ODHbW5cybCpa5XvZsBAdlPOUjfQo6jzPSqsmn9qCoq54K+aYsSzc2JJ9p3NDFYWDojddWDtM93lYR20eJahNoolqybRe9qE2ju9qitookqmEohEkoWTGCbZzb+5viASKZU8SFWx3RwdE7MdpbWK3acW6i5LYYgBQwRQNZfG2TkYG+aQtHvsbNNnyLrhsT5Z6y7UpfXVsJ0SFYZjM7a8qQiZQbjP0sU10OqEnHzwIjc7HFPt3D8V7er3sjQ20IlOpFuT9PT9ENqAzjHrVQ0UtvL4LetjvwkXPEO0NroiSPiDwrGgQiJVbWQB4iT1rPGiabzH+pp60f+xT23axLaCT5vI0s8twztJKnNANClsADJVF2H8VaPpZWTW5YWBE9VCuLa5IcXacXUga+klCxDMQtg0Z1nYsWGemR/ips9JKtYr5/cTDVKb+/gv7LtfbQpJ83W5eRlwGmkLKCAcHxttz6Cs70ls3yOesqj5A8Z4oLkx6VKLGgRQxUn1J0nA/d69KdRS685M2ouVmMEBxgU9AJ4RRcVm2Y+QJ+6moHOZIxD3Fc83sA1xRIoGZ6sraNM1Qm0dBL4l9ooo/kibS+4ZemGaOUAMY3VwDyJU5wcVqnFSi45KSw8ml4f2/liMhEUZ726a6OS2zsACox0wKyy0aklz2WA42YInG+1xurcQSQRZVnZJdy6d5JrcLnlnl7KOGl2S3ZKnNuOMFlb/KRMqIpghZlSFC+WBdbd9cQI5DGW9uqlPRRbzkJXPHYWf5SrhwweONiRMqtkgos/NR56dsewVX0MPZHc/Q8fKXN3iyGGMlXd8ZbBLxiPHuA++o9CscMnVfoouHwi9vo0VFiWeRQUj2VFwNZTPorN7a0Sbpqz6Aa3S5NhB2EtiSTLPEU71iGltyTHFjTKGTIQFmUb779KwPWTx2G9FZwLb8DV1mKtPL3Iixh7J2keRm2WaRAuVVcnJzuKp6mSA6MX3PSdjraWVgLqWd+80KgkiVwFUFgSw0t4tX0cDb20X1VkV2C6UfBkO1XCUtjCqmTVJF3rLIVJQMzBBlABnSu/Pc1s01s7E2xUltKLXWkEooFQ/ScqfILq/1rCaA6RRfWt9l/wCdDyQ8Io/rG+z/APKpyUxUjj6yN7o8/wDdU5KHLFH9Y32f/lU5IPSOPbLtv/8AHn/u3qnkgWKKLrI4PpED/wB1VyQbE3+v4UUXyU1lF3KMJFEvIIpc55yN4mGPTP41rhlGG3D5QBsZOOXStERHIoNGCxCx/wBmhCjEJGetELn3Hg1AckqI4qAOWXg0HCptqTZ3HVPgmyPtSkaM5RR8VX+zlP8A8ch//k0U/wASQ/I5+7ViXc6QEtRFAyasg3NWWEtT419o/GiX5Ipl3WoWeqEPVCHqhD1QguahA1pdvE4eNmRxnDKSCMjBwR6E0MoqSwyNBeHcUmgJMMjxFhgmNiuQOQOKF1QkkmgUsdgl9xueYFZZZJASCQ7FgWUYU7nmBn41Uaa08pFtN8NhLbtFdRxiOOeVIwCAiyMFAPMAA+tR0Vt5aCWVwmQru8eUgyMXIAXLEk6VGFAJ6AUcYKPZEI+aI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C:\Documents and Settings\User\Desktop\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474" y="457199"/>
            <a:ext cx="2514600" cy="2286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B4970A-D002-4310-A4D5-8909BE39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475" y="2991644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99F55-055C-4490-BA90-51064F453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876801"/>
            <a:ext cx="3113136" cy="19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11143-D290-4818-85E2-6B7B953C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10" y="749559"/>
            <a:ext cx="8230313" cy="1072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AC3698-87DA-4A03-BC9F-01B8EBF821B2}"/>
              </a:ext>
            </a:extLst>
          </p:cNvPr>
          <p:cNvSpPr txBox="1"/>
          <p:nvPr/>
        </p:nvSpPr>
        <p:spPr>
          <a:xfrm>
            <a:off x="2133600" y="2590801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lgerian" panose="04020705040A02060702" pitchFamily="82" charset="0"/>
              </a:rPr>
              <a:t>In the following slides, you will see a few celebrities and the </a:t>
            </a:r>
          </a:p>
          <a:p>
            <a:r>
              <a:rPr lang="en-IN" dirty="0">
                <a:latin typeface="Algerian" panose="04020705040A02060702" pitchFamily="82" charset="0"/>
              </a:rPr>
              <a:t>brands endorsed by them alongside</a:t>
            </a:r>
          </a:p>
          <a:p>
            <a:endParaRPr lang="en-IN" dirty="0">
              <a:latin typeface="Algerian" panose="04020705040A02060702" pitchFamily="82" charset="0"/>
            </a:endParaRPr>
          </a:p>
          <a:p>
            <a:r>
              <a:rPr lang="en-IN" sz="2000" b="1" dirty="0">
                <a:latin typeface="Bembo" panose="02020502050201020203" pitchFamily="18" charset="0"/>
              </a:rPr>
              <a:t>Write your ideas about </a:t>
            </a:r>
            <a:r>
              <a:rPr lang="en-IN" sz="2000" b="1">
                <a:latin typeface="Bembo" panose="02020502050201020203" pitchFamily="18" charset="0"/>
              </a:rPr>
              <a:t>any </a:t>
            </a:r>
            <a:r>
              <a:rPr lang="en-IN" sz="2000" b="1">
                <a:solidFill>
                  <a:srgbClr val="FF0000"/>
                </a:solidFill>
                <a:latin typeface="Bembo" panose="02020502050201020203" pitchFamily="18" charset="0"/>
              </a:rPr>
              <a:t>two </a:t>
            </a:r>
            <a:r>
              <a:rPr lang="en-IN" sz="2000" b="1" dirty="0">
                <a:latin typeface="Bembo" panose="02020502050201020203" pitchFamily="18" charset="0"/>
              </a:rPr>
              <a:t>of them in detail in the following sequence</a:t>
            </a:r>
          </a:p>
          <a:p>
            <a:endParaRPr lang="en-IN" sz="2400" b="1" dirty="0">
              <a:solidFill>
                <a:srgbClr val="FF0000"/>
              </a:solidFill>
              <a:latin typeface="Bembo" panose="02020502050201020203" pitchFamily="18" charset="0"/>
            </a:endParaRPr>
          </a:p>
          <a:p>
            <a:pPr marL="342900" indent="-342900">
              <a:buAutoNum type="alphaLcPeriod"/>
            </a:pPr>
            <a:r>
              <a:rPr lang="en-IN" sz="2400" b="1" dirty="0">
                <a:solidFill>
                  <a:srgbClr val="FF0000"/>
                </a:solidFill>
                <a:latin typeface="Bembo" panose="02020502050201020203" pitchFamily="18" charset="0"/>
              </a:rPr>
              <a:t>The brand</a:t>
            </a:r>
          </a:p>
          <a:p>
            <a:pPr marL="342900" indent="-342900">
              <a:buAutoNum type="alphaLcPeriod"/>
            </a:pPr>
            <a:r>
              <a:rPr lang="en-IN" sz="2400" b="1" dirty="0">
                <a:solidFill>
                  <a:srgbClr val="FF0000"/>
                </a:solidFill>
                <a:latin typeface="Bembo" panose="02020502050201020203" pitchFamily="18" charset="0"/>
              </a:rPr>
              <a:t>The celebrity</a:t>
            </a:r>
          </a:p>
          <a:p>
            <a:pPr marL="342900" indent="-342900">
              <a:buAutoNum type="alphaLcPeriod"/>
            </a:pPr>
            <a:r>
              <a:rPr lang="en-IN" sz="2400" b="1" dirty="0">
                <a:solidFill>
                  <a:srgbClr val="FF0000"/>
                </a:solidFill>
                <a:latin typeface="Bembo" panose="02020502050201020203" pitchFamily="18" charset="0"/>
              </a:rPr>
              <a:t>The misalignment between the celebrity and the brand</a:t>
            </a:r>
          </a:p>
          <a:p>
            <a:pPr marL="342900" indent="-342900">
              <a:buAutoNum type="alphaLcPeriod"/>
            </a:pPr>
            <a:r>
              <a:rPr lang="en-IN" sz="2400" b="1" dirty="0">
                <a:solidFill>
                  <a:srgbClr val="FF0000"/>
                </a:solidFill>
                <a:latin typeface="Bembo" panose="02020502050201020203" pitchFamily="18" charset="0"/>
              </a:rPr>
              <a:t>Suggestion about a better suited ambassador and a sound reason</a:t>
            </a:r>
          </a:p>
          <a:p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65561-38CA-471A-9F03-E6006E9AF2B2}"/>
              </a:ext>
            </a:extLst>
          </p:cNvPr>
          <p:cNvSpPr txBox="1"/>
          <p:nvPr/>
        </p:nvSpPr>
        <p:spPr>
          <a:xfrm>
            <a:off x="8153401" y="929313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# 6</a:t>
            </a:r>
          </a:p>
        </p:txBody>
      </p:sp>
    </p:spTree>
    <p:extLst>
      <p:ext uri="{BB962C8B-B14F-4D97-AF65-F5344CB8AC3E}">
        <p14:creationId xmlns:p14="http://schemas.microsoft.com/office/powerpoint/2010/main" val="49212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Functions of advertising agency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1576"/>
            <a:ext cx="10820400" cy="4587109"/>
          </a:xfrm>
        </p:spPr>
        <p:txBody>
          <a:bodyPr>
            <a:normAutofit/>
          </a:bodyPr>
          <a:lstStyle/>
          <a:p>
            <a:r>
              <a:rPr lang="en-IN" sz="2800" dirty="0"/>
              <a:t>Contacting clients</a:t>
            </a:r>
          </a:p>
          <a:p>
            <a:r>
              <a:rPr lang="en-IN" sz="2800" dirty="0"/>
              <a:t>Advertising planning</a:t>
            </a:r>
          </a:p>
          <a:p>
            <a:r>
              <a:rPr lang="en-IN" sz="2800" dirty="0"/>
              <a:t>Creative functions</a:t>
            </a:r>
          </a:p>
          <a:p>
            <a:r>
              <a:rPr lang="en-IN" sz="2800" dirty="0"/>
              <a:t>Developing and preparing advertising copy</a:t>
            </a:r>
          </a:p>
          <a:p>
            <a:r>
              <a:rPr lang="en-IN" sz="2800" dirty="0"/>
              <a:t>Approval from client</a:t>
            </a:r>
          </a:p>
          <a:p>
            <a:r>
              <a:rPr lang="en-IN" sz="2800" dirty="0"/>
              <a:t>Media selection and media scheduling</a:t>
            </a:r>
          </a:p>
          <a:p>
            <a:r>
              <a:rPr lang="en-IN" sz="2800" dirty="0"/>
              <a:t>Ad-execution</a:t>
            </a:r>
          </a:p>
          <a:p>
            <a:r>
              <a:rPr lang="en-IN" sz="2800" dirty="0"/>
              <a:t>Research and consumer insights 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00088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7519-915C-4A41-95C6-D66D9D43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D33A-889F-4FB6-9749-B2E8E42E0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049C2-5FA4-4E8C-AC27-690616F8C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1"/>
            <a:ext cx="8458200" cy="59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51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3DC6-EB80-484E-B13A-12EE6BAB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EFD7-F204-4284-9B2D-3E90A2CA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EA0C0-3FA2-47C2-ADA6-D1413610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76201"/>
            <a:ext cx="861059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7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CE926D3-79BD-4434-8E39-48A2F4092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1" y="1292289"/>
            <a:ext cx="8178799" cy="42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6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3D8654F-5CF5-422F-9741-FA7C62A76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859" y="2019420"/>
            <a:ext cx="5421465" cy="28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63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975D0-7358-49C4-AD41-DB50A0D7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6" y="1143000"/>
            <a:ext cx="755683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8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B335DC5-9550-4DDE-A179-61D11D20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859" y="1748346"/>
            <a:ext cx="5421465" cy="33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3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C0249DD-7DBA-4965-9374-5759BA852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859" y="1910990"/>
            <a:ext cx="5421465" cy="30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29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1"/>
            <a:ext cx="2819400" cy="36717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664354">
            <a:off x="5597026" y="3055089"/>
            <a:ext cx="3360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embo" panose="02020502050201020203" pitchFamily="18" charset="0"/>
              </a:rPr>
              <a:t>Big B - </a:t>
            </a:r>
            <a:r>
              <a:rPr lang="en-US" sz="2800" b="1" dirty="0" err="1">
                <a:latin typeface="Bembo" panose="02020502050201020203" pitchFamily="18" charset="0"/>
              </a:rPr>
              <a:t>Chyavanprash</a:t>
            </a:r>
            <a:endParaRPr lang="en-US" sz="2800" b="1" dirty="0">
              <a:latin typeface="Bembo" panose="02020502050201020203" pitchFamily="18" charset="0"/>
            </a:endParaRPr>
          </a:p>
          <a:p>
            <a:endParaRPr lang="en-US" sz="2800" b="1" dirty="0">
              <a:latin typeface="Bembo" panose="0202050205020102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1" y="381001"/>
            <a:ext cx="446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FRED principle activity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7130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890D6-1E4D-4CFE-80AB-4F0BB033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1" y="3492879"/>
            <a:ext cx="4981575" cy="3002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97AB0-C1E1-4473-A02A-082A3F1B2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209550"/>
            <a:ext cx="61341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8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7BB6-8D8E-49AB-AD75-70AE2041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activity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BA8B-AAA0-4C70-8669-6B1047F4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Select any</a:t>
            </a:r>
            <a:r>
              <a:rPr lang="en-US" sz="3200" dirty="0">
                <a:solidFill>
                  <a:srgbClr val="FF0000"/>
                </a:solidFill>
              </a:rPr>
              <a:t> two </a:t>
            </a:r>
            <a:r>
              <a:rPr lang="en-US" sz="3200" dirty="0"/>
              <a:t>brands with existing brand ambassadors and give a new celebrity to the brand justifying your reason.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3350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Agencies 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idx="1"/>
          </p:nvPr>
        </p:nvSpPr>
        <p:spPr>
          <a:xfrm>
            <a:off x="1331258" y="2194560"/>
            <a:ext cx="10174941" cy="4024125"/>
          </a:xfrm>
          <a:noFill/>
          <a:ln/>
        </p:spPr>
        <p:txBody>
          <a:bodyPr>
            <a:normAutofit/>
          </a:bodyPr>
          <a:lstStyle/>
          <a:p>
            <a:pPr marL="233363" lvl="1" indent="227013">
              <a:spcBef>
                <a:spcPts val="1200"/>
              </a:spcBef>
              <a:buClr>
                <a:srgbClr val="229FC6"/>
              </a:buClr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3600" dirty="0"/>
              <a:t>Full-Service</a:t>
            </a:r>
          </a:p>
          <a:p>
            <a:pPr marL="233363" lvl="1" indent="227013">
              <a:spcBef>
                <a:spcPts val="1200"/>
              </a:spcBef>
              <a:buClr>
                <a:srgbClr val="229FC6"/>
              </a:buClr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3600" dirty="0"/>
              <a:t>Creative Boutique (Highly skilled talent/Unique strategy)</a:t>
            </a:r>
          </a:p>
          <a:p>
            <a:pPr marL="233363" lvl="1" indent="227013">
              <a:spcBef>
                <a:spcPts val="1200"/>
              </a:spcBef>
              <a:buClr>
                <a:srgbClr val="229FC6"/>
              </a:buClr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3600" dirty="0"/>
              <a:t>Media Specialists</a:t>
            </a:r>
          </a:p>
          <a:p>
            <a:pPr marL="233363" lvl="1" indent="227013">
              <a:spcBef>
                <a:spcPts val="1200"/>
              </a:spcBef>
              <a:buClr>
                <a:srgbClr val="229FC6"/>
              </a:buClr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3600" dirty="0"/>
              <a:t>Interactive(Online Brand Promotion)</a:t>
            </a:r>
          </a:p>
          <a:p>
            <a:pPr marL="457200" indent="-457200">
              <a:spcBef>
                <a:spcPts val="1200"/>
              </a:spcBef>
              <a:buNone/>
              <a:tabLst>
                <a:tab pos="339725" algn="l"/>
              </a:tabLst>
            </a:pP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036-344E-436A-BE00-A8E2F31A1C47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1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In-house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Cost saving </a:t>
            </a:r>
          </a:p>
          <a:p>
            <a:r>
              <a:rPr lang="en-IN" sz="2800" dirty="0"/>
              <a:t>More control </a:t>
            </a:r>
          </a:p>
          <a:p>
            <a:r>
              <a:rPr lang="en-IN" sz="2800" dirty="0"/>
              <a:t>Increased coordination</a:t>
            </a:r>
          </a:p>
          <a:p>
            <a:r>
              <a:rPr lang="en-IN" sz="2800" dirty="0"/>
              <a:t>Stability</a:t>
            </a:r>
          </a:p>
          <a:p>
            <a:r>
              <a:rPr lang="en-IN" sz="2800" dirty="0"/>
              <a:t>Access to top management </a:t>
            </a:r>
          </a:p>
        </p:txBody>
      </p:sp>
    </p:spTree>
    <p:extLst>
      <p:ext uri="{BB962C8B-B14F-4D97-AF65-F5344CB8AC3E}">
        <p14:creationId xmlns:p14="http://schemas.microsoft.com/office/powerpoint/2010/main" val="223131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624" y="764373"/>
            <a:ext cx="8870576" cy="1293028"/>
          </a:xfrm>
        </p:spPr>
        <p:txBody>
          <a:bodyPr/>
          <a:lstStyle/>
          <a:p>
            <a:r>
              <a:rPr lang="en-IN" dirty="0"/>
              <a:t>How agencies gain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4219"/>
            <a:ext cx="10820400" cy="4024125"/>
          </a:xfrm>
        </p:spPr>
        <p:txBody>
          <a:bodyPr>
            <a:normAutofit/>
          </a:bodyPr>
          <a:lstStyle/>
          <a:p>
            <a:r>
              <a:rPr lang="en-IN" sz="3200" dirty="0"/>
              <a:t>Referrals</a:t>
            </a:r>
          </a:p>
          <a:p>
            <a:r>
              <a:rPr lang="en-IN" sz="3200" dirty="0"/>
              <a:t>Solicitations </a:t>
            </a:r>
          </a:p>
          <a:p>
            <a:r>
              <a:rPr lang="en-IN" sz="3200" dirty="0"/>
              <a:t>Presentations</a:t>
            </a:r>
          </a:p>
          <a:p>
            <a:r>
              <a:rPr lang="en-IN" sz="3200" dirty="0"/>
              <a:t>Networking </a:t>
            </a:r>
          </a:p>
          <a:p>
            <a:r>
              <a:rPr lang="en-IN" sz="3200" dirty="0"/>
              <a:t>Image and reputation </a:t>
            </a:r>
          </a:p>
        </p:txBody>
      </p:sp>
    </p:spTree>
    <p:extLst>
      <p:ext uri="{BB962C8B-B14F-4D97-AF65-F5344CB8AC3E}">
        <p14:creationId xmlns:p14="http://schemas.microsoft.com/office/powerpoint/2010/main" val="242395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break of Client-agency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International alignment may cause change</a:t>
            </a:r>
          </a:p>
          <a:p>
            <a:r>
              <a:rPr lang="en-US" sz="3200" dirty="0"/>
              <a:t>Management change</a:t>
            </a:r>
          </a:p>
          <a:p>
            <a:r>
              <a:rPr lang="en-US" sz="3200" dirty="0"/>
              <a:t>Product conflicts with mergers, takeovers or product introduction</a:t>
            </a:r>
          </a:p>
          <a:p>
            <a:r>
              <a:rPr lang="en-US" sz="3200" dirty="0"/>
              <a:t>Brand failures</a:t>
            </a:r>
          </a:p>
          <a:p>
            <a:r>
              <a:rPr lang="en-US" sz="3200" dirty="0"/>
              <a:t>Conflicts </a:t>
            </a:r>
          </a:p>
        </p:txBody>
      </p:sp>
    </p:spTree>
    <p:extLst>
      <p:ext uri="{BB962C8B-B14F-4D97-AF65-F5344CB8AC3E}">
        <p14:creationId xmlns:p14="http://schemas.microsoft.com/office/powerpoint/2010/main" val="285100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38349" y="6492876"/>
            <a:ext cx="2350681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036-344E-436A-BE00-A8E2F31A1C47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4" name="Content Placeholder 3" descr="list of ad agencie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9049" y="211723"/>
            <a:ext cx="10843734" cy="6215083"/>
          </a:xfrm>
        </p:spPr>
      </p:pic>
      <p:sp>
        <p:nvSpPr>
          <p:cNvPr id="5" name="TextBox 4"/>
          <p:cNvSpPr txBox="1"/>
          <p:nvPr/>
        </p:nvSpPr>
        <p:spPr>
          <a:xfrm>
            <a:off x="5466505" y="6426806"/>
            <a:ext cx="491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Source – Brand Equity, 16</a:t>
            </a:r>
            <a:r>
              <a:rPr lang="en-IN" sz="1600" baseline="30000" dirty="0"/>
              <a:t>th</a:t>
            </a:r>
            <a:r>
              <a:rPr lang="en-IN" sz="1600" dirty="0"/>
              <a:t> May 2012</a:t>
            </a:r>
          </a:p>
        </p:txBody>
      </p:sp>
    </p:spTree>
    <p:extLst>
      <p:ext uri="{BB962C8B-B14F-4D97-AF65-F5344CB8AC3E}">
        <p14:creationId xmlns:p14="http://schemas.microsoft.com/office/powerpoint/2010/main" val="34181006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8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734</TotalTime>
  <Words>1590</Words>
  <Application>Microsoft Office PowerPoint</Application>
  <PresentationFormat>Widescreen</PresentationFormat>
  <Paragraphs>214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Algerian</vt:lpstr>
      <vt:lpstr>Arial</vt:lpstr>
      <vt:lpstr>Bahnschrift Condensed</vt:lpstr>
      <vt:lpstr>Bembo</vt:lpstr>
      <vt:lpstr>Calibri</vt:lpstr>
      <vt:lpstr>Century Gothic</vt:lpstr>
      <vt:lpstr>Tahoma</vt:lpstr>
      <vt:lpstr>Wingdings</vt:lpstr>
      <vt:lpstr>Theme4</vt:lpstr>
      <vt:lpstr>Custom Design</vt:lpstr>
      <vt:lpstr>Vapor Trail</vt:lpstr>
      <vt:lpstr>Advertising Agency</vt:lpstr>
      <vt:lpstr>Advertising </vt:lpstr>
      <vt:lpstr>Agencies: People</vt:lpstr>
      <vt:lpstr>Functions of advertising agency </vt:lpstr>
      <vt:lpstr>Types of Agencies </vt:lpstr>
      <vt:lpstr>In-house Agencies</vt:lpstr>
      <vt:lpstr>How agencies gain clients</vt:lpstr>
      <vt:lpstr>Reasons for break of Client-agency relationship</vt:lpstr>
      <vt:lpstr>PowerPoint Presentation</vt:lpstr>
      <vt:lpstr>ACTIVITY (find detailed INFORMATION ABOUT AD AGENCIES IN INDIA(clients,bestcampaigns etc)</vt:lpstr>
      <vt:lpstr>Advertising Campaign Planning </vt:lpstr>
      <vt:lpstr>Advertising Campaign</vt:lpstr>
      <vt:lpstr>Factors influencing campaigns </vt:lpstr>
      <vt:lpstr>   Nike-Just do It</vt:lpstr>
      <vt:lpstr>Some of the best and long ad campaigns </vt:lpstr>
      <vt:lpstr>Case study on ad CaMPaiGN</vt:lpstr>
      <vt:lpstr>Three phases of campaign creations</vt:lpstr>
      <vt:lpstr>Creative Brief </vt:lpstr>
      <vt:lpstr>The Typical Agency Work Cycle</vt:lpstr>
      <vt:lpstr>Agency Compensation</vt:lpstr>
      <vt:lpstr>Creativity in ads</vt:lpstr>
      <vt:lpstr>Styles of Creative Advertising</vt:lpstr>
      <vt:lpstr>Unique Selling Proposition Creative Style (USP) </vt:lpstr>
      <vt:lpstr>Brand Image Creative Style </vt:lpstr>
      <vt:lpstr>Resonance Creative Style </vt:lpstr>
      <vt:lpstr>Generic Creative Style </vt:lpstr>
      <vt:lpstr>Preemptive Creative Style</vt:lpstr>
      <vt:lpstr>Advertising budgets</vt:lpstr>
      <vt:lpstr>Advertising budgets</vt:lpstr>
      <vt:lpstr>Advertising budgets</vt:lpstr>
      <vt:lpstr>Advertising budgets</vt:lpstr>
      <vt:lpstr>Advertising budgets</vt:lpstr>
      <vt:lpstr>Advertising budgets</vt:lpstr>
      <vt:lpstr>Advertising budgets</vt:lpstr>
      <vt:lpstr>Effect of celebrity endorsements</vt:lpstr>
      <vt:lpstr>Drawback of celebrity endorsements </vt:lpstr>
      <vt:lpstr>Endorsements gone wrong</vt:lpstr>
      <vt:lpstr>By associating the product with a famous personality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Deepar</dc:creator>
  <cp:lastModifiedBy>Sanjit Kulvinder Gujral</cp:lastModifiedBy>
  <cp:revision>76</cp:revision>
  <dcterms:created xsi:type="dcterms:W3CDTF">2014-07-11T07:11:07Z</dcterms:created>
  <dcterms:modified xsi:type="dcterms:W3CDTF">2023-02-23T05:23:42Z</dcterms:modified>
</cp:coreProperties>
</file>