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400" r:id="rId6"/>
    <p:sldId id="261" r:id="rId7"/>
    <p:sldId id="262" r:id="rId8"/>
    <p:sldId id="263" r:id="rId9"/>
    <p:sldId id="265" r:id="rId10"/>
    <p:sldId id="264" r:id="rId11"/>
    <p:sldId id="40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E0EF0C-13EC-489D-BE9B-D727BEC1E72F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598A704-37B6-457C-9FC9-2C0C79252B85}">
      <dgm:prSet/>
      <dgm:spPr/>
      <dgm:t>
        <a:bodyPr/>
        <a:lstStyle/>
        <a:p>
          <a:r>
            <a:rPr lang="en-IN" dirty="0"/>
            <a:t>Catch Customer’s Attention</a:t>
          </a:r>
          <a:endParaRPr lang="en-US" dirty="0"/>
        </a:p>
      </dgm:t>
    </dgm:pt>
    <dgm:pt modelId="{AFED90CF-24B4-4087-B2F6-FF60694032E0}" type="parTrans" cxnId="{EA3819D1-53B7-49D2-AC28-B8AD8A2ACFC0}">
      <dgm:prSet/>
      <dgm:spPr/>
      <dgm:t>
        <a:bodyPr/>
        <a:lstStyle/>
        <a:p>
          <a:endParaRPr lang="en-US"/>
        </a:p>
      </dgm:t>
    </dgm:pt>
    <dgm:pt modelId="{E7E87ACC-4F88-437E-AA4F-B393B4D5F358}" type="sibTrans" cxnId="{EA3819D1-53B7-49D2-AC28-B8AD8A2ACFC0}">
      <dgm:prSet/>
      <dgm:spPr/>
      <dgm:t>
        <a:bodyPr/>
        <a:lstStyle/>
        <a:p>
          <a:endParaRPr lang="en-US"/>
        </a:p>
      </dgm:t>
    </dgm:pt>
    <dgm:pt modelId="{DEA5A6C1-2414-4743-ABE0-45BDEEFD46A3}">
      <dgm:prSet/>
      <dgm:spPr/>
      <dgm:t>
        <a:bodyPr/>
        <a:lstStyle/>
        <a:p>
          <a:r>
            <a:rPr lang="en-IN" dirty="0"/>
            <a:t>Role in Introduction Stage</a:t>
          </a:r>
          <a:endParaRPr lang="en-US" dirty="0"/>
        </a:p>
      </dgm:t>
    </dgm:pt>
    <dgm:pt modelId="{928D15F4-736E-4F3B-9886-4DE04B22C8C3}" type="parTrans" cxnId="{9325475F-BB86-4AD1-8B58-1FABCE345CB8}">
      <dgm:prSet/>
      <dgm:spPr/>
      <dgm:t>
        <a:bodyPr/>
        <a:lstStyle/>
        <a:p>
          <a:endParaRPr lang="en-US"/>
        </a:p>
      </dgm:t>
    </dgm:pt>
    <dgm:pt modelId="{D6B9177D-FE98-4990-A0A3-FA38FF43ACA1}" type="sibTrans" cxnId="{9325475F-BB86-4AD1-8B58-1FABCE345CB8}">
      <dgm:prSet/>
      <dgm:spPr/>
      <dgm:t>
        <a:bodyPr/>
        <a:lstStyle/>
        <a:p>
          <a:endParaRPr lang="en-US"/>
        </a:p>
      </dgm:t>
    </dgm:pt>
    <dgm:pt modelId="{AB143622-0C87-43EF-B01D-352DF483BE99}">
      <dgm:prSet/>
      <dgm:spPr/>
      <dgm:t>
        <a:bodyPr/>
        <a:lstStyle/>
        <a:p>
          <a:r>
            <a:rPr lang="en-US"/>
            <a:t>It Results In Actual Sale</a:t>
          </a:r>
        </a:p>
      </dgm:t>
    </dgm:pt>
    <dgm:pt modelId="{19A1EF25-BA6B-4C2E-97D5-ADB1537BC21E}" type="parTrans" cxnId="{00A34019-E751-43D5-88BC-B6A3D9F282F6}">
      <dgm:prSet/>
      <dgm:spPr/>
      <dgm:t>
        <a:bodyPr/>
        <a:lstStyle/>
        <a:p>
          <a:endParaRPr lang="en-US"/>
        </a:p>
      </dgm:t>
    </dgm:pt>
    <dgm:pt modelId="{8D57A35A-65D8-4AEA-8861-F0C41B8FDE64}" type="sibTrans" cxnId="{00A34019-E751-43D5-88BC-B6A3D9F282F6}">
      <dgm:prSet/>
      <dgm:spPr/>
      <dgm:t>
        <a:bodyPr/>
        <a:lstStyle/>
        <a:p>
          <a:endParaRPr lang="en-US"/>
        </a:p>
      </dgm:t>
    </dgm:pt>
    <dgm:pt modelId="{579CD400-275E-4418-9155-45215D2F4238}">
      <dgm:prSet/>
      <dgm:spPr/>
      <dgm:t>
        <a:bodyPr/>
        <a:lstStyle/>
        <a:p>
          <a:r>
            <a:rPr lang="en-US" dirty="0"/>
            <a:t>Creates</a:t>
          </a:r>
          <a:r>
            <a:rPr lang="en-US" baseline="0" dirty="0"/>
            <a:t> Demand</a:t>
          </a:r>
          <a:endParaRPr lang="en-US" dirty="0"/>
        </a:p>
      </dgm:t>
    </dgm:pt>
    <dgm:pt modelId="{5D89E391-FB55-4158-A054-02EC79F28F9B}" type="parTrans" cxnId="{DAA4DE2B-9120-4A45-8174-E159958AD5D2}">
      <dgm:prSet/>
      <dgm:spPr/>
      <dgm:t>
        <a:bodyPr/>
        <a:lstStyle/>
        <a:p>
          <a:endParaRPr lang="en-US"/>
        </a:p>
      </dgm:t>
    </dgm:pt>
    <dgm:pt modelId="{55FC4A3E-2B9B-4C49-9A2C-1055729C36C8}" type="sibTrans" cxnId="{DAA4DE2B-9120-4A45-8174-E159958AD5D2}">
      <dgm:prSet/>
      <dgm:spPr/>
      <dgm:t>
        <a:bodyPr/>
        <a:lstStyle/>
        <a:p>
          <a:endParaRPr lang="en-US"/>
        </a:p>
      </dgm:t>
    </dgm:pt>
    <dgm:pt modelId="{F7A7ECF7-20E6-4CD2-8D15-D551A08819A7}">
      <dgm:prSet/>
      <dgm:spPr/>
      <dgm:t>
        <a:bodyPr/>
        <a:lstStyle/>
        <a:p>
          <a:r>
            <a:rPr lang="en-IN" dirty="0"/>
            <a:t>Increase in Sales</a:t>
          </a:r>
          <a:endParaRPr lang="en-US" dirty="0"/>
        </a:p>
      </dgm:t>
    </dgm:pt>
    <dgm:pt modelId="{297D47AF-CE35-4C53-A5F2-4BD442654D3E}" type="parTrans" cxnId="{CBC11A9A-B9C4-4BA6-AAF4-93FD69F38649}">
      <dgm:prSet/>
      <dgm:spPr/>
      <dgm:t>
        <a:bodyPr/>
        <a:lstStyle/>
        <a:p>
          <a:endParaRPr lang="en-US"/>
        </a:p>
      </dgm:t>
    </dgm:pt>
    <dgm:pt modelId="{0D266022-44FE-4691-B614-9A85DF5F9B21}" type="sibTrans" cxnId="{CBC11A9A-B9C4-4BA6-AAF4-93FD69F38649}">
      <dgm:prSet/>
      <dgm:spPr/>
      <dgm:t>
        <a:bodyPr/>
        <a:lstStyle/>
        <a:p>
          <a:endParaRPr lang="en-US"/>
        </a:p>
      </dgm:t>
    </dgm:pt>
    <dgm:pt modelId="{7B486923-437A-41B7-BF99-4A175C828E16}">
      <dgm:prSet/>
      <dgm:spPr/>
      <dgm:t>
        <a:bodyPr/>
        <a:lstStyle/>
        <a:p>
          <a:r>
            <a:rPr lang="en-IN"/>
            <a:t>Convincing and Creating Customers</a:t>
          </a:r>
          <a:endParaRPr lang="en-US"/>
        </a:p>
      </dgm:t>
    </dgm:pt>
    <dgm:pt modelId="{C38216B3-1F27-4F8D-85BB-51820E6BC68B}" type="parTrans" cxnId="{7B5251ED-97DE-4A37-AEBA-1CD177DC699A}">
      <dgm:prSet/>
      <dgm:spPr/>
      <dgm:t>
        <a:bodyPr/>
        <a:lstStyle/>
        <a:p>
          <a:endParaRPr lang="en-US"/>
        </a:p>
      </dgm:t>
    </dgm:pt>
    <dgm:pt modelId="{C3A695EC-4096-4C24-BB37-A35399AFDFC2}" type="sibTrans" cxnId="{7B5251ED-97DE-4A37-AEBA-1CD177DC699A}">
      <dgm:prSet/>
      <dgm:spPr/>
      <dgm:t>
        <a:bodyPr/>
        <a:lstStyle/>
        <a:p>
          <a:endParaRPr lang="en-US"/>
        </a:p>
      </dgm:t>
    </dgm:pt>
    <dgm:pt modelId="{98B63084-16B3-4B3D-9F33-912009871D07}">
      <dgm:prSet/>
      <dgm:spPr/>
      <dgm:t>
        <a:bodyPr/>
        <a:lstStyle/>
        <a:p>
          <a:r>
            <a:rPr lang="en-IN"/>
            <a:t>Detail Demonstration</a:t>
          </a:r>
          <a:endParaRPr lang="en-US"/>
        </a:p>
      </dgm:t>
    </dgm:pt>
    <dgm:pt modelId="{A61C0EF6-D7C4-4E60-9DED-89CC77A3BF55}" type="parTrans" cxnId="{53249C62-8E7B-428A-B3EF-4C5DA4E07372}">
      <dgm:prSet/>
      <dgm:spPr/>
      <dgm:t>
        <a:bodyPr/>
        <a:lstStyle/>
        <a:p>
          <a:endParaRPr lang="en-US"/>
        </a:p>
      </dgm:t>
    </dgm:pt>
    <dgm:pt modelId="{AD14A2A1-3184-494B-8763-60738AB90473}" type="sibTrans" cxnId="{53249C62-8E7B-428A-B3EF-4C5DA4E07372}">
      <dgm:prSet/>
      <dgm:spPr/>
      <dgm:t>
        <a:bodyPr/>
        <a:lstStyle/>
        <a:p>
          <a:endParaRPr lang="en-US"/>
        </a:p>
      </dgm:t>
    </dgm:pt>
    <dgm:pt modelId="{7C7100A5-538F-4A96-8E2F-AD10A7CA54D1}" type="pres">
      <dgm:prSet presAssocID="{56E0EF0C-13EC-489D-BE9B-D727BEC1E72F}" presName="diagram" presStyleCnt="0">
        <dgm:presLayoutVars>
          <dgm:dir/>
          <dgm:resizeHandles val="exact"/>
        </dgm:presLayoutVars>
      </dgm:prSet>
      <dgm:spPr/>
    </dgm:pt>
    <dgm:pt modelId="{69513049-6D8C-4040-8A94-607E6326D1C5}" type="pres">
      <dgm:prSet presAssocID="{E598A704-37B6-457C-9FC9-2C0C79252B85}" presName="node" presStyleLbl="node1" presStyleIdx="0" presStyleCnt="7" custLinFactNeighborX="-126" custLinFactNeighborY="-3997">
        <dgm:presLayoutVars>
          <dgm:bulletEnabled val="1"/>
        </dgm:presLayoutVars>
      </dgm:prSet>
      <dgm:spPr/>
    </dgm:pt>
    <dgm:pt modelId="{0DEA0A42-66C8-4AD1-8A58-A6B97AA2AE71}" type="pres">
      <dgm:prSet presAssocID="{E7E87ACC-4F88-437E-AA4F-B393B4D5F358}" presName="sibTrans" presStyleCnt="0"/>
      <dgm:spPr/>
    </dgm:pt>
    <dgm:pt modelId="{56250EB7-6D85-458D-B9FD-B645FCAE58C1}" type="pres">
      <dgm:prSet presAssocID="{DEA5A6C1-2414-4743-ABE0-45BDEEFD46A3}" presName="node" presStyleLbl="node1" presStyleIdx="1" presStyleCnt="7">
        <dgm:presLayoutVars>
          <dgm:bulletEnabled val="1"/>
        </dgm:presLayoutVars>
      </dgm:prSet>
      <dgm:spPr/>
    </dgm:pt>
    <dgm:pt modelId="{84A9ADCB-BCC5-4333-BF97-0F0F724588ED}" type="pres">
      <dgm:prSet presAssocID="{D6B9177D-FE98-4990-A0A3-FA38FF43ACA1}" presName="sibTrans" presStyleCnt="0"/>
      <dgm:spPr/>
    </dgm:pt>
    <dgm:pt modelId="{7D819F36-1F40-40CF-8D35-96BE1A34772D}" type="pres">
      <dgm:prSet presAssocID="{AB143622-0C87-43EF-B01D-352DF483BE99}" presName="node" presStyleLbl="node1" presStyleIdx="2" presStyleCnt="7">
        <dgm:presLayoutVars>
          <dgm:bulletEnabled val="1"/>
        </dgm:presLayoutVars>
      </dgm:prSet>
      <dgm:spPr/>
    </dgm:pt>
    <dgm:pt modelId="{D9CC4B94-C49D-4463-BC8C-FC7667994B11}" type="pres">
      <dgm:prSet presAssocID="{8D57A35A-65D8-4AEA-8861-F0C41B8FDE64}" presName="sibTrans" presStyleCnt="0"/>
      <dgm:spPr/>
    </dgm:pt>
    <dgm:pt modelId="{E4CBC1B6-7FC8-4915-9100-DDAAD4FD5E81}" type="pres">
      <dgm:prSet presAssocID="{579CD400-275E-4418-9155-45215D2F4238}" presName="node" presStyleLbl="node1" presStyleIdx="3" presStyleCnt="7">
        <dgm:presLayoutVars>
          <dgm:bulletEnabled val="1"/>
        </dgm:presLayoutVars>
      </dgm:prSet>
      <dgm:spPr/>
    </dgm:pt>
    <dgm:pt modelId="{AD6F3FCF-F91B-480D-B324-519FB0DE1B4B}" type="pres">
      <dgm:prSet presAssocID="{55FC4A3E-2B9B-4C49-9A2C-1055729C36C8}" presName="sibTrans" presStyleCnt="0"/>
      <dgm:spPr/>
    </dgm:pt>
    <dgm:pt modelId="{05EB9E37-8AF6-455A-AF1D-0A5741EC58EF}" type="pres">
      <dgm:prSet presAssocID="{F7A7ECF7-20E6-4CD2-8D15-D551A08819A7}" presName="node" presStyleLbl="node1" presStyleIdx="4" presStyleCnt="7">
        <dgm:presLayoutVars>
          <dgm:bulletEnabled val="1"/>
        </dgm:presLayoutVars>
      </dgm:prSet>
      <dgm:spPr/>
    </dgm:pt>
    <dgm:pt modelId="{4B66C954-C368-453B-8527-AB4CA3C592D9}" type="pres">
      <dgm:prSet presAssocID="{0D266022-44FE-4691-B614-9A85DF5F9B21}" presName="sibTrans" presStyleCnt="0"/>
      <dgm:spPr/>
    </dgm:pt>
    <dgm:pt modelId="{35BC8CE4-B207-48B3-9DAF-90984966988C}" type="pres">
      <dgm:prSet presAssocID="{7B486923-437A-41B7-BF99-4A175C828E16}" presName="node" presStyleLbl="node1" presStyleIdx="5" presStyleCnt="7">
        <dgm:presLayoutVars>
          <dgm:bulletEnabled val="1"/>
        </dgm:presLayoutVars>
      </dgm:prSet>
      <dgm:spPr/>
    </dgm:pt>
    <dgm:pt modelId="{14DB87BE-3CF7-4276-9F90-64DA910801FB}" type="pres">
      <dgm:prSet presAssocID="{C3A695EC-4096-4C24-BB37-A35399AFDFC2}" presName="sibTrans" presStyleCnt="0"/>
      <dgm:spPr/>
    </dgm:pt>
    <dgm:pt modelId="{6C8BC68A-42F0-41D9-8C42-B16F11474F4E}" type="pres">
      <dgm:prSet presAssocID="{98B63084-16B3-4B3D-9F33-912009871D07}" presName="node" presStyleLbl="node1" presStyleIdx="6" presStyleCnt="7">
        <dgm:presLayoutVars>
          <dgm:bulletEnabled val="1"/>
        </dgm:presLayoutVars>
      </dgm:prSet>
      <dgm:spPr/>
    </dgm:pt>
  </dgm:ptLst>
  <dgm:cxnLst>
    <dgm:cxn modelId="{21D5410C-B18A-4F0E-B741-2163D9F9A02D}" type="presOf" srcId="{DEA5A6C1-2414-4743-ABE0-45BDEEFD46A3}" destId="{56250EB7-6D85-458D-B9FD-B645FCAE58C1}" srcOrd="0" destOrd="0" presId="urn:microsoft.com/office/officeart/2005/8/layout/default"/>
    <dgm:cxn modelId="{EB069110-81A2-47FC-8785-2D7BD4527230}" type="presOf" srcId="{F7A7ECF7-20E6-4CD2-8D15-D551A08819A7}" destId="{05EB9E37-8AF6-455A-AF1D-0A5741EC58EF}" srcOrd="0" destOrd="0" presId="urn:microsoft.com/office/officeart/2005/8/layout/default"/>
    <dgm:cxn modelId="{00A34019-E751-43D5-88BC-B6A3D9F282F6}" srcId="{56E0EF0C-13EC-489D-BE9B-D727BEC1E72F}" destId="{AB143622-0C87-43EF-B01D-352DF483BE99}" srcOrd="2" destOrd="0" parTransId="{19A1EF25-BA6B-4C2E-97D5-ADB1537BC21E}" sibTransId="{8D57A35A-65D8-4AEA-8861-F0C41B8FDE64}"/>
    <dgm:cxn modelId="{BAADB01F-AF5B-477B-BD06-170A2E619CB3}" type="presOf" srcId="{E598A704-37B6-457C-9FC9-2C0C79252B85}" destId="{69513049-6D8C-4040-8A94-607E6326D1C5}" srcOrd="0" destOrd="0" presId="urn:microsoft.com/office/officeart/2005/8/layout/default"/>
    <dgm:cxn modelId="{D7A6E32A-7BB2-4B90-A951-8B979C7AF5AF}" type="presOf" srcId="{56E0EF0C-13EC-489D-BE9B-D727BEC1E72F}" destId="{7C7100A5-538F-4A96-8E2F-AD10A7CA54D1}" srcOrd="0" destOrd="0" presId="urn:microsoft.com/office/officeart/2005/8/layout/default"/>
    <dgm:cxn modelId="{DAA4DE2B-9120-4A45-8174-E159958AD5D2}" srcId="{56E0EF0C-13EC-489D-BE9B-D727BEC1E72F}" destId="{579CD400-275E-4418-9155-45215D2F4238}" srcOrd="3" destOrd="0" parTransId="{5D89E391-FB55-4158-A054-02EC79F28F9B}" sibTransId="{55FC4A3E-2B9B-4C49-9A2C-1055729C36C8}"/>
    <dgm:cxn modelId="{694F7B3C-B538-4EB2-ADB7-18C45FDB794C}" type="presOf" srcId="{98B63084-16B3-4B3D-9F33-912009871D07}" destId="{6C8BC68A-42F0-41D9-8C42-B16F11474F4E}" srcOrd="0" destOrd="0" presId="urn:microsoft.com/office/officeart/2005/8/layout/default"/>
    <dgm:cxn modelId="{9325475F-BB86-4AD1-8B58-1FABCE345CB8}" srcId="{56E0EF0C-13EC-489D-BE9B-D727BEC1E72F}" destId="{DEA5A6C1-2414-4743-ABE0-45BDEEFD46A3}" srcOrd="1" destOrd="0" parTransId="{928D15F4-736E-4F3B-9886-4DE04B22C8C3}" sibTransId="{D6B9177D-FE98-4990-A0A3-FA38FF43ACA1}"/>
    <dgm:cxn modelId="{53249C62-8E7B-428A-B3EF-4C5DA4E07372}" srcId="{56E0EF0C-13EC-489D-BE9B-D727BEC1E72F}" destId="{98B63084-16B3-4B3D-9F33-912009871D07}" srcOrd="6" destOrd="0" parTransId="{A61C0EF6-D7C4-4E60-9DED-89CC77A3BF55}" sibTransId="{AD14A2A1-3184-494B-8763-60738AB90473}"/>
    <dgm:cxn modelId="{36BBEF54-E8D7-4ADD-915E-34908A75DE10}" type="presOf" srcId="{AB143622-0C87-43EF-B01D-352DF483BE99}" destId="{7D819F36-1F40-40CF-8D35-96BE1A34772D}" srcOrd="0" destOrd="0" presId="urn:microsoft.com/office/officeart/2005/8/layout/default"/>
    <dgm:cxn modelId="{C1BFF989-AC58-41B0-AEF3-330BBA06CA0D}" type="presOf" srcId="{579CD400-275E-4418-9155-45215D2F4238}" destId="{E4CBC1B6-7FC8-4915-9100-DDAAD4FD5E81}" srcOrd="0" destOrd="0" presId="urn:microsoft.com/office/officeart/2005/8/layout/default"/>
    <dgm:cxn modelId="{CBC11A9A-B9C4-4BA6-AAF4-93FD69F38649}" srcId="{56E0EF0C-13EC-489D-BE9B-D727BEC1E72F}" destId="{F7A7ECF7-20E6-4CD2-8D15-D551A08819A7}" srcOrd="4" destOrd="0" parTransId="{297D47AF-CE35-4C53-A5F2-4BD442654D3E}" sibTransId="{0D266022-44FE-4691-B614-9A85DF5F9B21}"/>
    <dgm:cxn modelId="{573F4ABB-9A60-4F92-ADFD-1BC9DC444596}" type="presOf" srcId="{7B486923-437A-41B7-BF99-4A175C828E16}" destId="{35BC8CE4-B207-48B3-9DAF-90984966988C}" srcOrd="0" destOrd="0" presId="urn:microsoft.com/office/officeart/2005/8/layout/default"/>
    <dgm:cxn modelId="{EA3819D1-53B7-49D2-AC28-B8AD8A2ACFC0}" srcId="{56E0EF0C-13EC-489D-BE9B-D727BEC1E72F}" destId="{E598A704-37B6-457C-9FC9-2C0C79252B85}" srcOrd="0" destOrd="0" parTransId="{AFED90CF-24B4-4087-B2F6-FF60694032E0}" sibTransId="{E7E87ACC-4F88-437E-AA4F-B393B4D5F358}"/>
    <dgm:cxn modelId="{7B5251ED-97DE-4A37-AEBA-1CD177DC699A}" srcId="{56E0EF0C-13EC-489D-BE9B-D727BEC1E72F}" destId="{7B486923-437A-41B7-BF99-4A175C828E16}" srcOrd="5" destOrd="0" parTransId="{C38216B3-1F27-4F8D-85BB-51820E6BC68B}" sibTransId="{C3A695EC-4096-4C24-BB37-A35399AFDFC2}"/>
    <dgm:cxn modelId="{E334F4B8-2A71-4435-9681-EF9FC3B06036}" type="presParOf" srcId="{7C7100A5-538F-4A96-8E2F-AD10A7CA54D1}" destId="{69513049-6D8C-4040-8A94-607E6326D1C5}" srcOrd="0" destOrd="0" presId="urn:microsoft.com/office/officeart/2005/8/layout/default"/>
    <dgm:cxn modelId="{C579059F-0BAB-4C99-94E6-A32993A9564B}" type="presParOf" srcId="{7C7100A5-538F-4A96-8E2F-AD10A7CA54D1}" destId="{0DEA0A42-66C8-4AD1-8A58-A6B97AA2AE71}" srcOrd="1" destOrd="0" presId="urn:microsoft.com/office/officeart/2005/8/layout/default"/>
    <dgm:cxn modelId="{0C0100F5-0924-4D34-8F58-EF6F299DD5FC}" type="presParOf" srcId="{7C7100A5-538F-4A96-8E2F-AD10A7CA54D1}" destId="{56250EB7-6D85-458D-B9FD-B645FCAE58C1}" srcOrd="2" destOrd="0" presId="urn:microsoft.com/office/officeart/2005/8/layout/default"/>
    <dgm:cxn modelId="{38FA5494-4D35-48B6-851C-9514302E33FD}" type="presParOf" srcId="{7C7100A5-538F-4A96-8E2F-AD10A7CA54D1}" destId="{84A9ADCB-BCC5-4333-BF97-0F0F724588ED}" srcOrd="3" destOrd="0" presId="urn:microsoft.com/office/officeart/2005/8/layout/default"/>
    <dgm:cxn modelId="{68DAD49C-540F-44C8-B4C2-F69548874B15}" type="presParOf" srcId="{7C7100A5-538F-4A96-8E2F-AD10A7CA54D1}" destId="{7D819F36-1F40-40CF-8D35-96BE1A34772D}" srcOrd="4" destOrd="0" presId="urn:microsoft.com/office/officeart/2005/8/layout/default"/>
    <dgm:cxn modelId="{306B8B88-B00A-4C69-9B6B-B754ECFEDF23}" type="presParOf" srcId="{7C7100A5-538F-4A96-8E2F-AD10A7CA54D1}" destId="{D9CC4B94-C49D-4463-BC8C-FC7667994B11}" srcOrd="5" destOrd="0" presId="urn:microsoft.com/office/officeart/2005/8/layout/default"/>
    <dgm:cxn modelId="{92848690-836E-4289-AE8A-9931DA86A5F1}" type="presParOf" srcId="{7C7100A5-538F-4A96-8E2F-AD10A7CA54D1}" destId="{E4CBC1B6-7FC8-4915-9100-DDAAD4FD5E81}" srcOrd="6" destOrd="0" presId="urn:microsoft.com/office/officeart/2005/8/layout/default"/>
    <dgm:cxn modelId="{83A6E7D6-1E72-48BA-B87C-8698646DD5D0}" type="presParOf" srcId="{7C7100A5-538F-4A96-8E2F-AD10A7CA54D1}" destId="{AD6F3FCF-F91B-480D-B324-519FB0DE1B4B}" srcOrd="7" destOrd="0" presId="urn:microsoft.com/office/officeart/2005/8/layout/default"/>
    <dgm:cxn modelId="{7B7CD7F6-A037-405D-B319-9FE126624903}" type="presParOf" srcId="{7C7100A5-538F-4A96-8E2F-AD10A7CA54D1}" destId="{05EB9E37-8AF6-455A-AF1D-0A5741EC58EF}" srcOrd="8" destOrd="0" presId="urn:microsoft.com/office/officeart/2005/8/layout/default"/>
    <dgm:cxn modelId="{C42E325E-129F-40CF-A3CB-7C946AA671BF}" type="presParOf" srcId="{7C7100A5-538F-4A96-8E2F-AD10A7CA54D1}" destId="{4B66C954-C368-453B-8527-AB4CA3C592D9}" srcOrd="9" destOrd="0" presId="urn:microsoft.com/office/officeart/2005/8/layout/default"/>
    <dgm:cxn modelId="{FC7B2612-EF22-4300-8393-24381CA6DD4B}" type="presParOf" srcId="{7C7100A5-538F-4A96-8E2F-AD10A7CA54D1}" destId="{35BC8CE4-B207-48B3-9DAF-90984966988C}" srcOrd="10" destOrd="0" presId="urn:microsoft.com/office/officeart/2005/8/layout/default"/>
    <dgm:cxn modelId="{8FA3E36C-BAF3-4D56-8FC7-09018398B987}" type="presParOf" srcId="{7C7100A5-538F-4A96-8E2F-AD10A7CA54D1}" destId="{14DB87BE-3CF7-4276-9F90-64DA910801FB}" srcOrd="11" destOrd="0" presId="urn:microsoft.com/office/officeart/2005/8/layout/default"/>
    <dgm:cxn modelId="{3FA73BF8-8D61-419D-8E17-36E8F3E18BFA}" type="presParOf" srcId="{7C7100A5-538F-4A96-8E2F-AD10A7CA54D1}" destId="{6C8BC68A-42F0-41D9-8C42-B16F11474F4E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513049-6D8C-4040-8A94-607E6326D1C5}">
      <dsp:nvSpPr>
        <dsp:cNvPr id="0" name=""/>
        <dsp:cNvSpPr/>
      </dsp:nvSpPr>
      <dsp:spPr>
        <a:xfrm>
          <a:off x="1" y="434823"/>
          <a:ext cx="2346482" cy="14078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 dirty="0"/>
            <a:t>Catch Customer’s Attention</a:t>
          </a:r>
          <a:endParaRPr lang="en-US" sz="2700" kern="1200" dirty="0"/>
        </a:p>
      </dsp:txBody>
      <dsp:txXfrm>
        <a:off x="1" y="434823"/>
        <a:ext cx="2346482" cy="1407889"/>
      </dsp:txXfrm>
    </dsp:sp>
    <dsp:sp modelId="{56250EB7-6D85-458D-B9FD-B645FCAE58C1}">
      <dsp:nvSpPr>
        <dsp:cNvPr id="0" name=""/>
        <dsp:cNvSpPr/>
      </dsp:nvSpPr>
      <dsp:spPr>
        <a:xfrm>
          <a:off x="2584088" y="491097"/>
          <a:ext cx="2346482" cy="140788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 dirty="0"/>
            <a:t>Role in Introduction Stage</a:t>
          </a:r>
          <a:endParaRPr lang="en-US" sz="2700" kern="1200" dirty="0"/>
        </a:p>
      </dsp:txBody>
      <dsp:txXfrm>
        <a:off x="2584088" y="491097"/>
        <a:ext cx="2346482" cy="1407889"/>
      </dsp:txXfrm>
    </dsp:sp>
    <dsp:sp modelId="{7D819F36-1F40-40CF-8D35-96BE1A34772D}">
      <dsp:nvSpPr>
        <dsp:cNvPr id="0" name=""/>
        <dsp:cNvSpPr/>
      </dsp:nvSpPr>
      <dsp:spPr>
        <a:xfrm>
          <a:off x="5165218" y="491097"/>
          <a:ext cx="2346482" cy="140788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It Results In Actual Sale</a:t>
          </a:r>
        </a:p>
      </dsp:txBody>
      <dsp:txXfrm>
        <a:off x="5165218" y="491097"/>
        <a:ext cx="2346482" cy="1407889"/>
      </dsp:txXfrm>
    </dsp:sp>
    <dsp:sp modelId="{E4CBC1B6-7FC8-4915-9100-DDAAD4FD5E81}">
      <dsp:nvSpPr>
        <dsp:cNvPr id="0" name=""/>
        <dsp:cNvSpPr/>
      </dsp:nvSpPr>
      <dsp:spPr>
        <a:xfrm>
          <a:off x="7746349" y="491097"/>
          <a:ext cx="2346482" cy="140788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Creates</a:t>
          </a:r>
          <a:r>
            <a:rPr lang="en-US" sz="2700" kern="1200" baseline="0" dirty="0"/>
            <a:t> Demand</a:t>
          </a:r>
          <a:endParaRPr lang="en-US" sz="2700" kern="1200" dirty="0"/>
        </a:p>
      </dsp:txBody>
      <dsp:txXfrm>
        <a:off x="7746349" y="491097"/>
        <a:ext cx="2346482" cy="1407889"/>
      </dsp:txXfrm>
    </dsp:sp>
    <dsp:sp modelId="{05EB9E37-8AF6-455A-AF1D-0A5741EC58EF}">
      <dsp:nvSpPr>
        <dsp:cNvPr id="0" name=""/>
        <dsp:cNvSpPr/>
      </dsp:nvSpPr>
      <dsp:spPr>
        <a:xfrm>
          <a:off x="1293522" y="2133634"/>
          <a:ext cx="2346482" cy="1407889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 dirty="0"/>
            <a:t>Increase in Sales</a:t>
          </a:r>
          <a:endParaRPr lang="en-US" sz="2700" kern="1200" dirty="0"/>
        </a:p>
      </dsp:txBody>
      <dsp:txXfrm>
        <a:off x="1293522" y="2133634"/>
        <a:ext cx="2346482" cy="1407889"/>
      </dsp:txXfrm>
    </dsp:sp>
    <dsp:sp modelId="{35BC8CE4-B207-48B3-9DAF-90984966988C}">
      <dsp:nvSpPr>
        <dsp:cNvPr id="0" name=""/>
        <dsp:cNvSpPr/>
      </dsp:nvSpPr>
      <dsp:spPr>
        <a:xfrm>
          <a:off x="3874653" y="2133634"/>
          <a:ext cx="2346482" cy="140788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/>
            <a:t>Convincing and Creating Customers</a:t>
          </a:r>
          <a:endParaRPr lang="en-US" sz="2700" kern="1200"/>
        </a:p>
      </dsp:txBody>
      <dsp:txXfrm>
        <a:off x="3874653" y="2133634"/>
        <a:ext cx="2346482" cy="1407889"/>
      </dsp:txXfrm>
    </dsp:sp>
    <dsp:sp modelId="{6C8BC68A-42F0-41D9-8C42-B16F11474F4E}">
      <dsp:nvSpPr>
        <dsp:cNvPr id="0" name=""/>
        <dsp:cNvSpPr/>
      </dsp:nvSpPr>
      <dsp:spPr>
        <a:xfrm>
          <a:off x="6455783" y="2133634"/>
          <a:ext cx="2346482" cy="140788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700" kern="1200"/>
            <a:t>Detail Demonstration</a:t>
          </a:r>
          <a:endParaRPr lang="en-US" sz="2700" kern="1200"/>
        </a:p>
      </dsp:txBody>
      <dsp:txXfrm>
        <a:off x="6455783" y="2133634"/>
        <a:ext cx="2346482" cy="14078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D683F-0FAF-4226-A81E-5236EADB6B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B1BAC1-EFAC-4EDC-8780-53200C3F2C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3B6C8-CB4E-4873-80FF-6E92C7146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FFD5E-DE5E-41F1-B84F-D6E5E80595FC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79FD36-03D3-49D9-B4C2-EFEEE35CA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BE67F-6DA9-415D-8851-70D45C095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3CE7-2883-419E-9FDA-B585ABB2CB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560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1D976-3483-4951-B9CC-4801DEAA4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A03B14-AF2D-45FD-A748-0BFFEEA445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80A89A-6E8C-4A96-859A-8A24CE3C3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FFD5E-DE5E-41F1-B84F-D6E5E80595FC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6D10A-4F8F-48D0-B111-E7A8F5538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E13923-CDE3-4C9A-A3BC-4BEAFAE92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3CE7-2883-419E-9FDA-B585ABB2CB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102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4666B-FF12-449C-8A47-929762F9BA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3BC35A-47E4-4C2D-86D4-935F298B15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4E1416-4CCA-4641-9F7A-CEDE72272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FFD5E-DE5E-41F1-B84F-D6E5E80595FC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9CA1CD-2E3B-4EA1-8740-E466E8112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65D41A-3F74-4EEF-972E-DF8D32106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3CE7-2883-419E-9FDA-B585ABB2CB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759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860BE-0D58-4647-9F5E-B676189DC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D93DB-98A9-4FB4-8371-294DCF627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18736-0999-4D04-8D4D-B8C47E9BF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FFD5E-DE5E-41F1-B84F-D6E5E80595FC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1D71A-AE70-495A-A819-423DFAD9A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337C5-D78E-439F-9B00-A05C806E3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3CE7-2883-419E-9FDA-B585ABB2CB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336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9D6AD-3059-40A7-B08E-0BB0107E1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869E22-3749-493D-82BD-D95FEE467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4288F8-14BA-4178-8B7E-B8903B8AB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FFD5E-DE5E-41F1-B84F-D6E5E80595FC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34484-CC75-47D6-9394-4A1271993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D4B4EC-C0B9-4552-BF44-9EFF4975C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3CE7-2883-419E-9FDA-B585ABB2CB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8322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81DDA-EE42-4119-9A09-97E0E6DD1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835F7-7938-4BEB-B119-DBD086489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F2F295-D4DF-43ED-9849-620C2A49E2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EFD18F-AB61-4B6E-BD25-1820C9D14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FFD5E-DE5E-41F1-B84F-D6E5E80595FC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C9F215-8C2A-4786-9314-A70EAB3A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D92B2-4766-4C5A-B2AE-3B11EE0AC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3CE7-2883-419E-9FDA-B585ABB2CB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9382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82D891-8C23-41EA-A81B-E27D73731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3F44AD-336C-451C-8FE4-6F655BEB7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B67EB8-071F-4F13-AAE7-5854760511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B75667-055E-4365-BCA9-022BF0829F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49E289-F500-4E04-8570-046DC3B2DD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9FC568-2FE2-4230-9822-F62F278D3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FFD5E-DE5E-41F1-B84F-D6E5E80595FC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BE3D8A-3A1A-4C78-AF64-05C575ACD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2EE29B-91CF-4632-B18A-1ACC31ED3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3CE7-2883-419E-9FDA-B585ABB2CB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18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78DD8-5243-47D7-AE8E-F7A5B791C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C17A45-18F5-4AD2-9E9B-6AF18E0D3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FFD5E-DE5E-41F1-B84F-D6E5E80595FC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3DA6C9-2671-42BB-B1DD-089E9BF07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CB2E98-9F55-490F-BF9A-25C6D556A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3CE7-2883-419E-9FDA-B585ABB2CB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96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F6B063-7088-4763-9A1B-B05646FD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FFD5E-DE5E-41F1-B84F-D6E5E80595FC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E27F15-DAD2-4139-AFF4-417602CF8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334ABB-DADB-43B9-8731-79695D5F8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3CE7-2883-419E-9FDA-B585ABB2CB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512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28281-54C6-4524-9862-848125007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78539-6476-4F3B-B885-8AA9786B3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20FD9D-0372-48E2-820A-B94C546510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A82BF5-4932-4975-B980-76127924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FFD5E-DE5E-41F1-B84F-D6E5E80595FC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444FF-5B70-4A63-A1C8-935AE4D98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3402D5-A396-4451-95A2-FBD436D91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3CE7-2883-419E-9FDA-B585ABB2CB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3322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2489F-5D0F-4312-9348-FE58DE94A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5A8172-0A33-492F-86CC-FC03E2C850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6E847F-363D-4D7B-A2CA-EF872DE537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9C30DA-6BE1-4996-B8CE-A27DD4917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FFD5E-DE5E-41F1-B84F-D6E5E80595FC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9F1F03-5757-4B1B-8940-B4783E824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AA04E-3191-4665-9510-9881B087F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C3CE7-2883-419E-9FDA-B585ABB2CB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213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9040E-3C21-4305-98A6-77419342D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8CC0AE-27C8-488A-BA77-344A20CE0B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17EBA-D756-4B85-AD62-65FF47276B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FFD5E-DE5E-41F1-B84F-D6E5E80595FC}" type="datetimeFigureOut">
              <a:rPr lang="en-IN" smtClean="0"/>
              <a:t>08-01-2023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2DAD4-9DE3-4D3E-ACDD-7570596016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7E33AD-4B2E-4803-AE9A-66AB55852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C3CE7-2883-419E-9FDA-B585ABB2CBB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662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3FC46-7979-4B39-AF2D-EA50704691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25217" y="132522"/>
            <a:ext cx="9342783" cy="1722781"/>
          </a:xfrm>
        </p:spPr>
        <p:txBody>
          <a:bodyPr/>
          <a:lstStyle/>
          <a:p>
            <a:r>
              <a:rPr lang="en-US" dirty="0"/>
              <a:t>Personal Selling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CE9A34-61F6-47D1-894F-5FAABA5315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55304"/>
            <a:ext cx="9144000" cy="675861"/>
          </a:xfrm>
        </p:spPr>
        <p:txBody>
          <a:bodyPr/>
          <a:lstStyle/>
          <a:p>
            <a:r>
              <a:rPr lang="en-US" dirty="0" err="1"/>
              <a:t>Prof.Sanjit</a:t>
            </a:r>
            <a:r>
              <a:rPr lang="en-US" dirty="0"/>
              <a:t> Kaur Gujral</a:t>
            </a:r>
            <a:endParaRPr lang="en-IN" dirty="0"/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A1A4EA85-F29F-45BC-BEC2-F45F80923210}"/>
              </a:ext>
            </a:extLst>
          </p:cNvPr>
          <p:cNvSpPr/>
          <p:nvPr/>
        </p:nvSpPr>
        <p:spPr>
          <a:xfrm>
            <a:off x="6096000" y="2623931"/>
            <a:ext cx="6096000" cy="3896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64766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1">
            <a:extLst>
              <a:ext uri="{FF2B5EF4-FFF2-40B4-BE49-F238E27FC236}">
                <a16:creationId xmlns:a16="http://schemas.microsoft.com/office/drawing/2014/main" id="{B9D7E975-9161-4F2D-AC53-69E1912F6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Black pen against a sheet with shaded numbers">
            <a:extLst>
              <a:ext uri="{FF2B5EF4-FFF2-40B4-BE49-F238E27FC236}">
                <a16:creationId xmlns:a16="http://schemas.microsoft.com/office/drawing/2014/main" id="{97F58B5F-9FC3-7D41-A20B-94E41BC721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591" r="-1" b="-1"/>
          <a:stretch/>
        </p:blipFill>
        <p:spPr>
          <a:xfrm>
            <a:off x="1042800" y="623275"/>
            <a:ext cx="5747287" cy="5607882"/>
          </a:xfrm>
          <a:prstGeom prst="rect">
            <a:avLst/>
          </a:prstGeom>
        </p:spPr>
      </p:pic>
      <p:sp>
        <p:nvSpPr>
          <p:cNvPr id="28" name="Right Triangle 23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63E6235-1649-4B47-9862-4026FC47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3" y="623275"/>
            <a:ext cx="401217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67D021-52CC-FCA8-D074-656221D18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2497" y="1056640"/>
            <a:ext cx="3197660" cy="312574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2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Test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9DB8A-CCD2-4A24-A3F9-657475FD5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2496" y="4301656"/>
            <a:ext cx="2705619" cy="76261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Emotional Intelligence Quiz</a:t>
            </a:r>
          </a:p>
        </p:txBody>
      </p:sp>
    </p:spTree>
    <p:extLst>
      <p:ext uri="{BB962C8B-B14F-4D97-AF65-F5344CB8AC3E}">
        <p14:creationId xmlns:p14="http://schemas.microsoft.com/office/powerpoint/2010/main" val="103156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8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: Shape 20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0" name="Right Triangle 22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24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F04031-52A4-1A23-887A-48F634869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en-US" sz="6100"/>
              <a:t>Role Play (Personal Selling)</a:t>
            </a:r>
            <a:endParaRPr lang="en-IN" sz="610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088C1-08BE-AF41-BD07-37BA71C75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r>
              <a:rPr lang="en-US" sz="2400" dirty="0"/>
              <a:t>You need to enact a situation (Sell a Pen) between salesperson and the customer using any one emotion.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37505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F4CBFA-B385-4B16-B63B-29D40EBF7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698CE04-5039-4B4D-B676-5DDF9467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13372" y="563918"/>
            <a:ext cx="4163968" cy="5978614"/>
            <a:chOff x="7513372" y="803186"/>
            <a:chExt cx="4163968" cy="5978614"/>
          </a:xfrm>
        </p:grpSpPr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A5B7FFC8-6FAA-4120-AC51-F1C9C825A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F5B224B-4446-4B75-8B12-7FAFA8ED83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C807611F-497E-428E-9B8B-0192C7897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711DB0B-C1A1-40C6-9AAD-1FF304802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5106" y="1132517"/>
            <a:ext cx="3246509" cy="436753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Meaning</a:t>
            </a:r>
            <a:endParaRPr lang="en-IN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7BF3FA-8A42-4D8D-985F-B8424193D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2519"/>
            <a:ext cx="6300975" cy="4367530"/>
          </a:xfrm>
        </p:spPr>
        <p:txBody>
          <a:bodyPr anchor="ctr">
            <a:normAutofit/>
          </a:bodyPr>
          <a:lstStyle/>
          <a:p>
            <a:r>
              <a:rPr lang="en-US" sz="2400"/>
              <a:t>Personal selling refers to the use of speech and personal conviction to bring about some action on the part of another. </a:t>
            </a:r>
          </a:p>
          <a:p>
            <a:r>
              <a:rPr lang="en-US" sz="2400"/>
              <a:t>Salesperson is a man who actually performs the personal selling.</a:t>
            </a:r>
          </a:p>
          <a:p>
            <a:r>
              <a:rPr lang="en-US" sz="2400"/>
              <a:t>It is concerned with 'persuasive communication’.</a:t>
            </a:r>
          </a:p>
          <a:p>
            <a:r>
              <a:rPr lang="en-US" sz="2400"/>
              <a:t>According to William Stanton and Walker, "Personal selling is the personal communication of information to persuade somebody to buy something."</a:t>
            </a:r>
            <a:endParaRPr lang="en-IN" sz="2400"/>
          </a:p>
        </p:txBody>
      </p:sp>
    </p:spTree>
    <p:extLst>
      <p:ext uri="{BB962C8B-B14F-4D97-AF65-F5344CB8AC3E}">
        <p14:creationId xmlns:p14="http://schemas.microsoft.com/office/powerpoint/2010/main" val="3369820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DDEF810-FBAE-4C80-B905-316331395C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46">
            <a:extLst>
              <a:ext uri="{FF2B5EF4-FFF2-40B4-BE49-F238E27FC236}">
                <a16:creationId xmlns:a16="http://schemas.microsoft.com/office/drawing/2014/main" id="{FD8C7A0F-D774-4978-AA9C-7E703C2F46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344168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Freeform 47">
            <a:extLst>
              <a:ext uri="{FF2B5EF4-FFF2-40B4-BE49-F238E27FC236}">
                <a16:creationId xmlns:a16="http://schemas.microsoft.com/office/drawing/2014/main" id="{61C7310A-3A42-4F75-8058-7F39E52B1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344168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7D88313-56C7-45D8-8D97-2F5CCBF996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1544897" cy="11795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9EED6E-24DA-43C4-BB94-79EF9F04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88894"/>
            <a:ext cx="10306520" cy="880730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Need and Importance of Personal Selling</a:t>
            </a:r>
            <a:endParaRPr lang="en-IN" sz="40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DE4DFF-C660-0868-7264-A7C89F82A6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41435"/>
              </p:ext>
            </p:extLst>
          </p:nvPr>
        </p:nvGraphicFramePr>
        <p:xfrm>
          <a:off x="1047280" y="2189664"/>
          <a:ext cx="10095789" cy="4032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07758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3A5808-F7CC-4CC3-BC5B-440C95FB2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Question</a:t>
            </a:r>
            <a:endParaRPr lang="en-IN" sz="400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FF6B83-31BA-44AE-B89C-FE2789422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en-US" sz="2400"/>
              <a:t>You were in need of a product.</a:t>
            </a:r>
          </a:p>
          <a:p>
            <a:r>
              <a:rPr lang="en-US" sz="2400"/>
              <a:t> You were confused of the brand.</a:t>
            </a:r>
          </a:p>
          <a:p>
            <a:r>
              <a:rPr lang="en-US" sz="2400"/>
              <a:t>You went to the retail outlet.</a:t>
            </a:r>
          </a:p>
          <a:p>
            <a:r>
              <a:rPr lang="en-US" sz="2400"/>
              <a:t>How did the salesman react with you ?</a:t>
            </a:r>
          </a:p>
          <a:p>
            <a:r>
              <a:rPr lang="en-US" sz="2400"/>
              <a:t>Did he change your decision of buying the brand. State the reasons if changes made in decision making.</a:t>
            </a:r>
            <a:endParaRPr lang="en-IN" sz="2400"/>
          </a:p>
        </p:txBody>
      </p:sp>
    </p:spTree>
    <p:extLst>
      <p:ext uri="{BB962C8B-B14F-4D97-AF65-F5344CB8AC3E}">
        <p14:creationId xmlns:p14="http://schemas.microsoft.com/office/powerpoint/2010/main" val="3716128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personal selling</a:t>
            </a:r>
            <a:endParaRPr lang="en-IN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E54600"/>
                </a:solidFill>
                <a:latin typeface="Times" pitchFamily="1" charset="0"/>
              </a:rPr>
              <a:t>Over-the-counter selling - </a:t>
            </a:r>
            <a:r>
              <a:rPr lang="en-US" altLang="en-US" dirty="0">
                <a:latin typeface="Times" pitchFamily="1" charset="0"/>
              </a:rPr>
              <a:t>customers </a:t>
            </a:r>
            <a:br>
              <a:rPr lang="en-US" altLang="en-US" dirty="0">
                <a:latin typeface="Times" pitchFamily="1" charset="0"/>
              </a:rPr>
            </a:br>
            <a:r>
              <a:rPr lang="en-US" altLang="en-US" dirty="0">
                <a:latin typeface="Times" pitchFamily="1" charset="0"/>
              </a:rPr>
              <a:t>at the seller’s place of business (MALLS)</a:t>
            </a:r>
            <a:endParaRPr lang="en-US" altLang="en-US" b="1" dirty="0">
              <a:solidFill>
                <a:srgbClr val="E54600"/>
              </a:solidFill>
              <a:latin typeface="Times" pitchFamily="1" charset="0"/>
            </a:endParaRPr>
          </a:p>
          <a:p>
            <a:r>
              <a:rPr lang="en-US" altLang="en-US" b="1" dirty="0">
                <a:solidFill>
                  <a:srgbClr val="E54600"/>
                </a:solidFill>
                <a:latin typeface="Times" pitchFamily="1" charset="0"/>
              </a:rPr>
              <a:t>Field selling - </a:t>
            </a:r>
            <a:r>
              <a:rPr lang="en-US" altLang="en-US" dirty="0">
                <a:latin typeface="Times" pitchFamily="1" charset="0"/>
              </a:rPr>
              <a:t>Sales presentations at</a:t>
            </a:r>
            <a:br>
              <a:rPr lang="en-US" altLang="en-US" dirty="0">
                <a:latin typeface="Times" pitchFamily="1" charset="0"/>
              </a:rPr>
            </a:br>
            <a:r>
              <a:rPr lang="en-US" altLang="en-US" dirty="0">
                <a:latin typeface="Times" pitchFamily="1" charset="0"/>
              </a:rPr>
              <a:t>customers’ locations (BYJUS)</a:t>
            </a:r>
            <a:endParaRPr lang="en-US" altLang="en-US" b="1" dirty="0">
              <a:solidFill>
                <a:srgbClr val="E54600"/>
              </a:solidFill>
              <a:latin typeface="Times" pitchFamily="1" charset="0"/>
            </a:endParaRPr>
          </a:p>
          <a:p>
            <a:r>
              <a:rPr lang="en-US" altLang="en-US" b="1" dirty="0">
                <a:solidFill>
                  <a:srgbClr val="E54600"/>
                </a:solidFill>
                <a:latin typeface="Times" pitchFamily="1" charset="0"/>
              </a:rPr>
              <a:t>Telemarketing- </a:t>
            </a:r>
            <a:r>
              <a:rPr lang="en-US" altLang="en-US" dirty="0">
                <a:latin typeface="Times" pitchFamily="1" charset="0"/>
              </a:rPr>
              <a:t>By sellers to induce sales or by customers to request information(LOANS/CREDIT CARD)</a:t>
            </a:r>
          </a:p>
          <a:p>
            <a:r>
              <a:rPr lang="en-US" altLang="en-US" b="1" dirty="0">
                <a:solidFill>
                  <a:srgbClr val="E54600"/>
                </a:solidFill>
                <a:latin typeface="Times" pitchFamily="1" charset="0"/>
              </a:rPr>
              <a:t>Inside selling - </a:t>
            </a:r>
            <a:r>
              <a:rPr lang="en-US" altLang="en-US" dirty="0">
                <a:latin typeface="Times" pitchFamily="1" charset="0"/>
              </a:rPr>
              <a:t>phone, mail, and electronic commerce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4473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2E7DEF-5592-4CED-939C-98621EBD4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Stimulus Response Approach</a:t>
            </a:r>
            <a:endParaRPr lang="en-IN" dirty="0"/>
          </a:p>
        </p:txBody>
      </p:sp>
      <p:sp>
        <p:nvSpPr>
          <p:cNvPr id="4" name="object 6">
            <a:extLst>
              <a:ext uri="{FF2B5EF4-FFF2-40B4-BE49-F238E27FC236}">
                <a16:creationId xmlns:a16="http://schemas.microsoft.com/office/drawing/2014/main" id="{BF31DE1E-5E04-4BF0-A29E-A2A09BFEC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8" y="2186609"/>
            <a:ext cx="10757452" cy="39903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03278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14B5E2-396B-45A6-9C21-07054D2B4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State Approach</a:t>
            </a:r>
            <a:endParaRPr lang="en-IN" dirty="0"/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584BB967-6E55-4579-9F34-B1B216519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4816" y="1404730"/>
            <a:ext cx="8468141" cy="526111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14219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D0AFE-B6AD-4BAE-B574-C35E411AF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Consultative Approach</a:t>
            </a:r>
            <a:endParaRPr lang="en-IN" dirty="0"/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5D871DD2-B9DD-4EC1-B58D-716A82932D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417983"/>
            <a:ext cx="9525000" cy="54400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795232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8BCE7-8D79-4A92-B186-237DDA6DF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Qualities of a </a:t>
            </a:r>
            <a:r>
              <a:rPr lang="en-US" dirty="0" err="1"/>
              <a:t>SalesPerson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06EB75-4897-4976-888F-0B4161F4D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Physical Quality</a:t>
            </a:r>
          </a:p>
          <a:p>
            <a:r>
              <a:rPr lang="en-US" dirty="0"/>
              <a:t>Ability to Persuade</a:t>
            </a:r>
          </a:p>
          <a:p>
            <a:r>
              <a:rPr lang="en-US" dirty="0"/>
              <a:t>Courtesy</a:t>
            </a:r>
          </a:p>
          <a:p>
            <a:r>
              <a:rPr lang="en-US" dirty="0"/>
              <a:t>Creative</a:t>
            </a:r>
          </a:p>
          <a:p>
            <a:r>
              <a:rPr lang="en-US" dirty="0"/>
              <a:t>Business Sense</a:t>
            </a:r>
          </a:p>
          <a:p>
            <a:r>
              <a:rPr lang="en-US" dirty="0"/>
              <a:t>Good Behavior </a:t>
            </a:r>
          </a:p>
          <a:p>
            <a:r>
              <a:rPr lang="en-US" dirty="0"/>
              <a:t>Enthusiasm</a:t>
            </a:r>
          </a:p>
          <a:p>
            <a:r>
              <a:rPr lang="en-IN" dirty="0"/>
              <a:t>Emotional Intelligence</a:t>
            </a:r>
          </a:p>
        </p:txBody>
      </p:sp>
    </p:spTree>
    <p:extLst>
      <p:ext uri="{BB962C8B-B14F-4D97-AF65-F5344CB8AC3E}">
        <p14:creationId xmlns:p14="http://schemas.microsoft.com/office/powerpoint/2010/main" val="32200428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96</TotalTime>
  <Words>269</Words>
  <Application>Microsoft Office PowerPoint</Application>
  <PresentationFormat>Widescreen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</vt:lpstr>
      <vt:lpstr>Times New Roman</vt:lpstr>
      <vt:lpstr>Office Theme</vt:lpstr>
      <vt:lpstr>Personal Selling</vt:lpstr>
      <vt:lpstr>Meaning</vt:lpstr>
      <vt:lpstr>Need and Importance of Personal Selling</vt:lpstr>
      <vt:lpstr>Question</vt:lpstr>
      <vt:lpstr>Types of personal selling</vt:lpstr>
      <vt:lpstr>Stimulus Response Approach</vt:lpstr>
      <vt:lpstr>Mental State Approach</vt:lpstr>
      <vt:lpstr>Consultative Approach</vt:lpstr>
      <vt:lpstr>Qualities of a SalesPerson</vt:lpstr>
      <vt:lpstr>Test Yourself</vt:lpstr>
      <vt:lpstr>Role Play (Personal Selling)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Personal Selling</dc:title>
  <dc:creator>ash gujral</dc:creator>
  <cp:lastModifiedBy>Sanjit Kulvinder Gujral</cp:lastModifiedBy>
  <cp:revision>14</cp:revision>
  <dcterms:created xsi:type="dcterms:W3CDTF">2020-03-07T13:53:40Z</dcterms:created>
  <dcterms:modified xsi:type="dcterms:W3CDTF">2023-01-08T10:30:17Z</dcterms:modified>
</cp:coreProperties>
</file>