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9" r:id="rId9"/>
    <p:sldId id="263" r:id="rId10"/>
    <p:sldId id="271" r:id="rId11"/>
    <p:sldId id="272" r:id="rId12"/>
    <p:sldId id="273" r:id="rId13"/>
    <p:sldId id="274"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46676-656D-4068-ACBA-FF022EE0CA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889D9B1-7419-4DA2-9388-59C1D13F81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4254D87-7B20-4105-AE59-086174B63349}"/>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9A403EB9-E79B-44A5-B14B-5C76413399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8FCF079-BDD5-4BA1-8358-05EC9A95462B}"/>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152266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36D8-3718-459E-9D41-63CED6A4820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143CDC1-0E84-4774-BA8E-EACAB85237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E8DC0E-9881-447B-A349-F6145E27D5F6}"/>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809F3EA3-9919-43D3-A0E7-868FF5DD99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06538F-5785-452F-8091-53F6C0D930A8}"/>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220862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44F75B-F8AD-41EF-B0C9-830476DEE2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4A4B74-3046-4E27-8BB4-C791BE09BF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EFB621-5884-46CA-9D35-00AED37AB378}"/>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2A0DA99B-3F60-48A7-982D-BB95290A77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D71B1C-CED7-4617-8B96-049C6F7AAD40}"/>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359723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6ED1F-2DFC-48AA-BA6F-B606D367336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B478435-6AFD-4B53-BC33-543D4DD954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9A6863-FAEB-448D-9CDD-50CBB8ED0C7A}"/>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A1049CD2-D933-446E-880D-7108FA6B5E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F0D41C-6E4A-4F8D-B505-AF34AA387E67}"/>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729676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CA089-F6C3-44F8-8E41-94A7902C5B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ADF2E31-08A6-4412-9297-23579AFBA2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227EAA-7663-4F9D-99EF-1C91BCAA8859}"/>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2DCFD5B5-B799-468E-9FAC-81F01B7FBE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8ED75F6-9B14-4CCF-B957-25E8C5E4F91C}"/>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3167977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62F90-B9E2-4203-ADD5-677CBB5562E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8B9253C-E7FB-44F2-A956-548FA9B832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184E335-F86C-4E21-8A1C-6F12FED181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E6B080A-066B-4B89-8776-FCE5497A3AD8}"/>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6" name="Footer Placeholder 5">
            <a:extLst>
              <a:ext uri="{FF2B5EF4-FFF2-40B4-BE49-F238E27FC236}">
                <a16:creationId xmlns:a16="http://schemas.microsoft.com/office/drawing/2014/main" id="{0C8D118F-CFAC-4BBA-A5FB-1AB24AB3436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EB4D34B-FBC9-4A22-942C-4173BB7B2CDC}"/>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368575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A9CF-2B79-49CA-A362-9DD9165B754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C768DA-F871-43CD-9E84-A6D959886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2991E5-CE81-4DC2-BD57-C4296F693A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39607B4-EA72-42CF-94AE-FFB6F99228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F6C103-4B99-4F47-BE59-200EB3B7BB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B48787B-B22E-4E1A-8264-82D6AD61D702}"/>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8" name="Footer Placeholder 7">
            <a:extLst>
              <a:ext uri="{FF2B5EF4-FFF2-40B4-BE49-F238E27FC236}">
                <a16:creationId xmlns:a16="http://schemas.microsoft.com/office/drawing/2014/main" id="{4AE6DC11-70D5-4D11-A9E6-706AC7FB843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E77CFFD-4322-4933-97D8-B7BA987E743D}"/>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213365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52CB-E49A-4612-BCA5-238EF57CFA0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3250CFB-F24C-4531-BCE2-E78AC9972178}"/>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4" name="Footer Placeholder 3">
            <a:extLst>
              <a:ext uri="{FF2B5EF4-FFF2-40B4-BE49-F238E27FC236}">
                <a16:creationId xmlns:a16="http://schemas.microsoft.com/office/drawing/2014/main" id="{E3E1854F-737D-404C-B420-A4F7838F75D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CA90E1F-784C-438A-A049-A85094A1E0AA}"/>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110559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67877-0541-40D3-9842-A91D0FEA1035}"/>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3" name="Footer Placeholder 2">
            <a:extLst>
              <a:ext uri="{FF2B5EF4-FFF2-40B4-BE49-F238E27FC236}">
                <a16:creationId xmlns:a16="http://schemas.microsoft.com/office/drawing/2014/main" id="{52EB60AC-7C41-4660-A075-612670CF9BA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723A6BA-4DB7-4262-92CA-71FD2FF6BD2C}"/>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287848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40D7E-D5D4-4EE7-A609-D69C34C04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A6AB782-4BD7-4D55-BDC7-B8FD87E9BC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0B0714F-1FA2-4C7C-8521-F7A647664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A6CBF-CACD-472F-9E00-5487B24B070C}"/>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6" name="Footer Placeholder 5">
            <a:extLst>
              <a:ext uri="{FF2B5EF4-FFF2-40B4-BE49-F238E27FC236}">
                <a16:creationId xmlns:a16="http://schemas.microsoft.com/office/drawing/2014/main" id="{86B497F4-DFCF-4D09-A8E2-574FA8297D6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66B4D6A-3F5C-4DED-A45E-0F20A54AD3C6}"/>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24166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CCD0B-365C-4110-A5C3-1520BE81DD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97DC9C2-BD31-41C9-A36F-E243BF9E5E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79F8186-5A36-4D8E-94B0-A3FDA8B0D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F17A83-7CE4-4B08-BA9C-AEF0A34829C8}"/>
              </a:ext>
            </a:extLst>
          </p:cNvPr>
          <p:cNvSpPr>
            <a:spLocks noGrp="1"/>
          </p:cNvSpPr>
          <p:nvPr>
            <p:ph type="dt" sz="half" idx="10"/>
          </p:nvPr>
        </p:nvSpPr>
        <p:spPr/>
        <p:txBody>
          <a:bodyPr/>
          <a:lstStyle/>
          <a:p>
            <a:fld id="{F1048BFF-61B8-4C5D-B0F9-88AC89932A30}" type="datetimeFigureOut">
              <a:rPr lang="en-IN" smtClean="0"/>
              <a:t>08-02-2021</a:t>
            </a:fld>
            <a:endParaRPr lang="en-IN"/>
          </a:p>
        </p:txBody>
      </p:sp>
      <p:sp>
        <p:nvSpPr>
          <p:cNvPr id="6" name="Footer Placeholder 5">
            <a:extLst>
              <a:ext uri="{FF2B5EF4-FFF2-40B4-BE49-F238E27FC236}">
                <a16:creationId xmlns:a16="http://schemas.microsoft.com/office/drawing/2014/main" id="{37EC419D-3DC2-4591-819C-BEED4AFD1A9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3D50F53-61AB-4077-9DCF-8348D42612CA}"/>
              </a:ext>
            </a:extLst>
          </p:cNvPr>
          <p:cNvSpPr>
            <a:spLocks noGrp="1"/>
          </p:cNvSpPr>
          <p:nvPr>
            <p:ph type="sldNum" sz="quarter" idx="12"/>
          </p:nvPr>
        </p:nvSpPr>
        <p:spPr/>
        <p:txBody>
          <a:bodyPr/>
          <a:lstStyle/>
          <a:p>
            <a:fld id="{BD98548F-A9AF-489A-B998-A690947082CF}" type="slidenum">
              <a:rPr lang="en-IN" smtClean="0"/>
              <a:t>‹#›</a:t>
            </a:fld>
            <a:endParaRPr lang="en-IN"/>
          </a:p>
        </p:txBody>
      </p:sp>
    </p:spTree>
    <p:extLst>
      <p:ext uri="{BB962C8B-B14F-4D97-AF65-F5344CB8AC3E}">
        <p14:creationId xmlns:p14="http://schemas.microsoft.com/office/powerpoint/2010/main" val="264261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9A1990-E8F6-4DBB-AA62-072923B404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24C8DA2-545D-4EFB-8497-69E90522E7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0F4FC5-E146-44F1-A264-864DDC2DE6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48BFF-61B8-4C5D-B0F9-88AC89932A30}" type="datetimeFigureOut">
              <a:rPr lang="en-IN" smtClean="0"/>
              <a:t>08-02-2021</a:t>
            </a:fld>
            <a:endParaRPr lang="en-IN"/>
          </a:p>
        </p:txBody>
      </p:sp>
      <p:sp>
        <p:nvSpPr>
          <p:cNvPr id="5" name="Footer Placeholder 4">
            <a:extLst>
              <a:ext uri="{FF2B5EF4-FFF2-40B4-BE49-F238E27FC236}">
                <a16:creationId xmlns:a16="http://schemas.microsoft.com/office/drawing/2014/main" id="{ECF2623C-97B4-4386-9F9E-1835EFF96F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4CF1FEE-CFE7-416F-BEEF-BE72661E1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8548F-A9AF-489A-B998-A690947082CF}" type="slidenum">
              <a:rPr lang="en-IN" smtClean="0"/>
              <a:t>‹#›</a:t>
            </a:fld>
            <a:endParaRPr lang="en-IN"/>
          </a:p>
        </p:txBody>
      </p:sp>
    </p:spTree>
    <p:extLst>
      <p:ext uri="{BB962C8B-B14F-4D97-AF65-F5344CB8AC3E}">
        <p14:creationId xmlns:p14="http://schemas.microsoft.com/office/powerpoint/2010/main" val="3140743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2687541" y="544531"/>
            <a:ext cx="5572881" cy="657545"/>
          </a:xfrm>
        </p:spPr>
        <p:txBody>
          <a:bodyPr>
            <a:noAutofit/>
          </a:bodyPr>
          <a:lstStyle/>
          <a:p>
            <a:r>
              <a:rPr lang="en-IN" sz="4400" b="1" dirty="0"/>
              <a:t>GOOGLE ANALYTICS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lnSpcReduction="10000"/>
          </a:bodyPr>
          <a:lstStyle/>
          <a:p>
            <a:pPr algn="l"/>
            <a:r>
              <a:rPr lang="en-US" sz="2800" dirty="0"/>
              <a:t>It is a free Web Analytics service that provides statistics and basic analytical tools for search engine optimization (SEO) and marketing purposes. </a:t>
            </a:r>
          </a:p>
          <a:p>
            <a:pPr algn="l"/>
            <a:r>
              <a:rPr lang="en-US" sz="2800" dirty="0"/>
              <a:t>The service is available to anyone with a Google Account . Google Analytics is now widely used Web Analytics on the Internet</a:t>
            </a:r>
            <a:r>
              <a:rPr lang="en-US" sz="2800" dirty="0">
                <a:latin typeface="Algerian" panose="04020705040A02060702" pitchFamily="82" charset="0"/>
              </a:rPr>
              <a:t>.</a:t>
            </a:r>
          </a:p>
          <a:p>
            <a:pPr algn="l"/>
            <a:r>
              <a:rPr lang="en-IN" sz="2800" dirty="0"/>
              <a:t>The main purpose of Google Analytics is to analyse:</a:t>
            </a:r>
          </a:p>
          <a:p>
            <a:pPr marL="457200" indent="-457200" algn="l">
              <a:buFont typeface="Wingdings" panose="05000000000000000000" pitchFamily="2" charset="2"/>
              <a:buChar char="§"/>
            </a:pPr>
            <a:r>
              <a:rPr lang="en-IN" sz="2800" dirty="0"/>
              <a:t>Website Traffic</a:t>
            </a:r>
          </a:p>
          <a:p>
            <a:pPr marL="457200" indent="-457200" algn="l">
              <a:buFont typeface="Wingdings" panose="05000000000000000000" pitchFamily="2" charset="2"/>
              <a:buChar char="§"/>
            </a:pPr>
            <a:r>
              <a:rPr lang="en-IN" sz="2800" dirty="0"/>
              <a:t>How the consumers are navigating through your website</a:t>
            </a:r>
          </a:p>
          <a:p>
            <a:pPr marL="457200" indent="-457200" algn="l">
              <a:buFont typeface="Wingdings" panose="05000000000000000000" pitchFamily="2" charset="2"/>
              <a:buChar char="§"/>
            </a:pPr>
            <a:r>
              <a:rPr lang="en-IN" sz="2800" dirty="0"/>
              <a:t>Behaviour</a:t>
            </a:r>
          </a:p>
          <a:p>
            <a:pPr marL="457200" indent="-457200" algn="l">
              <a:buFont typeface="Wingdings" panose="05000000000000000000" pitchFamily="2" charset="2"/>
              <a:buChar char="§"/>
            </a:pPr>
            <a:r>
              <a:rPr lang="en-IN" sz="2800" dirty="0"/>
              <a:t>Track Conversions</a:t>
            </a:r>
          </a:p>
          <a:p>
            <a:pPr marL="457200" indent="-457200" algn="l">
              <a:buFont typeface="Wingdings" panose="05000000000000000000" pitchFamily="2" charset="2"/>
              <a:buChar char="§"/>
            </a:pPr>
            <a:r>
              <a:rPr lang="en-IN" sz="2800" dirty="0"/>
              <a:t>Page Views</a:t>
            </a:r>
          </a:p>
          <a:p>
            <a:pPr marL="457200" indent="-457200" algn="l">
              <a:buFont typeface="Wingdings" panose="05000000000000000000" pitchFamily="2" charset="2"/>
              <a:buChar char="§"/>
            </a:pPr>
            <a:r>
              <a:rPr lang="en-IN" sz="2800" dirty="0"/>
              <a:t>Downloads</a:t>
            </a:r>
          </a:p>
          <a:p>
            <a:pPr algn="l"/>
            <a:endParaRPr lang="en-IN" dirty="0"/>
          </a:p>
          <a:p>
            <a:pPr algn="l"/>
            <a:endParaRPr lang="en-IN" dirty="0"/>
          </a:p>
          <a:p>
            <a:pPr algn="l"/>
            <a:endParaRPr lang="en-IN" dirty="0"/>
          </a:p>
          <a:p>
            <a:pPr algn="l"/>
            <a:endParaRPr lang="en-IN" dirty="0"/>
          </a:p>
          <a:p>
            <a:endParaRPr lang="en-IN" dirty="0"/>
          </a:p>
        </p:txBody>
      </p:sp>
    </p:spTree>
    <p:extLst>
      <p:ext uri="{BB962C8B-B14F-4D97-AF65-F5344CB8AC3E}">
        <p14:creationId xmlns:p14="http://schemas.microsoft.com/office/powerpoint/2010/main" val="281616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COMMON METRICS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Unique page views</a:t>
            </a:r>
            <a:endParaRPr lang="en-IN" b="1" dirty="0"/>
          </a:p>
          <a:p>
            <a:pPr marL="342900" indent="-342900" algn="l">
              <a:buFont typeface="Wingdings" panose="05000000000000000000" pitchFamily="2" charset="2"/>
              <a:buChar char="§"/>
            </a:pPr>
            <a:r>
              <a:rPr lang="en-IN" dirty="0"/>
              <a:t>Represents the number of visits during which that page was viewed.</a:t>
            </a:r>
          </a:p>
          <a:p>
            <a:pPr marL="342900" indent="-342900" algn="l">
              <a:buFont typeface="Wingdings" panose="05000000000000000000" pitchFamily="2" charset="2"/>
              <a:buChar char="§"/>
            </a:pPr>
            <a:r>
              <a:rPr lang="en-IN" dirty="0"/>
              <a:t>If visitors views page A 4 times during one visit, it is 4 page views.</a:t>
            </a:r>
          </a:p>
          <a:p>
            <a:pPr algn="l"/>
            <a:r>
              <a:rPr lang="en-IN" b="1" cap="all" dirty="0"/>
              <a:t>bounce</a:t>
            </a:r>
          </a:p>
          <a:p>
            <a:pPr marL="342900" indent="-342900" algn="l">
              <a:buFont typeface="Wingdings" panose="05000000000000000000" pitchFamily="2" charset="2"/>
              <a:buChar char="§"/>
            </a:pPr>
            <a:r>
              <a:rPr lang="en-CA" spc="-10" dirty="0">
                <a:solidFill>
                  <a:srgbClr val="000000"/>
                </a:solidFill>
                <a:latin typeface="Arial"/>
                <a:cs typeface="Arial"/>
              </a:rPr>
              <a:t>Calculated as a single-page view or single-event trigger in a visit or session—these qualify as</a:t>
            </a:r>
            <a:r>
              <a:rPr lang="en-CA" sz="2800" spc="-10" dirty="0">
                <a:solidFill>
                  <a:srgbClr val="000000"/>
                </a:solidFill>
                <a:latin typeface="Times New Roman"/>
                <a:cs typeface="Arial"/>
              </a:rPr>
              <a:t> </a:t>
            </a:r>
            <a:r>
              <a:rPr lang="en-CA" spc="-20" dirty="0">
                <a:solidFill>
                  <a:srgbClr val="000000"/>
                </a:solidFill>
                <a:latin typeface="Arial"/>
                <a:cs typeface="Arial"/>
              </a:rPr>
              <a:t>bounces:</a:t>
            </a:r>
          </a:p>
          <a:p>
            <a:pPr marL="342900" indent="-342900" algn="l">
              <a:buFont typeface="Wingdings" panose="05000000000000000000" pitchFamily="2" charset="2"/>
              <a:buChar char="§"/>
            </a:pPr>
            <a:r>
              <a:rPr lang="en-CA" dirty="0"/>
              <a:t>A visitor clicks on a URL sent by a friend, reads the content on the page and closes the browser</a:t>
            </a:r>
          </a:p>
          <a:p>
            <a:pPr marL="342900" indent="-342900" algn="l">
              <a:buFont typeface="Wingdings" panose="05000000000000000000" pitchFamily="2" charset="2"/>
              <a:buChar char="§"/>
            </a:pPr>
            <a:r>
              <a:rPr lang="en-CA" dirty="0"/>
              <a:t>A visitor comes to your home page reads for a minute or two and immediately leaves</a:t>
            </a:r>
          </a:p>
          <a:p>
            <a:pPr algn="l"/>
            <a:r>
              <a:rPr lang="en-IN" b="1" cap="all" dirty="0"/>
              <a:t>Page views</a:t>
            </a:r>
            <a:endParaRPr lang="en-IN" b="1" dirty="0"/>
          </a:p>
          <a:p>
            <a:pPr marL="342900" indent="-342900" algn="l">
              <a:buFont typeface="Wingdings" panose="05000000000000000000" pitchFamily="2" charset="2"/>
              <a:buChar char="§"/>
            </a:pPr>
            <a:r>
              <a:rPr lang="en-CA" spc="-10" dirty="0">
                <a:solidFill>
                  <a:srgbClr val="000000"/>
                </a:solidFill>
                <a:latin typeface="Arial"/>
                <a:cs typeface="Arial"/>
              </a:rPr>
              <a:t>Percentage of visitors that view only one page during a visit to your site</a:t>
            </a:r>
            <a:endParaRPr lang="en-IN" b="1" i="1" dirty="0"/>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spTree>
    <p:extLst>
      <p:ext uri="{BB962C8B-B14F-4D97-AF65-F5344CB8AC3E}">
        <p14:creationId xmlns:p14="http://schemas.microsoft.com/office/powerpoint/2010/main" val="155324921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REAL TIME REPORTS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MEASURING ACTIVITY AS IT HAPPENS</a:t>
            </a:r>
            <a:endParaRPr lang="en-IN" b="1" dirty="0"/>
          </a:p>
          <a:p>
            <a:pPr marL="342900" indent="-342900" algn="l">
              <a:lnSpc>
                <a:spcPct val="100000"/>
              </a:lnSpc>
              <a:buFont typeface="Wingdings" panose="05000000000000000000" pitchFamily="2" charset="2"/>
              <a:buChar char="§"/>
            </a:pPr>
            <a:r>
              <a:rPr lang="en-CA" dirty="0"/>
              <a:t>How many people viewing content right now </a:t>
            </a:r>
          </a:p>
          <a:p>
            <a:pPr marL="342900" indent="-342900" algn="l">
              <a:lnSpc>
                <a:spcPct val="100000"/>
              </a:lnSpc>
              <a:buFont typeface="Wingdings" panose="05000000000000000000" pitchFamily="2" charset="2"/>
              <a:buChar char="§"/>
            </a:pPr>
            <a:r>
              <a:rPr lang="en-CA" dirty="0"/>
              <a:t>Pageviews per second/minute</a:t>
            </a:r>
          </a:p>
          <a:p>
            <a:pPr marL="342900" indent="-342900" algn="l">
              <a:lnSpc>
                <a:spcPct val="100000"/>
              </a:lnSpc>
              <a:buFont typeface="Wingdings" panose="05000000000000000000" pitchFamily="2" charset="2"/>
              <a:buChar char="§"/>
            </a:pPr>
            <a:r>
              <a:rPr lang="en-IN" dirty="0"/>
              <a:t>The location of the visitors</a:t>
            </a:r>
          </a:p>
          <a:p>
            <a:pPr marL="342900" indent="-342900" algn="l">
              <a:lnSpc>
                <a:spcPct val="100000"/>
              </a:lnSpc>
              <a:buFont typeface="Wingdings" panose="05000000000000000000" pitchFamily="2" charset="2"/>
              <a:buChar char="§"/>
            </a:pPr>
            <a:r>
              <a:rPr lang="en-IN" dirty="0"/>
              <a:t>What Traffic sources related them to your site</a:t>
            </a:r>
          </a:p>
          <a:p>
            <a:pPr algn="l"/>
            <a:r>
              <a:rPr lang="en-IN" b="1" cap="all" dirty="0"/>
              <a:t>VERIFY IF THE TRACKING CODE IS WORKING</a:t>
            </a:r>
          </a:p>
          <a:p>
            <a:pPr algn="l"/>
            <a:r>
              <a:rPr lang="en-IN" b="1" cap="all" dirty="0"/>
              <a:t>CHECK THE TRAFFIC WHEN SOCIAL MEDIA POST IS MADE</a:t>
            </a:r>
          </a:p>
          <a:p>
            <a:pPr algn="l"/>
            <a:r>
              <a:rPr lang="en-IN" b="1" cap="all" dirty="0"/>
              <a:t>MONITOR THE EFFECT OF EMAILS/ TWITTER CAMPAIGN</a:t>
            </a:r>
            <a:endParaRPr lang="en-IN" b="1" dirty="0"/>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spTree>
    <p:extLst>
      <p:ext uri="{BB962C8B-B14F-4D97-AF65-F5344CB8AC3E}">
        <p14:creationId xmlns:p14="http://schemas.microsoft.com/office/powerpoint/2010/main" val="43589288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REAL TIME REPORTS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pic>
        <p:nvPicPr>
          <p:cNvPr id="5" name="Picture 4" descr="A screenshot of a cell phone&#10;&#10;Description automatically generated">
            <a:extLst>
              <a:ext uri="{FF2B5EF4-FFF2-40B4-BE49-F238E27FC236}">
                <a16:creationId xmlns:a16="http://schemas.microsoft.com/office/drawing/2014/main" id="{0B252E69-EDA9-41C4-BB36-006F905E2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041" y="1245205"/>
            <a:ext cx="10134600" cy="5381625"/>
          </a:xfrm>
          <a:prstGeom prst="rect">
            <a:avLst/>
          </a:prstGeom>
        </p:spPr>
      </p:pic>
    </p:spTree>
    <p:extLst>
      <p:ext uri="{BB962C8B-B14F-4D97-AF65-F5344CB8AC3E}">
        <p14:creationId xmlns:p14="http://schemas.microsoft.com/office/powerpoint/2010/main" val="376435298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AUDIENCE OVERVIEW</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REPORT OVERVIEW</a:t>
            </a:r>
            <a:endParaRPr lang="en-IN" b="1" dirty="0"/>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Visits (total number of visits to your site)</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Unique Visitors (total number of unique visitors to your site)</a:t>
            </a:r>
            <a:endParaRPr lang="en-CA" sz="2800" spc="-10" dirty="0">
              <a:solidFill>
                <a:srgbClr val="000000"/>
              </a:solidFill>
              <a:latin typeface="Times New Roman"/>
              <a:cs typeface="Arial"/>
            </a:endParaRP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Pageviews (total number of pages viewed on your site)</a:t>
            </a:r>
            <a:endParaRPr lang="en-CA" sz="2800" spc="-10" dirty="0">
              <a:solidFill>
                <a:srgbClr val="000000"/>
              </a:solidFill>
              <a:latin typeface="Times New Roman"/>
              <a:cs typeface="Arial"/>
            </a:endParaRPr>
          </a:p>
          <a:p>
            <a:pPr marL="342900" indent="-342900" algn="l">
              <a:lnSpc>
                <a:spcPct val="100000"/>
              </a:lnSpc>
              <a:buFont typeface="Wingdings" panose="05000000000000000000" pitchFamily="2" charset="2"/>
              <a:buChar char="§"/>
            </a:pPr>
            <a:r>
              <a:rPr lang="en-CA" spc="-20" dirty="0">
                <a:solidFill>
                  <a:srgbClr val="000000"/>
                </a:solidFill>
                <a:latin typeface="Arial"/>
                <a:cs typeface="Arial"/>
              </a:rPr>
              <a:t>Pages per Visit (average number of pages viewed per visit)</a:t>
            </a:r>
            <a:endParaRPr lang="en-CA" sz="2800" spc="-20" dirty="0">
              <a:solidFill>
                <a:srgbClr val="000000"/>
              </a:solidFill>
              <a:latin typeface="Times New Roman"/>
              <a:cs typeface="Arial"/>
            </a:endParaRP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Average Visit Duration (average visit length of all visitors)</a:t>
            </a:r>
            <a:endParaRPr lang="en-CA" sz="2800" spc="-10" dirty="0">
              <a:solidFill>
                <a:srgbClr val="000000"/>
              </a:solidFill>
              <a:latin typeface="Times New Roman"/>
              <a:cs typeface="Arial"/>
            </a:endParaRP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Bounce Rate (percent of single-page visits)</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New Visitors (percent of total visitors who visited your site for the first time)</a:t>
            </a:r>
          </a:p>
          <a:p>
            <a:pPr>
              <a:lnSpc>
                <a:spcPts val="2625"/>
              </a:lnSpc>
            </a:pPr>
            <a:endParaRPr lang="en-CA" sz="2800" dirty="0">
              <a:solidFill>
                <a:srgbClr val="000000"/>
              </a:solidFill>
            </a:endParaRPr>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spTree>
    <p:extLst>
      <p:ext uri="{BB962C8B-B14F-4D97-AF65-F5344CB8AC3E}">
        <p14:creationId xmlns:p14="http://schemas.microsoft.com/office/powerpoint/2010/main" val="40726156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AUDIENCE REPORTS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REPORT OVERVIEW</a:t>
            </a:r>
          </a:p>
          <a:p>
            <a:pPr algn="l"/>
            <a:endParaRPr lang="en-IN" b="1" dirty="0"/>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Demographics—where audience comes from by language and location</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Behavior—type of visitor, their loyalty and engagement</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Technology—what browser and network they’ve used to access your site</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Mobile—accesses via mobile and the devices they’ve used</a:t>
            </a:r>
          </a:p>
          <a:p>
            <a:pPr marL="342900" indent="-342900" algn="l">
              <a:lnSpc>
                <a:spcPct val="100000"/>
              </a:lnSpc>
              <a:buFont typeface="Wingdings" panose="05000000000000000000" pitchFamily="2" charset="2"/>
              <a:buChar char="§"/>
            </a:pPr>
            <a:r>
              <a:rPr lang="en-CA" spc="-10" dirty="0">
                <a:solidFill>
                  <a:srgbClr val="000000"/>
                </a:solidFill>
                <a:latin typeface="Arial"/>
                <a:cs typeface="Arial"/>
              </a:rPr>
              <a:t>Visitors flow—traces the route that visitors took through your site and left</a:t>
            </a:r>
          </a:p>
          <a:p>
            <a:pPr>
              <a:lnSpc>
                <a:spcPts val="2625"/>
              </a:lnSpc>
            </a:pPr>
            <a:endParaRPr lang="en-CA" sz="2800" dirty="0">
              <a:solidFill>
                <a:srgbClr val="000000"/>
              </a:solidFill>
            </a:endParaRPr>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spTree>
    <p:extLst>
      <p:ext uri="{BB962C8B-B14F-4D97-AF65-F5344CB8AC3E}">
        <p14:creationId xmlns:p14="http://schemas.microsoft.com/office/powerpoint/2010/main" val="355329008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AUDIENCE REPORTS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693395" y="1004462"/>
            <a:ext cx="11948845" cy="5264559"/>
          </a:xfrm>
        </p:spPr>
        <p:txBody>
          <a:bodyPr>
            <a:normAutofit/>
          </a:bodyPr>
          <a:lstStyle/>
          <a:p>
            <a:pPr algn="l"/>
            <a:endParaRPr lang="en-IN" b="1" dirty="0"/>
          </a:p>
          <a:p>
            <a:pPr>
              <a:lnSpc>
                <a:spcPts val="2625"/>
              </a:lnSpc>
            </a:pPr>
            <a:endParaRPr lang="en-CA" sz="2800" dirty="0">
              <a:solidFill>
                <a:srgbClr val="000000"/>
              </a:solidFill>
            </a:endParaRPr>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pic>
        <p:nvPicPr>
          <p:cNvPr id="7" name="Picture 6">
            <a:extLst>
              <a:ext uri="{FF2B5EF4-FFF2-40B4-BE49-F238E27FC236}">
                <a16:creationId xmlns:a16="http://schemas.microsoft.com/office/drawing/2014/main" id="{375671D0-C743-4786-BDF6-2346D7C461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190" y="1123338"/>
            <a:ext cx="10248900" cy="5264559"/>
          </a:xfrm>
          <a:prstGeom prst="rect">
            <a:avLst/>
          </a:prstGeom>
        </p:spPr>
      </p:pic>
    </p:spTree>
    <p:extLst>
      <p:ext uri="{BB962C8B-B14F-4D97-AF65-F5344CB8AC3E}">
        <p14:creationId xmlns:p14="http://schemas.microsoft.com/office/powerpoint/2010/main" val="312978941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388225" y="544531"/>
            <a:ext cx="8678488" cy="657545"/>
          </a:xfrm>
        </p:spPr>
        <p:txBody>
          <a:bodyPr>
            <a:noAutofit/>
          </a:bodyPr>
          <a:lstStyle/>
          <a:p>
            <a:r>
              <a:rPr lang="en-IN" sz="4400" b="1" dirty="0"/>
              <a:t>SETTING GOOGLE ACCOUNT</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lstStyle/>
          <a:p>
            <a:pPr algn="l"/>
            <a:endParaRPr lang="en-IN" dirty="0"/>
          </a:p>
          <a:p>
            <a:pPr algn="l"/>
            <a:endParaRPr lang="en-IN" dirty="0"/>
          </a:p>
          <a:p>
            <a:pPr algn="l"/>
            <a:endParaRPr lang="en-IN" dirty="0"/>
          </a:p>
          <a:p>
            <a:endParaRPr lang="en-IN" dirty="0"/>
          </a:p>
        </p:txBody>
      </p:sp>
      <p:pic>
        <p:nvPicPr>
          <p:cNvPr id="4" name="Picture 3">
            <a:extLst>
              <a:ext uri="{FF2B5EF4-FFF2-40B4-BE49-F238E27FC236}">
                <a16:creationId xmlns:a16="http://schemas.microsoft.com/office/drawing/2014/main" id="{D279D23A-8D56-4CF6-B43F-6F7664B97E6E}"/>
              </a:ext>
            </a:extLst>
          </p:cNvPr>
          <p:cNvPicPr>
            <a:picLocks noChangeAspect="1"/>
          </p:cNvPicPr>
          <p:nvPr/>
        </p:nvPicPr>
        <p:blipFill>
          <a:blip r:embed="rId2"/>
          <a:stretch>
            <a:fillRect/>
          </a:stretch>
        </p:blipFill>
        <p:spPr>
          <a:xfrm>
            <a:off x="850027" y="1627902"/>
            <a:ext cx="10222526" cy="4998928"/>
          </a:xfrm>
          <a:prstGeom prst="rect">
            <a:avLst/>
          </a:prstGeom>
        </p:spPr>
      </p:pic>
    </p:spTree>
    <p:extLst>
      <p:ext uri="{BB962C8B-B14F-4D97-AF65-F5344CB8AC3E}">
        <p14:creationId xmlns:p14="http://schemas.microsoft.com/office/powerpoint/2010/main" val="65568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2889845" y="470103"/>
            <a:ext cx="6312992" cy="657545"/>
          </a:xfrm>
        </p:spPr>
        <p:txBody>
          <a:bodyPr>
            <a:noAutofit/>
          </a:bodyPr>
          <a:lstStyle/>
          <a:p>
            <a:r>
              <a:rPr lang="en-IN" sz="4400" b="1" dirty="0"/>
              <a:t>ACCOUNT CREATION</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lstStyle/>
          <a:p>
            <a:pPr lvl="0" algn="l" fontAlgn="base"/>
            <a:endParaRPr lang="en-IN" dirty="0"/>
          </a:p>
          <a:p>
            <a:pPr algn="l"/>
            <a:endParaRPr lang="en-IN" dirty="0"/>
          </a:p>
          <a:p>
            <a:pPr algn="l"/>
            <a:endParaRPr lang="en-IN" dirty="0"/>
          </a:p>
          <a:p>
            <a:pPr algn="l"/>
            <a:endParaRPr lang="en-IN" dirty="0"/>
          </a:p>
          <a:p>
            <a:endParaRPr lang="en-IN" dirty="0"/>
          </a:p>
        </p:txBody>
      </p:sp>
      <p:pic>
        <p:nvPicPr>
          <p:cNvPr id="4" name="Picture 3">
            <a:extLst>
              <a:ext uri="{FF2B5EF4-FFF2-40B4-BE49-F238E27FC236}">
                <a16:creationId xmlns:a16="http://schemas.microsoft.com/office/drawing/2014/main" id="{21634735-0C12-4396-9D22-03724280B3B5}"/>
              </a:ext>
            </a:extLst>
          </p:cNvPr>
          <p:cNvPicPr>
            <a:picLocks noChangeAspect="1"/>
          </p:cNvPicPr>
          <p:nvPr/>
        </p:nvPicPr>
        <p:blipFill>
          <a:blip r:embed="rId3"/>
          <a:stretch>
            <a:fillRect/>
          </a:stretch>
        </p:blipFill>
        <p:spPr>
          <a:xfrm>
            <a:off x="477078" y="1362270"/>
            <a:ext cx="10776668" cy="5133945"/>
          </a:xfrm>
          <a:prstGeom prst="rect">
            <a:avLst/>
          </a:prstGeom>
        </p:spPr>
      </p:pic>
    </p:spTree>
    <p:extLst>
      <p:ext uri="{BB962C8B-B14F-4D97-AF65-F5344CB8AC3E}">
        <p14:creationId xmlns:p14="http://schemas.microsoft.com/office/powerpoint/2010/main" val="398696802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2889845" y="470103"/>
            <a:ext cx="6312992" cy="657545"/>
          </a:xfrm>
        </p:spPr>
        <p:txBody>
          <a:bodyPr>
            <a:noAutofit/>
          </a:bodyPr>
          <a:lstStyle/>
          <a:p>
            <a:r>
              <a:rPr lang="en-IN" sz="4400" b="1" dirty="0"/>
              <a:t>GOOGLE TRACKING</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lstStyle/>
          <a:p>
            <a:pPr algn="l"/>
            <a:r>
              <a:rPr lang="en-IN" sz="2600" dirty="0"/>
              <a:t> </a:t>
            </a:r>
          </a:p>
          <a:p>
            <a:pPr algn="l"/>
            <a:endParaRPr lang="en-IN" dirty="0"/>
          </a:p>
          <a:p>
            <a:pPr marL="342900" lvl="0" indent="-342900" algn="l" fontAlgn="base">
              <a:buFont typeface="Wingdings" panose="05000000000000000000" pitchFamily="2" charset="2"/>
              <a:buChar char="§"/>
            </a:pPr>
            <a:endParaRPr lang="en-IN" dirty="0"/>
          </a:p>
          <a:p>
            <a:pPr algn="l"/>
            <a:endParaRPr lang="en-IN" dirty="0"/>
          </a:p>
          <a:p>
            <a:pPr algn="l"/>
            <a:endParaRPr lang="en-IN" dirty="0"/>
          </a:p>
          <a:p>
            <a:pPr algn="l"/>
            <a:endParaRPr lang="en-IN" dirty="0"/>
          </a:p>
          <a:p>
            <a:endParaRPr lang="en-IN" dirty="0"/>
          </a:p>
        </p:txBody>
      </p:sp>
      <p:pic>
        <p:nvPicPr>
          <p:cNvPr id="6" name="Picture 5" descr="Page view">
            <a:extLst>
              <a:ext uri="{FF2B5EF4-FFF2-40B4-BE49-F238E27FC236}">
                <a16:creationId xmlns:a16="http://schemas.microsoft.com/office/drawing/2014/main" id="{D9458620-BA56-403D-815D-3A6BB1887D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1039" y="1317945"/>
            <a:ext cx="9809922" cy="5069952"/>
          </a:xfrm>
          <a:prstGeom prst="rect">
            <a:avLst/>
          </a:prstGeom>
        </p:spPr>
      </p:pic>
    </p:spTree>
    <p:extLst>
      <p:ext uri="{BB962C8B-B14F-4D97-AF65-F5344CB8AC3E}">
        <p14:creationId xmlns:p14="http://schemas.microsoft.com/office/powerpoint/2010/main" val="262848764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2889845" y="470103"/>
            <a:ext cx="6312992" cy="657545"/>
          </a:xfrm>
        </p:spPr>
        <p:txBody>
          <a:bodyPr>
            <a:noAutofit/>
          </a:bodyPr>
          <a:lstStyle/>
          <a:p>
            <a:r>
              <a:rPr lang="en-IN" sz="4400" b="1" dirty="0"/>
              <a:t>DASHBOARD</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lstStyle/>
          <a:p>
            <a:pPr lvl="0" algn="l" fontAlgn="base"/>
            <a:endParaRPr lang="en-IN" dirty="0"/>
          </a:p>
          <a:p>
            <a:pPr algn="l"/>
            <a:endParaRPr lang="en-IN" dirty="0"/>
          </a:p>
          <a:p>
            <a:pPr algn="l"/>
            <a:endParaRPr lang="en-IN" dirty="0"/>
          </a:p>
          <a:p>
            <a:pPr algn="l"/>
            <a:endParaRPr lang="en-IN" dirty="0"/>
          </a:p>
          <a:p>
            <a:endParaRPr lang="en-IN" dirty="0"/>
          </a:p>
        </p:txBody>
      </p:sp>
      <p:pic>
        <p:nvPicPr>
          <p:cNvPr id="5" name="Picture 4" descr="A screenshot of a cell phone&#10;&#10;Description automatically generated">
            <a:extLst>
              <a:ext uri="{FF2B5EF4-FFF2-40B4-BE49-F238E27FC236}">
                <a16:creationId xmlns:a16="http://schemas.microsoft.com/office/drawing/2014/main" id="{245EC2E8-580C-4AE0-8713-069D3963A7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 y="1362272"/>
            <a:ext cx="10871200" cy="5190928"/>
          </a:xfrm>
          <a:prstGeom prst="rect">
            <a:avLst/>
          </a:prstGeom>
        </p:spPr>
      </p:pic>
    </p:spTree>
    <p:extLst>
      <p:ext uri="{BB962C8B-B14F-4D97-AF65-F5344CB8AC3E}">
        <p14:creationId xmlns:p14="http://schemas.microsoft.com/office/powerpoint/2010/main" val="132993570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8" y="470103"/>
            <a:ext cx="8359402" cy="657545"/>
          </a:xfrm>
        </p:spPr>
        <p:txBody>
          <a:bodyPr>
            <a:noAutofit/>
          </a:bodyPr>
          <a:lstStyle/>
          <a:p>
            <a:r>
              <a:rPr lang="en-IN" sz="4400" b="1" dirty="0"/>
              <a:t>HOW ANALYTICS WORKS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process</a:t>
            </a:r>
            <a:endParaRPr lang="en-IN" b="1" dirty="0"/>
          </a:p>
          <a:p>
            <a:pPr algn="l"/>
            <a:r>
              <a:rPr lang="en-IN" dirty="0"/>
              <a:t>When a page is displayed by the browser , the inserted JavaScript executes this code and loads the ga.js script from a Google server. </a:t>
            </a:r>
          </a:p>
          <a:p>
            <a:pPr algn="l"/>
            <a:r>
              <a:rPr lang="en-IN" dirty="0"/>
              <a:t>This script stores data about the visit in cookies on the user’s machine . This cookie data is sent in a query string to  secure GA reporting server.</a:t>
            </a:r>
          </a:p>
          <a:p>
            <a:pPr algn="l"/>
            <a:r>
              <a:rPr lang="en-IN" dirty="0"/>
              <a:t>The cookie data relating to the page visit, is then extracted from the access logs of the Google secure server and stored in the corresponding GA account use in compiling reports.</a:t>
            </a:r>
          </a:p>
          <a:p>
            <a:pPr algn="l"/>
            <a:r>
              <a:rPr lang="en-IN" b="1" cap="all" dirty="0"/>
              <a:t>NOTE</a:t>
            </a:r>
            <a:endParaRPr lang="en-IN" b="1" dirty="0"/>
          </a:p>
          <a:p>
            <a:pPr algn="l"/>
            <a:r>
              <a:rPr lang="en-IN" dirty="0"/>
              <a:t>JavaScript is required on the user’s machine. </a:t>
            </a:r>
          </a:p>
          <a:p>
            <a:pPr algn="l"/>
            <a:r>
              <a:rPr lang="en-IN" dirty="0"/>
              <a:t>Cookies must be enabled and data is recorded when cached and reloaded pages are viewed.</a:t>
            </a:r>
          </a:p>
          <a:p>
            <a:pPr algn="l"/>
            <a:endParaRPr lang="en-IN" dirty="0"/>
          </a:p>
          <a:p>
            <a:pPr lvl="0" algn="l" fontAlgn="base"/>
            <a:endParaRPr lang="en-IN" dirty="0"/>
          </a:p>
          <a:p>
            <a:pPr algn="l"/>
            <a:endParaRPr lang="en-IN" dirty="0"/>
          </a:p>
          <a:p>
            <a:pPr algn="l"/>
            <a:endParaRPr lang="en-IN" dirty="0"/>
          </a:p>
          <a:p>
            <a:pPr algn="l"/>
            <a:endParaRPr lang="en-IN" dirty="0"/>
          </a:p>
          <a:p>
            <a:endParaRPr lang="en-IN" dirty="0"/>
          </a:p>
        </p:txBody>
      </p:sp>
    </p:spTree>
    <p:extLst>
      <p:ext uri="{BB962C8B-B14F-4D97-AF65-F5344CB8AC3E}">
        <p14:creationId xmlns:p14="http://schemas.microsoft.com/office/powerpoint/2010/main" val="300246199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p:cNvPicPr>
          <p:nvPr/>
        </p:nvPicPr>
        <p:blipFill rotWithShape="1">
          <a:blip r:embed="rId2" cstate="print"/>
          <a:srcRect l="4906" t="26094" r="27676" b="14366"/>
          <a:stretch/>
        </p:blipFill>
        <p:spPr>
          <a:xfrm>
            <a:off x="87464" y="1570906"/>
            <a:ext cx="7800746" cy="5010467"/>
          </a:xfrm>
          <a:prstGeom prst="rect">
            <a:avLst/>
          </a:prstGeom>
        </p:spPr>
      </p:pic>
      <p:sp>
        <p:nvSpPr>
          <p:cNvPr id="3" name="TextBox 3"/>
          <p:cNvSpPr txBox="1"/>
          <p:nvPr/>
        </p:nvSpPr>
        <p:spPr>
          <a:xfrm>
            <a:off x="2263588" y="1198709"/>
            <a:ext cx="3718572" cy="1083886"/>
          </a:xfrm>
          <a:prstGeom prst="rect">
            <a:avLst/>
          </a:prstGeom>
          <a:noFill/>
        </p:spPr>
        <p:txBody>
          <a:bodyPr vert="horz" wrap="square" lIns="0" tIns="0" rIns="0" bIns="0" rtlCol="0">
            <a:spAutoFit/>
          </a:bodyPr>
          <a:lstStyle/>
          <a:p>
            <a:pPr algn="ctr">
              <a:lnSpc>
                <a:spcPct val="90000"/>
              </a:lnSpc>
              <a:spcBef>
                <a:spcPct val="0"/>
              </a:spcBef>
            </a:pPr>
            <a:r>
              <a:rPr lang="en-CA" sz="4400" b="1" dirty="0">
                <a:latin typeface="+mj-lt"/>
                <a:ea typeface="+mj-ea"/>
                <a:cs typeface="+mj-cs"/>
              </a:rPr>
              <a:t>INTERFACE</a:t>
            </a:r>
          </a:p>
          <a:p>
            <a:pPr>
              <a:lnSpc>
                <a:spcPts val="3703"/>
              </a:lnSpc>
            </a:pPr>
            <a:endParaRPr lang="en-CA" sz="3237" dirty="0">
              <a:solidFill>
                <a:srgbClr val="000000"/>
              </a:solidFill>
            </a:endParaRPr>
          </a:p>
        </p:txBody>
      </p:sp>
      <p:sp>
        <p:nvSpPr>
          <p:cNvPr id="4" name="TextBox 4"/>
          <p:cNvSpPr txBox="1"/>
          <p:nvPr/>
        </p:nvSpPr>
        <p:spPr>
          <a:xfrm>
            <a:off x="7450311" y="1290918"/>
            <a:ext cx="1098058" cy="333425"/>
          </a:xfrm>
          <a:prstGeom prst="rect">
            <a:avLst/>
          </a:prstGeom>
          <a:noFill/>
        </p:spPr>
        <p:txBody>
          <a:bodyPr vert="horz" wrap="none" lIns="0" tIns="0" rIns="0" bIns="0" rtlCol="0">
            <a:spAutoFit/>
          </a:bodyPr>
          <a:lstStyle/>
          <a:p>
            <a:pPr>
              <a:lnSpc>
                <a:spcPts val="1271"/>
              </a:lnSpc>
            </a:pPr>
            <a:r>
              <a:rPr lang="en-CA" sz="1125" dirty="0">
                <a:solidFill>
                  <a:srgbClr val="0055DF"/>
                </a:solidFill>
                <a:latin typeface="Arial"/>
                <a:cs typeface="Arial"/>
              </a:rPr>
              <a:t>Account Controls</a:t>
            </a:r>
          </a:p>
          <a:p>
            <a:pPr>
              <a:lnSpc>
                <a:spcPts val="1302"/>
              </a:lnSpc>
            </a:pPr>
            <a:endParaRPr lang="en-CA" sz="1125" dirty="0">
              <a:solidFill>
                <a:srgbClr val="000000"/>
              </a:solidFill>
            </a:endParaRPr>
          </a:p>
        </p:txBody>
      </p:sp>
      <p:sp>
        <p:nvSpPr>
          <p:cNvPr id="5" name="TextBox 5"/>
          <p:cNvSpPr txBox="1"/>
          <p:nvPr/>
        </p:nvSpPr>
        <p:spPr>
          <a:xfrm>
            <a:off x="7507942" y="1509912"/>
            <a:ext cx="750205" cy="256480"/>
          </a:xfrm>
          <a:prstGeom prst="rect">
            <a:avLst/>
          </a:prstGeom>
          <a:noFill/>
        </p:spPr>
        <p:txBody>
          <a:bodyPr vert="horz" wrap="none" lIns="0" tIns="0" rIns="0" bIns="0" rtlCol="0">
            <a:spAutoFit/>
          </a:bodyPr>
          <a:lstStyle/>
          <a:p>
            <a:pPr>
              <a:lnSpc>
                <a:spcPts val="998"/>
              </a:lnSpc>
            </a:pPr>
            <a:r>
              <a:rPr lang="en-CA" sz="924" b="1">
                <a:solidFill>
                  <a:srgbClr val="000000"/>
                </a:solidFill>
                <a:latin typeface="Arial Bold"/>
                <a:cs typeface="Arial Bold"/>
              </a:rPr>
              <a:t>1.</a:t>
            </a:r>
            <a:r>
              <a:rPr lang="en-CA" sz="915">
                <a:solidFill>
                  <a:srgbClr val="000000"/>
                </a:solidFill>
                <a:latin typeface="Arial"/>
                <a:cs typeface="Arial"/>
              </a:rPr>
              <a:t> Property list</a:t>
            </a:r>
          </a:p>
          <a:p>
            <a:pPr>
              <a:lnSpc>
                <a:spcPts val="1044"/>
              </a:lnSpc>
            </a:pPr>
            <a:endParaRPr lang="en-CA" sz="915">
              <a:solidFill>
                <a:srgbClr val="000000"/>
              </a:solidFill>
            </a:endParaRPr>
          </a:p>
        </p:txBody>
      </p:sp>
      <p:sp>
        <p:nvSpPr>
          <p:cNvPr id="6" name="TextBox 6"/>
          <p:cNvSpPr txBox="1"/>
          <p:nvPr/>
        </p:nvSpPr>
        <p:spPr>
          <a:xfrm>
            <a:off x="7507942" y="1636699"/>
            <a:ext cx="1384995"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a:t>
            </a:r>
            <a:r>
              <a:rPr lang="en-CA" sz="915">
                <a:solidFill>
                  <a:srgbClr val="222222"/>
                </a:solidFill>
                <a:latin typeface="Arial"/>
                <a:cs typeface="Arial"/>
              </a:rPr>
              <a:t> </a:t>
            </a:r>
            <a:r>
              <a:rPr lang="en-CA" sz="915">
                <a:solidFill>
                  <a:srgbClr val="0453D4"/>
                </a:solidFill>
                <a:latin typeface="Arial"/>
                <a:cs typeface="Arial"/>
              </a:rPr>
              <a:t>Account/Profile Selector</a:t>
            </a:r>
          </a:p>
          <a:p>
            <a:pPr>
              <a:lnSpc>
                <a:spcPts val="1044"/>
              </a:lnSpc>
            </a:pPr>
            <a:endParaRPr lang="en-CA" sz="915">
              <a:solidFill>
                <a:srgbClr val="000000"/>
              </a:solidFill>
            </a:endParaRPr>
          </a:p>
        </p:txBody>
      </p:sp>
      <p:sp>
        <p:nvSpPr>
          <p:cNvPr id="7" name="TextBox 7"/>
          <p:cNvSpPr txBox="1"/>
          <p:nvPr/>
        </p:nvSpPr>
        <p:spPr>
          <a:xfrm>
            <a:off x="7507941" y="1775012"/>
            <a:ext cx="132568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3.</a:t>
            </a:r>
            <a:r>
              <a:rPr lang="en-CA" sz="915">
                <a:solidFill>
                  <a:srgbClr val="222222"/>
                </a:solidFill>
                <a:latin typeface="Arial"/>
                <a:cs typeface="Arial"/>
              </a:rPr>
              <a:t> </a:t>
            </a:r>
            <a:r>
              <a:rPr lang="en-CA" sz="915">
                <a:solidFill>
                  <a:srgbClr val="0453D4"/>
                </a:solidFill>
                <a:latin typeface="Arial"/>
                <a:cs typeface="Arial"/>
              </a:rPr>
              <a:t>Administrative Settings</a:t>
            </a:r>
          </a:p>
          <a:p>
            <a:pPr>
              <a:lnSpc>
                <a:spcPts val="1044"/>
              </a:lnSpc>
            </a:pPr>
            <a:endParaRPr lang="en-CA" sz="915">
              <a:solidFill>
                <a:srgbClr val="000000"/>
              </a:solidFill>
            </a:endParaRPr>
          </a:p>
        </p:txBody>
      </p:sp>
      <p:sp>
        <p:nvSpPr>
          <p:cNvPr id="8" name="TextBox 8"/>
          <p:cNvSpPr txBox="1"/>
          <p:nvPr/>
        </p:nvSpPr>
        <p:spPr>
          <a:xfrm>
            <a:off x="7450311" y="1982481"/>
            <a:ext cx="1154162" cy="333425"/>
          </a:xfrm>
          <a:prstGeom prst="rect">
            <a:avLst/>
          </a:prstGeom>
          <a:noFill/>
        </p:spPr>
        <p:txBody>
          <a:bodyPr vert="horz" wrap="none" lIns="0" tIns="0" rIns="0" bIns="0" rtlCol="0">
            <a:spAutoFit/>
          </a:bodyPr>
          <a:lstStyle/>
          <a:p>
            <a:pPr>
              <a:lnSpc>
                <a:spcPts val="1271"/>
              </a:lnSpc>
            </a:pPr>
            <a:r>
              <a:rPr lang="en-CA" sz="1125">
                <a:solidFill>
                  <a:srgbClr val="E7913C"/>
                </a:solidFill>
                <a:latin typeface="Arial"/>
                <a:cs typeface="Arial"/>
              </a:rPr>
              <a:t>Report Navigation</a:t>
            </a:r>
          </a:p>
          <a:p>
            <a:pPr>
              <a:lnSpc>
                <a:spcPts val="1302"/>
              </a:lnSpc>
            </a:pPr>
            <a:endParaRPr lang="en-CA" sz="1125">
              <a:solidFill>
                <a:srgbClr val="000000"/>
              </a:solidFill>
            </a:endParaRPr>
          </a:p>
        </p:txBody>
      </p:sp>
      <p:sp>
        <p:nvSpPr>
          <p:cNvPr id="9" name="TextBox 9"/>
          <p:cNvSpPr txBox="1"/>
          <p:nvPr/>
        </p:nvSpPr>
        <p:spPr>
          <a:xfrm>
            <a:off x="7507941" y="2201476"/>
            <a:ext cx="849592"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4.</a:t>
            </a:r>
            <a:r>
              <a:rPr lang="en-CA" sz="915">
                <a:solidFill>
                  <a:srgbClr val="222222"/>
                </a:solidFill>
                <a:latin typeface="Arial"/>
                <a:cs typeface="Arial"/>
              </a:rPr>
              <a:t> Report Finder</a:t>
            </a:r>
          </a:p>
          <a:p>
            <a:pPr>
              <a:lnSpc>
                <a:spcPts val="1044"/>
              </a:lnSpc>
            </a:pPr>
            <a:endParaRPr lang="en-CA" sz="915">
              <a:solidFill>
                <a:srgbClr val="000000"/>
              </a:solidFill>
            </a:endParaRPr>
          </a:p>
        </p:txBody>
      </p:sp>
      <p:sp>
        <p:nvSpPr>
          <p:cNvPr id="10" name="TextBox 10"/>
          <p:cNvSpPr txBox="1"/>
          <p:nvPr/>
        </p:nvSpPr>
        <p:spPr>
          <a:xfrm>
            <a:off x="7507941" y="2339788"/>
            <a:ext cx="1175002"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5.</a:t>
            </a:r>
            <a:r>
              <a:rPr lang="en-CA" sz="915">
                <a:solidFill>
                  <a:srgbClr val="222222"/>
                </a:solidFill>
                <a:latin typeface="Arial"/>
                <a:cs typeface="Arial"/>
              </a:rPr>
              <a:t> Directory of Reports</a:t>
            </a:r>
          </a:p>
          <a:p>
            <a:pPr>
              <a:lnSpc>
                <a:spcPts val="1044"/>
              </a:lnSpc>
            </a:pPr>
            <a:endParaRPr lang="en-CA" sz="915">
              <a:solidFill>
                <a:srgbClr val="000000"/>
              </a:solidFill>
            </a:endParaRPr>
          </a:p>
        </p:txBody>
      </p:sp>
      <p:sp>
        <p:nvSpPr>
          <p:cNvPr id="11" name="TextBox 11"/>
          <p:cNvSpPr txBox="1"/>
          <p:nvPr/>
        </p:nvSpPr>
        <p:spPr>
          <a:xfrm>
            <a:off x="7507941" y="2466575"/>
            <a:ext cx="737381" cy="256480"/>
          </a:xfrm>
          <a:prstGeom prst="rect">
            <a:avLst/>
          </a:prstGeom>
          <a:noFill/>
        </p:spPr>
        <p:txBody>
          <a:bodyPr vert="horz" wrap="none" lIns="0" tIns="0" rIns="0" bIns="0" rtlCol="0">
            <a:spAutoFit/>
          </a:bodyPr>
          <a:lstStyle/>
          <a:p>
            <a:pPr>
              <a:lnSpc>
                <a:spcPts val="998"/>
              </a:lnSpc>
            </a:pPr>
            <a:r>
              <a:rPr lang="en-CA" sz="924" b="1" dirty="0">
                <a:solidFill>
                  <a:srgbClr val="222222"/>
                </a:solidFill>
                <a:latin typeface="Arial Bold"/>
                <a:cs typeface="Arial Bold"/>
              </a:rPr>
              <a:t>6.</a:t>
            </a:r>
            <a:r>
              <a:rPr lang="en-CA" sz="915" dirty="0">
                <a:solidFill>
                  <a:srgbClr val="222222"/>
                </a:solidFill>
                <a:latin typeface="Arial"/>
                <a:cs typeface="Arial"/>
              </a:rPr>
              <a:t> Report Title</a:t>
            </a:r>
          </a:p>
          <a:p>
            <a:pPr>
              <a:lnSpc>
                <a:spcPts val="1044"/>
              </a:lnSpc>
            </a:pPr>
            <a:endParaRPr lang="en-CA" sz="915" dirty="0">
              <a:solidFill>
                <a:srgbClr val="000000"/>
              </a:solidFill>
            </a:endParaRPr>
          </a:p>
        </p:txBody>
      </p:sp>
      <p:sp>
        <p:nvSpPr>
          <p:cNvPr id="12" name="TextBox 12"/>
          <p:cNvSpPr txBox="1"/>
          <p:nvPr/>
        </p:nvSpPr>
        <p:spPr>
          <a:xfrm>
            <a:off x="7450311" y="2685570"/>
            <a:ext cx="1490793" cy="333425"/>
          </a:xfrm>
          <a:prstGeom prst="rect">
            <a:avLst/>
          </a:prstGeom>
          <a:noFill/>
        </p:spPr>
        <p:txBody>
          <a:bodyPr vert="horz" wrap="none" lIns="0" tIns="0" rIns="0" bIns="0" rtlCol="0">
            <a:spAutoFit/>
          </a:bodyPr>
          <a:lstStyle/>
          <a:p>
            <a:pPr>
              <a:lnSpc>
                <a:spcPts val="1271"/>
              </a:lnSpc>
            </a:pPr>
            <a:r>
              <a:rPr lang="en-CA" sz="1125">
                <a:solidFill>
                  <a:srgbClr val="0B9800"/>
                </a:solidFill>
                <a:latin typeface="Arial"/>
                <a:cs typeface="Arial"/>
              </a:rPr>
              <a:t>Data Inclusion Controls</a:t>
            </a:r>
          </a:p>
          <a:p>
            <a:pPr>
              <a:lnSpc>
                <a:spcPts val="1302"/>
              </a:lnSpc>
            </a:pPr>
            <a:endParaRPr lang="en-CA" sz="1125">
              <a:solidFill>
                <a:srgbClr val="000000"/>
              </a:solidFill>
            </a:endParaRPr>
          </a:p>
        </p:txBody>
      </p:sp>
      <p:sp>
        <p:nvSpPr>
          <p:cNvPr id="13" name="TextBox 13"/>
          <p:cNvSpPr txBox="1"/>
          <p:nvPr/>
        </p:nvSpPr>
        <p:spPr>
          <a:xfrm>
            <a:off x="7507941" y="2893039"/>
            <a:ext cx="843180"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7.</a:t>
            </a:r>
            <a:r>
              <a:rPr lang="en-CA" sz="915">
                <a:solidFill>
                  <a:srgbClr val="222222"/>
                </a:solidFill>
                <a:latin typeface="Arial"/>
                <a:cs typeface="Arial"/>
              </a:rPr>
              <a:t> </a:t>
            </a:r>
            <a:r>
              <a:rPr lang="en-CA" sz="915">
                <a:solidFill>
                  <a:srgbClr val="0453D4"/>
                </a:solidFill>
                <a:latin typeface="Arial"/>
                <a:cs typeface="Arial"/>
              </a:rPr>
              <a:t>Date Selector</a:t>
            </a:r>
          </a:p>
          <a:p>
            <a:pPr>
              <a:lnSpc>
                <a:spcPts val="1044"/>
              </a:lnSpc>
            </a:pPr>
            <a:endParaRPr lang="en-CA" sz="915">
              <a:solidFill>
                <a:srgbClr val="000000"/>
              </a:solidFill>
            </a:endParaRPr>
          </a:p>
        </p:txBody>
      </p:sp>
      <p:sp>
        <p:nvSpPr>
          <p:cNvPr id="14" name="TextBox 14"/>
          <p:cNvSpPr txBox="1"/>
          <p:nvPr/>
        </p:nvSpPr>
        <p:spPr>
          <a:xfrm>
            <a:off x="7507941" y="3031351"/>
            <a:ext cx="1219886"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8.</a:t>
            </a:r>
            <a:r>
              <a:rPr lang="en-CA" sz="915">
                <a:solidFill>
                  <a:srgbClr val="222222"/>
                </a:solidFill>
                <a:latin typeface="Arial"/>
                <a:cs typeface="Arial"/>
              </a:rPr>
              <a:t> </a:t>
            </a:r>
            <a:r>
              <a:rPr lang="en-CA" sz="915">
                <a:solidFill>
                  <a:srgbClr val="0453D4"/>
                </a:solidFill>
                <a:latin typeface="Arial"/>
                <a:cs typeface="Arial"/>
              </a:rPr>
              <a:t>Advanced Segments</a:t>
            </a:r>
          </a:p>
          <a:p>
            <a:pPr>
              <a:lnSpc>
                <a:spcPts val="1044"/>
              </a:lnSpc>
            </a:pPr>
            <a:endParaRPr lang="en-CA" sz="915">
              <a:solidFill>
                <a:srgbClr val="000000"/>
              </a:solidFill>
            </a:endParaRPr>
          </a:p>
        </p:txBody>
      </p:sp>
      <p:sp>
        <p:nvSpPr>
          <p:cNvPr id="15" name="TextBox 15"/>
          <p:cNvSpPr txBox="1"/>
          <p:nvPr/>
        </p:nvSpPr>
        <p:spPr>
          <a:xfrm>
            <a:off x="7507941" y="3169664"/>
            <a:ext cx="127278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9.</a:t>
            </a:r>
            <a:r>
              <a:rPr lang="en-CA" sz="915">
                <a:solidFill>
                  <a:srgbClr val="222222"/>
                </a:solidFill>
                <a:latin typeface="Arial"/>
                <a:cs typeface="Arial"/>
              </a:rPr>
              <a:t> Metric Group Selector</a:t>
            </a:r>
          </a:p>
          <a:p>
            <a:pPr>
              <a:lnSpc>
                <a:spcPts val="1044"/>
              </a:lnSpc>
            </a:pPr>
            <a:endParaRPr lang="en-CA" sz="915">
              <a:solidFill>
                <a:srgbClr val="000000"/>
              </a:solidFill>
            </a:endParaRPr>
          </a:p>
        </p:txBody>
      </p:sp>
      <p:sp>
        <p:nvSpPr>
          <p:cNvPr id="16" name="TextBox 16"/>
          <p:cNvSpPr txBox="1"/>
          <p:nvPr/>
        </p:nvSpPr>
        <p:spPr>
          <a:xfrm>
            <a:off x="7450311" y="3296450"/>
            <a:ext cx="1652697"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10.</a:t>
            </a:r>
            <a:r>
              <a:rPr lang="en-CA" sz="915">
                <a:solidFill>
                  <a:srgbClr val="222222"/>
                </a:solidFill>
                <a:latin typeface="Arial"/>
                <a:cs typeface="Arial"/>
              </a:rPr>
              <a:t> </a:t>
            </a:r>
            <a:r>
              <a:rPr lang="en-CA" sz="915">
                <a:solidFill>
                  <a:srgbClr val="0453D4"/>
                </a:solidFill>
                <a:latin typeface="Arial"/>
                <a:cs typeface="Arial"/>
              </a:rPr>
              <a:t>Primary Dimension Selector</a:t>
            </a:r>
          </a:p>
          <a:p>
            <a:pPr>
              <a:lnSpc>
                <a:spcPts val="1044"/>
              </a:lnSpc>
            </a:pPr>
            <a:endParaRPr lang="en-CA" sz="915">
              <a:solidFill>
                <a:srgbClr val="000000"/>
              </a:solidFill>
            </a:endParaRPr>
          </a:p>
        </p:txBody>
      </p:sp>
      <p:sp>
        <p:nvSpPr>
          <p:cNvPr id="17" name="TextBox 17"/>
          <p:cNvSpPr txBox="1"/>
          <p:nvPr/>
        </p:nvSpPr>
        <p:spPr>
          <a:xfrm>
            <a:off x="7450311" y="3434763"/>
            <a:ext cx="1812997"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11.</a:t>
            </a:r>
            <a:r>
              <a:rPr lang="en-CA" sz="915">
                <a:solidFill>
                  <a:srgbClr val="222222"/>
                </a:solidFill>
                <a:latin typeface="Arial"/>
                <a:cs typeface="Arial"/>
              </a:rPr>
              <a:t> </a:t>
            </a:r>
            <a:r>
              <a:rPr lang="en-CA" sz="915">
                <a:solidFill>
                  <a:srgbClr val="0453D4"/>
                </a:solidFill>
                <a:latin typeface="Arial"/>
                <a:cs typeface="Arial"/>
              </a:rPr>
              <a:t>Secondary Dimension Selector</a:t>
            </a:r>
          </a:p>
          <a:p>
            <a:pPr>
              <a:lnSpc>
                <a:spcPts val="1044"/>
              </a:lnSpc>
            </a:pPr>
            <a:endParaRPr lang="en-CA" sz="915">
              <a:solidFill>
                <a:srgbClr val="000000"/>
              </a:solidFill>
            </a:endParaRPr>
          </a:p>
        </p:txBody>
      </p:sp>
      <p:sp>
        <p:nvSpPr>
          <p:cNvPr id="18" name="TextBox 18"/>
          <p:cNvSpPr txBox="1"/>
          <p:nvPr/>
        </p:nvSpPr>
        <p:spPr>
          <a:xfrm>
            <a:off x="7450311" y="3573076"/>
            <a:ext cx="783869"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12.</a:t>
            </a:r>
            <a:r>
              <a:rPr lang="en-CA" sz="915">
                <a:solidFill>
                  <a:srgbClr val="222222"/>
                </a:solidFill>
                <a:latin typeface="Arial"/>
                <a:cs typeface="Arial"/>
              </a:rPr>
              <a:t> Table Filter</a:t>
            </a:r>
          </a:p>
          <a:p>
            <a:pPr>
              <a:lnSpc>
                <a:spcPts val="1044"/>
              </a:lnSpc>
            </a:pPr>
            <a:endParaRPr lang="en-CA" sz="915">
              <a:solidFill>
                <a:srgbClr val="000000"/>
              </a:solidFill>
            </a:endParaRPr>
          </a:p>
        </p:txBody>
      </p:sp>
      <p:sp>
        <p:nvSpPr>
          <p:cNvPr id="19" name="TextBox 19"/>
          <p:cNvSpPr txBox="1"/>
          <p:nvPr/>
        </p:nvSpPr>
        <p:spPr>
          <a:xfrm>
            <a:off x="7450311" y="3699862"/>
            <a:ext cx="961802"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13.</a:t>
            </a:r>
            <a:r>
              <a:rPr lang="en-CA" sz="915">
                <a:solidFill>
                  <a:srgbClr val="222222"/>
                </a:solidFill>
                <a:latin typeface="Arial"/>
                <a:cs typeface="Arial"/>
              </a:rPr>
              <a:t> Table Controls</a:t>
            </a:r>
          </a:p>
          <a:p>
            <a:pPr>
              <a:lnSpc>
                <a:spcPts val="1044"/>
              </a:lnSpc>
            </a:pPr>
            <a:endParaRPr lang="en-CA" sz="915">
              <a:solidFill>
                <a:srgbClr val="000000"/>
              </a:solidFill>
            </a:endParaRPr>
          </a:p>
        </p:txBody>
      </p:sp>
      <p:sp>
        <p:nvSpPr>
          <p:cNvPr id="20" name="TextBox 20"/>
          <p:cNvSpPr txBox="1"/>
          <p:nvPr/>
        </p:nvSpPr>
        <p:spPr>
          <a:xfrm>
            <a:off x="7450312" y="3918858"/>
            <a:ext cx="1963679" cy="333425"/>
          </a:xfrm>
          <a:prstGeom prst="rect">
            <a:avLst/>
          </a:prstGeom>
          <a:noFill/>
        </p:spPr>
        <p:txBody>
          <a:bodyPr vert="horz" wrap="none" lIns="0" tIns="0" rIns="0" bIns="0" rtlCol="0">
            <a:spAutoFit/>
          </a:bodyPr>
          <a:lstStyle/>
          <a:p>
            <a:pPr>
              <a:lnSpc>
                <a:spcPts val="1271"/>
              </a:lnSpc>
            </a:pPr>
            <a:r>
              <a:rPr lang="en-CA" sz="1125">
                <a:solidFill>
                  <a:srgbClr val="C21A18"/>
                </a:solidFill>
                <a:latin typeface="Arial"/>
                <a:cs typeface="Arial"/>
              </a:rPr>
              <a:t>Graph &amp; Visualisation Controls</a:t>
            </a:r>
          </a:p>
          <a:p>
            <a:pPr>
              <a:lnSpc>
                <a:spcPts val="1302"/>
              </a:lnSpc>
            </a:pPr>
            <a:endParaRPr lang="en-CA" sz="1125">
              <a:solidFill>
                <a:srgbClr val="000000"/>
              </a:solidFill>
            </a:endParaRPr>
          </a:p>
        </p:txBody>
      </p:sp>
      <p:sp>
        <p:nvSpPr>
          <p:cNvPr id="21" name="TextBox 21"/>
          <p:cNvSpPr txBox="1"/>
          <p:nvPr/>
        </p:nvSpPr>
        <p:spPr>
          <a:xfrm>
            <a:off x="7450311" y="4126326"/>
            <a:ext cx="1266372"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14.</a:t>
            </a:r>
            <a:r>
              <a:rPr lang="en-CA" sz="915">
                <a:solidFill>
                  <a:srgbClr val="222222"/>
                </a:solidFill>
                <a:latin typeface="Arial"/>
                <a:cs typeface="Arial"/>
              </a:rPr>
              <a:t> </a:t>
            </a:r>
            <a:r>
              <a:rPr lang="en-CA" sz="915">
                <a:solidFill>
                  <a:srgbClr val="0453D4"/>
                </a:solidFill>
                <a:latin typeface="Arial"/>
                <a:cs typeface="Arial"/>
              </a:rPr>
              <a:t>Metric View Selector</a:t>
            </a:r>
          </a:p>
          <a:p>
            <a:pPr>
              <a:lnSpc>
                <a:spcPts val="1044"/>
              </a:lnSpc>
            </a:pPr>
            <a:endParaRPr lang="en-CA" sz="915">
              <a:solidFill>
                <a:srgbClr val="000000"/>
              </a:solidFill>
            </a:endParaRPr>
          </a:p>
        </p:txBody>
      </p:sp>
      <p:sp>
        <p:nvSpPr>
          <p:cNvPr id="22" name="TextBox 22"/>
          <p:cNvSpPr txBox="1"/>
          <p:nvPr/>
        </p:nvSpPr>
        <p:spPr>
          <a:xfrm>
            <a:off x="7450311" y="4264639"/>
            <a:ext cx="1542089"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15.</a:t>
            </a:r>
            <a:r>
              <a:rPr lang="en-CA" sz="915">
                <a:solidFill>
                  <a:srgbClr val="222222"/>
                </a:solidFill>
                <a:latin typeface="Arial"/>
                <a:cs typeface="Arial"/>
              </a:rPr>
              <a:t> </a:t>
            </a:r>
            <a:r>
              <a:rPr lang="en-CA" sz="915">
                <a:solidFill>
                  <a:srgbClr val="0453D4"/>
                </a:solidFill>
                <a:latin typeface="Arial"/>
                <a:cs typeface="Arial"/>
              </a:rPr>
              <a:t>Graph Increment Selector</a:t>
            </a:r>
          </a:p>
          <a:p>
            <a:pPr>
              <a:lnSpc>
                <a:spcPts val="1044"/>
              </a:lnSpc>
            </a:pPr>
            <a:endParaRPr lang="en-CA" sz="915">
              <a:solidFill>
                <a:srgbClr val="000000"/>
              </a:solidFill>
            </a:endParaRPr>
          </a:p>
        </p:txBody>
      </p:sp>
      <p:sp>
        <p:nvSpPr>
          <p:cNvPr id="23" name="TextBox 23"/>
          <p:cNvSpPr txBox="1"/>
          <p:nvPr/>
        </p:nvSpPr>
        <p:spPr>
          <a:xfrm>
            <a:off x="7450311" y="4402951"/>
            <a:ext cx="726161"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16.</a:t>
            </a:r>
            <a:r>
              <a:rPr lang="en-CA" sz="915">
                <a:solidFill>
                  <a:srgbClr val="222222"/>
                </a:solidFill>
                <a:latin typeface="Arial"/>
                <a:cs typeface="Arial"/>
              </a:rPr>
              <a:t> </a:t>
            </a:r>
            <a:r>
              <a:rPr lang="en-CA" sz="915">
                <a:solidFill>
                  <a:srgbClr val="0453D4"/>
                </a:solidFill>
                <a:latin typeface="Arial"/>
                <a:cs typeface="Arial"/>
              </a:rPr>
              <a:t>Plot Rows</a:t>
            </a:r>
          </a:p>
          <a:p>
            <a:pPr>
              <a:lnSpc>
                <a:spcPts val="1044"/>
              </a:lnSpc>
            </a:pPr>
            <a:endParaRPr lang="en-CA" sz="915">
              <a:solidFill>
                <a:srgbClr val="000000"/>
              </a:solidFill>
            </a:endParaRPr>
          </a:p>
        </p:txBody>
      </p:sp>
      <p:sp>
        <p:nvSpPr>
          <p:cNvPr id="24" name="TextBox 24"/>
          <p:cNvSpPr txBox="1"/>
          <p:nvPr/>
        </p:nvSpPr>
        <p:spPr>
          <a:xfrm>
            <a:off x="7450311" y="4529738"/>
            <a:ext cx="1195840"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17.</a:t>
            </a:r>
            <a:r>
              <a:rPr lang="en-CA" sz="915">
                <a:solidFill>
                  <a:srgbClr val="222222"/>
                </a:solidFill>
                <a:latin typeface="Arial"/>
                <a:cs typeface="Arial"/>
              </a:rPr>
              <a:t> Data View Selector</a:t>
            </a:r>
          </a:p>
          <a:p>
            <a:pPr>
              <a:lnSpc>
                <a:spcPts val="1044"/>
              </a:lnSpc>
            </a:pPr>
            <a:endParaRPr lang="en-CA" sz="915">
              <a:solidFill>
                <a:srgbClr val="000000"/>
              </a:solidFill>
            </a:endParaRPr>
          </a:p>
        </p:txBody>
      </p:sp>
      <p:sp>
        <p:nvSpPr>
          <p:cNvPr id="25" name="TextBox 25"/>
          <p:cNvSpPr txBox="1"/>
          <p:nvPr/>
        </p:nvSpPr>
        <p:spPr>
          <a:xfrm>
            <a:off x="7450311" y="4748733"/>
            <a:ext cx="1827423" cy="500137"/>
          </a:xfrm>
          <a:prstGeom prst="rect">
            <a:avLst/>
          </a:prstGeom>
          <a:noFill/>
        </p:spPr>
        <p:txBody>
          <a:bodyPr vert="horz" wrap="none" lIns="0" tIns="0" rIns="0" bIns="0" rtlCol="0">
            <a:spAutoFit/>
          </a:bodyPr>
          <a:lstStyle/>
          <a:p>
            <a:pPr>
              <a:lnSpc>
                <a:spcPts val="1271"/>
              </a:lnSpc>
            </a:pPr>
            <a:r>
              <a:rPr lang="en-CA" sz="1125">
                <a:solidFill>
                  <a:srgbClr val="EEB300"/>
                </a:solidFill>
                <a:latin typeface="Arial"/>
                <a:cs typeface="Arial"/>
              </a:rPr>
              <a:t>Report Sharing,Dashboards,</a:t>
            </a:r>
            <a:br>
              <a:rPr lang="en-CA" sz="1125">
                <a:solidFill>
                  <a:srgbClr val="000000"/>
                </a:solidFill>
                <a:latin typeface="Times New Roman"/>
              </a:rPr>
            </a:br>
            <a:r>
              <a:rPr lang="en-CA" sz="1125">
                <a:solidFill>
                  <a:srgbClr val="EEB300"/>
                </a:solidFill>
                <a:latin typeface="Arial"/>
                <a:cs typeface="Arial"/>
              </a:rPr>
              <a:t>and Downloading</a:t>
            </a:r>
          </a:p>
          <a:p>
            <a:pPr>
              <a:lnSpc>
                <a:spcPts val="1266"/>
              </a:lnSpc>
            </a:pPr>
            <a:endParaRPr lang="en-CA" sz="1125">
              <a:solidFill>
                <a:srgbClr val="000000"/>
              </a:solidFill>
            </a:endParaRPr>
          </a:p>
        </p:txBody>
      </p:sp>
      <p:sp>
        <p:nvSpPr>
          <p:cNvPr id="26" name="TextBox 26"/>
          <p:cNvSpPr txBox="1"/>
          <p:nvPr/>
        </p:nvSpPr>
        <p:spPr>
          <a:xfrm>
            <a:off x="7450311" y="5129092"/>
            <a:ext cx="201978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18.</a:t>
            </a:r>
            <a:r>
              <a:rPr lang="en-CA" sz="915">
                <a:solidFill>
                  <a:srgbClr val="222222"/>
                </a:solidFill>
                <a:latin typeface="Arial"/>
                <a:cs typeface="Arial"/>
              </a:rPr>
              <a:t> </a:t>
            </a:r>
            <a:r>
              <a:rPr lang="en-CA" sz="915">
                <a:solidFill>
                  <a:srgbClr val="0453D4"/>
                </a:solidFill>
                <a:latin typeface="Arial"/>
                <a:cs typeface="Arial"/>
              </a:rPr>
              <a:t>Dashboards</a:t>
            </a:r>
            <a:r>
              <a:rPr lang="en-CA" sz="915">
                <a:solidFill>
                  <a:srgbClr val="222222"/>
                </a:solidFill>
                <a:latin typeface="Arial"/>
                <a:cs typeface="Arial"/>
              </a:rPr>
              <a:t>, </a:t>
            </a:r>
            <a:r>
              <a:rPr lang="en-CA" sz="915">
                <a:solidFill>
                  <a:srgbClr val="0453D4"/>
                </a:solidFill>
                <a:latin typeface="Arial"/>
                <a:cs typeface="Arial"/>
              </a:rPr>
              <a:t>Realtime</a:t>
            </a:r>
            <a:r>
              <a:rPr lang="en-CA" sz="915">
                <a:solidFill>
                  <a:srgbClr val="222222"/>
                </a:solidFill>
                <a:latin typeface="Arial"/>
                <a:cs typeface="Arial"/>
              </a:rPr>
              <a:t>, </a:t>
            </a:r>
            <a:r>
              <a:rPr lang="en-CA" sz="915">
                <a:solidFill>
                  <a:srgbClr val="0453D4"/>
                </a:solidFill>
                <a:latin typeface="Arial"/>
                <a:cs typeface="Arial"/>
              </a:rPr>
              <a:t>Intelligence</a:t>
            </a:r>
          </a:p>
          <a:p>
            <a:pPr>
              <a:lnSpc>
                <a:spcPts val="1044"/>
              </a:lnSpc>
            </a:pPr>
            <a:endParaRPr lang="en-CA" sz="915">
              <a:solidFill>
                <a:srgbClr val="000000"/>
              </a:solidFill>
            </a:endParaRPr>
          </a:p>
        </p:txBody>
      </p:sp>
      <p:sp>
        <p:nvSpPr>
          <p:cNvPr id="27" name="TextBox 27"/>
          <p:cNvSpPr txBox="1"/>
          <p:nvPr/>
        </p:nvSpPr>
        <p:spPr>
          <a:xfrm>
            <a:off x="7450311" y="5255879"/>
            <a:ext cx="114454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19.</a:t>
            </a:r>
            <a:r>
              <a:rPr lang="en-CA" sz="915">
                <a:solidFill>
                  <a:srgbClr val="222222"/>
                </a:solidFill>
                <a:latin typeface="Arial"/>
                <a:cs typeface="Arial"/>
              </a:rPr>
              <a:t> </a:t>
            </a:r>
            <a:r>
              <a:rPr lang="en-CA" sz="915">
                <a:solidFill>
                  <a:srgbClr val="0453D4"/>
                </a:solidFill>
                <a:latin typeface="Arial"/>
                <a:cs typeface="Arial"/>
              </a:rPr>
              <a:t>Custom Reporting</a:t>
            </a:r>
          </a:p>
          <a:p>
            <a:pPr>
              <a:lnSpc>
                <a:spcPts val="1044"/>
              </a:lnSpc>
            </a:pPr>
            <a:endParaRPr lang="en-CA" sz="915">
              <a:solidFill>
                <a:srgbClr val="000000"/>
              </a:solidFill>
            </a:endParaRPr>
          </a:p>
        </p:txBody>
      </p:sp>
      <p:sp>
        <p:nvSpPr>
          <p:cNvPr id="28" name="TextBox 28"/>
          <p:cNvSpPr txBox="1"/>
          <p:nvPr/>
        </p:nvSpPr>
        <p:spPr>
          <a:xfrm>
            <a:off x="7450311" y="5394191"/>
            <a:ext cx="1514838"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20.</a:t>
            </a:r>
            <a:r>
              <a:rPr lang="en-CA" sz="915">
                <a:solidFill>
                  <a:srgbClr val="222222"/>
                </a:solidFill>
                <a:latin typeface="Arial"/>
                <a:cs typeface="Arial"/>
              </a:rPr>
              <a:t> </a:t>
            </a:r>
            <a:r>
              <a:rPr lang="en-CA" sz="915">
                <a:solidFill>
                  <a:srgbClr val="0453D4"/>
                </a:solidFill>
                <a:latin typeface="Arial"/>
                <a:cs typeface="Arial"/>
              </a:rPr>
              <a:t>Customize, Email, Export</a:t>
            </a:r>
          </a:p>
          <a:p>
            <a:pPr>
              <a:lnSpc>
                <a:spcPts val="1044"/>
              </a:lnSpc>
            </a:pPr>
            <a:endParaRPr lang="en-CA" sz="915">
              <a:solidFill>
                <a:srgbClr val="000000"/>
              </a:solidFill>
            </a:endParaRPr>
          </a:p>
        </p:txBody>
      </p:sp>
      <p:sp>
        <p:nvSpPr>
          <p:cNvPr id="29" name="TextBox 29"/>
          <p:cNvSpPr txBox="1"/>
          <p:nvPr/>
        </p:nvSpPr>
        <p:spPr>
          <a:xfrm>
            <a:off x="7450311" y="5520978"/>
            <a:ext cx="1146148"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21.</a:t>
            </a:r>
            <a:r>
              <a:rPr lang="en-CA" sz="915">
                <a:solidFill>
                  <a:srgbClr val="222222"/>
                </a:solidFill>
                <a:latin typeface="Arial"/>
                <a:cs typeface="Arial"/>
              </a:rPr>
              <a:t> </a:t>
            </a:r>
            <a:r>
              <a:rPr lang="en-CA" sz="915">
                <a:solidFill>
                  <a:srgbClr val="0453D4"/>
                </a:solidFill>
                <a:latin typeface="Arial"/>
                <a:cs typeface="Arial"/>
              </a:rPr>
              <a:t>Add to Dashboard</a:t>
            </a:r>
          </a:p>
          <a:p>
            <a:pPr>
              <a:lnSpc>
                <a:spcPts val="1044"/>
              </a:lnSpc>
            </a:pPr>
            <a:endParaRPr lang="en-CA" sz="915">
              <a:solidFill>
                <a:srgbClr val="000000"/>
              </a:solidFill>
            </a:endParaRPr>
          </a:p>
        </p:txBody>
      </p:sp>
      <p:sp>
        <p:nvSpPr>
          <p:cNvPr id="30" name="TextBox 30"/>
          <p:cNvSpPr txBox="1"/>
          <p:nvPr/>
        </p:nvSpPr>
        <p:spPr>
          <a:xfrm>
            <a:off x="7450312" y="5659291"/>
            <a:ext cx="694101"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22.</a:t>
            </a:r>
            <a:r>
              <a:rPr lang="en-CA" sz="915">
                <a:solidFill>
                  <a:srgbClr val="222222"/>
                </a:solidFill>
                <a:latin typeface="Arial"/>
                <a:cs typeface="Arial"/>
              </a:rPr>
              <a:t> </a:t>
            </a:r>
            <a:r>
              <a:rPr lang="en-CA" sz="915">
                <a:solidFill>
                  <a:srgbClr val="0453D4"/>
                </a:solidFill>
                <a:latin typeface="Arial"/>
                <a:cs typeface="Arial"/>
              </a:rPr>
              <a:t>Shortcuts</a:t>
            </a:r>
          </a:p>
          <a:p>
            <a:pPr>
              <a:lnSpc>
                <a:spcPts val="1044"/>
              </a:lnSpc>
            </a:pPr>
            <a:endParaRPr lang="en-CA" sz="915">
              <a:solidFill>
                <a:srgbClr val="000000"/>
              </a:solidFill>
            </a:endParaRPr>
          </a:p>
        </p:txBody>
      </p:sp>
      <p:sp>
        <p:nvSpPr>
          <p:cNvPr id="31" name="TextBox 31"/>
          <p:cNvSpPr txBox="1"/>
          <p:nvPr/>
        </p:nvSpPr>
        <p:spPr>
          <a:xfrm>
            <a:off x="7450311" y="5797603"/>
            <a:ext cx="819135"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23.</a:t>
            </a:r>
            <a:r>
              <a:rPr lang="en-CA" sz="915">
                <a:solidFill>
                  <a:srgbClr val="222222"/>
                </a:solidFill>
                <a:latin typeface="Arial"/>
                <a:cs typeface="Arial"/>
              </a:rPr>
              <a:t> </a:t>
            </a:r>
            <a:r>
              <a:rPr lang="en-CA" sz="915">
                <a:solidFill>
                  <a:srgbClr val="0453D4"/>
                </a:solidFill>
                <a:latin typeface="Arial"/>
                <a:cs typeface="Arial"/>
              </a:rPr>
              <a:t>Annotations</a:t>
            </a:r>
          </a:p>
          <a:p>
            <a:pPr>
              <a:lnSpc>
                <a:spcPts val="1044"/>
              </a:lnSpc>
            </a:pPr>
            <a:endParaRPr lang="en-CA" sz="915">
              <a:solidFill>
                <a:srgbClr val="000000"/>
              </a:solidFill>
            </a:endParaRPr>
          </a:p>
        </p:txBody>
      </p:sp>
      <p:sp>
        <p:nvSpPr>
          <p:cNvPr id="32" name="TextBox 32"/>
          <p:cNvSpPr txBox="1"/>
          <p:nvPr/>
        </p:nvSpPr>
        <p:spPr>
          <a:xfrm>
            <a:off x="7450311" y="6005073"/>
            <a:ext cx="1025922" cy="333425"/>
          </a:xfrm>
          <a:prstGeom prst="rect">
            <a:avLst/>
          </a:prstGeom>
          <a:noFill/>
        </p:spPr>
        <p:txBody>
          <a:bodyPr vert="horz" wrap="none" lIns="0" tIns="0" rIns="0" bIns="0" rtlCol="0">
            <a:spAutoFit/>
          </a:bodyPr>
          <a:lstStyle/>
          <a:p>
            <a:pPr>
              <a:lnSpc>
                <a:spcPts val="1271"/>
              </a:lnSpc>
            </a:pPr>
            <a:r>
              <a:rPr lang="en-CA" sz="1125">
                <a:solidFill>
                  <a:srgbClr val="979B9E"/>
                </a:solidFill>
                <a:latin typeface="Arial"/>
                <a:cs typeface="Arial"/>
              </a:rPr>
              <a:t>Help Resources</a:t>
            </a:r>
          </a:p>
          <a:p>
            <a:pPr>
              <a:lnSpc>
                <a:spcPts val="1302"/>
              </a:lnSpc>
            </a:pPr>
            <a:endParaRPr lang="en-CA" sz="1125">
              <a:solidFill>
                <a:srgbClr val="000000"/>
              </a:solidFill>
            </a:endParaRPr>
          </a:p>
        </p:txBody>
      </p:sp>
      <p:sp>
        <p:nvSpPr>
          <p:cNvPr id="33" name="TextBox 33"/>
          <p:cNvSpPr txBox="1"/>
          <p:nvPr/>
        </p:nvSpPr>
        <p:spPr>
          <a:xfrm>
            <a:off x="7450311" y="6224067"/>
            <a:ext cx="1033937"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24.</a:t>
            </a:r>
            <a:r>
              <a:rPr lang="en-CA" sz="915">
                <a:solidFill>
                  <a:srgbClr val="222222"/>
                </a:solidFill>
                <a:latin typeface="Arial"/>
                <a:cs typeface="Arial"/>
              </a:rPr>
              <a:t> Contextual Help</a:t>
            </a:r>
          </a:p>
          <a:p>
            <a:pPr>
              <a:lnSpc>
                <a:spcPts val="1044"/>
              </a:lnSpc>
            </a:pPr>
            <a:endParaRPr lang="en-CA" sz="915">
              <a:solidFill>
                <a:srgbClr val="000000"/>
              </a:solidFill>
            </a:endParaRPr>
          </a:p>
        </p:txBody>
      </p:sp>
      <p:sp>
        <p:nvSpPr>
          <p:cNvPr id="34" name="TextBox 34"/>
          <p:cNvSpPr txBox="1"/>
          <p:nvPr/>
        </p:nvSpPr>
        <p:spPr>
          <a:xfrm>
            <a:off x="7450311" y="6362380"/>
            <a:ext cx="108042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25.</a:t>
            </a:r>
            <a:r>
              <a:rPr lang="en-CA" sz="915">
                <a:solidFill>
                  <a:srgbClr val="222222"/>
                </a:solidFill>
                <a:latin typeface="Arial"/>
                <a:cs typeface="Arial"/>
              </a:rPr>
              <a:t> Help Search Box</a:t>
            </a:r>
          </a:p>
          <a:p>
            <a:pPr>
              <a:lnSpc>
                <a:spcPts val="1044"/>
              </a:lnSpc>
            </a:pPr>
            <a:endParaRPr lang="en-CA" sz="915">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1249296" y="0"/>
            <a:ext cx="9693408" cy="6846474"/>
          </a:xfrm>
          <a:prstGeom prst="rect">
            <a:avLst/>
          </a:prstGeom>
        </p:spPr>
      </p:pic>
      <p:sp>
        <p:nvSpPr>
          <p:cNvPr id="34" name="TextBox 2"/>
          <p:cNvSpPr txBox="1"/>
          <p:nvPr/>
        </p:nvSpPr>
        <p:spPr>
          <a:xfrm>
            <a:off x="1733390" y="253574"/>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a:t>
            </a:r>
          </a:p>
          <a:p>
            <a:pPr>
              <a:lnSpc>
                <a:spcPts val="1929"/>
              </a:lnSpc>
            </a:pPr>
            <a:endParaRPr lang="en-CA" sz="1688">
              <a:solidFill>
                <a:srgbClr val="000000"/>
              </a:solidFill>
            </a:endParaRPr>
          </a:p>
        </p:txBody>
      </p:sp>
      <p:sp>
        <p:nvSpPr>
          <p:cNvPr id="3" name="TextBox 3"/>
          <p:cNvSpPr txBox="1"/>
          <p:nvPr/>
        </p:nvSpPr>
        <p:spPr>
          <a:xfrm>
            <a:off x="1733390" y="703090"/>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4</a:t>
            </a:r>
          </a:p>
          <a:p>
            <a:pPr>
              <a:lnSpc>
                <a:spcPts val="1929"/>
              </a:lnSpc>
            </a:pPr>
            <a:endParaRPr lang="en-CA" sz="1688">
              <a:solidFill>
                <a:srgbClr val="000000"/>
              </a:solidFill>
            </a:endParaRPr>
          </a:p>
        </p:txBody>
      </p:sp>
      <p:sp>
        <p:nvSpPr>
          <p:cNvPr id="4" name="TextBox 4"/>
          <p:cNvSpPr txBox="1"/>
          <p:nvPr/>
        </p:nvSpPr>
        <p:spPr>
          <a:xfrm>
            <a:off x="1675760" y="1532965"/>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18</a:t>
            </a:r>
          </a:p>
          <a:p>
            <a:pPr>
              <a:lnSpc>
                <a:spcPts val="1929"/>
              </a:lnSpc>
            </a:pPr>
            <a:endParaRPr lang="en-CA" sz="1688">
              <a:solidFill>
                <a:srgbClr val="000000"/>
              </a:solidFill>
            </a:endParaRPr>
          </a:p>
        </p:txBody>
      </p:sp>
      <p:sp>
        <p:nvSpPr>
          <p:cNvPr id="5" name="TextBox 5"/>
          <p:cNvSpPr txBox="1"/>
          <p:nvPr/>
        </p:nvSpPr>
        <p:spPr>
          <a:xfrm>
            <a:off x="1733390" y="2420471"/>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5</a:t>
            </a:r>
          </a:p>
          <a:p>
            <a:pPr>
              <a:lnSpc>
                <a:spcPts val="1929"/>
              </a:lnSpc>
            </a:pPr>
            <a:endParaRPr lang="en-CA" sz="1688">
              <a:solidFill>
                <a:srgbClr val="000000"/>
              </a:solidFill>
            </a:endParaRPr>
          </a:p>
        </p:txBody>
      </p:sp>
      <p:sp>
        <p:nvSpPr>
          <p:cNvPr id="6" name="TextBox 6"/>
          <p:cNvSpPr txBox="1"/>
          <p:nvPr/>
        </p:nvSpPr>
        <p:spPr>
          <a:xfrm>
            <a:off x="1675760" y="4333796"/>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24</a:t>
            </a:r>
          </a:p>
          <a:p>
            <a:pPr>
              <a:lnSpc>
                <a:spcPts val="1929"/>
              </a:lnSpc>
            </a:pPr>
            <a:endParaRPr lang="en-CA" sz="1688">
              <a:solidFill>
                <a:srgbClr val="000000"/>
              </a:solidFill>
            </a:endParaRPr>
          </a:p>
        </p:txBody>
      </p:sp>
      <p:sp>
        <p:nvSpPr>
          <p:cNvPr id="7" name="TextBox 7"/>
          <p:cNvSpPr txBox="1"/>
          <p:nvPr/>
        </p:nvSpPr>
        <p:spPr>
          <a:xfrm>
            <a:off x="1652708" y="4944676"/>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25</a:t>
            </a:r>
          </a:p>
          <a:p>
            <a:pPr>
              <a:lnSpc>
                <a:spcPts val="1929"/>
              </a:lnSpc>
            </a:pPr>
            <a:endParaRPr lang="en-CA" sz="1688">
              <a:solidFill>
                <a:srgbClr val="000000"/>
              </a:solidFill>
            </a:endParaRPr>
          </a:p>
        </p:txBody>
      </p:sp>
      <p:sp>
        <p:nvSpPr>
          <p:cNvPr id="8" name="TextBox 8"/>
          <p:cNvSpPr txBox="1"/>
          <p:nvPr/>
        </p:nvSpPr>
        <p:spPr>
          <a:xfrm>
            <a:off x="2459531" y="161365"/>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2</a:t>
            </a:r>
          </a:p>
          <a:p>
            <a:pPr>
              <a:lnSpc>
                <a:spcPts val="1929"/>
              </a:lnSpc>
            </a:pPr>
            <a:endParaRPr lang="en-CA" sz="1688">
              <a:solidFill>
                <a:srgbClr val="000000"/>
              </a:solidFill>
            </a:endParaRPr>
          </a:p>
        </p:txBody>
      </p:sp>
      <p:sp>
        <p:nvSpPr>
          <p:cNvPr id="9" name="TextBox 9"/>
          <p:cNvSpPr txBox="1"/>
          <p:nvPr/>
        </p:nvSpPr>
        <p:spPr>
          <a:xfrm>
            <a:off x="3531454" y="991241"/>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8</a:t>
            </a:r>
          </a:p>
          <a:p>
            <a:pPr>
              <a:lnSpc>
                <a:spcPts val="1929"/>
              </a:lnSpc>
            </a:pPr>
            <a:endParaRPr lang="en-CA" sz="1688">
              <a:solidFill>
                <a:srgbClr val="000000"/>
              </a:solidFill>
            </a:endParaRPr>
          </a:p>
        </p:txBody>
      </p:sp>
      <p:sp>
        <p:nvSpPr>
          <p:cNvPr id="10" name="TextBox 10"/>
          <p:cNvSpPr txBox="1"/>
          <p:nvPr/>
        </p:nvSpPr>
        <p:spPr>
          <a:xfrm>
            <a:off x="3531454" y="1717382"/>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9</a:t>
            </a:r>
          </a:p>
          <a:p>
            <a:pPr>
              <a:lnSpc>
                <a:spcPts val="1929"/>
              </a:lnSpc>
            </a:pPr>
            <a:endParaRPr lang="en-CA" sz="1688">
              <a:solidFill>
                <a:srgbClr val="000000"/>
              </a:solidFill>
            </a:endParaRPr>
          </a:p>
        </p:txBody>
      </p:sp>
      <p:sp>
        <p:nvSpPr>
          <p:cNvPr id="11" name="TextBox 11"/>
          <p:cNvSpPr txBox="1"/>
          <p:nvPr/>
        </p:nvSpPr>
        <p:spPr>
          <a:xfrm>
            <a:off x="3473824" y="2097742"/>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14</a:t>
            </a:r>
          </a:p>
          <a:p>
            <a:pPr>
              <a:lnSpc>
                <a:spcPts val="1929"/>
              </a:lnSpc>
            </a:pPr>
            <a:endParaRPr lang="en-CA" sz="1688">
              <a:solidFill>
                <a:srgbClr val="000000"/>
              </a:solidFill>
            </a:endParaRPr>
          </a:p>
        </p:txBody>
      </p:sp>
      <p:sp>
        <p:nvSpPr>
          <p:cNvPr id="12" name="TextBox 12"/>
          <p:cNvSpPr txBox="1"/>
          <p:nvPr/>
        </p:nvSpPr>
        <p:spPr>
          <a:xfrm>
            <a:off x="3473824" y="4598895"/>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10</a:t>
            </a:r>
          </a:p>
          <a:p>
            <a:pPr>
              <a:lnSpc>
                <a:spcPts val="1929"/>
              </a:lnSpc>
            </a:pPr>
            <a:endParaRPr lang="en-CA" sz="1688">
              <a:solidFill>
                <a:srgbClr val="000000"/>
              </a:solidFill>
            </a:endParaRPr>
          </a:p>
        </p:txBody>
      </p:sp>
      <p:sp>
        <p:nvSpPr>
          <p:cNvPr id="13" name="TextBox 13"/>
          <p:cNvSpPr txBox="1"/>
          <p:nvPr/>
        </p:nvSpPr>
        <p:spPr>
          <a:xfrm>
            <a:off x="3485350" y="4979254"/>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16</a:t>
            </a:r>
          </a:p>
          <a:p>
            <a:pPr>
              <a:lnSpc>
                <a:spcPts val="1929"/>
              </a:lnSpc>
            </a:pPr>
            <a:endParaRPr lang="en-CA" sz="1688">
              <a:solidFill>
                <a:srgbClr val="000000"/>
              </a:solidFill>
            </a:endParaRPr>
          </a:p>
        </p:txBody>
      </p:sp>
      <p:sp>
        <p:nvSpPr>
          <p:cNvPr id="14" name="TextBox 14"/>
          <p:cNvSpPr txBox="1"/>
          <p:nvPr/>
        </p:nvSpPr>
        <p:spPr>
          <a:xfrm>
            <a:off x="4684059" y="703090"/>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6</a:t>
            </a:r>
          </a:p>
          <a:p>
            <a:pPr>
              <a:lnSpc>
                <a:spcPts val="1929"/>
              </a:lnSpc>
            </a:pPr>
            <a:endParaRPr lang="en-CA" sz="1688">
              <a:solidFill>
                <a:srgbClr val="000000"/>
              </a:solidFill>
            </a:endParaRPr>
          </a:p>
        </p:txBody>
      </p:sp>
      <p:sp>
        <p:nvSpPr>
          <p:cNvPr id="15" name="TextBox 15"/>
          <p:cNvSpPr txBox="1"/>
          <p:nvPr/>
        </p:nvSpPr>
        <p:spPr>
          <a:xfrm>
            <a:off x="5421726" y="1210236"/>
            <a:ext cx="1273041" cy="487313"/>
          </a:xfrm>
          <a:prstGeom prst="rect">
            <a:avLst/>
          </a:prstGeom>
          <a:noFill/>
        </p:spPr>
        <p:txBody>
          <a:bodyPr vert="horz" wrap="none" lIns="0" tIns="0" rIns="0" bIns="0" rtlCol="0">
            <a:spAutoFit/>
          </a:bodyPr>
          <a:lstStyle/>
          <a:p>
            <a:pPr>
              <a:lnSpc>
                <a:spcPts val="1906"/>
              </a:lnSpc>
              <a:tabLst>
                <a:tab pos="1037387" algn="l"/>
              </a:tabLst>
            </a:pPr>
            <a:r>
              <a:rPr lang="en-CA" sz="1604" spc="-9">
                <a:solidFill>
                  <a:srgbClr val="000000"/>
                </a:solidFill>
                <a:latin typeface="Arial"/>
                <a:cs typeface="Arial"/>
              </a:rPr>
              <a:t>20	21</a:t>
            </a:r>
          </a:p>
          <a:p>
            <a:pPr>
              <a:lnSpc>
                <a:spcPts val="1929"/>
              </a:lnSpc>
            </a:pPr>
            <a:endParaRPr lang="en-CA" sz="1688">
              <a:solidFill>
                <a:srgbClr val="000000"/>
              </a:solidFill>
            </a:endParaRPr>
          </a:p>
        </p:txBody>
      </p:sp>
      <p:sp>
        <p:nvSpPr>
          <p:cNvPr id="16" name="TextBox 16"/>
          <p:cNvSpPr txBox="1"/>
          <p:nvPr/>
        </p:nvSpPr>
        <p:spPr>
          <a:xfrm>
            <a:off x="6459071" y="3745967"/>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23</a:t>
            </a:r>
          </a:p>
          <a:p>
            <a:pPr>
              <a:lnSpc>
                <a:spcPts val="1929"/>
              </a:lnSpc>
            </a:pPr>
            <a:endParaRPr lang="en-CA" sz="1688">
              <a:solidFill>
                <a:srgbClr val="000000"/>
              </a:solidFill>
            </a:endParaRPr>
          </a:p>
        </p:txBody>
      </p:sp>
      <p:sp>
        <p:nvSpPr>
          <p:cNvPr id="17" name="TextBox 17"/>
          <p:cNvSpPr txBox="1"/>
          <p:nvPr/>
        </p:nvSpPr>
        <p:spPr>
          <a:xfrm>
            <a:off x="5225783" y="5071463"/>
            <a:ext cx="21005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11</a:t>
            </a:r>
          </a:p>
          <a:p>
            <a:pPr>
              <a:lnSpc>
                <a:spcPts val="1929"/>
              </a:lnSpc>
            </a:pPr>
            <a:endParaRPr lang="en-CA" sz="1688">
              <a:solidFill>
                <a:srgbClr val="000000"/>
              </a:solidFill>
            </a:endParaRPr>
          </a:p>
        </p:txBody>
      </p:sp>
      <p:sp>
        <p:nvSpPr>
          <p:cNvPr id="18" name="TextBox 18"/>
          <p:cNvSpPr txBox="1"/>
          <p:nvPr/>
        </p:nvSpPr>
        <p:spPr>
          <a:xfrm>
            <a:off x="6827904" y="138313"/>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19</a:t>
            </a:r>
          </a:p>
          <a:p>
            <a:pPr>
              <a:lnSpc>
                <a:spcPts val="1929"/>
              </a:lnSpc>
            </a:pPr>
            <a:endParaRPr lang="en-CA" sz="1688">
              <a:solidFill>
                <a:srgbClr val="000000"/>
              </a:solidFill>
            </a:endParaRPr>
          </a:p>
        </p:txBody>
      </p:sp>
      <p:sp>
        <p:nvSpPr>
          <p:cNvPr id="19" name="TextBox 19"/>
          <p:cNvSpPr txBox="1"/>
          <p:nvPr/>
        </p:nvSpPr>
        <p:spPr>
          <a:xfrm>
            <a:off x="8049666" y="622407"/>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7</a:t>
            </a:r>
          </a:p>
          <a:p>
            <a:pPr>
              <a:lnSpc>
                <a:spcPts val="1929"/>
              </a:lnSpc>
            </a:pPr>
            <a:endParaRPr lang="en-CA" sz="1688">
              <a:solidFill>
                <a:srgbClr val="000000"/>
              </a:solidFill>
            </a:endParaRPr>
          </a:p>
        </p:txBody>
      </p:sp>
      <p:sp>
        <p:nvSpPr>
          <p:cNvPr id="20" name="TextBox 20"/>
          <p:cNvSpPr txBox="1"/>
          <p:nvPr/>
        </p:nvSpPr>
        <p:spPr>
          <a:xfrm>
            <a:off x="7185212" y="1210236"/>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22</a:t>
            </a:r>
          </a:p>
          <a:p>
            <a:pPr>
              <a:lnSpc>
                <a:spcPts val="1929"/>
              </a:lnSpc>
            </a:pPr>
            <a:endParaRPr lang="en-CA" sz="1688">
              <a:solidFill>
                <a:srgbClr val="000000"/>
              </a:solidFill>
            </a:endParaRPr>
          </a:p>
        </p:txBody>
      </p:sp>
      <p:sp>
        <p:nvSpPr>
          <p:cNvPr id="21" name="TextBox 21"/>
          <p:cNvSpPr txBox="1"/>
          <p:nvPr/>
        </p:nvSpPr>
        <p:spPr>
          <a:xfrm>
            <a:off x="8844963" y="138313"/>
            <a:ext cx="112660"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3</a:t>
            </a:r>
          </a:p>
          <a:p>
            <a:pPr>
              <a:lnSpc>
                <a:spcPts val="1929"/>
              </a:lnSpc>
            </a:pPr>
            <a:endParaRPr lang="en-CA" sz="1688">
              <a:solidFill>
                <a:srgbClr val="000000"/>
              </a:solidFill>
            </a:endParaRPr>
          </a:p>
        </p:txBody>
      </p:sp>
      <p:sp>
        <p:nvSpPr>
          <p:cNvPr id="22" name="TextBox 22"/>
          <p:cNvSpPr txBox="1"/>
          <p:nvPr/>
        </p:nvSpPr>
        <p:spPr>
          <a:xfrm>
            <a:off x="8337817" y="2097742"/>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15</a:t>
            </a:r>
          </a:p>
          <a:p>
            <a:pPr>
              <a:lnSpc>
                <a:spcPts val="1929"/>
              </a:lnSpc>
            </a:pPr>
            <a:endParaRPr lang="en-CA" sz="1688">
              <a:solidFill>
                <a:srgbClr val="000000"/>
              </a:solidFill>
            </a:endParaRPr>
          </a:p>
        </p:txBody>
      </p:sp>
      <p:sp>
        <p:nvSpPr>
          <p:cNvPr id="23" name="TextBox 23"/>
          <p:cNvSpPr txBox="1"/>
          <p:nvPr/>
        </p:nvSpPr>
        <p:spPr>
          <a:xfrm>
            <a:off x="8337817" y="4598895"/>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12</a:t>
            </a:r>
          </a:p>
          <a:p>
            <a:pPr>
              <a:lnSpc>
                <a:spcPts val="1929"/>
              </a:lnSpc>
            </a:pPr>
            <a:endParaRPr lang="en-CA" sz="1688">
              <a:solidFill>
                <a:srgbClr val="000000"/>
              </a:solidFill>
            </a:endParaRPr>
          </a:p>
        </p:txBody>
      </p:sp>
      <p:sp>
        <p:nvSpPr>
          <p:cNvPr id="24" name="TextBox 24"/>
          <p:cNvSpPr txBox="1"/>
          <p:nvPr/>
        </p:nvSpPr>
        <p:spPr>
          <a:xfrm>
            <a:off x="10158933" y="4887046"/>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17</a:t>
            </a:r>
          </a:p>
          <a:p>
            <a:pPr>
              <a:lnSpc>
                <a:spcPts val="1929"/>
              </a:lnSpc>
            </a:pPr>
            <a:endParaRPr lang="en-CA" sz="1688">
              <a:solidFill>
                <a:srgbClr val="000000"/>
              </a:solidFill>
            </a:endParaRPr>
          </a:p>
        </p:txBody>
      </p:sp>
      <p:sp>
        <p:nvSpPr>
          <p:cNvPr id="25" name="TextBox 25"/>
          <p:cNvSpPr txBox="1"/>
          <p:nvPr/>
        </p:nvSpPr>
        <p:spPr>
          <a:xfrm>
            <a:off x="1641181" y="5520979"/>
            <a:ext cx="1025922" cy="333425"/>
          </a:xfrm>
          <a:prstGeom prst="rect">
            <a:avLst/>
          </a:prstGeom>
          <a:noFill/>
        </p:spPr>
        <p:txBody>
          <a:bodyPr vert="horz" wrap="none" lIns="0" tIns="0" rIns="0" bIns="0" rtlCol="0">
            <a:spAutoFit/>
          </a:bodyPr>
          <a:lstStyle/>
          <a:p>
            <a:pPr>
              <a:lnSpc>
                <a:spcPts val="1302"/>
              </a:lnSpc>
            </a:pPr>
            <a:r>
              <a:rPr lang="en-CA" sz="1125" dirty="0">
                <a:solidFill>
                  <a:srgbClr val="979B9E"/>
                </a:solidFill>
                <a:latin typeface="Arial"/>
                <a:cs typeface="Arial"/>
              </a:rPr>
              <a:t>Help Resources</a:t>
            </a:r>
          </a:p>
          <a:p>
            <a:pPr>
              <a:lnSpc>
                <a:spcPts val="1302"/>
              </a:lnSpc>
            </a:pPr>
            <a:endParaRPr lang="en-CA" sz="1125" dirty="0">
              <a:solidFill>
                <a:srgbClr val="000000"/>
              </a:solidFill>
            </a:endParaRPr>
          </a:p>
        </p:txBody>
      </p:sp>
      <p:sp>
        <p:nvSpPr>
          <p:cNvPr id="26" name="TextBox 26"/>
          <p:cNvSpPr txBox="1"/>
          <p:nvPr/>
        </p:nvSpPr>
        <p:spPr>
          <a:xfrm>
            <a:off x="1641182" y="5739973"/>
            <a:ext cx="1033937" cy="256480"/>
          </a:xfrm>
          <a:prstGeom prst="rect">
            <a:avLst/>
          </a:prstGeom>
          <a:noFill/>
        </p:spPr>
        <p:txBody>
          <a:bodyPr vert="horz" wrap="none" lIns="0" tIns="0" rIns="0" bIns="0" rtlCol="0">
            <a:spAutoFit/>
          </a:bodyPr>
          <a:lstStyle/>
          <a:p>
            <a:pPr>
              <a:lnSpc>
                <a:spcPts val="1044"/>
              </a:lnSpc>
            </a:pPr>
            <a:r>
              <a:rPr lang="en-CA" sz="924" b="1">
                <a:solidFill>
                  <a:srgbClr val="222222"/>
                </a:solidFill>
                <a:latin typeface="Arial Bold"/>
                <a:cs typeface="Arial Bold"/>
              </a:rPr>
              <a:t>24.</a:t>
            </a:r>
            <a:r>
              <a:rPr lang="en-CA" sz="915">
                <a:solidFill>
                  <a:srgbClr val="222222"/>
                </a:solidFill>
                <a:latin typeface="Arial"/>
                <a:cs typeface="Arial"/>
              </a:rPr>
              <a:t> Contextual Help</a:t>
            </a:r>
          </a:p>
          <a:p>
            <a:pPr>
              <a:lnSpc>
                <a:spcPts val="1044"/>
              </a:lnSpc>
            </a:pPr>
            <a:endParaRPr lang="en-CA" sz="915">
              <a:solidFill>
                <a:srgbClr val="000000"/>
              </a:solidFill>
            </a:endParaRPr>
          </a:p>
        </p:txBody>
      </p:sp>
      <p:sp>
        <p:nvSpPr>
          <p:cNvPr id="27" name="TextBox 27"/>
          <p:cNvSpPr txBox="1"/>
          <p:nvPr/>
        </p:nvSpPr>
        <p:spPr>
          <a:xfrm>
            <a:off x="1641181" y="5878286"/>
            <a:ext cx="108042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25.</a:t>
            </a:r>
            <a:r>
              <a:rPr lang="en-CA" sz="915">
                <a:solidFill>
                  <a:srgbClr val="222222"/>
                </a:solidFill>
                <a:latin typeface="Arial"/>
                <a:cs typeface="Arial"/>
              </a:rPr>
              <a:t> Help Search Box</a:t>
            </a:r>
          </a:p>
          <a:p>
            <a:pPr>
              <a:lnSpc>
                <a:spcPts val="1044"/>
              </a:lnSpc>
            </a:pPr>
            <a:endParaRPr lang="en-CA" sz="915">
              <a:solidFill>
                <a:srgbClr val="000000"/>
              </a:solidFill>
            </a:endParaRPr>
          </a:p>
        </p:txBody>
      </p:sp>
      <p:sp>
        <p:nvSpPr>
          <p:cNvPr id="28" name="TextBox 28"/>
          <p:cNvSpPr txBox="1"/>
          <p:nvPr/>
        </p:nvSpPr>
        <p:spPr>
          <a:xfrm>
            <a:off x="1641181" y="6039650"/>
            <a:ext cx="1144544"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19.</a:t>
            </a:r>
            <a:r>
              <a:rPr lang="en-CA" sz="915">
                <a:solidFill>
                  <a:srgbClr val="222222"/>
                </a:solidFill>
                <a:latin typeface="Arial"/>
                <a:cs typeface="Arial"/>
              </a:rPr>
              <a:t> </a:t>
            </a:r>
            <a:r>
              <a:rPr lang="en-CA" sz="915">
                <a:solidFill>
                  <a:srgbClr val="0453D4"/>
                </a:solidFill>
                <a:latin typeface="Arial"/>
                <a:cs typeface="Arial"/>
              </a:rPr>
              <a:t>Custom Reporting</a:t>
            </a:r>
          </a:p>
          <a:p>
            <a:pPr>
              <a:lnSpc>
                <a:spcPts val="1044"/>
              </a:lnSpc>
            </a:pPr>
            <a:endParaRPr lang="en-CA" sz="915">
              <a:solidFill>
                <a:srgbClr val="000000"/>
              </a:solidFill>
            </a:endParaRPr>
          </a:p>
        </p:txBody>
      </p:sp>
      <p:sp>
        <p:nvSpPr>
          <p:cNvPr id="29" name="TextBox 29"/>
          <p:cNvSpPr txBox="1"/>
          <p:nvPr/>
        </p:nvSpPr>
        <p:spPr>
          <a:xfrm>
            <a:off x="1641181" y="6166437"/>
            <a:ext cx="1514838"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20.</a:t>
            </a:r>
            <a:r>
              <a:rPr lang="en-CA" sz="915">
                <a:solidFill>
                  <a:srgbClr val="222222"/>
                </a:solidFill>
                <a:latin typeface="Arial"/>
                <a:cs typeface="Arial"/>
              </a:rPr>
              <a:t> </a:t>
            </a:r>
            <a:r>
              <a:rPr lang="en-CA" sz="915">
                <a:solidFill>
                  <a:srgbClr val="0453D4"/>
                </a:solidFill>
                <a:latin typeface="Arial"/>
                <a:cs typeface="Arial"/>
              </a:rPr>
              <a:t>Customize, Email, Export</a:t>
            </a:r>
          </a:p>
          <a:p>
            <a:pPr>
              <a:lnSpc>
                <a:spcPts val="1044"/>
              </a:lnSpc>
            </a:pPr>
            <a:endParaRPr lang="en-CA" sz="915">
              <a:solidFill>
                <a:srgbClr val="000000"/>
              </a:solidFill>
            </a:endParaRPr>
          </a:p>
        </p:txBody>
      </p:sp>
      <p:sp>
        <p:nvSpPr>
          <p:cNvPr id="30" name="TextBox 30"/>
          <p:cNvSpPr txBox="1"/>
          <p:nvPr/>
        </p:nvSpPr>
        <p:spPr>
          <a:xfrm>
            <a:off x="1641181" y="6304749"/>
            <a:ext cx="1146148"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21.</a:t>
            </a:r>
            <a:r>
              <a:rPr lang="en-CA" sz="915">
                <a:solidFill>
                  <a:srgbClr val="222222"/>
                </a:solidFill>
                <a:latin typeface="Arial"/>
                <a:cs typeface="Arial"/>
              </a:rPr>
              <a:t> </a:t>
            </a:r>
            <a:r>
              <a:rPr lang="en-CA" sz="915">
                <a:solidFill>
                  <a:srgbClr val="0453D4"/>
                </a:solidFill>
                <a:latin typeface="Arial"/>
                <a:cs typeface="Arial"/>
              </a:rPr>
              <a:t>Add to Dashboard</a:t>
            </a:r>
          </a:p>
          <a:p>
            <a:pPr>
              <a:lnSpc>
                <a:spcPts val="1044"/>
              </a:lnSpc>
            </a:pPr>
            <a:endParaRPr lang="en-CA" sz="915">
              <a:solidFill>
                <a:srgbClr val="000000"/>
              </a:solidFill>
            </a:endParaRPr>
          </a:p>
        </p:txBody>
      </p:sp>
      <p:sp>
        <p:nvSpPr>
          <p:cNvPr id="31" name="TextBox 31"/>
          <p:cNvSpPr txBox="1"/>
          <p:nvPr/>
        </p:nvSpPr>
        <p:spPr>
          <a:xfrm>
            <a:off x="1641182" y="6443062"/>
            <a:ext cx="694101"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22.</a:t>
            </a:r>
            <a:r>
              <a:rPr lang="en-CA" sz="915">
                <a:solidFill>
                  <a:srgbClr val="222222"/>
                </a:solidFill>
                <a:latin typeface="Arial"/>
                <a:cs typeface="Arial"/>
              </a:rPr>
              <a:t> </a:t>
            </a:r>
            <a:r>
              <a:rPr lang="en-CA" sz="915">
                <a:solidFill>
                  <a:srgbClr val="0453D4"/>
                </a:solidFill>
                <a:latin typeface="Arial"/>
                <a:cs typeface="Arial"/>
              </a:rPr>
              <a:t>Shortcuts</a:t>
            </a:r>
          </a:p>
          <a:p>
            <a:pPr>
              <a:lnSpc>
                <a:spcPts val="1044"/>
              </a:lnSpc>
            </a:pPr>
            <a:endParaRPr lang="en-CA" sz="915">
              <a:solidFill>
                <a:srgbClr val="000000"/>
              </a:solidFill>
            </a:endParaRPr>
          </a:p>
        </p:txBody>
      </p:sp>
      <p:sp>
        <p:nvSpPr>
          <p:cNvPr id="32" name="TextBox 32"/>
          <p:cNvSpPr txBox="1"/>
          <p:nvPr/>
        </p:nvSpPr>
        <p:spPr>
          <a:xfrm>
            <a:off x="1641182" y="6569849"/>
            <a:ext cx="819135" cy="256480"/>
          </a:xfrm>
          <a:prstGeom prst="rect">
            <a:avLst/>
          </a:prstGeom>
          <a:noFill/>
        </p:spPr>
        <p:txBody>
          <a:bodyPr vert="horz" wrap="none" lIns="0" tIns="0" rIns="0" bIns="0" rtlCol="0">
            <a:spAutoFit/>
          </a:bodyPr>
          <a:lstStyle/>
          <a:p>
            <a:pPr>
              <a:lnSpc>
                <a:spcPts val="998"/>
              </a:lnSpc>
            </a:pPr>
            <a:r>
              <a:rPr lang="en-CA" sz="924" b="1">
                <a:solidFill>
                  <a:srgbClr val="222222"/>
                </a:solidFill>
                <a:latin typeface="Arial Bold"/>
                <a:cs typeface="Arial Bold"/>
              </a:rPr>
              <a:t>23.</a:t>
            </a:r>
            <a:r>
              <a:rPr lang="en-CA" sz="915">
                <a:solidFill>
                  <a:srgbClr val="222222"/>
                </a:solidFill>
                <a:latin typeface="Arial"/>
                <a:cs typeface="Arial"/>
              </a:rPr>
              <a:t> </a:t>
            </a:r>
            <a:r>
              <a:rPr lang="en-CA" sz="915">
                <a:solidFill>
                  <a:srgbClr val="0453D4"/>
                </a:solidFill>
                <a:latin typeface="Arial"/>
                <a:cs typeface="Arial"/>
              </a:rPr>
              <a:t>Annotations</a:t>
            </a:r>
          </a:p>
          <a:p>
            <a:pPr>
              <a:lnSpc>
                <a:spcPts val="1044"/>
              </a:lnSpc>
            </a:pPr>
            <a:endParaRPr lang="en-CA" sz="915">
              <a:solidFill>
                <a:srgbClr val="000000"/>
              </a:solidFill>
            </a:endParaRPr>
          </a:p>
        </p:txBody>
      </p:sp>
      <p:sp>
        <p:nvSpPr>
          <p:cNvPr id="33" name="TextBox 33"/>
          <p:cNvSpPr txBox="1"/>
          <p:nvPr/>
        </p:nvSpPr>
        <p:spPr>
          <a:xfrm>
            <a:off x="7438785" y="5912864"/>
            <a:ext cx="225318" cy="487313"/>
          </a:xfrm>
          <a:prstGeom prst="rect">
            <a:avLst/>
          </a:prstGeom>
          <a:noFill/>
        </p:spPr>
        <p:txBody>
          <a:bodyPr vert="horz" wrap="none" lIns="0" tIns="0" rIns="0" bIns="0" rtlCol="0">
            <a:spAutoFit/>
          </a:bodyPr>
          <a:lstStyle/>
          <a:p>
            <a:pPr>
              <a:lnSpc>
                <a:spcPts val="1906"/>
              </a:lnSpc>
            </a:pPr>
            <a:r>
              <a:rPr lang="en-CA" sz="1604" spc="-9">
                <a:solidFill>
                  <a:srgbClr val="000000"/>
                </a:solidFill>
                <a:latin typeface="Arial"/>
                <a:cs typeface="Arial"/>
              </a:rPr>
              <a:t>13</a:t>
            </a:r>
          </a:p>
          <a:p>
            <a:pPr>
              <a:lnSpc>
                <a:spcPts val="1929"/>
              </a:lnSpc>
            </a:pPr>
            <a:endParaRPr lang="en-CA" sz="1688">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2588-671B-40B0-BE37-030198C6FC74}"/>
              </a:ext>
            </a:extLst>
          </p:cNvPr>
          <p:cNvSpPr>
            <a:spLocks noGrp="1"/>
          </p:cNvSpPr>
          <p:nvPr>
            <p:ph type="ctrTitle"/>
          </p:nvPr>
        </p:nvSpPr>
        <p:spPr>
          <a:xfrm>
            <a:off x="1571407" y="470103"/>
            <a:ext cx="9231271" cy="657545"/>
          </a:xfrm>
        </p:spPr>
        <p:txBody>
          <a:bodyPr>
            <a:noAutofit/>
          </a:bodyPr>
          <a:lstStyle/>
          <a:p>
            <a:r>
              <a:rPr lang="en-IN" sz="3600" b="1" dirty="0"/>
              <a:t> </a:t>
            </a:r>
            <a:r>
              <a:rPr lang="en-IN" sz="4400" b="1" dirty="0"/>
              <a:t>COMMON METRICS</a:t>
            </a:r>
          </a:p>
        </p:txBody>
      </p:sp>
      <p:sp>
        <p:nvSpPr>
          <p:cNvPr id="3" name="Subtitle 2">
            <a:extLst>
              <a:ext uri="{FF2B5EF4-FFF2-40B4-BE49-F238E27FC236}">
                <a16:creationId xmlns:a16="http://schemas.microsoft.com/office/drawing/2014/main" id="{96809F13-6789-4CF0-B30B-3A7F7A87118E}"/>
              </a:ext>
            </a:extLst>
          </p:cNvPr>
          <p:cNvSpPr>
            <a:spLocks noGrp="1"/>
          </p:cNvSpPr>
          <p:nvPr>
            <p:ph type="subTitle" idx="1"/>
          </p:nvPr>
        </p:nvSpPr>
        <p:spPr>
          <a:xfrm>
            <a:off x="71919" y="1362271"/>
            <a:ext cx="11948845" cy="5264559"/>
          </a:xfrm>
        </p:spPr>
        <p:txBody>
          <a:bodyPr>
            <a:normAutofit/>
          </a:bodyPr>
          <a:lstStyle/>
          <a:p>
            <a:pPr algn="l"/>
            <a:r>
              <a:rPr lang="en-IN" b="1" cap="all" dirty="0"/>
              <a:t>VISITS</a:t>
            </a:r>
            <a:endParaRPr lang="en-IN" b="1" dirty="0"/>
          </a:p>
          <a:p>
            <a:pPr marL="342900" indent="-342900" algn="l">
              <a:buFont typeface="Wingdings" panose="05000000000000000000" pitchFamily="2" charset="2"/>
              <a:buChar char="§"/>
            </a:pPr>
            <a:r>
              <a:rPr lang="en-IN" dirty="0"/>
              <a:t>A period of interaction between a web browser and a website</a:t>
            </a:r>
          </a:p>
          <a:p>
            <a:pPr marL="342900" indent="-342900" algn="l">
              <a:buFont typeface="Wingdings" panose="05000000000000000000" pitchFamily="2" charset="2"/>
              <a:buChar char="§"/>
            </a:pPr>
            <a:r>
              <a:rPr lang="en-IN" dirty="0"/>
              <a:t>Closing the browser or staying inactive for &gt; 30 minutes ends the visit</a:t>
            </a:r>
          </a:p>
          <a:p>
            <a:pPr algn="l"/>
            <a:r>
              <a:rPr lang="en-IN" b="1" cap="all" dirty="0"/>
              <a:t>UNIQUE VISITIORS</a:t>
            </a:r>
          </a:p>
          <a:p>
            <a:pPr marL="342900" indent="-342900" algn="l">
              <a:buFont typeface="Wingdings" panose="05000000000000000000" pitchFamily="2" charset="2"/>
              <a:buChar char="§"/>
            </a:pPr>
            <a:r>
              <a:rPr lang="en-IN" dirty="0"/>
              <a:t>Count each visitor once during the selected date range</a:t>
            </a:r>
          </a:p>
          <a:p>
            <a:pPr marL="342900" indent="-342900" algn="l">
              <a:buFont typeface="Wingdings" panose="05000000000000000000" pitchFamily="2" charset="2"/>
              <a:buChar char="§"/>
            </a:pPr>
            <a:r>
              <a:rPr lang="en-IN" dirty="0"/>
              <a:t>Uniquely identified by a GA visitor cookie, assigns a random visitor ID to the user, combines it with the timestamp of the visitor’s first visit.</a:t>
            </a:r>
          </a:p>
          <a:p>
            <a:pPr marL="342900" indent="-342900" algn="l">
              <a:buFont typeface="Wingdings" panose="05000000000000000000" pitchFamily="2" charset="2"/>
              <a:buChar char="§"/>
            </a:pPr>
            <a:r>
              <a:rPr lang="en-IN" dirty="0"/>
              <a:t>If visitor A views a site 4 times during the selected date range, visitor B views the same site once , that is 2 unique visitors.</a:t>
            </a:r>
          </a:p>
          <a:p>
            <a:pPr algn="l"/>
            <a:r>
              <a:rPr lang="en-IN" b="1" cap="all" dirty="0"/>
              <a:t>Page views</a:t>
            </a:r>
            <a:endParaRPr lang="en-IN" b="1" dirty="0"/>
          </a:p>
          <a:p>
            <a:pPr marL="342900" indent="-342900" algn="l">
              <a:buFont typeface="Wingdings" panose="05000000000000000000" pitchFamily="2" charset="2"/>
              <a:buChar char="§"/>
            </a:pPr>
            <a:r>
              <a:rPr lang="en-IN" dirty="0"/>
              <a:t>Counts every time a page on a site loads</a:t>
            </a:r>
          </a:p>
          <a:p>
            <a:pPr algn="l" fontAlgn="base"/>
            <a:endParaRPr lang="en-IN" b="1" i="1" dirty="0"/>
          </a:p>
          <a:p>
            <a:pPr algn="l" fontAlgn="base"/>
            <a:endParaRPr lang="en-IN" b="1" dirty="0"/>
          </a:p>
          <a:p>
            <a:pPr lvl="0" algn="l" fontAlgn="base"/>
            <a:endParaRPr lang="en-IN" dirty="0"/>
          </a:p>
          <a:p>
            <a:pPr algn="l"/>
            <a:endParaRPr lang="en-IN" dirty="0"/>
          </a:p>
          <a:p>
            <a:pPr algn="l"/>
            <a:endParaRPr lang="en-IN" dirty="0"/>
          </a:p>
          <a:p>
            <a:pPr algn="l"/>
            <a:endParaRPr lang="en-IN" dirty="0"/>
          </a:p>
          <a:p>
            <a:pPr algn="l"/>
            <a:endParaRPr lang="en-IN" dirty="0"/>
          </a:p>
        </p:txBody>
      </p:sp>
    </p:spTree>
    <p:extLst>
      <p:ext uri="{BB962C8B-B14F-4D97-AF65-F5344CB8AC3E}">
        <p14:creationId xmlns:p14="http://schemas.microsoft.com/office/powerpoint/2010/main" val="276406813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62</TotalTime>
  <Words>799</Words>
  <Application>Microsoft Office PowerPoint</Application>
  <PresentationFormat>Widescreen</PresentationFormat>
  <Paragraphs>187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GOOGLE ANALYTICS</vt:lpstr>
      <vt:lpstr>SETTING GOOGLE ACCOUNT</vt:lpstr>
      <vt:lpstr>ACCOUNT CREATION</vt:lpstr>
      <vt:lpstr>GOOGLE TRACKING</vt:lpstr>
      <vt:lpstr>DASHBOARD</vt:lpstr>
      <vt:lpstr>HOW ANALYTICS WORKS</vt:lpstr>
      <vt:lpstr>PowerPoint Presentation</vt:lpstr>
      <vt:lpstr>PowerPoint Presentation</vt:lpstr>
      <vt:lpstr> COMMON METRICS</vt:lpstr>
      <vt:lpstr> COMMON METRICS</vt:lpstr>
      <vt:lpstr> REAL TIME REPORTS</vt:lpstr>
      <vt:lpstr> REAL TIME REPORTS</vt:lpstr>
      <vt:lpstr> AUDIENCE OVERVIEW</vt:lpstr>
      <vt:lpstr> AUDIENCE REPORTS</vt:lpstr>
      <vt:lpstr> AUDIENCE REPORTS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BLOGGING</dc:title>
  <dc:creator>Manish Agarwal</dc:creator>
  <cp:lastModifiedBy>admin</cp:lastModifiedBy>
  <cp:revision>25</cp:revision>
  <dcterms:created xsi:type="dcterms:W3CDTF">2019-12-14T04:44:46Z</dcterms:created>
  <dcterms:modified xsi:type="dcterms:W3CDTF">2021-02-09T06:45:59Z</dcterms:modified>
</cp:coreProperties>
</file>