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82"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2/8/2021</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2/8/2021</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2/8/2021</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2/8/2021</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2/8/2021</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3E3ED-AF12-4E66-B10F-28E05FA4DF7B}"/>
              </a:ext>
            </a:extLst>
          </p:cNvPr>
          <p:cNvSpPr>
            <a:spLocks noGrp="1"/>
          </p:cNvSpPr>
          <p:nvPr>
            <p:ph type="ctrTitle"/>
          </p:nvPr>
        </p:nvSpPr>
        <p:spPr/>
        <p:txBody>
          <a:bodyPr/>
          <a:lstStyle/>
          <a:p>
            <a:r>
              <a:rPr lang="en-IN" dirty="0" err="1"/>
              <a:t>Adwords</a:t>
            </a:r>
            <a:endParaRPr lang="en-IN" dirty="0"/>
          </a:p>
        </p:txBody>
      </p:sp>
      <p:sp>
        <p:nvSpPr>
          <p:cNvPr id="3" name="Subtitle 2">
            <a:extLst>
              <a:ext uri="{FF2B5EF4-FFF2-40B4-BE49-F238E27FC236}">
                <a16:creationId xmlns:a16="http://schemas.microsoft.com/office/drawing/2014/main" id="{AC36A6FD-15FB-4058-B59E-75C4558B0D74}"/>
              </a:ext>
            </a:extLst>
          </p:cNvPr>
          <p:cNvSpPr>
            <a:spLocks noGrp="1"/>
          </p:cNvSpPr>
          <p:nvPr>
            <p:ph type="subTitle" idx="1"/>
          </p:nvPr>
        </p:nvSpPr>
        <p:spPr/>
        <p:txBody>
          <a:bodyPr>
            <a:normAutofit fontScale="55000" lnSpcReduction="20000"/>
          </a:bodyPr>
          <a:lstStyle/>
          <a:p>
            <a:r>
              <a:rPr lang="en-IN" dirty="0"/>
              <a:t>Google </a:t>
            </a:r>
            <a:r>
              <a:rPr lang="en-IN" dirty="0" err="1"/>
              <a:t>Adwords</a:t>
            </a:r>
            <a:r>
              <a:rPr lang="en-IN" dirty="0"/>
              <a:t> (earlier)</a:t>
            </a:r>
          </a:p>
          <a:p>
            <a:r>
              <a:rPr lang="en-IN" dirty="0"/>
              <a:t>now</a:t>
            </a:r>
          </a:p>
          <a:p>
            <a:r>
              <a:rPr lang="en-IN" dirty="0"/>
              <a:t>Google Ads</a:t>
            </a:r>
          </a:p>
        </p:txBody>
      </p:sp>
    </p:spTree>
    <p:extLst>
      <p:ext uri="{BB962C8B-B14F-4D97-AF65-F5344CB8AC3E}">
        <p14:creationId xmlns:p14="http://schemas.microsoft.com/office/powerpoint/2010/main" val="1444184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7" name="Picture 16" descr="A screenshot of a cell phone&#10;&#10;Description generated with very high confidence">
            <a:extLst>
              <a:ext uri="{FF2B5EF4-FFF2-40B4-BE49-F238E27FC236}">
                <a16:creationId xmlns:a16="http://schemas.microsoft.com/office/drawing/2014/main" id="{811306FD-4A46-432E-AE94-A3891EEE5FE8}"/>
              </a:ext>
            </a:extLst>
          </p:cNvPr>
          <p:cNvPicPr>
            <a:picLocks noChangeAspect="1"/>
          </p:cNvPicPr>
          <p:nvPr/>
        </p:nvPicPr>
        <p:blipFill>
          <a:blip r:embed="rId2"/>
          <a:stretch>
            <a:fillRect/>
          </a:stretch>
        </p:blipFill>
        <p:spPr>
          <a:xfrm>
            <a:off x="1360073" y="3282029"/>
            <a:ext cx="3530989" cy="2005587"/>
          </a:xfrm>
          <a:prstGeom prst="rect">
            <a:avLst/>
          </a:prstGeom>
        </p:spPr>
      </p:pic>
      <p:pic>
        <p:nvPicPr>
          <p:cNvPr id="5" name="Picture 4">
            <a:extLst>
              <a:ext uri="{FF2B5EF4-FFF2-40B4-BE49-F238E27FC236}">
                <a16:creationId xmlns:a16="http://schemas.microsoft.com/office/drawing/2014/main" id="{C9270ACD-631A-4E2A-A2BA-54092183EA70}"/>
              </a:ext>
            </a:extLst>
          </p:cNvPr>
          <p:cNvPicPr>
            <a:picLocks noChangeAspect="1"/>
          </p:cNvPicPr>
          <p:nvPr/>
        </p:nvPicPr>
        <p:blipFill>
          <a:blip r:embed="rId3"/>
          <a:stretch>
            <a:fillRect/>
          </a:stretch>
        </p:blipFill>
        <p:spPr>
          <a:xfrm>
            <a:off x="1392702" y="1390009"/>
            <a:ext cx="3530990" cy="1666374"/>
          </a:xfrm>
          <a:prstGeom prst="rect">
            <a:avLst/>
          </a:prstGeom>
        </p:spPr>
      </p:pic>
      <p:sp>
        <p:nvSpPr>
          <p:cNvPr id="2" name="Title 1">
            <a:extLst>
              <a:ext uri="{FF2B5EF4-FFF2-40B4-BE49-F238E27FC236}">
                <a16:creationId xmlns:a16="http://schemas.microsoft.com/office/drawing/2014/main" id="{35020939-E46B-444E-B5C6-F9BDF51F92C6}"/>
              </a:ext>
            </a:extLst>
          </p:cNvPr>
          <p:cNvSpPr>
            <a:spLocks noGrp="1"/>
          </p:cNvSpPr>
          <p:nvPr>
            <p:ph type="title"/>
          </p:nvPr>
        </p:nvSpPr>
        <p:spPr>
          <a:xfrm>
            <a:off x="1251678" y="382385"/>
            <a:ext cx="10178322" cy="726445"/>
          </a:xfrm>
        </p:spPr>
        <p:txBody>
          <a:bodyPr>
            <a:normAutofit fontScale="90000"/>
          </a:bodyPr>
          <a:lstStyle/>
          <a:p>
            <a:r>
              <a:rPr lang="en-IN" sz="4300" b="1" dirty="0"/>
              <a:t>Five tips: Writing effective text ads </a:t>
            </a:r>
            <a:br>
              <a:rPr lang="en-IN" sz="4300" b="1" dirty="0"/>
            </a:br>
            <a:endParaRPr lang="en-IN" sz="4300" dirty="0"/>
          </a:p>
        </p:txBody>
      </p:sp>
      <p:sp>
        <p:nvSpPr>
          <p:cNvPr id="3" name="Content Placeholder 2">
            <a:extLst>
              <a:ext uri="{FF2B5EF4-FFF2-40B4-BE49-F238E27FC236}">
                <a16:creationId xmlns:a16="http://schemas.microsoft.com/office/drawing/2014/main" id="{AD086586-28A8-4518-85AE-55C8BA65EF47}"/>
              </a:ext>
            </a:extLst>
          </p:cNvPr>
          <p:cNvSpPr>
            <a:spLocks noGrp="1"/>
          </p:cNvSpPr>
          <p:nvPr>
            <p:ph idx="1"/>
          </p:nvPr>
        </p:nvSpPr>
        <p:spPr>
          <a:xfrm>
            <a:off x="5414103" y="1108831"/>
            <a:ext cx="6015897" cy="4770762"/>
          </a:xfrm>
        </p:spPr>
        <p:txBody>
          <a:bodyPr>
            <a:normAutofit/>
          </a:bodyPr>
          <a:lstStyle/>
          <a:p>
            <a:pPr>
              <a:lnSpc>
                <a:spcPct val="100000"/>
              </a:lnSpc>
            </a:pPr>
            <a:r>
              <a:rPr lang="en-IN" sz="1700" dirty="0"/>
              <a:t>To effectively reach potential customers, your text ads should be specific, actionable, and relevant. Let’s take a closer look at things to keep in mind when writing text ads.</a:t>
            </a:r>
          </a:p>
          <a:p>
            <a:pPr marL="457200" indent="-457200">
              <a:lnSpc>
                <a:spcPct val="100000"/>
              </a:lnSpc>
              <a:buAutoNum type="alphaLcPeriod"/>
            </a:pPr>
            <a:r>
              <a:rPr lang="en-IN" sz="1700" dirty="0"/>
              <a:t>Highlight what makes you unique- Show customers what makes you stand out from the competition.</a:t>
            </a:r>
          </a:p>
          <a:p>
            <a:pPr marL="457200" indent="-457200">
              <a:lnSpc>
                <a:spcPct val="100000"/>
              </a:lnSpc>
              <a:buAutoNum type="alphaLcPeriod"/>
            </a:pPr>
            <a:r>
              <a:rPr lang="en-IN" sz="1700" dirty="0"/>
              <a:t>Use a call to action- Use your descriptions to tell customers what they can do on your site once they click your ad — link them right to where the ad matters. </a:t>
            </a:r>
          </a:p>
          <a:p>
            <a:pPr marL="457200" indent="-457200">
              <a:lnSpc>
                <a:spcPct val="100000"/>
              </a:lnSpc>
              <a:buAutoNum type="alphaLcPeriod"/>
            </a:pPr>
            <a:r>
              <a:rPr lang="en-IN" sz="1700" dirty="0"/>
              <a:t>Include sale terms-If you have a sale, make sure they know. Say it right In the ad.</a:t>
            </a:r>
          </a:p>
        </p:txBody>
      </p:sp>
      <p:pic>
        <p:nvPicPr>
          <p:cNvPr id="19" name="Picture 18" descr="A screenshot of a cell phone&#10;&#10;Description generated with very high confidence">
            <a:extLst>
              <a:ext uri="{FF2B5EF4-FFF2-40B4-BE49-F238E27FC236}">
                <a16:creationId xmlns:a16="http://schemas.microsoft.com/office/drawing/2014/main" id="{A7F0BCAB-84F2-4CD4-9273-BFCC3B0CED95}"/>
              </a:ext>
            </a:extLst>
          </p:cNvPr>
          <p:cNvPicPr>
            <a:picLocks noChangeAspect="1"/>
          </p:cNvPicPr>
          <p:nvPr/>
        </p:nvPicPr>
        <p:blipFill>
          <a:blip r:embed="rId4"/>
          <a:stretch>
            <a:fillRect/>
          </a:stretch>
        </p:blipFill>
        <p:spPr>
          <a:xfrm>
            <a:off x="5767754" y="4416550"/>
            <a:ext cx="5219114" cy="1956115"/>
          </a:xfrm>
          <a:prstGeom prst="rect">
            <a:avLst/>
          </a:prstGeom>
        </p:spPr>
      </p:pic>
      <p:sp>
        <p:nvSpPr>
          <p:cNvPr id="20" name="Arrow: Left 19">
            <a:extLst>
              <a:ext uri="{FF2B5EF4-FFF2-40B4-BE49-F238E27FC236}">
                <a16:creationId xmlns:a16="http://schemas.microsoft.com/office/drawing/2014/main" id="{97B4012F-AC16-4898-A3E0-35E8C7E3F08F}"/>
              </a:ext>
            </a:extLst>
          </p:cNvPr>
          <p:cNvSpPr/>
          <p:nvPr/>
        </p:nvSpPr>
        <p:spPr>
          <a:xfrm>
            <a:off x="5542671" y="2441450"/>
            <a:ext cx="365760" cy="1692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1" name="Arrow: Left 20">
            <a:extLst>
              <a:ext uri="{FF2B5EF4-FFF2-40B4-BE49-F238E27FC236}">
                <a16:creationId xmlns:a16="http://schemas.microsoft.com/office/drawing/2014/main" id="{B8048DA5-32FF-4FF7-AD58-DCC825500896}"/>
              </a:ext>
            </a:extLst>
          </p:cNvPr>
          <p:cNvSpPr/>
          <p:nvPr/>
        </p:nvSpPr>
        <p:spPr>
          <a:xfrm>
            <a:off x="5542671" y="3317109"/>
            <a:ext cx="365760" cy="1692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2" name="Arrow: Down 21">
            <a:extLst>
              <a:ext uri="{FF2B5EF4-FFF2-40B4-BE49-F238E27FC236}">
                <a16:creationId xmlns:a16="http://schemas.microsoft.com/office/drawing/2014/main" id="{398602DD-1E51-4A09-8F01-617F0F226A16}"/>
              </a:ext>
            </a:extLst>
          </p:cNvPr>
          <p:cNvSpPr/>
          <p:nvPr/>
        </p:nvSpPr>
        <p:spPr>
          <a:xfrm>
            <a:off x="7899010" y="3923478"/>
            <a:ext cx="224573" cy="3834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869662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Picture 3" descr="A screenshot of a computer&#10;&#10;Description generated with very high confidence">
            <a:extLst>
              <a:ext uri="{FF2B5EF4-FFF2-40B4-BE49-F238E27FC236}">
                <a16:creationId xmlns:a16="http://schemas.microsoft.com/office/drawing/2014/main" id="{455AA0E3-3D29-486F-BCFE-27A5555EC74D}"/>
              </a:ext>
            </a:extLst>
          </p:cNvPr>
          <p:cNvPicPr>
            <a:picLocks noChangeAspect="1"/>
          </p:cNvPicPr>
          <p:nvPr/>
        </p:nvPicPr>
        <p:blipFill rotWithShape="1">
          <a:blip r:embed="rId2"/>
          <a:srcRect t="12004" r="-3" b="-3"/>
          <a:stretch/>
        </p:blipFill>
        <p:spPr>
          <a:xfrm>
            <a:off x="661737" y="382384"/>
            <a:ext cx="4156518" cy="3046615"/>
          </a:xfrm>
          <a:prstGeom prst="rect">
            <a:avLst/>
          </a:prstGeom>
        </p:spPr>
      </p:pic>
      <p:pic>
        <p:nvPicPr>
          <p:cNvPr id="6" name="Picture 5" descr="A screenshot of a computer&#10;&#10;Description generated with very high confidence">
            <a:extLst>
              <a:ext uri="{FF2B5EF4-FFF2-40B4-BE49-F238E27FC236}">
                <a16:creationId xmlns:a16="http://schemas.microsoft.com/office/drawing/2014/main" id="{6AD87002-4640-465C-9407-3C5D89C44724}"/>
              </a:ext>
            </a:extLst>
          </p:cNvPr>
          <p:cNvPicPr>
            <a:picLocks noChangeAspect="1"/>
          </p:cNvPicPr>
          <p:nvPr/>
        </p:nvPicPr>
        <p:blipFill rotWithShape="1">
          <a:blip r:embed="rId3"/>
          <a:srcRect t="12004" r="-3" b="-3"/>
          <a:stretch/>
        </p:blipFill>
        <p:spPr>
          <a:xfrm>
            <a:off x="661737" y="3615396"/>
            <a:ext cx="4156518" cy="3242603"/>
          </a:xfrm>
          <a:prstGeom prst="rect">
            <a:avLst/>
          </a:prstGeom>
        </p:spPr>
      </p:pic>
      <p:sp>
        <p:nvSpPr>
          <p:cNvPr id="28" name="Freeform 6" title="Left scallop edge">
            <a:extLst>
              <a:ext uri="{FF2B5EF4-FFF2-40B4-BE49-F238E27FC236}">
                <a16:creationId xmlns:a16="http://schemas.microsoft.com/office/drawing/2014/main" id="{51EBC40F-6C27-4F1D-B4D6-32368333033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29" name="Rectangle 21" title="right edge border">
            <a:extLst>
              <a:ext uri="{FF2B5EF4-FFF2-40B4-BE49-F238E27FC236}">
                <a16:creationId xmlns:a16="http://schemas.microsoft.com/office/drawing/2014/main" id="{92CE7192-9926-4B6A-A377-FB1A2628C31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0D82121-0AF7-402C-A2BB-FBF37EF82D59}"/>
              </a:ext>
            </a:extLst>
          </p:cNvPr>
          <p:cNvSpPr>
            <a:spLocks noGrp="1"/>
          </p:cNvSpPr>
          <p:nvPr>
            <p:ph type="title"/>
          </p:nvPr>
        </p:nvSpPr>
        <p:spPr>
          <a:xfrm>
            <a:off x="5195727" y="382385"/>
            <a:ext cx="6335338" cy="1492132"/>
          </a:xfrm>
        </p:spPr>
        <p:txBody>
          <a:bodyPr>
            <a:normAutofit/>
          </a:bodyPr>
          <a:lstStyle/>
          <a:p>
            <a:r>
              <a:rPr lang="en-IN" b="1" dirty="0"/>
              <a:t>Five tips: Writing effective text ads</a:t>
            </a:r>
            <a:endParaRPr lang="en-IN" dirty="0"/>
          </a:p>
        </p:txBody>
      </p:sp>
      <p:sp>
        <p:nvSpPr>
          <p:cNvPr id="3" name="Content Placeholder 2">
            <a:extLst>
              <a:ext uri="{FF2B5EF4-FFF2-40B4-BE49-F238E27FC236}">
                <a16:creationId xmlns:a16="http://schemas.microsoft.com/office/drawing/2014/main" id="{60B20050-98F1-4CC9-A457-50D39D94F862}"/>
              </a:ext>
            </a:extLst>
          </p:cNvPr>
          <p:cNvSpPr>
            <a:spLocks noGrp="1"/>
          </p:cNvSpPr>
          <p:nvPr>
            <p:ph idx="1"/>
          </p:nvPr>
        </p:nvSpPr>
        <p:spPr>
          <a:xfrm>
            <a:off x="5195727" y="2286001"/>
            <a:ext cx="6335338" cy="3593591"/>
          </a:xfrm>
        </p:spPr>
        <p:txBody>
          <a:bodyPr>
            <a:normAutofit/>
          </a:bodyPr>
          <a:lstStyle/>
          <a:p>
            <a:pPr marL="457200" indent="-457200">
              <a:buAutoNum type="alphaLcPeriod" startAt="4"/>
            </a:pPr>
            <a:r>
              <a:rPr lang="en-IN" dirty="0"/>
              <a:t>Match your ads to your keywords- What might  customers be thinking when searching for your products or services? Include those search words as keywords in your ad text.</a:t>
            </a:r>
          </a:p>
          <a:p>
            <a:pPr marL="457200" indent="-457200">
              <a:buAutoNum type="alphaLcPeriod" startAt="4"/>
            </a:pPr>
            <a:r>
              <a:rPr lang="en-IN" dirty="0"/>
              <a:t>Match your ad to your landing page- Ensure your ad </a:t>
            </a:r>
            <a:br>
              <a:rPr lang="en-IN" dirty="0"/>
            </a:br>
            <a:r>
              <a:rPr lang="en-IN" dirty="0"/>
              <a:t> takes customers right where they can act on it. The easier it is to find, the more likely they are to purchase.</a:t>
            </a:r>
          </a:p>
          <a:p>
            <a:pPr marL="0" indent="0">
              <a:buNone/>
            </a:pPr>
            <a:endParaRPr lang="en-IN" dirty="0"/>
          </a:p>
        </p:txBody>
      </p:sp>
      <p:sp>
        <p:nvSpPr>
          <p:cNvPr id="9" name="Arrow: Left 8">
            <a:extLst>
              <a:ext uri="{FF2B5EF4-FFF2-40B4-BE49-F238E27FC236}">
                <a16:creationId xmlns:a16="http://schemas.microsoft.com/office/drawing/2014/main" id="{6E046EDD-A4D9-4670-8D2B-A138175E52F9}"/>
              </a:ext>
            </a:extLst>
          </p:cNvPr>
          <p:cNvSpPr/>
          <p:nvPr/>
        </p:nvSpPr>
        <p:spPr>
          <a:xfrm flipV="1">
            <a:off x="5195726" y="3474719"/>
            <a:ext cx="515961" cy="14067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Arrow: Left 9">
            <a:extLst>
              <a:ext uri="{FF2B5EF4-FFF2-40B4-BE49-F238E27FC236}">
                <a16:creationId xmlns:a16="http://schemas.microsoft.com/office/drawing/2014/main" id="{7A6AC4AB-8C02-48A6-9B7B-3748408E8FFA}"/>
              </a:ext>
            </a:extLst>
          </p:cNvPr>
          <p:cNvSpPr/>
          <p:nvPr/>
        </p:nvSpPr>
        <p:spPr>
          <a:xfrm>
            <a:off x="5195726" y="4564315"/>
            <a:ext cx="468775" cy="14067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463874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C20A3-54E1-4151-90DB-337F25C9E6CB}"/>
              </a:ext>
            </a:extLst>
          </p:cNvPr>
          <p:cNvSpPr>
            <a:spLocks noGrp="1"/>
          </p:cNvSpPr>
          <p:nvPr>
            <p:ph type="title"/>
          </p:nvPr>
        </p:nvSpPr>
        <p:spPr>
          <a:xfrm>
            <a:off x="1251678" y="382385"/>
            <a:ext cx="10178322" cy="691041"/>
          </a:xfrm>
        </p:spPr>
        <p:txBody>
          <a:bodyPr>
            <a:normAutofit fontScale="90000"/>
          </a:bodyPr>
          <a:lstStyle/>
          <a:p>
            <a:r>
              <a:rPr lang="en-IN" dirty="0"/>
              <a:t>Best practices for text ads</a:t>
            </a:r>
          </a:p>
        </p:txBody>
      </p:sp>
      <p:sp>
        <p:nvSpPr>
          <p:cNvPr id="3" name="Content Placeholder 2">
            <a:extLst>
              <a:ext uri="{FF2B5EF4-FFF2-40B4-BE49-F238E27FC236}">
                <a16:creationId xmlns:a16="http://schemas.microsoft.com/office/drawing/2014/main" id="{0859ABFB-63DC-4957-966F-629B005CE91E}"/>
              </a:ext>
            </a:extLst>
          </p:cNvPr>
          <p:cNvSpPr>
            <a:spLocks noGrp="1"/>
          </p:cNvSpPr>
          <p:nvPr>
            <p:ph idx="1"/>
          </p:nvPr>
        </p:nvSpPr>
        <p:spPr>
          <a:xfrm>
            <a:off x="1251678" y="1789043"/>
            <a:ext cx="10178322" cy="4399722"/>
          </a:xfrm>
        </p:spPr>
        <p:txBody>
          <a:bodyPr>
            <a:normAutofit lnSpcReduction="10000"/>
          </a:bodyPr>
          <a:lstStyle/>
          <a:p>
            <a:r>
              <a:rPr lang="en-IN" b="1" dirty="0"/>
              <a:t>Optimize your headlines- </a:t>
            </a:r>
            <a:r>
              <a:rPr lang="en-IN" dirty="0"/>
              <a:t>Headlines matter...a lot. People are most likely to read the headline of your ad, so even though you have extra room now, you still need to make every word count.</a:t>
            </a:r>
          </a:p>
          <a:p>
            <a:r>
              <a:rPr lang="en-IN" b="1" dirty="0"/>
              <a:t>Think about your mobile audience- </a:t>
            </a:r>
            <a:r>
              <a:rPr lang="en-IN" dirty="0"/>
              <a:t>Direct users to pages of your site that deliver a great experience through mobile-specific URLs.</a:t>
            </a:r>
            <a:br>
              <a:rPr lang="en-IN" dirty="0"/>
            </a:br>
            <a:r>
              <a:rPr lang="en-IN" dirty="0"/>
              <a:t>And if you know about any calls to action or offers that work particularly well on mobile devices, take advantage of ad customizers to speak directly to those mobile users.</a:t>
            </a:r>
          </a:p>
          <a:p>
            <a:r>
              <a:rPr lang="en-IN" b="1" dirty="0"/>
              <a:t>Use ad extensions- </a:t>
            </a:r>
            <a:r>
              <a:rPr lang="en-IN" dirty="0"/>
              <a:t>Including information below your ad, like additional deep links into your website or business location, has been shown to increase your ad’s performance. </a:t>
            </a:r>
          </a:p>
          <a:p>
            <a:r>
              <a:rPr lang="en-IN" b="1" dirty="0"/>
              <a:t>Improve the landing page experience- </a:t>
            </a:r>
            <a:r>
              <a:rPr lang="en-IN" dirty="0"/>
              <a:t>Landing page experience is AdWords’ measure of how well your website gives people who click your ads exactly what they’re looking for — quickly and effortlessly.</a:t>
            </a:r>
            <a:br>
              <a:rPr lang="en-IN" dirty="0"/>
            </a:br>
            <a:r>
              <a:rPr lang="en-IN" dirty="0"/>
              <a:t>More on exactly how to make this experience better coming up!</a:t>
            </a:r>
          </a:p>
          <a:p>
            <a:pPr marL="0" indent="0">
              <a:buNone/>
            </a:pPr>
            <a:endParaRPr lang="en-IN" dirty="0"/>
          </a:p>
          <a:p>
            <a:endParaRPr lang="en-IN" dirty="0"/>
          </a:p>
        </p:txBody>
      </p:sp>
    </p:spTree>
    <p:extLst>
      <p:ext uri="{BB962C8B-B14F-4D97-AF65-F5344CB8AC3E}">
        <p14:creationId xmlns:p14="http://schemas.microsoft.com/office/powerpoint/2010/main" val="3071857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6FA09-35FB-487F-87E3-DA7A59E65B44}"/>
              </a:ext>
            </a:extLst>
          </p:cNvPr>
          <p:cNvSpPr>
            <a:spLocks noGrp="1"/>
          </p:cNvSpPr>
          <p:nvPr>
            <p:ph type="title"/>
          </p:nvPr>
        </p:nvSpPr>
        <p:spPr>
          <a:xfrm>
            <a:off x="1251678" y="382385"/>
            <a:ext cx="10178322" cy="1088606"/>
          </a:xfrm>
        </p:spPr>
        <p:txBody>
          <a:bodyPr>
            <a:normAutofit fontScale="90000"/>
          </a:bodyPr>
          <a:lstStyle/>
          <a:p>
            <a:r>
              <a:rPr lang="en-IN" b="1" dirty="0"/>
              <a:t>How to improve landing page experience</a:t>
            </a:r>
            <a:br>
              <a:rPr lang="en-IN" b="1" dirty="0"/>
            </a:br>
            <a:endParaRPr lang="en-IN" dirty="0"/>
          </a:p>
        </p:txBody>
      </p:sp>
      <p:sp>
        <p:nvSpPr>
          <p:cNvPr id="3" name="Content Placeholder 2">
            <a:extLst>
              <a:ext uri="{FF2B5EF4-FFF2-40B4-BE49-F238E27FC236}">
                <a16:creationId xmlns:a16="http://schemas.microsoft.com/office/drawing/2014/main" id="{F5F1F481-F543-4344-8EF6-B640C628A230}"/>
              </a:ext>
            </a:extLst>
          </p:cNvPr>
          <p:cNvSpPr>
            <a:spLocks noGrp="1"/>
          </p:cNvSpPr>
          <p:nvPr>
            <p:ph idx="1"/>
          </p:nvPr>
        </p:nvSpPr>
        <p:spPr>
          <a:xfrm>
            <a:off x="1251678" y="1828800"/>
            <a:ext cx="10178322" cy="4646815"/>
          </a:xfrm>
        </p:spPr>
        <p:txBody>
          <a:bodyPr>
            <a:normAutofit fontScale="32500" lnSpcReduction="20000"/>
          </a:bodyPr>
          <a:lstStyle/>
          <a:p>
            <a:pPr marL="0" indent="0">
              <a:buNone/>
            </a:pPr>
            <a:r>
              <a:rPr lang="en-IN" sz="3400" b="1" dirty="0"/>
              <a:t>1.  Offer relevant, useful, and original content</a:t>
            </a:r>
            <a:endParaRPr lang="en-IN" sz="3400" dirty="0"/>
          </a:p>
          <a:p>
            <a:pPr marL="0" lvl="0" indent="0">
              <a:buNone/>
            </a:pPr>
            <a:r>
              <a:rPr lang="en-IN" sz="3400" dirty="0"/>
              <a:t>Strive to offer useful features or content that are unique to your site. Make your landing page directly relevant to your ad text and keyword:</a:t>
            </a:r>
          </a:p>
          <a:p>
            <a:pPr marL="0" indent="0">
              <a:buNone/>
            </a:pPr>
            <a:r>
              <a:rPr lang="en-IN" sz="3400" b="1" dirty="0"/>
              <a:t>Be specific</a:t>
            </a:r>
            <a:r>
              <a:rPr lang="en-IN" sz="3400" dirty="0"/>
              <a:t> when the user wants a particular thing. If someone clicks on an ad for a sports car, they shouldn’t wind up on a general “all car models and makes” page.</a:t>
            </a:r>
            <a:br>
              <a:rPr lang="en-IN" sz="3400" dirty="0"/>
            </a:br>
            <a:r>
              <a:rPr lang="en-IN" sz="3400" b="1" dirty="0"/>
              <a:t>Be general</a:t>
            </a:r>
            <a:r>
              <a:rPr lang="en-IN" sz="3400" dirty="0"/>
              <a:t> when the user wants options. If someone’s looking to compare digital cameras, they probably don’t want to land on a specific model’s page.</a:t>
            </a:r>
          </a:p>
          <a:p>
            <a:pPr marL="0" indent="0">
              <a:buNone/>
            </a:pPr>
            <a:r>
              <a:rPr lang="en-IN" sz="3400" dirty="0"/>
              <a:t>2.  </a:t>
            </a:r>
            <a:r>
              <a:rPr lang="en-IN" sz="3400" b="1" dirty="0"/>
              <a:t>Promote transparency and foster trustworthiness on your site</a:t>
            </a:r>
            <a:endParaRPr lang="en-IN" sz="3400" dirty="0"/>
          </a:p>
          <a:p>
            <a:pPr lvl="0"/>
            <a:r>
              <a:rPr lang="en-IN" sz="3400" dirty="0"/>
              <a:t>Openly share information about your business and clearly state what your business does.</a:t>
            </a:r>
          </a:p>
          <a:p>
            <a:pPr lvl="0"/>
            <a:r>
              <a:rPr lang="en-IN" sz="3400" dirty="0"/>
              <a:t>Explain your products or services before asking visitors to fill out forms.</a:t>
            </a:r>
          </a:p>
          <a:p>
            <a:pPr lvl="0"/>
            <a:r>
              <a:rPr lang="en-IN" sz="3400" dirty="0"/>
              <a:t>Make it easy for visitors to find your contact information.</a:t>
            </a:r>
          </a:p>
          <a:p>
            <a:pPr lvl="0"/>
            <a:r>
              <a:rPr lang="en-IN" sz="3400" dirty="0"/>
              <a:t>If you request personal information from customers, make it clear why you're asking for it and what you'll do with it.</a:t>
            </a:r>
          </a:p>
          <a:p>
            <a:pPr lvl="0"/>
            <a:r>
              <a:rPr lang="en-IN" sz="3400" dirty="0"/>
              <a:t>Distinguish sponsored links, like ads, from the rest of your website’s content.</a:t>
            </a:r>
          </a:p>
          <a:p>
            <a:pPr marL="0" indent="0">
              <a:buNone/>
            </a:pPr>
            <a:r>
              <a:rPr lang="en-IN" sz="3400" dirty="0"/>
              <a:t>3.  </a:t>
            </a:r>
            <a:r>
              <a:rPr lang="en-IN" sz="3400" b="1" dirty="0"/>
              <a:t>Make mobile and computer navigation easy</a:t>
            </a:r>
            <a:endParaRPr lang="en-IN" sz="3400" dirty="0"/>
          </a:p>
          <a:p>
            <a:pPr lvl="0"/>
            <a:r>
              <a:rPr lang="en-IN" sz="3400" dirty="0"/>
              <a:t>Organize and design your page well, so people don’t have to hunt around for information.</a:t>
            </a:r>
          </a:p>
          <a:p>
            <a:pPr lvl="0"/>
            <a:r>
              <a:rPr lang="en-IN" sz="3400" dirty="0"/>
              <a:t>Make it quick and easy for people to order the product mentioned in your ad.</a:t>
            </a:r>
          </a:p>
          <a:p>
            <a:pPr lvl="0"/>
            <a:r>
              <a:rPr lang="en-IN" sz="3400" dirty="0"/>
              <a:t>Avoid pop-ups or other features that interfere with their navigation of your site.</a:t>
            </a:r>
          </a:p>
          <a:p>
            <a:pPr lvl="0"/>
            <a:r>
              <a:rPr lang="en-IN" sz="3400" dirty="0"/>
              <a:t>Help customers find what they’re looking for by prioritizing above-the-fold content.</a:t>
            </a:r>
          </a:p>
          <a:p>
            <a:pPr marL="0" indent="0">
              <a:buNone/>
            </a:pPr>
            <a:r>
              <a:rPr lang="en-IN" sz="3400" dirty="0"/>
              <a:t>4.  </a:t>
            </a:r>
            <a:r>
              <a:rPr lang="en-IN" sz="3400" b="1" dirty="0"/>
              <a:t>Be fast — decrease your landing page loading time </a:t>
            </a:r>
            <a:r>
              <a:rPr lang="en-IN" sz="3400" dirty="0"/>
              <a:t>Make sure your landing page loads quickly once someone clicks on your ad, whether on a computer or mobile device.</a:t>
            </a:r>
          </a:p>
          <a:p>
            <a:pPr marL="0" indent="0">
              <a:buNone/>
            </a:pPr>
            <a:r>
              <a:rPr lang="en-IN" sz="3400" dirty="0"/>
              <a:t>5. </a:t>
            </a:r>
            <a:r>
              <a:rPr lang="en-IN" sz="3400" b="1" dirty="0"/>
              <a:t>Make your site (even more) mobile-friendly</a:t>
            </a:r>
            <a:endParaRPr lang="en-IN" sz="3400" dirty="0"/>
          </a:p>
          <a:p>
            <a:pPr lvl="0"/>
            <a:r>
              <a:rPr lang="en-IN" sz="3400" dirty="0"/>
              <a:t>See how your site scores on mobile-friendliness and speed, and find out how to improve it. Test how mobile-friendly your site is with the link in our recap section at the end of this course.</a:t>
            </a:r>
          </a:p>
          <a:p>
            <a:pPr marL="0" lvl="0" indent="0">
              <a:buNone/>
            </a:pPr>
            <a:endParaRPr lang="en-IN" dirty="0"/>
          </a:p>
          <a:p>
            <a:pPr marL="0" indent="0">
              <a:buNone/>
            </a:pPr>
            <a:endParaRPr lang="en-IN" dirty="0"/>
          </a:p>
          <a:p>
            <a:endParaRPr lang="en-IN" dirty="0"/>
          </a:p>
        </p:txBody>
      </p:sp>
    </p:spTree>
    <p:extLst>
      <p:ext uri="{BB962C8B-B14F-4D97-AF65-F5344CB8AC3E}">
        <p14:creationId xmlns:p14="http://schemas.microsoft.com/office/powerpoint/2010/main" val="845743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AEFD3-7C05-4A04-A444-CF43B80CF44B}"/>
              </a:ext>
            </a:extLst>
          </p:cNvPr>
          <p:cNvSpPr>
            <a:spLocks noGrp="1"/>
          </p:cNvSpPr>
          <p:nvPr>
            <p:ph type="title"/>
          </p:nvPr>
        </p:nvSpPr>
        <p:spPr>
          <a:xfrm>
            <a:off x="1251678" y="382385"/>
            <a:ext cx="10178322" cy="596023"/>
          </a:xfrm>
        </p:spPr>
        <p:txBody>
          <a:bodyPr>
            <a:normAutofit fontScale="90000"/>
          </a:bodyPr>
          <a:lstStyle/>
          <a:p>
            <a:r>
              <a:rPr lang="en-IN" dirty="0"/>
              <a:t>Terminologies</a:t>
            </a:r>
          </a:p>
        </p:txBody>
      </p:sp>
      <p:sp>
        <p:nvSpPr>
          <p:cNvPr id="3" name="Content Placeholder 2">
            <a:extLst>
              <a:ext uri="{FF2B5EF4-FFF2-40B4-BE49-F238E27FC236}">
                <a16:creationId xmlns:a16="http://schemas.microsoft.com/office/drawing/2014/main" id="{3B8B3BEE-5E99-4F89-B2D4-928E187C2B23}"/>
              </a:ext>
            </a:extLst>
          </p:cNvPr>
          <p:cNvSpPr>
            <a:spLocks noGrp="1"/>
          </p:cNvSpPr>
          <p:nvPr>
            <p:ph idx="1"/>
          </p:nvPr>
        </p:nvSpPr>
        <p:spPr>
          <a:xfrm>
            <a:off x="1251678" y="1391479"/>
            <a:ext cx="10178322" cy="4488114"/>
          </a:xfrm>
        </p:spPr>
        <p:txBody>
          <a:bodyPr>
            <a:normAutofit lnSpcReduction="10000"/>
          </a:bodyPr>
          <a:lstStyle/>
          <a:p>
            <a:r>
              <a:rPr lang="en-IN" dirty="0"/>
              <a:t>Engagement : The number of people who liked, commented on, or shared a post compared to the # of impressions/reach. </a:t>
            </a:r>
            <a:r>
              <a:rPr lang="en-IN" i="1" dirty="0"/>
              <a:t>Anything above 1% is considered good.</a:t>
            </a:r>
            <a:endParaRPr lang="en-IN" dirty="0"/>
          </a:p>
          <a:p>
            <a:pPr marL="0" indent="0">
              <a:buNone/>
            </a:pPr>
            <a:r>
              <a:rPr lang="en-IN" dirty="0"/>
              <a:t>                           Engagement = </a:t>
            </a:r>
            <a:r>
              <a:rPr lang="en-IN" u="sng" dirty="0"/>
              <a:t>Likes + Comments + Clicks</a:t>
            </a:r>
            <a:br>
              <a:rPr lang="en-IN" u="sng" dirty="0"/>
            </a:br>
            <a:r>
              <a:rPr lang="en-IN" dirty="0"/>
              <a:t>                                                            Impressions</a:t>
            </a:r>
          </a:p>
          <a:p>
            <a:r>
              <a:rPr lang="en-IN" b="1" i="1" dirty="0"/>
              <a:t>Click-through-rate (CTR)</a:t>
            </a:r>
            <a:r>
              <a:rPr lang="en-IN" dirty="0"/>
              <a:t>: The number of times your ad was clicked compared to the number of impressions. </a:t>
            </a:r>
            <a:br>
              <a:rPr lang="en-IN" dirty="0"/>
            </a:br>
            <a:r>
              <a:rPr lang="en-IN" dirty="0"/>
              <a:t>Higher CTR = more effective campaign. Average AdWords CTR = 2.0%; average Facebook CTR = 0.9%*. </a:t>
            </a:r>
            <a:br>
              <a:rPr lang="en-IN" dirty="0"/>
            </a:br>
            <a:r>
              <a:rPr lang="en-IN" dirty="0"/>
              <a:t>                                 </a:t>
            </a:r>
            <a:r>
              <a:rPr lang="en-IN" b="1" i="1" dirty="0"/>
              <a:t>Calculation</a:t>
            </a:r>
            <a:r>
              <a:rPr lang="en-IN" b="1" dirty="0"/>
              <a:t>: </a:t>
            </a:r>
            <a:r>
              <a:rPr lang="en-IN" dirty="0"/>
              <a:t># Clicks ÷ Impressions</a:t>
            </a:r>
          </a:p>
          <a:p>
            <a:r>
              <a:rPr lang="en-IN" b="1" i="1" dirty="0"/>
              <a:t>Cost-per-click (CPC)</a:t>
            </a:r>
            <a:r>
              <a:rPr lang="en-IN" dirty="0"/>
              <a:t>: The price you pay for every click on your pay-per-click (PPC) marketing campaign. Lower doesn’t necessarily mean better. Average AdWords CPC: $1-$2; average Facebook CPC = $1.72.</a:t>
            </a:r>
          </a:p>
          <a:p>
            <a:pPr marL="0" indent="0">
              <a:buNone/>
            </a:pPr>
            <a:r>
              <a:rPr lang="en-IN" b="1" i="1" dirty="0"/>
              <a:t>                    Calculation</a:t>
            </a:r>
            <a:r>
              <a:rPr lang="en-IN" b="1" dirty="0"/>
              <a:t>: </a:t>
            </a:r>
            <a:r>
              <a:rPr lang="en-IN" dirty="0"/>
              <a:t>Total $$ spent on campaign ÷ # of clicks</a:t>
            </a:r>
          </a:p>
          <a:p>
            <a:endParaRPr lang="en-IN" dirty="0"/>
          </a:p>
          <a:p>
            <a:endParaRPr lang="en-IN" dirty="0"/>
          </a:p>
        </p:txBody>
      </p:sp>
    </p:spTree>
    <p:extLst>
      <p:ext uri="{BB962C8B-B14F-4D97-AF65-F5344CB8AC3E}">
        <p14:creationId xmlns:p14="http://schemas.microsoft.com/office/powerpoint/2010/main" val="417617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DE54F-8BAF-4B50-B837-D59ECC419E20}"/>
              </a:ext>
            </a:extLst>
          </p:cNvPr>
          <p:cNvSpPr>
            <a:spLocks noGrp="1"/>
          </p:cNvSpPr>
          <p:nvPr>
            <p:ph type="title"/>
          </p:nvPr>
        </p:nvSpPr>
        <p:spPr>
          <a:xfrm>
            <a:off x="1251678" y="382385"/>
            <a:ext cx="10178322" cy="770554"/>
          </a:xfrm>
        </p:spPr>
        <p:txBody>
          <a:bodyPr>
            <a:normAutofit fontScale="90000"/>
          </a:bodyPr>
          <a:lstStyle/>
          <a:p>
            <a:r>
              <a:rPr lang="en-IN" dirty="0"/>
              <a:t>Terminologies</a:t>
            </a:r>
          </a:p>
        </p:txBody>
      </p:sp>
      <p:sp>
        <p:nvSpPr>
          <p:cNvPr id="3" name="Content Placeholder 2">
            <a:extLst>
              <a:ext uri="{FF2B5EF4-FFF2-40B4-BE49-F238E27FC236}">
                <a16:creationId xmlns:a16="http://schemas.microsoft.com/office/drawing/2014/main" id="{121303C3-3026-464C-AB98-F7B807D45B3F}"/>
              </a:ext>
            </a:extLst>
          </p:cNvPr>
          <p:cNvSpPr>
            <a:spLocks noGrp="1"/>
          </p:cNvSpPr>
          <p:nvPr>
            <p:ph idx="1"/>
          </p:nvPr>
        </p:nvSpPr>
        <p:spPr>
          <a:xfrm>
            <a:off x="1251678" y="1457739"/>
            <a:ext cx="10178322" cy="4421853"/>
          </a:xfrm>
        </p:spPr>
        <p:txBody>
          <a:bodyPr>
            <a:normAutofit/>
          </a:bodyPr>
          <a:lstStyle/>
          <a:p>
            <a:r>
              <a:rPr lang="en-IN" b="1" i="1" dirty="0"/>
              <a:t># Leads generated</a:t>
            </a:r>
            <a:r>
              <a:rPr lang="en-IN" dirty="0"/>
              <a:t>: # of new leads from a campaign. A lead could be an email address, download, sign-up, etc. This number will be used to calculate other metrics.</a:t>
            </a:r>
          </a:p>
          <a:p>
            <a:pPr marL="0" indent="0">
              <a:buNone/>
            </a:pPr>
            <a:r>
              <a:rPr lang="en-IN" b="1" i="1" dirty="0"/>
              <a:t>Calculation</a:t>
            </a:r>
            <a:r>
              <a:rPr lang="en-IN" b="1" dirty="0"/>
              <a:t>: </a:t>
            </a:r>
            <a:r>
              <a:rPr lang="en-IN" dirty="0"/>
              <a:t>AdWords, create a landing page for each campaign, use a unique promo code, </a:t>
            </a:r>
            <a:br>
              <a:rPr lang="en-IN" dirty="0"/>
            </a:br>
            <a:r>
              <a:rPr lang="en-IN" dirty="0"/>
              <a:t> Mail Chimp, etc. </a:t>
            </a:r>
          </a:p>
          <a:p>
            <a:r>
              <a:rPr lang="en-IN" b="1" i="1" dirty="0"/>
              <a:t>Click conversion</a:t>
            </a:r>
            <a:r>
              <a:rPr lang="en-IN" dirty="0"/>
              <a:t>: The % of clicks that turn into a lead. Helps you better understand the effectiveness of your landing page or sales funnel. The higher the conversion the better.</a:t>
            </a:r>
          </a:p>
          <a:p>
            <a:pPr marL="0" indent="0">
              <a:buNone/>
            </a:pPr>
            <a:r>
              <a:rPr lang="en-IN" b="1" i="1" dirty="0"/>
              <a:t>                   Calculation</a:t>
            </a:r>
            <a:r>
              <a:rPr lang="en-IN" b="1" dirty="0"/>
              <a:t>: </a:t>
            </a:r>
            <a:r>
              <a:rPr lang="en-IN" dirty="0"/>
              <a:t># of leads ÷ # of clicks</a:t>
            </a:r>
          </a:p>
          <a:p>
            <a:r>
              <a:rPr lang="en-IN" b="1" i="1" dirty="0"/>
              <a:t>Cost-per-lead</a:t>
            </a:r>
            <a:r>
              <a:rPr lang="en-IN" dirty="0"/>
              <a:t>: How much it costs to acquire one lead. This, combined with other metrics like customer lifetime value (CLV), helps you determine if the cost to acquire a lead is actually</a:t>
            </a:r>
            <a:br>
              <a:rPr lang="en-IN" dirty="0"/>
            </a:br>
            <a:r>
              <a:rPr lang="en-IN" dirty="0"/>
              <a:t>worth it.</a:t>
            </a:r>
          </a:p>
          <a:p>
            <a:pPr marL="0" indent="0">
              <a:buNone/>
            </a:pPr>
            <a:r>
              <a:rPr lang="en-IN" b="1" i="1" dirty="0"/>
              <a:t>             Calculation</a:t>
            </a:r>
            <a:r>
              <a:rPr lang="en-IN" b="1" dirty="0"/>
              <a:t>: </a:t>
            </a:r>
            <a:r>
              <a:rPr lang="en-IN" dirty="0"/>
              <a:t>Total $$ on ad campaign ÷ # of leads</a:t>
            </a:r>
          </a:p>
          <a:p>
            <a:pPr marL="0" indent="0">
              <a:buNone/>
            </a:pPr>
            <a:endParaRPr lang="en-IN" dirty="0"/>
          </a:p>
          <a:p>
            <a:endParaRPr lang="en-IN" dirty="0"/>
          </a:p>
        </p:txBody>
      </p:sp>
    </p:spTree>
    <p:extLst>
      <p:ext uri="{BB962C8B-B14F-4D97-AF65-F5344CB8AC3E}">
        <p14:creationId xmlns:p14="http://schemas.microsoft.com/office/powerpoint/2010/main" val="883293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459B1-005D-4DC2-9F93-85D53E4EBF42}"/>
              </a:ext>
            </a:extLst>
          </p:cNvPr>
          <p:cNvSpPr>
            <a:spLocks noGrp="1"/>
          </p:cNvSpPr>
          <p:nvPr>
            <p:ph type="title"/>
          </p:nvPr>
        </p:nvSpPr>
        <p:spPr>
          <a:xfrm>
            <a:off x="1251678" y="382385"/>
            <a:ext cx="10178322" cy="585024"/>
          </a:xfrm>
        </p:spPr>
        <p:txBody>
          <a:bodyPr>
            <a:normAutofit fontScale="90000"/>
          </a:bodyPr>
          <a:lstStyle/>
          <a:p>
            <a:r>
              <a:rPr lang="en-IN" dirty="0"/>
              <a:t>Terminologies</a:t>
            </a:r>
          </a:p>
        </p:txBody>
      </p:sp>
      <p:sp>
        <p:nvSpPr>
          <p:cNvPr id="3" name="Content Placeholder 2">
            <a:extLst>
              <a:ext uri="{FF2B5EF4-FFF2-40B4-BE49-F238E27FC236}">
                <a16:creationId xmlns:a16="http://schemas.microsoft.com/office/drawing/2014/main" id="{5FB5C476-C5CD-4931-8516-4F13F042FE8C}"/>
              </a:ext>
            </a:extLst>
          </p:cNvPr>
          <p:cNvSpPr>
            <a:spLocks noGrp="1"/>
          </p:cNvSpPr>
          <p:nvPr>
            <p:ph idx="1"/>
          </p:nvPr>
        </p:nvSpPr>
        <p:spPr>
          <a:xfrm>
            <a:off x="1251678" y="1205947"/>
            <a:ext cx="10178322" cy="5393635"/>
          </a:xfrm>
        </p:spPr>
        <p:txBody>
          <a:bodyPr>
            <a:normAutofit fontScale="62500" lnSpcReduction="20000"/>
          </a:bodyPr>
          <a:lstStyle/>
          <a:p>
            <a:r>
              <a:rPr lang="en-IN" b="1" i="1" dirty="0"/>
              <a:t>Customer acquisition cost</a:t>
            </a:r>
            <a:r>
              <a:rPr lang="en-IN" dirty="0"/>
              <a:t>: The total cost it took to acquire one customer. This amount must be lower than the customer lifetime value (CLV) otherwise you’re losing $$ on every new customer.</a:t>
            </a:r>
          </a:p>
          <a:p>
            <a:pPr marL="0" indent="0">
              <a:buNone/>
            </a:pPr>
            <a:r>
              <a:rPr lang="en-IN" b="1" i="1" dirty="0"/>
              <a:t>                          Calculation</a:t>
            </a:r>
            <a:r>
              <a:rPr lang="en-IN" b="1" dirty="0"/>
              <a:t>: </a:t>
            </a:r>
            <a:r>
              <a:rPr lang="en-IN" dirty="0"/>
              <a:t>Total spend on marketing (software, ads, salaries, etc.) ÷ Total # of customers</a:t>
            </a:r>
          </a:p>
          <a:p>
            <a:pPr marL="0" indent="0">
              <a:buNone/>
            </a:pPr>
            <a:r>
              <a:rPr lang="en-IN" b="1" i="1" dirty="0"/>
              <a:t>Example</a:t>
            </a:r>
            <a:r>
              <a:rPr lang="en-IN" dirty="0"/>
              <a:t>: In one year, you acquired 100 new customers but spent the following on marketing:</a:t>
            </a:r>
          </a:p>
          <a:p>
            <a:pPr marL="0" indent="0">
              <a:buNone/>
            </a:pPr>
            <a:r>
              <a:rPr lang="en-IN" dirty="0"/>
              <a:t>                  ○ $5,000 in marketing software (CRM, design, etc.)</a:t>
            </a:r>
          </a:p>
          <a:p>
            <a:pPr marL="0" indent="0">
              <a:buNone/>
            </a:pPr>
            <a:r>
              <a:rPr lang="en-IN" dirty="0"/>
              <a:t>                  ○ $10,000 in PPC advertising (AdWords, Facebook, etc.)</a:t>
            </a:r>
            <a:br>
              <a:rPr lang="en-IN" dirty="0"/>
            </a:br>
            <a:r>
              <a:rPr lang="en-IN" dirty="0"/>
              <a:t>                  ○ $25,000 in salaries</a:t>
            </a:r>
          </a:p>
          <a:p>
            <a:pPr marL="0" indent="0">
              <a:buNone/>
            </a:pPr>
            <a:r>
              <a:rPr lang="en-IN" b="1" dirty="0"/>
              <a:t>      Customer acquisition cost = $400 </a:t>
            </a:r>
            <a:r>
              <a:rPr lang="en-IN" dirty="0"/>
              <a:t>($40,000 ÷ 100)</a:t>
            </a:r>
          </a:p>
          <a:p>
            <a:pPr marL="0" indent="0">
              <a:buNone/>
            </a:pPr>
            <a:endParaRPr lang="en-IN" dirty="0"/>
          </a:p>
          <a:p>
            <a:r>
              <a:rPr lang="en-IN" b="1" i="1" dirty="0"/>
              <a:t>Customer lifetime value</a:t>
            </a:r>
            <a:r>
              <a:rPr lang="en-IN" dirty="0"/>
              <a:t>: The total $$ a customer will spend over their lifetime as a customer.</a:t>
            </a:r>
          </a:p>
          <a:p>
            <a:pPr marL="0" indent="0">
              <a:buNone/>
            </a:pPr>
            <a:r>
              <a:rPr lang="en-IN" b="1" i="1" dirty="0"/>
              <a:t>                            Calculation</a:t>
            </a:r>
            <a:r>
              <a:rPr lang="en-IN" b="1" dirty="0"/>
              <a:t>:  </a:t>
            </a:r>
            <a:r>
              <a:rPr lang="en-IN" dirty="0"/>
              <a:t>1𝑦𝑒𝑎𝑟 𝑔𝑟𝑜𝑠𝑠 𝑝𝑟𝑜𝑓𝑖𝑡 ×</a:t>
            </a:r>
            <a:r>
              <a:rPr lang="en-IN" u="sng" dirty="0"/>
              <a:t>                       Yearly retention rate</a:t>
            </a:r>
            <a:br>
              <a:rPr lang="en-IN" dirty="0"/>
            </a:br>
            <a:r>
              <a:rPr lang="en-IN" dirty="0"/>
              <a:t>                                                                                  1+discount rate - yearly retention rate</a:t>
            </a:r>
          </a:p>
          <a:p>
            <a:r>
              <a:rPr lang="en-IN" dirty="0"/>
              <a:t>Gross Profit – Total revenue x Average profit margin </a:t>
            </a:r>
          </a:p>
          <a:p>
            <a:r>
              <a:rPr lang="en-IN" dirty="0"/>
              <a:t>Discount  rate – The weighted average cost of capital (WACC) 10%</a:t>
            </a:r>
          </a:p>
          <a:p>
            <a:r>
              <a:rPr lang="en-IN" dirty="0"/>
              <a:t>Retention rate –</a:t>
            </a:r>
            <a:r>
              <a:rPr lang="en-IN" u="sng" dirty="0"/>
              <a:t> (#customers at the end pf period-new customers acquired)</a:t>
            </a:r>
            <a:br>
              <a:rPr lang="en-IN" u="sng" dirty="0"/>
            </a:br>
            <a:r>
              <a:rPr lang="en-IN" dirty="0"/>
              <a:t>                                 # customers at the start of the period</a:t>
            </a:r>
          </a:p>
          <a:p>
            <a:pPr marL="0" indent="0">
              <a:buNone/>
            </a:pPr>
            <a:r>
              <a:rPr lang="en-IN" b="1" dirty="0"/>
              <a:t>Assumptions</a:t>
            </a:r>
          </a:p>
          <a:p>
            <a:pPr marL="0" indent="0">
              <a:buNone/>
            </a:pPr>
            <a:r>
              <a:rPr lang="en-IN" dirty="0"/>
              <a:t>Total yearly sales $1,000 </a:t>
            </a:r>
            <a:br>
              <a:rPr lang="en-IN" dirty="0"/>
            </a:br>
            <a:r>
              <a:rPr lang="en-IN" dirty="0"/>
              <a:t>Gross profit margin 75% </a:t>
            </a:r>
            <a:br>
              <a:rPr lang="en-IN" dirty="0"/>
            </a:br>
            <a:r>
              <a:rPr lang="en-IN" dirty="0"/>
              <a:t>Gross profit $750 </a:t>
            </a:r>
            <a:br>
              <a:rPr lang="en-IN" dirty="0"/>
            </a:br>
            <a:r>
              <a:rPr lang="en-IN" dirty="0"/>
              <a:t>Yearly retention rate 65% </a:t>
            </a:r>
            <a:br>
              <a:rPr lang="en-IN" dirty="0"/>
            </a:br>
            <a:r>
              <a:rPr lang="en-IN" dirty="0"/>
              <a:t>Discount Rate 10% </a:t>
            </a:r>
          </a:p>
          <a:p>
            <a:pPr marL="0" indent="0">
              <a:buNone/>
            </a:pPr>
            <a:endParaRPr lang="en-IN" dirty="0"/>
          </a:p>
        </p:txBody>
      </p:sp>
    </p:spTree>
    <p:extLst>
      <p:ext uri="{BB962C8B-B14F-4D97-AF65-F5344CB8AC3E}">
        <p14:creationId xmlns:p14="http://schemas.microsoft.com/office/powerpoint/2010/main" val="560328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E96ED-30DA-4D62-A279-6FCD0998178A}"/>
              </a:ext>
            </a:extLst>
          </p:cNvPr>
          <p:cNvSpPr>
            <a:spLocks noGrp="1"/>
          </p:cNvSpPr>
          <p:nvPr>
            <p:ph type="title"/>
          </p:nvPr>
        </p:nvSpPr>
        <p:spPr>
          <a:xfrm>
            <a:off x="1251677" y="645105"/>
            <a:ext cx="4357499" cy="705393"/>
          </a:xfrm>
        </p:spPr>
        <p:txBody>
          <a:bodyPr>
            <a:normAutofit/>
          </a:bodyPr>
          <a:lstStyle/>
          <a:p>
            <a:r>
              <a:rPr lang="en-IN" sz="4400" dirty="0"/>
              <a:t>Terminologies</a:t>
            </a:r>
          </a:p>
        </p:txBody>
      </p:sp>
      <p:sp>
        <p:nvSpPr>
          <p:cNvPr id="3" name="Content Placeholder 2">
            <a:extLst>
              <a:ext uri="{FF2B5EF4-FFF2-40B4-BE49-F238E27FC236}">
                <a16:creationId xmlns:a16="http://schemas.microsoft.com/office/drawing/2014/main" id="{224B157C-7DF8-4B00-854E-2F7793A1708B}"/>
              </a:ext>
            </a:extLst>
          </p:cNvPr>
          <p:cNvSpPr>
            <a:spLocks noGrp="1"/>
          </p:cNvSpPr>
          <p:nvPr>
            <p:ph idx="1"/>
          </p:nvPr>
        </p:nvSpPr>
        <p:spPr>
          <a:xfrm>
            <a:off x="1251678" y="1463041"/>
            <a:ext cx="6063522" cy="4416552"/>
          </a:xfrm>
        </p:spPr>
        <p:txBody>
          <a:bodyPr>
            <a:normAutofit fontScale="77500" lnSpcReduction="20000"/>
          </a:bodyPr>
          <a:lstStyle/>
          <a:p>
            <a:pPr>
              <a:lnSpc>
                <a:spcPct val="100000"/>
              </a:lnSpc>
            </a:pPr>
            <a:r>
              <a:rPr lang="en-IN" sz="1900" b="1" i="1" dirty="0">
                <a:solidFill>
                  <a:schemeClr val="tx1"/>
                </a:solidFill>
              </a:rPr>
              <a:t>Net promoter score</a:t>
            </a:r>
            <a:r>
              <a:rPr lang="en-IN" sz="1900" dirty="0">
                <a:solidFill>
                  <a:schemeClr val="tx1"/>
                </a:solidFill>
              </a:rPr>
              <a:t>: A score between -100% and 100% that measures a customer’s willingness to recommend your company's products or services to others. These people are your true brand ambassadors.</a:t>
            </a:r>
          </a:p>
          <a:p>
            <a:pPr marL="0" indent="0">
              <a:lnSpc>
                <a:spcPct val="100000"/>
              </a:lnSpc>
              <a:buNone/>
            </a:pPr>
            <a:r>
              <a:rPr lang="en-IN" sz="1900" b="1" i="1" dirty="0">
                <a:solidFill>
                  <a:schemeClr val="tx1"/>
                </a:solidFill>
              </a:rPr>
              <a:t> Calculation</a:t>
            </a:r>
            <a:r>
              <a:rPr lang="en-IN" sz="1900" b="1" dirty="0">
                <a:solidFill>
                  <a:schemeClr val="tx1"/>
                </a:solidFill>
              </a:rPr>
              <a:t>:</a:t>
            </a:r>
            <a:endParaRPr lang="en-IN" sz="1900" dirty="0">
              <a:solidFill>
                <a:schemeClr val="tx1"/>
              </a:solidFill>
            </a:endParaRPr>
          </a:p>
          <a:p>
            <a:pPr lvl="0" fontAlgn="base">
              <a:lnSpc>
                <a:spcPct val="100000"/>
              </a:lnSpc>
            </a:pPr>
            <a:r>
              <a:rPr lang="en-IN" sz="1900" dirty="0">
                <a:solidFill>
                  <a:schemeClr val="tx1"/>
                </a:solidFill>
              </a:rPr>
              <a:t>Send survey that asks “On a scale of 0 to 10, how likely is it you would recommend this company to a friend?”</a:t>
            </a:r>
          </a:p>
          <a:p>
            <a:pPr lvl="0" fontAlgn="base">
              <a:lnSpc>
                <a:spcPct val="100000"/>
              </a:lnSpc>
            </a:pPr>
            <a:r>
              <a:rPr lang="en-IN" sz="1900" dirty="0">
                <a:solidFill>
                  <a:schemeClr val="tx1"/>
                </a:solidFill>
              </a:rPr>
              <a:t>Calculate the % of 10s and 9s (your promotors)</a:t>
            </a:r>
          </a:p>
          <a:p>
            <a:pPr lvl="0" fontAlgn="base">
              <a:lnSpc>
                <a:spcPct val="100000"/>
              </a:lnSpc>
            </a:pPr>
            <a:r>
              <a:rPr lang="en-IN" sz="1900" dirty="0">
                <a:solidFill>
                  <a:schemeClr val="tx1"/>
                </a:solidFill>
              </a:rPr>
              <a:t>Calculate the % of 0s through 6s (your detractors)</a:t>
            </a:r>
          </a:p>
          <a:p>
            <a:pPr lvl="0" fontAlgn="base">
              <a:lnSpc>
                <a:spcPct val="100000"/>
              </a:lnSpc>
            </a:pPr>
            <a:r>
              <a:rPr lang="en-IN" sz="1900" dirty="0">
                <a:solidFill>
                  <a:schemeClr val="tx1"/>
                </a:solidFill>
              </a:rPr>
              <a:t>Subtract the % detractors from promotors</a:t>
            </a:r>
          </a:p>
          <a:p>
            <a:pPr lvl="0" fontAlgn="base">
              <a:lnSpc>
                <a:spcPct val="100000"/>
              </a:lnSpc>
            </a:pPr>
            <a:endParaRPr lang="en-IN" sz="1900" dirty="0">
              <a:solidFill>
                <a:schemeClr val="tx1"/>
              </a:solidFill>
            </a:endParaRPr>
          </a:p>
          <a:p>
            <a:pPr lvl="0" fontAlgn="base">
              <a:lnSpc>
                <a:spcPct val="100000"/>
              </a:lnSpc>
            </a:pPr>
            <a:r>
              <a:rPr lang="en-IN" sz="1900" dirty="0">
                <a:solidFill>
                  <a:schemeClr val="tx1"/>
                </a:solidFill>
              </a:rPr>
              <a:t>Net profit: The actual profit your campaigns produced after excluding all expenses for the campaign.</a:t>
            </a:r>
          </a:p>
          <a:p>
            <a:pPr marL="0" indent="0" fontAlgn="base">
              <a:lnSpc>
                <a:spcPct val="100000"/>
              </a:lnSpc>
              <a:buNone/>
            </a:pPr>
            <a:r>
              <a:rPr lang="en-IN" b="1" i="1" dirty="0"/>
              <a:t>              </a:t>
            </a:r>
            <a:r>
              <a:rPr lang="en-IN" b="1" i="1" dirty="0">
                <a:solidFill>
                  <a:schemeClr val="tx1"/>
                </a:solidFill>
              </a:rPr>
              <a:t>Calculation</a:t>
            </a:r>
            <a:r>
              <a:rPr lang="en-IN" b="1" dirty="0">
                <a:solidFill>
                  <a:schemeClr val="tx1"/>
                </a:solidFill>
              </a:rPr>
              <a:t>: </a:t>
            </a:r>
            <a:r>
              <a:rPr lang="en-IN" dirty="0">
                <a:solidFill>
                  <a:schemeClr val="tx1"/>
                </a:solidFill>
              </a:rPr>
              <a:t>Revenue – Expenses</a:t>
            </a:r>
          </a:p>
          <a:p>
            <a:pPr fontAlgn="base">
              <a:lnSpc>
                <a:spcPct val="100000"/>
              </a:lnSpc>
            </a:pPr>
            <a:r>
              <a:rPr lang="en-IN" dirty="0">
                <a:solidFill>
                  <a:schemeClr val="tx1"/>
                </a:solidFill>
              </a:rPr>
              <a:t>Example: As a result of a PPC campaign, 15 customers bought your “How to become a unicorn“ course for total revenue of $1,000. The PPC campaign cost you $600. The net profit would be $400 ($1,000 - $600</a:t>
            </a:r>
            <a:r>
              <a:rPr lang="en-IN" dirty="0"/>
              <a:t>)</a:t>
            </a:r>
          </a:p>
          <a:p>
            <a:pPr lvl="0" fontAlgn="base">
              <a:lnSpc>
                <a:spcPct val="100000"/>
              </a:lnSpc>
            </a:pPr>
            <a:endParaRPr lang="en-IN" sz="1400" dirty="0">
              <a:solidFill>
                <a:schemeClr val="tx1"/>
              </a:solidFill>
            </a:endParaRPr>
          </a:p>
          <a:p>
            <a:pPr marL="0" indent="0">
              <a:lnSpc>
                <a:spcPct val="100000"/>
              </a:lnSpc>
              <a:buNone/>
            </a:pPr>
            <a:endParaRPr lang="en-IN" sz="1400" dirty="0">
              <a:solidFill>
                <a:schemeClr val="tx1"/>
              </a:solidFill>
            </a:endParaRPr>
          </a:p>
        </p:txBody>
      </p:sp>
      <p:pic>
        <p:nvPicPr>
          <p:cNvPr id="4" name="Picture 3">
            <a:extLst>
              <a:ext uri="{FF2B5EF4-FFF2-40B4-BE49-F238E27FC236}">
                <a16:creationId xmlns:a16="http://schemas.microsoft.com/office/drawing/2014/main" id="{0BB1F74B-C3F4-43C3-A26A-552747B63B33}"/>
              </a:ext>
            </a:extLst>
          </p:cNvPr>
          <p:cNvPicPr>
            <a:picLocks noChangeAspect="1"/>
          </p:cNvPicPr>
          <p:nvPr/>
        </p:nvPicPr>
        <p:blipFill>
          <a:blip r:embed="rId2"/>
          <a:stretch>
            <a:fillRect/>
          </a:stretch>
        </p:blipFill>
        <p:spPr>
          <a:xfrm>
            <a:off x="7441809" y="1350499"/>
            <a:ext cx="3833128" cy="2078502"/>
          </a:xfrm>
          <a:prstGeom prst="rect">
            <a:avLst/>
          </a:prstGeom>
        </p:spPr>
      </p:pic>
    </p:spTree>
    <p:extLst>
      <p:ext uri="{BB962C8B-B14F-4D97-AF65-F5344CB8AC3E}">
        <p14:creationId xmlns:p14="http://schemas.microsoft.com/office/powerpoint/2010/main" val="1921325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04AA8-C2E6-4402-86B1-5D4703BF0C1B}"/>
              </a:ext>
            </a:extLst>
          </p:cNvPr>
          <p:cNvSpPr>
            <a:spLocks noGrp="1"/>
          </p:cNvSpPr>
          <p:nvPr>
            <p:ph type="title"/>
          </p:nvPr>
        </p:nvSpPr>
        <p:spPr>
          <a:xfrm>
            <a:off x="1251678" y="395637"/>
            <a:ext cx="10178322" cy="596023"/>
          </a:xfrm>
        </p:spPr>
        <p:txBody>
          <a:bodyPr>
            <a:normAutofit fontScale="90000"/>
          </a:bodyPr>
          <a:lstStyle/>
          <a:p>
            <a:r>
              <a:rPr lang="en-IN" dirty="0"/>
              <a:t>Terminologies</a:t>
            </a:r>
          </a:p>
        </p:txBody>
      </p:sp>
      <p:sp>
        <p:nvSpPr>
          <p:cNvPr id="3" name="Content Placeholder 2">
            <a:extLst>
              <a:ext uri="{FF2B5EF4-FFF2-40B4-BE49-F238E27FC236}">
                <a16:creationId xmlns:a16="http://schemas.microsoft.com/office/drawing/2014/main" id="{4AFBAD96-AC73-4F27-B0F3-DED707E40F1C}"/>
              </a:ext>
            </a:extLst>
          </p:cNvPr>
          <p:cNvSpPr>
            <a:spLocks noGrp="1"/>
          </p:cNvSpPr>
          <p:nvPr>
            <p:ph idx="1"/>
          </p:nvPr>
        </p:nvSpPr>
        <p:spPr/>
        <p:txBody>
          <a:bodyPr/>
          <a:lstStyle/>
          <a:p>
            <a:r>
              <a:rPr lang="en-IN" b="1" i="1" dirty="0"/>
              <a:t>Return on investment (ROI)</a:t>
            </a:r>
            <a:r>
              <a:rPr lang="en-IN" dirty="0"/>
              <a:t>: Ultimately the most important metric. ROI measures the efficiency of an investment. Tells you which initiative is working and which is not. This lets you know how to allocate your budget. ROI should &gt; 500%.</a:t>
            </a:r>
          </a:p>
          <a:p>
            <a:r>
              <a:rPr lang="en-IN" b="1" i="1" dirty="0"/>
              <a:t>Calculation:  </a:t>
            </a:r>
            <a:br>
              <a:rPr lang="en-IN" b="1" i="1" dirty="0"/>
            </a:br>
            <a:r>
              <a:rPr lang="en-IN" b="1" i="1" dirty="0"/>
              <a:t>                     ROI = </a:t>
            </a:r>
            <a:r>
              <a:rPr lang="en-IN" b="1" i="1" u="sng" dirty="0"/>
              <a:t>Revenue from initiative – Initiative expenses</a:t>
            </a:r>
            <a:br>
              <a:rPr lang="en-IN" b="1" i="1" u="sng" dirty="0"/>
            </a:br>
            <a:r>
              <a:rPr lang="en-IN" b="1" i="1" dirty="0"/>
              <a:t>                                              Initiative expenses</a:t>
            </a:r>
          </a:p>
          <a:p>
            <a:r>
              <a:rPr lang="en-IN" b="1" i="1" dirty="0"/>
              <a:t>Example</a:t>
            </a:r>
            <a:r>
              <a:rPr lang="en-IN" dirty="0"/>
              <a:t>: Using the last example, you had total revenue of $1,000 and expenses of $400.</a:t>
            </a:r>
          </a:p>
          <a:p>
            <a:r>
              <a:rPr lang="en-IN" b="1" dirty="0"/>
              <a:t>ROI = ($1,000 -$400) ÷$400 = 150%</a:t>
            </a:r>
            <a:endParaRPr lang="en-IN" dirty="0"/>
          </a:p>
        </p:txBody>
      </p:sp>
    </p:spTree>
    <p:extLst>
      <p:ext uri="{BB962C8B-B14F-4D97-AF65-F5344CB8AC3E}">
        <p14:creationId xmlns:p14="http://schemas.microsoft.com/office/powerpoint/2010/main" val="3319989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3833C-1F50-442B-AD2B-48187B1231F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5D923F8-A365-4FE7-A67B-123A1AF9EC76}"/>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4213106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ED720-3335-4DFA-9AD3-2E8F3262BE3F}"/>
              </a:ext>
            </a:extLst>
          </p:cNvPr>
          <p:cNvSpPr>
            <a:spLocks noGrp="1"/>
          </p:cNvSpPr>
          <p:nvPr>
            <p:ph type="title"/>
          </p:nvPr>
        </p:nvSpPr>
        <p:spPr/>
        <p:txBody>
          <a:bodyPr>
            <a:normAutofit fontScale="90000"/>
          </a:bodyPr>
          <a:lstStyle/>
          <a:p>
            <a:r>
              <a:rPr lang="en-IN" b="1" dirty="0"/>
              <a:t>Choose where customers see your ads</a:t>
            </a:r>
            <a:br>
              <a:rPr lang="en-IN" b="1" dirty="0"/>
            </a:br>
            <a:endParaRPr lang="en-IN" dirty="0"/>
          </a:p>
        </p:txBody>
      </p:sp>
      <p:sp>
        <p:nvSpPr>
          <p:cNvPr id="3" name="Content Placeholder 2">
            <a:extLst>
              <a:ext uri="{FF2B5EF4-FFF2-40B4-BE49-F238E27FC236}">
                <a16:creationId xmlns:a16="http://schemas.microsoft.com/office/drawing/2014/main" id="{1E53AC1A-D4F2-4F25-87A9-E2B4A26E9895}"/>
              </a:ext>
            </a:extLst>
          </p:cNvPr>
          <p:cNvSpPr>
            <a:spLocks noGrp="1"/>
          </p:cNvSpPr>
          <p:nvPr>
            <p:ph idx="1"/>
          </p:nvPr>
        </p:nvSpPr>
        <p:spPr/>
        <p:txBody>
          <a:bodyPr/>
          <a:lstStyle/>
          <a:p>
            <a:r>
              <a:rPr lang="en-IN" dirty="0"/>
              <a:t>Customers may see your ads with their search results, on Google or partner websites, or in mobile apps.</a:t>
            </a:r>
          </a:p>
          <a:p>
            <a:r>
              <a:rPr lang="en-IN" dirty="0"/>
              <a:t>How to identify where customers may see your ads</a:t>
            </a:r>
            <a:br>
              <a:rPr lang="en-IN" dirty="0"/>
            </a:br>
            <a:endParaRPr lang="en-IN" dirty="0"/>
          </a:p>
          <a:p>
            <a:r>
              <a:rPr lang="en-IN" dirty="0"/>
              <a:t>Which ad formats can be used on each Google network</a:t>
            </a:r>
          </a:p>
          <a:p>
            <a:pPr marL="0" indent="0">
              <a:buNone/>
            </a:pPr>
            <a:endParaRPr lang="en-IN" dirty="0"/>
          </a:p>
        </p:txBody>
      </p:sp>
    </p:spTree>
    <p:extLst>
      <p:ext uri="{BB962C8B-B14F-4D97-AF65-F5344CB8AC3E}">
        <p14:creationId xmlns:p14="http://schemas.microsoft.com/office/powerpoint/2010/main" val="1836370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EE215-1456-40E8-AB51-3B78AD41066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E16179E-599E-41DE-9608-5C1FFDD2D293}"/>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3596903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9ADF7-BBC6-4237-8FF8-84A5BB1F852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6B92D63-324F-4937-BFA9-B722E1CA221B}"/>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3498396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7B197-B4AF-42C6-999D-5FC866C23DD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C119274-2043-45D0-8736-18C1911CD5AF}"/>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632528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844E-CFAD-44B5-B01A-2DC00883B5D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7A28020-BEDA-4B03-B686-8FE06FBA2DDF}"/>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1130039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7771F-9F4D-48E1-AA67-EA7D99C4EEB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EAF7D98-8C15-4895-A22E-7DEBD6680855}"/>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37832335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08F47-017A-4475-B7AC-3D05EA77A96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3C50945-441C-4A63-B4A6-F03147F09617}"/>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39612911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591B-79EC-45D7-86FE-F708D1E2A4D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689C1AB-351B-44E1-BDF6-C3E5E10CF9BB}"/>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3676529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E6BD7-34CD-4055-8819-CF5331A8EB7D}"/>
              </a:ext>
            </a:extLst>
          </p:cNvPr>
          <p:cNvSpPr>
            <a:spLocks noGrp="1"/>
          </p:cNvSpPr>
          <p:nvPr>
            <p:ph type="title"/>
          </p:nvPr>
        </p:nvSpPr>
        <p:spPr/>
        <p:txBody>
          <a:bodyPr/>
          <a:lstStyle/>
          <a:p>
            <a:r>
              <a:rPr lang="en-IN" b="1" dirty="0"/>
              <a:t>Google Network</a:t>
            </a:r>
            <a:br>
              <a:rPr lang="en-IN" b="1" dirty="0"/>
            </a:br>
            <a:endParaRPr lang="en-IN" dirty="0"/>
          </a:p>
        </p:txBody>
      </p:sp>
      <p:sp>
        <p:nvSpPr>
          <p:cNvPr id="3" name="Content Placeholder 2">
            <a:extLst>
              <a:ext uri="{FF2B5EF4-FFF2-40B4-BE49-F238E27FC236}">
                <a16:creationId xmlns:a16="http://schemas.microsoft.com/office/drawing/2014/main" id="{12842086-6F22-4D4B-A05C-287A63011C88}"/>
              </a:ext>
            </a:extLst>
          </p:cNvPr>
          <p:cNvSpPr>
            <a:spLocks noGrp="1"/>
          </p:cNvSpPr>
          <p:nvPr>
            <p:ph idx="1"/>
          </p:nvPr>
        </p:nvSpPr>
        <p:spPr/>
        <p:txBody>
          <a:bodyPr>
            <a:normAutofit fontScale="47500" lnSpcReduction="20000"/>
          </a:bodyPr>
          <a:lstStyle/>
          <a:p>
            <a:r>
              <a:rPr lang="en-IN" sz="2500" dirty="0"/>
              <a:t>"What exactly do they mean by Google Network?“</a:t>
            </a:r>
          </a:p>
          <a:p>
            <a:r>
              <a:rPr lang="en-IN" sz="2500" dirty="0"/>
              <a:t>It is made up of two networks: Search and Display. They're the places where your AdWords ads can appear, including: Google sites, partner sites, and other placements like mobile phone apps.</a:t>
            </a:r>
          </a:p>
          <a:p>
            <a:r>
              <a:rPr lang="en-IN" sz="2500" dirty="0"/>
              <a:t>Search Network – Ads may appear on: </a:t>
            </a:r>
          </a:p>
          <a:p>
            <a:pPr marL="457200" indent="-457200">
              <a:buAutoNum type="alphaLcPeriod"/>
            </a:pPr>
            <a:r>
              <a:rPr lang="en-IN" sz="2500" dirty="0"/>
              <a:t>Google search, Google Maps, Google Play &amp; Google Shopping.</a:t>
            </a:r>
          </a:p>
          <a:p>
            <a:pPr marL="457200" indent="-457200">
              <a:buAutoNum type="alphaLcPeriod"/>
            </a:pPr>
            <a:r>
              <a:rPr lang="en-IN" sz="2500" dirty="0"/>
              <a:t>Search sites that partner with Google.</a:t>
            </a:r>
          </a:p>
          <a:p>
            <a:pPr marL="0" indent="0">
              <a:buNone/>
            </a:pPr>
            <a:endParaRPr lang="en-IN" sz="2500" dirty="0"/>
          </a:p>
          <a:p>
            <a:r>
              <a:rPr lang="en-IN" sz="2500" dirty="0"/>
              <a:t>Display network – Ads may appear on:</a:t>
            </a:r>
          </a:p>
          <a:p>
            <a:pPr marL="457200" indent="-457200">
              <a:buAutoNum type="alphaLcPeriod"/>
            </a:pPr>
            <a:r>
              <a:rPr lang="en-IN" sz="2500" dirty="0"/>
              <a:t>Google sites like </a:t>
            </a:r>
            <a:r>
              <a:rPr lang="en-IN" sz="2500" dirty="0" err="1"/>
              <a:t>Youtube</a:t>
            </a:r>
            <a:r>
              <a:rPr lang="en-IN" sz="2500" dirty="0"/>
              <a:t>, Blogger &amp; Gmail.</a:t>
            </a:r>
          </a:p>
          <a:p>
            <a:pPr marL="457200" indent="-457200">
              <a:buAutoNum type="alphaLcPeriod"/>
            </a:pPr>
            <a:r>
              <a:rPr lang="en-IN" sz="2500" dirty="0"/>
              <a:t>Partnering websites across the internet.</a:t>
            </a:r>
          </a:p>
          <a:p>
            <a:pPr marL="0" indent="0">
              <a:buNone/>
            </a:pPr>
            <a:endParaRPr lang="en-IN" dirty="0"/>
          </a:p>
          <a:p>
            <a:pPr marL="0" indent="0">
              <a:buNone/>
            </a:pPr>
            <a:endParaRPr lang="en-IN" dirty="0"/>
          </a:p>
          <a:p>
            <a:pPr marL="0" indent="0">
              <a:buNone/>
            </a:pPr>
            <a:endParaRPr lang="en-IN" dirty="0"/>
          </a:p>
          <a:p>
            <a:pPr marL="0" indent="0">
              <a:buNone/>
            </a:pPr>
            <a:r>
              <a:rPr lang="en-IN" dirty="0"/>
              <a:t>  </a:t>
            </a:r>
          </a:p>
        </p:txBody>
      </p:sp>
    </p:spTree>
    <p:extLst>
      <p:ext uri="{BB962C8B-B14F-4D97-AF65-F5344CB8AC3E}">
        <p14:creationId xmlns:p14="http://schemas.microsoft.com/office/powerpoint/2010/main" val="1620530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418A9-4712-4858-B28B-5656E36D1118}"/>
              </a:ext>
            </a:extLst>
          </p:cNvPr>
          <p:cNvSpPr>
            <a:spLocks noGrp="1"/>
          </p:cNvSpPr>
          <p:nvPr>
            <p:ph type="title"/>
          </p:nvPr>
        </p:nvSpPr>
        <p:spPr/>
        <p:txBody>
          <a:bodyPr/>
          <a:lstStyle/>
          <a:p>
            <a:r>
              <a:rPr lang="en-IN" b="1" dirty="0"/>
              <a:t>Ad formats on the Google Network</a:t>
            </a:r>
            <a:endParaRPr lang="en-IN" dirty="0"/>
          </a:p>
        </p:txBody>
      </p:sp>
      <p:sp>
        <p:nvSpPr>
          <p:cNvPr id="3" name="Content Placeholder 2">
            <a:extLst>
              <a:ext uri="{FF2B5EF4-FFF2-40B4-BE49-F238E27FC236}">
                <a16:creationId xmlns:a16="http://schemas.microsoft.com/office/drawing/2014/main" id="{542994C9-369B-4EF1-9A05-059BB1592701}"/>
              </a:ext>
            </a:extLst>
          </p:cNvPr>
          <p:cNvSpPr>
            <a:spLocks noGrp="1"/>
          </p:cNvSpPr>
          <p:nvPr>
            <p:ph idx="1"/>
          </p:nvPr>
        </p:nvSpPr>
        <p:spPr/>
        <p:txBody>
          <a:bodyPr>
            <a:normAutofit lnSpcReduction="10000"/>
          </a:bodyPr>
          <a:lstStyle/>
          <a:p>
            <a:r>
              <a:rPr lang="en-IN" b="1" dirty="0"/>
              <a:t>Text ads</a:t>
            </a:r>
          </a:p>
          <a:p>
            <a:r>
              <a:rPr lang="en-IN" b="1" dirty="0"/>
              <a:t>Ads with extensions</a:t>
            </a:r>
          </a:p>
          <a:p>
            <a:r>
              <a:rPr lang="en-IN" b="1" dirty="0"/>
              <a:t>Responsive ads</a:t>
            </a:r>
          </a:p>
          <a:p>
            <a:r>
              <a:rPr lang="en-IN" b="1" dirty="0"/>
              <a:t>Shopping ads</a:t>
            </a:r>
          </a:p>
          <a:p>
            <a:r>
              <a:rPr lang="en-IN" b="1" dirty="0"/>
              <a:t>Image ads</a:t>
            </a:r>
          </a:p>
          <a:p>
            <a:r>
              <a:rPr lang="en-IN" b="1" dirty="0"/>
              <a:t>Video ads</a:t>
            </a:r>
          </a:p>
          <a:p>
            <a:r>
              <a:rPr lang="en-IN" b="1" dirty="0"/>
              <a:t>App promotion ads</a:t>
            </a:r>
          </a:p>
          <a:p>
            <a:r>
              <a:rPr lang="en-IN" b="1" dirty="0"/>
              <a:t>Call-only ads</a:t>
            </a:r>
          </a:p>
          <a:p>
            <a:r>
              <a:rPr lang="en-IN" b="1" dirty="0"/>
              <a:t>Rich media ads</a:t>
            </a:r>
            <a:endParaRPr lang="en-IN" dirty="0"/>
          </a:p>
        </p:txBody>
      </p:sp>
    </p:spTree>
    <p:extLst>
      <p:ext uri="{BB962C8B-B14F-4D97-AF65-F5344CB8AC3E}">
        <p14:creationId xmlns:p14="http://schemas.microsoft.com/office/powerpoint/2010/main" val="3070241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DCF66-D7E1-4186-88C7-724BC99DA0FB}"/>
              </a:ext>
            </a:extLst>
          </p:cNvPr>
          <p:cNvSpPr>
            <a:spLocks noGrp="1"/>
          </p:cNvSpPr>
          <p:nvPr>
            <p:ph type="title"/>
          </p:nvPr>
        </p:nvSpPr>
        <p:spPr>
          <a:xfrm>
            <a:off x="1251678" y="382385"/>
            <a:ext cx="10178322" cy="704293"/>
          </a:xfrm>
        </p:spPr>
        <p:txBody>
          <a:bodyPr>
            <a:normAutofit fontScale="90000"/>
          </a:bodyPr>
          <a:lstStyle/>
          <a:p>
            <a:r>
              <a:rPr lang="en-IN" dirty="0"/>
              <a:t>Search network ads types</a:t>
            </a:r>
          </a:p>
        </p:txBody>
      </p:sp>
      <p:sp>
        <p:nvSpPr>
          <p:cNvPr id="3" name="Content Placeholder 2">
            <a:extLst>
              <a:ext uri="{FF2B5EF4-FFF2-40B4-BE49-F238E27FC236}">
                <a16:creationId xmlns:a16="http://schemas.microsoft.com/office/drawing/2014/main" id="{302173D6-3A46-4ABE-85BE-280F3B7F017F}"/>
              </a:ext>
            </a:extLst>
          </p:cNvPr>
          <p:cNvSpPr>
            <a:spLocks noGrp="1"/>
          </p:cNvSpPr>
          <p:nvPr>
            <p:ph idx="1"/>
          </p:nvPr>
        </p:nvSpPr>
        <p:spPr>
          <a:xfrm>
            <a:off x="1251678" y="1404730"/>
            <a:ext cx="10178322" cy="5208105"/>
          </a:xfrm>
        </p:spPr>
        <p:txBody>
          <a:bodyPr>
            <a:normAutofit fontScale="70000" lnSpcReduction="20000"/>
          </a:bodyPr>
          <a:lstStyle/>
          <a:p>
            <a:pPr marL="0" indent="0">
              <a:buNone/>
            </a:pPr>
            <a:r>
              <a:rPr lang="en-IN" dirty="0"/>
              <a:t>a.  Text Ads- The most common kind of Search ad includes a descriptive headline, website URL, and descriptive text like a call to action.</a:t>
            </a:r>
            <a:br>
              <a:rPr lang="en-IN" dirty="0"/>
            </a:br>
            <a:r>
              <a:rPr lang="en-IN" b="1" dirty="0"/>
              <a:t>Where they can show: </a:t>
            </a:r>
            <a:r>
              <a:rPr lang="en-IN" dirty="0"/>
              <a:t>Search Network, Search Partners</a:t>
            </a:r>
            <a:br>
              <a:rPr lang="en-IN" dirty="0"/>
            </a:br>
            <a:br>
              <a:rPr lang="en-IN" dirty="0"/>
            </a:br>
            <a:r>
              <a:rPr lang="en-IN" dirty="0"/>
              <a:t>b. Ads with extensions- Ad extensions provide additional information to your text ad, such as your business’s address or phone number.</a:t>
            </a:r>
            <a:br>
              <a:rPr lang="en-IN" dirty="0"/>
            </a:br>
            <a:r>
              <a:rPr lang="en-IN" b="1" dirty="0"/>
              <a:t>Where they can show</a:t>
            </a:r>
            <a:r>
              <a:rPr lang="en-IN" dirty="0"/>
              <a:t>: Search Network, Display Network (depending on the extension)</a:t>
            </a:r>
          </a:p>
          <a:p>
            <a:pPr marL="0" indent="0">
              <a:buNone/>
            </a:pPr>
            <a:r>
              <a:rPr lang="en-IN" dirty="0"/>
              <a:t>c. Call - only Ads-   Call-only ads allow your customers to call your business directly by clicking on your ad. They’re useful for driving phone calls to your business from devices that can make calls.</a:t>
            </a:r>
            <a:br>
              <a:rPr lang="en-IN" dirty="0"/>
            </a:br>
            <a:r>
              <a:rPr lang="en-IN" b="1" dirty="0"/>
              <a:t>Where they can show: </a:t>
            </a:r>
            <a:r>
              <a:rPr lang="en-IN" dirty="0"/>
              <a:t>Search Network </a:t>
            </a:r>
          </a:p>
          <a:p>
            <a:pPr marL="0" indent="0">
              <a:buNone/>
            </a:pPr>
            <a:r>
              <a:rPr lang="en-IN" dirty="0"/>
              <a:t>Note: </a:t>
            </a:r>
            <a:r>
              <a:rPr lang="en-IN" b="1" dirty="0"/>
              <a:t>Text ads, Dynamic Search Ads and call-only ads</a:t>
            </a:r>
            <a:r>
              <a:rPr lang="en-IN" dirty="0"/>
              <a:t>: The most common kinds of ads on the Search Network. These ads appear with an "Ad" or "Ads" label on the search results page, and might have an "Ads by Google" label on partner sites. They often show with ad extensions, which allow advertisers to include business details like location or phone number in their ads.</a:t>
            </a:r>
          </a:p>
          <a:p>
            <a:pPr marL="0" indent="0">
              <a:buNone/>
            </a:pPr>
            <a:r>
              <a:rPr lang="en-IN" dirty="0"/>
              <a:t>d. Shopping Ads- In addition to an image, Shopping ads contain product and pricing information, so users get a strong sense of the product you're selling before they click your ad. They’re ideal if you’re managing a large inventory of products. They're labelled as “Sponsored”.</a:t>
            </a:r>
            <a:br>
              <a:rPr lang="en-IN" dirty="0"/>
            </a:br>
            <a:r>
              <a:rPr lang="en-IN" b="1" dirty="0"/>
              <a:t>Where they can show: </a:t>
            </a:r>
            <a:r>
              <a:rPr lang="en-IN" dirty="0"/>
              <a:t>Google Shopping (in select countries),Google Search, Google Search Partner websites, including YouTube and Image Search in some countries (if your campaign is set to include search partners)</a:t>
            </a:r>
          </a:p>
          <a:p>
            <a:pPr marL="0" indent="0">
              <a:buNone/>
            </a:pPr>
            <a:r>
              <a:rPr lang="en-IN" dirty="0"/>
              <a:t>e. Image Ads- Image ads capture people's attention as they browse websites in the Google Display Network.</a:t>
            </a:r>
            <a:br>
              <a:rPr lang="en-IN" dirty="0"/>
            </a:br>
            <a:r>
              <a:rPr lang="en-IN" b="1" dirty="0"/>
              <a:t>Where they can show: </a:t>
            </a:r>
            <a:r>
              <a:rPr lang="en-IN" dirty="0"/>
              <a:t>Search Network*, Display Network</a:t>
            </a:r>
            <a:br>
              <a:rPr lang="en-IN" dirty="0"/>
            </a:br>
            <a:r>
              <a:rPr lang="en-IN" dirty="0"/>
              <a:t>*Image ads show on search partner networks, but not the Google Search Network. </a:t>
            </a:r>
          </a:p>
          <a:p>
            <a:pPr marL="0" indent="0">
              <a:buNone/>
            </a:pPr>
            <a:r>
              <a:rPr lang="en-IN" dirty="0"/>
              <a:t>f. Video Ads- Video ads are just what they sound like — a standalone video ad or a video ad that runs inside another streaming video.</a:t>
            </a:r>
            <a:br>
              <a:rPr lang="en-IN" dirty="0"/>
            </a:br>
            <a:r>
              <a:rPr lang="en-IN" b="1" dirty="0"/>
              <a:t>Where they can show: </a:t>
            </a:r>
            <a:r>
              <a:rPr lang="en-IN" dirty="0"/>
              <a:t>Search Network*, Display Network</a:t>
            </a:r>
            <a:br>
              <a:rPr lang="en-IN" dirty="0"/>
            </a:br>
            <a:r>
              <a:rPr lang="en-IN" dirty="0"/>
              <a:t>*Video ads show on search partner networks, but not the Google Search Network. </a:t>
            </a:r>
          </a:p>
          <a:p>
            <a:pPr marL="0" indent="0">
              <a:buNone/>
            </a:pPr>
            <a:endParaRPr lang="en-IN" dirty="0"/>
          </a:p>
          <a:p>
            <a:pPr marL="0" indent="0">
              <a:buNone/>
            </a:pP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2033042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5BF6C-4D11-426B-9D0F-839EF0E78AD6}"/>
              </a:ext>
            </a:extLst>
          </p:cNvPr>
          <p:cNvSpPr>
            <a:spLocks noGrp="1"/>
          </p:cNvSpPr>
          <p:nvPr>
            <p:ph type="title"/>
          </p:nvPr>
        </p:nvSpPr>
        <p:spPr>
          <a:xfrm>
            <a:off x="1251678" y="382386"/>
            <a:ext cx="10178322" cy="624780"/>
          </a:xfrm>
        </p:spPr>
        <p:txBody>
          <a:bodyPr>
            <a:normAutofit fontScale="90000"/>
          </a:bodyPr>
          <a:lstStyle/>
          <a:p>
            <a:r>
              <a:rPr lang="en-IN" b="1" dirty="0"/>
              <a:t>Display network ads types</a:t>
            </a:r>
            <a:endParaRPr lang="en-IN" dirty="0"/>
          </a:p>
        </p:txBody>
      </p:sp>
      <p:sp>
        <p:nvSpPr>
          <p:cNvPr id="3" name="Content Placeholder 2">
            <a:extLst>
              <a:ext uri="{FF2B5EF4-FFF2-40B4-BE49-F238E27FC236}">
                <a16:creationId xmlns:a16="http://schemas.microsoft.com/office/drawing/2014/main" id="{B3251CEE-C49F-41FC-A446-2ECCFCA929A6}"/>
              </a:ext>
            </a:extLst>
          </p:cNvPr>
          <p:cNvSpPr>
            <a:spLocks noGrp="1"/>
          </p:cNvSpPr>
          <p:nvPr>
            <p:ph idx="1"/>
          </p:nvPr>
        </p:nvSpPr>
        <p:spPr>
          <a:xfrm>
            <a:off x="1251678" y="1325217"/>
            <a:ext cx="10178322" cy="5300870"/>
          </a:xfrm>
        </p:spPr>
        <p:txBody>
          <a:bodyPr>
            <a:normAutofit fontScale="92500" lnSpcReduction="20000"/>
          </a:bodyPr>
          <a:lstStyle/>
          <a:p>
            <a:pPr marL="457200" indent="-457200">
              <a:buAutoNum type="alphaLcPeriod"/>
            </a:pPr>
            <a:r>
              <a:rPr lang="en-IN" dirty="0"/>
              <a:t>Responsive Ads- They help build awareness, influence consideration, and drive action.  To create them, simply enter your ad text, then add your images and logo. The Display Network offers ads that adjust to match the pages and apps that show them. Both new and advanced users benefit from responsive ads because they show as "native" ads, and blend into the font and feel of the publisher's site. </a:t>
            </a:r>
            <a:br>
              <a:rPr lang="en-IN" dirty="0"/>
            </a:br>
            <a:r>
              <a:rPr lang="en-IN" b="1" dirty="0"/>
              <a:t>Where they can show: </a:t>
            </a:r>
            <a:r>
              <a:rPr lang="en-IN" dirty="0"/>
              <a:t>Display Network</a:t>
            </a:r>
          </a:p>
          <a:p>
            <a:pPr marL="457200" indent="-457200">
              <a:buAutoNum type="alphaLcPeriod"/>
            </a:pPr>
            <a:r>
              <a:rPr lang="en-IN" dirty="0"/>
              <a:t>App Promotion Ads- App promotion ads send your customers to an app store to download your app, or include a deep link directly into your app. </a:t>
            </a:r>
            <a:br>
              <a:rPr lang="en-IN" dirty="0"/>
            </a:br>
            <a:r>
              <a:rPr lang="en-IN" b="1" dirty="0"/>
              <a:t>Where they can show: </a:t>
            </a:r>
            <a:r>
              <a:rPr lang="en-IN" dirty="0"/>
              <a:t>Search Network, Display Network</a:t>
            </a:r>
          </a:p>
          <a:p>
            <a:pPr marL="457200" indent="-457200">
              <a:buAutoNum type="alphaLcPeriod"/>
            </a:pPr>
            <a:r>
              <a:rPr lang="en-IN" dirty="0"/>
              <a:t>Rich Media Ads- Rich media ads are engaging ad formats that often include animation or other types of motion.</a:t>
            </a:r>
            <a:br>
              <a:rPr lang="en-IN" dirty="0"/>
            </a:br>
            <a:r>
              <a:rPr lang="en-IN" b="1" dirty="0"/>
              <a:t>Where they can show: </a:t>
            </a:r>
            <a:r>
              <a:rPr lang="en-IN" dirty="0"/>
              <a:t>Display Network</a:t>
            </a:r>
          </a:p>
          <a:p>
            <a:pPr marL="457200" indent="-457200">
              <a:buAutoNum type="alphaLcPeriod"/>
            </a:pPr>
            <a:r>
              <a:rPr lang="en-IN" b="1" dirty="0"/>
              <a:t>Uploaded image ads</a:t>
            </a:r>
            <a:r>
              <a:rPr lang="en-IN" dirty="0"/>
              <a:t>. For more control, you can create and upload ads. You can upload ads as images in different sizes or HTML5. </a:t>
            </a:r>
          </a:p>
          <a:p>
            <a:pPr marL="457200" indent="-457200">
              <a:buAutoNum type="alphaLcPeriod"/>
            </a:pPr>
            <a:r>
              <a:rPr lang="en-IN" b="1" dirty="0"/>
              <a:t>Engagement ads</a:t>
            </a:r>
            <a:r>
              <a:rPr lang="en-IN" dirty="0"/>
              <a:t>. Run engaging image and video ads on YouTube and across the Display Network.  </a:t>
            </a:r>
          </a:p>
          <a:p>
            <a:pPr marL="457200" indent="-457200">
              <a:buAutoNum type="alphaLcPeriod"/>
            </a:pPr>
            <a:r>
              <a:rPr lang="en-IN" b="1" dirty="0"/>
              <a:t>Gmail ads</a:t>
            </a:r>
            <a:r>
              <a:rPr lang="en-IN" dirty="0"/>
              <a:t>. Show expandable ads on the top tabs of people's inboxes.</a:t>
            </a:r>
          </a:p>
        </p:txBody>
      </p:sp>
    </p:spTree>
    <p:extLst>
      <p:ext uri="{BB962C8B-B14F-4D97-AF65-F5344CB8AC3E}">
        <p14:creationId xmlns:p14="http://schemas.microsoft.com/office/powerpoint/2010/main" val="2601196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Content Placeholder 3">
            <a:extLst>
              <a:ext uri="{FF2B5EF4-FFF2-40B4-BE49-F238E27FC236}">
                <a16:creationId xmlns:a16="http://schemas.microsoft.com/office/drawing/2014/main" id="{98C0B0D2-70DF-4785-9CFA-C59DACCF71B7}"/>
              </a:ext>
            </a:extLst>
          </p:cNvPr>
          <p:cNvPicPr>
            <a:picLocks noChangeAspect="1"/>
          </p:cNvPicPr>
          <p:nvPr/>
        </p:nvPicPr>
        <p:blipFill>
          <a:blip r:embed="rId2"/>
          <a:stretch>
            <a:fillRect/>
          </a:stretch>
        </p:blipFill>
        <p:spPr>
          <a:xfrm>
            <a:off x="5279472" y="967409"/>
            <a:ext cx="6355937" cy="4850295"/>
          </a:xfrm>
          <a:prstGeom prst="rect">
            <a:avLst/>
          </a:prstGeom>
        </p:spPr>
      </p:pic>
      <p:sp>
        <p:nvSpPr>
          <p:cNvPr id="2" name="Title 1">
            <a:extLst>
              <a:ext uri="{FF2B5EF4-FFF2-40B4-BE49-F238E27FC236}">
                <a16:creationId xmlns:a16="http://schemas.microsoft.com/office/drawing/2014/main" id="{6CE224CF-4B89-4C2D-98BA-74951F18E286}"/>
              </a:ext>
            </a:extLst>
          </p:cNvPr>
          <p:cNvSpPr>
            <a:spLocks noGrp="1"/>
          </p:cNvSpPr>
          <p:nvPr>
            <p:ph type="title"/>
          </p:nvPr>
        </p:nvSpPr>
        <p:spPr>
          <a:xfrm>
            <a:off x="1251679" y="645107"/>
            <a:ext cx="3384329" cy="1640894"/>
          </a:xfrm>
        </p:spPr>
        <p:txBody>
          <a:bodyPr anchor="t">
            <a:normAutofit/>
          </a:bodyPr>
          <a:lstStyle/>
          <a:p>
            <a:r>
              <a:rPr lang="en-IN" sz="4000" dirty="0"/>
              <a:t>Text Ads</a:t>
            </a:r>
          </a:p>
        </p:txBody>
      </p:sp>
      <p:sp>
        <p:nvSpPr>
          <p:cNvPr id="9" name="Content Placeholder 8"/>
          <p:cNvSpPr>
            <a:spLocks noGrp="1"/>
          </p:cNvSpPr>
          <p:nvPr>
            <p:ph idx="1"/>
          </p:nvPr>
        </p:nvSpPr>
        <p:spPr>
          <a:xfrm>
            <a:off x="1251679" y="2286001"/>
            <a:ext cx="3384330" cy="3940844"/>
          </a:xfrm>
        </p:spPr>
        <p:txBody>
          <a:bodyPr>
            <a:normAutofit/>
          </a:bodyPr>
          <a:lstStyle/>
          <a:p>
            <a:r>
              <a:rPr lang="en-IN" dirty="0"/>
              <a:t>A text ad on Google Search is the simplest online ad that AdWords offers.</a:t>
            </a:r>
          </a:p>
          <a:p>
            <a:pPr marL="0" indent="0">
              <a:buNone/>
            </a:pPr>
            <a:r>
              <a:rPr lang="en-US" dirty="0"/>
              <a:t>Example </a:t>
            </a:r>
          </a:p>
          <a:p>
            <a:pPr marL="0" indent="0">
              <a:buNone/>
            </a:pPr>
            <a:endParaRPr lang="en-US" dirty="0"/>
          </a:p>
          <a:p>
            <a:pPr marL="0" indent="0">
              <a:buNone/>
            </a:pPr>
            <a:r>
              <a:rPr lang="en-US" dirty="0"/>
              <a:t>Which of them is an  example of a great Text Ad.</a:t>
            </a:r>
          </a:p>
        </p:txBody>
      </p:sp>
      <p:sp>
        <p:nvSpPr>
          <p:cNvPr id="16" name="Arrow: Right 15">
            <a:extLst>
              <a:ext uri="{FF2B5EF4-FFF2-40B4-BE49-F238E27FC236}">
                <a16:creationId xmlns:a16="http://schemas.microsoft.com/office/drawing/2014/main" id="{1982EC6B-A572-4E39-91C8-ACE8D7FBC307}"/>
              </a:ext>
            </a:extLst>
          </p:cNvPr>
          <p:cNvSpPr/>
          <p:nvPr/>
        </p:nvSpPr>
        <p:spPr>
          <a:xfrm>
            <a:off x="2372139" y="3591339"/>
            <a:ext cx="622852" cy="1855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327033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BA7FD-419F-4403-9280-6CC73BBC96C9}"/>
              </a:ext>
            </a:extLst>
          </p:cNvPr>
          <p:cNvSpPr>
            <a:spLocks noGrp="1"/>
          </p:cNvSpPr>
          <p:nvPr>
            <p:ph type="title"/>
          </p:nvPr>
        </p:nvSpPr>
        <p:spPr>
          <a:xfrm>
            <a:off x="1251678" y="382385"/>
            <a:ext cx="10178322" cy="1207876"/>
          </a:xfrm>
        </p:spPr>
        <p:txBody>
          <a:bodyPr>
            <a:normAutofit fontScale="90000"/>
          </a:bodyPr>
          <a:lstStyle/>
          <a:p>
            <a:r>
              <a:rPr lang="en-IN" b="1" dirty="0"/>
              <a:t>What is a text ad and what does it look like? </a:t>
            </a:r>
            <a:br>
              <a:rPr lang="en-IN" b="1" dirty="0"/>
            </a:br>
            <a:endParaRPr lang="en-IN" dirty="0"/>
          </a:p>
        </p:txBody>
      </p:sp>
      <p:sp>
        <p:nvSpPr>
          <p:cNvPr id="3" name="Content Placeholder 2">
            <a:extLst>
              <a:ext uri="{FF2B5EF4-FFF2-40B4-BE49-F238E27FC236}">
                <a16:creationId xmlns:a16="http://schemas.microsoft.com/office/drawing/2014/main" id="{FEE0635F-DBBC-4E1C-8B88-250BC3DB3C64}"/>
              </a:ext>
            </a:extLst>
          </p:cNvPr>
          <p:cNvSpPr>
            <a:spLocks noGrp="1"/>
          </p:cNvSpPr>
          <p:nvPr>
            <p:ph idx="1"/>
          </p:nvPr>
        </p:nvSpPr>
        <p:spPr>
          <a:xfrm>
            <a:off x="1251678" y="2286001"/>
            <a:ext cx="10178322" cy="3969025"/>
          </a:xfrm>
        </p:spPr>
        <p:txBody>
          <a:bodyPr/>
          <a:lstStyle/>
          <a:p>
            <a:r>
              <a:rPr lang="en-IN" dirty="0"/>
              <a:t>Text ads are just that — ads made up of text. They are a simple yet powerful way to get your business in front of customers right when they are searching for products or services like yours on the Google Search Network.  Example</a:t>
            </a:r>
          </a:p>
          <a:p>
            <a:endParaRPr lang="en-IN" dirty="0"/>
          </a:p>
          <a:p>
            <a:endParaRPr lang="en-IN" dirty="0"/>
          </a:p>
          <a:p>
            <a:pPr marL="0" indent="0">
              <a:buNone/>
            </a:pPr>
            <a:endParaRPr lang="en-IN" dirty="0"/>
          </a:p>
          <a:p>
            <a:endParaRPr lang="en-IN" dirty="0"/>
          </a:p>
          <a:p>
            <a:r>
              <a:rPr lang="en-IN" dirty="0"/>
              <a:t>Only three parts are required for all text ads: headline, URL, and description.</a:t>
            </a:r>
          </a:p>
          <a:p>
            <a:endParaRPr lang="en-IN" dirty="0"/>
          </a:p>
        </p:txBody>
      </p:sp>
      <p:pic>
        <p:nvPicPr>
          <p:cNvPr id="11" name="Picture 10" descr="A picture containing text&#10;&#10;Description generated with high confidence">
            <a:extLst>
              <a:ext uri="{FF2B5EF4-FFF2-40B4-BE49-F238E27FC236}">
                <a16:creationId xmlns:a16="http://schemas.microsoft.com/office/drawing/2014/main" id="{09B99B27-9DE8-4611-9A65-073709147ADE}"/>
              </a:ext>
            </a:extLst>
          </p:cNvPr>
          <p:cNvPicPr>
            <a:picLocks noChangeAspect="1"/>
          </p:cNvPicPr>
          <p:nvPr/>
        </p:nvPicPr>
        <p:blipFill>
          <a:blip r:embed="rId2"/>
          <a:stretch>
            <a:fillRect/>
          </a:stretch>
        </p:blipFill>
        <p:spPr>
          <a:xfrm>
            <a:off x="2716695" y="3574600"/>
            <a:ext cx="6838121" cy="1016391"/>
          </a:xfrm>
          <a:prstGeom prst="rect">
            <a:avLst/>
          </a:prstGeom>
        </p:spPr>
      </p:pic>
      <p:sp>
        <p:nvSpPr>
          <p:cNvPr id="12" name="Arrow: Down 11">
            <a:extLst>
              <a:ext uri="{FF2B5EF4-FFF2-40B4-BE49-F238E27FC236}">
                <a16:creationId xmlns:a16="http://schemas.microsoft.com/office/drawing/2014/main" id="{B39960E3-FF6F-4053-BFD4-D4D866D5D084}"/>
              </a:ext>
            </a:extLst>
          </p:cNvPr>
          <p:cNvSpPr/>
          <p:nvPr/>
        </p:nvSpPr>
        <p:spPr>
          <a:xfrm>
            <a:off x="6597748" y="3193366"/>
            <a:ext cx="618978" cy="2356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259740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87D9197-4A85-4276-8FC4-67873E20750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Freeform 10" title="right scallop background shape">
            <a:extLst>
              <a:ext uri="{FF2B5EF4-FFF2-40B4-BE49-F238E27FC236}">
                <a16:creationId xmlns:a16="http://schemas.microsoft.com/office/drawing/2014/main" id="{01B5B487-A1DE-47E1-B06D-F13BBCCA780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lumMod val="90000"/>
            </a:schemeClr>
          </a:solidFill>
          <a:ln w="0">
            <a:noFill/>
            <a:prstDash val="solid"/>
            <a:round/>
            <a:headEnd/>
            <a:tailEnd/>
          </a:ln>
        </p:spPr>
      </p:sp>
      <p:sp>
        <p:nvSpPr>
          <p:cNvPr id="16" name="Rectangle 15" title="left edge border">
            <a:extLst>
              <a:ext uri="{FF2B5EF4-FFF2-40B4-BE49-F238E27FC236}">
                <a16:creationId xmlns:a16="http://schemas.microsoft.com/office/drawing/2014/main" id="{2E45AF6B-4F42-45F1-A22C-AF0FCA898FC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descr="A black and red text&#10;&#10;Description generated with very high confidence">
            <a:extLst>
              <a:ext uri="{FF2B5EF4-FFF2-40B4-BE49-F238E27FC236}">
                <a16:creationId xmlns:a16="http://schemas.microsoft.com/office/drawing/2014/main" id="{AB987953-D208-4580-8A52-EF507F260191}"/>
              </a:ext>
            </a:extLst>
          </p:cNvPr>
          <p:cNvPicPr>
            <a:picLocks noChangeAspect="1"/>
          </p:cNvPicPr>
          <p:nvPr/>
        </p:nvPicPr>
        <p:blipFill>
          <a:blip r:embed="rId2"/>
          <a:stretch>
            <a:fillRect/>
          </a:stretch>
        </p:blipFill>
        <p:spPr>
          <a:xfrm>
            <a:off x="7933860" y="2474844"/>
            <a:ext cx="3667489" cy="1189554"/>
          </a:xfrm>
          <a:prstGeom prst="rect">
            <a:avLst/>
          </a:prstGeom>
        </p:spPr>
      </p:pic>
      <p:pic>
        <p:nvPicPr>
          <p:cNvPr id="5" name="Picture 4" descr="A black sign with white text&#10;&#10;Description generated with high confidence">
            <a:extLst>
              <a:ext uri="{FF2B5EF4-FFF2-40B4-BE49-F238E27FC236}">
                <a16:creationId xmlns:a16="http://schemas.microsoft.com/office/drawing/2014/main" id="{96F5676A-FE5A-42DA-810A-C784F22101EE}"/>
              </a:ext>
            </a:extLst>
          </p:cNvPr>
          <p:cNvPicPr>
            <a:picLocks noChangeAspect="1"/>
          </p:cNvPicPr>
          <p:nvPr/>
        </p:nvPicPr>
        <p:blipFill>
          <a:blip r:embed="rId3"/>
          <a:stretch>
            <a:fillRect/>
          </a:stretch>
        </p:blipFill>
        <p:spPr>
          <a:xfrm>
            <a:off x="7933861" y="1089820"/>
            <a:ext cx="3667489" cy="1189554"/>
          </a:xfrm>
          <a:prstGeom prst="rect">
            <a:avLst/>
          </a:prstGeom>
        </p:spPr>
      </p:pic>
      <p:sp>
        <p:nvSpPr>
          <p:cNvPr id="2" name="Title 1">
            <a:extLst>
              <a:ext uri="{FF2B5EF4-FFF2-40B4-BE49-F238E27FC236}">
                <a16:creationId xmlns:a16="http://schemas.microsoft.com/office/drawing/2014/main" id="{416C12F0-AEC7-48E9-9514-9CCC22D0F032}"/>
              </a:ext>
            </a:extLst>
          </p:cNvPr>
          <p:cNvSpPr>
            <a:spLocks noGrp="1"/>
          </p:cNvSpPr>
          <p:nvPr>
            <p:ph type="title"/>
          </p:nvPr>
        </p:nvSpPr>
        <p:spPr>
          <a:xfrm>
            <a:off x="754144" y="484631"/>
            <a:ext cx="6589067" cy="605189"/>
          </a:xfrm>
        </p:spPr>
        <p:txBody>
          <a:bodyPr>
            <a:normAutofit fontScale="90000"/>
          </a:bodyPr>
          <a:lstStyle/>
          <a:p>
            <a:r>
              <a:rPr lang="en-IN" dirty="0"/>
              <a:t>Parts of text Ad</a:t>
            </a:r>
          </a:p>
        </p:txBody>
      </p:sp>
      <p:sp>
        <p:nvSpPr>
          <p:cNvPr id="3" name="Content Placeholder 2">
            <a:extLst>
              <a:ext uri="{FF2B5EF4-FFF2-40B4-BE49-F238E27FC236}">
                <a16:creationId xmlns:a16="http://schemas.microsoft.com/office/drawing/2014/main" id="{638C1835-9883-4134-AF85-C0AE96D4659C}"/>
              </a:ext>
            </a:extLst>
          </p:cNvPr>
          <p:cNvSpPr>
            <a:spLocks noGrp="1"/>
          </p:cNvSpPr>
          <p:nvPr>
            <p:ph idx="1"/>
          </p:nvPr>
        </p:nvSpPr>
        <p:spPr>
          <a:xfrm>
            <a:off x="765051" y="1448972"/>
            <a:ext cx="6306309" cy="4924395"/>
          </a:xfrm>
        </p:spPr>
        <p:txBody>
          <a:bodyPr>
            <a:normAutofit lnSpcReduction="10000"/>
          </a:bodyPr>
          <a:lstStyle/>
          <a:p>
            <a:pPr marL="0" indent="0">
              <a:lnSpc>
                <a:spcPct val="100000"/>
              </a:lnSpc>
              <a:buNone/>
            </a:pPr>
            <a:r>
              <a:rPr lang="en-IN" sz="1400" dirty="0">
                <a:solidFill>
                  <a:schemeClr val="tx1"/>
                </a:solidFill>
              </a:rPr>
              <a:t>1. </a:t>
            </a:r>
            <a:r>
              <a:rPr lang="en-IN" sz="1400" b="1" dirty="0">
                <a:solidFill>
                  <a:schemeClr val="tx1"/>
                </a:solidFill>
              </a:rPr>
              <a:t>Headline</a:t>
            </a:r>
            <a:r>
              <a:rPr lang="en-IN" sz="1400" dirty="0">
                <a:solidFill>
                  <a:schemeClr val="tx1"/>
                </a:solidFill>
              </a:rPr>
              <a:t> - People are most likely to notice your headline text. Consider including at least one of your keywords in the headline to make the ad even more relevant to the customer's search.</a:t>
            </a:r>
            <a:br>
              <a:rPr lang="en-IN" sz="1400" dirty="0">
                <a:solidFill>
                  <a:schemeClr val="tx1"/>
                </a:solidFill>
              </a:rPr>
            </a:br>
            <a:r>
              <a:rPr lang="en-IN" sz="1400" dirty="0">
                <a:solidFill>
                  <a:schemeClr val="tx1"/>
                </a:solidFill>
              </a:rPr>
              <a:t>Details: </a:t>
            </a:r>
            <a:br>
              <a:rPr lang="en-IN" sz="1400" dirty="0">
                <a:solidFill>
                  <a:schemeClr val="tx1"/>
                </a:solidFill>
              </a:rPr>
            </a:br>
            <a:r>
              <a:rPr lang="en-IN" sz="1400" dirty="0">
                <a:solidFill>
                  <a:schemeClr val="tx1"/>
                </a:solidFill>
              </a:rPr>
              <a:t>a. Two headline fields are available with up to 30 characters each.</a:t>
            </a:r>
            <a:br>
              <a:rPr lang="en-IN" sz="1400" dirty="0">
                <a:solidFill>
                  <a:schemeClr val="tx1"/>
                </a:solidFill>
              </a:rPr>
            </a:br>
            <a:r>
              <a:rPr lang="en-IN" sz="1400" dirty="0">
                <a:solidFill>
                  <a:schemeClr val="tx1"/>
                </a:solidFill>
              </a:rPr>
              <a:t>b. Look out for how your longer headline — combined via a hyphen — might wrap on mobile devices.</a:t>
            </a:r>
          </a:p>
          <a:p>
            <a:pPr marL="0" indent="0">
              <a:lnSpc>
                <a:spcPct val="100000"/>
              </a:lnSpc>
              <a:buNone/>
            </a:pPr>
            <a:r>
              <a:rPr lang="en-IN" sz="1400" dirty="0">
                <a:solidFill>
                  <a:schemeClr val="tx1"/>
                </a:solidFill>
              </a:rPr>
              <a:t>2. </a:t>
            </a:r>
            <a:r>
              <a:rPr lang="en-IN" sz="1400" b="1" dirty="0">
                <a:solidFill>
                  <a:schemeClr val="tx1"/>
                </a:solidFill>
              </a:rPr>
              <a:t>URL</a:t>
            </a:r>
            <a:r>
              <a:rPr lang="en-IN" sz="1400" dirty="0">
                <a:solidFill>
                  <a:schemeClr val="tx1"/>
                </a:solidFill>
              </a:rPr>
              <a:t> -The URL shows your website address. It gives people an idea of where they'll go when they click your ad. </a:t>
            </a:r>
            <a:br>
              <a:rPr lang="en-IN" sz="1400" dirty="0">
                <a:solidFill>
                  <a:schemeClr val="tx1"/>
                </a:solidFill>
              </a:rPr>
            </a:br>
            <a:r>
              <a:rPr lang="en-IN" sz="1400" dirty="0">
                <a:solidFill>
                  <a:schemeClr val="tx1"/>
                </a:solidFill>
              </a:rPr>
              <a:t>If your final URL is www.example.com/store/us/indoorplants, your ad’s display URL will show as www.example.com.</a:t>
            </a:r>
            <a:br>
              <a:rPr lang="en-IN" sz="1400" dirty="0">
                <a:solidFill>
                  <a:schemeClr val="tx1"/>
                </a:solidFill>
              </a:rPr>
            </a:br>
            <a:r>
              <a:rPr lang="en-IN" sz="1400" dirty="0">
                <a:solidFill>
                  <a:schemeClr val="tx1"/>
                </a:solidFill>
              </a:rPr>
              <a:t>What about that path field — the “/store/us/</a:t>
            </a:r>
            <a:r>
              <a:rPr lang="en-IN" sz="1400" dirty="0" err="1">
                <a:solidFill>
                  <a:schemeClr val="tx1"/>
                </a:solidFill>
              </a:rPr>
              <a:t>indoorplants</a:t>
            </a:r>
            <a:r>
              <a:rPr lang="en-IN" sz="1400" dirty="0">
                <a:solidFill>
                  <a:schemeClr val="tx1"/>
                </a:solidFill>
              </a:rPr>
              <a:t>” at the end of the display URL?</a:t>
            </a:r>
          </a:p>
          <a:p>
            <a:pPr marL="0" indent="0">
              <a:lnSpc>
                <a:spcPct val="100000"/>
              </a:lnSpc>
              <a:buNone/>
            </a:pPr>
            <a:r>
              <a:rPr lang="en-IN" sz="1400" dirty="0">
                <a:solidFill>
                  <a:schemeClr val="tx1"/>
                </a:solidFill>
              </a:rPr>
              <a:t>3.  </a:t>
            </a:r>
            <a:r>
              <a:rPr lang="en-IN" sz="1400" b="1" dirty="0">
                <a:solidFill>
                  <a:schemeClr val="tx1"/>
                </a:solidFill>
              </a:rPr>
              <a:t>“Path” field (optional)</a:t>
            </a:r>
            <a:r>
              <a:rPr lang="en-IN" sz="1400" dirty="0">
                <a:solidFill>
                  <a:schemeClr val="tx1"/>
                </a:solidFill>
              </a:rPr>
              <a:t> - There are two optional “path” fields, which can hold up to 15 characters. Part of your display URL, they are placed after your website’s domain to give readers an idea of the content they’ll see upon clicking your ad. </a:t>
            </a:r>
            <a:br>
              <a:rPr lang="en-IN" sz="1400" dirty="0">
                <a:solidFill>
                  <a:schemeClr val="tx1"/>
                </a:solidFill>
              </a:rPr>
            </a:br>
            <a:r>
              <a:rPr lang="en-IN" sz="1400" dirty="0">
                <a:solidFill>
                  <a:schemeClr val="tx1"/>
                </a:solidFill>
              </a:rPr>
              <a:t>For example, if your final URL is www.example.com/store/us/indoorplants, you might want your path text to be “Indoor-Plants” so your ad’s display URL would be www.example.com/Indoor-Plants.</a:t>
            </a:r>
          </a:p>
          <a:p>
            <a:pPr marL="0" indent="0">
              <a:lnSpc>
                <a:spcPct val="100000"/>
              </a:lnSpc>
              <a:buNone/>
            </a:pPr>
            <a:r>
              <a:rPr lang="en-IN" sz="1400" dirty="0">
                <a:solidFill>
                  <a:schemeClr val="tx1"/>
                </a:solidFill>
              </a:rPr>
              <a:t>4. </a:t>
            </a:r>
            <a:r>
              <a:rPr lang="en-IN" sz="1400" b="1" dirty="0">
                <a:solidFill>
                  <a:schemeClr val="tx1"/>
                </a:solidFill>
              </a:rPr>
              <a:t>Description</a:t>
            </a:r>
            <a:r>
              <a:rPr lang="en-IN" sz="1400" dirty="0">
                <a:solidFill>
                  <a:schemeClr val="tx1"/>
                </a:solidFill>
              </a:rPr>
              <a:t> - Use the description field (up to 80 characters) to highlight unique details about your product or service. Be sure to include keywords that match probable search terms. On mobile, where space is tight, AdWords optimizes your ad to show the highest-performing text.</a:t>
            </a:r>
          </a:p>
          <a:p>
            <a:pPr marL="0" indent="0">
              <a:lnSpc>
                <a:spcPct val="100000"/>
              </a:lnSpc>
              <a:buNone/>
            </a:pPr>
            <a:endParaRPr lang="en-IN" sz="1400" dirty="0">
              <a:solidFill>
                <a:srgbClr val="000000"/>
              </a:solidFill>
            </a:endParaRPr>
          </a:p>
          <a:p>
            <a:pPr marL="0" indent="0">
              <a:lnSpc>
                <a:spcPct val="100000"/>
              </a:lnSpc>
              <a:buNone/>
            </a:pPr>
            <a:endParaRPr lang="en-IN" sz="1400" dirty="0">
              <a:solidFill>
                <a:srgbClr val="000000"/>
              </a:solidFill>
            </a:endParaRPr>
          </a:p>
          <a:p>
            <a:pPr marL="0" indent="0">
              <a:lnSpc>
                <a:spcPct val="100000"/>
              </a:lnSpc>
              <a:buNone/>
            </a:pPr>
            <a:endParaRPr lang="en-IN" sz="1400" dirty="0">
              <a:solidFill>
                <a:srgbClr val="000000"/>
              </a:solidFill>
            </a:endParaRPr>
          </a:p>
        </p:txBody>
      </p:sp>
      <p:pic>
        <p:nvPicPr>
          <p:cNvPr id="9" name="Picture 8">
            <a:extLst>
              <a:ext uri="{FF2B5EF4-FFF2-40B4-BE49-F238E27FC236}">
                <a16:creationId xmlns:a16="http://schemas.microsoft.com/office/drawing/2014/main" id="{193C15D1-A7B3-43B3-A75D-142255C33845}"/>
              </a:ext>
            </a:extLst>
          </p:cNvPr>
          <p:cNvPicPr>
            <a:picLocks noChangeAspect="1"/>
          </p:cNvPicPr>
          <p:nvPr/>
        </p:nvPicPr>
        <p:blipFill>
          <a:blip r:embed="rId4"/>
          <a:stretch>
            <a:fillRect/>
          </a:stretch>
        </p:blipFill>
        <p:spPr>
          <a:xfrm>
            <a:off x="7995590" y="3859868"/>
            <a:ext cx="3544028" cy="1189554"/>
          </a:xfrm>
          <a:prstGeom prst="rect">
            <a:avLst/>
          </a:prstGeom>
        </p:spPr>
      </p:pic>
      <p:pic>
        <p:nvPicPr>
          <p:cNvPr id="11" name="Picture 10" descr="A close up of a sign&#10;&#10;Description generated with very high confidence">
            <a:extLst>
              <a:ext uri="{FF2B5EF4-FFF2-40B4-BE49-F238E27FC236}">
                <a16:creationId xmlns:a16="http://schemas.microsoft.com/office/drawing/2014/main" id="{7DD2E0E9-3637-4824-809A-3B4240D78D17}"/>
              </a:ext>
            </a:extLst>
          </p:cNvPr>
          <p:cNvPicPr>
            <a:picLocks noChangeAspect="1"/>
          </p:cNvPicPr>
          <p:nvPr/>
        </p:nvPicPr>
        <p:blipFill>
          <a:blip r:embed="rId5"/>
          <a:stretch>
            <a:fillRect/>
          </a:stretch>
        </p:blipFill>
        <p:spPr>
          <a:xfrm>
            <a:off x="8079523" y="5244892"/>
            <a:ext cx="3376162" cy="1367943"/>
          </a:xfrm>
          <a:prstGeom prst="rect">
            <a:avLst/>
          </a:prstGeom>
        </p:spPr>
      </p:pic>
    </p:spTree>
    <p:extLst>
      <p:ext uri="{BB962C8B-B14F-4D97-AF65-F5344CB8AC3E}">
        <p14:creationId xmlns:p14="http://schemas.microsoft.com/office/powerpoint/2010/main" val="274703511"/>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otalTime>127</TotalTime>
  <Words>1065</Words>
  <Application>Microsoft Office PowerPoint</Application>
  <PresentationFormat>Widescreen</PresentationFormat>
  <Paragraphs>142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Badge</vt:lpstr>
      <vt:lpstr>Adwords</vt:lpstr>
      <vt:lpstr>Choose where customers see your ads </vt:lpstr>
      <vt:lpstr>Google Network </vt:lpstr>
      <vt:lpstr>Ad formats on the Google Network</vt:lpstr>
      <vt:lpstr>Search network ads types</vt:lpstr>
      <vt:lpstr>Display network ads types</vt:lpstr>
      <vt:lpstr>Text Ads</vt:lpstr>
      <vt:lpstr>What is a text ad and what does it look like?  </vt:lpstr>
      <vt:lpstr>Parts of text Ad</vt:lpstr>
      <vt:lpstr>Five tips: Writing effective text ads  </vt:lpstr>
      <vt:lpstr>Five tips: Writing effective text ads</vt:lpstr>
      <vt:lpstr>Best practices for text ads</vt:lpstr>
      <vt:lpstr>How to improve landing page experience </vt:lpstr>
      <vt:lpstr>Terminologies</vt:lpstr>
      <vt:lpstr>Terminologies</vt:lpstr>
      <vt:lpstr>Terminologies</vt:lpstr>
      <vt:lpstr>Terminologies</vt:lpstr>
      <vt:lpstr>Terminologies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Adwords</dc:title>
  <dc:creator>Bhupendra Mishra</dc:creator>
  <cp:lastModifiedBy>admin</cp:lastModifiedBy>
  <cp:revision>6</cp:revision>
  <dcterms:created xsi:type="dcterms:W3CDTF">2019-02-04T05:45:59Z</dcterms:created>
  <dcterms:modified xsi:type="dcterms:W3CDTF">2021-02-09T06:01:59Z</dcterms:modified>
</cp:coreProperties>
</file>