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10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hyperlink" Target="https://www.impactbnd.com/blog/paid-advertising-and-inbound-marketing"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impactbnd.com/blog/paid-advertising-and-inbound-marketing" TargetMode="External"/><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05319-1A98-4C9D-A04D-35AE1552957F}" type="doc">
      <dgm:prSet loTypeId="urn:microsoft.com/office/officeart/2018/2/layout/IconCircleList" loCatId="icon" qsTypeId="urn:microsoft.com/office/officeart/2005/8/quickstyle/simple4" qsCatId="simple" csTypeId="urn:microsoft.com/office/officeart/2018/5/colors/Iconchunking_neutralicon_accent4_2" csCatId="accent4" phldr="1"/>
      <dgm:spPr/>
      <dgm:t>
        <a:bodyPr/>
        <a:lstStyle/>
        <a:p>
          <a:endParaRPr lang="en-US"/>
        </a:p>
      </dgm:t>
    </dgm:pt>
    <dgm:pt modelId="{C24E8E20-B3A9-4B36-8021-EA3693FA1F78}">
      <dgm:prSet/>
      <dgm:spPr/>
      <dgm:t>
        <a:bodyPr/>
        <a:lstStyle/>
        <a:p>
          <a:pPr>
            <a:lnSpc>
              <a:spcPct val="100000"/>
            </a:lnSpc>
          </a:pPr>
          <a:r>
            <a:rPr lang="en-IN"/>
            <a:t>These appear purely based on the quality and content of the page.</a:t>
          </a:r>
          <a:endParaRPr lang="en-US"/>
        </a:p>
      </dgm:t>
    </dgm:pt>
    <dgm:pt modelId="{77027CF7-A673-4AAF-B75B-6C92DB2A6DB8}" type="parTrans" cxnId="{E107F2AE-AB04-42C5-899B-BD8DE38534F0}">
      <dgm:prSet/>
      <dgm:spPr/>
      <dgm:t>
        <a:bodyPr/>
        <a:lstStyle/>
        <a:p>
          <a:endParaRPr lang="en-US"/>
        </a:p>
      </dgm:t>
    </dgm:pt>
    <dgm:pt modelId="{305EEE94-CDF9-4CB1-AA69-F5648A126A1E}" type="sibTrans" cxnId="{E107F2AE-AB04-42C5-899B-BD8DE38534F0}">
      <dgm:prSet/>
      <dgm:spPr/>
      <dgm:t>
        <a:bodyPr/>
        <a:lstStyle/>
        <a:p>
          <a:pPr>
            <a:lnSpc>
              <a:spcPct val="100000"/>
            </a:lnSpc>
          </a:pPr>
          <a:endParaRPr lang="en-US"/>
        </a:p>
      </dgm:t>
    </dgm:pt>
    <dgm:pt modelId="{1D8B7FE4-F22B-495E-8F65-90E83BEE0609}">
      <dgm:prSet/>
      <dgm:spPr/>
      <dgm:t>
        <a:bodyPr/>
        <a:lstStyle/>
        <a:p>
          <a:pPr>
            <a:lnSpc>
              <a:spcPct val="100000"/>
            </a:lnSpc>
          </a:pPr>
          <a:r>
            <a:rPr lang="en-IN">
              <a:hlinkClick xmlns:r="http://schemas.openxmlformats.org/officeDocument/2006/relationships" r:id="rId1"/>
            </a:rPr>
            <a:t>Paid search</a:t>
          </a:r>
          <a:r>
            <a:rPr lang="en-IN"/>
            <a:t> accounts are those that companies have paid to appear the top of search results (above those that </a:t>
          </a:r>
          <a:r>
            <a:rPr lang="en-IN" i="1"/>
            <a:t>earned</a:t>
          </a:r>
          <a:r>
            <a:rPr lang="en-IN"/>
            <a:t> their page one spots organically.)</a:t>
          </a:r>
          <a:endParaRPr lang="en-US"/>
        </a:p>
      </dgm:t>
    </dgm:pt>
    <dgm:pt modelId="{8AA73D34-E026-4717-992C-5870EE389EB3}" type="parTrans" cxnId="{6C2A04B4-8465-44B3-B38B-F159BF0A2D58}">
      <dgm:prSet/>
      <dgm:spPr/>
      <dgm:t>
        <a:bodyPr/>
        <a:lstStyle/>
        <a:p>
          <a:endParaRPr lang="en-US"/>
        </a:p>
      </dgm:t>
    </dgm:pt>
    <dgm:pt modelId="{8EB07DD8-8B2A-4D42-BD83-508580C904D2}" type="sibTrans" cxnId="{6C2A04B4-8465-44B3-B38B-F159BF0A2D58}">
      <dgm:prSet/>
      <dgm:spPr/>
      <dgm:t>
        <a:bodyPr/>
        <a:lstStyle/>
        <a:p>
          <a:endParaRPr lang="en-US"/>
        </a:p>
      </dgm:t>
    </dgm:pt>
    <dgm:pt modelId="{3B33D193-ADD4-4D69-B95F-B5C70FB9DAE7}">
      <dgm:prSet/>
      <dgm:spPr/>
      <dgm:t>
        <a:bodyPr/>
        <a:lstStyle/>
        <a:p>
          <a:pPr>
            <a:lnSpc>
              <a:spcPct val="100000"/>
            </a:lnSpc>
          </a:pPr>
          <a:r>
            <a:rPr lang="en-IN" dirty="0"/>
            <a:t>Whenever you type a question into Google, or any other search engine, the list of links that appear below the ads are known as "organic results.“</a:t>
          </a:r>
          <a:endParaRPr lang="en-US" dirty="0"/>
        </a:p>
      </dgm:t>
    </dgm:pt>
    <dgm:pt modelId="{069FAA3E-FF93-43AB-AC29-FB8566AA1A75}" type="sibTrans" cxnId="{E007BB05-0D41-42B5-BFD6-AEBAACE5D84B}">
      <dgm:prSet/>
      <dgm:spPr/>
      <dgm:t>
        <a:bodyPr/>
        <a:lstStyle/>
        <a:p>
          <a:endParaRPr lang="en-US"/>
        </a:p>
      </dgm:t>
    </dgm:pt>
    <dgm:pt modelId="{B2D00C95-D248-4797-972F-5ABC48298C53}" type="parTrans" cxnId="{E007BB05-0D41-42B5-BFD6-AEBAACE5D84B}">
      <dgm:prSet/>
      <dgm:spPr/>
      <dgm:t>
        <a:bodyPr/>
        <a:lstStyle/>
        <a:p>
          <a:endParaRPr lang="en-US"/>
        </a:p>
      </dgm:t>
    </dgm:pt>
    <dgm:pt modelId="{2428A961-B606-46BB-B52A-2C024410B9A3}" type="pres">
      <dgm:prSet presAssocID="{2EE05319-1A98-4C9D-A04D-35AE1552957F}" presName="root" presStyleCnt="0">
        <dgm:presLayoutVars>
          <dgm:dir/>
          <dgm:resizeHandles val="exact"/>
        </dgm:presLayoutVars>
      </dgm:prSet>
      <dgm:spPr/>
    </dgm:pt>
    <dgm:pt modelId="{BE6CC12A-C2D9-4BC6-9418-7788576440AF}" type="pres">
      <dgm:prSet presAssocID="{2EE05319-1A98-4C9D-A04D-35AE1552957F}" presName="container" presStyleCnt="0">
        <dgm:presLayoutVars>
          <dgm:dir/>
          <dgm:resizeHandles val="exact"/>
        </dgm:presLayoutVars>
      </dgm:prSet>
      <dgm:spPr/>
    </dgm:pt>
    <dgm:pt modelId="{DF07A4BE-50C3-46B9-AFF4-F733F9D66951}" type="pres">
      <dgm:prSet presAssocID="{3B33D193-ADD4-4D69-B95F-B5C70FB9DAE7}" presName="compNode" presStyleCnt="0"/>
      <dgm:spPr/>
    </dgm:pt>
    <dgm:pt modelId="{ABD54DD2-2CDD-45C5-BF35-0FFF4723EC6D}" type="pres">
      <dgm:prSet presAssocID="{3B33D193-ADD4-4D69-B95F-B5C70FB9DAE7}" presName="iconBgRect" presStyleLbl="bgShp" presStyleIdx="0" presStyleCnt="3"/>
      <dgm:spPr/>
    </dgm:pt>
    <dgm:pt modelId="{DDF1B112-C5AF-4AF6-849B-F8ECF07AE332}" type="pres">
      <dgm:prSet presAssocID="{3B33D193-ADD4-4D69-B95F-B5C70FB9DAE7}"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FF7D23C6-FC17-4312-A78A-96EB1AB9EC15}" type="pres">
      <dgm:prSet presAssocID="{3B33D193-ADD4-4D69-B95F-B5C70FB9DAE7}" presName="spaceRect" presStyleCnt="0"/>
      <dgm:spPr/>
    </dgm:pt>
    <dgm:pt modelId="{653FC897-A6B0-4DC6-9BCD-7AB4F6B4F130}" type="pres">
      <dgm:prSet presAssocID="{3B33D193-ADD4-4D69-B95F-B5C70FB9DAE7}" presName="textRect" presStyleLbl="revTx" presStyleIdx="0" presStyleCnt="3">
        <dgm:presLayoutVars>
          <dgm:chMax val="1"/>
          <dgm:chPref val="1"/>
        </dgm:presLayoutVars>
      </dgm:prSet>
      <dgm:spPr/>
    </dgm:pt>
    <dgm:pt modelId="{3F50122B-A367-4D5D-A943-351634772B95}" type="pres">
      <dgm:prSet presAssocID="{069FAA3E-FF93-43AB-AC29-FB8566AA1A75}" presName="sibTrans" presStyleLbl="sibTrans2D1" presStyleIdx="0" presStyleCnt="0"/>
      <dgm:spPr/>
    </dgm:pt>
    <dgm:pt modelId="{0FF7D13E-1417-42EC-97F9-5B7CF0F73C8F}" type="pres">
      <dgm:prSet presAssocID="{C24E8E20-B3A9-4B36-8021-EA3693FA1F78}" presName="compNode" presStyleCnt="0"/>
      <dgm:spPr/>
    </dgm:pt>
    <dgm:pt modelId="{AAC46294-DCA0-4E8F-A2CF-434445610314}" type="pres">
      <dgm:prSet presAssocID="{C24E8E20-B3A9-4B36-8021-EA3693FA1F78}" presName="iconBgRect" presStyleLbl="bgShp" presStyleIdx="1" presStyleCnt="3"/>
      <dgm:spPr/>
    </dgm:pt>
    <dgm:pt modelId="{ED6F35BF-DBEB-4833-9A0E-2EE5C8010A83}" type="pres">
      <dgm:prSet presAssocID="{C24E8E20-B3A9-4B36-8021-EA3693FA1F7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ight Pointing Backhand Index "/>
        </a:ext>
      </dgm:extLst>
    </dgm:pt>
    <dgm:pt modelId="{F50F25DA-3D21-4089-AF7E-098D171EB12B}" type="pres">
      <dgm:prSet presAssocID="{C24E8E20-B3A9-4B36-8021-EA3693FA1F78}" presName="spaceRect" presStyleCnt="0"/>
      <dgm:spPr/>
    </dgm:pt>
    <dgm:pt modelId="{DEA12010-E725-41AE-BF12-A2559D624BED}" type="pres">
      <dgm:prSet presAssocID="{C24E8E20-B3A9-4B36-8021-EA3693FA1F78}" presName="textRect" presStyleLbl="revTx" presStyleIdx="1" presStyleCnt="3">
        <dgm:presLayoutVars>
          <dgm:chMax val="1"/>
          <dgm:chPref val="1"/>
        </dgm:presLayoutVars>
      </dgm:prSet>
      <dgm:spPr/>
    </dgm:pt>
    <dgm:pt modelId="{61283EC9-0DA2-4A60-8735-8F2FA30E12EC}" type="pres">
      <dgm:prSet presAssocID="{305EEE94-CDF9-4CB1-AA69-F5648A126A1E}" presName="sibTrans" presStyleLbl="sibTrans2D1" presStyleIdx="0" presStyleCnt="0"/>
      <dgm:spPr/>
    </dgm:pt>
    <dgm:pt modelId="{0C492AE9-8EA0-4AC5-806C-074C18DED990}" type="pres">
      <dgm:prSet presAssocID="{1D8B7FE4-F22B-495E-8F65-90E83BEE0609}" presName="compNode" presStyleCnt="0"/>
      <dgm:spPr/>
    </dgm:pt>
    <dgm:pt modelId="{0D14BAB5-433A-4F4C-9F3C-EB7826352D42}" type="pres">
      <dgm:prSet presAssocID="{1D8B7FE4-F22B-495E-8F65-90E83BEE0609}" presName="iconBgRect" presStyleLbl="bgShp" presStyleIdx="2" presStyleCnt="3"/>
      <dgm:spPr/>
    </dgm:pt>
    <dgm:pt modelId="{E85077F3-DC86-476C-B733-82A3E835F895}" type="pres">
      <dgm:prSet presAssocID="{1D8B7FE4-F22B-495E-8F65-90E83BEE060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FDF65E21-A570-460E-8697-E7F7605A8730}" type="pres">
      <dgm:prSet presAssocID="{1D8B7FE4-F22B-495E-8F65-90E83BEE0609}" presName="spaceRect" presStyleCnt="0"/>
      <dgm:spPr/>
    </dgm:pt>
    <dgm:pt modelId="{27966E80-8377-4003-8E8D-993F3D3EDAA1}" type="pres">
      <dgm:prSet presAssocID="{1D8B7FE4-F22B-495E-8F65-90E83BEE0609}" presName="textRect" presStyleLbl="revTx" presStyleIdx="2" presStyleCnt="3">
        <dgm:presLayoutVars>
          <dgm:chMax val="1"/>
          <dgm:chPref val="1"/>
        </dgm:presLayoutVars>
      </dgm:prSet>
      <dgm:spPr/>
    </dgm:pt>
  </dgm:ptLst>
  <dgm:cxnLst>
    <dgm:cxn modelId="{E007BB05-0D41-42B5-BFD6-AEBAACE5D84B}" srcId="{2EE05319-1A98-4C9D-A04D-35AE1552957F}" destId="{3B33D193-ADD4-4D69-B95F-B5C70FB9DAE7}" srcOrd="0" destOrd="0" parTransId="{B2D00C95-D248-4797-972F-5ABC48298C53}" sibTransId="{069FAA3E-FF93-43AB-AC29-FB8566AA1A75}"/>
    <dgm:cxn modelId="{7882B120-9DA0-4E38-A4A4-47A5A6E59180}" type="presOf" srcId="{2EE05319-1A98-4C9D-A04D-35AE1552957F}" destId="{2428A961-B606-46BB-B52A-2C024410B9A3}" srcOrd="0" destOrd="0" presId="urn:microsoft.com/office/officeart/2018/2/layout/IconCircleList"/>
    <dgm:cxn modelId="{C787C733-30FE-4D20-8F37-9E79F5B25F5E}" type="presOf" srcId="{069FAA3E-FF93-43AB-AC29-FB8566AA1A75}" destId="{3F50122B-A367-4D5D-A943-351634772B95}" srcOrd="0" destOrd="0" presId="urn:microsoft.com/office/officeart/2018/2/layout/IconCircleList"/>
    <dgm:cxn modelId="{CD5B455E-50EF-4DF2-A78A-8C0725D4BD26}" type="presOf" srcId="{C24E8E20-B3A9-4B36-8021-EA3693FA1F78}" destId="{DEA12010-E725-41AE-BF12-A2559D624BED}" srcOrd="0" destOrd="0" presId="urn:microsoft.com/office/officeart/2018/2/layout/IconCircleList"/>
    <dgm:cxn modelId="{78CDB480-CE28-41C0-95D6-A26916E55FD6}" type="presOf" srcId="{3B33D193-ADD4-4D69-B95F-B5C70FB9DAE7}" destId="{653FC897-A6B0-4DC6-9BCD-7AB4F6B4F130}" srcOrd="0" destOrd="0" presId="urn:microsoft.com/office/officeart/2018/2/layout/IconCircleList"/>
    <dgm:cxn modelId="{4099769D-237D-474C-84AF-4B871C0C343D}" type="presOf" srcId="{1D8B7FE4-F22B-495E-8F65-90E83BEE0609}" destId="{27966E80-8377-4003-8E8D-993F3D3EDAA1}" srcOrd="0" destOrd="0" presId="urn:microsoft.com/office/officeart/2018/2/layout/IconCircleList"/>
    <dgm:cxn modelId="{E107F2AE-AB04-42C5-899B-BD8DE38534F0}" srcId="{2EE05319-1A98-4C9D-A04D-35AE1552957F}" destId="{C24E8E20-B3A9-4B36-8021-EA3693FA1F78}" srcOrd="1" destOrd="0" parTransId="{77027CF7-A673-4AAF-B75B-6C92DB2A6DB8}" sibTransId="{305EEE94-CDF9-4CB1-AA69-F5648A126A1E}"/>
    <dgm:cxn modelId="{6C2A04B4-8465-44B3-B38B-F159BF0A2D58}" srcId="{2EE05319-1A98-4C9D-A04D-35AE1552957F}" destId="{1D8B7FE4-F22B-495E-8F65-90E83BEE0609}" srcOrd="2" destOrd="0" parTransId="{8AA73D34-E026-4717-992C-5870EE389EB3}" sibTransId="{8EB07DD8-8B2A-4D42-BD83-508580C904D2}"/>
    <dgm:cxn modelId="{7F47EFE1-CFB6-4167-A31D-2911D6F65CE6}" type="presOf" srcId="{305EEE94-CDF9-4CB1-AA69-F5648A126A1E}" destId="{61283EC9-0DA2-4A60-8735-8F2FA30E12EC}" srcOrd="0" destOrd="0" presId="urn:microsoft.com/office/officeart/2018/2/layout/IconCircleList"/>
    <dgm:cxn modelId="{D7DEEA61-3A4B-414E-83C3-DA4E4C6441B6}" type="presParOf" srcId="{2428A961-B606-46BB-B52A-2C024410B9A3}" destId="{BE6CC12A-C2D9-4BC6-9418-7788576440AF}" srcOrd="0" destOrd="0" presId="urn:microsoft.com/office/officeart/2018/2/layout/IconCircleList"/>
    <dgm:cxn modelId="{0FC5BDA5-05D2-4998-8927-EB92EDE7C8C4}" type="presParOf" srcId="{BE6CC12A-C2D9-4BC6-9418-7788576440AF}" destId="{DF07A4BE-50C3-46B9-AFF4-F733F9D66951}" srcOrd="0" destOrd="0" presId="urn:microsoft.com/office/officeart/2018/2/layout/IconCircleList"/>
    <dgm:cxn modelId="{1A345BE9-859B-450C-A03D-A6C01CBBA1EE}" type="presParOf" srcId="{DF07A4BE-50C3-46B9-AFF4-F733F9D66951}" destId="{ABD54DD2-2CDD-45C5-BF35-0FFF4723EC6D}" srcOrd="0" destOrd="0" presId="urn:microsoft.com/office/officeart/2018/2/layout/IconCircleList"/>
    <dgm:cxn modelId="{5D61C968-2125-41F4-8611-B05496ACFCD3}" type="presParOf" srcId="{DF07A4BE-50C3-46B9-AFF4-F733F9D66951}" destId="{DDF1B112-C5AF-4AF6-849B-F8ECF07AE332}" srcOrd="1" destOrd="0" presId="urn:microsoft.com/office/officeart/2018/2/layout/IconCircleList"/>
    <dgm:cxn modelId="{C8AF5411-893C-4F7C-8E3B-24BA83C68147}" type="presParOf" srcId="{DF07A4BE-50C3-46B9-AFF4-F733F9D66951}" destId="{FF7D23C6-FC17-4312-A78A-96EB1AB9EC15}" srcOrd="2" destOrd="0" presId="urn:microsoft.com/office/officeart/2018/2/layout/IconCircleList"/>
    <dgm:cxn modelId="{D3C0FA42-2920-4FD8-A314-65569BDE2DBB}" type="presParOf" srcId="{DF07A4BE-50C3-46B9-AFF4-F733F9D66951}" destId="{653FC897-A6B0-4DC6-9BCD-7AB4F6B4F130}" srcOrd="3" destOrd="0" presId="urn:microsoft.com/office/officeart/2018/2/layout/IconCircleList"/>
    <dgm:cxn modelId="{D1AACA0A-ACB8-4B1F-B3E9-620C7B851EA3}" type="presParOf" srcId="{BE6CC12A-C2D9-4BC6-9418-7788576440AF}" destId="{3F50122B-A367-4D5D-A943-351634772B95}" srcOrd="1" destOrd="0" presId="urn:microsoft.com/office/officeart/2018/2/layout/IconCircleList"/>
    <dgm:cxn modelId="{AEB40190-5BC0-456D-8073-79CB08173DBD}" type="presParOf" srcId="{BE6CC12A-C2D9-4BC6-9418-7788576440AF}" destId="{0FF7D13E-1417-42EC-97F9-5B7CF0F73C8F}" srcOrd="2" destOrd="0" presId="urn:microsoft.com/office/officeart/2018/2/layout/IconCircleList"/>
    <dgm:cxn modelId="{DFF33AE8-7B82-47D3-8992-391289EEF5F6}" type="presParOf" srcId="{0FF7D13E-1417-42EC-97F9-5B7CF0F73C8F}" destId="{AAC46294-DCA0-4E8F-A2CF-434445610314}" srcOrd="0" destOrd="0" presId="urn:microsoft.com/office/officeart/2018/2/layout/IconCircleList"/>
    <dgm:cxn modelId="{FAF52196-88BB-4176-B841-4BFEBF6CC2BA}" type="presParOf" srcId="{0FF7D13E-1417-42EC-97F9-5B7CF0F73C8F}" destId="{ED6F35BF-DBEB-4833-9A0E-2EE5C8010A83}" srcOrd="1" destOrd="0" presId="urn:microsoft.com/office/officeart/2018/2/layout/IconCircleList"/>
    <dgm:cxn modelId="{B4652DFB-72EA-42C8-BF93-73CD6CDA67AF}" type="presParOf" srcId="{0FF7D13E-1417-42EC-97F9-5B7CF0F73C8F}" destId="{F50F25DA-3D21-4089-AF7E-098D171EB12B}" srcOrd="2" destOrd="0" presId="urn:microsoft.com/office/officeart/2018/2/layout/IconCircleList"/>
    <dgm:cxn modelId="{B46E6F16-B3C6-4001-8B59-4953203F516A}" type="presParOf" srcId="{0FF7D13E-1417-42EC-97F9-5B7CF0F73C8F}" destId="{DEA12010-E725-41AE-BF12-A2559D624BED}" srcOrd="3" destOrd="0" presId="urn:microsoft.com/office/officeart/2018/2/layout/IconCircleList"/>
    <dgm:cxn modelId="{9FDA084E-0124-471C-A87C-BD9BE8E8814B}" type="presParOf" srcId="{BE6CC12A-C2D9-4BC6-9418-7788576440AF}" destId="{61283EC9-0DA2-4A60-8735-8F2FA30E12EC}" srcOrd="3" destOrd="0" presId="urn:microsoft.com/office/officeart/2018/2/layout/IconCircleList"/>
    <dgm:cxn modelId="{91AA27B6-9715-45EC-885D-C888D41CD655}" type="presParOf" srcId="{BE6CC12A-C2D9-4BC6-9418-7788576440AF}" destId="{0C492AE9-8EA0-4AC5-806C-074C18DED990}" srcOrd="4" destOrd="0" presId="urn:microsoft.com/office/officeart/2018/2/layout/IconCircleList"/>
    <dgm:cxn modelId="{C47725C1-2532-49D9-B354-9866CC9EE24C}" type="presParOf" srcId="{0C492AE9-8EA0-4AC5-806C-074C18DED990}" destId="{0D14BAB5-433A-4F4C-9F3C-EB7826352D42}" srcOrd="0" destOrd="0" presId="urn:microsoft.com/office/officeart/2018/2/layout/IconCircleList"/>
    <dgm:cxn modelId="{77A27137-CE5F-4C2A-9AA8-ABFECD8AF765}" type="presParOf" srcId="{0C492AE9-8EA0-4AC5-806C-074C18DED990}" destId="{E85077F3-DC86-476C-B733-82A3E835F895}" srcOrd="1" destOrd="0" presId="urn:microsoft.com/office/officeart/2018/2/layout/IconCircleList"/>
    <dgm:cxn modelId="{4F824BE9-D155-4C4D-A421-AB11E747560A}" type="presParOf" srcId="{0C492AE9-8EA0-4AC5-806C-074C18DED990}" destId="{FDF65E21-A570-460E-8697-E7F7605A8730}" srcOrd="2" destOrd="0" presId="urn:microsoft.com/office/officeart/2018/2/layout/IconCircleList"/>
    <dgm:cxn modelId="{70295C27-C696-44B8-A13C-FE54B8BEBC1F}" type="presParOf" srcId="{0C492AE9-8EA0-4AC5-806C-074C18DED990}" destId="{27966E80-8377-4003-8E8D-993F3D3EDAA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3C31C-728D-45A9-ADF5-5EB609E689E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358565F-8C8E-4AFC-A2B0-E304F9E4B1AB}">
      <dgm:prSet/>
      <dgm:spPr/>
      <dgm:t>
        <a:bodyPr/>
        <a:lstStyle/>
        <a:p>
          <a:r>
            <a:rPr lang="en-IN"/>
            <a:t>Google uses automated programs called </a:t>
          </a:r>
          <a:r>
            <a:rPr lang="en-IN" b="1"/>
            <a:t>spiders or crawlers</a:t>
          </a:r>
          <a:r>
            <a:rPr lang="en-IN"/>
            <a:t>, just like most search</a:t>
          </a:r>
          <a:r>
            <a:rPr lang="en-IN" b="1"/>
            <a:t> </a:t>
          </a:r>
          <a:r>
            <a:rPr lang="en-IN"/>
            <a:t>engines. Also like other search engines, Google has a large index of keywords and where those words can be found. </a:t>
          </a:r>
          <a:endParaRPr lang="en-US"/>
        </a:p>
      </dgm:t>
    </dgm:pt>
    <dgm:pt modelId="{C8300ED5-1E56-4E09-A29E-4442C90DA958}" type="parTrans" cxnId="{16A13765-6AA7-417F-902A-082E66578B54}">
      <dgm:prSet/>
      <dgm:spPr/>
      <dgm:t>
        <a:bodyPr/>
        <a:lstStyle/>
        <a:p>
          <a:endParaRPr lang="en-US"/>
        </a:p>
      </dgm:t>
    </dgm:pt>
    <dgm:pt modelId="{0EBB6FB0-F192-4745-ABF7-225C549502F7}" type="sibTrans" cxnId="{16A13765-6AA7-417F-902A-082E66578B54}">
      <dgm:prSet/>
      <dgm:spPr/>
      <dgm:t>
        <a:bodyPr/>
        <a:lstStyle/>
        <a:p>
          <a:endParaRPr lang="en-US"/>
        </a:p>
      </dgm:t>
    </dgm:pt>
    <dgm:pt modelId="{5E8051F6-73C0-4767-AB72-C299945777DD}">
      <dgm:prSet/>
      <dgm:spPr/>
      <dgm:t>
        <a:bodyPr/>
        <a:lstStyle/>
        <a:p>
          <a:r>
            <a:rPr lang="en-IN"/>
            <a:t>Google uses a trademarked algorithm called </a:t>
          </a:r>
          <a:r>
            <a:rPr lang="en-IN" b="1"/>
            <a:t>PageRank</a:t>
          </a:r>
          <a:r>
            <a:rPr lang="en-IN"/>
            <a:t>, which assigns each Web page a relevancy score.</a:t>
          </a:r>
          <a:endParaRPr lang="en-US"/>
        </a:p>
      </dgm:t>
    </dgm:pt>
    <dgm:pt modelId="{297C606B-86B1-4BA0-97D8-947D05110438}" type="parTrans" cxnId="{2425E4D0-1028-4F45-8E17-325DE0EBC221}">
      <dgm:prSet/>
      <dgm:spPr/>
      <dgm:t>
        <a:bodyPr/>
        <a:lstStyle/>
        <a:p>
          <a:endParaRPr lang="en-US"/>
        </a:p>
      </dgm:t>
    </dgm:pt>
    <dgm:pt modelId="{878DBD29-FBEF-472B-94BC-0DF2BED00EBC}" type="sibTrans" cxnId="{2425E4D0-1028-4F45-8E17-325DE0EBC221}">
      <dgm:prSet/>
      <dgm:spPr/>
      <dgm:t>
        <a:bodyPr/>
        <a:lstStyle/>
        <a:p>
          <a:endParaRPr lang="en-US"/>
        </a:p>
      </dgm:t>
    </dgm:pt>
    <dgm:pt modelId="{5E971ABF-B92E-4DCA-82C2-363DDFBD4D1F}">
      <dgm:prSet/>
      <dgm:spPr/>
      <dgm:t>
        <a:bodyPr/>
        <a:lstStyle/>
        <a:p>
          <a:r>
            <a:rPr lang="en-IN"/>
            <a:t>Google is reported to change its search algorithm around </a:t>
          </a:r>
          <a:r>
            <a:rPr lang="en-IN" b="1"/>
            <a:t>500 to 600</a:t>
          </a:r>
          <a:r>
            <a:rPr lang="en-IN"/>
            <a:t> times each year. </a:t>
          </a:r>
          <a:endParaRPr lang="en-US"/>
        </a:p>
      </dgm:t>
    </dgm:pt>
    <dgm:pt modelId="{F463D81F-6779-456F-B391-7A147BC292CE}" type="parTrans" cxnId="{4CC96E31-DA55-4D0E-8CBD-120587A2AC45}">
      <dgm:prSet/>
      <dgm:spPr/>
      <dgm:t>
        <a:bodyPr/>
        <a:lstStyle/>
        <a:p>
          <a:endParaRPr lang="en-US"/>
        </a:p>
      </dgm:t>
    </dgm:pt>
    <dgm:pt modelId="{4670789E-E6A3-4AFD-99A4-0457ABDCAC02}" type="sibTrans" cxnId="{4CC96E31-DA55-4D0E-8CBD-120587A2AC45}">
      <dgm:prSet/>
      <dgm:spPr/>
      <dgm:t>
        <a:bodyPr/>
        <a:lstStyle/>
        <a:p>
          <a:endParaRPr lang="en-US"/>
        </a:p>
      </dgm:t>
    </dgm:pt>
    <dgm:pt modelId="{1526DFEC-F7CA-489C-92BD-5E7BCFCEF1B4}">
      <dgm:prSet/>
      <dgm:spPr/>
      <dgm:t>
        <a:bodyPr/>
        <a:lstStyle/>
        <a:p>
          <a:r>
            <a:rPr lang="en-IN" dirty="0"/>
            <a:t>Basically, a search engine algorithm is a set of rules, or a unique formula, that the search engine uses to determine the significance of a web page, and each search engine has its own set of rules.</a:t>
          </a:r>
          <a:endParaRPr lang="en-US" dirty="0"/>
        </a:p>
      </dgm:t>
    </dgm:pt>
    <dgm:pt modelId="{6C12F871-3EA8-404E-B12D-A36F86968C1A}" type="parTrans" cxnId="{7F87A952-AC17-4DE8-A1D9-26D71C8E1412}">
      <dgm:prSet/>
      <dgm:spPr/>
      <dgm:t>
        <a:bodyPr/>
        <a:lstStyle/>
        <a:p>
          <a:endParaRPr lang="en-US"/>
        </a:p>
      </dgm:t>
    </dgm:pt>
    <dgm:pt modelId="{EAAA18C3-C663-4C7B-925D-1CE4C52AF093}" type="sibTrans" cxnId="{7F87A952-AC17-4DE8-A1D9-26D71C8E1412}">
      <dgm:prSet/>
      <dgm:spPr/>
      <dgm:t>
        <a:bodyPr/>
        <a:lstStyle/>
        <a:p>
          <a:endParaRPr lang="en-US"/>
        </a:p>
      </dgm:t>
    </dgm:pt>
    <dgm:pt modelId="{5728EFF3-60C4-4B81-A925-218178140B2E}">
      <dgm:prSet/>
      <dgm:spPr/>
      <dgm:t>
        <a:bodyPr/>
        <a:lstStyle/>
        <a:p>
          <a:r>
            <a:rPr lang="en-IN"/>
            <a:t>There are certain things that all search engine algorithms have in common.</a:t>
          </a:r>
          <a:endParaRPr lang="en-US"/>
        </a:p>
      </dgm:t>
    </dgm:pt>
    <dgm:pt modelId="{B27EA09C-4987-4525-8779-3BD25CD402D3}" type="parTrans" cxnId="{68464FBC-4730-47C9-B2A9-572F7B8A56A4}">
      <dgm:prSet/>
      <dgm:spPr/>
      <dgm:t>
        <a:bodyPr/>
        <a:lstStyle/>
        <a:p>
          <a:endParaRPr lang="en-US"/>
        </a:p>
      </dgm:t>
    </dgm:pt>
    <dgm:pt modelId="{7A2B3B10-873E-45CD-9230-B36D9E0D05F3}" type="sibTrans" cxnId="{68464FBC-4730-47C9-B2A9-572F7B8A56A4}">
      <dgm:prSet/>
      <dgm:spPr/>
      <dgm:t>
        <a:bodyPr/>
        <a:lstStyle/>
        <a:p>
          <a:endParaRPr lang="en-US"/>
        </a:p>
      </dgm:t>
    </dgm:pt>
    <dgm:pt modelId="{7F197D84-531A-420D-8E1D-0377D8AE9715}">
      <dgm:prSet/>
      <dgm:spPr/>
      <dgm:t>
        <a:bodyPr/>
        <a:lstStyle/>
        <a:p>
          <a:r>
            <a:rPr lang="en-IN"/>
            <a:t>a. </a:t>
          </a:r>
          <a:r>
            <a:rPr lang="en-IN" b="1"/>
            <a:t>Relevancy</a:t>
          </a:r>
          <a:r>
            <a:rPr lang="en-IN"/>
            <a:t> – One of the first things a search engine algorithm checks for is the relevancy of the page.</a:t>
          </a:r>
          <a:endParaRPr lang="en-US"/>
        </a:p>
      </dgm:t>
    </dgm:pt>
    <dgm:pt modelId="{F2EAAAC8-C855-4B58-B855-0910E17E4818}" type="parTrans" cxnId="{ACAD4E2F-B1D2-478A-922D-DE1A8F7C480F}">
      <dgm:prSet/>
      <dgm:spPr/>
      <dgm:t>
        <a:bodyPr/>
        <a:lstStyle/>
        <a:p>
          <a:endParaRPr lang="en-US"/>
        </a:p>
      </dgm:t>
    </dgm:pt>
    <dgm:pt modelId="{7F247F64-EC04-423A-B6E3-229CC841F467}" type="sibTrans" cxnId="{ACAD4E2F-B1D2-478A-922D-DE1A8F7C480F}">
      <dgm:prSet/>
      <dgm:spPr/>
      <dgm:t>
        <a:bodyPr/>
        <a:lstStyle/>
        <a:p>
          <a:endParaRPr lang="en-US"/>
        </a:p>
      </dgm:t>
    </dgm:pt>
    <dgm:pt modelId="{7A14D1A4-F082-47F1-804E-A04E829C469B}">
      <dgm:prSet/>
      <dgm:spPr/>
      <dgm:t>
        <a:bodyPr/>
        <a:lstStyle/>
        <a:p>
          <a:r>
            <a:rPr lang="en-IN"/>
            <a:t>b. </a:t>
          </a:r>
          <a:r>
            <a:rPr lang="en-IN" b="1"/>
            <a:t>Individual Factors</a:t>
          </a:r>
          <a:r>
            <a:rPr lang="en-IN"/>
            <a:t> – One of the most common individual factors is the number of pages a search engine </a:t>
          </a:r>
          <a:br>
            <a:rPr lang="en-IN"/>
          </a:br>
          <a:r>
            <a:rPr lang="en-IN"/>
            <a:t> indexes.  </a:t>
          </a:r>
          <a:endParaRPr lang="en-US"/>
        </a:p>
      </dgm:t>
    </dgm:pt>
    <dgm:pt modelId="{2508B4D9-845D-4243-A440-E9B46AEA2EED}" type="parTrans" cxnId="{C422E0E5-C4CC-4518-B493-3D2B56BAE601}">
      <dgm:prSet/>
      <dgm:spPr/>
      <dgm:t>
        <a:bodyPr/>
        <a:lstStyle/>
        <a:p>
          <a:endParaRPr lang="en-US"/>
        </a:p>
      </dgm:t>
    </dgm:pt>
    <dgm:pt modelId="{D61A69E5-9AAB-45D1-A6EC-64BBAB60995E}" type="sibTrans" cxnId="{C422E0E5-C4CC-4518-B493-3D2B56BAE601}">
      <dgm:prSet/>
      <dgm:spPr/>
      <dgm:t>
        <a:bodyPr/>
        <a:lstStyle/>
        <a:p>
          <a:endParaRPr lang="en-US"/>
        </a:p>
      </dgm:t>
    </dgm:pt>
    <dgm:pt modelId="{375F1B5C-6A0A-48B4-A2A6-840DE604CB69}">
      <dgm:prSet/>
      <dgm:spPr/>
      <dgm:t>
        <a:bodyPr/>
        <a:lstStyle/>
        <a:p>
          <a:r>
            <a:rPr lang="en-IN"/>
            <a:t>c. </a:t>
          </a:r>
          <a:r>
            <a:rPr lang="en-IN" b="1"/>
            <a:t>Off-Page Factors</a:t>
          </a:r>
          <a:r>
            <a:rPr lang="en-IN"/>
            <a:t> – Off-page factors are such things as click-through measurement and linking. </a:t>
          </a:r>
          <a:br>
            <a:rPr lang="en-IN"/>
          </a:br>
          <a:r>
            <a:rPr lang="en-IN"/>
            <a:t>     The frequency of click-through rates and linking can be an indicator of how relevant a web page is to </a:t>
          </a:r>
          <a:br>
            <a:rPr lang="en-IN"/>
          </a:br>
          <a:r>
            <a:rPr lang="en-IN"/>
            <a:t>     actual users and visitors, and this can cause an algorithm to rank the web page higher.</a:t>
          </a:r>
          <a:endParaRPr lang="en-US"/>
        </a:p>
      </dgm:t>
    </dgm:pt>
    <dgm:pt modelId="{3D36D477-D7FB-40C8-BCD8-1B59F7BE3EC6}" type="parTrans" cxnId="{AA2D52C7-E37E-472A-B843-0118A5EA26CE}">
      <dgm:prSet/>
      <dgm:spPr/>
      <dgm:t>
        <a:bodyPr/>
        <a:lstStyle/>
        <a:p>
          <a:endParaRPr lang="en-US"/>
        </a:p>
      </dgm:t>
    </dgm:pt>
    <dgm:pt modelId="{30D3B4E8-0EF9-4B86-856A-6D7A38F98A58}" type="sibTrans" cxnId="{AA2D52C7-E37E-472A-B843-0118A5EA26CE}">
      <dgm:prSet/>
      <dgm:spPr/>
      <dgm:t>
        <a:bodyPr/>
        <a:lstStyle/>
        <a:p>
          <a:endParaRPr lang="en-US"/>
        </a:p>
      </dgm:t>
    </dgm:pt>
    <dgm:pt modelId="{6F03166B-3F35-45F6-AACE-CAD796EB2161}">
      <dgm:prSet/>
      <dgm:spPr/>
      <dgm:t>
        <a:bodyPr/>
        <a:lstStyle/>
        <a:p>
          <a:r>
            <a:rPr lang="en-IN"/>
            <a:t>** Practical to be done in the class for SEO tools </a:t>
          </a:r>
          <a:endParaRPr lang="en-US"/>
        </a:p>
      </dgm:t>
    </dgm:pt>
    <dgm:pt modelId="{EB7FEC8A-E39C-4707-8CF5-F35344865B7D}" type="parTrans" cxnId="{898E4235-17FF-419A-B96C-0D5000BB5C94}">
      <dgm:prSet/>
      <dgm:spPr/>
      <dgm:t>
        <a:bodyPr/>
        <a:lstStyle/>
        <a:p>
          <a:endParaRPr lang="en-US"/>
        </a:p>
      </dgm:t>
    </dgm:pt>
    <dgm:pt modelId="{B5EF8190-7341-44D0-B121-6D6C6E154D93}" type="sibTrans" cxnId="{898E4235-17FF-419A-B96C-0D5000BB5C94}">
      <dgm:prSet/>
      <dgm:spPr/>
      <dgm:t>
        <a:bodyPr/>
        <a:lstStyle/>
        <a:p>
          <a:endParaRPr lang="en-US"/>
        </a:p>
      </dgm:t>
    </dgm:pt>
    <dgm:pt modelId="{462FB5F1-6938-49DD-82B3-CBE6CF75FEA2}" type="pres">
      <dgm:prSet presAssocID="{D2D3C31C-728D-45A9-ADF5-5EB609E689E1}" presName="linear" presStyleCnt="0">
        <dgm:presLayoutVars>
          <dgm:animLvl val="lvl"/>
          <dgm:resizeHandles val="exact"/>
        </dgm:presLayoutVars>
      </dgm:prSet>
      <dgm:spPr/>
    </dgm:pt>
    <dgm:pt modelId="{EC591D80-0A71-4221-84E7-55879FFB2E36}" type="pres">
      <dgm:prSet presAssocID="{0358565F-8C8E-4AFC-A2B0-E304F9E4B1AB}" presName="parentText" presStyleLbl="node1" presStyleIdx="0" presStyleCnt="9">
        <dgm:presLayoutVars>
          <dgm:chMax val="0"/>
          <dgm:bulletEnabled val="1"/>
        </dgm:presLayoutVars>
      </dgm:prSet>
      <dgm:spPr/>
    </dgm:pt>
    <dgm:pt modelId="{3F2FA55F-35A9-4D76-8942-924F9A78EE10}" type="pres">
      <dgm:prSet presAssocID="{0EBB6FB0-F192-4745-ABF7-225C549502F7}" presName="spacer" presStyleCnt="0"/>
      <dgm:spPr/>
    </dgm:pt>
    <dgm:pt modelId="{D1A504F6-C5B4-4B67-97AD-1E411C6BC0A2}" type="pres">
      <dgm:prSet presAssocID="{5E8051F6-73C0-4767-AB72-C299945777DD}" presName="parentText" presStyleLbl="node1" presStyleIdx="1" presStyleCnt="9">
        <dgm:presLayoutVars>
          <dgm:chMax val="0"/>
          <dgm:bulletEnabled val="1"/>
        </dgm:presLayoutVars>
      </dgm:prSet>
      <dgm:spPr/>
    </dgm:pt>
    <dgm:pt modelId="{94D1AB88-2E18-43CE-A4E9-18EF32CC34C0}" type="pres">
      <dgm:prSet presAssocID="{878DBD29-FBEF-472B-94BC-0DF2BED00EBC}" presName="spacer" presStyleCnt="0"/>
      <dgm:spPr/>
    </dgm:pt>
    <dgm:pt modelId="{1517AAFB-101F-4E9D-9619-B3BAAAB646A9}" type="pres">
      <dgm:prSet presAssocID="{5E971ABF-B92E-4DCA-82C2-363DDFBD4D1F}" presName="parentText" presStyleLbl="node1" presStyleIdx="2" presStyleCnt="9">
        <dgm:presLayoutVars>
          <dgm:chMax val="0"/>
          <dgm:bulletEnabled val="1"/>
        </dgm:presLayoutVars>
      </dgm:prSet>
      <dgm:spPr/>
    </dgm:pt>
    <dgm:pt modelId="{A8227242-F1CC-45D7-A3EB-1AB9810BB73B}" type="pres">
      <dgm:prSet presAssocID="{4670789E-E6A3-4AFD-99A4-0457ABDCAC02}" presName="spacer" presStyleCnt="0"/>
      <dgm:spPr/>
    </dgm:pt>
    <dgm:pt modelId="{67DABAFB-843D-4579-9F6D-74C4D85E3912}" type="pres">
      <dgm:prSet presAssocID="{1526DFEC-F7CA-489C-92BD-5E7BCFCEF1B4}" presName="parentText" presStyleLbl="node1" presStyleIdx="3" presStyleCnt="9">
        <dgm:presLayoutVars>
          <dgm:chMax val="0"/>
          <dgm:bulletEnabled val="1"/>
        </dgm:presLayoutVars>
      </dgm:prSet>
      <dgm:spPr/>
    </dgm:pt>
    <dgm:pt modelId="{C9232C45-4C7C-44E7-941A-80EC367AF346}" type="pres">
      <dgm:prSet presAssocID="{EAAA18C3-C663-4C7B-925D-1CE4C52AF093}" presName="spacer" presStyleCnt="0"/>
      <dgm:spPr/>
    </dgm:pt>
    <dgm:pt modelId="{11E85851-5C9D-4218-A361-0872B4B1D856}" type="pres">
      <dgm:prSet presAssocID="{5728EFF3-60C4-4B81-A925-218178140B2E}" presName="parentText" presStyleLbl="node1" presStyleIdx="4" presStyleCnt="9">
        <dgm:presLayoutVars>
          <dgm:chMax val="0"/>
          <dgm:bulletEnabled val="1"/>
        </dgm:presLayoutVars>
      </dgm:prSet>
      <dgm:spPr/>
    </dgm:pt>
    <dgm:pt modelId="{90CCA7F3-3CA6-47B5-8313-6A87EA84F111}" type="pres">
      <dgm:prSet presAssocID="{7A2B3B10-873E-45CD-9230-B36D9E0D05F3}" presName="spacer" presStyleCnt="0"/>
      <dgm:spPr/>
    </dgm:pt>
    <dgm:pt modelId="{AA220602-B71B-48C2-ADDF-89389BDF2DBB}" type="pres">
      <dgm:prSet presAssocID="{7F197D84-531A-420D-8E1D-0377D8AE9715}" presName="parentText" presStyleLbl="node1" presStyleIdx="5" presStyleCnt="9">
        <dgm:presLayoutVars>
          <dgm:chMax val="0"/>
          <dgm:bulletEnabled val="1"/>
        </dgm:presLayoutVars>
      </dgm:prSet>
      <dgm:spPr/>
    </dgm:pt>
    <dgm:pt modelId="{3EC74365-FA88-41F5-A09D-AF9E9CC3424D}" type="pres">
      <dgm:prSet presAssocID="{7F247F64-EC04-423A-B6E3-229CC841F467}" presName="spacer" presStyleCnt="0"/>
      <dgm:spPr/>
    </dgm:pt>
    <dgm:pt modelId="{536DA81B-7F3A-463A-BB0B-1613DF82DA74}" type="pres">
      <dgm:prSet presAssocID="{7A14D1A4-F082-47F1-804E-A04E829C469B}" presName="parentText" presStyleLbl="node1" presStyleIdx="6" presStyleCnt="9">
        <dgm:presLayoutVars>
          <dgm:chMax val="0"/>
          <dgm:bulletEnabled val="1"/>
        </dgm:presLayoutVars>
      </dgm:prSet>
      <dgm:spPr/>
    </dgm:pt>
    <dgm:pt modelId="{A035C62F-A43A-470C-9E23-50F4B7CA1B31}" type="pres">
      <dgm:prSet presAssocID="{D61A69E5-9AAB-45D1-A6EC-64BBAB60995E}" presName="spacer" presStyleCnt="0"/>
      <dgm:spPr/>
    </dgm:pt>
    <dgm:pt modelId="{D7A5A971-F064-4414-BC58-CA6184B58B05}" type="pres">
      <dgm:prSet presAssocID="{375F1B5C-6A0A-48B4-A2A6-840DE604CB69}" presName="parentText" presStyleLbl="node1" presStyleIdx="7" presStyleCnt="9">
        <dgm:presLayoutVars>
          <dgm:chMax val="0"/>
          <dgm:bulletEnabled val="1"/>
        </dgm:presLayoutVars>
      </dgm:prSet>
      <dgm:spPr/>
    </dgm:pt>
    <dgm:pt modelId="{5CF69BEF-B975-4E71-AAFA-A2A249B09B47}" type="pres">
      <dgm:prSet presAssocID="{30D3B4E8-0EF9-4B86-856A-6D7A38F98A58}" presName="spacer" presStyleCnt="0"/>
      <dgm:spPr/>
    </dgm:pt>
    <dgm:pt modelId="{B57B5EC2-DB5C-4D6D-860B-33D5D1DF394B}" type="pres">
      <dgm:prSet presAssocID="{6F03166B-3F35-45F6-AACE-CAD796EB2161}" presName="parentText" presStyleLbl="node1" presStyleIdx="8" presStyleCnt="9">
        <dgm:presLayoutVars>
          <dgm:chMax val="0"/>
          <dgm:bulletEnabled val="1"/>
        </dgm:presLayoutVars>
      </dgm:prSet>
      <dgm:spPr/>
    </dgm:pt>
  </dgm:ptLst>
  <dgm:cxnLst>
    <dgm:cxn modelId="{518BD206-1188-436F-9381-A9846CDA058E}" type="presOf" srcId="{5E971ABF-B92E-4DCA-82C2-363DDFBD4D1F}" destId="{1517AAFB-101F-4E9D-9619-B3BAAAB646A9}" srcOrd="0" destOrd="0" presId="urn:microsoft.com/office/officeart/2005/8/layout/vList2"/>
    <dgm:cxn modelId="{08B6830C-0462-488F-A86A-2BB504E82EAF}" type="presOf" srcId="{7A14D1A4-F082-47F1-804E-A04E829C469B}" destId="{536DA81B-7F3A-463A-BB0B-1613DF82DA74}" srcOrd="0" destOrd="0" presId="urn:microsoft.com/office/officeart/2005/8/layout/vList2"/>
    <dgm:cxn modelId="{2CB2831C-B6EB-4AAE-9149-A32A3419A1D3}" type="presOf" srcId="{D2D3C31C-728D-45A9-ADF5-5EB609E689E1}" destId="{462FB5F1-6938-49DD-82B3-CBE6CF75FEA2}" srcOrd="0" destOrd="0" presId="urn:microsoft.com/office/officeart/2005/8/layout/vList2"/>
    <dgm:cxn modelId="{D6230628-CB87-471E-8DAE-2B3D9DA9F76D}" type="presOf" srcId="{375F1B5C-6A0A-48B4-A2A6-840DE604CB69}" destId="{D7A5A971-F064-4414-BC58-CA6184B58B05}" srcOrd="0" destOrd="0" presId="urn:microsoft.com/office/officeart/2005/8/layout/vList2"/>
    <dgm:cxn modelId="{ACAD4E2F-B1D2-478A-922D-DE1A8F7C480F}" srcId="{D2D3C31C-728D-45A9-ADF5-5EB609E689E1}" destId="{7F197D84-531A-420D-8E1D-0377D8AE9715}" srcOrd="5" destOrd="0" parTransId="{F2EAAAC8-C855-4B58-B855-0910E17E4818}" sibTransId="{7F247F64-EC04-423A-B6E3-229CC841F467}"/>
    <dgm:cxn modelId="{4CC96E31-DA55-4D0E-8CBD-120587A2AC45}" srcId="{D2D3C31C-728D-45A9-ADF5-5EB609E689E1}" destId="{5E971ABF-B92E-4DCA-82C2-363DDFBD4D1F}" srcOrd="2" destOrd="0" parTransId="{F463D81F-6779-456F-B391-7A147BC292CE}" sibTransId="{4670789E-E6A3-4AFD-99A4-0457ABDCAC02}"/>
    <dgm:cxn modelId="{DDFCF331-79BA-41CC-BEA5-4B320BFD35A3}" type="presOf" srcId="{5E8051F6-73C0-4767-AB72-C299945777DD}" destId="{D1A504F6-C5B4-4B67-97AD-1E411C6BC0A2}" srcOrd="0" destOrd="0" presId="urn:microsoft.com/office/officeart/2005/8/layout/vList2"/>
    <dgm:cxn modelId="{898E4235-17FF-419A-B96C-0D5000BB5C94}" srcId="{D2D3C31C-728D-45A9-ADF5-5EB609E689E1}" destId="{6F03166B-3F35-45F6-AACE-CAD796EB2161}" srcOrd="8" destOrd="0" parTransId="{EB7FEC8A-E39C-4707-8CF5-F35344865B7D}" sibTransId="{B5EF8190-7341-44D0-B121-6D6C6E154D93}"/>
    <dgm:cxn modelId="{4015B55D-8FB5-4DCA-8A99-84531632BFE1}" type="presOf" srcId="{7F197D84-531A-420D-8E1D-0377D8AE9715}" destId="{AA220602-B71B-48C2-ADDF-89389BDF2DBB}" srcOrd="0" destOrd="0" presId="urn:microsoft.com/office/officeart/2005/8/layout/vList2"/>
    <dgm:cxn modelId="{16A13765-6AA7-417F-902A-082E66578B54}" srcId="{D2D3C31C-728D-45A9-ADF5-5EB609E689E1}" destId="{0358565F-8C8E-4AFC-A2B0-E304F9E4B1AB}" srcOrd="0" destOrd="0" parTransId="{C8300ED5-1E56-4E09-A29E-4442C90DA958}" sibTransId="{0EBB6FB0-F192-4745-ABF7-225C549502F7}"/>
    <dgm:cxn modelId="{747F7066-DD67-4268-8545-2778044C3350}" type="presOf" srcId="{6F03166B-3F35-45F6-AACE-CAD796EB2161}" destId="{B57B5EC2-DB5C-4D6D-860B-33D5D1DF394B}" srcOrd="0" destOrd="0" presId="urn:microsoft.com/office/officeart/2005/8/layout/vList2"/>
    <dgm:cxn modelId="{91E5ED4B-8BFC-45A5-8768-EDEF44762E03}" type="presOf" srcId="{5728EFF3-60C4-4B81-A925-218178140B2E}" destId="{11E85851-5C9D-4218-A361-0872B4B1D856}" srcOrd="0" destOrd="0" presId="urn:microsoft.com/office/officeart/2005/8/layout/vList2"/>
    <dgm:cxn modelId="{7F87A952-AC17-4DE8-A1D9-26D71C8E1412}" srcId="{D2D3C31C-728D-45A9-ADF5-5EB609E689E1}" destId="{1526DFEC-F7CA-489C-92BD-5E7BCFCEF1B4}" srcOrd="3" destOrd="0" parTransId="{6C12F871-3EA8-404E-B12D-A36F86968C1A}" sibTransId="{EAAA18C3-C663-4C7B-925D-1CE4C52AF093}"/>
    <dgm:cxn modelId="{B1296B7E-6C4C-4B91-8A61-F4AE0834D070}" type="presOf" srcId="{0358565F-8C8E-4AFC-A2B0-E304F9E4B1AB}" destId="{EC591D80-0A71-4221-84E7-55879FFB2E36}" srcOrd="0" destOrd="0" presId="urn:microsoft.com/office/officeart/2005/8/layout/vList2"/>
    <dgm:cxn modelId="{68464FBC-4730-47C9-B2A9-572F7B8A56A4}" srcId="{D2D3C31C-728D-45A9-ADF5-5EB609E689E1}" destId="{5728EFF3-60C4-4B81-A925-218178140B2E}" srcOrd="4" destOrd="0" parTransId="{B27EA09C-4987-4525-8779-3BD25CD402D3}" sibTransId="{7A2B3B10-873E-45CD-9230-B36D9E0D05F3}"/>
    <dgm:cxn modelId="{AA2D52C7-E37E-472A-B843-0118A5EA26CE}" srcId="{D2D3C31C-728D-45A9-ADF5-5EB609E689E1}" destId="{375F1B5C-6A0A-48B4-A2A6-840DE604CB69}" srcOrd="7" destOrd="0" parTransId="{3D36D477-D7FB-40C8-BCD8-1B59F7BE3EC6}" sibTransId="{30D3B4E8-0EF9-4B86-856A-6D7A38F98A58}"/>
    <dgm:cxn modelId="{2425E4D0-1028-4F45-8E17-325DE0EBC221}" srcId="{D2D3C31C-728D-45A9-ADF5-5EB609E689E1}" destId="{5E8051F6-73C0-4767-AB72-C299945777DD}" srcOrd="1" destOrd="0" parTransId="{297C606B-86B1-4BA0-97D8-947D05110438}" sibTransId="{878DBD29-FBEF-472B-94BC-0DF2BED00EBC}"/>
    <dgm:cxn modelId="{DB67B5E4-5EA8-4F36-9F1A-A900FFD77248}" type="presOf" srcId="{1526DFEC-F7CA-489C-92BD-5E7BCFCEF1B4}" destId="{67DABAFB-843D-4579-9F6D-74C4D85E3912}" srcOrd="0" destOrd="0" presId="urn:microsoft.com/office/officeart/2005/8/layout/vList2"/>
    <dgm:cxn modelId="{C422E0E5-C4CC-4518-B493-3D2B56BAE601}" srcId="{D2D3C31C-728D-45A9-ADF5-5EB609E689E1}" destId="{7A14D1A4-F082-47F1-804E-A04E829C469B}" srcOrd="6" destOrd="0" parTransId="{2508B4D9-845D-4243-A440-E9B46AEA2EED}" sibTransId="{D61A69E5-9AAB-45D1-A6EC-64BBAB60995E}"/>
    <dgm:cxn modelId="{EF19BE15-6938-431F-A52A-56241E4B42E5}" type="presParOf" srcId="{462FB5F1-6938-49DD-82B3-CBE6CF75FEA2}" destId="{EC591D80-0A71-4221-84E7-55879FFB2E36}" srcOrd="0" destOrd="0" presId="urn:microsoft.com/office/officeart/2005/8/layout/vList2"/>
    <dgm:cxn modelId="{61CF82ED-0D0F-40FB-88BA-AE39DD82A22C}" type="presParOf" srcId="{462FB5F1-6938-49DD-82B3-CBE6CF75FEA2}" destId="{3F2FA55F-35A9-4D76-8942-924F9A78EE10}" srcOrd="1" destOrd="0" presId="urn:microsoft.com/office/officeart/2005/8/layout/vList2"/>
    <dgm:cxn modelId="{766A8A08-0B44-4221-A926-A1A78BC8E2D0}" type="presParOf" srcId="{462FB5F1-6938-49DD-82B3-CBE6CF75FEA2}" destId="{D1A504F6-C5B4-4B67-97AD-1E411C6BC0A2}" srcOrd="2" destOrd="0" presId="urn:microsoft.com/office/officeart/2005/8/layout/vList2"/>
    <dgm:cxn modelId="{DE1F60C1-B9EC-4DED-858C-0E3472ACCE64}" type="presParOf" srcId="{462FB5F1-6938-49DD-82B3-CBE6CF75FEA2}" destId="{94D1AB88-2E18-43CE-A4E9-18EF32CC34C0}" srcOrd="3" destOrd="0" presId="urn:microsoft.com/office/officeart/2005/8/layout/vList2"/>
    <dgm:cxn modelId="{0FB738DE-D302-4798-8F11-BB9C135B4D78}" type="presParOf" srcId="{462FB5F1-6938-49DD-82B3-CBE6CF75FEA2}" destId="{1517AAFB-101F-4E9D-9619-B3BAAAB646A9}" srcOrd="4" destOrd="0" presId="urn:microsoft.com/office/officeart/2005/8/layout/vList2"/>
    <dgm:cxn modelId="{2BDF98E6-059D-4957-9DF3-F7952240658A}" type="presParOf" srcId="{462FB5F1-6938-49DD-82B3-CBE6CF75FEA2}" destId="{A8227242-F1CC-45D7-A3EB-1AB9810BB73B}" srcOrd="5" destOrd="0" presId="urn:microsoft.com/office/officeart/2005/8/layout/vList2"/>
    <dgm:cxn modelId="{F6C6C1C5-74DF-46E4-ACD0-845D3215248D}" type="presParOf" srcId="{462FB5F1-6938-49DD-82B3-CBE6CF75FEA2}" destId="{67DABAFB-843D-4579-9F6D-74C4D85E3912}" srcOrd="6" destOrd="0" presId="urn:microsoft.com/office/officeart/2005/8/layout/vList2"/>
    <dgm:cxn modelId="{C6E76607-BCFE-4A32-BA30-E044336F1EC6}" type="presParOf" srcId="{462FB5F1-6938-49DD-82B3-CBE6CF75FEA2}" destId="{C9232C45-4C7C-44E7-941A-80EC367AF346}" srcOrd="7" destOrd="0" presId="urn:microsoft.com/office/officeart/2005/8/layout/vList2"/>
    <dgm:cxn modelId="{B36C257A-1604-42C9-BCE1-580BAC010688}" type="presParOf" srcId="{462FB5F1-6938-49DD-82B3-CBE6CF75FEA2}" destId="{11E85851-5C9D-4218-A361-0872B4B1D856}" srcOrd="8" destOrd="0" presId="urn:microsoft.com/office/officeart/2005/8/layout/vList2"/>
    <dgm:cxn modelId="{1E7C1390-990E-4457-8B46-02CBDF7D931A}" type="presParOf" srcId="{462FB5F1-6938-49DD-82B3-CBE6CF75FEA2}" destId="{90CCA7F3-3CA6-47B5-8313-6A87EA84F111}" srcOrd="9" destOrd="0" presId="urn:microsoft.com/office/officeart/2005/8/layout/vList2"/>
    <dgm:cxn modelId="{8D5C5033-9DF0-4302-8D10-DE61A22DF7A2}" type="presParOf" srcId="{462FB5F1-6938-49DD-82B3-CBE6CF75FEA2}" destId="{AA220602-B71B-48C2-ADDF-89389BDF2DBB}" srcOrd="10" destOrd="0" presId="urn:microsoft.com/office/officeart/2005/8/layout/vList2"/>
    <dgm:cxn modelId="{74BE4CFA-ADF5-4EB4-862C-FDDEB7930B59}" type="presParOf" srcId="{462FB5F1-6938-49DD-82B3-CBE6CF75FEA2}" destId="{3EC74365-FA88-41F5-A09D-AF9E9CC3424D}" srcOrd="11" destOrd="0" presId="urn:microsoft.com/office/officeart/2005/8/layout/vList2"/>
    <dgm:cxn modelId="{BA5915C5-23FE-4CA8-A842-BA4A4230C2DB}" type="presParOf" srcId="{462FB5F1-6938-49DD-82B3-CBE6CF75FEA2}" destId="{536DA81B-7F3A-463A-BB0B-1613DF82DA74}" srcOrd="12" destOrd="0" presId="urn:microsoft.com/office/officeart/2005/8/layout/vList2"/>
    <dgm:cxn modelId="{1BB7F595-FD97-4D5A-B35F-B227B695A508}" type="presParOf" srcId="{462FB5F1-6938-49DD-82B3-CBE6CF75FEA2}" destId="{A035C62F-A43A-470C-9E23-50F4B7CA1B31}" srcOrd="13" destOrd="0" presId="urn:microsoft.com/office/officeart/2005/8/layout/vList2"/>
    <dgm:cxn modelId="{9629F26F-AEB2-452E-9FCB-2F5FB83A6047}" type="presParOf" srcId="{462FB5F1-6938-49DD-82B3-CBE6CF75FEA2}" destId="{D7A5A971-F064-4414-BC58-CA6184B58B05}" srcOrd="14" destOrd="0" presId="urn:microsoft.com/office/officeart/2005/8/layout/vList2"/>
    <dgm:cxn modelId="{C8657C8B-6164-442E-A418-2281BFF035C0}" type="presParOf" srcId="{462FB5F1-6938-49DD-82B3-CBE6CF75FEA2}" destId="{5CF69BEF-B975-4E71-AAFA-A2A249B09B47}" srcOrd="15" destOrd="0" presId="urn:microsoft.com/office/officeart/2005/8/layout/vList2"/>
    <dgm:cxn modelId="{4363A118-62CF-4437-A000-0BDC6C0F1A29}" type="presParOf" srcId="{462FB5F1-6938-49DD-82B3-CBE6CF75FEA2}" destId="{B57B5EC2-DB5C-4D6D-860B-33D5D1DF394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54DD2-2CDD-45C5-BF35-0FFF4723EC6D}">
      <dsp:nvSpPr>
        <dsp:cNvPr id="0" name=""/>
        <dsp:cNvSpPr/>
      </dsp:nvSpPr>
      <dsp:spPr>
        <a:xfrm>
          <a:off x="796819" y="448318"/>
          <a:ext cx="597712" cy="5977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F1B112-C5AF-4AF6-849B-F8ECF07AE332}">
      <dsp:nvSpPr>
        <dsp:cNvPr id="0" name=""/>
        <dsp:cNvSpPr/>
      </dsp:nvSpPr>
      <dsp:spPr>
        <a:xfrm>
          <a:off x="922339" y="573838"/>
          <a:ext cx="346673" cy="3466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53FC897-A6B0-4DC6-9BCD-7AB4F6B4F130}">
      <dsp:nvSpPr>
        <dsp:cNvPr id="0" name=""/>
        <dsp:cNvSpPr/>
      </dsp:nvSpPr>
      <dsp:spPr>
        <a:xfrm>
          <a:off x="1522613" y="448318"/>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kern="1200" dirty="0"/>
            <a:t>Whenever you type a question into Google, or any other search engine, the list of links that appear below the ads are known as "organic results.“</a:t>
          </a:r>
          <a:endParaRPr lang="en-US" sz="1100" kern="1200" dirty="0"/>
        </a:p>
      </dsp:txBody>
      <dsp:txXfrm>
        <a:off x="1522613" y="448318"/>
        <a:ext cx="1408893" cy="597712"/>
      </dsp:txXfrm>
    </dsp:sp>
    <dsp:sp modelId="{AAC46294-DCA0-4E8F-A2CF-434445610314}">
      <dsp:nvSpPr>
        <dsp:cNvPr id="0" name=""/>
        <dsp:cNvSpPr/>
      </dsp:nvSpPr>
      <dsp:spPr>
        <a:xfrm>
          <a:off x="3176996" y="448318"/>
          <a:ext cx="597712" cy="5977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6F35BF-DBEB-4833-9A0E-2EE5C8010A83}">
      <dsp:nvSpPr>
        <dsp:cNvPr id="0" name=""/>
        <dsp:cNvSpPr/>
      </dsp:nvSpPr>
      <dsp:spPr>
        <a:xfrm>
          <a:off x="3302515" y="573838"/>
          <a:ext cx="346673" cy="3466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A12010-E725-41AE-BF12-A2559D624BED}">
      <dsp:nvSpPr>
        <dsp:cNvPr id="0" name=""/>
        <dsp:cNvSpPr/>
      </dsp:nvSpPr>
      <dsp:spPr>
        <a:xfrm>
          <a:off x="3902790" y="448318"/>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kern="1200"/>
            <a:t>These appear purely based on the quality and content of the page.</a:t>
          </a:r>
          <a:endParaRPr lang="en-US" sz="1100" kern="1200"/>
        </a:p>
      </dsp:txBody>
      <dsp:txXfrm>
        <a:off x="3902790" y="448318"/>
        <a:ext cx="1408893" cy="597712"/>
      </dsp:txXfrm>
    </dsp:sp>
    <dsp:sp modelId="{0D14BAB5-433A-4F4C-9F3C-EB7826352D42}">
      <dsp:nvSpPr>
        <dsp:cNvPr id="0" name=""/>
        <dsp:cNvSpPr/>
      </dsp:nvSpPr>
      <dsp:spPr>
        <a:xfrm>
          <a:off x="5557172" y="448318"/>
          <a:ext cx="597712" cy="5977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85077F3-DC86-476C-B733-82A3E835F895}">
      <dsp:nvSpPr>
        <dsp:cNvPr id="0" name=""/>
        <dsp:cNvSpPr/>
      </dsp:nvSpPr>
      <dsp:spPr>
        <a:xfrm>
          <a:off x="5682692" y="573838"/>
          <a:ext cx="346673" cy="3466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966E80-8377-4003-8E8D-993F3D3EDAA1}">
      <dsp:nvSpPr>
        <dsp:cNvPr id="0" name=""/>
        <dsp:cNvSpPr/>
      </dsp:nvSpPr>
      <dsp:spPr>
        <a:xfrm>
          <a:off x="6282966" y="448318"/>
          <a:ext cx="1408893"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IN" sz="1100" kern="1200">
              <a:hlinkClick xmlns:r="http://schemas.openxmlformats.org/officeDocument/2006/relationships" r:id="rId7"/>
            </a:rPr>
            <a:t>Paid search</a:t>
          </a:r>
          <a:r>
            <a:rPr lang="en-IN" sz="1100" kern="1200"/>
            <a:t> accounts are those that companies have paid to appear the top of search results (above those that </a:t>
          </a:r>
          <a:r>
            <a:rPr lang="en-IN" sz="1100" i="1" kern="1200"/>
            <a:t>earned</a:t>
          </a:r>
          <a:r>
            <a:rPr lang="en-IN" sz="1100" kern="1200"/>
            <a:t> their page one spots organically.)</a:t>
          </a:r>
          <a:endParaRPr lang="en-US" sz="1100" kern="1200"/>
        </a:p>
      </dsp:txBody>
      <dsp:txXfrm>
        <a:off x="6282966" y="448318"/>
        <a:ext cx="1408893" cy="59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91D80-0A71-4221-84E7-55879FFB2E36}">
      <dsp:nvSpPr>
        <dsp:cNvPr id="0" name=""/>
        <dsp:cNvSpPr/>
      </dsp:nvSpPr>
      <dsp:spPr>
        <a:xfrm>
          <a:off x="0" y="83569"/>
          <a:ext cx="6847645" cy="67128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Google uses automated programs called </a:t>
          </a:r>
          <a:r>
            <a:rPr lang="en-IN" sz="1200" b="1" kern="1200"/>
            <a:t>spiders or crawlers</a:t>
          </a:r>
          <a:r>
            <a:rPr lang="en-IN" sz="1200" kern="1200"/>
            <a:t>, just like most search</a:t>
          </a:r>
          <a:r>
            <a:rPr lang="en-IN" sz="1200" b="1" kern="1200"/>
            <a:t> </a:t>
          </a:r>
          <a:r>
            <a:rPr lang="en-IN" sz="1200" kern="1200"/>
            <a:t>engines. Also like other search engines, Google has a large index of keywords and where those words can be found. </a:t>
          </a:r>
          <a:endParaRPr lang="en-US" sz="1200" kern="1200"/>
        </a:p>
      </dsp:txBody>
      <dsp:txXfrm>
        <a:off x="32770" y="116339"/>
        <a:ext cx="6782105" cy="605747"/>
      </dsp:txXfrm>
    </dsp:sp>
    <dsp:sp modelId="{D1A504F6-C5B4-4B67-97AD-1E411C6BC0A2}">
      <dsp:nvSpPr>
        <dsp:cNvPr id="0" name=""/>
        <dsp:cNvSpPr/>
      </dsp:nvSpPr>
      <dsp:spPr>
        <a:xfrm>
          <a:off x="0" y="789417"/>
          <a:ext cx="6847645" cy="671287"/>
        </a:xfrm>
        <a:prstGeom prst="round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Google uses a trademarked algorithm called </a:t>
          </a:r>
          <a:r>
            <a:rPr lang="en-IN" sz="1200" b="1" kern="1200"/>
            <a:t>PageRank</a:t>
          </a:r>
          <a:r>
            <a:rPr lang="en-IN" sz="1200" kern="1200"/>
            <a:t>, which assigns each Web page a relevancy score.</a:t>
          </a:r>
          <a:endParaRPr lang="en-US" sz="1200" kern="1200"/>
        </a:p>
      </dsp:txBody>
      <dsp:txXfrm>
        <a:off x="32770" y="822187"/>
        <a:ext cx="6782105" cy="605747"/>
      </dsp:txXfrm>
    </dsp:sp>
    <dsp:sp modelId="{1517AAFB-101F-4E9D-9619-B3BAAAB646A9}">
      <dsp:nvSpPr>
        <dsp:cNvPr id="0" name=""/>
        <dsp:cNvSpPr/>
      </dsp:nvSpPr>
      <dsp:spPr>
        <a:xfrm>
          <a:off x="0" y="1495264"/>
          <a:ext cx="6847645" cy="671287"/>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Google is reported to change its search algorithm around </a:t>
          </a:r>
          <a:r>
            <a:rPr lang="en-IN" sz="1200" b="1" kern="1200"/>
            <a:t>500 to 600</a:t>
          </a:r>
          <a:r>
            <a:rPr lang="en-IN" sz="1200" kern="1200"/>
            <a:t> times each year. </a:t>
          </a:r>
          <a:endParaRPr lang="en-US" sz="1200" kern="1200"/>
        </a:p>
      </dsp:txBody>
      <dsp:txXfrm>
        <a:off x="32770" y="1528034"/>
        <a:ext cx="6782105" cy="605747"/>
      </dsp:txXfrm>
    </dsp:sp>
    <dsp:sp modelId="{67DABAFB-843D-4579-9F6D-74C4D85E3912}">
      <dsp:nvSpPr>
        <dsp:cNvPr id="0" name=""/>
        <dsp:cNvSpPr/>
      </dsp:nvSpPr>
      <dsp:spPr>
        <a:xfrm>
          <a:off x="0" y="2201112"/>
          <a:ext cx="6847645" cy="671287"/>
        </a:xfrm>
        <a:prstGeom prst="round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dirty="0"/>
            <a:t>Basically, a search engine algorithm is a set of rules, or a unique formula, that the search engine uses to determine the significance of a web page, and each search engine has its own set of rules.</a:t>
          </a:r>
          <a:endParaRPr lang="en-US" sz="1200" kern="1200" dirty="0"/>
        </a:p>
      </dsp:txBody>
      <dsp:txXfrm>
        <a:off x="32770" y="2233882"/>
        <a:ext cx="6782105" cy="605747"/>
      </dsp:txXfrm>
    </dsp:sp>
    <dsp:sp modelId="{11E85851-5C9D-4218-A361-0872B4B1D856}">
      <dsp:nvSpPr>
        <dsp:cNvPr id="0" name=""/>
        <dsp:cNvSpPr/>
      </dsp:nvSpPr>
      <dsp:spPr>
        <a:xfrm>
          <a:off x="0" y="2906959"/>
          <a:ext cx="6847645" cy="671287"/>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There are certain things that all search engine algorithms have in common.</a:t>
          </a:r>
          <a:endParaRPr lang="en-US" sz="1200" kern="1200"/>
        </a:p>
      </dsp:txBody>
      <dsp:txXfrm>
        <a:off x="32770" y="2939729"/>
        <a:ext cx="6782105" cy="605747"/>
      </dsp:txXfrm>
    </dsp:sp>
    <dsp:sp modelId="{AA220602-B71B-48C2-ADDF-89389BDF2DBB}">
      <dsp:nvSpPr>
        <dsp:cNvPr id="0" name=""/>
        <dsp:cNvSpPr/>
      </dsp:nvSpPr>
      <dsp:spPr>
        <a:xfrm>
          <a:off x="0" y="3612807"/>
          <a:ext cx="6847645" cy="671287"/>
        </a:xfrm>
        <a:prstGeom prst="round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a. </a:t>
          </a:r>
          <a:r>
            <a:rPr lang="en-IN" sz="1200" b="1" kern="1200"/>
            <a:t>Relevancy</a:t>
          </a:r>
          <a:r>
            <a:rPr lang="en-IN" sz="1200" kern="1200"/>
            <a:t> – One of the first things a search engine algorithm checks for is the relevancy of the page.</a:t>
          </a:r>
          <a:endParaRPr lang="en-US" sz="1200" kern="1200"/>
        </a:p>
      </dsp:txBody>
      <dsp:txXfrm>
        <a:off x="32770" y="3645577"/>
        <a:ext cx="6782105" cy="605747"/>
      </dsp:txXfrm>
    </dsp:sp>
    <dsp:sp modelId="{536DA81B-7F3A-463A-BB0B-1613DF82DA74}">
      <dsp:nvSpPr>
        <dsp:cNvPr id="0" name=""/>
        <dsp:cNvSpPr/>
      </dsp:nvSpPr>
      <dsp:spPr>
        <a:xfrm>
          <a:off x="0" y="4318654"/>
          <a:ext cx="6847645" cy="671287"/>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b. </a:t>
          </a:r>
          <a:r>
            <a:rPr lang="en-IN" sz="1200" b="1" kern="1200"/>
            <a:t>Individual Factors</a:t>
          </a:r>
          <a:r>
            <a:rPr lang="en-IN" sz="1200" kern="1200"/>
            <a:t> – One of the most common individual factors is the number of pages a search engine </a:t>
          </a:r>
          <a:br>
            <a:rPr lang="en-IN" sz="1200" kern="1200"/>
          </a:br>
          <a:r>
            <a:rPr lang="en-IN" sz="1200" kern="1200"/>
            <a:t> indexes.  </a:t>
          </a:r>
          <a:endParaRPr lang="en-US" sz="1200" kern="1200"/>
        </a:p>
      </dsp:txBody>
      <dsp:txXfrm>
        <a:off x="32770" y="4351424"/>
        <a:ext cx="6782105" cy="605747"/>
      </dsp:txXfrm>
    </dsp:sp>
    <dsp:sp modelId="{D7A5A971-F064-4414-BC58-CA6184B58B05}">
      <dsp:nvSpPr>
        <dsp:cNvPr id="0" name=""/>
        <dsp:cNvSpPr/>
      </dsp:nvSpPr>
      <dsp:spPr>
        <a:xfrm>
          <a:off x="0" y="5024502"/>
          <a:ext cx="6847645" cy="671287"/>
        </a:xfrm>
        <a:prstGeom prst="round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c. </a:t>
          </a:r>
          <a:r>
            <a:rPr lang="en-IN" sz="1200" b="1" kern="1200"/>
            <a:t>Off-Page Factors</a:t>
          </a:r>
          <a:r>
            <a:rPr lang="en-IN" sz="1200" kern="1200"/>
            <a:t> – Off-page factors are such things as click-through measurement and linking. </a:t>
          </a:r>
          <a:br>
            <a:rPr lang="en-IN" sz="1200" kern="1200"/>
          </a:br>
          <a:r>
            <a:rPr lang="en-IN" sz="1200" kern="1200"/>
            <a:t>     The frequency of click-through rates and linking can be an indicator of how relevant a web page is to </a:t>
          </a:r>
          <a:br>
            <a:rPr lang="en-IN" sz="1200" kern="1200"/>
          </a:br>
          <a:r>
            <a:rPr lang="en-IN" sz="1200" kern="1200"/>
            <a:t>     actual users and visitors, and this can cause an algorithm to rank the web page higher.</a:t>
          </a:r>
          <a:endParaRPr lang="en-US" sz="1200" kern="1200"/>
        </a:p>
      </dsp:txBody>
      <dsp:txXfrm>
        <a:off x="32770" y="5057272"/>
        <a:ext cx="6782105" cy="605747"/>
      </dsp:txXfrm>
    </dsp:sp>
    <dsp:sp modelId="{B57B5EC2-DB5C-4D6D-860B-33D5D1DF394B}">
      <dsp:nvSpPr>
        <dsp:cNvPr id="0" name=""/>
        <dsp:cNvSpPr/>
      </dsp:nvSpPr>
      <dsp:spPr>
        <a:xfrm>
          <a:off x="0" y="5730349"/>
          <a:ext cx="6847645" cy="67128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 Practical to be done in the class for SEO tools </a:t>
          </a:r>
          <a:endParaRPr lang="en-US" sz="1200" kern="1200"/>
        </a:p>
      </dsp:txBody>
      <dsp:txXfrm>
        <a:off x="32770" y="5763119"/>
        <a:ext cx="6782105" cy="6057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52D7-9F37-43F6-8686-9A42A1E5C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AA4F63B-D6B7-4770-B822-4F594327F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FAD7036-DF3C-4A98-9802-8B3A8B95EDD9}"/>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D5D968AB-3878-40F1-83ED-6A09011CE8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C24CC3-AD35-4A06-AF44-D8B5B3F825E9}"/>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392351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00B5-4BB5-44F9-8828-7E1D94D449E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46E40CE-533C-49D6-BB50-35F2E756BB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75F0EC-EFBC-414B-810D-ACECAEC2C9D0}"/>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93CC5CC1-ED3A-4963-8D8E-F2AEB0D4DD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655877-E1CA-412C-BD96-CED5EEBC3A33}"/>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229045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3F714-78FB-439E-A461-3BBFD18D99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139667-5156-481E-8BB8-1998001306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C9E0D4-A447-46E5-B5E6-23ECCBB65E4B}"/>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CBDAA145-D412-4AC4-B5C0-87AF04AAA6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99F649-ACEF-45E5-899D-D70A5AE22C27}"/>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386048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5EC8-55C4-41E2-9AEF-E10F6CFBC1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A20CB8-14BD-4B06-BACB-BC19992C5E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A71683-EF6A-46FF-A3DD-12F86618AA69}"/>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9D565F75-FC17-4FFA-B4B0-6AE514359A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41BB8B-0FAE-41FA-A9B3-8AF3A79A9A50}"/>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283537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6DCD-BD47-4023-B4F1-EF2F74F9E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BEB344A-B899-452D-9BF8-37F80F237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EA043C-861E-48AD-8130-E2900D2B605F}"/>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4937113F-705C-4D6F-821B-021C44ADAD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AC46DB-5CD8-4674-B595-2D9EE6AB3F45}"/>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302099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6925-3166-438E-A7BE-CC223DD1467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436CB8-18C4-43C2-875F-1A486708B0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BDE9307-2F0C-4602-80CF-96689BFAC5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67150BF-C770-4423-869A-0B83B9D2901A}"/>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6" name="Footer Placeholder 5">
            <a:extLst>
              <a:ext uri="{FF2B5EF4-FFF2-40B4-BE49-F238E27FC236}">
                <a16:creationId xmlns:a16="http://schemas.microsoft.com/office/drawing/2014/main" id="{8D46DE03-E19B-4BED-82AD-77536A6DB1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A5B70B-CEB9-4E82-9E5D-FC25A6AFD125}"/>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346695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200E-EB22-4EDB-82D3-E48F792118B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29DB580-7055-4990-82F3-B80BCE2B0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050691-C5B9-4290-A799-BB59B54263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85ECFB1-3435-43F9-815F-E25162664A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EE2DF7-34BA-4AC6-B1D4-EAF059E4D8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D6A9A59-6818-4280-974A-2C991DEFDC76}"/>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8" name="Footer Placeholder 7">
            <a:extLst>
              <a:ext uri="{FF2B5EF4-FFF2-40B4-BE49-F238E27FC236}">
                <a16:creationId xmlns:a16="http://schemas.microsoft.com/office/drawing/2014/main" id="{D56C37ED-BB0D-4C0C-A739-6321F66DA00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B47758A-3EC6-4CD0-A082-EA2B9D696569}"/>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112982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1D83-AC9D-4131-9DD5-6464FF42AE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2135F8-D32A-4893-90E0-38FEE0BA4940}"/>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4" name="Footer Placeholder 3">
            <a:extLst>
              <a:ext uri="{FF2B5EF4-FFF2-40B4-BE49-F238E27FC236}">
                <a16:creationId xmlns:a16="http://schemas.microsoft.com/office/drawing/2014/main" id="{21A60981-960C-4A2F-B34A-BFAD2C3A935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39929AE-DEE7-4250-8BDC-8B0936CBC3CF}"/>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4482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86025-9076-458B-9906-55E39B940D56}"/>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3" name="Footer Placeholder 2">
            <a:extLst>
              <a:ext uri="{FF2B5EF4-FFF2-40B4-BE49-F238E27FC236}">
                <a16:creationId xmlns:a16="http://schemas.microsoft.com/office/drawing/2014/main" id="{B33764D7-74F9-46F6-B5E8-1B57F73BBF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52A0BEF-4B5E-47FF-8FBD-4A3460781790}"/>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300197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9EE4-C1C2-4642-B247-C8F815C28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CC3011D-EE31-4132-A0A2-F3C9AEB7C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A3FD4F6-FD4A-4C82-955E-B832770422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515A6F-7ABD-417E-8348-B1A21EC332B6}"/>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6" name="Footer Placeholder 5">
            <a:extLst>
              <a:ext uri="{FF2B5EF4-FFF2-40B4-BE49-F238E27FC236}">
                <a16:creationId xmlns:a16="http://schemas.microsoft.com/office/drawing/2014/main" id="{C29210EB-414C-41D9-804D-0FA92201E8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1F34E3D-1FF3-45A4-BBEE-F10431E69CC3}"/>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425018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3E26-7749-45EE-9E5E-5F9F63C0A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24556E1-D727-423B-942B-BA7D61294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7FA9125-E600-4A41-91E6-C014F7847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04767E-6DA8-48D2-BB88-083940F1E4D0}"/>
              </a:ext>
            </a:extLst>
          </p:cNvPr>
          <p:cNvSpPr>
            <a:spLocks noGrp="1"/>
          </p:cNvSpPr>
          <p:nvPr>
            <p:ph type="dt" sz="half" idx="10"/>
          </p:nvPr>
        </p:nvSpPr>
        <p:spPr/>
        <p:txBody>
          <a:bodyPr/>
          <a:lstStyle/>
          <a:p>
            <a:fld id="{561C562F-8573-4253-87E9-800127CE5D79}" type="datetimeFigureOut">
              <a:rPr lang="en-IN" smtClean="0"/>
              <a:t>08-02-2021</a:t>
            </a:fld>
            <a:endParaRPr lang="en-IN"/>
          </a:p>
        </p:txBody>
      </p:sp>
      <p:sp>
        <p:nvSpPr>
          <p:cNvPr id="6" name="Footer Placeholder 5">
            <a:extLst>
              <a:ext uri="{FF2B5EF4-FFF2-40B4-BE49-F238E27FC236}">
                <a16:creationId xmlns:a16="http://schemas.microsoft.com/office/drawing/2014/main" id="{096910AF-3D9D-466D-8660-C1A4EAF6A3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3ED81E-72EA-4A69-BE19-B5726C366E06}"/>
              </a:ext>
            </a:extLst>
          </p:cNvPr>
          <p:cNvSpPr>
            <a:spLocks noGrp="1"/>
          </p:cNvSpPr>
          <p:nvPr>
            <p:ph type="sldNum" sz="quarter" idx="12"/>
          </p:nvPr>
        </p:nvSpPr>
        <p:spPr/>
        <p:txBody>
          <a:bodyPr/>
          <a:lstStyle/>
          <a:p>
            <a:fld id="{D75FC81D-342D-4FF3-927D-894572B6A131}" type="slidenum">
              <a:rPr lang="en-IN" smtClean="0"/>
              <a:t>‹#›</a:t>
            </a:fld>
            <a:endParaRPr lang="en-IN"/>
          </a:p>
        </p:txBody>
      </p:sp>
    </p:spTree>
    <p:extLst>
      <p:ext uri="{BB962C8B-B14F-4D97-AF65-F5344CB8AC3E}">
        <p14:creationId xmlns:p14="http://schemas.microsoft.com/office/powerpoint/2010/main" val="98262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CD1A4-8723-424F-A3CA-FE99236DE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60B43F-EB70-4E2B-9C87-C041E5848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CCA5D0E-076E-468C-BE45-50FAAD476D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C562F-8573-4253-87E9-800127CE5D79}" type="datetimeFigureOut">
              <a:rPr lang="en-IN" smtClean="0"/>
              <a:t>08-02-2021</a:t>
            </a:fld>
            <a:endParaRPr lang="en-IN"/>
          </a:p>
        </p:txBody>
      </p:sp>
      <p:sp>
        <p:nvSpPr>
          <p:cNvPr id="5" name="Footer Placeholder 4">
            <a:extLst>
              <a:ext uri="{FF2B5EF4-FFF2-40B4-BE49-F238E27FC236}">
                <a16:creationId xmlns:a16="http://schemas.microsoft.com/office/drawing/2014/main" id="{C275054D-DE01-4579-A61E-623EA8434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6AD561B-A875-45A0-B97F-F44D0A58A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FC81D-342D-4FF3-927D-894572B6A131}" type="slidenum">
              <a:rPr lang="en-IN" smtClean="0"/>
              <a:t>‹#›</a:t>
            </a:fld>
            <a:endParaRPr lang="en-IN"/>
          </a:p>
        </p:txBody>
      </p:sp>
    </p:spTree>
    <p:extLst>
      <p:ext uri="{BB962C8B-B14F-4D97-AF65-F5344CB8AC3E}">
        <p14:creationId xmlns:p14="http://schemas.microsoft.com/office/powerpoint/2010/main" val="106078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wolframalpha.com/" TargetMode="Externa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hyperlink" Target="https://www.bing.com/" TargetMode="External"/><Relationship Id="rId21" Type="http://schemas.openxmlformats.org/officeDocument/2006/relationships/image" Target="../media/image11.png"/><Relationship Id="rId7" Type="http://schemas.openxmlformats.org/officeDocument/2006/relationships/hyperlink" Target="https://www.baidu.com/" TargetMode="Externa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hyperlink" Target="https://www.google.com/" TargetMode="Externa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aol.com/" TargetMode="External"/><Relationship Id="rId11" Type="http://schemas.openxmlformats.org/officeDocument/2006/relationships/hyperlink" Target="https://www.yandex.ru/" TargetMode="External"/><Relationship Id="rId5" Type="http://schemas.openxmlformats.org/officeDocument/2006/relationships/hyperlink" Target="http://www.ask.com/" TargetMode="External"/><Relationship Id="rId15" Type="http://schemas.openxmlformats.org/officeDocument/2006/relationships/image" Target="../media/image5.png"/><Relationship Id="rId10" Type="http://schemas.openxmlformats.org/officeDocument/2006/relationships/hyperlink" Target="https://archive.org/" TargetMode="External"/><Relationship Id="rId19" Type="http://schemas.openxmlformats.org/officeDocument/2006/relationships/image" Target="../media/image9.png"/><Relationship Id="rId4" Type="http://schemas.openxmlformats.org/officeDocument/2006/relationships/hyperlink" Target="https://www.yahoo.com/" TargetMode="External"/><Relationship Id="rId9" Type="http://schemas.openxmlformats.org/officeDocument/2006/relationships/hyperlink" Target="https://duckduckgo.com/" TargetMode="Externa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earch_engine_optimization"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en.wikipedia.org/wiki/Conversion_rate_optimization" TargetMode="External"/><Relationship Id="rId5" Type="http://schemas.openxmlformats.org/officeDocument/2006/relationships/hyperlink" Target="https://en.wikipedia.org/wiki/Content_marketing" TargetMode="External"/><Relationship Id="rId4" Type="http://schemas.openxmlformats.org/officeDocument/2006/relationships/hyperlink" Target="https://en.wikipedia.org/wiki/Web_performa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7EA4-5426-4C31-950A-28D22BCDC1A5}"/>
              </a:ext>
            </a:extLst>
          </p:cNvPr>
          <p:cNvSpPr>
            <a:spLocks noGrp="1"/>
          </p:cNvSpPr>
          <p:nvPr>
            <p:ph type="ctrTitle"/>
          </p:nvPr>
        </p:nvSpPr>
        <p:spPr/>
        <p:txBody>
          <a:bodyPr/>
          <a:lstStyle/>
          <a:p>
            <a:r>
              <a:rPr lang="en-IN" dirty="0"/>
              <a:t>Introduction to Search</a:t>
            </a:r>
          </a:p>
        </p:txBody>
      </p:sp>
      <p:sp>
        <p:nvSpPr>
          <p:cNvPr id="3" name="Subtitle 2">
            <a:extLst>
              <a:ext uri="{FF2B5EF4-FFF2-40B4-BE49-F238E27FC236}">
                <a16:creationId xmlns:a16="http://schemas.microsoft.com/office/drawing/2014/main" id="{8221172F-A118-4896-AF7F-FC14078AE922}"/>
              </a:ext>
            </a:extLst>
          </p:cNvPr>
          <p:cNvSpPr>
            <a:spLocks noGrp="1"/>
          </p:cNvSpPr>
          <p:nvPr>
            <p:ph type="subTitle" idx="1"/>
          </p:nvPr>
        </p:nvSpPr>
        <p:spPr/>
        <p:txBody>
          <a:bodyPr>
            <a:normAutofit fontScale="55000" lnSpcReduction="20000"/>
          </a:bodyPr>
          <a:lstStyle/>
          <a:p>
            <a:r>
              <a:rPr lang="en-IN" dirty="0"/>
              <a:t>Elements of Online Marketing</a:t>
            </a:r>
          </a:p>
          <a:p>
            <a:r>
              <a:rPr lang="en-IN" dirty="0"/>
              <a:t>Concept of Search Engine</a:t>
            </a:r>
          </a:p>
          <a:p>
            <a:r>
              <a:rPr lang="en-IN" dirty="0"/>
              <a:t>Organic Search &amp; Paid Search</a:t>
            </a:r>
          </a:p>
          <a:p>
            <a:r>
              <a:rPr lang="en-IN" dirty="0"/>
              <a:t> Imp Ranking Factors</a:t>
            </a:r>
          </a:p>
          <a:p>
            <a:r>
              <a:rPr lang="en-IN" dirty="0"/>
              <a:t> Google Search Algorithms </a:t>
            </a:r>
          </a:p>
          <a:p>
            <a:r>
              <a:rPr lang="en-IN" dirty="0"/>
              <a:t>SEO wide usage and SEO Analytics and tools</a:t>
            </a:r>
          </a:p>
        </p:txBody>
      </p:sp>
    </p:spTree>
    <p:extLst>
      <p:ext uri="{BB962C8B-B14F-4D97-AF65-F5344CB8AC3E}">
        <p14:creationId xmlns:p14="http://schemas.microsoft.com/office/powerpoint/2010/main" val="2802682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F09E7F-F4C0-4307-96E5-93F0CDD5F7A4}"/>
              </a:ext>
            </a:extLst>
          </p:cNvPr>
          <p:cNvSpPr>
            <a:spLocks noGrp="1"/>
          </p:cNvSpPr>
          <p:nvPr>
            <p:ph type="title"/>
          </p:nvPr>
        </p:nvSpPr>
        <p:spPr>
          <a:xfrm>
            <a:off x="640079" y="2053641"/>
            <a:ext cx="3669161" cy="2760098"/>
          </a:xfrm>
        </p:spPr>
        <p:txBody>
          <a:bodyPr>
            <a:normAutofit/>
          </a:bodyPr>
          <a:lstStyle/>
          <a:p>
            <a:r>
              <a:rPr lang="en-IN">
                <a:solidFill>
                  <a:srgbClr val="FFFFFF"/>
                </a:solidFill>
              </a:rPr>
              <a:t>Backlink &amp; Competitor Analysis</a:t>
            </a:r>
          </a:p>
        </p:txBody>
      </p:sp>
      <p:sp>
        <p:nvSpPr>
          <p:cNvPr id="3" name="Content Placeholder 2">
            <a:extLst>
              <a:ext uri="{FF2B5EF4-FFF2-40B4-BE49-F238E27FC236}">
                <a16:creationId xmlns:a16="http://schemas.microsoft.com/office/drawing/2014/main" id="{7ADBD72B-7E41-453B-9037-A69E8F4D792F}"/>
              </a:ext>
            </a:extLst>
          </p:cNvPr>
          <p:cNvSpPr>
            <a:spLocks noGrp="1"/>
          </p:cNvSpPr>
          <p:nvPr>
            <p:ph idx="1"/>
          </p:nvPr>
        </p:nvSpPr>
        <p:spPr>
          <a:xfrm>
            <a:off x="3446585" y="337625"/>
            <a:ext cx="8525021" cy="6520375"/>
          </a:xfrm>
        </p:spPr>
        <p:txBody>
          <a:bodyPr anchor="ctr">
            <a:normAutofit/>
          </a:bodyPr>
          <a:lstStyle/>
          <a:p>
            <a:r>
              <a:rPr lang="en-IN" sz="1400" dirty="0">
                <a:solidFill>
                  <a:srgbClr val="000000"/>
                </a:solidFill>
              </a:rPr>
              <a:t>Many factors play a role in your site’s ability to rank well in search engine results.</a:t>
            </a:r>
          </a:p>
          <a:p>
            <a:r>
              <a:rPr lang="en-IN" sz="1400" dirty="0">
                <a:solidFill>
                  <a:srgbClr val="000000"/>
                </a:solidFill>
              </a:rPr>
              <a:t>One of the most important elements is backlinks, or the links from other sites that point to your site. </a:t>
            </a:r>
          </a:p>
          <a:p>
            <a:r>
              <a:rPr lang="en-IN" sz="1400" dirty="0">
                <a:solidFill>
                  <a:srgbClr val="000000"/>
                </a:solidFill>
              </a:rPr>
              <a:t>Search engines like Google view these links as a sign of your site’s quality and authority, and the more you have from other reputable sites, the higher you’ll rank.</a:t>
            </a:r>
          </a:p>
          <a:p>
            <a:pPr marL="0" indent="0">
              <a:buNone/>
            </a:pPr>
            <a:r>
              <a:rPr lang="en-IN" sz="1400" b="1" dirty="0">
                <a:solidFill>
                  <a:srgbClr val="000000"/>
                </a:solidFill>
              </a:rPr>
              <a:t>Why analysis?</a:t>
            </a:r>
          </a:p>
          <a:p>
            <a:pPr marL="0" indent="0">
              <a:buNone/>
            </a:pPr>
            <a:r>
              <a:rPr lang="en-IN" sz="1400" dirty="0">
                <a:solidFill>
                  <a:srgbClr val="000000"/>
                </a:solidFill>
              </a:rPr>
              <a:t>A backlink analysis shows you all of the links that they’re taking into consideration and gives you a better understanding of your site’s ability to rank well in search engine results.  It also helps you identify bad links.</a:t>
            </a:r>
          </a:p>
          <a:p>
            <a:pPr marL="0" indent="0">
              <a:buNone/>
            </a:pPr>
            <a:r>
              <a:rPr lang="en-IN" sz="1400" dirty="0">
                <a:solidFill>
                  <a:srgbClr val="000000"/>
                </a:solidFill>
              </a:rPr>
              <a:t>You should also conduct backlink analysis on your main competitors’ sites - </a:t>
            </a:r>
            <a:br>
              <a:rPr lang="en-IN" sz="1400" dirty="0">
                <a:solidFill>
                  <a:srgbClr val="000000"/>
                </a:solidFill>
              </a:rPr>
            </a:br>
            <a:r>
              <a:rPr lang="en-IN" sz="1400" dirty="0">
                <a:solidFill>
                  <a:srgbClr val="000000"/>
                </a:solidFill>
              </a:rPr>
              <a:t>a. Because your competitors’ sites will help you see how difficult it will be to outrank them. </a:t>
            </a:r>
            <a:br>
              <a:rPr lang="en-IN" sz="1400" dirty="0">
                <a:solidFill>
                  <a:srgbClr val="000000"/>
                </a:solidFill>
              </a:rPr>
            </a:br>
            <a:r>
              <a:rPr lang="en-IN" sz="1400" dirty="0">
                <a:solidFill>
                  <a:srgbClr val="000000"/>
                </a:solidFill>
              </a:rPr>
              <a:t>B. It can also show you any potential link opportunities you may be missing and give you ideas for your own link building strategy.</a:t>
            </a:r>
          </a:p>
          <a:p>
            <a:pPr marL="0" indent="0">
              <a:buNone/>
            </a:pPr>
            <a:r>
              <a:rPr lang="en-IN" sz="1400" b="1" dirty="0">
                <a:solidFill>
                  <a:srgbClr val="000000"/>
                </a:solidFill>
              </a:rPr>
              <a:t>How to do?</a:t>
            </a:r>
          </a:p>
          <a:p>
            <a:pPr marL="0" indent="0">
              <a:buNone/>
            </a:pPr>
            <a:r>
              <a:rPr lang="en-IN" sz="1400" cap="all" dirty="0">
                <a:solidFill>
                  <a:srgbClr val="000000"/>
                </a:solidFill>
              </a:rPr>
              <a:t>1. CHOOSE THE SITES YOU WANT TO ANALYZE (</a:t>
            </a:r>
            <a:r>
              <a:rPr lang="en-IN" sz="1400" dirty="0">
                <a:solidFill>
                  <a:srgbClr val="000000"/>
                </a:solidFill>
              </a:rPr>
              <a:t>SEMrush)</a:t>
            </a:r>
            <a:endParaRPr lang="en-IN" sz="1400" cap="all" dirty="0">
              <a:solidFill>
                <a:srgbClr val="000000"/>
              </a:solidFill>
            </a:endParaRPr>
          </a:p>
          <a:p>
            <a:pPr marL="0" indent="0">
              <a:buNone/>
            </a:pPr>
            <a:r>
              <a:rPr lang="en-IN" sz="1400" cap="all" dirty="0">
                <a:solidFill>
                  <a:srgbClr val="000000"/>
                </a:solidFill>
              </a:rPr>
              <a:t>2. SELECT A BACKLINK ANALYSIS TOOL (</a:t>
            </a:r>
            <a:r>
              <a:rPr lang="en-IN" sz="1400" dirty="0">
                <a:solidFill>
                  <a:srgbClr val="000000"/>
                </a:solidFill>
              </a:rPr>
              <a:t>SEMrush, </a:t>
            </a:r>
            <a:r>
              <a:rPr lang="en-IN" sz="1400" dirty="0" err="1">
                <a:solidFill>
                  <a:srgbClr val="000000"/>
                </a:solidFill>
              </a:rPr>
              <a:t>Ahrefs</a:t>
            </a:r>
            <a:r>
              <a:rPr lang="en-IN" sz="1400" dirty="0">
                <a:solidFill>
                  <a:srgbClr val="000000"/>
                </a:solidFill>
              </a:rPr>
              <a:t>, </a:t>
            </a:r>
            <a:r>
              <a:rPr lang="en-IN" sz="1400" dirty="0" err="1">
                <a:solidFill>
                  <a:srgbClr val="000000"/>
                </a:solidFill>
              </a:rPr>
              <a:t>Moz</a:t>
            </a:r>
            <a:r>
              <a:rPr lang="en-IN" sz="1400" dirty="0">
                <a:solidFill>
                  <a:srgbClr val="000000"/>
                </a:solidFill>
              </a:rPr>
              <a:t> Open Site Explorer)</a:t>
            </a:r>
            <a:endParaRPr lang="en-IN" sz="1400" cap="all" dirty="0">
              <a:solidFill>
                <a:srgbClr val="000000"/>
              </a:solidFill>
            </a:endParaRPr>
          </a:p>
          <a:p>
            <a:pPr marL="0" indent="0">
              <a:buNone/>
            </a:pPr>
            <a:r>
              <a:rPr lang="en-IN" sz="1400" cap="all" dirty="0">
                <a:solidFill>
                  <a:srgbClr val="000000"/>
                </a:solidFill>
              </a:rPr>
              <a:t>3. ENTER EACH DOMAIN AND COLLECT THE INFORMATION YOU WANT</a:t>
            </a:r>
          </a:p>
          <a:p>
            <a:pPr marL="0" indent="0">
              <a:buNone/>
            </a:pPr>
            <a:r>
              <a:rPr lang="en-IN" sz="1400" b="1" dirty="0">
                <a:solidFill>
                  <a:srgbClr val="000000"/>
                </a:solidFill>
              </a:rPr>
              <a:t>What you should look?</a:t>
            </a:r>
          </a:p>
          <a:p>
            <a:pPr marL="0" indent="0">
              <a:buNone/>
            </a:pPr>
            <a:r>
              <a:rPr lang="en-IN" sz="1400" cap="all" dirty="0">
                <a:solidFill>
                  <a:srgbClr val="000000"/>
                </a:solidFill>
              </a:rPr>
              <a:t>1. TOTAL NUMBER OF LINKS &amp; UNIQUE DOMAINS</a:t>
            </a:r>
          </a:p>
          <a:p>
            <a:pPr marL="0" indent="0">
              <a:buNone/>
            </a:pPr>
            <a:r>
              <a:rPr lang="en-IN" sz="1400" cap="all" dirty="0">
                <a:solidFill>
                  <a:srgbClr val="000000"/>
                </a:solidFill>
              </a:rPr>
              <a:t>2. REFERRING DOMAINS</a:t>
            </a:r>
          </a:p>
          <a:p>
            <a:pPr marL="0" indent="0">
              <a:buNone/>
            </a:pPr>
            <a:r>
              <a:rPr lang="en-IN" sz="1400" cap="all" dirty="0">
                <a:solidFill>
                  <a:srgbClr val="000000"/>
                </a:solidFill>
              </a:rPr>
              <a:t>3. TOP PAGES</a:t>
            </a:r>
          </a:p>
          <a:p>
            <a:pPr marL="0" indent="0">
              <a:buNone/>
            </a:pPr>
            <a:endParaRPr lang="en-IN" sz="800" dirty="0">
              <a:solidFill>
                <a:srgbClr val="000000"/>
              </a:solidFill>
            </a:endParaRPr>
          </a:p>
          <a:p>
            <a:pPr marL="0" indent="0">
              <a:buNone/>
            </a:pPr>
            <a:endParaRPr lang="en-IN" sz="800" dirty="0">
              <a:solidFill>
                <a:srgbClr val="000000"/>
              </a:solidFill>
            </a:endParaRPr>
          </a:p>
          <a:p>
            <a:pPr marL="0" indent="0">
              <a:buNone/>
            </a:pPr>
            <a:r>
              <a:rPr lang="en-IN" sz="800" dirty="0">
                <a:solidFill>
                  <a:srgbClr val="000000"/>
                </a:solidFill>
              </a:rPr>
              <a:t>Source: https://www.webpagefx.com/internet-marketing/what-is-a-backlink-analysis.html</a:t>
            </a:r>
          </a:p>
          <a:p>
            <a:endParaRPr lang="en-IN" sz="800" dirty="0">
              <a:solidFill>
                <a:srgbClr val="000000"/>
              </a:solidFill>
            </a:endParaRPr>
          </a:p>
          <a:p>
            <a:endParaRPr lang="en-IN" sz="800" dirty="0">
              <a:solidFill>
                <a:srgbClr val="000000"/>
              </a:solidFill>
            </a:endParaRPr>
          </a:p>
        </p:txBody>
      </p:sp>
    </p:spTree>
    <p:extLst>
      <p:ext uri="{BB962C8B-B14F-4D97-AF65-F5344CB8AC3E}">
        <p14:creationId xmlns:p14="http://schemas.microsoft.com/office/powerpoint/2010/main" val="379911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C011-272F-4142-989F-F23C377854D1}"/>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dirty="0"/>
              <a:t>Online SEO vs Offline SEO</a:t>
            </a:r>
          </a:p>
        </p:txBody>
      </p:sp>
      <p:sp>
        <p:nvSpPr>
          <p:cNvPr id="80" name="Rectangle 73">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409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close up of a logo&#10;&#10;Description automatically generated">
            <a:extLst>
              <a:ext uri="{FF2B5EF4-FFF2-40B4-BE49-F238E27FC236}">
                <a16:creationId xmlns:a16="http://schemas.microsoft.com/office/drawing/2014/main" id="{14FA50D3-A6ED-47D8-A981-8481970779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283" y="640080"/>
            <a:ext cx="4788130" cy="3291840"/>
          </a:xfrm>
          <a:prstGeom prst="rect">
            <a:avLst/>
          </a:prstGeom>
        </p:spPr>
      </p:pic>
      <p:sp>
        <p:nvSpPr>
          <p:cNvPr id="82"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E31F171D-95EC-40B9-954F-ABF436502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5" y="911840"/>
            <a:ext cx="4974336" cy="2748320"/>
          </a:xfrm>
          <a:prstGeom prst="rect">
            <a:avLst/>
          </a:prstGeom>
        </p:spPr>
      </p:pic>
    </p:spTree>
    <p:extLst>
      <p:ext uri="{BB962C8B-B14F-4D97-AF65-F5344CB8AC3E}">
        <p14:creationId xmlns:p14="http://schemas.microsoft.com/office/powerpoint/2010/main" val="14103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74FE-E767-4C15-8D53-875FA83D333A}"/>
              </a:ext>
            </a:extLst>
          </p:cNvPr>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sz="6000" dirty="0"/>
              <a:t>Canonical Tags</a:t>
            </a:r>
          </a:p>
        </p:txBody>
      </p:sp>
      <p:sp>
        <p:nvSpPr>
          <p:cNvPr id="19" name="Rectangle 18">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4B4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6C81278F-0C1B-4C98-856F-BE2EAD4E24AD}"/>
              </a:ext>
            </a:extLst>
          </p:cNvPr>
          <p:cNvPicPr>
            <a:picLocks noChangeAspect="1"/>
          </p:cNvPicPr>
          <p:nvPr/>
        </p:nvPicPr>
        <p:blipFill>
          <a:blip r:embed="rId2"/>
          <a:stretch>
            <a:fillRect/>
          </a:stretch>
        </p:blipFill>
        <p:spPr>
          <a:xfrm>
            <a:off x="530087" y="640080"/>
            <a:ext cx="5102087" cy="3454842"/>
          </a:xfrm>
          <a:prstGeom prst="rect">
            <a:avLst/>
          </a:prstGeom>
        </p:spPr>
      </p:pic>
      <p:sp>
        <p:nvSpPr>
          <p:cNvPr id="23"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FBE85B1B-AC30-406F-8517-1BE8C6E80463}"/>
              </a:ext>
            </a:extLst>
          </p:cNvPr>
          <p:cNvPicPr>
            <a:picLocks noGrp="1" noChangeAspect="1"/>
          </p:cNvPicPr>
          <p:nvPr>
            <p:ph idx="1"/>
          </p:nvPr>
        </p:nvPicPr>
        <p:blipFill>
          <a:blip r:embed="rId3"/>
          <a:stretch>
            <a:fillRect/>
          </a:stretch>
        </p:blipFill>
        <p:spPr>
          <a:xfrm>
            <a:off x="6453809" y="955364"/>
            <a:ext cx="5208104" cy="3139557"/>
          </a:xfrm>
          <a:prstGeom prst="rect">
            <a:avLst/>
          </a:prstGeom>
        </p:spPr>
      </p:pic>
    </p:spTree>
    <p:extLst>
      <p:ext uri="{BB962C8B-B14F-4D97-AF65-F5344CB8AC3E}">
        <p14:creationId xmlns:p14="http://schemas.microsoft.com/office/powerpoint/2010/main" val="17965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F5712B-BD67-4161-B14B-39305B414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29BEE5B-DF13-4270-850B-9FA09569C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1626EDC0-409A-47E2-8709-8748240A0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5F78CAD-5F1E-4C27-823E-3ED2DE7FC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02F0A54-F680-4E30-B232-6E654E50A2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B172D1AC-3885-4D81-8E52-0F40B24AFA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53B7FF6B-4929-43D6-AA2A-F54696D7CA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8F3D6C5F-F6A1-46BD-BC20-1E21510ED7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ADE54F0-F247-4265-8511-0FB803DC8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CDD43569-ECA0-4790-9B12-B6AEBF45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39DDC94-3B1E-4D1F-AB51-6DD97EF44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1CB9F6AF-CD2D-471D-A0E9-B9F101E082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87D0AC6C-EDFD-47E8-B030-657669ECB6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AAF565DD-CA3D-48FB-88F5-F61619AB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C816BC2-D476-4084-954C-1F9F2BFDDB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E714A844-8CBA-4BBB-B037-A267D5D2B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66B46EA7-C566-4203-922D-1A0A55DF6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55A7474-52C5-4EBC-BFD0-4D32F27FF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68FCBE74-2033-49CD-9F97-0886D12696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A0726240-57F4-4C55-BCB2-877B412A1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88155157-AB7D-48FE-9259-044D8F7E47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34737399-EF40-4483-BDC3-A8E5D463F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34" name="Isosceles Triangle 39">
              <a:extLst>
                <a:ext uri="{FF2B5EF4-FFF2-40B4-BE49-F238E27FC236}">
                  <a16:creationId xmlns:a16="http://schemas.microsoft.com/office/drawing/2014/main" id="{9083067F-FA67-4A91-A30D-8AEFC4B36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96D5977-B62F-4A5C-9A16-5F9E72C2F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D538F4A-0246-4841-95C3-0E3EED682AE0}"/>
              </a:ext>
            </a:extLst>
          </p:cNvPr>
          <p:cNvSpPr>
            <a:spLocks noGrp="1"/>
          </p:cNvSpPr>
          <p:nvPr>
            <p:ph type="title"/>
          </p:nvPr>
        </p:nvSpPr>
        <p:spPr>
          <a:xfrm>
            <a:off x="1759236" y="5398941"/>
            <a:ext cx="8672295" cy="592744"/>
          </a:xfrm>
        </p:spPr>
        <p:txBody>
          <a:bodyPr vert="horz" lIns="91440" tIns="45720" rIns="91440" bIns="45720" rtlCol="0" anchor="b">
            <a:normAutofit/>
          </a:bodyPr>
          <a:lstStyle/>
          <a:p>
            <a:pPr algn="ctr"/>
            <a:r>
              <a:rPr lang="en-US" sz="3600" dirty="0"/>
              <a:t>Black Hat, White Hat &amp; Grey Hat SEO</a:t>
            </a:r>
          </a:p>
        </p:txBody>
      </p:sp>
      <p:sp>
        <p:nvSpPr>
          <p:cNvPr id="37" name="Rectangle 36">
            <a:extLst>
              <a:ext uri="{FF2B5EF4-FFF2-40B4-BE49-F238E27FC236}">
                <a16:creationId xmlns:a16="http://schemas.microsoft.com/office/drawing/2014/main" id="{092CB381-4D9E-4FF9-8B69-2F3D812EB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7138" y="1179555"/>
            <a:ext cx="8846458" cy="2627996"/>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CC401B74-60D7-412E-801A-528705695B4C}"/>
              </a:ext>
            </a:extLst>
          </p:cNvPr>
          <p:cNvPicPr>
            <a:picLocks noGrp="1" noChangeAspect="1"/>
          </p:cNvPicPr>
          <p:nvPr>
            <p:ph idx="1"/>
          </p:nvPr>
        </p:nvPicPr>
        <p:blipFill>
          <a:blip r:embed="rId2"/>
          <a:stretch>
            <a:fillRect/>
          </a:stretch>
        </p:blipFill>
        <p:spPr>
          <a:xfrm>
            <a:off x="93244" y="211959"/>
            <a:ext cx="6041381" cy="5088661"/>
          </a:xfrm>
          <a:prstGeom prst="rect">
            <a:avLst/>
          </a:prstGeom>
          <a:ln w="12700">
            <a:noFill/>
          </a:ln>
        </p:spPr>
      </p:pic>
      <p:pic>
        <p:nvPicPr>
          <p:cNvPr id="5" name="Picture 4">
            <a:extLst>
              <a:ext uri="{FF2B5EF4-FFF2-40B4-BE49-F238E27FC236}">
                <a16:creationId xmlns:a16="http://schemas.microsoft.com/office/drawing/2014/main" id="{A1CD71A2-1795-4CF8-941A-9A95BAC97B95}"/>
              </a:ext>
            </a:extLst>
          </p:cNvPr>
          <p:cNvPicPr>
            <a:picLocks noChangeAspect="1"/>
          </p:cNvPicPr>
          <p:nvPr/>
        </p:nvPicPr>
        <p:blipFill>
          <a:blip r:embed="rId3"/>
          <a:stretch>
            <a:fillRect/>
          </a:stretch>
        </p:blipFill>
        <p:spPr>
          <a:xfrm>
            <a:off x="6177244" y="211959"/>
            <a:ext cx="5429847" cy="5088661"/>
          </a:xfrm>
          <a:prstGeom prst="rect">
            <a:avLst/>
          </a:prstGeom>
          <a:ln w="12700">
            <a:noFill/>
          </a:ln>
        </p:spPr>
      </p:pic>
    </p:spTree>
    <p:extLst>
      <p:ext uri="{BB962C8B-B14F-4D97-AF65-F5344CB8AC3E}">
        <p14:creationId xmlns:p14="http://schemas.microsoft.com/office/powerpoint/2010/main" val="4188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1"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4" name="Rectangle 43">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A36D8D0-1D64-4D6B-92B1-663071538162}"/>
              </a:ext>
            </a:extLst>
          </p:cNvPr>
          <p:cNvSpPr>
            <a:spLocks noGrp="1"/>
          </p:cNvSpPr>
          <p:nvPr>
            <p:ph type="title"/>
          </p:nvPr>
        </p:nvSpPr>
        <p:spPr>
          <a:xfrm>
            <a:off x="888631" y="2358391"/>
            <a:ext cx="3498979" cy="2453676"/>
          </a:xfrm>
        </p:spPr>
        <p:txBody>
          <a:bodyPr vert="horz" lIns="91440" tIns="45720" rIns="91440" bIns="45720" rtlCol="0" anchor="ctr">
            <a:normAutofit/>
          </a:bodyPr>
          <a:lstStyle/>
          <a:p>
            <a:pPr algn="ctr"/>
            <a:r>
              <a:rPr lang="en-US" sz="3600" kern="1200">
                <a:solidFill>
                  <a:srgbClr val="FFFFFF"/>
                </a:solidFill>
                <a:latin typeface="+mj-lt"/>
                <a:ea typeface="+mj-ea"/>
                <a:cs typeface="+mj-cs"/>
              </a:rPr>
              <a:t>Domain Authority (DA)</a:t>
            </a:r>
          </a:p>
        </p:txBody>
      </p:sp>
      <p:sp useBgFill="1">
        <p:nvSpPr>
          <p:cNvPr id="48" name="Rectangle 47">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A4375A0F-AE30-4018-B376-40FB21A564BA}"/>
              </a:ext>
            </a:extLst>
          </p:cNvPr>
          <p:cNvPicPr>
            <a:picLocks noGrp="1" noChangeAspect="1"/>
          </p:cNvPicPr>
          <p:nvPr>
            <p:ph sz="half" idx="2"/>
          </p:nvPr>
        </p:nvPicPr>
        <p:blipFill>
          <a:blip r:embed="rId2"/>
          <a:stretch>
            <a:fillRect/>
          </a:stretch>
        </p:blipFill>
        <p:spPr>
          <a:xfrm>
            <a:off x="5115264" y="1051476"/>
            <a:ext cx="6386174" cy="2156862"/>
          </a:xfrm>
          <a:prstGeom prst="rect">
            <a:avLst/>
          </a:prstGeom>
          <a:ln w="9525">
            <a:noFill/>
          </a:ln>
        </p:spPr>
      </p:pic>
      <p:sp>
        <p:nvSpPr>
          <p:cNvPr id="5" name="Content Placeholder 4">
            <a:extLst>
              <a:ext uri="{FF2B5EF4-FFF2-40B4-BE49-F238E27FC236}">
                <a16:creationId xmlns:a16="http://schemas.microsoft.com/office/drawing/2014/main" id="{91E2DBFF-897A-417D-8EB1-5F8CE75ED1EA}"/>
              </a:ext>
            </a:extLst>
          </p:cNvPr>
          <p:cNvSpPr>
            <a:spLocks noGrp="1"/>
          </p:cNvSpPr>
          <p:nvPr>
            <p:ph sz="half" idx="4294967295"/>
          </p:nvPr>
        </p:nvSpPr>
        <p:spPr>
          <a:xfrm>
            <a:off x="5118447" y="4267830"/>
            <a:ext cx="6281873" cy="1783977"/>
          </a:xfrm>
        </p:spPr>
        <p:txBody>
          <a:bodyPr vert="horz" lIns="91440" tIns="45720" rIns="91440" bIns="45720" rtlCol="0">
            <a:normAutofit lnSpcReduction="10000"/>
          </a:bodyPr>
          <a:lstStyle/>
          <a:p>
            <a:r>
              <a:rPr lang="en-US" sz="2000" b="1" dirty="0"/>
              <a:t>Domain Authority</a:t>
            </a:r>
            <a:r>
              <a:rPr lang="en-US" sz="2000" dirty="0"/>
              <a:t> (DA) is a search engine ranking score developed by </a:t>
            </a:r>
            <a:r>
              <a:rPr lang="en-US" sz="2000" b="1" dirty="0" err="1"/>
              <a:t>Moz</a:t>
            </a:r>
            <a:r>
              <a:rPr lang="en-US" sz="2000" dirty="0"/>
              <a:t> that predicts how well a website will rank on search engine result pages (SERPs). A </a:t>
            </a:r>
            <a:r>
              <a:rPr lang="en-US" sz="2000" b="1" dirty="0"/>
              <a:t>Domain Authority</a:t>
            </a:r>
            <a:r>
              <a:rPr lang="en-US" sz="2000" dirty="0"/>
              <a:t> score ranges from one to 100, with higher scores corresponding to a greater ability to rank.</a:t>
            </a:r>
          </a:p>
          <a:p>
            <a:pPr marL="0" indent="0">
              <a:buNone/>
            </a:pPr>
            <a:r>
              <a:rPr lang="en-US" sz="2000" dirty="0"/>
              <a:t>**Show live (moz.com).</a:t>
            </a:r>
          </a:p>
        </p:txBody>
      </p:sp>
    </p:spTree>
    <p:extLst>
      <p:ext uri="{BB962C8B-B14F-4D97-AF65-F5344CB8AC3E}">
        <p14:creationId xmlns:p14="http://schemas.microsoft.com/office/powerpoint/2010/main" val="160847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19A9-0D59-44B1-A797-5A43D4D9DAF8}"/>
              </a:ext>
            </a:extLst>
          </p:cNvPr>
          <p:cNvSpPr>
            <a:spLocks noGrp="1"/>
          </p:cNvSpPr>
          <p:nvPr>
            <p:ph type="title"/>
          </p:nvPr>
        </p:nvSpPr>
        <p:spPr>
          <a:xfrm>
            <a:off x="1514292" y="513612"/>
            <a:ext cx="9894133" cy="1031216"/>
          </a:xfrm>
        </p:spPr>
        <p:txBody>
          <a:bodyPr anchor="b">
            <a:normAutofit/>
          </a:bodyPr>
          <a:lstStyle/>
          <a:p>
            <a:r>
              <a:rPr lang="en-IN"/>
              <a:t>Elements of Online Marketing</a:t>
            </a:r>
          </a:p>
        </p:txBody>
      </p:sp>
      <p:pic>
        <p:nvPicPr>
          <p:cNvPr id="4" name="Picture 3">
            <a:extLst>
              <a:ext uri="{FF2B5EF4-FFF2-40B4-BE49-F238E27FC236}">
                <a16:creationId xmlns:a16="http://schemas.microsoft.com/office/drawing/2014/main" id="{EBFBE1BB-6186-469F-9107-FB12C84F244B}"/>
              </a:ext>
            </a:extLst>
          </p:cNvPr>
          <p:cNvPicPr>
            <a:picLocks noChangeAspect="1"/>
          </p:cNvPicPr>
          <p:nvPr/>
        </p:nvPicPr>
        <p:blipFill rotWithShape="1">
          <a:blip r:embed="rId2"/>
          <a:srcRect l="3338"/>
          <a:stretch/>
        </p:blipFill>
        <p:spPr>
          <a:xfrm>
            <a:off x="1681428" y="2589086"/>
            <a:ext cx="4735112" cy="2755478"/>
          </a:xfrm>
          <a:prstGeom prst="rect">
            <a:avLst/>
          </a:prstGeom>
        </p:spPr>
      </p:pic>
      <p:sp>
        <p:nvSpPr>
          <p:cNvPr id="19" name="Freeform: Shape 1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8" name="Freeform: Shape 1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4E8D55B-11B4-43E5-9FE2-1714C7CD4FE4}"/>
              </a:ext>
            </a:extLst>
          </p:cNvPr>
          <p:cNvSpPr>
            <a:spLocks noGrp="1"/>
          </p:cNvSpPr>
          <p:nvPr>
            <p:ph idx="1"/>
          </p:nvPr>
        </p:nvSpPr>
        <p:spPr>
          <a:xfrm>
            <a:off x="7781373" y="2279151"/>
            <a:ext cx="3627063" cy="3387145"/>
          </a:xfrm>
        </p:spPr>
        <p:txBody>
          <a:bodyPr anchor="ctr">
            <a:normAutofit/>
          </a:bodyPr>
          <a:lstStyle/>
          <a:p>
            <a:r>
              <a:rPr lang="en-IN" sz="1500" dirty="0"/>
              <a:t>Obviously, you know about earth, wind, water and fire.</a:t>
            </a:r>
          </a:p>
          <a:p>
            <a:endParaRPr lang="en-IN" sz="1500" dirty="0"/>
          </a:p>
          <a:p>
            <a:endParaRPr lang="en-IN" sz="1500" dirty="0"/>
          </a:p>
          <a:p>
            <a:endParaRPr lang="en-IN" sz="1500" dirty="0"/>
          </a:p>
          <a:p>
            <a:endParaRPr lang="en-IN" sz="1500" dirty="0"/>
          </a:p>
          <a:p>
            <a:endParaRPr lang="en-IN" sz="1500" dirty="0"/>
          </a:p>
          <a:p>
            <a:r>
              <a:rPr lang="en-IN" sz="1500" dirty="0"/>
              <a:t> But for the world of digital marketing they are - search engine optimization, email marketing, social media strategy, and a PPC campaign.</a:t>
            </a:r>
          </a:p>
        </p:txBody>
      </p:sp>
    </p:spTree>
    <p:extLst>
      <p:ext uri="{BB962C8B-B14F-4D97-AF65-F5344CB8AC3E}">
        <p14:creationId xmlns:p14="http://schemas.microsoft.com/office/powerpoint/2010/main" val="48372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B108-9529-4B3A-A511-D4E0A04D5F9F}"/>
              </a:ext>
            </a:extLst>
          </p:cNvPr>
          <p:cNvSpPr>
            <a:spLocks noGrp="1"/>
          </p:cNvSpPr>
          <p:nvPr>
            <p:ph type="title"/>
          </p:nvPr>
        </p:nvSpPr>
        <p:spPr/>
        <p:txBody>
          <a:bodyPr/>
          <a:lstStyle/>
          <a:p>
            <a:r>
              <a:rPr lang="en-IN" dirty="0"/>
              <a:t>Concept of Search Engine</a:t>
            </a:r>
          </a:p>
        </p:txBody>
      </p:sp>
      <p:sp>
        <p:nvSpPr>
          <p:cNvPr id="3" name="Content Placeholder 2">
            <a:extLst>
              <a:ext uri="{FF2B5EF4-FFF2-40B4-BE49-F238E27FC236}">
                <a16:creationId xmlns:a16="http://schemas.microsoft.com/office/drawing/2014/main" id="{717D02B5-5B72-406E-8E61-516A552A94BF}"/>
              </a:ext>
            </a:extLst>
          </p:cNvPr>
          <p:cNvSpPr>
            <a:spLocks noGrp="1"/>
          </p:cNvSpPr>
          <p:nvPr>
            <p:ph idx="1"/>
          </p:nvPr>
        </p:nvSpPr>
        <p:spPr/>
        <p:txBody>
          <a:bodyPr>
            <a:normAutofit fontScale="92500" lnSpcReduction="20000"/>
          </a:bodyPr>
          <a:lstStyle/>
          <a:p>
            <a:r>
              <a:rPr lang="en-IN" dirty="0"/>
              <a:t>A search engine is a web-based tool that enables users to locate information on the World Wide Web. Popular examples of search engines are </a:t>
            </a:r>
            <a:r>
              <a:rPr lang="en-IN" b="1" dirty="0"/>
              <a:t>Google</a:t>
            </a:r>
            <a:r>
              <a:rPr lang="en-IN" dirty="0"/>
              <a:t>, </a:t>
            </a:r>
            <a:r>
              <a:rPr lang="en-IN" b="1" dirty="0"/>
              <a:t>Yahoo!</a:t>
            </a:r>
            <a:r>
              <a:rPr lang="en-IN" dirty="0"/>
              <a:t>, </a:t>
            </a:r>
            <a:r>
              <a:rPr lang="en-IN" b="1" dirty="0"/>
              <a:t>MSN, etc.</a:t>
            </a:r>
          </a:p>
          <a:p>
            <a:r>
              <a:rPr lang="en-IN" b="1" dirty="0"/>
              <a:t>Search engines function</a:t>
            </a:r>
            <a:r>
              <a:rPr lang="en-IN" dirty="0"/>
              <a:t> on the Internet by allowing Internet users to find specific information from the Web based on keyword criteria that is entered by the user. They are meant to find results for your </a:t>
            </a:r>
            <a:r>
              <a:rPr lang="en-IN" b="1" dirty="0"/>
              <a:t>searches</a:t>
            </a:r>
            <a:r>
              <a:rPr lang="en-IN" dirty="0"/>
              <a:t>—hence its name.</a:t>
            </a:r>
          </a:p>
          <a:p>
            <a:r>
              <a:rPr lang="en-IN" b="1" dirty="0"/>
              <a:t>Generally there are three basic components of a search engine as listed below:</a:t>
            </a:r>
            <a:endParaRPr lang="en-IN" dirty="0"/>
          </a:p>
          <a:p>
            <a:r>
              <a:rPr lang="en-IN" dirty="0"/>
              <a:t>Web Crawler.</a:t>
            </a:r>
          </a:p>
          <a:p>
            <a:r>
              <a:rPr lang="en-IN" dirty="0"/>
              <a:t>Database.</a:t>
            </a:r>
          </a:p>
          <a:p>
            <a:r>
              <a:rPr lang="en-IN" dirty="0"/>
              <a:t>Search Interfaces.</a:t>
            </a:r>
          </a:p>
          <a:p>
            <a:endParaRPr lang="en-IN" dirty="0"/>
          </a:p>
        </p:txBody>
      </p:sp>
    </p:spTree>
    <p:extLst>
      <p:ext uri="{BB962C8B-B14F-4D97-AF65-F5344CB8AC3E}">
        <p14:creationId xmlns:p14="http://schemas.microsoft.com/office/powerpoint/2010/main" val="289873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8F74-8A8D-4175-95A3-025B422CD99E}"/>
              </a:ext>
            </a:extLst>
          </p:cNvPr>
          <p:cNvSpPr>
            <a:spLocks noGrp="1"/>
          </p:cNvSpPr>
          <p:nvPr>
            <p:ph type="title"/>
          </p:nvPr>
        </p:nvSpPr>
        <p:spPr/>
        <p:txBody>
          <a:bodyPr>
            <a:normAutofit fontScale="90000"/>
          </a:bodyPr>
          <a:lstStyle/>
          <a:p>
            <a:r>
              <a:rPr lang="en-IN" b="1" dirty="0"/>
              <a:t>Top 10 Search Engines In The World</a:t>
            </a:r>
            <a:br>
              <a:rPr lang="en-IN" b="1" dirty="0"/>
            </a:br>
            <a:r>
              <a:rPr lang="en-IN" b="1" dirty="0"/>
              <a:t>(Updated)</a:t>
            </a:r>
            <a:br>
              <a:rPr lang="en-IN" b="1" dirty="0"/>
            </a:br>
            <a:endParaRPr lang="en-IN" dirty="0"/>
          </a:p>
        </p:txBody>
      </p:sp>
      <p:sp>
        <p:nvSpPr>
          <p:cNvPr id="3" name="Content Placeholder 2">
            <a:extLst>
              <a:ext uri="{FF2B5EF4-FFF2-40B4-BE49-F238E27FC236}">
                <a16:creationId xmlns:a16="http://schemas.microsoft.com/office/drawing/2014/main" id="{9F1B5F7B-E73F-4322-A62F-035BF8EA4556}"/>
              </a:ext>
            </a:extLst>
          </p:cNvPr>
          <p:cNvSpPr>
            <a:spLocks noGrp="1"/>
          </p:cNvSpPr>
          <p:nvPr>
            <p:ph idx="1"/>
          </p:nvPr>
        </p:nvSpPr>
        <p:spPr>
          <a:xfrm>
            <a:off x="838200" y="1825625"/>
            <a:ext cx="10515600" cy="4898732"/>
          </a:xfrm>
        </p:spPr>
        <p:txBody>
          <a:bodyPr>
            <a:normAutofit fontScale="77500" lnSpcReduction="20000"/>
          </a:bodyPr>
          <a:lstStyle/>
          <a:p>
            <a:pPr marL="0" indent="0">
              <a:buNone/>
            </a:pPr>
            <a:r>
              <a:rPr lang="en-IN" sz="2600" b="1" dirty="0"/>
              <a:t>1. </a:t>
            </a:r>
            <a:r>
              <a:rPr lang="en-IN" sz="2600" b="1" dirty="0">
                <a:hlinkClick r:id="rId2"/>
              </a:rPr>
              <a:t>Google</a:t>
            </a:r>
            <a:r>
              <a:rPr lang="en-IN" sz="2600" b="1" dirty="0"/>
              <a:t> </a:t>
            </a:r>
            <a:r>
              <a:rPr lang="en-IN" sz="2600" dirty="0"/>
              <a:t>The search engine giant holds the first place in search.</a:t>
            </a:r>
            <a:endParaRPr lang="en-IN" sz="2600" b="1" dirty="0"/>
          </a:p>
          <a:p>
            <a:pPr marL="0" indent="0">
              <a:buNone/>
            </a:pPr>
            <a:r>
              <a:rPr lang="en-IN" sz="2600" b="1" dirty="0"/>
              <a:t>2. </a:t>
            </a:r>
            <a:r>
              <a:rPr lang="en-IN" sz="2600" b="1" dirty="0">
                <a:hlinkClick r:id="rId3"/>
              </a:rPr>
              <a:t>Bing</a:t>
            </a:r>
            <a:r>
              <a:rPr lang="en-IN" sz="2600" b="1" dirty="0"/>
              <a:t> </a:t>
            </a:r>
            <a:r>
              <a:rPr lang="en-IN" sz="2600" dirty="0" err="1"/>
              <a:t>Bing</a:t>
            </a:r>
            <a:r>
              <a:rPr lang="en-IN" sz="2600" dirty="0"/>
              <a:t> is Microsoft’s attempt to challenge Google in the area of search</a:t>
            </a:r>
            <a:endParaRPr lang="en-IN" sz="2600" b="1" dirty="0"/>
          </a:p>
          <a:p>
            <a:pPr marL="0" indent="0">
              <a:buNone/>
            </a:pPr>
            <a:r>
              <a:rPr lang="en-IN" sz="2600" b="1" dirty="0"/>
              <a:t>3. </a:t>
            </a:r>
            <a:r>
              <a:rPr lang="en-IN" sz="2600" b="1" dirty="0">
                <a:hlinkClick r:id="rId4"/>
              </a:rPr>
              <a:t>Yahoo</a:t>
            </a:r>
            <a:r>
              <a:rPr lang="en-IN" sz="2600" b="1" dirty="0"/>
              <a:t> </a:t>
            </a:r>
            <a:r>
              <a:rPr lang="en-IN" sz="2600" dirty="0"/>
              <a:t>Since October 2011 Yahoo search is powered by Bing</a:t>
            </a:r>
          </a:p>
          <a:p>
            <a:pPr marL="0" indent="0">
              <a:buNone/>
            </a:pPr>
            <a:r>
              <a:rPr lang="en-IN" sz="2600" b="1" dirty="0"/>
              <a:t>4. </a:t>
            </a:r>
            <a:r>
              <a:rPr lang="en-IN" sz="2600" b="1" dirty="0">
                <a:hlinkClick r:id="rId5"/>
              </a:rPr>
              <a:t>Ask.com</a:t>
            </a:r>
            <a:r>
              <a:rPr lang="en-IN" sz="2600" b="1" dirty="0"/>
              <a:t> </a:t>
            </a:r>
            <a:r>
              <a:rPr lang="en-IN" sz="2600" dirty="0"/>
              <a:t>ASK is based on a question/answer format where most questions are answered by other users or are in the form of polls. Formerly known as Ask Jeeves.</a:t>
            </a:r>
          </a:p>
          <a:p>
            <a:pPr marL="0" indent="0">
              <a:buNone/>
            </a:pPr>
            <a:r>
              <a:rPr lang="en-IN" sz="2600" b="1" dirty="0"/>
              <a:t>5. </a:t>
            </a:r>
            <a:r>
              <a:rPr lang="en-IN" sz="2600" b="1" dirty="0">
                <a:hlinkClick r:id="rId6"/>
              </a:rPr>
              <a:t>AOL.com</a:t>
            </a:r>
            <a:r>
              <a:rPr lang="en-IN" sz="2600" b="1" dirty="0"/>
              <a:t> </a:t>
            </a:r>
            <a:r>
              <a:rPr lang="en-IN" sz="2600" dirty="0"/>
              <a:t>The AOL network includes many popular web sites like engadget.com, techchrunch.com and the huffingtonpost.com.</a:t>
            </a:r>
          </a:p>
          <a:p>
            <a:pPr marL="0" indent="0">
              <a:buNone/>
            </a:pPr>
            <a:r>
              <a:rPr lang="en-IN" sz="2600" b="1" dirty="0"/>
              <a:t>6. </a:t>
            </a:r>
            <a:r>
              <a:rPr lang="en-IN" sz="2600" b="1" dirty="0">
                <a:hlinkClick r:id="rId7"/>
              </a:rPr>
              <a:t>Baidu</a:t>
            </a:r>
            <a:r>
              <a:rPr lang="en-IN" sz="2600" b="1" dirty="0"/>
              <a:t> </a:t>
            </a:r>
            <a:r>
              <a:rPr lang="en-IN" sz="2600" dirty="0" err="1"/>
              <a:t>Baidu</a:t>
            </a:r>
            <a:r>
              <a:rPr lang="en-IN" sz="2600" dirty="0"/>
              <a:t> was founded in 2000 and it is the most popular search engine in China.</a:t>
            </a:r>
          </a:p>
          <a:p>
            <a:pPr marL="0" indent="0">
              <a:buNone/>
            </a:pPr>
            <a:r>
              <a:rPr lang="en-IN" sz="2600" b="1" dirty="0"/>
              <a:t>7. </a:t>
            </a:r>
            <a:r>
              <a:rPr lang="en-IN" sz="2600" b="1" dirty="0" err="1">
                <a:hlinkClick r:id="rId8"/>
              </a:rPr>
              <a:t>Wolframalpha</a:t>
            </a:r>
            <a:r>
              <a:rPr lang="en-IN" sz="2600" b="1" dirty="0"/>
              <a:t> </a:t>
            </a:r>
            <a:r>
              <a:rPr lang="en-IN" sz="2600" dirty="0"/>
              <a:t>They market it as a Computational Knowledge Engine which can give you facts and data for a number of topics.</a:t>
            </a:r>
          </a:p>
          <a:p>
            <a:pPr marL="0" indent="0">
              <a:buNone/>
            </a:pPr>
            <a:r>
              <a:rPr lang="en-IN" sz="2600" b="1" dirty="0"/>
              <a:t>8. </a:t>
            </a:r>
            <a:r>
              <a:rPr lang="en-IN" sz="2600" b="1" dirty="0">
                <a:hlinkClick r:id="rId9"/>
              </a:rPr>
              <a:t>DuckDuckGo</a:t>
            </a:r>
            <a:r>
              <a:rPr lang="en-IN" sz="2600" b="1" dirty="0"/>
              <a:t> </a:t>
            </a:r>
            <a:r>
              <a:rPr lang="en-IN" sz="2600" dirty="0"/>
              <a:t>It has a clean interface, it does not track users, it is not fully loaded with ads and has a number of very nice features</a:t>
            </a:r>
          </a:p>
          <a:p>
            <a:pPr marL="0" indent="0">
              <a:buNone/>
            </a:pPr>
            <a:r>
              <a:rPr lang="en-IN" sz="2600" b="1" dirty="0"/>
              <a:t>9. </a:t>
            </a:r>
            <a:r>
              <a:rPr lang="en-IN" sz="2600" b="1" dirty="0">
                <a:hlinkClick r:id="rId10"/>
              </a:rPr>
              <a:t>Internet Archive</a:t>
            </a:r>
            <a:r>
              <a:rPr lang="en-IN" sz="2600" b="1" dirty="0"/>
              <a:t> </a:t>
            </a:r>
            <a:r>
              <a:rPr lang="en-IN" sz="2600" dirty="0"/>
              <a:t>archive.org is the internet archive search engine. You can use it to find out how a web site looked since 1996. </a:t>
            </a:r>
          </a:p>
          <a:p>
            <a:pPr marL="0" indent="0">
              <a:buNone/>
            </a:pPr>
            <a:r>
              <a:rPr lang="en-IN" sz="2600" b="1" dirty="0"/>
              <a:t>10. </a:t>
            </a:r>
            <a:r>
              <a:rPr lang="en-IN" sz="2600" b="1" dirty="0">
                <a:hlinkClick r:id="rId11"/>
              </a:rPr>
              <a:t>Yandex.ru</a:t>
            </a:r>
            <a:r>
              <a:rPr lang="en-IN" sz="2600" b="1" dirty="0"/>
              <a:t> </a:t>
            </a:r>
            <a:r>
              <a:rPr lang="en-IN" sz="2600" dirty="0"/>
              <a:t>Yandex operates the largest search engine in Russia with about 65% market share in that country.</a:t>
            </a:r>
            <a:endParaRPr lang="en-IN" sz="2600" b="1" dirty="0"/>
          </a:p>
          <a:p>
            <a:pPr marL="0" indent="0">
              <a:buNone/>
            </a:pPr>
            <a:endParaRPr lang="en-IN" b="1" dirty="0"/>
          </a:p>
          <a:p>
            <a:pPr marL="0" indent="0">
              <a:buNone/>
            </a:pPr>
            <a:endParaRPr lang="en-IN" b="1" dirty="0"/>
          </a:p>
          <a:p>
            <a:pPr marL="0" indent="0">
              <a:buNone/>
            </a:pPr>
            <a:endParaRPr lang="en-IN" b="1" dirty="0"/>
          </a:p>
          <a:p>
            <a:pPr marL="0" indent="0">
              <a:buNone/>
            </a:pPr>
            <a:endParaRPr lang="en-IN" b="1" dirty="0"/>
          </a:p>
          <a:p>
            <a:pPr marL="0" indent="0">
              <a:buNone/>
            </a:pPr>
            <a:endParaRPr lang="en-IN" b="1" dirty="0"/>
          </a:p>
          <a:p>
            <a:pPr marL="0" indent="0">
              <a:buNone/>
            </a:pPr>
            <a:endParaRPr lang="en-IN" b="1" dirty="0"/>
          </a:p>
          <a:p>
            <a:pPr marL="0" indent="0">
              <a:buNone/>
            </a:pPr>
            <a:endParaRPr lang="en-IN" b="1" dirty="0"/>
          </a:p>
          <a:p>
            <a:pPr marL="0" indent="0">
              <a:buNone/>
            </a:pPr>
            <a:endParaRPr lang="en-IN" b="1" dirty="0"/>
          </a:p>
          <a:p>
            <a:endParaRPr lang="en-IN" dirty="0"/>
          </a:p>
        </p:txBody>
      </p:sp>
      <p:pic>
        <p:nvPicPr>
          <p:cNvPr id="4" name="Picture 3">
            <a:extLst>
              <a:ext uri="{FF2B5EF4-FFF2-40B4-BE49-F238E27FC236}">
                <a16:creationId xmlns:a16="http://schemas.microsoft.com/office/drawing/2014/main" id="{974223E4-B6C4-438C-AE5D-0A057C9E83B7}"/>
              </a:ext>
            </a:extLst>
          </p:cNvPr>
          <p:cNvPicPr>
            <a:picLocks noChangeAspect="1"/>
          </p:cNvPicPr>
          <p:nvPr/>
        </p:nvPicPr>
        <p:blipFill>
          <a:blip r:embed="rId12"/>
          <a:stretch>
            <a:fillRect/>
          </a:stretch>
        </p:blipFill>
        <p:spPr>
          <a:xfrm>
            <a:off x="8046720" y="1533378"/>
            <a:ext cx="562708" cy="422031"/>
          </a:xfrm>
          <a:prstGeom prst="rect">
            <a:avLst/>
          </a:prstGeom>
        </p:spPr>
      </p:pic>
      <p:pic>
        <p:nvPicPr>
          <p:cNvPr id="5" name="Picture 4">
            <a:extLst>
              <a:ext uri="{FF2B5EF4-FFF2-40B4-BE49-F238E27FC236}">
                <a16:creationId xmlns:a16="http://schemas.microsoft.com/office/drawing/2014/main" id="{0E440A5D-D232-411C-B4A2-5859C83E712F}"/>
              </a:ext>
            </a:extLst>
          </p:cNvPr>
          <p:cNvPicPr>
            <a:picLocks noChangeAspect="1"/>
          </p:cNvPicPr>
          <p:nvPr/>
        </p:nvPicPr>
        <p:blipFill>
          <a:blip r:embed="rId13"/>
          <a:stretch>
            <a:fillRect/>
          </a:stretch>
        </p:blipFill>
        <p:spPr>
          <a:xfrm>
            <a:off x="8215532" y="1955409"/>
            <a:ext cx="787791" cy="604911"/>
          </a:xfrm>
          <a:prstGeom prst="rect">
            <a:avLst/>
          </a:prstGeom>
        </p:spPr>
      </p:pic>
      <p:pic>
        <p:nvPicPr>
          <p:cNvPr id="6" name="Picture 5">
            <a:extLst>
              <a:ext uri="{FF2B5EF4-FFF2-40B4-BE49-F238E27FC236}">
                <a16:creationId xmlns:a16="http://schemas.microsoft.com/office/drawing/2014/main" id="{5F88B1F8-4561-4ADE-A68A-C02D83A4A4C5}"/>
              </a:ext>
            </a:extLst>
          </p:cNvPr>
          <p:cNvPicPr>
            <a:picLocks noChangeAspect="1"/>
          </p:cNvPicPr>
          <p:nvPr/>
        </p:nvPicPr>
        <p:blipFill>
          <a:blip r:embed="rId14"/>
          <a:stretch>
            <a:fillRect/>
          </a:stretch>
        </p:blipFill>
        <p:spPr>
          <a:xfrm>
            <a:off x="6949440" y="2433711"/>
            <a:ext cx="787791" cy="323557"/>
          </a:xfrm>
          <a:prstGeom prst="rect">
            <a:avLst/>
          </a:prstGeom>
        </p:spPr>
      </p:pic>
      <p:pic>
        <p:nvPicPr>
          <p:cNvPr id="8" name="Picture 7">
            <a:extLst>
              <a:ext uri="{FF2B5EF4-FFF2-40B4-BE49-F238E27FC236}">
                <a16:creationId xmlns:a16="http://schemas.microsoft.com/office/drawing/2014/main" id="{FCAF8CEE-776B-4654-B70F-69F852C9EF89}"/>
              </a:ext>
            </a:extLst>
          </p:cNvPr>
          <p:cNvPicPr>
            <a:picLocks noChangeAspect="1"/>
          </p:cNvPicPr>
          <p:nvPr/>
        </p:nvPicPr>
        <p:blipFill>
          <a:blip r:embed="rId15"/>
          <a:stretch>
            <a:fillRect/>
          </a:stretch>
        </p:blipFill>
        <p:spPr>
          <a:xfrm>
            <a:off x="6386731" y="3069137"/>
            <a:ext cx="562709" cy="220932"/>
          </a:xfrm>
          <a:prstGeom prst="rect">
            <a:avLst/>
          </a:prstGeom>
        </p:spPr>
      </p:pic>
      <p:pic>
        <p:nvPicPr>
          <p:cNvPr id="9" name="Picture 8">
            <a:extLst>
              <a:ext uri="{FF2B5EF4-FFF2-40B4-BE49-F238E27FC236}">
                <a16:creationId xmlns:a16="http://schemas.microsoft.com/office/drawing/2014/main" id="{3AEA3460-B466-4A72-AB3F-FF4A423A22B9}"/>
              </a:ext>
            </a:extLst>
          </p:cNvPr>
          <p:cNvPicPr>
            <a:picLocks noChangeAspect="1"/>
          </p:cNvPicPr>
          <p:nvPr/>
        </p:nvPicPr>
        <p:blipFill>
          <a:blip r:embed="rId16"/>
          <a:stretch>
            <a:fillRect/>
          </a:stretch>
        </p:blipFill>
        <p:spPr>
          <a:xfrm>
            <a:off x="4811151" y="3530990"/>
            <a:ext cx="633046" cy="323557"/>
          </a:xfrm>
          <a:prstGeom prst="rect">
            <a:avLst/>
          </a:prstGeom>
        </p:spPr>
      </p:pic>
      <p:pic>
        <p:nvPicPr>
          <p:cNvPr id="12" name="Picture 11">
            <a:extLst>
              <a:ext uri="{FF2B5EF4-FFF2-40B4-BE49-F238E27FC236}">
                <a16:creationId xmlns:a16="http://schemas.microsoft.com/office/drawing/2014/main" id="{D0D5B7D4-447E-4156-AAD1-FACEE8A702D5}"/>
              </a:ext>
            </a:extLst>
          </p:cNvPr>
          <p:cNvPicPr>
            <a:picLocks noChangeAspect="1"/>
          </p:cNvPicPr>
          <p:nvPr/>
        </p:nvPicPr>
        <p:blipFill>
          <a:blip r:embed="rId17"/>
          <a:stretch>
            <a:fillRect/>
          </a:stretch>
        </p:blipFill>
        <p:spPr>
          <a:xfrm>
            <a:off x="9003323" y="3685735"/>
            <a:ext cx="1589649" cy="323557"/>
          </a:xfrm>
          <a:prstGeom prst="rect">
            <a:avLst/>
          </a:prstGeom>
        </p:spPr>
      </p:pic>
      <p:pic>
        <p:nvPicPr>
          <p:cNvPr id="13" name="Picture 12">
            <a:extLst>
              <a:ext uri="{FF2B5EF4-FFF2-40B4-BE49-F238E27FC236}">
                <a16:creationId xmlns:a16="http://schemas.microsoft.com/office/drawing/2014/main" id="{A9421F44-57C8-4A31-B522-63718DED2EC6}"/>
              </a:ext>
            </a:extLst>
          </p:cNvPr>
          <p:cNvPicPr>
            <a:picLocks noChangeAspect="1"/>
          </p:cNvPicPr>
          <p:nvPr/>
        </p:nvPicPr>
        <p:blipFill>
          <a:blip r:embed="rId18"/>
          <a:stretch>
            <a:fillRect/>
          </a:stretch>
        </p:blipFill>
        <p:spPr>
          <a:xfrm>
            <a:off x="3620526" y="4327427"/>
            <a:ext cx="2381250" cy="323558"/>
          </a:xfrm>
          <a:prstGeom prst="rect">
            <a:avLst/>
          </a:prstGeom>
        </p:spPr>
      </p:pic>
      <p:pic>
        <p:nvPicPr>
          <p:cNvPr id="14" name="Picture 13">
            <a:extLst>
              <a:ext uri="{FF2B5EF4-FFF2-40B4-BE49-F238E27FC236}">
                <a16:creationId xmlns:a16="http://schemas.microsoft.com/office/drawing/2014/main" id="{A7C51802-F85E-4BB9-9245-1061B25D85B2}"/>
              </a:ext>
            </a:extLst>
          </p:cNvPr>
          <p:cNvPicPr>
            <a:picLocks noChangeAspect="1"/>
          </p:cNvPicPr>
          <p:nvPr/>
        </p:nvPicPr>
        <p:blipFill>
          <a:blip r:embed="rId19"/>
          <a:stretch>
            <a:fillRect/>
          </a:stretch>
        </p:blipFill>
        <p:spPr>
          <a:xfrm>
            <a:off x="4257382" y="5123865"/>
            <a:ext cx="1449654" cy="323558"/>
          </a:xfrm>
          <a:prstGeom prst="rect">
            <a:avLst/>
          </a:prstGeom>
        </p:spPr>
      </p:pic>
      <p:pic>
        <p:nvPicPr>
          <p:cNvPr id="16" name="Picture 15">
            <a:extLst>
              <a:ext uri="{FF2B5EF4-FFF2-40B4-BE49-F238E27FC236}">
                <a16:creationId xmlns:a16="http://schemas.microsoft.com/office/drawing/2014/main" id="{318426D6-3471-4108-9627-D3316B664737}"/>
              </a:ext>
            </a:extLst>
          </p:cNvPr>
          <p:cNvPicPr>
            <a:picLocks noChangeAspect="1"/>
          </p:cNvPicPr>
          <p:nvPr/>
        </p:nvPicPr>
        <p:blipFill>
          <a:blip r:embed="rId20"/>
          <a:stretch>
            <a:fillRect/>
          </a:stretch>
        </p:blipFill>
        <p:spPr>
          <a:xfrm>
            <a:off x="11324251" y="5459241"/>
            <a:ext cx="759897" cy="615999"/>
          </a:xfrm>
          <a:prstGeom prst="rect">
            <a:avLst/>
          </a:prstGeom>
        </p:spPr>
      </p:pic>
      <p:pic>
        <p:nvPicPr>
          <p:cNvPr id="17" name="Picture 16">
            <a:extLst>
              <a:ext uri="{FF2B5EF4-FFF2-40B4-BE49-F238E27FC236}">
                <a16:creationId xmlns:a16="http://schemas.microsoft.com/office/drawing/2014/main" id="{0741392E-87C4-458B-A445-F4AAFB136D15}"/>
              </a:ext>
            </a:extLst>
          </p:cNvPr>
          <p:cNvPicPr>
            <a:picLocks noChangeAspect="1"/>
          </p:cNvPicPr>
          <p:nvPr/>
        </p:nvPicPr>
        <p:blipFill>
          <a:blip r:embed="rId21"/>
          <a:stretch>
            <a:fillRect/>
          </a:stretch>
        </p:blipFill>
        <p:spPr>
          <a:xfrm>
            <a:off x="2991973" y="6246055"/>
            <a:ext cx="806305" cy="478302"/>
          </a:xfrm>
          <a:prstGeom prst="rect">
            <a:avLst/>
          </a:prstGeom>
        </p:spPr>
      </p:pic>
    </p:spTree>
    <p:extLst>
      <p:ext uri="{BB962C8B-B14F-4D97-AF65-F5344CB8AC3E}">
        <p14:creationId xmlns:p14="http://schemas.microsoft.com/office/powerpoint/2010/main" val="309504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0D52-F82A-4AAA-916C-361F75DD2D31}"/>
              </a:ext>
            </a:extLst>
          </p:cNvPr>
          <p:cNvSpPr>
            <a:spLocks noGrp="1"/>
          </p:cNvSpPr>
          <p:nvPr>
            <p:ph type="title"/>
          </p:nvPr>
        </p:nvSpPr>
        <p:spPr>
          <a:xfrm>
            <a:off x="838200" y="365125"/>
            <a:ext cx="10515600" cy="1325563"/>
          </a:xfrm>
        </p:spPr>
        <p:txBody>
          <a:bodyPr>
            <a:normAutofit/>
          </a:bodyPr>
          <a:lstStyle/>
          <a:p>
            <a:r>
              <a:rPr lang="en-IN"/>
              <a:t>Organic and Paid Search</a:t>
            </a:r>
            <a:endParaRPr lang="en-IN" dirty="0"/>
          </a:p>
        </p:txBody>
      </p:sp>
      <p:graphicFrame>
        <p:nvGraphicFramePr>
          <p:cNvPr id="25" name="Content Placeholder 2">
            <a:extLst>
              <a:ext uri="{FF2B5EF4-FFF2-40B4-BE49-F238E27FC236}">
                <a16:creationId xmlns:a16="http://schemas.microsoft.com/office/drawing/2014/main" id="{31763C95-0CCE-4530-B7CE-51567751831B}"/>
              </a:ext>
            </a:extLst>
          </p:cNvPr>
          <p:cNvGraphicFramePr>
            <a:graphicFrameLocks noGrp="1"/>
          </p:cNvGraphicFramePr>
          <p:nvPr>
            <p:ph idx="1"/>
            <p:extLst>
              <p:ext uri="{D42A27DB-BD31-4B8C-83A1-F6EECF244321}">
                <p14:modId xmlns:p14="http://schemas.microsoft.com/office/powerpoint/2010/main" val="3039036507"/>
              </p:ext>
            </p:extLst>
          </p:nvPr>
        </p:nvGraphicFramePr>
        <p:xfrm>
          <a:off x="838200" y="1825625"/>
          <a:ext cx="8488680" cy="14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4582885-47FF-4FC5-B32D-BFBF1127460B}"/>
              </a:ext>
            </a:extLst>
          </p:cNvPr>
          <p:cNvPicPr>
            <a:picLocks noChangeAspect="1"/>
          </p:cNvPicPr>
          <p:nvPr/>
        </p:nvPicPr>
        <p:blipFill>
          <a:blip r:embed="rId7"/>
          <a:stretch>
            <a:fillRect/>
          </a:stretch>
        </p:blipFill>
        <p:spPr>
          <a:xfrm>
            <a:off x="838200" y="3454911"/>
            <a:ext cx="10725443" cy="3185039"/>
          </a:xfrm>
          <a:prstGeom prst="rect">
            <a:avLst/>
          </a:prstGeom>
        </p:spPr>
      </p:pic>
    </p:spTree>
    <p:extLst>
      <p:ext uri="{BB962C8B-B14F-4D97-AF65-F5344CB8AC3E}">
        <p14:creationId xmlns:p14="http://schemas.microsoft.com/office/powerpoint/2010/main" val="386295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A508D-F296-4566-9266-1600A4FF21A7}"/>
              </a:ext>
            </a:extLst>
          </p:cNvPr>
          <p:cNvSpPr>
            <a:spLocks noGrp="1"/>
          </p:cNvSpPr>
          <p:nvPr>
            <p:ph type="title"/>
          </p:nvPr>
        </p:nvSpPr>
        <p:spPr>
          <a:xfrm>
            <a:off x="821516" y="640264"/>
            <a:ext cx="3455062" cy="469058"/>
          </a:xfrm>
        </p:spPr>
        <p:txBody>
          <a:bodyPr>
            <a:normAutofit fontScale="90000"/>
          </a:bodyPr>
          <a:lstStyle/>
          <a:p>
            <a:r>
              <a:rPr lang="en-IN" sz="4000" dirty="0"/>
              <a:t>Ranking Factors</a:t>
            </a:r>
          </a:p>
        </p:txBody>
      </p:sp>
      <p:sp>
        <p:nvSpPr>
          <p:cNvPr id="10" name="Content Placeholder 9">
            <a:extLst>
              <a:ext uri="{FF2B5EF4-FFF2-40B4-BE49-F238E27FC236}">
                <a16:creationId xmlns:a16="http://schemas.microsoft.com/office/drawing/2014/main" id="{4C778315-2B4A-405D-A2BB-7F13467FBEA0}"/>
              </a:ext>
            </a:extLst>
          </p:cNvPr>
          <p:cNvSpPr>
            <a:spLocks noGrp="1"/>
          </p:cNvSpPr>
          <p:nvPr>
            <p:ph idx="1"/>
          </p:nvPr>
        </p:nvSpPr>
        <p:spPr>
          <a:xfrm>
            <a:off x="821515" y="1252026"/>
            <a:ext cx="6057588" cy="1963864"/>
          </a:xfrm>
        </p:spPr>
        <p:txBody>
          <a:bodyPr>
            <a:normAutofit/>
          </a:bodyPr>
          <a:lstStyle/>
          <a:p>
            <a:r>
              <a:rPr lang="en-IN" sz="1600" b="1" dirty="0"/>
              <a:t>Ranking factors</a:t>
            </a:r>
            <a:r>
              <a:rPr lang="en-IN" sz="1600" dirty="0"/>
              <a:t> can relate to a website's content, technical implementation, user signals, backlink profile or any other features the search engine considers relevant. </a:t>
            </a:r>
          </a:p>
          <a:p>
            <a:r>
              <a:rPr lang="en-IN" sz="1600" dirty="0"/>
              <a:t>Understanding </a:t>
            </a:r>
            <a:r>
              <a:rPr lang="en-IN" sz="1600" b="1" dirty="0"/>
              <a:t>ranking factors</a:t>
            </a:r>
            <a:r>
              <a:rPr lang="en-IN" sz="1600" dirty="0"/>
              <a:t> is a prerequisite for effective search engine optimization.</a:t>
            </a:r>
          </a:p>
          <a:p>
            <a:r>
              <a:rPr lang="en-IN" sz="1600" dirty="0"/>
              <a:t>over </a:t>
            </a:r>
            <a:r>
              <a:rPr lang="en-IN" sz="1600" b="1" dirty="0"/>
              <a:t>200 factors</a:t>
            </a:r>
            <a:r>
              <a:rPr lang="en-IN" sz="1600" dirty="0"/>
              <a:t> used by Google's search algorithm to rank websites and pages.</a:t>
            </a:r>
          </a:p>
          <a:p>
            <a:endParaRPr lang="en-US" sz="2400" dirty="0"/>
          </a:p>
        </p:txBody>
      </p:sp>
      <p:pic>
        <p:nvPicPr>
          <p:cNvPr id="8" name="Content Placeholder 3">
            <a:extLst>
              <a:ext uri="{FF2B5EF4-FFF2-40B4-BE49-F238E27FC236}">
                <a16:creationId xmlns:a16="http://schemas.microsoft.com/office/drawing/2014/main" id="{598FE72E-4E50-4E26-A03D-6BB1424CB584}"/>
              </a:ext>
            </a:extLst>
          </p:cNvPr>
          <p:cNvPicPr>
            <a:picLocks noChangeAspect="1"/>
          </p:cNvPicPr>
          <p:nvPr/>
        </p:nvPicPr>
        <p:blipFill>
          <a:blip r:embed="rId2"/>
          <a:stretch>
            <a:fillRect/>
          </a:stretch>
        </p:blipFill>
        <p:spPr>
          <a:xfrm>
            <a:off x="962189" y="3160574"/>
            <a:ext cx="6401545" cy="2828323"/>
          </a:xfrm>
          <a:prstGeom prst="rect">
            <a:avLst/>
          </a:prstGeom>
        </p:spPr>
      </p:pic>
      <p:pic>
        <p:nvPicPr>
          <p:cNvPr id="5" name="Picture 4">
            <a:extLst>
              <a:ext uri="{FF2B5EF4-FFF2-40B4-BE49-F238E27FC236}">
                <a16:creationId xmlns:a16="http://schemas.microsoft.com/office/drawing/2014/main" id="{0A20C6D0-89A9-49FA-87D4-6D30AF979619}"/>
              </a:ext>
            </a:extLst>
          </p:cNvPr>
          <p:cNvPicPr>
            <a:picLocks noChangeAspect="1"/>
          </p:cNvPicPr>
          <p:nvPr/>
        </p:nvPicPr>
        <p:blipFill>
          <a:blip r:embed="rId3"/>
          <a:stretch>
            <a:fillRect/>
          </a:stretch>
        </p:blipFill>
        <p:spPr>
          <a:xfrm>
            <a:off x="7727421" y="321176"/>
            <a:ext cx="4300456" cy="3575574"/>
          </a:xfrm>
          <a:prstGeom prst="rect">
            <a:avLst/>
          </a:prstGeom>
        </p:spPr>
      </p:pic>
      <p:pic>
        <p:nvPicPr>
          <p:cNvPr id="9" name="Picture 8">
            <a:extLst>
              <a:ext uri="{FF2B5EF4-FFF2-40B4-BE49-F238E27FC236}">
                <a16:creationId xmlns:a16="http://schemas.microsoft.com/office/drawing/2014/main" id="{0E0D4DF4-3901-4F9C-8841-74643E905C2C}"/>
              </a:ext>
            </a:extLst>
          </p:cNvPr>
          <p:cNvPicPr>
            <a:picLocks noChangeAspect="1"/>
          </p:cNvPicPr>
          <p:nvPr/>
        </p:nvPicPr>
        <p:blipFill>
          <a:blip r:embed="rId4"/>
          <a:stretch>
            <a:fillRect/>
          </a:stretch>
        </p:blipFill>
        <p:spPr>
          <a:xfrm>
            <a:off x="7651804" y="4174588"/>
            <a:ext cx="4507786" cy="2559898"/>
          </a:xfrm>
          <a:prstGeom prst="rect">
            <a:avLst/>
          </a:prstGeom>
        </p:spPr>
      </p:pic>
    </p:spTree>
    <p:extLst>
      <p:ext uri="{BB962C8B-B14F-4D97-AF65-F5344CB8AC3E}">
        <p14:creationId xmlns:p14="http://schemas.microsoft.com/office/powerpoint/2010/main" val="125884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89EFF0-2E93-496C-BA99-C0FD0D86A841}"/>
              </a:ext>
            </a:extLst>
          </p:cNvPr>
          <p:cNvSpPr>
            <a:spLocks noGrp="1"/>
          </p:cNvSpPr>
          <p:nvPr>
            <p:ph type="title"/>
          </p:nvPr>
        </p:nvSpPr>
        <p:spPr>
          <a:xfrm>
            <a:off x="863029" y="1012004"/>
            <a:ext cx="3416158" cy="4795408"/>
          </a:xfrm>
        </p:spPr>
        <p:txBody>
          <a:bodyPr>
            <a:normAutofit/>
          </a:bodyPr>
          <a:lstStyle/>
          <a:p>
            <a:r>
              <a:rPr lang="en-IN">
                <a:solidFill>
                  <a:srgbClr val="FFFFFF"/>
                </a:solidFill>
              </a:rPr>
              <a:t>Algorithms</a:t>
            </a:r>
          </a:p>
        </p:txBody>
      </p:sp>
      <p:graphicFrame>
        <p:nvGraphicFramePr>
          <p:cNvPr id="5" name="Content Placeholder 2">
            <a:extLst>
              <a:ext uri="{FF2B5EF4-FFF2-40B4-BE49-F238E27FC236}">
                <a16:creationId xmlns:a16="http://schemas.microsoft.com/office/drawing/2014/main" id="{07A909A0-20C3-47FE-A32A-C1B9F4BF6328}"/>
              </a:ext>
            </a:extLst>
          </p:cNvPr>
          <p:cNvGraphicFramePr>
            <a:graphicFrameLocks noGrp="1"/>
          </p:cNvGraphicFramePr>
          <p:nvPr>
            <p:ph idx="1"/>
            <p:extLst>
              <p:ext uri="{D42A27DB-BD31-4B8C-83A1-F6EECF244321}">
                <p14:modId xmlns:p14="http://schemas.microsoft.com/office/powerpoint/2010/main" val="3817545334"/>
              </p:ext>
            </p:extLst>
          </p:nvPr>
        </p:nvGraphicFramePr>
        <p:xfrm>
          <a:off x="5194299" y="253218"/>
          <a:ext cx="6847645" cy="6485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57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AA7E25-5A18-40EF-933B-056CD4E5B892}"/>
              </a:ext>
            </a:extLst>
          </p:cNvPr>
          <p:cNvSpPr>
            <a:spLocks noGrp="1"/>
          </p:cNvSpPr>
          <p:nvPr>
            <p:ph type="title"/>
          </p:nvPr>
        </p:nvSpPr>
        <p:spPr>
          <a:xfrm>
            <a:off x="640079" y="2053641"/>
            <a:ext cx="3669161" cy="2760098"/>
          </a:xfrm>
        </p:spPr>
        <p:txBody>
          <a:bodyPr>
            <a:normAutofit/>
          </a:bodyPr>
          <a:lstStyle/>
          <a:p>
            <a:r>
              <a:rPr lang="en-IN">
                <a:solidFill>
                  <a:srgbClr val="FFFFFF"/>
                </a:solidFill>
              </a:rPr>
              <a:t>Audit</a:t>
            </a:r>
          </a:p>
        </p:txBody>
      </p:sp>
      <p:sp>
        <p:nvSpPr>
          <p:cNvPr id="3" name="Content Placeholder 2">
            <a:extLst>
              <a:ext uri="{FF2B5EF4-FFF2-40B4-BE49-F238E27FC236}">
                <a16:creationId xmlns:a16="http://schemas.microsoft.com/office/drawing/2014/main" id="{A732636D-2AE8-4977-9001-C82B2A5F8EF3}"/>
              </a:ext>
            </a:extLst>
          </p:cNvPr>
          <p:cNvSpPr>
            <a:spLocks noGrp="1"/>
          </p:cNvSpPr>
          <p:nvPr>
            <p:ph idx="1"/>
          </p:nvPr>
        </p:nvSpPr>
        <p:spPr>
          <a:xfrm>
            <a:off x="2082019" y="267286"/>
            <a:ext cx="9861452" cy="6386732"/>
          </a:xfrm>
        </p:spPr>
        <p:txBody>
          <a:bodyPr anchor="ctr">
            <a:normAutofit fontScale="92500"/>
          </a:bodyPr>
          <a:lstStyle/>
          <a:p>
            <a:pPr marL="0" indent="0">
              <a:buNone/>
            </a:pPr>
            <a:r>
              <a:rPr lang="en-IN" sz="1300" dirty="0">
                <a:solidFill>
                  <a:srgbClr val="000000"/>
                </a:solidFill>
              </a:rPr>
              <a:t>Website audit</a:t>
            </a:r>
          </a:p>
          <a:p>
            <a:r>
              <a:rPr lang="en-IN" sz="1300" dirty="0">
                <a:solidFill>
                  <a:srgbClr val="000000"/>
                </a:solidFill>
              </a:rPr>
              <a:t>It  starts from a general analysis of a website aimed at revealing the actions needed to improve </a:t>
            </a:r>
            <a:r>
              <a:rPr lang="en-IN" sz="1300" dirty="0">
                <a:solidFill>
                  <a:srgbClr val="000000"/>
                </a:solidFill>
                <a:hlinkClick r:id="rId3" tooltip="Search engine optimization"/>
              </a:rPr>
              <a:t>search engine optimization</a:t>
            </a:r>
            <a:r>
              <a:rPr lang="en-IN" sz="1300" dirty="0">
                <a:solidFill>
                  <a:srgbClr val="000000"/>
                </a:solidFill>
              </a:rPr>
              <a:t> (SEO).  The goal is to detect weak points in campaigns that affect </a:t>
            </a:r>
            <a:r>
              <a:rPr lang="en-IN" sz="1300" dirty="0">
                <a:solidFill>
                  <a:srgbClr val="000000"/>
                </a:solidFill>
                <a:hlinkClick r:id="rId4" tooltip="Web performance"/>
              </a:rPr>
              <a:t>web performance</a:t>
            </a:r>
            <a:r>
              <a:rPr lang="en-IN" sz="1300" dirty="0">
                <a:solidFill>
                  <a:srgbClr val="000000"/>
                </a:solidFill>
              </a:rPr>
              <a:t>.</a:t>
            </a:r>
          </a:p>
          <a:p>
            <a:pPr marL="0" indent="0">
              <a:buNone/>
            </a:pPr>
            <a:r>
              <a:rPr lang="en-IN" sz="1300" b="1" dirty="0">
                <a:solidFill>
                  <a:srgbClr val="000000"/>
                </a:solidFill>
              </a:rPr>
              <a:t>Purpose</a:t>
            </a:r>
          </a:p>
          <a:p>
            <a:r>
              <a:rPr lang="en-IN" sz="1300" dirty="0">
                <a:solidFill>
                  <a:srgbClr val="000000"/>
                </a:solidFill>
              </a:rPr>
              <a:t>There are many reasons to do a website audit, but in most cases SEO and </a:t>
            </a:r>
            <a:r>
              <a:rPr lang="en-IN" sz="1300" dirty="0">
                <a:solidFill>
                  <a:srgbClr val="000000"/>
                </a:solidFill>
                <a:hlinkClick r:id="rId5" tooltip="Content marketing"/>
              </a:rPr>
              <a:t>content marketing</a:t>
            </a:r>
            <a:r>
              <a:rPr lang="en-IN" sz="1300" dirty="0">
                <a:solidFill>
                  <a:srgbClr val="000000"/>
                </a:solidFill>
              </a:rPr>
              <a:t> are the main ones.</a:t>
            </a:r>
          </a:p>
          <a:p>
            <a:pPr marL="0" indent="0">
              <a:buNone/>
            </a:pPr>
            <a:r>
              <a:rPr lang="en-IN" sz="1300" b="1" dirty="0">
                <a:solidFill>
                  <a:srgbClr val="000000"/>
                </a:solidFill>
              </a:rPr>
              <a:t>Types</a:t>
            </a:r>
          </a:p>
          <a:p>
            <a:pPr lvl="0"/>
            <a:r>
              <a:rPr lang="en-IN" sz="1300" dirty="0">
                <a:solidFill>
                  <a:srgbClr val="000000"/>
                </a:solidFill>
              </a:rPr>
              <a:t>Website Health Audits - Analysing overall health of the website while revealing all issues that require immediate attention.</a:t>
            </a:r>
          </a:p>
          <a:p>
            <a:pPr lvl="0"/>
            <a:r>
              <a:rPr lang="en-IN" sz="1300" dirty="0">
                <a:solidFill>
                  <a:srgbClr val="000000"/>
                </a:solidFill>
              </a:rPr>
              <a:t>Security Audits - Accessing a site for potential vulnerability issues such as high value sites and high-risk verticals.</a:t>
            </a:r>
          </a:p>
          <a:p>
            <a:pPr lvl="0"/>
            <a:r>
              <a:rPr lang="en-IN" sz="1300" dirty="0">
                <a:solidFill>
                  <a:srgbClr val="000000"/>
                </a:solidFill>
              </a:rPr>
              <a:t>Competitive Site Audits - The ability to monitor all gaps and opportunities for website promotion, and detect the benefits and drawbacks of competitors.</a:t>
            </a:r>
          </a:p>
          <a:p>
            <a:pPr lvl="0"/>
            <a:r>
              <a:rPr lang="en-IN" sz="1300" dirty="0">
                <a:solidFill>
                  <a:srgbClr val="000000"/>
                </a:solidFill>
              </a:rPr>
              <a:t>Red Flag and Recovery Audits - Analysing a website for impending penalties and site metrics.</a:t>
            </a:r>
          </a:p>
          <a:p>
            <a:pPr lvl="0"/>
            <a:r>
              <a:rPr lang="en-IN" sz="1300" dirty="0">
                <a:solidFill>
                  <a:srgbClr val="000000"/>
                </a:solidFill>
                <a:hlinkClick r:id="rId6" tooltip="Conversion rate optimization">
                  <a:extLst>
                    <a:ext uri="{A12FA001-AC4F-418D-AE19-62706E023703}">
                      <ahyp:hlinkClr xmlns:ahyp="http://schemas.microsoft.com/office/drawing/2018/hyperlinkcolor" val="tx"/>
                    </a:ext>
                  </a:extLst>
                </a:hlinkClick>
              </a:rPr>
              <a:t>Conversion</a:t>
            </a:r>
            <a:r>
              <a:rPr lang="en-IN" sz="1300" dirty="0">
                <a:solidFill>
                  <a:srgbClr val="000000"/>
                </a:solidFill>
                <a:hlinkClick r:id="rId6" tooltip="Conversion rate optimization"/>
              </a:rPr>
              <a:t> </a:t>
            </a:r>
            <a:r>
              <a:rPr lang="en-IN" sz="1300" dirty="0">
                <a:solidFill>
                  <a:srgbClr val="000000"/>
                </a:solidFill>
                <a:hlinkClick r:id="rId6" tooltip="Conversion rate optimization">
                  <a:extLst>
                    <a:ext uri="{A12FA001-AC4F-418D-AE19-62706E023703}">
                      <ahyp:hlinkClr xmlns:ahyp="http://schemas.microsoft.com/office/drawing/2018/hyperlinkcolor" val="tx"/>
                    </a:ext>
                  </a:extLst>
                </a:hlinkClick>
              </a:rPr>
              <a:t>Optimization</a:t>
            </a:r>
            <a:r>
              <a:rPr lang="en-IN" sz="1300" dirty="0">
                <a:solidFill>
                  <a:srgbClr val="000000"/>
                </a:solidFill>
              </a:rPr>
              <a:t> Audits - Accessing a site for possible technical and onsite conversion problems.</a:t>
            </a:r>
          </a:p>
          <a:p>
            <a:pPr marL="0" indent="0">
              <a:buNone/>
            </a:pPr>
            <a:r>
              <a:rPr lang="en-IN" sz="1300" b="1" dirty="0">
                <a:solidFill>
                  <a:srgbClr val="000000"/>
                </a:solidFill>
              </a:rPr>
              <a:t>Basic Things</a:t>
            </a:r>
          </a:p>
          <a:p>
            <a:pPr marL="0" indent="0">
              <a:buNone/>
            </a:pPr>
            <a:r>
              <a:rPr lang="en-IN" sz="1300" dirty="0">
                <a:solidFill>
                  <a:srgbClr val="000000"/>
                </a:solidFill>
              </a:rPr>
              <a:t>basic things that must be in each site audit report:</a:t>
            </a:r>
          </a:p>
          <a:p>
            <a:pPr lvl="0"/>
            <a:r>
              <a:rPr lang="en-IN" sz="1300" b="1" dirty="0">
                <a:solidFill>
                  <a:srgbClr val="000000"/>
                </a:solidFill>
              </a:rPr>
              <a:t>Summary analysis of a website</a:t>
            </a:r>
            <a:r>
              <a:rPr lang="en-IN" sz="1300" dirty="0">
                <a:solidFill>
                  <a:srgbClr val="000000"/>
                </a:solidFill>
              </a:rPr>
              <a:t> - The audit - quick understanding where the site stands, possible issues and what points of action should be taken.</a:t>
            </a:r>
          </a:p>
          <a:p>
            <a:pPr lvl="0"/>
            <a:r>
              <a:rPr lang="en-IN" sz="1300" b="1" dirty="0">
                <a:solidFill>
                  <a:srgbClr val="000000"/>
                </a:solidFill>
              </a:rPr>
              <a:t>Data</a:t>
            </a:r>
            <a:r>
              <a:rPr lang="en-IN" sz="1300" dirty="0">
                <a:solidFill>
                  <a:srgbClr val="000000"/>
                </a:solidFill>
              </a:rPr>
              <a:t> - Audit tools must give website data and key metrics that will help in understanding when a website can be penalized. For example – duplicity of</a:t>
            </a:r>
            <a:br>
              <a:rPr lang="en-IN" sz="1300" dirty="0">
                <a:solidFill>
                  <a:srgbClr val="000000"/>
                </a:solidFill>
              </a:rPr>
            </a:br>
            <a:r>
              <a:rPr lang="en-IN" sz="1300" dirty="0">
                <a:solidFill>
                  <a:srgbClr val="000000"/>
                </a:solidFill>
              </a:rPr>
              <a:t> content and poor links.</a:t>
            </a:r>
          </a:p>
          <a:p>
            <a:pPr lvl="0"/>
            <a:r>
              <a:rPr lang="en-IN" sz="1300" b="1" dirty="0">
                <a:solidFill>
                  <a:srgbClr val="000000"/>
                </a:solidFill>
              </a:rPr>
              <a:t>Red Flag Warnings</a:t>
            </a:r>
            <a:r>
              <a:rPr lang="en-IN" sz="1300" dirty="0">
                <a:solidFill>
                  <a:srgbClr val="000000"/>
                </a:solidFill>
              </a:rPr>
              <a:t> - The tool must detect all warnings and references to any potential issues whether it’s a conversion or penalty.</a:t>
            </a:r>
          </a:p>
          <a:p>
            <a:pPr lvl="0"/>
            <a:r>
              <a:rPr lang="en-IN" sz="1300" b="1" dirty="0">
                <a:solidFill>
                  <a:srgbClr val="000000"/>
                </a:solidFill>
              </a:rPr>
              <a:t>Additional Recommendations</a:t>
            </a:r>
            <a:r>
              <a:rPr lang="en-IN" sz="1300" dirty="0">
                <a:solidFill>
                  <a:srgbClr val="000000"/>
                </a:solidFill>
              </a:rPr>
              <a:t> - Each tool should provide tips and recommendations to improve the findings of </a:t>
            </a:r>
            <a:r>
              <a:rPr lang="en-IN" sz="1300" dirty="0" err="1">
                <a:solidFill>
                  <a:srgbClr val="000000"/>
                </a:solidFill>
              </a:rPr>
              <a:t>seo</a:t>
            </a:r>
            <a:r>
              <a:rPr lang="en-IN" sz="1300" dirty="0">
                <a:solidFill>
                  <a:srgbClr val="000000"/>
                </a:solidFill>
              </a:rPr>
              <a:t> site audit.</a:t>
            </a:r>
          </a:p>
          <a:p>
            <a:pPr marL="0" indent="0">
              <a:buNone/>
            </a:pPr>
            <a:r>
              <a:rPr lang="en-IN" sz="1300" b="1" dirty="0">
                <a:solidFill>
                  <a:srgbClr val="000000"/>
                </a:solidFill>
              </a:rPr>
              <a:t>Page Speed</a:t>
            </a:r>
          </a:p>
          <a:p>
            <a:r>
              <a:rPr lang="en-IN" sz="1300" dirty="0">
                <a:solidFill>
                  <a:srgbClr val="000000"/>
                </a:solidFill>
              </a:rPr>
              <a:t>Page speed is a measurement of how fast the content on your page loads.</a:t>
            </a:r>
          </a:p>
          <a:p>
            <a:r>
              <a:rPr lang="en-IN" sz="1300" dirty="0">
                <a:solidFill>
                  <a:srgbClr val="000000"/>
                </a:solidFill>
              </a:rPr>
              <a:t>It can be described in either </a:t>
            </a:r>
            <a:r>
              <a:rPr lang="en-IN" sz="1300" b="1" dirty="0">
                <a:solidFill>
                  <a:srgbClr val="000000"/>
                </a:solidFill>
              </a:rPr>
              <a:t>"page load time"</a:t>
            </a:r>
            <a:r>
              <a:rPr lang="en-IN" sz="1300" dirty="0">
                <a:solidFill>
                  <a:srgbClr val="000000"/>
                </a:solidFill>
              </a:rPr>
              <a:t> (the time it takes to fully display the content on a specific page) </a:t>
            </a:r>
            <a:r>
              <a:rPr lang="en-IN" sz="1300" b="1" dirty="0">
                <a:solidFill>
                  <a:srgbClr val="000000"/>
                </a:solidFill>
              </a:rPr>
              <a:t>or "time to first byte"</a:t>
            </a:r>
            <a:r>
              <a:rPr lang="en-IN" sz="1300" dirty="0">
                <a:solidFill>
                  <a:srgbClr val="000000"/>
                </a:solidFill>
              </a:rPr>
              <a:t> (how long it takes for your browser to receive the first byte of information from the web server).</a:t>
            </a:r>
          </a:p>
          <a:p>
            <a:r>
              <a:rPr lang="en-IN" sz="1300" dirty="0">
                <a:solidFill>
                  <a:srgbClr val="000000"/>
                </a:solidFill>
              </a:rPr>
              <a:t>Site Speed - which is actually the page speed for a sample of page views on a site.</a:t>
            </a:r>
          </a:p>
        </p:txBody>
      </p:sp>
    </p:spTree>
    <p:extLst>
      <p:ext uri="{BB962C8B-B14F-4D97-AF65-F5344CB8AC3E}">
        <p14:creationId xmlns:p14="http://schemas.microsoft.com/office/powerpoint/2010/main" val="111217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48D7-49F1-4791-A80C-43672FF1235A}"/>
              </a:ext>
            </a:extLst>
          </p:cNvPr>
          <p:cNvSpPr>
            <a:spLocks noGrp="1"/>
          </p:cNvSpPr>
          <p:nvPr>
            <p:ph type="title"/>
          </p:nvPr>
        </p:nvSpPr>
        <p:spPr>
          <a:xfrm>
            <a:off x="838200" y="365126"/>
            <a:ext cx="10515600" cy="496266"/>
          </a:xfrm>
        </p:spPr>
        <p:txBody>
          <a:bodyPr>
            <a:normAutofit fontScale="90000"/>
          </a:bodyPr>
          <a:lstStyle/>
          <a:p>
            <a:r>
              <a:rPr lang="en-IN"/>
              <a:t>Tags</a:t>
            </a:r>
            <a:endParaRPr lang="en-IN" dirty="0"/>
          </a:p>
        </p:txBody>
      </p:sp>
      <p:sp>
        <p:nvSpPr>
          <p:cNvPr id="3" name="Content Placeholder 2">
            <a:extLst>
              <a:ext uri="{FF2B5EF4-FFF2-40B4-BE49-F238E27FC236}">
                <a16:creationId xmlns:a16="http://schemas.microsoft.com/office/drawing/2014/main" id="{061A15A6-A700-45C3-9100-8452B2A1B07F}"/>
              </a:ext>
            </a:extLst>
          </p:cNvPr>
          <p:cNvSpPr>
            <a:spLocks noGrp="1"/>
          </p:cNvSpPr>
          <p:nvPr>
            <p:ph idx="1"/>
          </p:nvPr>
        </p:nvSpPr>
        <p:spPr>
          <a:xfrm>
            <a:off x="838200" y="861392"/>
            <a:ext cx="10515600" cy="5315571"/>
          </a:xfrm>
        </p:spPr>
        <p:txBody>
          <a:bodyPr>
            <a:normAutofit/>
          </a:bodyPr>
          <a:lstStyle/>
          <a:p>
            <a:pPr marL="0" indent="0">
              <a:buNone/>
            </a:pPr>
            <a:r>
              <a:rPr lang="en-IN" sz="1100"/>
              <a:t>Meta Tags</a:t>
            </a:r>
          </a:p>
          <a:p>
            <a:r>
              <a:rPr lang="en-IN" sz="1100"/>
              <a:t>A series of keywords you deem relevant to the page in question. Title Tag - This is the text you'll see at the top of your browser. Search engines view this text as the "title" of your page. Meta Description Attribute - A brief description of the page.</a:t>
            </a:r>
            <a:br>
              <a:rPr lang="en-IN" sz="1100"/>
            </a:br>
            <a:br>
              <a:rPr lang="en-IN" sz="1100"/>
            </a:br>
            <a:r>
              <a:rPr lang="en-IN" sz="1100"/>
              <a:t>Character limits within each of your meta tags: Page title – 70 characters. Meta description – 160 characters. Meta keywords – No more than 10 keyword phrases.</a:t>
            </a:r>
            <a:br>
              <a:rPr lang="en-IN" sz="1100"/>
            </a:br>
            <a:br>
              <a:rPr lang="en-IN" sz="1100"/>
            </a:br>
            <a:r>
              <a:rPr lang="en-IN" sz="1100"/>
              <a:t>They are typically used to specify page description, keywords, author of the document, last modified, and other metadata. The metadata can be used by browsers (how to display content or reload page), search engines (keywords), or other web services.</a:t>
            </a:r>
            <a:br>
              <a:rPr lang="en-IN" sz="1100"/>
            </a:br>
            <a:endParaRPr lang="en-IN" sz="1100" dirty="0"/>
          </a:p>
        </p:txBody>
      </p:sp>
      <p:pic>
        <p:nvPicPr>
          <p:cNvPr id="4" name="Picture 3">
            <a:extLst>
              <a:ext uri="{FF2B5EF4-FFF2-40B4-BE49-F238E27FC236}">
                <a16:creationId xmlns:a16="http://schemas.microsoft.com/office/drawing/2014/main" id="{4F51C493-84E8-4E96-AD02-FA7BBB08EE19}"/>
              </a:ext>
            </a:extLst>
          </p:cNvPr>
          <p:cNvPicPr>
            <a:picLocks noChangeAspect="1"/>
          </p:cNvPicPr>
          <p:nvPr/>
        </p:nvPicPr>
        <p:blipFill>
          <a:blip r:embed="rId2"/>
          <a:stretch>
            <a:fillRect/>
          </a:stretch>
        </p:blipFill>
        <p:spPr>
          <a:xfrm>
            <a:off x="1134692" y="2288269"/>
            <a:ext cx="3972027" cy="2040946"/>
          </a:xfrm>
          <a:prstGeom prst="rect">
            <a:avLst/>
          </a:prstGeom>
        </p:spPr>
      </p:pic>
      <p:pic>
        <p:nvPicPr>
          <p:cNvPr id="5" name="Picture 4">
            <a:extLst>
              <a:ext uri="{FF2B5EF4-FFF2-40B4-BE49-F238E27FC236}">
                <a16:creationId xmlns:a16="http://schemas.microsoft.com/office/drawing/2014/main" id="{C9A11B91-8BC8-4865-A663-1C424F7A9A5F}"/>
              </a:ext>
            </a:extLst>
          </p:cNvPr>
          <p:cNvPicPr>
            <a:picLocks noChangeAspect="1"/>
          </p:cNvPicPr>
          <p:nvPr/>
        </p:nvPicPr>
        <p:blipFill>
          <a:blip r:embed="rId3"/>
          <a:stretch>
            <a:fillRect/>
          </a:stretch>
        </p:blipFill>
        <p:spPr>
          <a:xfrm>
            <a:off x="917347" y="4449776"/>
            <a:ext cx="4081892" cy="1637099"/>
          </a:xfrm>
          <a:prstGeom prst="rect">
            <a:avLst/>
          </a:prstGeom>
        </p:spPr>
      </p:pic>
      <p:pic>
        <p:nvPicPr>
          <p:cNvPr id="7" name="Picture 6">
            <a:extLst>
              <a:ext uri="{FF2B5EF4-FFF2-40B4-BE49-F238E27FC236}">
                <a16:creationId xmlns:a16="http://schemas.microsoft.com/office/drawing/2014/main" id="{68294DF7-A6BA-44A0-961B-5CD2180A9C41}"/>
              </a:ext>
            </a:extLst>
          </p:cNvPr>
          <p:cNvPicPr>
            <a:picLocks noChangeAspect="1"/>
          </p:cNvPicPr>
          <p:nvPr/>
        </p:nvPicPr>
        <p:blipFill>
          <a:blip r:embed="rId4"/>
          <a:stretch>
            <a:fillRect/>
          </a:stretch>
        </p:blipFill>
        <p:spPr>
          <a:xfrm>
            <a:off x="8491924" y="2175927"/>
            <a:ext cx="3158368" cy="1579184"/>
          </a:xfrm>
          <a:prstGeom prst="rect">
            <a:avLst/>
          </a:prstGeom>
        </p:spPr>
      </p:pic>
      <p:pic>
        <p:nvPicPr>
          <p:cNvPr id="8" name="Picture 7">
            <a:extLst>
              <a:ext uri="{FF2B5EF4-FFF2-40B4-BE49-F238E27FC236}">
                <a16:creationId xmlns:a16="http://schemas.microsoft.com/office/drawing/2014/main" id="{0834D2D9-9A86-4CB6-8077-B0468240807A}"/>
              </a:ext>
            </a:extLst>
          </p:cNvPr>
          <p:cNvPicPr>
            <a:picLocks noChangeAspect="1"/>
          </p:cNvPicPr>
          <p:nvPr/>
        </p:nvPicPr>
        <p:blipFill>
          <a:blip r:embed="rId5"/>
          <a:stretch>
            <a:fillRect/>
          </a:stretch>
        </p:blipFill>
        <p:spPr>
          <a:xfrm>
            <a:off x="5231085" y="2288269"/>
            <a:ext cx="3158368" cy="2504567"/>
          </a:xfrm>
          <a:prstGeom prst="rect">
            <a:avLst/>
          </a:prstGeom>
        </p:spPr>
      </p:pic>
      <p:pic>
        <p:nvPicPr>
          <p:cNvPr id="9" name="Picture 8">
            <a:extLst>
              <a:ext uri="{FF2B5EF4-FFF2-40B4-BE49-F238E27FC236}">
                <a16:creationId xmlns:a16="http://schemas.microsoft.com/office/drawing/2014/main" id="{E17CBA1A-57D8-4CDA-A9C7-E46DFB569229}"/>
              </a:ext>
            </a:extLst>
          </p:cNvPr>
          <p:cNvPicPr>
            <a:picLocks noChangeAspect="1"/>
          </p:cNvPicPr>
          <p:nvPr/>
        </p:nvPicPr>
        <p:blipFill>
          <a:blip r:embed="rId6"/>
          <a:stretch>
            <a:fillRect/>
          </a:stretch>
        </p:blipFill>
        <p:spPr>
          <a:xfrm>
            <a:off x="5883596" y="4792836"/>
            <a:ext cx="5391058" cy="1880393"/>
          </a:xfrm>
          <a:prstGeom prst="rect">
            <a:avLst/>
          </a:prstGeom>
        </p:spPr>
      </p:pic>
    </p:spTree>
    <p:extLst>
      <p:ext uri="{BB962C8B-B14F-4D97-AF65-F5344CB8AC3E}">
        <p14:creationId xmlns:p14="http://schemas.microsoft.com/office/powerpoint/2010/main" val="870119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1632</Words>
  <Application>Microsoft Office PowerPoint</Application>
  <PresentationFormat>Widescreen</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Introduction to Search</vt:lpstr>
      <vt:lpstr>Elements of Online Marketing</vt:lpstr>
      <vt:lpstr>Concept of Search Engine</vt:lpstr>
      <vt:lpstr>Top 10 Search Engines In The World (Updated) </vt:lpstr>
      <vt:lpstr>Organic and Paid Search</vt:lpstr>
      <vt:lpstr>Ranking Factors</vt:lpstr>
      <vt:lpstr>Algorithms</vt:lpstr>
      <vt:lpstr>Audit</vt:lpstr>
      <vt:lpstr>Tags</vt:lpstr>
      <vt:lpstr>Backlink &amp; Competitor Analysis</vt:lpstr>
      <vt:lpstr>Online SEO vs Offline SEO</vt:lpstr>
      <vt:lpstr>Canonical Tags</vt:lpstr>
      <vt:lpstr>Black Hat, White Hat &amp; Grey Hat SEO</vt:lpstr>
      <vt:lpstr>Domain Authority (DA)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Search</dc:title>
  <dc:creator>Bhupendra Mishra</dc:creator>
  <cp:lastModifiedBy>Bhupendra Mishra</cp:lastModifiedBy>
  <cp:revision>5</cp:revision>
  <dcterms:created xsi:type="dcterms:W3CDTF">2019-02-07T06:13:01Z</dcterms:created>
  <dcterms:modified xsi:type="dcterms:W3CDTF">2021-02-09T06:47:20Z</dcterms:modified>
</cp:coreProperties>
</file>