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59" r:id="rId7"/>
    <p:sldId id="262" r:id="rId8"/>
    <p:sldId id="263" r:id="rId9"/>
    <p:sldId id="264" r:id="rId10"/>
    <p:sldId id="265" r:id="rId11"/>
    <p:sldId id="266" r:id="rId12"/>
    <p:sldId id="268" r:id="rId13"/>
    <p:sldId id="267"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D0560C3F-6904-4C8B-AEC6-7C687BEDDBCE}" type="datetimeFigureOut">
              <a:rPr lang="en-IN" smtClean="0"/>
              <a:t>04-11-2019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ECBC1C1-245E-483C-BA96-A72CBA81955E}" type="slidenum">
              <a:rPr lang="en-IN" smtClean="0"/>
              <a:t>‹#›</a:t>
            </a:fld>
            <a:endParaRPr lang="en-IN"/>
          </a:p>
        </p:txBody>
      </p:sp>
    </p:spTree>
    <p:extLst>
      <p:ext uri="{BB962C8B-B14F-4D97-AF65-F5344CB8AC3E}">
        <p14:creationId xmlns:p14="http://schemas.microsoft.com/office/powerpoint/2010/main" val="1871294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0560C3F-6904-4C8B-AEC6-7C687BEDDBCE}" type="datetimeFigureOut">
              <a:rPr lang="en-IN" smtClean="0"/>
              <a:t>04-11-2019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ECBC1C1-245E-483C-BA96-A72CBA81955E}" type="slidenum">
              <a:rPr lang="en-IN" smtClean="0"/>
              <a:t>‹#›</a:t>
            </a:fld>
            <a:endParaRPr lang="en-IN"/>
          </a:p>
        </p:txBody>
      </p:sp>
    </p:spTree>
    <p:extLst>
      <p:ext uri="{BB962C8B-B14F-4D97-AF65-F5344CB8AC3E}">
        <p14:creationId xmlns:p14="http://schemas.microsoft.com/office/powerpoint/2010/main" val="2935583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0560C3F-6904-4C8B-AEC6-7C687BEDDBCE}" type="datetimeFigureOut">
              <a:rPr lang="en-IN" smtClean="0"/>
              <a:t>04-11-2019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ECBC1C1-245E-483C-BA96-A72CBA81955E}" type="slidenum">
              <a:rPr lang="en-IN" smtClean="0"/>
              <a:t>‹#›</a:t>
            </a:fld>
            <a:endParaRPr lang="en-IN"/>
          </a:p>
        </p:txBody>
      </p:sp>
    </p:spTree>
    <p:extLst>
      <p:ext uri="{BB962C8B-B14F-4D97-AF65-F5344CB8AC3E}">
        <p14:creationId xmlns:p14="http://schemas.microsoft.com/office/powerpoint/2010/main" val="3657656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0560C3F-6904-4C8B-AEC6-7C687BEDDBCE}" type="datetimeFigureOut">
              <a:rPr lang="en-IN" smtClean="0"/>
              <a:t>04-11-2019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ECBC1C1-245E-483C-BA96-A72CBA81955E}" type="slidenum">
              <a:rPr lang="en-IN" smtClean="0"/>
              <a:t>‹#›</a:t>
            </a:fld>
            <a:endParaRPr lang="en-IN"/>
          </a:p>
        </p:txBody>
      </p:sp>
    </p:spTree>
    <p:extLst>
      <p:ext uri="{BB962C8B-B14F-4D97-AF65-F5344CB8AC3E}">
        <p14:creationId xmlns:p14="http://schemas.microsoft.com/office/powerpoint/2010/main" val="1967791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560C3F-6904-4C8B-AEC6-7C687BEDDBCE}" type="datetimeFigureOut">
              <a:rPr lang="en-IN" smtClean="0"/>
              <a:t>04-11-2019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ECBC1C1-245E-483C-BA96-A72CBA81955E}" type="slidenum">
              <a:rPr lang="en-IN" smtClean="0"/>
              <a:t>‹#›</a:t>
            </a:fld>
            <a:endParaRPr lang="en-IN"/>
          </a:p>
        </p:txBody>
      </p:sp>
    </p:spTree>
    <p:extLst>
      <p:ext uri="{BB962C8B-B14F-4D97-AF65-F5344CB8AC3E}">
        <p14:creationId xmlns:p14="http://schemas.microsoft.com/office/powerpoint/2010/main" val="1607114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D0560C3F-6904-4C8B-AEC6-7C687BEDDBCE}" type="datetimeFigureOut">
              <a:rPr lang="en-IN" smtClean="0"/>
              <a:t>04-11-2019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ECBC1C1-245E-483C-BA96-A72CBA81955E}" type="slidenum">
              <a:rPr lang="en-IN" smtClean="0"/>
              <a:t>‹#›</a:t>
            </a:fld>
            <a:endParaRPr lang="en-IN"/>
          </a:p>
        </p:txBody>
      </p:sp>
    </p:spTree>
    <p:extLst>
      <p:ext uri="{BB962C8B-B14F-4D97-AF65-F5344CB8AC3E}">
        <p14:creationId xmlns:p14="http://schemas.microsoft.com/office/powerpoint/2010/main" val="25156612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D0560C3F-6904-4C8B-AEC6-7C687BEDDBCE}" type="datetimeFigureOut">
              <a:rPr lang="en-IN" smtClean="0"/>
              <a:t>04-11-2019</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ECBC1C1-245E-483C-BA96-A72CBA81955E}" type="slidenum">
              <a:rPr lang="en-IN" smtClean="0"/>
              <a:t>‹#›</a:t>
            </a:fld>
            <a:endParaRPr lang="en-IN"/>
          </a:p>
        </p:txBody>
      </p:sp>
    </p:spTree>
    <p:extLst>
      <p:ext uri="{BB962C8B-B14F-4D97-AF65-F5344CB8AC3E}">
        <p14:creationId xmlns:p14="http://schemas.microsoft.com/office/powerpoint/2010/main" val="3173886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D0560C3F-6904-4C8B-AEC6-7C687BEDDBCE}" type="datetimeFigureOut">
              <a:rPr lang="en-IN" smtClean="0"/>
              <a:t>04-11-2019</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ECBC1C1-245E-483C-BA96-A72CBA81955E}" type="slidenum">
              <a:rPr lang="en-IN" smtClean="0"/>
              <a:t>‹#›</a:t>
            </a:fld>
            <a:endParaRPr lang="en-IN"/>
          </a:p>
        </p:txBody>
      </p:sp>
    </p:spTree>
    <p:extLst>
      <p:ext uri="{BB962C8B-B14F-4D97-AF65-F5344CB8AC3E}">
        <p14:creationId xmlns:p14="http://schemas.microsoft.com/office/powerpoint/2010/main" val="1469505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560C3F-6904-4C8B-AEC6-7C687BEDDBCE}" type="datetimeFigureOut">
              <a:rPr lang="en-IN" smtClean="0"/>
              <a:t>04-11-2019</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ECBC1C1-245E-483C-BA96-A72CBA81955E}" type="slidenum">
              <a:rPr lang="en-IN" smtClean="0"/>
              <a:t>‹#›</a:t>
            </a:fld>
            <a:endParaRPr lang="en-IN"/>
          </a:p>
        </p:txBody>
      </p:sp>
    </p:spTree>
    <p:extLst>
      <p:ext uri="{BB962C8B-B14F-4D97-AF65-F5344CB8AC3E}">
        <p14:creationId xmlns:p14="http://schemas.microsoft.com/office/powerpoint/2010/main" val="1327409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560C3F-6904-4C8B-AEC6-7C687BEDDBCE}" type="datetimeFigureOut">
              <a:rPr lang="en-IN" smtClean="0"/>
              <a:t>04-11-2019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ECBC1C1-245E-483C-BA96-A72CBA81955E}" type="slidenum">
              <a:rPr lang="en-IN" smtClean="0"/>
              <a:t>‹#›</a:t>
            </a:fld>
            <a:endParaRPr lang="en-IN"/>
          </a:p>
        </p:txBody>
      </p:sp>
    </p:spTree>
    <p:extLst>
      <p:ext uri="{BB962C8B-B14F-4D97-AF65-F5344CB8AC3E}">
        <p14:creationId xmlns:p14="http://schemas.microsoft.com/office/powerpoint/2010/main" val="32847771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560C3F-6904-4C8B-AEC6-7C687BEDDBCE}" type="datetimeFigureOut">
              <a:rPr lang="en-IN" smtClean="0"/>
              <a:t>04-11-2019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ECBC1C1-245E-483C-BA96-A72CBA81955E}" type="slidenum">
              <a:rPr lang="en-IN" smtClean="0"/>
              <a:t>‹#›</a:t>
            </a:fld>
            <a:endParaRPr lang="en-IN"/>
          </a:p>
        </p:txBody>
      </p:sp>
    </p:spTree>
    <p:extLst>
      <p:ext uri="{BB962C8B-B14F-4D97-AF65-F5344CB8AC3E}">
        <p14:creationId xmlns:p14="http://schemas.microsoft.com/office/powerpoint/2010/main" val="85260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560C3F-6904-4C8B-AEC6-7C687BEDDBCE}" type="datetimeFigureOut">
              <a:rPr lang="en-IN" smtClean="0"/>
              <a:t>04-11-2019</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CBC1C1-245E-483C-BA96-A72CBA81955E}" type="slidenum">
              <a:rPr lang="en-IN" smtClean="0"/>
              <a:t>‹#›</a:t>
            </a:fld>
            <a:endParaRPr lang="en-IN"/>
          </a:p>
        </p:txBody>
      </p:sp>
    </p:spTree>
    <p:extLst>
      <p:ext uri="{BB962C8B-B14F-4D97-AF65-F5344CB8AC3E}">
        <p14:creationId xmlns:p14="http://schemas.microsoft.com/office/powerpoint/2010/main" val="12819621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hrtechnologist.com/articles/recruitment-onboarding/what-is-candidate-experience-definition-components-technology/?zd_source=hrt&amp;zd_campaign=3595&amp;zd_term=pujalalwani"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www.hrtechnologist.com/articles/performance-management-hcm/talent-acquisition-20-the-nexus-of-hiring-and-machine-learning/?zd_source=hrt&amp;zd_campaign=3595&amp;zd_term=pujalalwani"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https://www.hrtechnologist.com/articles/employee-engagement/what-is-employee-experience-and-how-to-improve-it/?zd_source=hrt&amp;zd_campaign=3595&amp;zd_term=pujalalwani"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Talent Analytics </a:t>
            </a:r>
            <a:endParaRPr lang="en-IN" dirty="0"/>
          </a:p>
        </p:txBody>
      </p:sp>
    </p:spTree>
    <p:extLst>
      <p:ext uri="{BB962C8B-B14F-4D97-AF65-F5344CB8AC3E}">
        <p14:creationId xmlns:p14="http://schemas.microsoft.com/office/powerpoint/2010/main" val="21593714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6162" y="491011"/>
            <a:ext cx="10114209" cy="3693319"/>
          </a:xfrm>
          <a:prstGeom prst="rect">
            <a:avLst/>
          </a:prstGeom>
        </p:spPr>
        <p:txBody>
          <a:bodyPr wrap="square">
            <a:spAutoFit/>
          </a:bodyPr>
          <a:lstStyle/>
          <a:p>
            <a:pPr marL="285750" indent="-285750" algn="just">
              <a:buFont typeface="Wingdings" panose="05000000000000000000" pitchFamily="2" charset="2"/>
              <a:buChar char="q"/>
            </a:pPr>
            <a:r>
              <a:rPr lang="en-IN" b="1" dirty="0">
                <a:solidFill>
                  <a:srgbClr val="333333"/>
                </a:solidFill>
                <a:latin typeface="Montserrat"/>
              </a:rPr>
              <a:t> Time to </a:t>
            </a:r>
            <a:r>
              <a:rPr lang="en-IN" b="1" dirty="0" smtClean="0">
                <a:solidFill>
                  <a:srgbClr val="333333"/>
                </a:solidFill>
                <a:latin typeface="Montserrat"/>
              </a:rPr>
              <a:t>fill</a:t>
            </a:r>
          </a:p>
          <a:p>
            <a:pPr marL="285750" indent="-285750" algn="just">
              <a:buFont typeface="Wingdings" panose="05000000000000000000" pitchFamily="2" charset="2"/>
              <a:buChar char="q"/>
            </a:pPr>
            <a:endParaRPr lang="en-IN" b="1" dirty="0">
              <a:solidFill>
                <a:srgbClr val="333333"/>
              </a:solidFill>
              <a:latin typeface="Montserrat"/>
            </a:endParaRPr>
          </a:p>
          <a:p>
            <a:pPr marL="285750" indent="-285750" algn="just">
              <a:buFont typeface="Arial" panose="020B0604020202020204" pitchFamily="34" charset="0"/>
              <a:buChar char="•"/>
            </a:pPr>
            <a:r>
              <a:rPr lang="en-IN" b="1" dirty="0">
                <a:solidFill>
                  <a:srgbClr val="333333"/>
                </a:solidFill>
                <a:latin typeface="Montserrat"/>
              </a:rPr>
              <a:t> </a:t>
            </a:r>
            <a:r>
              <a:rPr lang="en-IN" dirty="0">
                <a:solidFill>
                  <a:srgbClr val="333333"/>
                </a:solidFill>
                <a:latin typeface="Montserrat"/>
              </a:rPr>
              <a:t>The number of days between advertising a job opening and hiring someone to fill that position. By measuring the time to fill, recruiters can alter their recruitment strategy to identify areas where the most time is being spent</a:t>
            </a:r>
            <a:r>
              <a:rPr lang="en-IN" dirty="0" smtClean="0">
                <a:solidFill>
                  <a:srgbClr val="333333"/>
                </a:solidFill>
                <a:latin typeface="Montserrat"/>
              </a:rPr>
              <a:t>.</a:t>
            </a:r>
          </a:p>
          <a:p>
            <a:pPr algn="just"/>
            <a:endParaRPr lang="en-IN" dirty="0">
              <a:solidFill>
                <a:srgbClr val="333333"/>
              </a:solidFill>
              <a:latin typeface="Montserrat"/>
            </a:endParaRPr>
          </a:p>
          <a:p>
            <a:pPr marL="285750" indent="-285750" algn="just">
              <a:buFont typeface="Wingdings" panose="05000000000000000000" pitchFamily="2" charset="2"/>
              <a:buChar char="q"/>
            </a:pPr>
            <a:r>
              <a:rPr lang="en-IN" b="1" dirty="0" smtClean="0">
                <a:solidFill>
                  <a:srgbClr val="333333"/>
                </a:solidFill>
                <a:latin typeface="Montserrat"/>
              </a:rPr>
              <a:t>Time </a:t>
            </a:r>
            <a:r>
              <a:rPr lang="en-IN" b="1" dirty="0">
                <a:solidFill>
                  <a:srgbClr val="333333"/>
                </a:solidFill>
                <a:latin typeface="Montserrat"/>
              </a:rPr>
              <a:t>to hire:</a:t>
            </a:r>
            <a:r>
              <a:rPr lang="en-IN" dirty="0">
                <a:solidFill>
                  <a:srgbClr val="333333"/>
                </a:solidFill>
                <a:latin typeface="Montserrat"/>
              </a:rPr>
              <a:t> </a:t>
            </a:r>
            <a:endParaRPr lang="en-IN" dirty="0" smtClean="0">
              <a:solidFill>
                <a:srgbClr val="333333"/>
              </a:solidFill>
              <a:latin typeface="Montserrat"/>
            </a:endParaRPr>
          </a:p>
          <a:p>
            <a:pPr marL="285750" indent="-285750" algn="just">
              <a:buFont typeface="Wingdings" panose="05000000000000000000" pitchFamily="2" charset="2"/>
              <a:buChar char="q"/>
            </a:pPr>
            <a:endParaRPr lang="en-IN" dirty="0">
              <a:solidFill>
                <a:srgbClr val="333333"/>
              </a:solidFill>
              <a:latin typeface="Montserrat"/>
            </a:endParaRPr>
          </a:p>
          <a:p>
            <a:pPr marL="285750" indent="-285750" algn="just">
              <a:buFont typeface="Arial" panose="020B0604020202020204" pitchFamily="34" charset="0"/>
              <a:buChar char="•"/>
            </a:pPr>
            <a:r>
              <a:rPr lang="en-IN" dirty="0" smtClean="0">
                <a:solidFill>
                  <a:srgbClr val="333333"/>
                </a:solidFill>
                <a:latin typeface="Montserrat"/>
              </a:rPr>
              <a:t>The </a:t>
            </a:r>
            <a:r>
              <a:rPr lang="en-IN" dirty="0">
                <a:solidFill>
                  <a:srgbClr val="333333"/>
                </a:solidFill>
                <a:latin typeface="Montserrat"/>
              </a:rPr>
              <a:t>number of days between approaching a candidate and the candidate’s acceptance of the job offer. </a:t>
            </a:r>
            <a:endParaRPr lang="en-IN" dirty="0" smtClean="0">
              <a:solidFill>
                <a:srgbClr val="333333"/>
              </a:solidFill>
              <a:latin typeface="Montserrat"/>
            </a:endParaRPr>
          </a:p>
          <a:p>
            <a:pPr marL="285750" indent="-285750" algn="just">
              <a:buFont typeface="Wingdings" panose="05000000000000000000" pitchFamily="2" charset="2"/>
              <a:buChar char="q"/>
            </a:pPr>
            <a:endParaRPr lang="en-IN" dirty="0">
              <a:solidFill>
                <a:srgbClr val="333333"/>
              </a:solidFill>
              <a:latin typeface="Montserrat"/>
            </a:endParaRPr>
          </a:p>
          <a:p>
            <a:pPr marL="285750" indent="-285750" algn="just">
              <a:buFont typeface="Arial" panose="020B0604020202020204" pitchFamily="34" charset="0"/>
              <a:buChar char="•"/>
            </a:pPr>
            <a:r>
              <a:rPr lang="en-IN" dirty="0" smtClean="0">
                <a:solidFill>
                  <a:srgbClr val="333333"/>
                </a:solidFill>
                <a:latin typeface="Montserrat"/>
              </a:rPr>
              <a:t>Just </a:t>
            </a:r>
            <a:r>
              <a:rPr lang="en-IN" dirty="0">
                <a:solidFill>
                  <a:srgbClr val="333333"/>
                </a:solidFill>
                <a:latin typeface="Montserrat"/>
              </a:rPr>
              <a:t>like time to fill, data-driven analysis of time to hire can benefit recruiters and help them improve the </a:t>
            </a:r>
            <a:r>
              <a:rPr lang="en-IN" dirty="0">
                <a:solidFill>
                  <a:srgbClr val="3C76A3"/>
                </a:solidFill>
                <a:latin typeface="Montserrat"/>
                <a:hlinkClick r:id="rId2"/>
              </a:rPr>
              <a:t>candidate experience</a:t>
            </a:r>
            <a:r>
              <a:rPr lang="en-IN" dirty="0">
                <a:solidFill>
                  <a:srgbClr val="333333"/>
                </a:solidFill>
                <a:latin typeface="Montserrat"/>
              </a:rPr>
              <a:t> to reduce this time.</a:t>
            </a:r>
            <a:endParaRPr lang="en-IN" b="0" i="0" dirty="0">
              <a:solidFill>
                <a:srgbClr val="333333"/>
              </a:solidFill>
              <a:effectLst/>
              <a:latin typeface="Montserrat"/>
            </a:endParaRPr>
          </a:p>
        </p:txBody>
      </p:sp>
      <p:sp>
        <p:nvSpPr>
          <p:cNvPr id="3" name="Rectangle 2"/>
          <p:cNvSpPr/>
          <p:nvPr/>
        </p:nvSpPr>
        <p:spPr>
          <a:xfrm>
            <a:off x="356314" y="4338876"/>
            <a:ext cx="10268756" cy="2031325"/>
          </a:xfrm>
          <a:prstGeom prst="rect">
            <a:avLst/>
          </a:prstGeom>
        </p:spPr>
        <p:txBody>
          <a:bodyPr wrap="square">
            <a:spAutoFit/>
          </a:bodyPr>
          <a:lstStyle/>
          <a:p>
            <a:pPr marL="285750" indent="-285750" algn="just">
              <a:buFont typeface="Wingdings" panose="05000000000000000000" pitchFamily="2" charset="2"/>
              <a:buChar char="q"/>
            </a:pPr>
            <a:r>
              <a:rPr lang="en-IN" b="1" dirty="0" smtClean="0">
                <a:solidFill>
                  <a:srgbClr val="333333"/>
                </a:solidFill>
                <a:latin typeface="Montserrat"/>
              </a:rPr>
              <a:t>Absenteeism</a:t>
            </a:r>
          </a:p>
          <a:p>
            <a:pPr marL="285750" indent="-285750" algn="just">
              <a:buFont typeface="Wingdings" panose="05000000000000000000" pitchFamily="2" charset="2"/>
              <a:buChar char="q"/>
            </a:pPr>
            <a:endParaRPr lang="en-IN" b="1" dirty="0">
              <a:solidFill>
                <a:srgbClr val="333333"/>
              </a:solidFill>
              <a:latin typeface="Montserrat"/>
            </a:endParaRPr>
          </a:p>
          <a:p>
            <a:pPr marL="285750" indent="-285750" algn="just">
              <a:buFont typeface="Arial" panose="020B0604020202020204" pitchFamily="34" charset="0"/>
              <a:buChar char="•"/>
            </a:pPr>
            <a:r>
              <a:rPr lang="en-IN" dirty="0" smtClean="0">
                <a:solidFill>
                  <a:srgbClr val="333333"/>
                </a:solidFill>
                <a:latin typeface="Montserrat"/>
              </a:rPr>
              <a:t>Absenteeism </a:t>
            </a:r>
            <a:r>
              <a:rPr lang="en-IN" dirty="0">
                <a:solidFill>
                  <a:srgbClr val="333333"/>
                </a:solidFill>
                <a:latin typeface="Montserrat"/>
              </a:rPr>
              <a:t>is a productivity metric, which is measured by dividing the number of days missed by the total number of scheduled workdays. </a:t>
            </a:r>
            <a:endParaRPr lang="en-IN" dirty="0" smtClean="0">
              <a:solidFill>
                <a:srgbClr val="333333"/>
              </a:solidFill>
              <a:latin typeface="Montserrat"/>
            </a:endParaRPr>
          </a:p>
          <a:p>
            <a:pPr marL="285750" indent="-285750" algn="just">
              <a:buFont typeface="Arial" panose="020B0604020202020204" pitchFamily="34" charset="0"/>
              <a:buChar char="•"/>
            </a:pPr>
            <a:endParaRPr lang="en-IN" dirty="0">
              <a:solidFill>
                <a:srgbClr val="333333"/>
              </a:solidFill>
              <a:latin typeface="Montserrat"/>
            </a:endParaRPr>
          </a:p>
          <a:p>
            <a:pPr marL="285750" indent="-285750" algn="just">
              <a:buFont typeface="Arial" panose="020B0604020202020204" pitchFamily="34" charset="0"/>
              <a:buChar char="•"/>
            </a:pPr>
            <a:r>
              <a:rPr lang="en-IN" dirty="0" smtClean="0">
                <a:solidFill>
                  <a:srgbClr val="333333"/>
                </a:solidFill>
                <a:latin typeface="Montserrat"/>
              </a:rPr>
              <a:t>Absenteeism </a:t>
            </a:r>
            <a:r>
              <a:rPr lang="en-IN" dirty="0">
                <a:solidFill>
                  <a:srgbClr val="333333"/>
                </a:solidFill>
                <a:latin typeface="Montserrat"/>
              </a:rPr>
              <a:t>can offer insights into overall employee health and can also serve as an indicator of employee happiness</a:t>
            </a:r>
            <a:r>
              <a:rPr lang="en-IN" dirty="0" smtClean="0">
                <a:solidFill>
                  <a:srgbClr val="333333"/>
                </a:solidFill>
                <a:latin typeface="Montserrat"/>
              </a:rPr>
              <a:t>.</a:t>
            </a:r>
            <a:endParaRPr lang="en-IN" dirty="0">
              <a:solidFill>
                <a:srgbClr val="333333"/>
              </a:solidFill>
              <a:latin typeface="Montserrat"/>
            </a:endParaRPr>
          </a:p>
        </p:txBody>
      </p:sp>
    </p:spTree>
    <p:extLst>
      <p:ext uri="{BB962C8B-B14F-4D97-AF65-F5344CB8AC3E}">
        <p14:creationId xmlns:p14="http://schemas.microsoft.com/office/powerpoint/2010/main" val="3366285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7678" y="652100"/>
            <a:ext cx="10655121" cy="3416320"/>
          </a:xfrm>
          <a:prstGeom prst="rect">
            <a:avLst/>
          </a:prstGeom>
        </p:spPr>
        <p:txBody>
          <a:bodyPr wrap="square">
            <a:spAutoFit/>
          </a:bodyPr>
          <a:lstStyle/>
          <a:p>
            <a:pPr marL="285750" indent="-285750" algn="just">
              <a:buFont typeface="Wingdings" panose="05000000000000000000" pitchFamily="2" charset="2"/>
              <a:buChar char="q"/>
            </a:pPr>
            <a:r>
              <a:rPr lang="en-IN" sz="2400" b="1" dirty="0" smtClean="0">
                <a:solidFill>
                  <a:srgbClr val="333333"/>
                </a:solidFill>
              </a:rPr>
              <a:t>Human </a:t>
            </a:r>
            <a:r>
              <a:rPr lang="en-IN" sz="2400" b="1" dirty="0">
                <a:solidFill>
                  <a:srgbClr val="333333"/>
                </a:solidFill>
              </a:rPr>
              <a:t>capital </a:t>
            </a:r>
            <a:r>
              <a:rPr lang="en-IN" sz="2400" b="1" dirty="0" smtClean="0">
                <a:solidFill>
                  <a:srgbClr val="333333"/>
                </a:solidFill>
              </a:rPr>
              <a:t>risk</a:t>
            </a:r>
          </a:p>
          <a:p>
            <a:pPr marL="285750" indent="-285750" algn="just">
              <a:buFont typeface="Wingdings" panose="05000000000000000000" pitchFamily="2" charset="2"/>
              <a:buChar char="q"/>
            </a:pPr>
            <a:endParaRPr lang="en-IN" sz="2400" b="1" dirty="0">
              <a:solidFill>
                <a:srgbClr val="333333"/>
              </a:solidFill>
            </a:endParaRPr>
          </a:p>
          <a:p>
            <a:pPr marL="342900" indent="-342900" algn="just">
              <a:buFont typeface="Arial" panose="020B0604020202020204" pitchFamily="34" charset="0"/>
              <a:buChar char="•"/>
            </a:pPr>
            <a:r>
              <a:rPr lang="en-IN" sz="2400" b="1" dirty="0">
                <a:solidFill>
                  <a:srgbClr val="333333"/>
                </a:solidFill>
              </a:rPr>
              <a:t> </a:t>
            </a:r>
            <a:r>
              <a:rPr lang="en-IN" sz="2400" dirty="0">
                <a:solidFill>
                  <a:srgbClr val="333333"/>
                </a:solidFill>
              </a:rPr>
              <a:t>This may include employee-related risks, such as the absence of a specific skill to fill a new type of job, the lack of qualified employees to fill leadership positions, the potential of an employee to leave the job based on several factors, such as relationship with managers, compensation, and absence of a clear succession plan. </a:t>
            </a:r>
            <a:endParaRPr lang="en-IN" sz="2400" dirty="0" smtClean="0">
              <a:solidFill>
                <a:srgbClr val="333333"/>
              </a:solidFill>
            </a:endParaRPr>
          </a:p>
          <a:p>
            <a:pPr marL="342900" indent="-342900" algn="just">
              <a:buFont typeface="Arial" panose="020B0604020202020204" pitchFamily="34" charset="0"/>
              <a:buChar char="•"/>
            </a:pPr>
            <a:endParaRPr lang="en-IN" sz="2400" dirty="0">
              <a:solidFill>
                <a:srgbClr val="333333"/>
              </a:solidFill>
            </a:endParaRPr>
          </a:p>
          <a:p>
            <a:pPr marL="342900" indent="-342900" algn="just">
              <a:buFont typeface="Arial" panose="020B0604020202020204" pitchFamily="34" charset="0"/>
              <a:buChar char="•"/>
            </a:pPr>
            <a:r>
              <a:rPr lang="en-IN" sz="2400" dirty="0" smtClean="0">
                <a:solidFill>
                  <a:srgbClr val="333333"/>
                </a:solidFill>
              </a:rPr>
              <a:t>HR </a:t>
            </a:r>
            <a:r>
              <a:rPr lang="en-IN" sz="2400" dirty="0">
                <a:solidFill>
                  <a:srgbClr val="333333"/>
                </a:solidFill>
              </a:rPr>
              <a:t>analytics can be used to measure all these metrics.</a:t>
            </a:r>
          </a:p>
        </p:txBody>
      </p:sp>
    </p:spTree>
    <p:extLst>
      <p:ext uri="{BB962C8B-B14F-4D97-AF65-F5344CB8AC3E}">
        <p14:creationId xmlns:p14="http://schemas.microsoft.com/office/powerpoint/2010/main" val="10073766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03905" y="139856"/>
            <a:ext cx="8822901" cy="6555133"/>
          </a:xfrm>
          <a:prstGeom prst="rect">
            <a:avLst/>
          </a:prstGeom>
        </p:spPr>
      </p:pic>
    </p:spTree>
    <p:extLst>
      <p:ext uri="{BB962C8B-B14F-4D97-AF65-F5344CB8AC3E}">
        <p14:creationId xmlns:p14="http://schemas.microsoft.com/office/powerpoint/2010/main" val="19906228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2319" y="372344"/>
            <a:ext cx="6747938" cy="523220"/>
          </a:xfrm>
          <a:prstGeom prst="rect">
            <a:avLst/>
          </a:prstGeom>
        </p:spPr>
        <p:txBody>
          <a:bodyPr wrap="none">
            <a:spAutoFit/>
          </a:bodyPr>
          <a:lstStyle/>
          <a:p>
            <a:pPr algn="just"/>
            <a:r>
              <a:rPr lang="en-IN" sz="2800" b="1" dirty="0">
                <a:solidFill>
                  <a:srgbClr val="000000"/>
                </a:solidFill>
              </a:rPr>
              <a:t>What Data Does an HR Analytics Tool Need?</a:t>
            </a:r>
            <a:endParaRPr lang="en-IN" sz="2800" b="0" i="0" dirty="0">
              <a:solidFill>
                <a:srgbClr val="333333"/>
              </a:solidFill>
              <a:effectLst/>
            </a:endParaRPr>
          </a:p>
        </p:txBody>
      </p:sp>
      <p:pic>
        <p:nvPicPr>
          <p:cNvPr id="3" name="Picture 2"/>
          <p:cNvPicPr>
            <a:picLocks noChangeAspect="1"/>
          </p:cNvPicPr>
          <p:nvPr/>
        </p:nvPicPr>
        <p:blipFill>
          <a:blip r:embed="rId2"/>
          <a:stretch>
            <a:fillRect/>
          </a:stretch>
        </p:blipFill>
        <p:spPr>
          <a:xfrm>
            <a:off x="471890" y="1383070"/>
            <a:ext cx="5137977" cy="4785910"/>
          </a:xfrm>
          <a:prstGeom prst="rect">
            <a:avLst/>
          </a:prstGeom>
        </p:spPr>
      </p:pic>
      <p:pic>
        <p:nvPicPr>
          <p:cNvPr id="4" name="Picture 3"/>
          <p:cNvPicPr>
            <a:picLocks noChangeAspect="1"/>
          </p:cNvPicPr>
          <p:nvPr/>
        </p:nvPicPr>
        <p:blipFill>
          <a:blip r:embed="rId3"/>
          <a:stretch>
            <a:fillRect/>
          </a:stretch>
        </p:blipFill>
        <p:spPr>
          <a:xfrm>
            <a:off x="6251351" y="1383070"/>
            <a:ext cx="4708569" cy="4785910"/>
          </a:xfrm>
          <a:prstGeom prst="rect">
            <a:avLst/>
          </a:prstGeom>
        </p:spPr>
      </p:pic>
    </p:spTree>
    <p:extLst>
      <p:ext uri="{BB962C8B-B14F-4D97-AF65-F5344CB8AC3E}">
        <p14:creationId xmlns:p14="http://schemas.microsoft.com/office/powerpoint/2010/main" val="28494779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0608" y="1456073"/>
            <a:ext cx="9030036" cy="461665"/>
          </a:xfrm>
          <a:prstGeom prst="rect">
            <a:avLst/>
          </a:prstGeom>
          <a:noFill/>
        </p:spPr>
        <p:txBody>
          <a:bodyPr wrap="none" rtlCol="0">
            <a:spAutoFit/>
          </a:bodyPr>
          <a:lstStyle/>
          <a:p>
            <a:r>
              <a:rPr lang="en-IN" sz="2400" b="1" dirty="0" smtClean="0"/>
              <a:t>Analytics Technique                                          Tools or Platform                  </a:t>
            </a:r>
            <a:endParaRPr lang="en-IN" sz="2400" b="1" dirty="0"/>
          </a:p>
        </p:txBody>
      </p:sp>
      <p:sp>
        <p:nvSpPr>
          <p:cNvPr id="3" name="TextBox 2"/>
          <p:cNvSpPr txBox="1"/>
          <p:nvPr/>
        </p:nvSpPr>
        <p:spPr>
          <a:xfrm>
            <a:off x="540912" y="2189408"/>
            <a:ext cx="4016933" cy="4154984"/>
          </a:xfrm>
          <a:prstGeom prst="rect">
            <a:avLst/>
          </a:prstGeom>
          <a:noFill/>
        </p:spPr>
        <p:txBody>
          <a:bodyPr wrap="none" rtlCol="0">
            <a:spAutoFit/>
          </a:bodyPr>
          <a:lstStyle/>
          <a:p>
            <a:pPr marL="285750" indent="-285750">
              <a:buFont typeface="Wingdings" panose="05000000000000000000" pitchFamily="2" charset="2"/>
              <a:buChar char="v"/>
            </a:pPr>
            <a:r>
              <a:rPr lang="en-IN" sz="2400" dirty="0" smtClean="0"/>
              <a:t>Hypothesis Testing</a:t>
            </a:r>
            <a:br>
              <a:rPr lang="en-IN" sz="2400" dirty="0" smtClean="0"/>
            </a:br>
            <a:endParaRPr lang="en-IN" sz="2400" dirty="0" smtClean="0"/>
          </a:p>
          <a:p>
            <a:pPr marL="285750" indent="-285750">
              <a:buFont typeface="Wingdings" panose="05000000000000000000" pitchFamily="2" charset="2"/>
              <a:buChar char="v"/>
            </a:pPr>
            <a:r>
              <a:rPr lang="en-IN" sz="2400" dirty="0" smtClean="0"/>
              <a:t>Linear Regression</a:t>
            </a:r>
            <a:br>
              <a:rPr lang="en-IN" sz="2400" dirty="0" smtClean="0"/>
            </a:br>
            <a:endParaRPr lang="en-IN" sz="2400" dirty="0" smtClean="0"/>
          </a:p>
          <a:p>
            <a:pPr marL="285750" indent="-285750">
              <a:buFont typeface="Wingdings" panose="05000000000000000000" pitchFamily="2" charset="2"/>
              <a:buChar char="v"/>
            </a:pPr>
            <a:r>
              <a:rPr lang="en-IN" sz="2400" dirty="0" smtClean="0"/>
              <a:t>Classification</a:t>
            </a:r>
            <a:br>
              <a:rPr lang="en-IN" sz="2400" dirty="0" smtClean="0"/>
            </a:br>
            <a:endParaRPr lang="en-IN" sz="2400" dirty="0" smtClean="0"/>
          </a:p>
          <a:p>
            <a:pPr marL="285750" indent="-285750">
              <a:buFont typeface="Wingdings" panose="05000000000000000000" pitchFamily="2" charset="2"/>
              <a:buChar char="v"/>
            </a:pPr>
            <a:r>
              <a:rPr lang="en-IN" sz="2400" dirty="0" smtClean="0"/>
              <a:t>Time Series </a:t>
            </a:r>
            <a:br>
              <a:rPr lang="en-IN" sz="2400" dirty="0" smtClean="0"/>
            </a:br>
            <a:endParaRPr lang="en-IN" sz="2400" dirty="0" smtClean="0"/>
          </a:p>
          <a:p>
            <a:pPr marL="285750" indent="-285750">
              <a:buFont typeface="Wingdings" panose="05000000000000000000" pitchFamily="2" charset="2"/>
              <a:buChar char="v"/>
            </a:pPr>
            <a:r>
              <a:rPr lang="en-IN" sz="2400" dirty="0" smtClean="0"/>
              <a:t>Machine Learning Algorithm</a:t>
            </a:r>
            <a:br>
              <a:rPr lang="en-IN" sz="2400" dirty="0" smtClean="0"/>
            </a:br>
            <a:endParaRPr lang="en-IN" sz="2400" dirty="0" smtClean="0"/>
          </a:p>
          <a:p>
            <a:pPr marL="285750" indent="-285750">
              <a:buFont typeface="Wingdings" panose="05000000000000000000" pitchFamily="2" charset="2"/>
              <a:buChar char="v"/>
            </a:pPr>
            <a:r>
              <a:rPr lang="en-IN" sz="2400" dirty="0" smtClean="0"/>
              <a:t>Artificial Intelligence   </a:t>
            </a:r>
          </a:p>
        </p:txBody>
      </p:sp>
      <p:sp>
        <p:nvSpPr>
          <p:cNvPr id="4" name="TextBox 3"/>
          <p:cNvSpPr txBox="1"/>
          <p:nvPr/>
        </p:nvSpPr>
        <p:spPr>
          <a:xfrm>
            <a:off x="360608" y="476518"/>
            <a:ext cx="3976538" cy="707886"/>
          </a:xfrm>
          <a:prstGeom prst="rect">
            <a:avLst/>
          </a:prstGeom>
          <a:noFill/>
        </p:spPr>
        <p:txBody>
          <a:bodyPr wrap="none" rtlCol="0">
            <a:spAutoFit/>
          </a:bodyPr>
          <a:lstStyle/>
          <a:p>
            <a:r>
              <a:rPr lang="en-IN" sz="3600" b="1" dirty="0" smtClean="0"/>
              <a:t>Tools &amp; </a:t>
            </a:r>
            <a:r>
              <a:rPr lang="en-IN" sz="4000" b="1" dirty="0" smtClean="0"/>
              <a:t>Technique</a:t>
            </a:r>
            <a:r>
              <a:rPr lang="en-IN" sz="3600" b="1" dirty="0" smtClean="0"/>
              <a:t> </a:t>
            </a:r>
            <a:endParaRPr lang="en-IN" sz="3600" b="1" dirty="0"/>
          </a:p>
        </p:txBody>
      </p:sp>
      <p:sp>
        <p:nvSpPr>
          <p:cNvPr id="5" name="Rectangle 4"/>
          <p:cNvSpPr/>
          <p:nvPr/>
        </p:nvSpPr>
        <p:spPr>
          <a:xfrm>
            <a:off x="6096000" y="2189408"/>
            <a:ext cx="6096000" cy="2031325"/>
          </a:xfrm>
          <a:prstGeom prst="rect">
            <a:avLst/>
          </a:prstGeom>
        </p:spPr>
        <p:txBody>
          <a:bodyPr>
            <a:spAutoFit/>
          </a:bodyPr>
          <a:lstStyle/>
          <a:p>
            <a:pPr marL="285750" indent="-285750">
              <a:buFont typeface="Wingdings" panose="05000000000000000000" pitchFamily="2" charset="2"/>
              <a:buChar char="v"/>
            </a:pPr>
            <a:r>
              <a:rPr lang="en-IN" dirty="0" smtClean="0"/>
              <a:t>R / R-studio Software </a:t>
            </a:r>
          </a:p>
          <a:p>
            <a:pPr marL="285750" indent="-285750">
              <a:buFont typeface="Wingdings" panose="05000000000000000000" pitchFamily="2" charset="2"/>
              <a:buChar char="v"/>
            </a:pPr>
            <a:endParaRPr lang="en-IN" dirty="0"/>
          </a:p>
          <a:p>
            <a:pPr marL="285750" indent="-285750">
              <a:buFont typeface="Wingdings" panose="05000000000000000000" pitchFamily="2" charset="2"/>
              <a:buChar char="v"/>
            </a:pPr>
            <a:r>
              <a:rPr lang="en-IN" dirty="0" smtClean="0"/>
              <a:t>Tableau /</a:t>
            </a:r>
            <a:r>
              <a:rPr lang="en-IN" dirty="0" err="1" smtClean="0"/>
              <a:t>QlikView</a:t>
            </a:r>
            <a:r>
              <a:rPr lang="en-IN" dirty="0"/>
              <a:t/>
            </a:r>
            <a:br>
              <a:rPr lang="en-IN" dirty="0"/>
            </a:br>
            <a:endParaRPr lang="en-IN" dirty="0"/>
          </a:p>
          <a:p>
            <a:pPr marL="285750" indent="-285750">
              <a:buFont typeface="Wingdings" panose="05000000000000000000" pitchFamily="2" charset="2"/>
              <a:buChar char="v"/>
            </a:pPr>
            <a:r>
              <a:rPr lang="en-IN" dirty="0" smtClean="0"/>
              <a:t>Python</a:t>
            </a:r>
            <a:r>
              <a:rPr lang="en-IN" dirty="0"/>
              <a:t/>
            </a:r>
            <a:br>
              <a:rPr lang="en-IN" dirty="0"/>
            </a:br>
            <a:endParaRPr lang="en-IN" dirty="0"/>
          </a:p>
          <a:p>
            <a:pPr marL="285750" indent="-285750">
              <a:buFont typeface="Wingdings" panose="05000000000000000000" pitchFamily="2" charset="2"/>
              <a:buChar char="v"/>
            </a:pPr>
            <a:r>
              <a:rPr lang="en-IN" dirty="0" smtClean="0"/>
              <a:t>SAS</a:t>
            </a:r>
            <a:endParaRPr lang="en-IN" dirty="0"/>
          </a:p>
        </p:txBody>
      </p:sp>
    </p:spTree>
    <p:extLst>
      <p:ext uri="{BB962C8B-B14F-4D97-AF65-F5344CB8AC3E}">
        <p14:creationId xmlns:p14="http://schemas.microsoft.com/office/powerpoint/2010/main" val="18977457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031" y="2640169"/>
            <a:ext cx="2514022" cy="707886"/>
          </a:xfrm>
          <a:prstGeom prst="rect">
            <a:avLst/>
          </a:prstGeom>
          <a:noFill/>
        </p:spPr>
        <p:txBody>
          <a:bodyPr wrap="none" rtlCol="0">
            <a:spAutoFit/>
          </a:bodyPr>
          <a:lstStyle/>
          <a:p>
            <a:r>
              <a:rPr lang="en-IN" sz="4000" dirty="0" smtClean="0"/>
              <a:t>Thanks You</a:t>
            </a:r>
            <a:endParaRPr lang="en-IN" sz="4000" dirty="0"/>
          </a:p>
        </p:txBody>
      </p:sp>
    </p:spTree>
    <p:extLst>
      <p:ext uri="{BB962C8B-B14F-4D97-AF65-F5344CB8AC3E}">
        <p14:creationId xmlns:p14="http://schemas.microsoft.com/office/powerpoint/2010/main" val="39195301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9094" y="1210614"/>
            <a:ext cx="11346285" cy="3785652"/>
          </a:xfrm>
          <a:prstGeom prst="rect">
            <a:avLst/>
          </a:prstGeom>
          <a:noFill/>
        </p:spPr>
        <p:txBody>
          <a:bodyPr wrap="square" rtlCol="0">
            <a:spAutoFit/>
          </a:bodyPr>
          <a:lstStyle/>
          <a:p>
            <a:pPr marL="285750" indent="-285750">
              <a:buFont typeface="Arial" panose="020B0604020202020204" pitchFamily="34" charset="0"/>
              <a:buChar char="•"/>
            </a:pPr>
            <a:r>
              <a:rPr lang="en-IN" sz="2000" dirty="0"/>
              <a:t>People analytics, also known as HR analytics and workforce analytics</a:t>
            </a:r>
            <a:r>
              <a:rPr lang="en-IN" sz="2000" dirty="0" smtClean="0"/>
              <a:t>, is </a:t>
            </a:r>
            <a:r>
              <a:rPr lang="en-IN" sz="2000" dirty="0"/>
              <a:t>the use of people-data in analytical processes to solve business problems. </a:t>
            </a:r>
            <a:r>
              <a:rPr lang="en-IN" sz="2000" dirty="0" smtClean="0"/>
              <a:t/>
            </a:r>
            <a:br>
              <a:rPr lang="en-IN" sz="2000" dirty="0" smtClean="0"/>
            </a:br>
            <a:endParaRPr lang="en-IN" sz="2000" dirty="0" smtClean="0"/>
          </a:p>
          <a:p>
            <a:pPr marL="285750" indent="-285750">
              <a:buFont typeface="Arial" panose="020B0604020202020204" pitchFamily="34" charset="0"/>
              <a:buChar char="•"/>
            </a:pPr>
            <a:r>
              <a:rPr lang="en-IN" sz="2000" dirty="0" smtClean="0"/>
              <a:t>People </a:t>
            </a:r>
            <a:r>
              <a:rPr lang="en-IN" sz="2000" dirty="0"/>
              <a:t>analytics uses both people-data, collected by HR systems (such as payroll, absence management</a:t>
            </a:r>
            <a:r>
              <a:rPr lang="en-IN" sz="2000" dirty="0" smtClean="0"/>
              <a:t>) </a:t>
            </a:r>
            <a:r>
              <a:rPr lang="en-IN" sz="2000" dirty="0"/>
              <a:t>and business information (for example, operations performance data</a:t>
            </a:r>
            <a:r>
              <a:rPr lang="en-IN" sz="2000" dirty="0" smtClean="0"/>
              <a:t>)</a:t>
            </a:r>
          </a:p>
          <a:p>
            <a:pPr marL="285750" indent="-285750">
              <a:buFont typeface="Arial" panose="020B0604020202020204" pitchFamily="34" charset="0"/>
              <a:buChar char="•"/>
            </a:pPr>
            <a:endParaRPr lang="en-IN" sz="2000" dirty="0"/>
          </a:p>
          <a:p>
            <a:pPr marL="285750" indent="-285750">
              <a:buFont typeface="Arial" panose="020B0604020202020204" pitchFamily="34" charset="0"/>
              <a:buChar char="•"/>
            </a:pPr>
            <a:r>
              <a:rPr lang="en-IN" sz="2000" dirty="0"/>
              <a:t>Analytics is based on data. HR analytics is the science of gathering, organizing and </a:t>
            </a:r>
            <a:r>
              <a:rPr lang="en-IN" sz="2000" dirty="0" smtClean="0"/>
              <a:t>analysing </a:t>
            </a:r>
            <a:r>
              <a:rPr lang="en-IN" sz="2000" dirty="0"/>
              <a:t>the data related to HR functions like recruitment, talent management, employee engagement, performance and retention to ensure better decision making in all these areas</a:t>
            </a:r>
            <a:r>
              <a:rPr lang="en-IN" sz="2000" dirty="0" smtClean="0"/>
              <a:t>.</a:t>
            </a:r>
            <a:br>
              <a:rPr lang="en-IN" sz="2000" dirty="0" smtClean="0"/>
            </a:br>
            <a:endParaRPr lang="en-IN" sz="2000" dirty="0" smtClean="0"/>
          </a:p>
          <a:p>
            <a:pPr marL="285750" indent="-285750">
              <a:buFont typeface="Arial" panose="020B0604020202020204" pitchFamily="34" charset="0"/>
              <a:buChar char="•"/>
            </a:pPr>
            <a:r>
              <a:rPr lang="en-IN" sz="2000" dirty="0"/>
              <a:t>T</a:t>
            </a:r>
            <a:r>
              <a:rPr lang="en-IN" sz="2000" dirty="0" smtClean="0"/>
              <a:t>he</a:t>
            </a:r>
            <a:r>
              <a:rPr lang="en-IN" sz="2000" dirty="0"/>
              <a:t> </a:t>
            </a:r>
            <a:r>
              <a:rPr lang="en-IN" sz="2000" b="1" dirty="0"/>
              <a:t>objective of HR analytics</a:t>
            </a:r>
            <a:r>
              <a:rPr lang="en-IN" sz="2000" dirty="0"/>
              <a:t> is to actually make sense of this data and turn it into a valuable insight.</a:t>
            </a:r>
            <a:r>
              <a:rPr lang="en-IN" sz="2000" dirty="0" smtClean="0"/>
              <a:t/>
            </a:r>
            <a:br>
              <a:rPr lang="en-IN" sz="2000" dirty="0" smtClean="0"/>
            </a:br>
            <a:r>
              <a:rPr lang="en-IN" sz="2000" dirty="0" smtClean="0"/>
              <a:t>into </a:t>
            </a:r>
            <a:r>
              <a:rPr lang="en-IN" sz="2000" dirty="0"/>
              <a:t>their workforce, HR policies and practices, </a:t>
            </a:r>
            <a:endParaRPr lang="en-IN" sz="2000" dirty="0" smtClean="0"/>
          </a:p>
        </p:txBody>
      </p:sp>
      <p:sp>
        <p:nvSpPr>
          <p:cNvPr id="3" name="TextBox 2"/>
          <p:cNvSpPr txBox="1"/>
          <p:nvPr/>
        </p:nvSpPr>
        <p:spPr>
          <a:xfrm>
            <a:off x="425005" y="476518"/>
            <a:ext cx="3342582" cy="523220"/>
          </a:xfrm>
          <a:prstGeom prst="rect">
            <a:avLst/>
          </a:prstGeom>
          <a:noFill/>
        </p:spPr>
        <p:txBody>
          <a:bodyPr wrap="none" rtlCol="0">
            <a:spAutoFit/>
          </a:bodyPr>
          <a:lstStyle/>
          <a:p>
            <a:r>
              <a:rPr lang="en-IN" sz="2800" b="1" dirty="0" smtClean="0"/>
              <a:t>What is HR Analytics </a:t>
            </a:r>
            <a:endParaRPr lang="en-IN" sz="2800" b="1" dirty="0"/>
          </a:p>
        </p:txBody>
      </p:sp>
    </p:spTree>
    <p:extLst>
      <p:ext uri="{BB962C8B-B14F-4D97-AF65-F5344CB8AC3E}">
        <p14:creationId xmlns:p14="http://schemas.microsoft.com/office/powerpoint/2010/main" val="8913044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1914" y="462497"/>
            <a:ext cx="5403402" cy="646331"/>
          </a:xfrm>
          <a:prstGeom prst="rect">
            <a:avLst/>
          </a:prstGeom>
        </p:spPr>
        <p:txBody>
          <a:bodyPr wrap="none">
            <a:spAutoFit/>
          </a:bodyPr>
          <a:lstStyle/>
          <a:p>
            <a:pPr fontAlgn="base"/>
            <a:r>
              <a:rPr lang="en-IN" sz="3600" b="1" dirty="0"/>
              <a:t>Importance of HR Analytics</a:t>
            </a:r>
          </a:p>
        </p:txBody>
      </p:sp>
      <p:sp>
        <p:nvSpPr>
          <p:cNvPr id="3" name="Rectangle 2"/>
          <p:cNvSpPr/>
          <p:nvPr/>
        </p:nvSpPr>
        <p:spPr>
          <a:xfrm>
            <a:off x="301914" y="1392945"/>
            <a:ext cx="11572407" cy="400110"/>
          </a:xfrm>
          <a:prstGeom prst="rect">
            <a:avLst/>
          </a:prstGeom>
        </p:spPr>
        <p:txBody>
          <a:bodyPr wrap="square">
            <a:spAutoFit/>
          </a:bodyPr>
          <a:lstStyle/>
          <a:p>
            <a:r>
              <a:rPr lang="en-IN" sz="2000" dirty="0"/>
              <a:t>Application of HR analytics results in a number of strategic and operational advantages to HR</a:t>
            </a:r>
          </a:p>
        </p:txBody>
      </p:sp>
      <p:pic>
        <p:nvPicPr>
          <p:cNvPr id="4" name="Picture 3"/>
          <p:cNvPicPr>
            <a:picLocks noChangeAspect="1"/>
          </p:cNvPicPr>
          <p:nvPr/>
        </p:nvPicPr>
        <p:blipFill>
          <a:blip r:embed="rId2"/>
          <a:stretch>
            <a:fillRect/>
          </a:stretch>
        </p:blipFill>
        <p:spPr>
          <a:xfrm>
            <a:off x="2324837" y="1793055"/>
            <a:ext cx="5634307" cy="4909351"/>
          </a:xfrm>
          <a:prstGeom prst="rect">
            <a:avLst/>
          </a:prstGeom>
        </p:spPr>
      </p:pic>
    </p:spTree>
    <p:extLst>
      <p:ext uri="{BB962C8B-B14F-4D97-AF65-F5344CB8AC3E}">
        <p14:creationId xmlns:p14="http://schemas.microsoft.com/office/powerpoint/2010/main" val="39512408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6772" y="359054"/>
            <a:ext cx="11350580" cy="2554545"/>
          </a:xfrm>
          <a:prstGeom prst="rect">
            <a:avLst/>
          </a:prstGeom>
        </p:spPr>
        <p:txBody>
          <a:bodyPr wrap="square">
            <a:spAutoFit/>
          </a:bodyPr>
          <a:lstStyle/>
          <a:p>
            <a:pPr marL="342900" indent="-342900" fontAlgn="base">
              <a:buFont typeface="Wingdings" panose="05000000000000000000" pitchFamily="2" charset="2"/>
              <a:buChar char="q"/>
            </a:pPr>
            <a:r>
              <a:rPr lang="en-IN" sz="2000" b="1" dirty="0">
                <a:solidFill>
                  <a:srgbClr val="666666"/>
                </a:solidFill>
              </a:rPr>
              <a:t>Increased need for data and analytics tool in HR to make better HR </a:t>
            </a:r>
            <a:r>
              <a:rPr lang="en-IN" sz="2000" b="1" dirty="0" smtClean="0">
                <a:solidFill>
                  <a:srgbClr val="666666"/>
                </a:solidFill>
              </a:rPr>
              <a:t>decisions</a:t>
            </a:r>
            <a:br>
              <a:rPr lang="en-IN" sz="2000" b="1" dirty="0" smtClean="0">
                <a:solidFill>
                  <a:srgbClr val="666666"/>
                </a:solidFill>
              </a:rPr>
            </a:br>
            <a:endParaRPr lang="en-IN" sz="2000" b="1" dirty="0">
              <a:solidFill>
                <a:srgbClr val="666666"/>
              </a:solidFill>
            </a:endParaRPr>
          </a:p>
          <a:p>
            <a:pPr marL="342900" indent="-342900" fontAlgn="base">
              <a:buFont typeface="Wingdings" panose="05000000000000000000" pitchFamily="2" charset="2"/>
              <a:buChar char="§"/>
            </a:pPr>
            <a:r>
              <a:rPr lang="en-IN" sz="2000" dirty="0">
                <a:solidFill>
                  <a:srgbClr val="666666"/>
                </a:solidFill>
              </a:rPr>
              <a:t>An important role of HR analytics is to provide access to critical data and insights about the workforce which can be then analysed for making better decisions. </a:t>
            </a:r>
            <a:endParaRPr lang="en-IN" sz="2000" dirty="0" smtClean="0">
              <a:solidFill>
                <a:srgbClr val="666666"/>
              </a:solidFill>
            </a:endParaRPr>
          </a:p>
          <a:p>
            <a:pPr marL="342900" indent="-342900" fontAlgn="base">
              <a:buFont typeface="Wingdings" panose="05000000000000000000" pitchFamily="2" charset="2"/>
              <a:buChar char="§"/>
            </a:pPr>
            <a:endParaRPr lang="en-IN" sz="2000" dirty="0">
              <a:solidFill>
                <a:srgbClr val="666666"/>
              </a:solidFill>
            </a:endParaRPr>
          </a:p>
          <a:p>
            <a:pPr marL="342900" indent="-342900" fontAlgn="base">
              <a:buFont typeface="Wingdings" panose="05000000000000000000" pitchFamily="2" charset="2"/>
              <a:buChar char="§"/>
            </a:pPr>
            <a:r>
              <a:rPr lang="en-IN" sz="2000" dirty="0" smtClean="0">
                <a:solidFill>
                  <a:srgbClr val="666666"/>
                </a:solidFill>
              </a:rPr>
              <a:t>Not </a:t>
            </a:r>
            <a:r>
              <a:rPr lang="en-IN" sz="2000" dirty="0">
                <a:solidFill>
                  <a:srgbClr val="666666"/>
                </a:solidFill>
              </a:rPr>
              <a:t>only does it improve the HR performance but also provides a better understanding of what motivates employees to work productively, and how do the organizational culture affects employee performance.</a:t>
            </a:r>
            <a:endParaRPr lang="en-IN" sz="2000" b="0" i="0" dirty="0">
              <a:solidFill>
                <a:srgbClr val="666666"/>
              </a:solidFill>
              <a:effectLst/>
            </a:endParaRPr>
          </a:p>
        </p:txBody>
      </p:sp>
      <p:sp>
        <p:nvSpPr>
          <p:cNvPr id="4" name="Rectangle 3"/>
          <p:cNvSpPr/>
          <p:nvPr/>
        </p:nvSpPr>
        <p:spPr>
          <a:xfrm>
            <a:off x="485104" y="3160106"/>
            <a:ext cx="11492247" cy="1938992"/>
          </a:xfrm>
          <a:prstGeom prst="rect">
            <a:avLst/>
          </a:prstGeom>
        </p:spPr>
        <p:txBody>
          <a:bodyPr wrap="square">
            <a:spAutoFit/>
          </a:bodyPr>
          <a:lstStyle/>
          <a:p>
            <a:pPr marL="342900" indent="-342900" fontAlgn="base">
              <a:buFont typeface="Wingdings" panose="05000000000000000000" pitchFamily="2" charset="2"/>
              <a:buChar char="q"/>
            </a:pPr>
            <a:r>
              <a:rPr lang="en-IN" sz="2400" b="1" dirty="0" smtClean="0">
                <a:solidFill>
                  <a:srgbClr val="666666"/>
                </a:solidFill>
              </a:rPr>
              <a:t>Identify Best Performing Talent</a:t>
            </a:r>
          </a:p>
          <a:p>
            <a:pPr fontAlgn="base"/>
            <a:endParaRPr lang="en-IN" sz="2400" b="1" dirty="0">
              <a:solidFill>
                <a:srgbClr val="666666"/>
              </a:solidFill>
            </a:endParaRPr>
          </a:p>
          <a:p>
            <a:pPr marL="342900" indent="-342900" fontAlgn="base">
              <a:buFont typeface="Wingdings" panose="05000000000000000000" pitchFamily="2" charset="2"/>
              <a:buChar char="§"/>
            </a:pPr>
            <a:r>
              <a:rPr lang="en-IN" dirty="0" smtClean="0">
                <a:solidFill>
                  <a:srgbClr val="666666"/>
                </a:solidFill>
              </a:rPr>
              <a:t>Induction </a:t>
            </a:r>
            <a:r>
              <a:rPr lang="en-IN" dirty="0">
                <a:solidFill>
                  <a:srgbClr val="666666"/>
                </a:solidFill>
              </a:rPr>
              <a:t>Training Performance</a:t>
            </a:r>
          </a:p>
          <a:p>
            <a:pPr marL="342900" indent="-342900" fontAlgn="base">
              <a:buFont typeface="Wingdings" panose="05000000000000000000" pitchFamily="2" charset="2"/>
              <a:buChar char="§"/>
            </a:pPr>
            <a:r>
              <a:rPr lang="en-IN" dirty="0">
                <a:solidFill>
                  <a:srgbClr val="666666"/>
                </a:solidFill>
              </a:rPr>
              <a:t>Engagement in Activities </a:t>
            </a:r>
            <a:endParaRPr lang="en-IN" dirty="0" smtClean="0">
              <a:solidFill>
                <a:srgbClr val="666666"/>
              </a:solidFill>
            </a:endParaRPr>
          </a:p>
          <a:p>
            <a:pPr marL="342900" indent="-342900" fontAlgn="base">
              <a:buFont typeface="Wingdings" panose="05000000000000000000" pitchFamily="2" charset="2"/>
              <a:buChar char="§"/>
            </a:pPr>
            <a:r>
              <a:rPr lang="en-IN" dirty="0" smtClean="0">
                <a:solidFill>
                  <a:srgbClr val="666666"/>
                </a:solidFill>
              </a:rPr>
              <a:t>No. of Project Done</a:t>
            </a:r>
          </a:p>
          <a:p>
            <a:pPr marL="342900" indent="-342900" fontAlgn="base">
              <a:buFont typeface="Wingdings" panose="05000000000000000000" pitchFamily="2" charset="2"/>
              <a:buChar char="§"/>
            </a:pPr>
            <a:r>
              <a:rPr lang="en-IN" dirty="0" smtClean="0">
                <a:solidFill>
                  <a:srgbClr val="666666"/>
                </a:solidFill>
              </a:rPr>
              <a:t>Revenue Contribution to the Organization</a:t>
            </a:r>
          </a:p>
        </p:txBody>
      </p:sp>
    </p:spTree>
    <p:extLst>
      <p:ext uri="{BB962C8B-B14F-4D97-AF65-F5344CB8AC3E}">
        <p14:creationId xmlns:p14="http://schemas.microsoft.com/office/powerpoint/2010/main" val="28187936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6772" y="494837"/>
            <a:ext cx="10822546" cy="2616101"/>
          </a:xfrm>
          <a:prstGeom prst="rect">
            <a:avLst/>
          </a:prstGeom>
        </p:spPr>
        <p:txBody>
          <a:bodyPr wrap="square">
            <a:spAutoFit/>
          </a:bodyPr>
          <a:lstStyle/>
          <a:p>
            <a:pPr marL="285750" indent="-285750" fontAlgn="base">
              <a:buFont typeface="Wingdings" panose="05000000000000000000" pitchFamily="2" charset="2"/>
              <a:buChar char="q"/>
            </a:pPr>
            <a:r>
              <a:rPr lang="en-IN" sz="2000" b="1" dirty="0">
                <a:solidFill>
                  <a:srgbClr val="666666"/>
                </a:solidFill>
              </a:rPr>
              <a:t>Identify  Attrition of Employee &amp; Retention</a:t>
            </a:r>
          </a:p>
          <a:p>
            <a:pPr marL="285750" indent="-285750" fontAlgn="base">
              <a:buFont typeface="Wingdings" panose="05000000000000000000" pitchFamily="2" charset="2"/>
              <a:buChar char="q"/>
            </a:pPr>
            <a:endParaRPr lang="en-IN" dirty="0">
              <a:solidFill>
                <a:srgbClr val="666666"/>
              </a:solidFill>
            </a:endParaRPr>
          </a:p>
          <a:p>
            <a:pPr marL="285750" indent="-285750" fontAlgn="base">
              <a:buFont typeface="Arial" panose="020B0604020202020204" pitchFamily="34" charset="0"/>
              <a:buChar char="•"/>
            </a:pPr>
            <a:r>
              <a:rPr lang="en-IN" dirty="0">
                <a:solidFill>
                  <a:srgbClr val="666666"/>
                </a:solidFill>
              </a:rPr>
              <a:t>Similarly, using employee data, recruiters can recognize a pattern of high performing employees and accordingly modify their employee hiring and retention strategy. </a:t>
            </a:r>
          </a:p>
          <a:p>
            <a:pPr marL="285750" indent="-285750" fontAlgn="base">
              <a:buFont typeface="Arial" panose="020B0604020202020204" pitchFamily="34" charset="0"/>
              <a:buChar char="•"/>
            </a:pPr>
            <a:endParaRPr lang="en-IN" dirty="0">
              <a:solidFill>
                <a:srgbClr val="666666"/>
              </a:solidFill>
            </a:endParaRPr>
          </a:p>
          <a:p>
            <a:pPr marL="285750" indent="-285750" fontAlgn="base">
              <a:buFont typeface="Arial" panose="020B0604020202020204" pitchFamily="34" charset="0"/>
              <a:buChar char="•"/>
            </a:pPr>
            <a:r>
              <a:rPr lang="en-IN" dirty="0">
                <a:solidFill>
                  <a:srgbClr val="666666"/>
                </a:solidFill>
              </a:rPr>
              <a:t>HR analytics helps identify the departments suffering from the maximum attrition and the reasons causing it. </a:t>
            </a:r>
          </a:p>
          <a:p>
            <a:pPr marL="285750" indent="-285750" fontAlgn="base">
              <a:buFont typeface="Arial" panose="020B0604020202020204" pitchFamily="34" charset="0"/>
              <a:buChar char="•"/>
            </a:pPr>
            <a:endParaRPr lang="en-IN" dirty="0">
              <a:solidFill>
                <a:srgbClr val="666666"/>
              </a:solidFill>
            </a:endParaRPr>
          </a:p>
          <a:p>
            <a:pPr marL="285750" indent="-285750" fontAlgn="base">
              <a:buFont typeface="Arial" panose="020B0604020202020204" pitchFamily="34" charset="0"/>
              <a:buChar char="•"/>
            </a:pPr>
            <a:r>
              <a:rPr lang="en-IN" dirty="0">
                <a:solidFill>
                  <a:srgbClr val="666666"/>
                </a:solidFill>
              </a:rPr>
              <a:t>It can also help HR in identifying the activities which have the maximum impact on employee engagement and thus allow organizations to invest in such activities.</a:t>
            </a:r>
          </a:p>
        </p:txBody>
      </p:sp>
    </p:spTree>
    <p:extLst>
      <p:ext uri="{BB962C8B-B14F-4D97-AF65-F5344CB8AC3E}">
        <p14:creationId xmlns:p14="http://schemas.microsoft.com/office/powerpoint/2010/main" val="42146237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10421"/>
          <a:stretch/>
        </p:blipFill>
        <p:spPr>
          <a:xfrm>
            <a:off x="874624" y="1262130"/>
            <a:ext cx="7264824" cy="5314077"/>
          </a:xfrm>
          <a:prstGeom prst="rect">
            <a:avLst/>
          </a:prstGeom>
        </p:spPr>
      </p:pic>
      <p:sp>
        <p:nvSpPr>
          <p:cNvPr id="3" name="TextBox 2"/>
          <p:cNvSpPr txBox="1"/>
          <p:nvPr/>
        </p:nvSpPr>
        <p:spPr>
          <a:xfrm>
            <a:off x="425003" y="360609"/>
            <a:ext cx="3882601" cy="523220"/>
          </a:xfrm>
          <a:prstGeom prst="rect">
            <a:avLst/>
          </a:prstGeom>
          <a:noFill/>
        </p:spPr>
        <p:txBody>
          <a:bodyPr wrap="none" rtlCol="0">
            <a:spAutoFit/>
          </a:bodyPr>
          <a:lstStyle/>
          <a:p>
            <a:r>
              <a:rPr lang="en-IN" sz="2800" b="1" dirty="0" smtClean="0"/>
              <a:t>Key Hr Analytics </a:t>
            </a:r>
            <a:r>
              <a:rPr lang="en-IN" sz="2800" b="1" dirty="0" err="1" smtClean="0"/>
              <a:t>Matrics</a:t>
            </a:r>
            <a:r>
              <a:rPr lang="en-IN" sz="2800" b="1" dirty="0" smtClean="0"/>
              <a:t> </a:t>
            </a:r>
            <a:endParaRPr lang="en-IN" sz="2800" b="1" dirty="0"/>
          </a:p>
        </p:txBody>
      </p:sp>
    </p:spTree>
    <p:extLst>
      <p:ext uri="{BB962C8B-B14F-4D97-AF65-F5344CB8AC3E}">
        <p14:creationId xmlns:p14="http://schemas.microsoft.com/office/powerpoint/2010/main" val="23521478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1767" y="261741"/>
            <a:ext cx="11363459" cy="4708981"/>
          </a:xfrm>
          <a:prstGeom prst="rect">
            <a:avLst/>
          </a:prstGeom>
        </p:spPr>
        <p:txBody>
          <a:bodyPr wrap="square">
            <a:spAutoFit/>
          </a:bodyPr>
          <a:lstStyle/>
          <a:p>
            <a:pPr marL="342900" indent="-342900" algn="just">
              <a:buFont typeface="Wingdings" panose="05000000000000000000" pitchFamily="2" charset="2"/>
              <a:buChar char="q"/>
            </a:pPr>
            <a:r>
              <a:rPr lang="en-IN" sz="2000" b="1" dirty="0" smtClean="0">
                <a:solidFill>
                  <a:srgbClr val="333333"/>
                </a:solidFill>
              </a:rPr>
              <a:t> </a:t>
            </a:r>
            <a:r>
              <a:rPr lang="en-IN" sz="2000" b="1" dirty="0">
                <a:solidFill>
                  <a:srgbClr val="333333"/>
                </a:solidFill>
              </a:rPr>
              <a:t>Revenue per </a:t>
            </a:r>
            <a:r>
              <a:rPr lang="en-IN" sz="2000" b="1" dirty="0" smtClean="0">
                <a:solidFill>
                  <a:srgbClr val="333333"/>
                </a:solidFill>
              </a:rPr>
              <a:t>employee</a:t>
            </a:r>
          </a:p>
          <a:p>
            <a:pPr algn="just"/>
            <a:endParaRPr lang="en-IN" sz="2000" b="1" dirty="0" smtClean="0">
              <a:solidFill>
                <a:srgbClr val="333333"/>
              </a:solidFill>
            </a:endParaRPr>
          </a:p>
          <a:p>
            <a:pPr marL="342900" indent="-342900" algn="just">
              <a:buFont typeface="Arial" panose="020B0604020202020204" pitchFamily="34" charset="0"/>
              <a:buChar char="•"/>
            </a:pPr>
            <a:r>
              <a:rPr lang="en-IN" sz="2000" dirty="0" smtClean="0">
                <a:solidFill>
                  <a:srgbClr val="333333"/>
                </a:solidFill>
              </a:rPr>
              <a:t>Obtained </a:t>
            </a:r>
            <a:r>
              <a:rPr lang="en-IN" sz="2000" dirty="0">
                <a:solidFill>
                  <a:srgbClr val="333333"/>
                </a:solidFill>
              </a:rPr>
              <a:t>by dividing a company’s revenue by the total number of employees in the company</a:t>
            </a:r>
            <a:r>
              <a:rPr lang="en-IN" sz="2000" dirty="0" smtClean="0">
                <a:solidFill>
                  <a:srgbClr val="333333"/>
                </a:solidFill>
              </a:rPr>
              <a:t>.</a:t>
            </a:r>
          </a:p>
          <a:p>
            <a:pPr marL="342900" indent="-342900" algn="just">
              <a:buFont typeface="Arial" panose="020B0604020202020204" pitchFamily="34" charset="0"/>
              <a:buChar char="•"/>
            </a:pPr>
            <a:endParaRPr lang="en-IN" sz="2000" dirty="0">
              <a:solidFill>
                <a:srgbClr val="333333"/>
              </a:solidFill>
            </a:endParaRPr>
          </a:p>
          <a:p>
            <a:pPr marL="342900" indent="-342900" algn="just">
              <a:buFont typeface="Arial" panose="020B0604020202020204" pitchFamily="34" charset="0"/>
              <a:buChar char="•"/>
            </a:pPr>
            <a:r>
              <a:rPr lang="en-IN" sz="2000" dirty="0" smtClean="0">
                <a:solidFill>
                  <a:srgbClr val="333333"/>
                </a:solidFill>
              </a:rPr>
              <a:t> </a:t>
            </a:r>
            <a:r>
              <a:rPr lang="en-IN" sz="2000" dirty="0">
                <a:solidFill>
                  <a:srgbClr val="333333"/>
                </a:solidFill>
              </a:rPr>
              <a:t>This indicates the average revenue each employee generates. </a:t>
            </a:r>
            <a:endParaRPr lang="en-IN" sz="2000" dirty="0" smtClean="0">
              <a:solidFill>
                <a:srgbClr val="333333"/>
              </a:solidFill>
            </a:endParaRPr>
          </a:p>
          <a:p>
            <a:pPr marL="342900" indent="-342900" algn="just">
              <a:buFont typeface="Arial" panose="020B0604020202020204" pitchFamily="34" charset="0"/>
              <a:buChar char="•"/>
            </a:pPr>
            <a:endParaRPr lang="en-IN" sz="2000" dirty="0">
              <a:solidFill>
                <a:srgbClr val="333333"/>
              </a:solidFill>
            </a:endParaRPr>
          </a:p>
          <a:p>
            <a:pPr marL="342900" indent="-342900" algn="just">
              <a:buFont typeface="Arial" panose="020B0604020202020204" pitchFamily="34" charset="0"/>
              <a:buChar char="•"/>
            </a:pPr>
            <a:r>
              <a:rPr lang="en-IN" sz="2000" dirty="0" smtClean="0">
                <a:solidFill>
                  <a:srgbClr val="333333"/>
                </a:solidFill>
              </a:rPr>
              <a:t>It </a:t>
            </a:r>
            <a:r>
              <a:rPr lang="en-IN" sz="2000" dirty="0">
                <a:solidFill>
                  <a:srgbClr val="333333"/>
                </a:solidFill>
              </a:rPr>
              <a:t>is a measure of how efficient an organization is at enabling revenue generation through employees</a:t>
            </a:r>
            <a:r>
              <a:rPr lang="en-IN" sz="2000" dirty="0" smtClean="0">
                <a:solidFill>
                  <a:srgbClr val="333333"/>
                </a:solidFill>
              </a:rPr>
              <a:t>.</a:t>
            </a:r>
          </a:p>
          <a:p>
            <a:pPr marL="342900" indent="-342900" algn="just">
              <a:buFont typeface="Arial" panose="020B0604020202020204" pitchFamily="34" charset="0"/>
              <a:buChar char="•"/>
            </a:pPr>
            <a:endParaRPr lang="en-IN" sz="2000" dirty="0">
              <a:solidFill>
                <a:srgbClr val="333333"/>
              </a:solidFill>
            </a:endParaRPr>
          </a:p>
          <a:p>
            <a:pPr marL="342900" indent="-342900" algn="just">
              <a:buFont typeface="Wingdings" panose="05000000000000000000" pitchFamily="2" charset="2"/>
              <a:buChar char="q"/>
            </a:pPr>
            <a:r>
              <a:rPr lang="en-IN" sz="2000" b="1" dirty="0" smtClean="0">
                <a:solidFill>
                  <a:srgbClr val="333333"/>
                </a:solidFill>
              </a:rPr>
              <a:t> </a:t>
            </a:r>
            <a:r>
              <a:rPr lang="en-IN" sz="2000" b="1" dirty="0">
                <a:solidFill>
                  <a:srgbClr val="333333"/>
                </a:solidFill>
              </a:rPr>
              <a:t>Offer acceptance </a:t>
            </a:r>
            <a:r>
              <a:rPr lang="en-IN" sz="2000" b="1" dirty="0" smtClean="0">
                <a:solidFill>
                  <a:srgbClr val="333333"/>
                </a:solidFill>
              </a:rPr>
              <a:t>rate</a:t>
            </a:r>
          </a:p>
          <a:p>
            <a:pPr algn="just"/>
            <a:endParaRPr lang="en-IN" sz="2000" b="1" dirty="0">
              <a:solidFill>
                <a:srgbClr val="333333"/>
              </a:solidFill>
            </a:endParaRPr>
          </a:p>
          <a:p>
            <a:pPr marL="342900" indent="-342900" algn="just">
              <a:buFont typeface="Arial" panose="020B0604020202020204" pitchFamily="34" charset="0"/>
              <a:buChar char="•"/>
            </a:pPr>
            <a:r>
              <a:rPr lang="en-IN" sz="2000" dirty="0" smtClean="0">
                <a:solidFill>
                  <a:srgbClr val="333333"/>
                </a:solidFill>
              </a:rPr>
              <a:t>The </a:t>
            </a:r>
            <a:r>
              <a:rPr lang="en-IN" sz="2000" dirty="0">
                <a:solidFill>
                  <a:srgbClr val="333333"/>
                </a:solidFill>
              </a:rPr>
              <a:t>number of accepted formal job offers (not verbal) divided by the total number of job offers given in a certain period. </a:t>
            </a:r>
            <a:endParaRPr lang="en-IN" sz="2000" dirty="0" smtClean="0">
              <a:solidFill>
                <a:srgbClr val="333333"/>
              </a:solidFill>
            </a:endParaRPr>
          </a:p>
          <a:p>
            <a:pPr marL="342900" indent="-342900" algn="just">
              <a:buFont typeface="Arial" panose="020B0604020202020204" pitchFamily="34" charset="0"/>
              <a:buChar char="•"/>
            </a:pPr>
            <a:endParaRPr lang="en-IN" sz="2000" dirty="0">
              <a:solidFill>
                <a:srgbClr val="333333"/>
              </a:solidFill>
            </a:endParaRPr>
          </a:p>
          <a:p>
            <a:pPr marL="342900" indent="-342900" algn="just">
              <a:buFont typeface="Arial" panose="020B0604020202020204" pitchFamily="34" charset="0"/>
              <a:buChar char="•"/>
            </a:pPr>
            <a:r>
              <a:rPr lang="en-IN" sz="2000" dirty="0" smtClean="0">
                <a:solidFill>
                  <a:srgbClr val="333333"/>
                </a:solidFill>
              </a:rPr>
              <a:t>A </a:t>
            </a:r>
            <a:r>
              <a:rPr lang="en-IN" sz="2000" dirty="0">
                <a:solidFill>
                  <a:srgbClr val="333333"/>
                </a:solidFill>
              </a:rPr>
              <a:t>higher rate (above 85%) indicates a good ratio. If it is lower, this data can be used to redefine the company’s </a:t>
            </a:r>
            <a:r>
              <a:rPr lang="en-IN" sz="2000" dirty="0">
                <a:solidFill>
                  <a:srgbClr val="3C76A3"/>
                </a:solidFill>
                <a:hlinkClick r:id="rId2"/>
              </a:rPr>
              <a:t>talent acquisition</a:t>
            </a:r>
            <a:r>
              <a:rPr lang="en-IN" sz="2000" dirty="0">
                <a:solidFill>
                  <a:srgbClr val="333333"/>
                </a:solidFill>
              </a:rPr>
              <a:t> strategy</a:t>
            </a:r>
            <a:r>
              <a:rPr lang="en-IN" sz="2000" dirty="0" smtClean="0">
                <a:solidFill>
                  <a:srgbClr val="333333"/>
                </a:solidFill>
              </a:rPr>
              <a:t>.</a:t>
            </a:r>
          </a:p>
        </p:txBody>
      </p:sp>
    </p:spTree>
    <p:extLst>
      <p:ext uri="{BB962C8B-B14F-4D97-AF65-F5344CB8AC3E}">
        <p14:creationId xmlns:p14="http://schemas.microsoft.com/office/powerpoint/2010/main" val="530491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9347" y="497553"/>
            <a:ext cx="10822546" cy="2123658"/>
          </a:xfrm>
          <a:prstGeom prst="rect">
            <a:avLst/>
          </a:prstGeom>
        </p:spPr>
        <p:txBody>
          <a:bodyPr wrap="square">
            <a:spAutoFit/>
          </a:bodyPr>
          <a:lstStyle/>
          <a:p>
            <a:pPr marL="342900" indent="-342900" algn="just">
              <a:buFont typeface="Wingdings" panose="05000000000000000000" pitchFamily="2" charset="2"/>
              <a:buChar char="q"/>
            </a:pPr>
            <a:r>
              <a:rPr lang="en-IN" sz="2400" b="1" dirty="0" smtClean="0">
                <a:solidFill>
                  <a:srgbClr val="333333"/>
                </a:solidFill>
              </a:rPr>
              <a:t> </a:t>
            </a:r>
            <a:r>
              <a:rPr lang="en-IN" sz="2400" b="1" dirty="0">
                <a:solidFill>
                  <a:srgbClr val="333333"/>
                </a:solidFill>
              </a:rPr>
              <a:t>Training expenses per employee</a:t>
            </a:r>
          </a:p>
          <a:p>
            <a:pPr marL="342900" indent="-342900" algn="just">
              <a:buFont typeface="Wingdings" panose="05000000000000000000" pitchFamily="2" charset="2"/>
              <a:buChar char="q"/>
            </a:pPr>
            <a:endParaRPr lang="en-IN" b="1" dirty="0">
              <a:solidFill>
                <a:srgbClr val="333333"/>
              </a:solidFill>
            </a:endParaRPr>
          </a:p>
          <a:p>
            <a:pPr marL="342900" indent="-342900" algn="just">
              <a:buFont typeface="Arial" panose="020B0604020202020204" pitchFamily="34" charset="0"/>
              <a:buChar char="•"/>
            </a:pPr>
            <a:r>
              <a:rPr lang="en-IN" dirty="0">
                <a:solidFill>
                  <a:srgbClr val="333333"/>
                </a:solidFill>
              </a:rPr>
              <a:t> Obtained by dividing the total training expense by the total number of employees who received training.</a:t>
            </a:r>
          </a:p>
          <a:p>
            <a:pPr marL="342900" indent="-342900" algn="just">
              <a:buFont typeface="Arial" panose="020B0604020202020204" pitchFamily="34" charset="0"/>
              <a:buChar char="•"/>
            </a:pPr>
            <a:endParaRPr lang="en-IN" dirty="0">
              <a:solidFill>
                <a:srgbClr val="333333"/>
              </a:solidFill>
            </a:endParaRPr>
          </a:p>
          <a:p>
            <a:pPr marL="342900" indent="-342900" algn="just">
              <a:buFont typeface="Arial" panose="020B0604020202020204" pitchFamily="34" charset="0"/>
              <a:buChar char="•"/>
            </a:pPr>
            <a:r>
              <a:rPr lang="en-IN" dirty="0">
                <a:solidFill>
                  <a:srgbClr val="333333"/>
                </a:solidFill>
              </a:rPr>
              <a:t> The value of this expense can be determined from measuring the training efficiency. </a:t>
            </a:r>
            <a:endParaRPr lang="en-IN" dirty="0" smtClean="0">
              <a:solidFill>
                <a:srgbClr val="333333"/>
              </a:solidFill>
            </a:endParaRPr>
          </a:p>
          <a:p>
            <a:pPr marL="342900" indent="-342900" algn="just">
              <a:buFont typeface="Arial" panose="020B0604020202020204" pitchFamily="34" charset="0"/>
              <a:buChar char="•"/>
            </a:pPr>
            <a:endParaRPr lang="en-IN" dirty="0">
              <a:solidFill>
                <a:srgbClr val="333333"/>
              </a:solidFill>
            </a:endParaRPr>
          </a:p>
          <a:p>
            <a:pPr marL="342900" indent="-342900" algn="just">
              <a:buFont typeface="Arial" panose="020B0604020202020204" pitchFamily="34" charset="0"/>
              <a:buChar char="•"/>
            </a:pPr>
            <a:r>
              <a:rPr lang="en-IN" dirty="0" smtClean="0">
                <a:solidFill>
                  <a:srgbClr val="333333"/>
                </a:solidFill>
              </a:rPr>
              <a:t>Poor </a:t>
            </a:r>
            <a:r>
              <a:rPr lang="en-IN" dirty="0">
                <a:solidFill>
                  <a:srgbClr val="333333"/>
                </a:solidFill>
              </a:rPr>
              <a:t>efficiency may lead you to re-evaluate the training expense per employee.</a:t>
            </a:r>
          </a:p>
        </p:txBody>
      </p:sp>
      <p:sp>
        <p:nvSpPr>
          <p:cNvPr id="3" name="Rectangle 2"/>
          <p:cNvSpPr/>
          <p:nvPr/>
        </p:nvSpPr>
        <p:spPr>
          <a:xfrm>
            <a:off x="459347" y="3388963"/>
            <a:ext cx="10938457" cy="1938992"/>
          </a:xfrm>
          <a:prstGeom prst="rect">
            <a:avLst/>
          </a:prstGeom>
        </p:spPr>
        <p:txBody>
          <a:bodyPr wrap="square">
            <a:spAutoFit/>
          </a:bodyPr>
          <a:lstStyle/>
          <a:p>
            <a:pPr marL="285750" indent="-285750">
              <a:buFont typeface="Wingdings" panose="05000000000000000000" pitchFamily="2" charset="2"/>
              <a:buChar char="q"/>
            </a:pPr>
            <a:r>
              <a:rPr lang="en-IN" sz="2000" b="1" dirty="0">
                <a:solidFill>
                  <a:srgbClr val="333333"/>
                </a:solidFill>
              </a:rPr>
              <a:t>Training </a:t>
            </a:r>
            <a:r>
              <a:rPr lang="en-IN" sz="2000" b="1" dirty="0" smtClean="0">
                <a:solidFill>
                  <a:srgbClr val="333333"/>
                </a:solidFill>
              </a:rPr>
              <a:t>efficiency</a:t>
            </a:r>
          </a:p>
          <a:p>
            <a:endParaRPr lang="en-IN" sz="2000" b="1" dirty="0">
              <a:solidFill>
                <a:srgbClr val="333333"/>
              </a:solidFill>
            </a:endParaRPr>
          </a:p>
          <a:p>
            <a:pPr marL="285750" indent="-285750">
              <a:buFont typeface="Arial" panose="020B0604020202020204" pitchFamily="34" charset="0"/>
              <a:buChar char="•"/>
            </a:pPr>
            <a:r>
              <a:rPr lang="en-IN" sz="2000" dirty="0">
                <a:solidFill>
                  <a:srgbClr val="333333"/>
                </a:solidFill>
              </a:rPr>
              <a:t> Obtained from the analysis of multiple data points, such as performance improvement, test scores, and upward transition in employees’ roles in the organization after training</a:t>
            </a:r>
            <a:r>
              <a:rPr lang="en-IN" sz="2000" dirty="0" smtClean="0">
                <a:solidFill>
                  <a:srgbClr val="333333"/>
                </a:solidFill>
              </a:rPr>
              <a:t>.</a:t>
            </a:r>
          </a:p>
          <a:p>
            <a:endParaRPr lang="en-IN" sz="2000" dirty="0" smtClean="0">
              <a:solidFill>
                <a:srgbClr val="333333"/>
              </a:solidFill>
            </a:endParaRPr>
          </a:p>
          <a:p>
            <a:pPr marL="285750" indent="-285750">
              <a:buFont typeface="Arial" panose="020B0604020202020204" pitchFamily="34" charset="0"/>
              <a:buChar char="•"/>
            </a:pPr>
            <a:r>
              <a:rPr lang="en-IN" sz="2000" dirty="0" smtClean="0">
                <a:solidFill>
                  <a:srgbClr val="333333"/>
                </a:solidFill>
              </a:rPr>
              <a:t> </a:t>
            </a:r>
            <a:r>
              <a:rPr lang="en-IN" sz="2000" dirty="0">
                <a:solidFill>
                  <a:srgbClr val="333333"/>
                </a:solidFill>
              </a:rPr>
              <a:t>Measuring training efficiency can be crucial to evaluate the effectiveness of a training program.</a:t>
            </a:r>
            <a:endParaRPr lang="en-IN" sz="2000" dirty="0"/>
          </a:p>
        </p:txBody>
      </p:sp>
    </p:spTree>
    <p:extLst>
      <p:ext uri="{BB962C8B-B14F-4D97-AF65-F5344CB8AC3E}">
        <p14:creationId xmlns:p14="http://schemas.microsoft.com/office/powerpoint/2010/main" val="25051342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1166" y="378063"/>
            <a:ext cx="9753600" cy="5078313"/>
          </a:xfrm>
          <a:prstGeom prst="rect">
            <a:avLst/>
          </a:prstGeom>
        </p:spPr>
        <p:txBody>
          <a:bodyPr wrap="square">
            <a:spAutoFit/>
          </a:bodyPr>
          <a:lstStyle/>
          <a:p>
            <a:pPr marL="285750" indent="-285750" algn="just">
              <a:buFont typeface="Wingdings" panose="05000000000000000000" pitchFamily="2" charset="2"/>
              <a:buChar char="q"/>
            </a:pPr>
            <a:r>
              <a:rPr lang="en-IN" b="1" dirty="0">
                <a:solidFill>
                  <a:srgbClr val="333333"/>
                </a:solidFill>
              </a:rPr>
              <a:t>Voluntary turnover </a:t>
            </a:r>
            <a:r>
              <a:rPr lang="en-IN" b="1" dirty="0" smtClean="0">
                <a:solidFill>
                  <a:srgbClr val="333333"/>
                </a:solidFill>
              </a:rPr>
              <a:t>rate</a:t>
            </a:r>
          </a:p>
          <a:p>
            <a:pPr marL="285750" indent="-285750" algn="just">
              <a:buFont typeface="Wingdings" panose="05000000000000000000" pitchFamily="2" charset="2"/>
              <a:buChar char="q"/>
            </a:pPr>
            <a:endParaRPr lang="en-IN" b="1" dirty="0">
              <a:solidFill>
                <a:srgbClr val="333333"/>
              </a:solidFill>
            </a:endParaRPr>
          </a:p>
          <a:p>
            <a:pPr marL="285750" indent="-285750" algn="just">
              <a:buFont typeface="Arial" panose="020B0604020202020204" pitchFamily="34" charset="0"/>
              <a:buChar char="•"/>
            </a:pPr>
            <a:r>
              <a:rPr lang="en-IN" dirty="0">
                <a:solidFill>
                  <a:srgbClr val="333333"/>
                </a:solidFill>
              </a:rPr>
              <a:t> Voluntary turnover occurs when employees voluntarily choose to leave their jobs. It is calculated by dividing the number of employees who left voluntarily by the total number of employees in the organization. </a:t>
            </a:r>
            <a:endParaRPr lang="en-IN" dirty="0" smtClean="0">
              <a:solidFill>
                <a:srgbClr val="333333"/>
              </a:solidFill>
            </a:endParaRPr>
          </a:p>
          <a:p>
            <a:pPr marL="285750" indent="-285750" algn="just">
              <a:buFont typeface="Arial" panose="020B0604020202020204" pitchFamily="34" charset="0"/>
              <a:buChar char="•"/>
            </a:pPr>
            <a:endParaRPr lang="en-IN" dirty="0">
              <a:solidFill>
                <a:srgbClr val="333333"/>
              </a:solidFill>
            </a:endParaRPr>
          </a:p>
          <a:p>
            <a:pPr marL="285750" indent="-285750" algn="just">
              <a:buFont typeface="Arial" panose="020B0604020202020204" pitchFamily="34" charset="0"/>
              <a:buChar char="•"/>
            </a:pPr>
            <a:r>
              <a:rPr lang="en-IN" dirty="0" smtClean="0">
                <a:solidFill>
                  <a:srgbClr val="333333"/>
                </a:solidFill>
              </a:rPr>
              <a:t>This </a:t>
            </a:r>
            <a:r>
              <a:rPr lang="en-IN" dirty="0">
                <a:solidFill>
                  <a:srgbClr val="333333"/>
                </a:solidFill>
              </a:rPr>
              <a:t>metric can lead to the identification of gaps in the </a:t>
            </a:r>
            <a:r>
              <a:rPr lang="en-IN" dirty="0">
                <a:solidFill>
                  <a:srgbClr val="3C76A3"/>
                </a:solidFill>
                <a:hlinkClick r:id="rId2"/>
              </a:rPr>
              <a:t>employee experience</a:t>
            </a:r>
            <a:r>
              <a:rPr lang="en-IN" dirty="0">
                <a:solidFill>
                  <a:srgbClr val="333333"/>
                </a:solidFill>
              </a:rPr>
              <a:t> that are leading to voluntary attrition</a:t>
            </a:r>
            <a:r>
              <a:rPr lang="en-IN" dirty="0" smtClean="0">
                <a:solidFill>
                  <a:srgbClr val="333333"/>
                </a:solidFill>
              </a:rPr>
              <a:t>.</a:t>
            </a:r>
          </a:p>
          <a:p>
            <a:pPr marL="285750" indent="-285750" algn="just">
              <a:buFont typeface="Wingdings" panose="05000000000000000000" pitchFamily="2" charset="2"/>
              <a:buChar char="q"/>
            </a:pPr>
            <a:endParaRPr lang="en-IN" dirty="0">
              <a:solidFill>
                <a:srgbClr val="333333"/>
              </a:solidFill>
            </a:endParaRPr>
          </a:p>
          <a:p>
            <a:pPr algn="just"/>
            <a:endParaRPr lang="en-IN" dirty="0">
              <a:solidFill>
                <a:srgbClr val="333333"/>
              </a:solidFill>
            </a:endParaRPr>
          </a:p>
          <a:p>
            <a:pPr marL="285750" indent="-285750" algn="just">
              <a:buFont typeface="Wingdings" panose="05000000000000000000" pitchFamily="2" charset="2"/>
              <a:buChar char="q"/>
            </a:pPr>
            <a:r>
              <a:rPr lang="en-IN" b="1" dirty="0" smtClean="0">
                <a:solidFill>
                  <a:srgbClr val="333333"/>
                </a:solidFill>
              </a:rPr>
              <a:t>Involuntary </a:t>
            </a:r>
            <a:r>
              <a:rPr lang="en-IN" b="1" dirty="0">
                <a:solidFill>
                  <a:srgbClr val="333333"/>
                </a:solidFill>
              </a:rPr>
              <a:t>turnover </a:t>
            </a:r>
            <a:r>
              <a:rPr lang="en-IN" b="1" dirty="0" smtClean="0">
                <a:solidFill>
                  <a:srgbClr val="333333"/>
                </a:solidFill>
              </a:rPr>
              <a:t>rate</a:t>
            </a:r>
          </a:p>
          <a:p>
            <a:pPr marL="285750" indent="-285750" algn="just">
              <a:buFont typeface="Wingdings" panose="05000000000000000000" pitchFamily="2" charset="2"/>
              <a:buChar char="q"/>
            </a:pPr>
            <a:endParaRPr lang="en-IN" b="1" dirty="0">
              <a:solidFill>
                <a:srgbClr val="333333"/>
              </a:solidFill>
            </a:endParaRPr>
          </a:p>
          <a:p>
            <a:pPr marL="285750" indent="-285750" algn="just">
              <a:buFont typeface="Arial" panose="020B0604020202020204" pitchFamily="34" charset="0"/>
              <a:buChar char="•"/>
            </a:pPr>
            <a:r>
              <a:rPr lang="en-IN" dirty="0" smtClean="0">
                <a:solidFill>
                  <a:srgbClr val="333333"/>
                </a:solidFill>
              </a:rPr>
              <a:t>When </a:t>
            </a:r>
            <a:r>
              <a:rPr lang="en-IN" dirty="0">
                <a:solidFill>
                  <a:srgbClr val="333333"/>
                </a:solidFill>
              </a:rPr>
              <a:t>an employee is terminated from their position, it is termed “involuntary.” The rate is calculated by dividing the number of employees who left involuntarily by the total number of employees in the organization</a:t>
            </a:r>
            <a:r>
              <a:rPr lang="en-IN" dirty="0" smtClean="0">
                <a:solidFill>
                  <a:srgbClr val="333333"/>
                </a:solidFill>
              </a:rPr>
              <a:t>.</a:t>
            </a:r>
          </a:p>
          <a:p>
            <a:pPr marL="285750" indent="-285750" algn="just">
              <a:buFont typeface="Arial" panose="020B0604020202020204" pitchFamily="34" charset="0"/>
              <a:buChar char="•"/>
            </a:pPr>
            <a:endParaRPr lang="en-IN" dirty="0">
              <a:solidFill>
                <a:srgbClr val="333333"/>
              </a:solidFill>
            </a:endParaRPr>
          </a:p>
          <a:p>
            <a:pPr marL="285750" indent="-285750" algn="just">
              <a:buFont typeface="Arial" panose="020B0604020202020204" pitchFamily="34" charset="0"/>
              <a:buChar char="•"/>
            </a:pPr>
            <a:r>
              <a:rPr lang="en-IN" dirty="0" smtClean="0">
                <a:solidFill>
                  <a:srgbClr val="333333"/>
                </a:solidFill>
              </a:rPr>
              <a:t> </a:t>
            </a:r>
            <a:r>
              <a:rPr lang="en-IN" dirty="0">
                <a:solidFill>
                  <a:srgbClr val="333333"/>
                </a:solidFill>
              </a:rPr>
              <a:t>This metric can be tied back to the recruitment strategy and used to develop a plan to improve the quality of hires to avoid involuntary turnover.</a:t>
            </a:r>
            <a:endParaRPr lang="en-IN" b="0" i="0" dirty="0">
              <a:solidFill>
                <a:srgbClr val="333333"/>
              </a:solidFill>
              <a:effectLst/>
            </a:endParaRPr>
          </a:p>
        </p:txBody>
      </p:sp>
    </p:spTree>
    <p:extLst>
      <p:ext uri="{BB962C8B-B14F-4D97-AF65-F5344CB8AC3E}">
        <p14:creationId xmlns:p14="http://schemas.microsoft.com/office/powerpoint/2010/main" val="612320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TotalTime>
  <Words>276</Words>
  <Application>Microsoft Office PowerPoint</Application>
  <PresentationFormat>Widescreen</PresentationFormat>
  <Paragraphs>98</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Montserrat</vt:lpstr>
      <vt:lpstr>Wingdings</vt:lpstr>
      <vt:lpstr>Office Theme</vt:lpstr>
      <vt:lpstr>Talent Analytics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Talent Analytics </dc:title>
  <dc:creator>Ankit Dsouza</dc:creator>
  <cp:lastModifiedBy>Ankit Dsouza</cp:lastModifiedBy>
  <cp:revision>37</cp:revision>
  <dcterms:created xsi:type="dcterms:W3CDTF">2019-11-02T06:35:41Z</dcterms:created>
  <dcterms:modified xsi:type="dcterms:W3CDTF">2019-11-04T02:19:10Z</dcterms:modified>
</cp:coreProperties>
</file>