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339" r:id="rId2"/>
    <p:sldId id="307" r:id="rId3"/>
    <p:sldId id="300" r:id="rId4"/>
    <p:sldId id="304" r:id="rId5"/>
    <p:sldId id="303" r:id="rId6"/>
    <p:sldId id="310" r:id="rId7"/>
    <p:sldId id="311" r:id="rId8"/>
    <p:sldId id="312" r:id="rId9"/>
    <p:sldId id="313" r:id="rId10"/>
    <p:sldId id="314" r:id="rId11"/>
    <p:sldId id="315" r:id="rId12"/>
    <p:sldId id="317" r:id="rId13"/>
    <p:sldId id="318" r:id="rId14"/>
    <p:sldId id="316" r:id="rId15"/>
    <p:sldId id="320" r:id="rId16"/>
    <p:sldId id="321" r:id="rId17"/>
    <p:sldId id="322" r:id="rId18"/>
    <p:sldId id="323" r:id="rId19"/>
    <p:sldId id="324" r:id="rId20"/>
    <p:sldId id="325" r:id="rId21"/>
    <p:sldId id="326" r:id="rId22"/>
    <p:sldId id="327" r:id="rId23"/>
    <p:sldId id="328" r:id="rId24"/>
    <p:sldId id="329" r:id="rId25"/>
    <p:sldId id="330" r:id="rId26"/>
    <p:sldId id="331" r:id="rId27"/>
    <p:sldId id="335" r:id="rId28"/>
    <p:sldId id="336" r:id="rId29"/>
    <p:sldId id="337" r:id="rId30"/>
    <p:sldId id="301" r:id="rId31"/>
    <p:sldId id="302" r:id="rId32"/>
    <p:sldId id="319" r:id="rId33"/>
  </p:sldIdLst>
  <p:sldSz cx="9144000" cy="6858000" type="screen4x3"/>
  <p:notesSz cx="6858000" cy="91805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  <a:srgbClr val="3A287A"/>
    <a:srgbClr val="402D87"/>
    <a:srgbClr val="333399"/>
    <a:srgbClr val="28245A"/>
    <a:srgbClr val="232050"/>
    <a:srgbClr val="2C2866"/>
    <a:srgbClr val="FFCC00"/>
    <a:srgbClr val="3A31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615" autoAdjust="0"/>
    <p:restoredTop sz="94574" autoAdjust="0"/>
  </p:normalViewPr>
  <p:slideViewPr>
    <p:cSldViewPr showGuides="1">
      <p:cViewPr varScale="1">
        <p:scale>
          <a:sx n="65" d="100"/>
          <a:sy n="65" d="100"/>
        </p:scale>
        <p:origin x="870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0" y="5088"/>
    </p:cViewPr>
  </p:outlineViewPr>
  <p:notesTextViewPr>
    <p:cViewPr>
      <p:scale>
        <a:sx n="100" d="100"/>
        <a:sy n="100" d="100"/>
      </p:scale>
      <p:origin x="0" y="-54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23454712-8D7B-4345-B8C5-2315EC572E86}" type="datetimeFigureOut">
              <a:rPr lang="en-US"/>
              <a:pPr>
                <a:defRPr/>
              </a:pPr>
              <a:t>3/17/2021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20138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720138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D45F35D4-5B1C-4CDB-A6D9-F957249F36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35063" y="688975"/>
            <a:ext cx="4587875" cy="3441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60863"/>
            <a:ext cx="5486400" cy="413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20138"/>
            <a:ext cx="2971800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720138"/>
            <a:ext cx="2971800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1D5163A8-E6C1-4A4B-8219-D2D658D1600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/>
              <a:t>https://www.youtube.com/watch?v=UQ2Ti9rrrT8</a:t>
            </a:r>
          </a:p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D5163A8-E6C1-4A4B-8219-D2D658D1600A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37533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304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177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8788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851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14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30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53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816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279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960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72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480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433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095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" name="Text Box 7"/>
          <p:cNvSpPr txBox="1">
            <a:spLocks noChangeArrowheads="1"/>
          </p:cNvSpPr>
          <p:nvPr userDrawn="1"/>
        </p:nvSpPr>
        <p:spPr bwMode="auto">
          <a:xfrm>
            <a:off x="228600" y="6248400"/>
            <a:ext cx="160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1033" name="Text Box 9"/>
          <p:cNvSpPr txBox="1">
            <a:spLocks noChangeArrowheads="1"/>
          </p:cNvSpPr>
          <p:nvPr userDrawn="1"/>
        </p:nvSpPr>
        <p:spPr bwMode="auto">
          <a:xfrm>
            <a:off x="8518525" y="6400800"/>
            <a:ext cx="463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fld id="{281D5DD6-90C7-4E7C-B492-51BCB368458B}" type="slidenum">
              <a:rPr lang="en-US" altLang="en-US" b="1" smtClean="0"/>
              <a:pPr eaLnBrk="1" hangingPunct="1">
                <a:spcBef>
                  <a:spcPct val="50000"/>
                </a:spcBef>
                <a:defRPr/>
              </a:pPr>
              <a:t>‹#›</a:t>
            </a:fld>
            <a:endParaRPr lang="en-US" altLang="en-US" b="1"/>
          </a:p>
        </p:txBody>
      </p:sp>
      <p:sp>
        <p:nvSpPr>
          <p:cNvPr id="8" name="Text Box 8"/>
          <p:cNvSpPr txBox="1">
            <a:spLocks noChangeArrowheads="1"/>
          </p:cNvSpPr>
          <p:nvPr userDrawn="1"/>
        </p:nvSpPr>
        <p:spPr bwMode="auto">
          <a:xfrm>
            <a:off x="144463" y="6310313"/>
            <a:ext cx="151676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1075"/>
              </a:spcBef>
              <a:defRPr/>
            </a:pPr>
            <a:r>
              <a:rPr lang="en-US" altLang="en-US" b="1" dirty="0"/>
              <a:t> </a:t>
            </a:r>
            <a:r>
              <a:rPr lang="en-US" altLang="en-US" sz="1200" b="1" dirty="0">
                <a:solidFill>
                  <a:srgbClr val="000000"/>
                </a:solidFill>
                <a:cs typeface="Times New Roman" panose="02020603050405020304" pitchFamily="18" charset="0"/>
              </a:rPr>
              <a:t>Copyright © 2018</a:t>
            </a:r>
            <a:endParaRPr lang="en-US" altLang="en-US" sz="1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32" name="Picture 1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338" y="155575"/>
            <a:ext cx="677862" cy="677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Box 8"/>
          <p:cNvSpPr txBox="1">
            <a:spLocks noChangeArrowheads="1"/>
          </p:cNvSpPr>
          <p:nvPr userDrawn="1"/>
        </p:nvSpPr>
        <p:spPr bwMode="auto">
          <a:xfrm>
            <a:off x="8247416" y="263266"/>
            <a:ext cx="8787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1075"/>
              </a:spcBef>
              <a:defRPr/>
            </a:pPr>
            <a:r>
              <a:rPr lang="en-US" altLang="en-US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Chapter</a:t>
            </a:r>
            <a:r>
              <a:rPr lang="en-US" altLang="en-US" sz="1200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- 8</a:t>
            </a:r>
            <a:endParaRPr lang="en-US" altLang="en-US" sz="1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  <p:sldLayoutId id="2147483694" r:id="rId12"/>
    <p:sldLayoutId id="2147483695" r:id="rId13"/>
    <p:sldLayoutId id="2147483696" r:id="rId14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92ED2C-A4CA-4EC7-ADD5-7DB473B342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2" y="2857500"/>
            <a:ext cx="8229600" cy="1143000"/>
          </a:xfrm>
        </p:spPr>
        <p:txBody>
          <a:bodyPr/>
          <a:lstStyle/>
          <a:p>
            <a:r>
              <a:rPr lang="en-US" altLang="en-US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Sales Promotion</a:t>
            </a:r>
            <a:br>
              <a:rPr lang="en-US" altLang="en-US" b="1" dirty="0">
                <a:solidFill>
                  <a:srgbClr val="FF0000"/>
                </a:solidFill>
                <a:latin typeface="Bookman Old Style" panose="02050604050505020204" pitchFamily="18" charset="0"/>
              </a:rPr>
            </a:b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800356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0"/>
            <a:ext cx="7086600" cy="584200"/>
          </a:xfrm>
          <a:noFill/>
        </p:spPr>
        <p:txBody>
          <a:bodyPr>
            <a:spAutoFit/>
          </a:bodyPr>
          <a:lstStyle/>
          <a:p>
            <a:pPr eaLnBrk="1" hangingPunct="1"/>
            <a:r>
              <a:rPr lang="en-US" altLang="en-US" sz="3200" b="1">
                <a:solidFill>
                  <a:srgbClr val="CC3300"/>
                </a:solidFill>
              </a:rPr>
              <a:t>(3) Premiums / Gifts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457200" y="685800"/>
            <a:ext cx="82296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 eaLnBrk="1" hangingPunct="1">
              <a:spcBef>
                <a:spcPts val="1200"/>
              </a:spcBef>
              <a:buFontTx/>
              <a:buChar char="•"/>
              <a:defRPr/>
            </a:pPr>
            <a:r>
              <a:rPr lang="en-US" sz="2400" kern="0" dirty="0">
                <a:latin typeface="+mj-lt"/>
              </a:rPr>
              <a:t>A </a:t>
            </a:r>
            <a:r>
              <a:rPr lang="en-US" sz="2400" kern="0" dirty="0">
                <a:latin typeface="+mn-lt"/>
              </a:rPr>
              <a:t>Premium / gift is a reward given to a consumer for purchasing a product or service.</a:t>
            </a:r>
          </a:p>
          <a:p>
            <a:pPr marL="341313" indent="-341313" algn="just" eaLnBrk="1" hangingPunct="1">
              <a:spcBef>
                <a:spcPts val="1200"/>
              </a:spcBef>
              <a:buFontTx/>
              <a:buChar char="•"/>
              <a:defRPr/>
            </a:pPr>
            <a:r>
              <a:rPr lang="en-US" sz="2400" b="1" kern="0" dirty="0">
                <a:solidFill>
                  <a:srgbClr val="0066FF"/>
                </a:solidFill>
                <a:latin typeface="+mn-lt"/>
              </a:rPr>
              <a:t>Advantages: </a:t>
            </a:r>
            <a:r>
              <a:rPr lang="en-US" sz="2400" kern="0" dirty="0">
                <a:latin typeface="+mn-lt"/>
              </a:rPr>
              <a:t>Can</a:t>
            </a:r>
            <a:r>
              <a:rPr lang="en-US" sz="2400" b="1" kern="0" dirty="0">
                <a:solidFill>
                  <a:srgbClr val="0066FF"/>
                </a:solidFill>
                <a:latin typeface="+mn-lt"/>
              </a:rPr>
              <a:t> </a:t>
            </a:r>
            <a:r>
              <a:rPr lang="en-US" sz="2400" kern="0" dirty="0">
                <a:latin typeface="+mn-lt"/>
              </a:rPr>
              <a:t>improve brand image, add value to a product, and attract new customers.</a:t>
            </a:r>
          </a:p>
          <a:p>
            <a:pPr marL="342900" indent="-342900" algn="just" eaLnBrk="1" hangingPunct="1">
              <a:spcBef>
                <a:spcPts val="1200"/>
              </a:spcBef>
              <a:buFontTx/>
              <a:buChar char="•"/>
              <a:defRPr/>
            </a:pPr>
            <a:r>
              <a:rPr lang="en-US" sz="2400" b="1" kern="0" dirty="0">
                <a:solidFill>
                  <a:srgbClr val="0066FF"/>
                </a:solidFill>
                <a:latin typeface="+mn-lt"/>
              </a:rPr>
              <a:t>Disadvantages: </a:t>
            </a:r>
            <a:r>
              <a:rPr lang="en-US" sz="2400" kern="0" dirty="0">
                <a:latin typeface="+mn-lt"/>
              </a:rPr>
              <a:t>High cost and  short lifespan.</a:t>
            </a:r>
          </a:p>
          <a:p>
            <a:pPr marL="342900" indent="-342900" algn="just" eaLnBrk="1" hangingPunct="1">
              <a:spcBef>
                <a:spcPts val="1200"/>
              </a:spcBef>
              <a:buFontTx/>
              <a:buChar char="•"/>
              <a:defRPr/>
            </a:pPr>
            <a:r>
              <a:rPr lang="en-US" sz="2400" b="1" kern="0" dirty="0">
                <a:solidFill>
                  <a:srgbClr val="0070C0"/>
                </a:solidFill>
                <a:latin typeface="+mn-lt"/>
              </a:rPr>
              <a:t>For success </a:t>
            </a:r>
            <a:r>
              <a:rPr lang="en-US" sz="2400" kern="0" dirty="0">
                <a:latin typeface="+mn-lt"/>
              </a:rPr>
              <a:t>of premium programs, the gift should match target audience and quality should be good.</a:t>
            </a:r>
            <a:endParaRPr lang="en-US" sz="2400" b="1" kern="0" dirty="0">
              <a:solidFill>
                <a:srgbClr val="0070C0"/>
              </a:solidFill>
              <a:latin typeface="+mn-lt"/>
            </a:endParaRPr>
          </a:p>
          <a:p>
            <a:pPr marL="342900" indent="-342900" algn="just" eaLnBrk="1" hangingPunct="1">
              <a:spcBef>
                <a:spcPts val="1200"/>
              </a:spcBef>
              <a:buFontTx/>
              <a:buChar char="•"/>
              <a:defRPr/>
            </a:pPr>
            <a:r>
              <a:rPr lang="en-US" sz="2400" b="1" kern="0" dirty="0">
                <a:solidFill>
                  <a:srgbClr val="0066FF"/>
                </a:solidFill>
                <a:latin typeface="+mn-lt"/>
              </a:rPr>
              <a:t>Types of Premiums</a:t>
            </a:r>
          </a:p>
          <a:p>
            <a:pPr marL="1146175" lvl="1" indent="-403225" algn="just" eaLnBrk="1" hangingPunct="1">
              <a:spcBef>
                <a:spcPts val="1200"/>
              </a:spcBef>
              <a:buFontTx/>
              <a:buChar char="•"/>
              <a:defRPr/>
            </a:pPr>
            <a:r>
              <a:rPr lang="en-US" sz="2400" kern="0" dirty="0">
                <a:latin typeface="+mn-lt"/>
              </a:rPr>
              <a:t>In / on-package</a:t>
            </a:r>
          </a:p>
          <a:p>
            <a:pPr marL="1146175" lvl="1" indent="-403225" algn="just" eaLnBrk="1" hangingPunct="1">
              <a:spcBef>
                <a:spcPts val="1200"/>
              </a:spcBef>
              <a:buFontTx/>
              <a:buChar char="•"/>
              <a:defRPr/>
            </a:pPr>
            <a:r>
              <a:rPr lang="en-US" sz="2400" kern="0" dirty="0">
                <a:latin typeface="+mn-lt"/>
              </a:rPr>
              <a:t>Free in-the-mail</a:t>
            </a:r>
          </a:p>
          <a:p>
            <a:pPr marL="1146175" lvl="1" indent="-403225" algn="just" eaLnBrk="1" hangingPunct="1">
              <a:spcBef>
                <a:spcPts val="1200"/>
              </a:spcBef>
              <a:buFontTx/>
              <a:buChar char="•"/>
              <a:defRPr/>
            </a:pPr>
            <a:r>
              <a:rPr lang="en-US" sz="2400" kern="0" dirty="0">
                <a:latin typeface="+mn-lt"/>
              </a:rPr>
              <a:t>Self-liquidating </a:t>
            </a:r>
          </a:p>
          <a:p>
            <a:pPr marL="1146175" lvl="1" indent="-403225" algn="just" eaLnBrk="1" hangingPunct="1">
              <a:spcBef>
                <a:spcPts val="1200"/>
              </a:spcBef>
              <a:buFontTx/>
              <a:buChar char="•"/>
              <a:defRPr/>
            </a:pPr>
            <a:r>
              <a:rPr lang="en-US" sz="2400" kern="0" dirty="0">
                <a:latin typeface="+mn-lt"/>
              </a:rPr>
              <a:t> Retail store / manufacturer</a:t>
            </a:r>
          </a:p>
          <a:p>
            <a:pPr marL="342900" indent="-342900" algn="just" eaLnBrk="1" hangingPunct="1">
              <a:spcBef>
                <a:spcPct val="20000"/>
              </a:spcBef>
              <a:buFontTx/>
              <a:buChar char="•"/>
              <a:defRPr/>
            </a:pPr>
            <a:endParaRPr lang="en-US" sz="2000" kern="0" dirty="0">
              <a:latin typeface="+mn-lt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58763"/>
            <a:ext cx="8839200" cy="523875"/>
          </a:xfrm>
          <a:noFill/>
        </p:spPr>
        <p:txBody>
          <a:bodyPr>
            <a:spAutoFit/>
          </a:bodyPr>
          <a:lstStyle/>
          <a:p>
            <a:pPr eaLnBrk="1" hangingPunct="1"/>
            <a:r>
              <a:rPr lang="en-US" altLang="en-US" sz="2800" b="1">
                <a:solidFill>
                  <a:srgbClr val="CC3300"/>
                </a:solidFill>
              </a:rPr>
              <a:t>(4) Contests and Sweepstakes (or Prizes)</a:t>
            </a:r>
            <a:endParaRPr lang="en-US" altLang="en-US" sz="3200" b="1">
              <a:solidFill>
                <a:srgbClr val="CC3300"/>
              </a:solidFill>
            </a:endParaRPr>
          </a:p>
        </p:txBody>
      </p:sp>
      <p:sp>
        <p:nvSpPr>
          <p:cNvPr id="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90600"/>
            <a:ext cx="8534400" cy="5257800"/>
          </a:xfrm>
        </p:spPr>
        <p:txBody>
          <a:bodyPr/>
          <a:lstStyle/>
          <a:p>
            <a:pPr marL="0" indent="0" algn="just" eaLnBrk="1" hangingPunct="1">
              <a:lnSpc>
                <a:spcPct val="90000"/>
              </a:lnSpc>
              <a:spcBef>
                <a:spcPts val="300"/>
              </a:spcBef>
              <a:buFont typeface="Arial" pitchFamily="34" charset="0"/>
              <a:buChar char="•"/>
              <a:defRPr/>
            </a:pPr>
            <a:r>
              <a:rPr lang="en-US" sz="2400" b="1" dirty="0">
                <a:solidFill>
                  <a:srgbClr val="0066FF"/>
                </a:solidFill>
              </a:rPr>
              <a:t> Contests</a:t>
            </a:r>
            <a:r>
              <a:rPr lang="en-US" sz="2400" dirty="0"/>
              <a:t> </a:t>
            </a:r>
            <a:r>
              <a:rPr lang="en-US" sz="2000" dirty="0"/>
              <a:t>require participants to</a:t>
            </a:r>
          </a:p>
          <a:p>
            <a:pPr marL="914400" indent="-452438" algn="just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sz="2000" dirty="0"/>
              <a:t>buy the product.</a:t>
            </a:r>
          </a:p>
          <a:p>
            <a:pPr marL="914400" indent="-452438" algn="just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sz="2000" dirty="0"/>
              <a:t>send proof of purchase (barcode / product wrapper).</a:t>
            </a:r>
          </a:p>
          <a:p>
            <a:pPr marL="914400" indent="-452438" algn="just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sz="2000" dirty="0"/>
              <a:t>perform some activities.</a:t>
            </a:r>
          </a:p>
          <a:p>
            <a:pPr marL="0" indent="0" algn="just" eaLnBrk="1" hangingPunct="1">
              <a:lnSpc>
                <a:spcPct val="90000"/>
              </a:lnSpc>
              <a:spcBef>
                <a:spcPts val="300"/>
              </a:spcBef>
              <a:buFontTx/>
              <a:buNone/>
              <a:defRPr/>
            </a:pPr>
            <a:r>
              <a:rPr lang="en-US" sz="2000" dirty="0"/>
              <a:t>Winning is based on appropriate answers. </a:t>
            </a:r>
          </a:p>
          <a:p>
            <a:pPr marL="0" indent="0" algn="just" eaLnBrk="1" hangingPunct="1">
              <a:lnSpc>
                <a:spcPct val="90000"/>
              </a:lnSpc>
              <a:spcBef>
                <a:spcPts val="300"/>
              </a:spcBef>
              <a:buFontTx/>
              <a:buNone/>
              <a:defRPr/>
            </a:pPr>
            <a:endParaRPr lang="en-US" sz="2000" dirty="0"/>
          </a:p>
          <a:p>
            <a:pPr marL="0" indent="0" algn="just" eaLnBrk="1" hangingPunct="1">
              <a:lnSpc>
                <a:spcPct val="90000"/>
              </a:lnSpc>
              <a:spcBef>
                <a:spcPts val="300"/>
              </a:spcBef>
              <a:buFontTx/>
              <a:buNone/>
              <a:defRPr/>
            </a:pPr>
            <a:endParaRPr lang="en-US" sz="2000" dirty="0"/>
          </a:p>
          <a:p>
            <a:pPr marL="0" indent="0" algn="just" eaLnBrk="1" hangingPunct="1">
              <a:lnSpc>
                <a:spcPct val="90000"/>
              </a:lnSpc>
              <a:spcBef>
                <a:spcPts val="300"/>
              </a:spcBef>
              <a:buFontTx/>
              <a:buNone/>
              <a:defRPr/>
            </a:pPr>
            <a:r>
              <a:rPr lang="en-US" sz="2000" dirty="0"/>
              <a:t>In</a:t>
            </a:r>
            <a:r>
              <a:rPr lang="en-US" sz="2000" b="1" dirty="0">
                <a:solidFill>
                  <a:srgbClr val="0066FF"/>
                </a:solidFill>
              </a:rPr>
              <a:t> </a:t>
            </a:r>
            <a:r>
              <a:rPr lang="en-US" sz="2400" b="1" dirty="0">
                <a:solidFill>
                  <a:srgbClr val="0066FF"/>
                </a:solidFill>
              </a:rPr>
              <a:t>sweepstakes</a:t>
            </a:r>
            <a:r>
              <a:rPr lang="en-US" sz="2000" dirty="0"/>
              <a:t>, participants</a:t>
            </a:r>
          </a:p>
          <a:p>
            <a:pPr marL="914400" indent="-452438" algn="just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sz="2000" dirty="0"/>
              <a:t>don’t have to buy the product.</a:t>
            </a:r>
          </a:p>
          <a:p>
            <a:pPr marL="914400" indent="-452438" algn="just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sz="2000" dirty="0"/>
              <a:t>have one entry per visit to the retail store.</a:t>
            </a:r>
          </a:p>
          <a:p>
            <a:pPr marL="0" indent="0" algn="just" eaLnBrk="1" hangingPunct="1">
              <a:lnSpc>
                <a:spcPct val="90000"/>
              </a:lnSpc>
              <a:spcBef>
                <a:spcPts val="300"/>
              </a:spcBef>
              <a:buFontTx/>
              <a:buNone/>
              <a:defRPr/>
            </a:pPr>
            <a:r>
              <a:rPr lang="en-US" sz="2000" dirty="0"/>
              <a:t>Winning is based on probability factor or chance.</a:t>
            </a:r>
          </a:p>
          <a:p>
            <a:pPr marL="0" indent="0" algn="just" eaLnBrk="1" hangingPunct="1">
              <a:lnSpc>
                <a:spcPct val="90000"/>
              </a:lnSpc>
              <a:spcBef>
                <a:spcPts val="300"/>
              </a:spcBef>
              <a:buFontTx/>
              <a:buNone/>
              <a:defRPr/>
            </a:pPr>
            <a:endParaRPr lang="en-US" sz="2000" dirty="0"/>
          </a:p>
          <a:p>
            <a:pPr marL="0" indent="0" algn="just" eaLnBrk="1" hangingPunct="1">
              <a:lnSpc>
                <a:spcPct val="90000"/>
              </a:lnSpc>
              <a:spcBef>
                <a:spcPts val="300"/>
              </a:spcBef>
              <a:buFontTx/>
              <a:buNone/>
              <a:defRPr/>
            </a:pPr>
            <a:endParaRPr lang="en-US" sz="2000" dirty="0"/>
          </a:p>
          <a:p>
            <a:pPr marL="0" indent="0" algn="just" eaLnBrk="1" hangingPunct="1">
              <a:lnSpc>
                <a:spcPct val="90000"/>
              </a:lnSpc>
              <a:spcBef>
                <a:spcPts val="300"/>
              </a:spcBef>
              <a:buFontTx/>
              <a:buNone/>
              <a:defRPr/>
            </a:pPr>
            <a:r>
              <a:rPr lang="en-US" sz="2400" b="1" dirty="0">
                <a:solidFill>
                  <a:srgbClr val="0070C0"/>
                </a:solidFill>
              </a:rPr>
              <a:t>Advantages: </a:t>
            </a:r>
            <a:r>
              <a:rPr lang="en-US" sz="2000" dirty="0"/>
              <a:t>Create enthusiasm and excitement in consumers.</a:t>
            </a:r>
            <a:endParaRPr lang="en-US" sz="20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533400"/>
            <a:ext cx="8839200" cy="584200"/>
          </a:xfrm>
          <a:noFill/>
        </p:spPr>
        <p:txBody>
          <a:bodyPr>
            <a:spAutoFit/>
          </a:bodyPr>
          <a:lstStyle/>
          <a:p>
            <a:pPr eaLnBrk="1" hangingPunct="1"/>
            <a:r>
              <a:rPr lang="en-US" altLang="en-US" sz="3200" b="1" dirty="0">
                <a:solidFill>
                  <a:srgbClr val="CC3300"/>
                </a:solidFill>
              </a:rPr>
              <a:t>(5) Rebates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04800" y="1066800"/>
            <a:ext cx="85344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1313" indent="-280988" algn="just" eaLnBrk="1" hangingPunct="1">
              <a:lnSpc>
                <a:spcPct val="150000"/>
              </a:lnSpc>
              <a:spcBef>
                <a:spcPts val="600"/>
              </a:spcBef>
              <a:buFontTx/>
              <a:buChar char="•"/>
              <a:defRPr/>
            </a:pPr>
            <a:r>
              <a:rPr lang="en-US" sz="2000" dirty="0">
                <a:latin typeface="+mn-lt"/>
              </a:rPr>
              <a:t>They provide price reductions, given by a manufacturer to customers, against proof of purchase sent by customers.</a:t>
            </a:r>
          </a:p>
          <a:p>
            <a:pPr marL="341313" indent="-280988" algn="just" eaLnBrk="1" hangingPunct="1">
              <a:lnSpc>
                <a:spcPct val="150000"/>
              </a:lnSpc>
              <a:spcBef>
                <a:spcPts val="600"/>
              </a:spcBef>
              <a:buFontTx/>
              <a:buChar char="•"/>
              <a:defRPr/>
            </a:pPr>
            <a:r>
              <a:rPr lang="en-US" sz="2400" b="1" dirty="0">
                <a:solidFill>
                  <a:srgbClr val="0066FF"/>
                </a:solidFill>
                <a:latin typeface="+mn-lt"/>
              </a:rPr>
              <a:t>Rebates</a:t>
            </a:r>
            <a:r>
              <a:rPr lang="en-US" sz="2000" b="1" dirty="0">
                <a:solidFill>
                  <a:srgbClr val="0066FF"/>
                </a:solidFill>
                <a:latin typeface="+mn-lt"/>
              </a:rPr>
              <a:t> </a:t>
            </a:r>
            <a:r>
              <a:rPr lang="en-US" sz="2000" dirty="0">
                <a:latin typeface="+mn-lt"/>
              </a:rPr>
              <a:t>are on hard goods and software services with large value.</a:t>
            </a:r>
          </a:p>
          <a:p>
            <a:pPr marL="341313" indent="-280988" algn="just" eaLnBrk="1" hangingPunct="1">
              <a:lnSpc>
                <a:spcPct val="150000"/>
              </a:lnSpc>
              <a:spcBef>
                <a:spcPts val="600"/>
              </a:spcBef>
              <a:buFontTx/>
              <a:buChar char="•"/>
              <a:defRPr/>
            </a:pPr>
            <a:r>
              <a:rPr lang="en-US" sz="2400" b="1" dirty="0">
                <a:solidFill>
                  <a:srgbClr val="0070C0"/>
                </a:solidFill>
                <a:latin typeface="+mn-lt"/>
              </a:rPr>
              <a:t>Advantages: </a:t>
            </a:r>
            <a:r>
              <a:rPr lang="en-US" sz="2000" dirty="0">
                <a:latin typeface="+mn-lt"/>
              </a:rPr>
              <a:t>Can be used to (</a:t>
            </a:r>
            <a:r>
              <a:rPr lang="en-US" sz="2000" dirty="0" err="1">
                <a:latin typeface="+mn-lt"/>
              </a:rPr>
              <a:t>i</a:t>
            </a:r>
            <a:r>
              <a:rPr lang="en-US" sz="2000" dirty="0">
                <a:latin typeface="+mn-lt"/>
              </a:rPr>
              <a:t>) introduce new products, (ii) reward loyal consumers, (iii) increase purchase frequency, and (iv) encourage brand switching.</a:t>
            </a:r>
          </a:p>
          <a:p>
            <a:pPr marL="341313" indent="-280988" algn="just" eaLnBrk="1" hangingPunct="1">
              <a:lnSpc>
                <a:spcPct val="150000"/>
              </a:lnSpc>
              <a:spcBef>
                <a:spcPts val="600"/>
              </a:spcBef>
              <a:buFontTx/>
              <a:buChar char="•"/>
              <a:defRPr/>
            </a:pPr>
            <a:r>
              <a:rPr lang="en-US" sz="2400" b="1" dirty="0">
                <a:solidFill>
                  <a:srgbClr val="0070C0"/>
                </a:solidFill>
                <a:latin typeface="+mn-lt"/>
              </a:rPr>
              <a:t>Disadvantages:</a:t>
            </a:r>
            <a:r>
              <a:rPr lang="en-US" sz="2400" dirty="0">
                <a:latin typeface="+mn-lt"/>
              </a:rPr>
              <a:t>(</a:t>
            </a:r>
            <a:r>
              <a:rPr lang="en-US" sz="2000" dirty="0" err="1">
                <a:latin typeface="+mn-lt"/>
              </a:rPr>
              <a:t>i</a:t>
            </a:r>
            <a:r>
              <a:rPr lang="en-US" sz="2000" dirty="0">
                <a:latin typeface="+mn-lt"/>
              </a:rPr>
              <a:t>) Consumers have difficulties in redemption process.  (ii) Retailers are unhappy with burden and cost of administration work.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533400"/>
            <a:ext cx="5559425" cy="584200"/>
          </a:xfrm>
          <a:noFill/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3200" b="1">
                <a:solidFill>
                  <a:srgbClr val="CC3300"/>
                </a:solidFill>
              </a:rPr>
              <a:t>(6) Price-Offs or Price-Cuts </a:t>
            </a:r>
            <a:endParaRPr lang="en-US" altLang="en-US" sz="2600" b="1">
              <a:solidFill>
                <a:srgbClr val="CC33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472440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defRPr/>
            </a:pPr>
            <a:r>
              <a:rPr lang="en-US" sz="2100" dirty="0"/>
              <a:t>Manufacturers offer temporary price-offs on the regular prices to consumers, ranging 10-50 percent.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en-US" sz="2100" dirty="0"/>
              <a:t>Effective if given to product items with high profit contributions.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en-US" sz="2100" dirty="0"/>
              <a:t>Increases sales, but reduces manufacturers’ profits.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en-US" sz="2400" b="1" kern="1200" dirty="0">
                <a:solidFill>
                  <a:srgbClr val="0066FF"/>
                </a:solidFill>
              </a:rPr>
              <a:t>Advantages</a:t>
            </a:r>
            <a:r>
              <a:rPr lang="en-US" sz="2400" b="1" kern="1200" dirty="0">
                <a:solidFill>
                  <a:srgbClr val="0066FF"/>
                </a:solidFill>
                <a:sym typeface="Wingdings" pitchFamily="2" charset="2"/>
              </a:rPr>
              <a:t>:</a:t>
            </a:r>
            <a:r>
              <a:rPr lang="en-US" sz="2400" kern="1200" dirty="0">
                <a:sym typeface="Wingdings" pitchFamily="2" charset="2"/>
              </a:rPr>
              <a:t>(</a:t>
            </a:r>
            <a:r>
              <a:rPr lang="en-US" sz="2100" kern="1200" dirty="0" err="1">
                <a:sym typeface="Wingdings" pitchFamily="2" charset="2"/>
              </a:rPr>
              <a:t>i</a:t>
            </a:r>
            <a:r>
              <a:rPr lang="en-US" sz="2100" kern="1200" dirty="0">
                <a:sym typeface="Wingdings" pitchFamily="2" charset="2"/>
              </a:rPr>
              <a:t>)</a:t>
            </a:r>
            <a:r>
              <a:rPr lang="en-US" sz="2100" dirty="0"/>
              <a:t> Immediate and direct benefits of price reduction to consumers;(ii) Manufacturers have flexibility in selecting market areas and product items for discount offer.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en-US" sz="2400" b="1" dirty="0">
                <a:solidFill>
                  <a:srgbClr val="0070C0"/>
                </a:solidFill>
              </a:rPr>
              <a:t>Disadvantages:</a:t>
            </a:r>
            <a:r>
              <a:rPr lang="en-US" sz="2400" dirty="0"/>
              <a:t> </a:t>
            </a:r>
            <a:r>
              <a:rPr lang="en-US" sz="2100" dirty="0"/>
              <a:t>(</a:t>
            </a:r>
            <a:r>
              <a:rPr lang="en-US" sz="2100" dirty="0" err="1"/>
              <a:t>i</a:t>
            </a:r>
            <a:r>
              <a:rPr lang="en-US" sz="2100" dirty="0"/>
              <a:t>) Can cause a price war; (ii) Can make customers suspicious about product quality.</a:t>
            </a:r>
            <a:endParaRPr lang="en-US" sz="21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3200400" y="304800"/>
            <a:ext cx="3143250" cy="584200"/>
          </a:xfrm>
          <a:noFill/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3200" b="1">
                <a:solidFill>
                  <a:srgbClr val="CC3300"/>
                </a:solidFill>
              </a:rPr>
              <a:t>(7) Bonus Pack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" y="1016000"/>
            <a:ext cx="8686800" cy="142240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sz="2000" dirty="0"/>
              <a:t>Offers consumers extra quantity of a product  at the regular price. It is also know as price-pack.</a:t>
            </a:r>
          </a:p>
          <a:p>
            <a:pPr algn="just" eaLnBrk="1" hangingPunct="1">
              <a:lnSpc>
                <a:spcPct val="90000"/>
              </a:lnSpc>
            </a:pPr>
            <a:endParaRPr lang="en-US" altLang="en-US" sz="2400" dirty="0"/>
          </a:p>
        </p:txBody>
      </p:sp>
      <p:pic>
        <p:nvPicPr>
          <p:cNvPr id="23556" name="Picture 1" descr="C:\Documents and Settings\Administrator\Desktop\AX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828800"/>
            <a:ext cx="74676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28600" y="3733800"/>
            <a:ext cx="8686800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 eaLnBrk="1" hangingPunct="1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2000" b="1" dirty="0">
                <a:solidFill>
                  <a:srgbClr val="0066FF"/>
                </a:solidFill>
                <a:latin typeface="+mn-lt"/>
              </a:rPr>
              <a:t>       Advantages:</a:t>
            </a:r>
          </a:p>
          <a:p>
            <a:pPr marL="914400" indent="-452438" algn="just" eaLnBrk="1" hangingPunct="1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2000" kern="0" dirty="0">
                <a:latin typeface="+mn-lt"/>
              </a:rPr>
              <a:t>(</a:t>
            </a:r>
            <a:r>
              <a:rPr lang="en-US" sz="2000" kern="0" dirty="0" err="1">
                <a:latin typeface="+mn-lt"/>
              </a:rPr>
              <a:t>i</a:t>
            </a:r>
            <a:r>
              <a:rPr lang="en-US" sz="2000" kern="0" dirty="0">
                <a:latin typeface="+mn-lt"/>
              </a:rPr>
              <a:t>) Rewards customer loyalty.</a:t>
            </a:r>
          </a:p>
          <a:p>
            <a:pPr marL="914400" indent="-452438" algn="just" eaLnBrk="1" hangingPunct="1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2000" kern="0" dirty="0">
                <a:latin typeface="+mn-lt"/>
              </a:rPr>
              <a:t>(ii) Provides more value to consumers in a direct way.</a:t>
            </a:r>
          </a:p>
          <a:p>
            <a:pPr marL="914400" indent="-452438" algn="just" eaLnBrk="1" hangingPunct="1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2000" kern="0" dirty="0">
                <a:latin typeface="+mn-lt"/>
              </a:rPr>
              <a:t>(iii) Can prevent a competitor’s promotion of a new brand.</a:t>
            </a:r>
          </a:p>
          <a:p>
            <a:pPr marL="914400" indent="-452438" algn="just" eaLnBrk="1" hangingPunct="1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2000" b="1" dirty="0">
                <a:solidFill>
                  <a:srgbClr val="0066FF"/>
                </a:solidFill>
                <a:latin typeface="Arial" charset="0"/>
              </a:rPr>
              <a:t>Disadvantages:</a:t>
            </a:r>
          </a:p>
          <a:p>
            <a:pPr marL="976312" indent="-514350" algn="just" eaLnBrk="1" hangingPunct="1">
              <a:lnSpc>
                <a:spcPct val="90000"/>
              </a:lnSpc>
              <a:spcBef>
                <a:spcPct val="20000"/>
              </a:spcBef>
              <a:buFontTx/>
              <a:buAutoNum type="romanLcParenBoth"/>
              <a:defRPr/>
            </a:pPr>
            <a:r>
              <a:rPr lang="en-US" sz="2000" dirty="0">
                <a:latin typeface="Arial" charset="0"/>
              </a:rPr>
              <a:t>Sometimes, consumers have doubts about bonus pack offers.</a:t>
            </a:r>
          </a:p>
          <a:p>
            <a:pPr marL="976312" indent="-514350" algn="just" eaLnBrk="1" hangingPunct="1">
              <a:lnSpc>
                <a:spcPct val="90000"/>
              </a:lnSpc>
              <a:spcBef>
                <a:spcPct val="20000"/>
              </a:spcBef>
              <a:buFontTx/>
              <a:buAutoNum type="romanLcParenBoth"/>
              <a:defRPr/>
            </a:pPr>
            <a:r>
              <a:rPr lang="en-US" sz="2000" dirty="0">
                <a:latin typeface="Arial" charset="0"/>
              </a:rPr>
              <a:t>Bonus packs may need additional shelf space for which retailers don’t get extra profit margins.</a:t>
            </a:r>
          </a:p>
          <a:p>
            <a:pPr marL="914400" indent="-452438" algn="just" eaLnBrk="1" hangingPunct="1">
              <a:lnSpc>
                <a:spcPct val="90000"/>
              </a:lnSpc>
              <a:spcBef>
                <a:spcPct val="20000"/>
              </a:spcBef>
              <a:defRPr/>
            </a:pPr>
            <a:endParaRPr lang="en-US" kern="0" dirty="0">
              <a:latin typeface="+mn-lt"/>
            </a:endParaRPr>
          </a:p>
          <a:p>
            <a:pPr marL="914400" indent="-452438" algn="just" eaLnBrk="1" hangingPunct="1">
              <a:lnSpc>
                <a:spcPct val="90000"/>
              </a:lnSpc>
              <a:spcBef>
                <a:spcPct val="20000"/>
              </a:spcBef>
              <a:defRPr/>
            </a:pPr>
            <a:endParaRPr lang="en-US" kern="0" dirty="0">
              <a:latin typeface="+mn-lt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304800"/>
            <a:ext cx="7886700" cy="523875"/>
          </a:xfrm>
          <a:noFill/>
        </p:spPr>
        <p:txBody>
          <a:bodyPr>
            <a:spAutoFit/>
          </a:bodyPr>
          <a:lstStyle/>
          <a:p>
            <a:pPr eaLnBrk="1" hangingPunct="1"/>
            <a:r>
              <a:rPr lang="en-US" altLang="en-US" sz="2800" b="1">
                <a:solidFill>
                  <a:srgbClr val="CC3300"/>
                </a:solidFill>
              </a:rPr>
              <a:t>(8)Frequency / Loyalty / Continuity Programs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016000"/>
            <a:ext cx="8724900" cy="5232400"/>
          </a:xfrm>
        </p:spPr>
        <p:txBody>
          <a:bodyPr/>
          <a:lstStyle/>
          <a:p>
            <a:pPr algn="just" eaLnBrk="1" hangingPunct="1">
              <a:lnSpc>
                <a:spcPct val="150000"/>
              </a:lnSpc>
              <a:defRPr/>
            </a:pPr>
            <a:r>
              <a:rPr lang="en-US" sz="1900" kern="1200" dirty="0"/>
              <a:t>One of the popular methods designed to motivate consumers to make repeat purchases.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en-US" sz="1900" b="1" kern="1200" dirty="0">
                <a:solidFill>
                  <a:srgbClr val="0066FF"/>
                </a:solidFill>
              </a:rPr>
              <a:t>Suitable</a:t>
            </a:r>
            <a:r>
              <a:rPr lang="en-US" sz="1900" dirty="0"/>
              <a:t> for products / services with little difference between brands.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en-US" sz="1900" b="1" kern="1200" dirty="0">
                <a:solidFill>
                  <a:srgbClr val="0066FF"/>
                </a:solidFill>
              </a:rPr>
              <a:t>Commonly used </a:t>
            </a:r>
            <a:r>
              <a:rPr lang="en-US" sz="1900" dirty="0"/>
              <a:t>in travel, hospitality, &amp; retailing sectors.</a:t>
            </a:r>
            <a:endParaRPr lang="en-US" sz="1900" kern="1200" dirty="0"/>
          </a:p>
          <a:p>
            <a:pPr algn="just" eaLnBrk="1" hangingPunct="1">
              <a:lnSpc>
                <a:spcPct val="150000"/>
              </a:lnSpc>
              <a:defRPr/>
            </a:pPr>
            <a:r>
              <a:rPr lang="en-US" sz="2400" b="1" kern="1200" dirty="0">
                <a:solidFill>
                  <a:srgbClr val="0066FF"/>
                </a:solidFill>
              </a:rPr>
              <a:t>Objectives / Reasons for Popularity are:</a:t>
            </a:r>
          </a:p>
          <a:p>
            <a:pPr marL="914400" indent="-452438" algn="just" eaLnBrk="1" hangingPunct="1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en-US" sz="1900" dirty="0"/>
              <a:t>Develop loyalty among existing customers.</a:t>
            </a:r>
          </a:p>
          <a:p>
            <a:pPr marL="914400" indent="-452438" algn="just" eaLnBrk="1" hangingPunct="1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en-US" sz="1900" dirty="0"/>
              <a:t>Develop databases of customers, which can be used for cross-selling.</a:t>
            </a:r>
          </a:p>
          <a:p>
            <a:pPr marL="914400" indent="-452438" algn="just" eaLnBrk="1" hangingPunct="1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en-US" sz="1900" dirty="0"/>
              <a:t>Preempt/match competitor’s frequency program.                </a:t>
            </a:r>
            <a:r>
              <a:rPr lang="en-US" sz="1900" b="1" dirty="0">
                <a:solidFill>
                  <a:srgbClr val="0070C0"/>
                </a:solidFill>
              </a:rPr>
              <a:t>      </a:t>
            </a:r>
            <a:r>
              <a:rPr lang="en-US" sz="2000" b="1" dirty="0">
                <a:solidFill>
                  <a:srgbClr val="0070C0"/>
                </a:solidFill>
              </a:rPr>
              <a:t>Advantage </a:t>
            </a:r>
            <a:r>
              <a:rPr lang="en-US" sz="2400" b="1" dirty="0">
                <a:solidFill>
                  <a:srgbClr val="0070C0"/>
                </a:solidFill>
              </a:rPr>
              <a:t>: </a:t>
            </a:r>
            <a:r>
              <a:rPr lang="en-US" sz="1900" dirty="0"/>
              <a:t>Retaining existing customers.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en-US" sz="2000" b="1" dirty="0">
                <a:solidFill>
                  <a:srgbClr val="0070C0"/>
                </a:solidFill>
              </a:rPr>
              <a:t>Disadvantages</a:t>
            </a:r>
            <a:r>
              <a:rPr lang="en-US" sz="2000" b="1" dirty="0">
                <a:solidFill>
                  <a:srgbClr val="0070C0"/>
                </a:solidFill>
                <a:sym typeface="Wingdings" pitchFamily="2" charset="2"/>
              </a:rPr>
              <a:t>:</a:t>
            </a:r>
            <a:r>
              <a:rPr lang="en-US" sz="2000" dirty="0">
                <a:sym typeface="Wingdings" pitchFamily="2" charset="2"/>
              </a:rPr>
              <a:t>(</a:t>
            </a:r>
            <a:r>
              <a:rPr lang="en-US" sz="1900" dirty="0" err="1">
                <a:sym typeface="Wingdings" pitchFamily="2" charset="2"/>
              </a:rPr>
              <a:t>i</a:t>
            </a:r>
            <a:r>
              <a:rPr lang="en-US" sz="1900" dirty="0">
                <a:sym typeface="Wingdings" pitchFamily="2" charset="2"/>
              </a:rPr>
              <a:t>) Lack of customer excitement;(ii) No immediate rewards.</a:t>
            </a:r>
          </a:p>
          <a:p>
            <a:pPr algn="just" eaLnBrk="1" hangingPunct="1">
              <a:lnSpc>
                <a:spcPct val="150000"/>
              </a:lnSpc>
              <a:defRPr/>
            </a:pPr>
            <a:endParaRPr lang="en-US" sz="19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334963"/>
            <a:ext cx="7686675" cy="523875"/>
          </a:xfrm>
          <a:noFill/>
        </p:spPr>
        <p:txBody>
          <a:bodyPr>
            <a:spAutoFit/>
          </a:bodyPr>
          <a:lstStyle/>
          <a:p>
            <a:pPr eaLnBrk="1" hangingPunct="1"/>
            <a:r>
              <a:rPr lang="en-US" altLang="en-US" sz="2800" b="1" dirty="0">
                <a:solidFill>
                  <a:srgbClr val="CC3300"/>
                </a:solidFill>
              </a:rPr>
              <a:t>(9) Event Marketing &amp; Event Sponsorship</a:t>
            </a:r>
          </a:p>
        </p:txBody>
      </p:sp>
      <p:sp>
        <p:nvSpPr>
          <p:cNvPr id="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838200"/>
            <a:ext cx="8686800" cy="5232400"/>
          </a:xfrm>
        </p:spPr>
        <p:txBody>
          <a:bodyPr/>
          <a:lstStyle/>
          <a:p>
            <a:pPr algn="just" eaLnBrk="1" hangingPunct="1">
              <a:buFontTx/>
              <a:buNone/>
              <a:defRPr/>
            </a:pPr>
            <a:r>
              <a:rPr lang="en-US" sz="2400" dirty="0"/>
              <a:t>In </a:t>
            </a:r>
            <a:r>
              <a:rPr lang="en-US" sz="2400" b="1" kern="1200" dirty="0">
                <a:solidFill>
                  <a:srgbClr val="0066FF"/>
                </a:solidFill>
              </a:rPr>
              <a:t>event marketing</a:t>
            </a:r>
            <a:r>
              <a:rPr lang="en-US" sz="2400" dirty="0"/>
              <a:t>, a company or brand is linked to a specific event. This includes physical presence like display or booth at the event.</a:t>
            </a:r>
          </a:p>
          <a:p>
            <a:pPr algn="just" eaLnBrk="1" hangingPunct="1">
              <a:defRPr/>
            </a:pPr>
            <a:r>
              <a:rPr lang="en-US" sz="2400" dirty="0"/>
              <a:t>Events can be sporting, musical concert, film star award.(e.g. </a:t>
            </a:r>
            <a:r>
              <a:rPr lang="en-US" sz="2400" dirty="0" err="1"/>
              <a:t>Femina</a:t>
            </a:r>
            <a:r>
              <a:rPr lang="en-US" sz="2400" dirty="0"/>
              <a:t> Miss India Contest)</a:t>
            </a:r>
          </a:p>
          <a:p>
            <a:pPr algn="just" eaLnBrk="1" hangingPunct="1">
              <a:defRPr/>
            </a:pPr>
            <a:r>
              <a:rPr lang="en-US" sz="2400" dirty="0"/>
              <a:t>Event marketing agencies plan, execute, and evaluate events.</a:t>
            </a:r>
          </a:p>
          <a:p>
            <a:pPr algn="just" eaLnBrk="1" hangingPunct="1">
              <a:defRPr/>
            </a:pPr>
            <a:r>
              <a:rPr lang="en-US" sz="2400" dirty="0"/>
              <a:t>In </a:t>
            </a:r>
            <a:r>
              <a:rPr lang="en-US" sz="2400" b="1" kern="1200" dirty="0">
                <a:solidFill>
                  <a:srgbClr val="0066FF"/>
                </a:solidFill>
              </a:rPr>
              <a:t>event sponsorship</a:t>
            </a:r>
            <a:r>
              <a:rPr lang="en-US" sz="2400" dirty="0"/>
              <a:t>, a firm develops sponsorship relations with  an event.</a:t>
            </a:r>
          </a:p>
          <a:p>
            <a:pPr algn="just" eaLnBrk="1" hangingPunct="1">
              <a:defRPr/>
            </a:pPr>
            <a:r>
              <a:rPr lang="en-US" sz="2400" dirty="0"/>
              <a:t>A company gives financial support to the event  and gets opportunity for free publicity like display of brand name, logo, or advertising message.</a:t>
            </a:r>
          </a:p>
          <a:p>
            <a:pPr algn="just" eaLnBrk="1" hangingPunct="1">
              <a:buFontTx/>
              <a:buNone/>
              <a:defRPr/>
            </a:pPr>
            <a:r>
              <a:rPr lang="en-US" sz="2400" dirty="0"/>
              <a:t>     In practice, both terms are used interchangeably.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8178800" cy="584200"/>
          </a:xfrm>
          <a:noFill/>
        </p:spPr>
        <p:txBody>
          <a:bodyPr>
            <a:spAutoFit/>
          </a:bodyPr>
          <a:lstStyle/>
          <a:p>
            <a:pPr eaLnBrk="1" hangingPunct="1"/>
            <a:r>
              <a:rPr lang="en-US" altLang="en-US" sz="3200" b="1">
                <a:solidFill>
                  <a:srgbClr val="CC3300"/>
                </a:solidFill>
              </a:rPr>
              <a:t>(10)Point-of-Purchase (POP) Displays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7800" y="1219200"/>
            <a:ext cx="8686800" cy="4622800"/>
          </a:xfrm>
        </p:spPr>
        <p:txBody>
          <a:bodyPr/>
          <a:lstStyle/>
          <a:p>
            <a:pPr algn="just" eaLnBrk="1" hangingPunct="1">
              <a:spcBef>
                <a:spcPts val="400"/>
              </a:spcBef>
              <a:defRPr/>
            </a:pPr>
            <a:r>
              <a:rPr lang="en-US" sz="2400" dirty="0"/>
              <a:t>POP displays take place in retail stores at the point of purchase or sales to provide information to consumers.</a:t>
            </a:r>
          </a:p>
          <a:p>
            <a:pPr algn="just" eaLnBrk="1" hangingPunct="1">
              <a:spcBef>
                <a:spcPts val="400"/>
              </a:spcBef>
              <a:defRPr/>
            </a:pPr>
            <a:r>
              <a:rPr lang="en-US" sz="2400" dirty="0"/>
              <a:t>It includes posters, banners, danglers, etc.</a:t>
            </a:r>
          </a:p>
          <a:p>
            <a:pPr algn="just" eaLnBrk="1" hangingPunct="1">
              <a:spcBef>
                <a:spcPts val="400"/>
              </a:spcBef>
              <a:defRPr/>
            </a:pPr>
            <a:r>
              <a:rPr lang="en-US" sz="2400" b="1" dirty="0">
                <a:solidFill>
                  <a:srgbClr val="0070C0"/>
                </a:solidFill>
              </a:rPr>
              <a:t>POP displays influence buying decisions</a:t>
            </a:r>
            <a:r>
              <a:rPr lang="en-US" sz="2400" dirty="0"/>
              <a:t>, as 70% decisions on brands are made by consumers in retail stores.</a:t>
            </a:r>
          </a:p>
          <a:p>
            <a:pPr algn="just" eaLnBrk="1" hangingPunct="1">
              <a:spcBef>
                <a:spcPts val="400"/>
              </a:spcBef>
              <a:defRPr/>
            </a:pPr>
            <a:r>
              <a:rPr lang="en-US" sz="2400" dirty="0"/>
              <a:t>Firms develop customized, reusable, easy to stock displays.</a:t>
            </a:r>
          </a:p>
          <a:p>
            <a:pPr algn="just" eaLnBrk="1" hangingPunct="1">
              <a:spcBef>
                <a:spcPts val="400"/>
              </a:spcBef>
              <a:defRPr/>
            </a:pPr>
            <a:r>
              <a:rPr lang="en-US" sz="2400" kern="1200" dirty="0"/>
              <a:t>POP displays </a:t>
            </a:r>
            <a:r>
              <a:rPr lang="en-US" sz="2400" dirty="0"/>
              <a:t>should be integrated with advertising and promotional messages.</a:t>
            </a:r>
          </a:p>
          <a:p>
            <a:pPr eaLnBrk="1" hangingPunct="1">
              <a:spcBef>
                <a:spcPts val="400"/>
              </a:spcBef>
              <a:defRPr/>
            </a:pPr>
            <a:r>
              <a:rPr lang="en-US" sz="2400" b="1" kern="1200" dirty="0">
                <a:solidFill>
                  <a:srgbClr val="0070C0"/>
                </a:solidFill>
              </a:rPr>
              <a:t>Effectiveness</a:t>
            </a:r>
            <a:r>
              <a:rPr lang="en-US" sz="2400" b="1" dirty="0">
                <a:solidFill>
                  <a:srgbClr val="0070C0"/>
                </a:solidFill>
              </a:rPr>
              <a:t> of POP displays </a:t>
            </a:r>
            <a:r>
              <a:rPr lang="en-US" sz="2400" dirty="0"/>
              <a:t>should be measured. One method is to tie-up with point-of-sale cash register. </a:t>
            </a:r>
          </a:p>
          <a:p>
            <a:pPr eaLnBrk="1" hangingPunct="1">
              <a:spcBef>
                <a:spcPts val="400"/>
              </a:spcBef>
              <a:defRPr/>
            </a:pPr>
            <a:r>
              <a:rPr lang="en-US" sz="2400" dirty="0"/>
              <a:t>Retail stores measure sales before and during a POP display program.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67000" y="381000"/>
            <a:ext cx="3692525" cy="584200"/>
          </a:xfrm>
          <a:noFill/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3200" b="1">
                <a:solidFill>
                  <a:srgbClr val="CC3300"/>
                </a:solidFill>
              </a:rPr>
              <a:t>Trade Promotions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" y="1016000"/>
            <a:ext cx="8686800" cy="5232400"/>
          </a:xfrm>
        </p:spPr>
        <p:txBody>
          <a:bodyPr/>
          <a:lstStyle/>
          <a:p>
            <a:pPr algn="just" eaLnBrk="1" hangingPunct="1">
              <a:spcBef>
                <a:spcPts val="0"/>
              </a:spcBef>
              <a:defRPr/>
            </a:pPr>
            <a:r>
              <a:rPr lang="en-US" sz="2400" dirty="0"/>
              <a:t>Trade promotions  are directed at resellers, like distributers, wholesalers, retailers, and dealers.</a:t>
            </a:r>
          </a:p>
          <a:p>
            <a:pPr algn="just" eaLnBrk="1" hangingPunct="1">
              <a:spcBef>
                <a:spcPts val="0"/>
              </a:spcBef>
              <a:defRPr/>
            </a:pPr>
            <a:r>
              <a:rPr lang="en-US" sz="2400" dirty="0"/>
              <a:t>These promotions are part of a manufacturer’s </a:t>
            </a:r>
            <a:r>
              <a:rPr lang="en-US" sz="2400" kern="1200" dirty="0"/>
              <a:t>“</a:t>
            </a:r>
            <a:r>
              <a:rPr lang="en-US" sz="2400" b="1" kern="1200" dirty="0">
                <a:solidFill>
                  <a:srgbClr val="0070C0"/>
                </a:solidFill>
              </a:rPr>
              <a:t>push</a:t>
            </a:r>
            <a:r>
              <a:rPr lang="en-US" sz="2400" kern="1200" dirty="0"/>
              <a:t> </a:t>
            </a:r>
            <a:r>
              <a:rPr lang="en-US" sz="2400" b="1" kern="1200" dirty="0">
                <a:solidFill>
                  <a:srgbClr val="0070C0"/>
                </a:solidFill>
              </a:rPr>
              <a:t>strategy.”</a:t>
            </a:r>
          </a:p>
          <a:p>
            <a:pPr algn="just" eaLnBrk="1" hangingPunct="1">
              <a:spcBef>
                <a:spcPts val="0"/>
              </a:spcBef>
              <a:defRPr/>
            </a:pPr>
            <a:r>
              <a:rPr lang="en-US" sz="2400" dirty="0"/>
              <a:t>Manufactures spend more on trade promotions than consumer promotions. </a:t>
            </a:r>
            <a:r>
              <a:rPr lang="en-US" sz="2400" kern="1200" dirty="0"/>
              <a:t>Why?</a:t>
            </a:r>
          </a:p>
          <a:p>
            <a:pPr algn="just" eaLnBrk="1" hangingPunct="1">
              <a:spcBef>
                <a:spcPts val="1200"/>
              </a:spcBef>
              <a:buFontTx/>
              <a:buNone/>
              <a:defRPr/>
            </a:pPr>
            <a:r>
              <a:rPr lang="en-US" sz="2800" b="1" kern="1200" dirty="0">
                <a:solidFill>
                  <a:srgbClr val="0066FF"/>
                </a:solidFill>
              </a:rPr>
              <a:t>Objectives of Trade Promotions </a:t>
            </a:r>
          </a:p>
          <a:p>
            <a:pPr algn="just" eaLnBrk="1" hangingPunct="1">
              <a:spcBef>
                <a:spcPts val="0"/>
              </a:spcBef>
              <a:defRPr/>
            </a:pPr>
            <a:r>
              <a:rPr lang="en-US" sz="2400" dirty="0"/>
              <a:t>Persuade resellers to carry and push the company’s products / brands.</a:t>
            </a:r>
          </a:p>
          <a:p>
            <a:pPr algn="just" eaLnBrk="1" hangingPunct="1">
              <a:spcBef>
                <a:spcPts val="0"/>
              </a:spcBef>
              <a:defRPr/>
            </a:pPr>
            <a:r>
              <a:rPr lang="en-US" sz="2400" dirty="0"/>
              <a:t>Build inventory levels of intermediaries.</a:t>
            </a:r>
          </a:p>
          <a:p>
            <a:pPr algn="just" eaLnBrk="1" hangingPunct="1">
              <a:spcBef>
                <a:spcPts val="0"/>
              </a:spcBef>
              <a:defRPr/>
            </a:pPr>
            <a:r>
              <a:rPr lang="en-US" sz="2400" dirty="0"/>
              <a:t>Stock and display new products.</a:t>
            </a:r>
          </a:p>
          <a:p>
            <a:pPr algn="just" eaLnBrk="1" hangingPunct="1">
              <a:spcBef>
                <a:spcPts val="0"/>
              </a:spcBef>
              <a:buFontTx/>
              <a:buNone/>
              <a:defRPr/>
            </a:pPr>
            <a:r>
              <a:rPr lang="en-US" sz="2800" b="1" kern="1200" dirty="0">
                <a:solidFill>
                  <a:srgbClr val="0066FF"/>
                </a:solidFill>
              </a:rPr>
              <a:t>Challenges </a:t>
            </a:r>
            <a:r>
              <a:rPr lang="en-US" sz="2400" dirty="0"/>
              <a:t>faced by manufacturers with trade promotions: (1) Forward buying, (2) Diverting.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381000"/>
            <a:ext cx="5489575" cy="584200"/>
          </a:xfrm>
          <a:noFill/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3200" b="1">
                <a:solidFill>
                  <a:srgbClr val="CC3300"/>
                </a:solidFill>
              </a:rPr>
              <a:t>Types of Trade Promotions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" y="1016000"/>
            <a:ext cx="8686800" cy="5232400"/>
          </a:xfrm>
        </p:spPr>
        <p:txBody>
          <a:bodyPr/>
          <a:lstStyle/>
          <a:p>
            <a:pPr marL="914400" indent="-452438" algn="just" eaLnBrk="1" hangingPunct="1">
              <a:lnSpc>
                <a:spcPct val="150000"/>
              </a:lnSpc>
              <a:spcBef>
                <a:spcPts val="1800"/>
              </a:spcBef>
              <a:buFontTx/>
              <a:buNone/>
              <a:defRPr/>
            </a:pPr>
            <a:r>
              <a:rPr lang="en-US" sz="2400" dirty="0"/>
              <a:t>(1)Trade allowances.</a:t>
            </a:r>
          </a:p>
          <a:p>
            <a:pPr marL="914400" indent="-452438" algn="just" eaLnBrk="1" hangingPunct="1">
              <a:lnSpc>
                <a:spcPct val="150000"/>
              </a:lnSpc>
              <a:spcBef>
                <a:spcPts val="1800"/>
              </a:spcBef>
              <a:buFontTx/>
              <a:buNone/>
              <a:defRPr/>
            </a:pPr>
            <a:r>
              <a:rPr lang="en-US" sz="2400" dirty="0"/>
              <a:t>(2)Trade contests.</a:t>
            </a:r>
          </a:p>
          <a:p>
            <a:pPr marL="914400" indent="-452438" algn="just" eaLnBrk="1" hangingPunct="1">
              <a:lnSpc>
                <a:spcPct val="150000"/>
              </a:lnSpc>
              <a:spcBef>
                <a:spcPts val="1800"/>
              </a:spcBef>
              <a:buFontTx/>
              <a:buNone/>
              <a:defRPr/>
            </a:pPr>
            <a:r>
              <a:rPr lang="en-US" sz="2400" dirty="0"/>
              <a:t>(3)Training programs.</a:t>
            </a:r>
          </a:p>
          <a:p>
            <a:pPr marL="914400" indent="-452438" algn="just" eaLnBrk="1" hangingPunct="1">
              <a:lnSpc>
                <a:spcPct val="150000"/>
              </a:lnSpc>
              <a:spcBef>
                <a:spcPts val="1800"/>
              </a:spcBef>
              <a:buFontTx/>
              <a:buNone/>
              <a:defRPr/>
            </a:pPr>
            <a:r>
              <a:rPr lang="en-US" sz="2400" dirty="0"/>
              <a:t>(4)Trade Incentives.</a:t>
            </a:r>
          </a:p>
          <a:p>
            <a:pPr marL="914400" indent="-452438" algn="just" eaLnBrk="1" hangingPunct="1">
              <a:lnSpc>
                <a:spcPct val="150000"/>
              </a:lnSpc>
              <a:spcBef>
                <a:spcPts val="1800"/>
              </a:spcBef>
              <a:buFontTx/>
              <a:buNone/>
              <a:defRPr/>
            </a:pPr>
            <a:r>
              <a:rPr lang="en-US" sz="2400" dirty="0"/>
              <a:t>(5)Trade shows.</a:t>
            </a:r>
          </a:p>
          <a:p>
            <a:pPr marL="914400" indent="-452438" algn="just" eaLnBrk="1" hangingPunct="1">
              <a:lnSpc>
                <a:spcPct val="150000"/>
              </a:lnSpc>
              <a:spcBef>
                <a:spcPts val="1800"/>
              </a:spcBef>
              <a:buFontTx/>
              <a:buNone/>
              <a:defRPr/>
            </a:pPr>
            <a:r>
              <a:rPr lang="en-US" sz="2400" dirty="0"/>
              <a:t>(6)Cooperative advertising.</a:t>
            </a:r>
          </a:p>
          <a:p>
            <a:pPr algn="just" eaLnBrk="1" hangingPunct="1">
              <a:lnSpc>
                <a:spcPct val="150000"/>
              </a:lnSpc>
              <a:spcBef>
                <a:spcPts val="1800"/>
              </a:spcBef>
              <a:buFontTx/>
              <a:buNone/>
              <a:defRPr/>
            </a:pPr>
            <a:r>
              <a:rPr lang="en-US" sz="2400" dirty="0"/>
              <a:t>These are also called </a:t>
            </a:r>
            <a:r>
              <a:rPr lang="en-US" sz="2400" b="1" kern="1200" dirty="0">
                <a:solidFill>
                  <a:srgbClr val="0070C0"/>
                </a:solidFill>
              </a:rPr>
              <a:t>“trade promotional tools”.</a:t>
            </a:r>
            <a:endParaRPr lang="en-US" sz="24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611313" y="552450"/>
            <a:ext cx="5922962" cy="585788"/>
          </a:xfrm>
          <a:noFill/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3200" b="1" dirty="0">
                <a:solidFill>
                  <a:srgbClr val="CC3300"/>
                </a:solidFill>
              </a:rPr>
              <a:t>Definition of Sales Promotion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44675"/>
            <a:ext cx="8229600" cy="4525963"/>
          </a:xfrm>
        </p:spPr>
        <p:txBody>
          <a:bodyPr/>
          <a:lstStyle/>
          <a:p>
            <a:pPr algn="just" eaLnBrk="1" hangingPunct="1">
              <a:lnSpc>
                <a:spcPct val="200000"/>
              </a:lnSpc>
              <a:buFontTx/>
              <a:buNone/>
            </a:pPr>
            <a:r>
              <a:rPr lang="en-US" altLang="en-US" sz="2400" dirty="0"/>
              <a:t>	According to </a:t>
            </a:r>
            <a:r>
              <a:rPr lang="en-US" altLang="en-US" sz="2400" b="1" dirty="0">
                <a:solidFill>
                  <a:srgbClr val="0066FF"/>
                </a:solidFill>
              </a:rPr>
              <a:t>Philip Kotler:</a:t>
            </a:r>
            <a:endParaRPr lang="en-US" altLang="en-US" sz="2400" dirty="0"/>
          </a:p>
          <a:p>
            <a:pPr algn="just" eaLnBrk="1" hangingPunct="1">
              <a:buFontTx/>
              <a:buNone/>
            </a:pPr>
            <a:r>
              <a:rPr lang="en-US" altLang="en-US" sz="2400" dirty="0"/>
              <a:t>	“Sales promotion consists of a diverse collection of incentive tools, mostly short-term, designed to stimulate quicker and/or greater purchase of particular products or services by consumers or the trade.”</a:t>
            </a:r>
          </a:p>
          <a:p>
            <a:pPr algn="r" eaLnBrk="1" hangingPunct="1">
              <a:lnSpc>
                <a:spcPct val="200000"/>
              </a:lnSpc>
              <a:buFontTx/>
              <a:buNone/>
            </a:pPr>
            <a:endParaRPr lang="en-US" altLang="en-US" sz="2400" b="1" dirty="0">
              <a:solidFill>
                <a:srgbClr val="0066FF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96888"/>
            <a:ext cx="8839200" cy="1077912"/>
          </a:xfrm>
          <a:noFill/>
        </p:spPr>
        <p:txBody>
          <a:bodyPr>
            <a:spAutoFit/>
          </a:bodyPr>
          <a:lstStyle/>
          <a:p>
            <a:pPr eaLnBrk="1" hangingPunct="1"/>
            <a:r>
              <a:rPr lang="en-US" altLang="en-US" sz="3200" b="1" dirty="0">
                <a:solidFill>
                  <a:srgbClr val="CC3300"/>
                </a:solidFill>
              </a:rPr>
              <a:t>Types of Trade Promotions </a:t>
            </a:r>
            <a:r>
              <a:rPr lang="en-US" altLang="en-US" sz="2400" b="1" dirty="0">
                <a:solidFill>
                  <a:srgbClr val="CC3300"/>
                </a:solidFill>
              </a:rPr>
              <a:t>(Continued)</a:t>
            </a:r>
            <a:br>
              <a:rPr lang="en-US" altLang="en-US" sz="1600" b="1" dirty="0">
                <a:solidFill>
                  <a:srgbClr val="CC3300"/>
                </a:solidFill>
              </a:rPr>
            </a:br>
            <a:r>
              <a:rPr lang="en-US" altLang="en-US" sz="3200" b="1" dirty="0">
                <a:solidFill>
                  <a:srgbClr val="0070C0"/>
                </a:solidFill>
              </a:rPr>
              <a:t>(</a:t>
            </a:r>
            <a:r>
              <a:rPr lang="en-US" altLang="en-US" sz="2800" b="1" dirty="0">
                <a:solidFill>
                  <a:srgbClr val="0070C0"/>
                </a:solidFill>
              </a:rPr>
              <a:t>1)Trade Allowances 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76400"/>
            <a:ext cx="8686800" cy="4470400"/>
          </a:xfrm>
        </p:spPr>
        <p:txBody>
          <a:bodyPr/>
          <a:lstStyle/>
          <a:p>
            <a:pPr marL="914400" indent="-452438" algn="just" eaLnBrk="1" hangingPunct="1">
              <a:lnSpc>
                <a:spcPct val="150000"/>
              </a:lnSpc>
              <a:spcBef>
                <a:spcPts val="0"/>
              </a:spcBef>
              <a:defRPr/>
            </a:pPr>
            <a:r>
              <a:rPr lang="en-US" sz="2400" dirty="0"/>
              <a:t>Offered to wholesalers and retailers as incentives to buy &amp; promote a manufacturer’s products.</a:t>
            </a:r>
          </a:p>
          <a:p>
            <a:pPr marL="914400" indent="-452438" algn="just" eaLnBrk="1" hangingPunct="1">
              <a:lnSpc>
                <a:spcPct val="150000"/>
              </a:lnSpc>
              <a:spcBef>
                <a:spcPts val="0"/>
              </a:spcBef>
              <a:buFontTx/>
              <a:buNone/>
              <a:defRPr/>
            </a:pPr>
            <a:r>
              <a:rPr lang="en-US" sz="2400" b="1" kern="1200" dirty="0">
                <a:solidFill>
                  <a:srgbClr val="0066FF"/>
                </a:solidFill>
              </a:rPr>
              <a:t>Types of Trade Allowances</a:t>
            </a:r>
          </a:p>
          <a:p>
            <a:pPr marL="1255713" indent="-341313" algn="just" eaLnBrk="1" hangingPunct="1">
              <a:lnSpc>
                <a:spcPct val="150000"/>
              </a:lnSpc>
              <a:spcBef>
                <a:spcPts val="0"/>
              </a:spcBef>
              <a:buFontTx/>
              <a:buNone/>
              <a:defRPr/>
            </a:pPr>
            <a:r>
              <a:rPr lang="en-US" sz="2400" dirty="0"/>
              <a:t>(</a:t>
            </a:r>
            <a:r>
              <a:rPr lang="en-US" sz="2400" dirty="0" err="1"/>
              <a:t>i</a:t>
            </a:r>
            <a:r>
              <a:rPr lang="en-US" sz="2400" dirty="0"/>
              <a:t>)Off-invoice / Free goods</a:t>
            </a:r>
          </a:p>
          <a:p>
            <a:pPr marL="1255713" indent="-341313" algn="just" eaLnBrk="1" hangingPunct="1">
              <a:lnSpc>
                <a:spcPct val="150000"/>
              </a:lnSpc>
              <a:spcBef>
                <a:spcPts val="0"/>
              </a:spcBef>
              <a:buFontTx/>
              <a:buNone/>
              <a:defRPr/>
            </a:pPr>
            <a:r>
              <a:rPr lang="en-US" sz="2400" dirty="0"/>
              <a:t>(ii)Slotting allowance</a:t>
            </a:r>
          </a:p>
          <a:p>
            <a:pPr marL="1255713" indent="-341313" algn="just" eaLnBrk="1" hangingPunct="1">
              <a:lnSpc>
                <a:spcPct val="150000"/>
              </a:lnSpc>
              <a:spcBef>
                <a:spcPts val="0"/>
              </a:spcBef>
              <a:buFontTx/>
              <a:buNone/>
              <a:defRPr/>
            </a:pPr>
            <a:r>
              <a:rPr lang="en-US" sz="2400" dirty="0"/>
              <a:t>(iii)Promotional / Merchandising allowance</a:t>
            </a:r>
          </a:p>
          <a:p>
            <a:pPr marL="1255713" indent="-341313" algn="just" eaLnBrk="1" hangingPunct="1">
              <a:lnSpc>
                <a:spcPct val="150000"/>
              </a:lnSpc>
              <a:spcBef>
                <a:spcPts val="0"/>
              </a:spcBef>
              <a:buFontTx/>
              <a:buNone/>
              <a:defRPr/>
            </a:pPr>
            <a:r>
              <a:rPr lang="en-US" sz="2400" dirty="0"/>
              <a:t>(iv)Drop-ship allowance</a:t>
            </a:r>
          </a:p>
          <a:p>
            <a:pPr marL="1255713" indent="-341313" algn="just" eaLnBrk="1" hangingPunct="1">
              <a:lnSpc>
                <a:spcPct val="150000"/>
              </a:lnSpc>
              <a:spcBef>
                <a:spcPts val="0"/>
              </a:spcBef>
              <a:buFontTx/>
              <a:buNone/>
              <a:defRPr/>
            </a:pPr>
            <a:endParaRPr lang="en-US" sz="2400" dirty="0"/>
          </a:p>
          <a:p>
            <a:pPr marL="914400" indent="-452438" algn="just" eaLnBrk="1" hangingPunct="1">
              <a:lnSpc>
                <a:spcPct val="150000"/>
              </a:lnSpc>
              <a:spcBef>
                <a:spcPts val="0"/>
              </a:spcBef>
              <a:defRPr/>
            </a:pPr>
            <a:endParaRPr lang="en-US" sz="24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-381000" y="381000"/>
            <a:ext cx="9737725" cy="1077913"/>
          </a:xfrm>
          <a:noFill/>
        </p:spPr>
        <p:txBody>
          <a:bodyPr>
            <a:spAutoFit/>
          </a:bodyPr>
          <a:lstStyle/>
          <a:p>
            <a:pPr eaLnBrk="1" hangingPunct="1"/>
            <a:r>
              <a:rPr lang="en-US" altLang="en-US" sz="3200" b="1" dirty="0">
                <a:solidFill>
                  <a:srgbClr val="CC3300"/>
                </a:solidFill>
              </a:rPr>
              <a:t>Trade Allowances </a:t>
            </a:r>
            <a:r>
              <a:rPr lang="en-US" altLang="en-US" sz="2400" b="1" dirty="0">
                <a:solidFill>
                  <a:srgbClr val="CC3300"/>
                </a:solidFill>
              </a:rPr>
              <a:t>(Continued) </a:t>
            </a:r>
            <a:br>
              <a:rPr lang="en-US" altLang="en-US" sz="3200" b="1" dirty="0">
                <a:solidFill>
                  <a:srgbClr val="CC3300"/>
                </a:solidFill>
              </a:rPr>
            </a:br>
            <a:r>
              <a:rPr lang="en-US" altLang="en-US" sz="3200" b="1" dirty="0">
                <a:solidFill>
                  <a:srgbClr val="0070C0"/>
                </a:solidFill>
              </a:rPr>
              <a:t>(</a:t>
            </a:r>
            <a:r>
              <a:rPr lang="en-US" altLang="en-US" sz="3000" b="1" dirty="0" err="1">
                <a:solidFill>
                  <a:srgbClr val="0070C0"/>
                </a:solidFill>
              </a:rPr>
              <a:t>i</a:t>
            </a:r>
            <a:r>
              <a:rPr lang="en-US" altLang="en-US" sz="3000" b="1" dirty="0">
                <a:solidFill>
                  <a:srgbClr val="0070C0"/>
                </a:solidFill>
              </a:rPr>
              <a:t>) </a:t>
            </a:r>
            <a:r>
              <a:rPr lang="en-US" altLang="en-US" sz="2800" b="1" dirty="0">
                <a:solidFill>
                  <a:srgbClr val="0070C0"/>
                </a:solidFill>
              </a:rPr>
              <a:t>Off-Invoice / Free Goods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" y="1371600"/>
            <a:ext cx="8686800" cy="4876800"/>
          </a:xfrm>
        </p:spPr>
        <p:txBody>
          <a:bodyPr/>
          <a:lstStyle/>
          <a:p>
            <a:pPr marL="914400" indent="-452438" algn="just" eaLnBrk="1" hangingPunct="1">
              <a:lnSpc>
                <a:spcPct val="150000"/>
              </a:lnSpc>
              <a:spcBef>
                <a:spcPts val="0"/>
              </a:spcBef>
              <a:defRPr/>
            </a:pPr>
            <a:r>
              <a:rPr lang="en-US" sz="2500" dirty="0"/>
              <a:t>Offered as allowance to resellers to buy a manufacturer’s products.</a:t>
            </a:r>
          </a:p>
          <a:p>
            <a:pPr marL="914400" indent="-452438" algn="just" eaLnBrk="1" hangingPunct="1">
              <a:lnSpc>
                <a:spcPct val="150000"/>
              </a:lnSpc>
              <a:spcBef>
                <a:spcPts val="0"/>
              </a:spcBef>
              <a:defRPr/>
            </a:pPr>
            <a:r>
              <a:rPr lang="en-US" sz="2500" dirty="0"/>
              <a:t>This Allowance or incentive is given by methods like:</a:t>
            </a:r>
          </a:p>
          <a:p>
            <a:pPr marL="1255713" indent="-341313" algn="just" eaLnBrk="1" hangingPunct="1">
              <a:lnSpc>
                <a:spcPct val="150000"/>
              </a:lnSpc>
              <a:spcBef>
                <a:spcPts val="0"/>
              </a:spcBef>
              <a:defRPr/>
            </a:pPr>
            <a:r>
              <a:rPr lang="en-US" sz="2500" dirty="0"/>
              <a:t>A discount on ordered cases or </a:t>
            </a:r>
          </a:p>
          <a:p>
            <a:pPr marL="1255713" indent="-341313" algn="just" eaLnBrk="1" hangingPunct="1">
              <a:lnSpc>
                <a:spcPct val="150000"/>
              </a:lnSpc>
              <a:spcBef>
                <a:spcPts val="0"/>
              </a:spcBef>
              <a:defRPr/>
            </a:pPr>
            <a:r>
              <a:rPr lang="en-US" sz="2500" dirty="0"/>
              <a:t>Free goods on purchase of specific number of  cases.</a:t>
            </a:r>
          </a:p>
          <a:p>
            <a:pPr marL="914400" indent="-452438" algn="just" eaLnBrk="1" hangingPunct="1">
              <a:lnSpc>
                <a:spcPct val="150000"/>
              </a:lnSpc>
              <a:spcBef>
                <a:spcPts val="0"/>
              </a:spcBef>
              <a:defRPr/>
            </a:pPr>
            <a:r>
              <a:rPr lang="en-US" sz="2500" b="1" kern="1200" dirty="0">
                <a:solidFill>
                  <a:srgbClr val="0066FF"/>
                </a:solidFill>
              </a:rPr>
              <a:t>Advantages:</a:t>
            </a:r>
            <a:r>
              <a:rPr lang="en-US" sz="2500" dirty="0"/>
              <a:t> Effective and easy to implement.</a:t>
            </a:r>
          </a:p>
          <a:p>
            <a:pPr marL="914400" indent="-452438" algn="just" eaLnBrk="1" hangingPunct="1">
              <a:lnSpc>
                <a:spcPct val="150000"/>
              </a:lnSpc>
              <a:spcBef>
                <a:spcPts val="0"/>
              </a:spcBef>
              <a:defRPr/>
            </a:pPr>
            <a:endParaRPr lang="en-US" sz="25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381000"/>
            <a:ext cx="7048724" cy="1077218"/>
          </a:xfrm>
          <a:noFill/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3200" b="1" dirty="0">
                <a:solidFill>
                  <a:srgbClr val="CC3300"/>
                </a:solidFill>
              </a:rPr>
              <a:t>Trade Allowances </a:t>
            </a:r>
            <a:r>
              <a:rPr lang="en-US" altLang="en-US" sz="1600" b="1" dirty="0">
                <a:solidFill>
                  <a:srgbClr val="CC3300"/>
                </a:solidFill>
              </a:rPr>
              <a:t>(</a:t>
            </a:r>
            <a:r>
              <a:rPr lang="en-US" altLang="en-US" sz="2400" b="1" dirty="0">
                <a:solidFill>
                  <a:srgbClr val="CC3300"/>
                </a:solidFill>
              </a:rPr>
              <a:t>Continued) </a:t>
            </a:r>
            <a:br>
              <a:rPr lang="en-US" altLang="en-US" sz="3200" b="1" dirty="0">
                <a:solidFill>
                  <a:srgbClr val="CC3300"/>
                </a:solidFill>
              </a:rPr>
            </a:br>
            <a:r>
              <a:rPr lang="en-US" altLang="en-US" sz="3200" b="1" dirty="0">
                <a:solidFill>
                  <a:srgbClr val="0070C0"/>
                </a:solidFill>
              </a:rPr>
              <a:t>(</a:t>
            </a:r>
            <a:r>
              <a:rPr lang="en-US" altLang="en-US" sz="2800" b="1" dirty="0">
                <a:solidFill>
                  <a:srgbClr val="0070C0"/>
                </a:solidFill>
              </a:rPr>
              <a:t>ii)Slotting / Stocking Allowance or Fees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" y="1600200"/>
            <a:ext cx="8686800" cy="4343400"/>
          </a:xfrm>
        </p:spPr>
        <p:txBody>
          <a:bodyPr/>
          <a:lstStyle/>
          <a:p>
            <a:pPr marL="914400" indent="-452438" algn="just" eaLnBrk="1" hangingPunct="1">
              <a:lnSpc>
                <a:spcPct val="150000"/>
              </a:lnSpc>
              <a:spcBef>
                <a:spcPct val="0"/>
              </a:spcBef>
              <a:defRPr/>
            </a:pPr>
            <a:r>
              <a:rPr lang="en-US" sz="2800" dirty="0"/>
              <a:t>Also called ‘Introductory allowance’ / ‘street money’.</a:t>
            </a:r>
          </a:p>
          <a:p>
            <a:pPr marL="914400" indent="-452438" algn="just" eaLnBrk="1" hangingPunct="1">
              <a:lnSpc>
                <a:spcPct val="150000"/>
              </a:lnSpc>
              <a:spcBef>
                <a:spcPct val="0"/>
              </a:spcBef>
              <a:defRPr/>
            </a:pPr>
            <a:r>
              <a:rPr lang="en-US" sz="2800" dirty="0"/>
              <a:t>Paid by a manufacturer to retailers for handling a new product.</a:t>
            </a:r>
          </a:p>
          <a:p>
            <a:pPr marL="914400" indent="-452438" algn="just" eaLnBrk="1" hangingPunct="1">
              <a:lnSpc>
                <a:spcPct val="150000"/>
              </a:lnSpc>
              <a:spcBef>
                <a:spcPct val="0"/>
              </a:spcBef>
              <a:defRPr/>
            </a:pPr>
            <a:r>
              <a:rPr lang="en-US" sz="2800" dirty="0">
                <a:highlight>
                  <a:srgbClr val="FFFF00"/>
                </a:highlight>
              </a:rPr>
              <a:t>Manufacturers feel slotting allowance / fees as unfair and high But retailers justify the allowance </a:t>
            </a:r>
            <a:endParaRPr lang="en-US" sz="2800" kern="1200" dirty="0">
              <a:highlight>
                <a:srgbClr val="FFFF00"/>
              </a:highlight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304800"/>
            <a:ext cx="8153400" cy="584200"/>
          </a:xfrm>
          <a:noFill/>
        </p:spPr>
        <p:txBody>
          <a:bodyPr>
            <a:spAutoFit/>
          </a:bodyPr>
          <a:lstStyle/>
          <a:p>
            <a:pPr eaLnBrk="1" hangingPunct="1"/>
            <a:r>
              <a:rPr lang="en-US" altLang="en-US" sz="3200" b="1" dirty="0">
                <a:solidFill>
                  <a:srgbClr val="CC3300"/>
                </a:solidFill>
              </a:rPr>
              <a:t>Trade Allowances </a:t>
            </a:r>
            <a:r>
              <a:rPr lang="en-US" altLang="en-US" sz="2400" b="1" dirty="0">
                <a:solidFill>
                  <a:srgbClr val="CC3300"/>
                </a:solidFill>
              </a:rPr>
              <a:t>(Continued)</a:t>
            </a:r>
            <a:endParaRPr lang="en-US" altLang="en-US" sz="2400" b="1" dirty="0">
              <a:solidFill>
                <a:srgbClr val="0070C0"/>
              </a:solidFill>
            </a:endParaRPr>
          </a:p>
        </p:txBody>
      </p:sp>
      <p:sp>
        <p:nvSpPr>
          <p:cNvPr id="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447800"/>
            <a:ext cx="8724900" cy="4800600"/>
          </a:xfrm>
        </p:spPr>
        <p:txBody>
          <a:bodyPr/>
          <a:lstStyle/>
          <a:p>
            <a:pPr marL="512763" indent="-280988" algn="just" eaLnBrk="1" hangingPunct="1">
              <a:spcBef>
                <a:spcPts val="0"/>
              </a:spcBef>
              <a:defRPr/>
            </a:pPr>
            <a:r>
              <a:rPr lang="en-US" sz="2200" dirty="0"/>
              <a:t>Given by a manufacturer to retailers / dealers / distributors for advertising, displaying and promoting products or brands.</a:t>
            </a:r>
          </a:p>
          <a:p>
            <a:pPr marL="512763" indent="-280988" algn="just" eaLnBrk="1" hangingPunct="1">
              <a:spcBef>
                <a:spcPts val="0"/>
              </a:spcBef>
              <a:defRPr/>
            </a:pPr>
            <a:r>
              <a:rPr lang="en-US" sz="2200" dirty="0"/>
              <a:t>Given as a discount on list price or deduction of an amount per case. Also called as </a:t>
            </a:r>
            <a:r>
              <a:rPr lang="en-US" sz="2200" u="sng" dirty="0"/>
              <a:t>‘ display ‘ or ‘ advertising ‘ allowance.</a:t>
            </a:r>
          </a:p>
          <a:p>
            <a:pPr marL="512763" indent="-280988" algn="just" eaLnBrk="1" hangingPunct="1">
              <a:spcBef>
                <a:spcPts val="0"/>
              </a:spcBef>
              <a:defRPr/>
            </a:pPr>
            <a:endParaRPr lang="en-US" sz="2200" u="sng" dirty="0"/>
          </a:p>
          <a:p>
            <a:pPr marL="512763" indent="-280988" algn="just" eaLnBrk="1" hangingPunct="1">
              <a:spcBef>
                <a:spcPts val="0"/>
              </a:spcBef>
              <a:defRPr/>
            </a:pPr>
            <a:endParaRPr lang="en-US" sz="2200" u="sng" dirty="0"/>
          </a:p>
          <a:p>
            <a:pPr marL="512763" indent="-280988" algn="just" eaLnBrk="1" hangingPunct="1">
              <a:spcBef>
                <a:spcPts val="0"/>
              </a:spcBef>
              <a:buFontTx/>
              <a:buNone/>
              <a:defRPr/>
            </a:pPr>
            <a:r>
              <a:rPr lang="en-US" sz="2800" b="1" kern="1200" dirty="0">
                <a:solidFill>
                  <a:srgbClr val="0066FF"/>
                </a:solidFill>
              </a:rPr>
              <a:t>(iv)Drop-Ship Allowance</a:t>
            </a:r>
          </a:p>
          <a:p>
            <a:pPr marL="512763" indent="-280988" algn="just" eaLnBrk="1" hangingPunct="1">
              <a:spcBef>
                <a:spcPts val="0"/>
              </a:spcBef>
              <a:defRPr/>
            </a:pPr>
            <a:r>
              <a:rPr lang="en-US" sz="2200" dirty="0"/>
              <a:t>Paid by a manufacturer to a retailer for bypassing a wholesaler / distributor for order placement.</a:t>
            </a:r>
          </a:p>
          <a:p>
            <a:pPr marL="512763" indent="-280988" algn="just" eaLnBrk="1" hangingPunct="1">
              <a:spcBef>
                <a:spcPts val="0"/>
              </a:spcBef>
              <a:defRPr/>
            </a:pPr>
            <a:r>
              <a:rPr lang="en-US" sz="2200" dirty="0"/>
              <a:t>Should be handled with care to avoid unsatisfactory relations with the wholesaler/distributor.</a:t>
            </a:r>
            <a:endParaRPr lang="en-US" sz="2200" b="1" kern="1200" dirty="0">
              <a:solidFill>
                <a:srgbClr val="0066FF"/>
              </a:solidFill>
            </a:endParaRPr>
          </a:p>
          <a:p>
            <a:pPr marL="512763" indent="-280988" algn="just" eaLnBrk="1" hangingPunct="1">
              <a:spcBef>
                <a:spcPts val="0"/>
              </a:spcBef>
              <a:buFontTx/>
              <a:buNone/>
              <a:defRPr/>
            </a:pPr>
            <a:endParaRPr lang="en-US" sz="2200" dirty="0"/>
          </a:p>
        </p:txBody>
      </p:sp>
      <p:sp>
        <p:nvSpPr>
          <p:cNvPr id="4" name="Rectangle 3"/>
          <p:cNvSpPr/>
          <p:nvPr/>
        </p:nvSpPr>
        <p:spPr>
          <a:xfrm>
            <a:off x="381000" y="923925"/>
            <a:ext cx="8382000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en-US" sz="2800" b="1" dirty="0">
                <a:solidFill>
                  <a:srgbClr val="0066FF"/>
                </a:solidFill>
                <a:latin typeface="+mn-lt"/>
              </a:rPr>
              <a:t>(iii)Promotional / Merchandising Allowance</a:t>
            </a:r>
            <a:endParaRPr lang="en-US" sz="2800" b="1" dirty="0">
              <a:solidFill>
                <a:srgbClr val="0066FF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9144000" cy="1077913"/>
          </a:xfrm>
          <a:noFill/>
        </p:spPr>
        <p:txBody>
          <a:bodyPr>
            <a:spAutoFit/>
          </a:bodyPr>
          <a:lstStyle/>
          <a:p>
            <a:pPr eaLnBrk="1" hangingPunct="1"/>
            <a:r>
              <a:rPr lang="en-US" altLang="en-US" sz="3200" b="1" dirty="0">
                <a:solidFill>
                  <a:srgbClr val="CC3300"/>
                </a:solidFill>
              </a:rPr>
              <a:t>Types of Trade Promotions </a:t>
            </a:r>
            <a:r>
              <a:rPr lang="en-US" altLang="en-US" sz="2400" b="1" dirty="0">
                <a:solidFill>
                  <a:srgbClr val="CC3300"/>
                </a:solidFill>
              </a:rPr>
              <a:t>(Continued)</a:t>
            </a:r>
            <a:br>
              <a:rPr lang="en-US" altLang="en-US" sz="1600" b="1" dirty="0">
                <a:solidFill>
                  <a:srgbClr val="CC3300"/>
                </a:solidFill>
              </a:rPr>
            </a:br>
            <a:r>
              <a:rPr lang="en-US" altLang="en-US" sz="3200" b="1" dirty="0">
                <a:solidFill>
                  <a:srgbClr val="0070C0"/>
                </a:solidFill>
              </a:rPr>
              <a:t>(</a:t>
            </a:r>
            <a:r>
              <a:rPr lang="en-US" altLang="en-US" sz="2800" b="1" dirty="0">
                <a:solidFill>
                  <a:srgbClr val="0070C0"/>
                </a:solidFill>
              </a:rPr>
              <a:t>2)Trade Contests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" y="1371600"/>
            <a:ext cx="8686800" cy="4800600"/>
          </a:xfrm>
        </p:spPr>
        <p:txBody>
          <a:bodyPr/>
          <a:lstStyle/>
          <a:p>
            <a:pPr marL="682625" indent="-450850" algn="just" eaLnBrk="1" hangingPunct="1">
              <a:spcBef>
                <a:spcPts val="0"/>
              </a:spcBef>
              <a:defRPr/>
            </a:pPr>
            <a:r>
              <a:rPr lang="en-US" sz="2000" dirty="0"/>
              <a:t>Manufacturer–sponsored contests, directed at salespeople of retailers, distributers or wholesalers.</a:t>
            </a:r>
          </a:p>
          <a:p>
            <a:pPr marL="682625" indent="-450850" algn="just" eaLnBrk="1" hangingPunct="1">
              <a:spcBef>
                <a:spcPts val="0"/>
              </a:spcBef>
              <a:defRPr/>
            </a:pPr>
            <a:r>
              <a:rPr lang="en-US" sz="2000" dirty="0"/>
              <a:t>Monetary rewards are given to salespeople, known as </a:t>
            </a:r>
            <a:r>
              <a:rPr lang="en-US" sz="2000" kern="1200" dirty="0"/>
              <a:t>spiffs </a:t>
            </a:r>
            <a:r>
              <a:rPr lang="en-US" sz="2000" dirty="0"/>
              <a:t>or </a:t>
            </a:r>
            <a:r>
              <a:rPr lang="en-US" sz="2000" kern="1200" dirty="0"/>
              <a:t>push money, for selling the manufacturer’s brands / products.</a:t>
            </a:r>
          </a:p>
          <a:p>
            <a:pPr marL="682625" indent="-450850" algn="just" eaLnBrk="1" hangingPunct="1">
              <a:spcBef>
                <a:spcPts val="0"/>
              </a:spcBef>
              <a:defRPr/>
            </a:pPr>
            <a:r>
              <a:rPr lang="en-US" sz="2000" dirty="0"/>
              <a:t>Work well for exclusive dealers.</a:t>
            </a:r>
            <a:endParaRPr lang="en-US" sz="2000" kern="1200" dirty="0"/>
          </a:p>
          <a:p>
            <a:pPr marL="682625" indent="-450850" algn="ctr" eaLnBrk="1" hangingPunct="1">
              <a:spcBef>
                <a:spcPts val="0"/>
              </a:spcBef>
              <a:buFontTx/>
              <a:buNone/>
              <a:defRPr/>
            </a:pPr>
            <a:r>
              <a:rPr lang="en-US" sz="2800" b="1" kern="1200" dirty="0">
                <a:solidFill>
                  <a:srgbClr val="0066FF"/>
                </a:solidFill>
              </a:rPr>
              <a:t>(</a:t>
            </a:r>
            <a:r>
              <a:rPr lang="en-US" sz="2800" b="1" kern="1200" dirty="0">
                <a:solidFill>
                  <a:srgbClr val="0070C0"/>
                </a:solidFill>
              </a:rPr>
              <a:t>3)Training Programs</a:t>
            </a:r>
          </a:p>
          <a:p>
            <a:pPr marL="682625" indent="-450850" algn="just" eaLnBrk="1" hangingPunct="1">
              <a:spcBef>
                <a:spcPts val="0"/>
              </a:spcBef>
              <a:defRPr/>
            </a:pPr>
            <a:r>
              <a:rPr lang="en-US" sz="2000" dirty="0"/>
              <a:t>Some manufacturers conduct training programs for retailers’,  dealers’ or distributors’ salespeople.</a:t>
            </a:r>
          </a:p>
          <a:p>
            <a:pPr marL="682625" indent="-450850" algn="just" eaLnBrk="1" hangingPunct="1">
              <a:spcBef>
                <a:spcPts val="0"/>
              </a:spcBef>
              <a:defRPr/>
            </a:pPr>
            <a:r>
              <a:rPr lang="en-US" sz="2000" dirty="0"/>
              <a:t>Due to more knowledge, these salespeople sell such manufacturers’ brands more than other brands</a:t>
            </a:r>
            <a:r>
              <a:rPr lang="en-US" sz="2800" dirty="0"/>
              <a:t>.</a:t>
            </a:r>
          </a:p>
          <a:p>
            <a:pPr marL="682625" indent="-450850" algn="just" eaLnBrk="1" hangingPunct="1">
              <a:spcBef>
                <a:spcPts val="0"/>
              </a:spcBef>
              <a:buFontTx/>
              <a:buNone/>
              <a:defRPr/>
            </a:pPr>
            <a:r>
              <a:rPr lang="en-US" sz="2800" dirty="0"/>
              <a:t>                       </a:t>
            </a:r>
            <a:r>
              <a:rPr lang="en-US" sz="2800" b="1" dirty="0">
                <a:solidFill>
                  <a:srgbClr val="0070C0"/>
                </a:solidFill>
              </a:rPr>
              <a:t>(4) Trade Incentive</a:t>
            </a:r>
          </a:p>
          <a:p>
            <a:pPr marL="682625" indent="-450850" algn="just" eaLnBrk="1" hangingPunct="1">
              <a:spcBef>
                <a:spcPts val="0"/>
              </a:spcBef>
              <a:defRPr/>
            </a:pPr>
            <a:r>
              <a:rPr lang="en-US" sz="2000" dirty="0"/>
              <a:t>It is a cash payment to retailers’ salespeople who sell the manufacturer’s brand.</a:t>
            </a:r>
          </a:p>
          <a:p>
            <a:pPr marL="682625" indent="-450850" algn="just" eaLnBrk="1" hangingPunct="1">
              <a:spcBef>
                <a:spcPts val="0"/>
              </a:spcBef>
              <a:defRPr/>
            </a:pPr>
            <a:r>
              <a:rPr lang="en-US" sz="2000" dirty="0"/>
              <a:t>Many retailers/dealers do not allow participation of their salespeople.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2133600" y="381000"/>
            <a:ext cx="5783263" cy="584200"/>
          </a:xfrm>
          <a:noFill/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3200" b="1" dirty="0">
                <a:solidFill>
                  <a:srgbClr val="C00000"/>
                </a:solidFill>
              </a:rPr>
              <a:t>(5)Trade Shows / Exhibitions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" y="914400"/>
            <a:ext cx="8686800" cy="5257800"/>
          </a:xfrm>
        </p:spPr>
        <p:txBody>
          <a:bodyPr/>
          <a:lstStyle/>
          <a:p>
            <a:pPr marL="682625" indent="-450850" algn="just" eaLnBrk="1" hangingPunct="1">
              <a:spcBef>
                <a:spcPts val="0"/>
              </a:spcBef>
              <a:defRPr/>
            </a:pPr>
            <a:r>
              <a:rPr lang="en-US" sz="2200" dirty="0"/>
              <a:t>Industry associations organize trade shows, trade fairs or exhibitions every year.</a:t>
            </a:r>
          </a:p>
          <a:p>
            <a:pPr marL="682625" indent="-450850" algn="just" eaLnBrk="1" hangingPunct="1">
              <a:spcBef>
                <a:spcPts val="0"/>
              </a:spcBef>
              <a:defRPr/>
            </a:pPr>
            <a:r>
              <a:rPr lang="en-US" sz="2200" dirty="0"/>
              <a:t>Participating suppliers buy space, set up their booths, arrange displays and demonstrations of their products.</a:t>
            </a:r>
          </a:p>
          <a:p>
            <a:pPr marL="231775" indent="0" algn="just" eaLnBrk="1" hangingPunct="1">
              <a:spcBef>
                <a:spcPts val="0"/>
              </a:spcBef>
              <a:buFontTx/>
              <a:buNone/>
              <a:defRPr/>
            </a:pPr>
            <a:endParaRPr lang="en-US" sz="2200" b="1" kern="1200" dirty="0">
              <a:solidFill>
                <a:srgbClr val="0066FF"/>
              </a:solidFill>
            </a:endParaRPr>
          </a:p>
          <a:p>
            <a:pPr marL="682625" indent="-450850" eaLnBrk="1" hangingPunct="1">
              <a:spcBef>
                <a:spcPts val="0"/>
              </a:spcBef>
              <a:buFontTx/>
              <a:buNone/>
              <a:defRPr/>
            </a:pPr>
            <a:r>
              <a:rPr lang="en-US" sz="2500" b="1" kern="1200" dirty="0">
                <a:solidFill>
                  <a:srgbClr val="0066FF"/>
                </a:solidFill>
              </a:rPr>
              <a:t>             Benefits of Trade Shows / Exhibitions</a:t>
            </a:r>
          </a:p>
          <a:p>
            <a:pPr marL="1146175" indent="-463550" algn="just" eaLnBrk="1" hangingPunct="1">
              <a:spcBef>
                <a:spcPts val="0"/>
              </a:spcBef>
              <a:defRPr/>
            </a:pPr>
            <a:r>
              <a:rPr lang="en-US" sz="2200" dirty="0"/>
              <a:t>Identifying prospective customers.</a:t>
            </a:r>
          </a:p>
          <a:p>
            <a:pPr marL="1146175" indent="-463550" algn="just" eaLnBrk="1" hangingPunct="1">
              <a:spcBef>
                <a:spcPts val="0"/>
              </a:spcBef>
              <a:defRPr/>
            </a:pPr>
            <a:r>
              <a:rPr lang="en-US" sz="2200" dirty="0"/>
              <a:t>Generating sales leads and sales.</a:t>
            </a:r>
          </a:p>
          <a:p>
            <a:pPr marL="1146175" indent="-463550" algn="just" eaLnBrk="1" hangingPunct="1">
              <a:spcBef>
                <a:spcPts val="0"/>
              </a:spcBef>
              <a:defRPr/>
            </a:pPr>
            <a:r>
              <a:rPr lang="en-US" sz="2200" dirty="0"/>
              <a:t>Introducing new products.</a:t>
            </a:r>
          </a:p>
          <a:p>
            <a:pPr marL="1146175" indent="-463550" algn="just" eaLnBrk="1" hangingPunct="1">
              <a:spcBef>
                <a:spcPts val="0"/>
              </a:spcBef>
              <a:defRPr/>
            </a:pPr>
            <a:r>
              <a:rPr lang="en-US" sz="2200" dirty="0"/>
              <a:t>Meeting customers and booking orders.</a:t>
            </a:r>
          </a:p>
          <a:p>
            <a:pPr marL="1146175" indent="-463550" algn="just" eaLnBrk="1" hangingPunct="1">
              <a:spcBef>
                <a:spcPts val="0"/>
              </a:spcBef>
              <a:defRPr/>
            </a:pPr>
            <a:r>
              <a:rPr lang="en-US" sz="2200" dirty="0"/>
              <a:t>Gathering competitive information.</a:t>
            </a:r>
          </a:p>
          <a:p>
            <a:pPr marL="1146175" indent="-463550" algn="just" eaLnBrk="1" hangingPunct="1">
              <a:spcBef>
                <a:spcPts val="0"/>
              </a:spcBef>
              <a:defRPr/>
            </a:pPr>
            <a:r>
              <a:rPr lang="en-US" sz="2200" dirty="0"/>
              <a:t>Developing relationships with key customers and intermediaries.</a:t>
            </a:r>
          </a:p>
          <a:p>
            <a:pPr marL="231775" indent="0" algn="just" eaLnBrk="1" hangingPunct="1">
              <a:spcBef>
                <a:spcPts val="0"/>
              </a:spcBef>
              <a:buNone/>
              <a:defRPr/>
            </a:pPr>
            <a:endParaRPr lang="en-US" sz="25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2133600" y="381000"/>
            <a:ext cx="5534025" cy="584200"/>
          </a:xfrm>
          <a:noFill/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3200" b="1" dirty="0">
                <a:solidFill>
                  <a:srgbClr val="C00000"/>
                </a:solidFill>
              </a:rPr>
              <a:t>(6) Cooperative Advertising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90600"/>
            <a:ext cx="8686800" cy="5181600"/>
          </a:xfrm>
        </p:spPr>
        <p:txBody>
          <a:bodyPr/>
          <a:lstStyle/>
          <a:p>
            <a:pPr marL="682625" indent="-450850" algn="just" eaLnBrk="1" hangingPunct="1">
              <a:lnSpc>
                <a:spcPct val="130000"/>
              </a:lnSpc>
              <a:spcBef>
                <a:spcPts val="0"/>
              </a:spcBef>
              <a:buFontTx/>
              <a:buNone/>
              <a:defRPr/>
            </a:pPr>
            <a:r>
              <a:rPr lang="en-US" sz="2800" dirty="0"/>
              <a:t>The  cost of advertising is shared by two or more organizations.</a:t>
            </a:r>
          </a:p>
          <a:p>
            <a:pPr marL="682625" indent="-450850" algn="just" eaLnBrk="1" hangingPunct="1">
              <a:lnSpc>
                <a:spcPct val="130000"/>
              </a:lnSpc>
              <a:spcBef>
                <a:spcPts val="0"/>
              </a:spcBef>
              <a:buFontTx/>
              <a:buNone/>
              <a:defRPr/>
            </a:pPr>
            <a:r>
              <a:rPr lang="en-US" sz="2800" b="1" kern="1200" dirty="0">
                <a:solidFill>
                  <a:srgbClr val="0066FF"/>
                </a:solidFill>
              </a:rPr>
              <a:t>Three Types of Cooperative Advertising:</a:t>
            </a:r>
          </a:p>
          <a:p>
            <a:pPr marL="1146175" indent="-463550" algn="just" eaLnBrk="1" hangingPunct="1">
              <a:lnSpc>
                <a:spcPct val="130000"/>
              </a:lnSpc>
              <a:spcBef>
                <a:spcPts val="0"/>
              </a:spcBef>
              <a:defRPr/>
            </a:pPr>
            <a:r>
              <a:rPr lang="en-US" sz="2800" dirty="0"/>
              <a:t>Horizontal cooperative advertising.</a:t>
            </a:r>
          </a:p>
          <a:p>
            <a:pPr marL="1146175" indent="-463550" algn="just" eaLnBrk="1" hangingPunct="1">
              <a:lnSpc>
                <a:spcPct val="130000"/>
              </a:lnSpc>
              <a:spcBef>
                <a:spcPts val="0"/>
              </a:spcBef>
              <a:defRPr/>
            </a:pPr>
            <a:r>
              <a:rPr lang="en-US" sz="2800" dirty="0"/>
              <a:t>Vertical cooperative advertising.</a:t>
            </a:r>
          </a:p>
          <a:p>
            <a:pPr marL="1146175" indent="-463550" eaLnBrk="1" hangingPunct="1">
              <a:lnSpc>
                <a:spcPct val="130000"/>
              </a:lnSpc>
              <a:spcBef>
                <a:spcPts val="0"/>
              </a:spcBef>
              <a:defRPr/>
            </a:pPr>
            <a:r>
              <a:rPr lang="en-US" sz="2800" dirty="0"/>
              <a:t>Ingredient–sponsored cooperative advertising.</a:t>
            </a:r>
          </a:p>
          <a:p>
            <a:pPr marL="231775" indent="0" algn="just" eaLnBrk="1" hangingPunct="1">
              <a:lnSpc>
                <a:spcPct val="130000"/>
              </a:lnSpc>
              <a:spcBef>
                <a:spcPts val="0"/>
              </a:spcBef>
              <a:buFontTx/>
              <a:buNone/>
              <a:defRPr/>
            </a:pPr>
            <a:r>
              <a:rPr lang="en-US" sz="2800" dirty="0"/>
              <a:t>Only the vertical cooperative advertising is categorized as trade oriented promotion.</a:t>
            </a:r>
          </a:p>
          <a:p>
            <a:pPr marL="682625" indent="-450850" algn="just" eaLnBrk="1" hangingPunct="1">
              <a:spcBef>
                <a:spcPts val="0"/>
              </a:spcBef>
              <a:defRPr/>
            </a:pPr>
            <a:endParaRPr lang="en-US" sz="28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543800" cy="584200"/>
          </a:xfrm>
          <a:noFill/>
        </p:spPr>
        <p:txBody>
          <a:bodyPr>
            <a:spAutoFit/>
          </a:bodyPr>
          <a:lstStyle/>
          <a:p>
            <a:pPr eaLnBrk="1" hangingPunct="1"/>
            <a:r>
              <a:rPr lang="en-US" altLang="en-US" sz="3200" b="1" dirty="0">
                <a:solidFill>
                  <a:srgbClr val="CC3300"/>
                </a:solidFill>
              </a:rPr>
              <a:t>(III) Sales Force Promotions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838200"/>
            <a:ext cx="7772400" cy="5181600"/>
          </a:xfrm>
        </p:spPr>
        <p:txBody>
          <a:bodyPr/>
          <a:lstStyle/>
          <a:p>
            <a:pPr marL="231775" indent="-231775" algn="just" eaLnBrk="1" hangingPunct="1">
              <a:lnSpc>
                <a:spcPct val="150000"/>
              </a:lnSpc>
              <a:spcBef>
                <a:spcPts val="0"/>
              </a:spcBef>
              <a:defRPr/>
            </a:pPr>
            <a:r>
              <a:rPr lang="en-US" sz="2500" dirty="0"/>
              <a:t>Sales promotions directed at salespeople.</a:t>
            </a:r>
          </a:p>
          <a:p>
            <a:pPr marL="682625" indent="-450850" eaLnBrk="1" hangingPunct="1">
              <a:lnSpc>
                <a:spcPct val="150000"/>
              </a:lnSpc>
              <a:spcBef>
                <a:spcPts val="0"/>
              </a:spcBef>
              <a:buFontTx/>
              <a:buNone/>
              <a:defRPr/>
            </a:pPr>
            <a:r>
              <a:rPr lang="en-US" sz="2800" b="1" kern="1200" dirty="0">
                <a:solidFill>
                  <a:srgbClr val="0066FF"/>
                </a:solidFill>
              </a:rPr>
              <a:t>Main Objectives</a:t>
            </a:r>
          </a:p>
          <a:p>
            <a:pPr marL="1146175" indent="-463550" algn="just" eaLnBrk="1" hangingPunct="1">
              <a:lnSpc>
                <a:spcPct val="120000"/>
              </a:lnSpc>
              <a:spcBef>
                <a:spcPts val="0"/>
              </a:spcBef>
              <a:defRPr/>
            </a:pPr>
            <a:r>
              <a:rPr lang="en-US" sz="2500" dirty="0"/>
              <a:t>Improve sales force performance.</a:t>
            </a:r>
          </a:p>
          <a:p>
            <a:pPr marL="1146175" indent="-463550" algn="just" eaLnBrk="1" hangingPunct="1">
              <a:lnSpc>
                <a:spcPct val="120000"/>
              </a:lnSpc>
              <a:spcBef>
                <a:spcPts val="0"/>
              </a:spcBef>
              <a:defRPr/>
            </a:pPr>
            <a:r>
              <a:rPr lang="en-US" sz="2500" dirty="0"/>
              <a:t>Increase sales volume &amp; reduce selling cost.</a:t>
            </a:r>
          </a:p>
          <a:p>
            <a:pPr marL="1146175" indent="-463550" algn="just" eaLnBrk="1" hangingPunct="1">
              <a:lnSpc>
                <a:spcPct val="120000"/>
              </a:lnSpc>
              <a:spcBef>
                <a:spcPts val="0"/>
              </a:spcBef>
              <a:defRPr/>
            </a:pPr>
            <a:r>
              <a:rPr lang="en-US" sz="2500" dirty="0"/>
              <a:t>Develop prospective customers’ list.</a:t>
            </a:r>
          </a:p>
          <a:p>
            <a:pPr marL="1146175" indent="-463550" algn="just" eaLnBrk="1" hangingPunct="1">
              <a:lnSpc>
                <a:spcPct val="120000"/>
              </a:lnSpc>
              <a:spcBef>
                <a:spcPts val="0"/>
              </a:spcBef>
              <a:defRPr/>
            </a:pPr>
            <a:r>
              <a:rPr lang="en-US" sz="2500" dirty="0"/>
              <a:t>Build sales force moral and enthusiasm.</a:t>
            </a:r>
          </a:p>
          <a:p>
            <a:pPr marL="1146175" indent="-463550" algn="just" eaLnBrk="1" hangingPunct="1">
              <a:lnSpc>
                <a:spcPct val="120000"/>
              </a:lnSpc>
              <a:spcBef>
                <a:spcPts val="0"/>
              </a:spcBef>
              <a:defRPr/>
            </a:pPr>
            <a:r>
              <a:rPr lang="en-US" sz="2500" dirty="0"/>
              <a:t>Promote new products.</a:t>
            </a:r>
          </a:p>
          <a:p>
            <a:pPr marL="682625" indent="-450850" eaLnBrk="1" hangingPunct="1">
              <a:lnSpc>
                <a:spcPct val="150000"/>
              </a:lnSpc>
              <a:spcBef>
                <a:spcPts val="0"/>
              </a:spcBef>
              <a:buFontTx/>
              <a:buNone/>
              <a:defRPr/>
            </a:pPr>
            <a:r>
              <a:rPr lang="en-US" sz="2800" b="1" kern="1200" dirty="0">
                <a:solidFill>
                  <a:srgbClr val="0066FF"/>
                </a:solidFill>
              </a:rPr>
              <a:t>Major Tools of Sales Force Promotions</a:t>
            </a:r>
          </a:p>
          <a:p>
            <a:pPr marL="1146175" indent="-463550" algn="just" eaLnBrk="1" hangingPunct="1">
              <a:lnSpc>
                <a:spcPct val="120000"/>
              </a:lnSpc>
              <a:spcBef>
                <a:spcPts val="0"/>
              </a:spcBef>
              <a:buFontTx/>
              <a:buNone/>
              <a:defRPr/>
            </a:pPr>
            <a:r>
              <a:rPr lang="en-US" sz="2500" dirty="0"/>
              <a:t>(</a:t>
            </a:r>
            <a:r>
              <a:rPr lang="en-US" sz="2500" dirty="0" err="1"/>
              <a:t>i</a:t>
            </a:r>
            <a:r>
              <a:rPr lang="en-US" sz="2500" dirty="0"/>
              <a:t>)Sales contests,(ii) Incentive schemes,</a:t>
            </a:r>
          </a:p>
          <a:p>
            <a:pPr marL="1146175" indent="-463550" algn="just" eaLnBrk="1" hangingPunct="1">
              <a:lnSpc>
                <a:spcPct val="120000"/>
              </a:lnSpc>
              <a:spcBef>
                <a:spcPts val="0"/>
              </a:spcBef>
              <a:buFontTx/>
              <a:buNone/>
              <a:defRPr/>
            </a:pPr>
            <a:r>
              <a:rPr lang="en-US" sz="2500" dirty="0"/>
              <a:t>(iii)Sales meetings, (iv) Training programs, and</a:t>
            </a:r>
          </a:p>
          <a:p>
            <a:pPr marL="1146175" indent="-463550" algn="just" eaLnBrk="1" hangingPunct="1">
              <a:lnSpc>
                <a:spcPct val="120000"/>
              </a:lnSpc>
              <a:spcBef>
                <a:spcPts val="0"/>
              </a:spcBef>
              <a:buFontTx/>
              <a:buNone/>
              <a:defRPr/>
            </a:pPr>
            <a:r>
              <a:rPr lang="en-US" sz="2500" dirty="0"/>
              <a:t>(v)Sales manuals.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543800" cy="584200"/>
          </a:xfrm>
          <a:noFill/>
        </p:spPr>
        <p:txBody>
          <a:bodyPr>
            <a:spAutoFit/>
          </a:bodyPr>
          <a:lstStyle/>
          <a:p>
            <a:pPr eaLnBrk="1" hangingPunct="1"/>
            <a:r>
              <a:rPr lang="en-US" altLang="en-US" sz="3200" b="1">
                <a:solidFill>
                  <a:srgbClr val="CC3300"/>
                </a:solidFill>
              </a:rPr>
              <a:t>(i) Sales Contests 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914400"/>
            <a:ext cx="7772400" cy="5105400"/>
          </a:xfrm>
        </p:spPr>
        <p:txBody>
          <a:bodyPr/>
          <a:lstStyle/>
          <a:p>
            <a:pPr marL="231775" indent="-231775" algn="just" eaLnBrk="1" hangingPunct="1">
              <a:lnSpc>
                <a:spcPct val="150000"/>
              </a:lnSpc>
              <a:spcBef>
                <a:spcPts val="0"/>
              </a:spcBef>
              <a:defRPr/>
            </a:pPr>
            <a:r>
              <a:rPr lang="en-US" sz="2500" dirty="0"/>
              <a:t>Meant for the company salespeople.</a:t>
            </a:r>
          </a:p>
          <a:p>
            <a:pPr marL="231775" indent="-231775" algn="just" eaLnBrk="1" hangingPunct="1">
              <a:lnSpc>
                <a:spcPct val="150000"/>
              </a:lnSpc>
              <a:spcBef>
                <a:spcPts val="0"/>
              </a:spcBef>
              <a:defRPr/>
            </a:pPr>
            <a:r>
              <a:rPr lang="en-US" sz="2500" dirty="0"/>
              <a:t>They win prizes, if sales targets or quotas achieved.</a:t>
            </a:r>
          </a:p>
          <a:p>
            <a:pPr marL="231775" indent="-231775" algn="just" eaLnBrk="1" hangingPunct="1">
              <a:lnSpc>
                <a:spcPct val="150000"/>
              </a:lnSpc>
              <a:spcBef>
                <a:spcPts val="0"/>
              </a:spcBef>
              <a:defRPr/>
            </a:pPr>
            <a:r>
              <a:rPr lang="en-US" sz="2500" dirty="0"/>
              <a:t>Typically held for a short period.</a:t>
            </a:r>
          </a:p>
          <a:p>
            <a:pPr marL="682625" indent="-450850"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r>
              <a:rPr lang="en-US" b="1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(ii)Incentive Schemes</a:t>
            </a:r>
          </a:p>
          <a:p>
            <a:pPr marL="231775" indent="-231775" algn="just" eaLnBrk="1" hangingPunct="1">
              <a:lnSpc>
                <a:spcPct val="150000"/>
              </a:lnSpc>
              <a:spcBef>
                <a:spcPts val="0"/>
              </a:spcBef>
              <a:defRPr/>
            </a:pPr>
            <a:r>
              <a:rPr lang="en-US" sz="2500" dirty="0"/>
              <a:t>Part of sales force compensation package.</a:t>
            </a:r>
          </a:p>
          <a:p>
            <a:pPr marL="231775" indent="-231775" algn="just" eaLnBrk="1" hangingPunct="1">
              <a:lnSpc>
                <a:spcPct val="150000"/>
              </a:lnSpc>
              <a:spcBef>
                <a:spcPts val="0"/>
              </a:spcBef>
              <a:defRPr/>
            </a:pPr>
            <a:r>
              <a:rPr lang="en-US" sz="2500" dirty="0"/>
              <a:t>Linked to sales force performance.</a:t>
            </a:r>
          </a:p>
          <a:p>
            <a:pPr marL="231775" indent="-231775" algn="just" eaLnBrk="1" hangingPunct="1">
              <a:lnSpc>
                <a:spcPct val="150000"/>
              </a:lnSpc>
              <a:spcBef>
                <a:spcPts val="0"/>
              </a:spcBef>
              <a:defRPr/>
            </a:pPr>
            <a:r>
              <a:rPr lang="en-US" sz="2800" b="1" kern="1200" dirty="0">
                <a:solidFill>
                  <a:srgbClr val="0066FF"/>
                </a:solidFill>
              </a:rPr>
              <a:t>Objectives: </a:t>
            </a:r>
            <a:r>
              <a:rPr lang="en-US" sz="2500" dirty="0"/>
              <a:t>Encourage salespeople for more efforts and to achieve / exceed sales targets / goals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543800" cy="584200"/>
          </a:xfrm>
          <a:noFill/>
        </p:spPr>
        <p:txBody>
          <a:bodyPr>
            <a:spAutoFit/>
          </a:bodyPr>
          <a:lstStyle/>
          <a:p>
            <a:pPr eaLnBrk="1" hangingPunct="1"/>
            <a:r>
              <a:rPr lang="en-US" altLang="en-US" sz="3200" b="1">
                <a:solidFill>
                  <a:srgbClr val="CC3300"/>
                </a:solidFill>
              </a:rPr>
              <a:t>(iii)Sales Meetings 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914400"/>
            <a:ext cx="7772400" cy="5105400"/>
          </a:xfrm>
        </p:spPr>
        <p:txBody>
          <a:bodyPr/>
          <a:lstStyle/>
          <a:p>
            <a:pPr marL="231775" indent="-231775" algn="just" eaLnBrk="1" hangingPunct="1">
              <a:lnSpc>
                <a:spcPct val="120000"/>
              </a:lnSpc>
              <a:spcBef>
                <a:spcPts val="0"/>
              </a:spcBef>
              <a:defRPr/>
            </a:pPr>
            <a:r>
              <a:rPr lang="en-US" sz="2500" dirty="0"/>
              <a:t>Important for communication, education, and motivation. It gives a salesperson a break from routine and to identify with a larger group.</a:t>
            </a:r>
          </a:p>
          <a:p>
            <a:pPr marL="231775" indent="-231775" algn="just" eaLnBrk="1" hangingPunct="1">
              <a:lnSpc>
                <a:spcPct val="120000"/>
              </a:lnSpc>
              <a:spcBef>
                <a:spcPts val="0"/>
              </a:spcBef>
              <a:defRPr/>
            </a:pPr>
            <a:r>
              <a:rPr lang="en-US" sz="2500" dirty="0"/>
              <a:t>Held at the location of district, branch or region.</a:t>
            </a:r>
          </a:p>
          <a:p>
            <a:pPr marL="231775" indent="-231775" algn="ctr" eaLnBrk="1" hangingPunct="1">
              <a:lnSpc>
                <a:spcPct val="120000"/>
              </a:lnSpc>
              <a:spcBef>
                <a:spcPct val="0"/>
              </a:spcBef>
              <a:buFontTx/>
              <a:buNone/>
              <a:defRPr/>
            </a:pPr>
            <a:r>
              <a:rPr lang="en-US" b="1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(iv)Training Programs</a:t>
            </a:r>
          </a:p>
          <a:p>
            <a:pPr marL="231775" indent="-231775" algn="just" eaLnBrk="1" hangingPunct="1">
              <a:lnSpc>
                <a:spcPct val="120000"/>
              </a:lnSpc>
              <a:spcBef>
                <a:spcPts val="0"/>
              </a:spcBef>
              <a:defRPr/>
            </a:pPr>
            <a:r>
              <a:rPr lang="en-US" sz="2800" b="1" kern="1200" dirty="0">
                <a:solidFill>
                  <a:srgbClr val="0066FF"/>
                </a:solidFill>
              </a:rPr>
              <a:t>Objective: </a:t>
            </a:r>
            <a:r>
              <a:rPr lang="en-US" sz="2500" dirty="0"/>
              <a:t>Improve sales force performance.</a:t>
            </a:r>
          </a:p>
          <a:p>
            <a:pPr marL="231775" indent="-231775" algn="just" eaLnBrk="1" hangingPunct="1">
              <a:lnSpc>
                <a:spcPct val="120000"/>
              </a:lnSpc>
              <a:spcBef>
                <a:spcPts val="0"/>
              </a:spcBef>
              <a:defRPr/>
            </a:pPr>
            <a:r>
              <a:rPr lang="en-US" sz="2500" dirty="0"/>
              <a:t>Given to both new and experienced salespeople.</a:t>
            </a:r>
          </a:p>
          <a:p>
            <a:pPr marL="231775" indent="-231775" algn="ctr" eaLnBrk="1" hangingPunct="1">
              <a:lnSpc>
                <a:spcPct val="120000"/>
              </a:lnSpc>
              <a:spcBef>
                <a:spcPct val="0"/>
              </a:spcBef>
              <a:buFontTx/>
              <a:buNone/>
              <a:defRPr/>
            </a:pPr>
            <a:r>
              <a:rPr lang="en-US" b="1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(v)Sales Manuals</a:t>
            </a:r>
          </a:p>
          <a:p>
            <a:pPr marL="231775" indent="-231775" algn="just" eaLnBrk="1" hangingPunct="1">
              <a:lnSpc>
                <a:spcPct val="120000"/>
              </a:lnSpc>
              <a:spcBef>
                <a:spcPts val="0"/>
              </a:spcBef>
              <a:defRPr/>
            </a:pPr>
            <a:r>
              <a:rPr lang="en-US" sz="2500" dirty="0"/>
              <a:t>Include technical and product information.</a:t>
            </a:r>
          </a:p>
          <a:p>
            <a:pPr marL="231775" indent="-231775" algn="just" eaLnBrk="1" hangingPunct="1">
              <a:lnSpc>
                <a:spcPct val="120000"/>
              </a:lnSpc>
              <a:spcBef>
                <a:spcPts val="0"/>
              </a:spcBef>
              <a:defRPr/>
            </a:pPr>
            <a:r>
              <a:rPr lang="en-US" sz="2500" dirty="0"/>
              <a:t>Useful to salespeople during negotiations with customers and sales presentations.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555625"/>
            <a:ext cx="5640388" cy="579438"/>
          </a:xfrm>
          <a:noFill/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3200" b="1">
                <a:solidFill>
                  <a:srgbClr val="CC3300"/>
                </a:solidFill>
              </a:rPr>
              <a:t>Benefits of Sales Promotion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b="1" dirty="0">
                <a:solidFill>
                  <a:srgbClr val="0066FF"/>
                </a:solidFill>
              </a:rPr>
              <a:t>To Manufacturers </a:t>
            </a:r>
          </a:p>
          <a:p>
            <a:pPr algn="just" eaLnBrk="1" hangingPunct="1">
              <a:spcBef>
                <a:spcPts val="1200"/>
              </a:spcBef>
              <a:spcAft>
                <a:spcPts val="600"/>
              </a:spcAft>
            </a:pPr>
            <a:r>
              <a:rPr lang="en-US" altLang="en-US" sz="2400" dirty="0"/>
              <a:t>Gives higher short-term sales.</a:t>
            </a:r>
          </a:p>
          <a:p>
            <a:pPr algn="just" eaLnBrk="1" hangingPunct="1">
              <a:spcBef>
                <a:spcPts val="1200"/>
              </a:spcBef>
              <a:spcAft>
                <a:spcPts val="600"/>
              </a:spcAft>
            </a:pPr>
            <a:r>
              <a:rPr lang="en-US" altLang="en-US" sz="2400" dirty="0"/>
              <a:t>Induces trials for new products.</a:t>
            </a:r>
          </a:p>
          <a:p>
            <a:pPr algn="just" eaLnBrk="1" hangingPunct="1">
              <a:spcBef>
                <a:spcPts val="1200"/>
              </a:spcBef>
              <a:spcAft>
                <a:spcPts val="600"/>
              </a:spcAft>
            </a:pPr>
            <a:r>
              <a:rPr lang="en-US" altLang="en-US" sz="2400" dirty="0"/>
              <a:t>Helps to build a database.</a:t>
            </a:r>
          </a:p>
          <a:p>
            <a:pPr algn="just" eaLnBrk="1" hangingPunct="1">
              <a:spcBef>
                <a:spcPts val="1200"/>
              </a:spcBef>
              <a:spcAft>
                <a:spcPts val="600"/>
              </a:spcAft>
            </a:pPr>
            <a:r>
              <a:rPr lang="en-US" altLang="en-US" sz="2400" dirty="0"/>
              <a:t>Is easy to design and implement.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1"/>
          <p:cNvSpPr>
            <a:spLocks noChangeArrowheads="1"/>
          </p:cNvSpPr>
          <p:nvPr/>
        </p:nvSpPr>
        <p:spPr bwMode="auto">
          <a:xfrm>
            <a:off x="381000" y="304800"/>
            <a:ext cx="8458200" cy="5863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2200" b="1" dirty="0">
                <a:solidFill>
                  <a:srgbClr val="CC33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</a:t>
            </a:r>
            <a:r>
              <a:rPr lang="en-US" altLang="en-US" sz="2800" b="1" dirty="0">
                <a:solidFill>
                  <a:srgbClr val="CC33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Effects of Sales Promotion on Sales &amp; Profits</a:t>
            </a:r>
            <a:endParaRPr lang="en-US" altLang="en-US" sz="2800" b="1" dirty="0">
              <a:solidFill>
                <a:srgbClr val="CC33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en-US" alt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Many sales and marketing managers </a:t>
            </a:r>
            <a:r>
              <a:rPr lang="en-US" altLang="en-US" sz="20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use sales promotion </a:t>
            </a:r>
            <a:r>
              <a:rPr lang="en-US" alt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tools/methods </a:t>
            </a:r>
            <a:r>
              <a:rPr lang="en-US" altLang="en-US" sz="20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when sales stagnates or are lower than targets.</a:t>
            </a:r>
            <a:endParaRPr lang="en-US" altLang="en-US" sz="2000" b="1" dirty="0">
              <a:solidFill>
                <a:srgbClr val="0070C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en-US" alt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Effects of sales promotions on sales can be analyzed by the following      factors:</a:t>
            </a:r>
            <a:endParaRPr lang="en-US" altLang="en-US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	(</a:t>
            </a:r>
            <a:r>
              <a:rPr lang="en-US" altLang="en-US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alt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)Increased purchase of a product category.</a:t>
            </a:r>
            <a:endParaRPr lang="en-US" altLang="en-US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(ii) Quick or delayed purchase by consumers.</a:t>
            </a:r>
            <a:endParaRPr lang="en-US" altLang="en-US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(iii) Sales promotions inducing brand switching.</a:t>
            </a:r>
            <a:endParaRPr lang="en-US" altLang="en-US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(iv)Repeat  brand purchasing  depends on customer satisfaction.</a:t>
            </a:r>
            <a:endParaRPr lang="en-US" altLang="en-US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en-US" altLang="en-US" sz="20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Studies have found that sales promotion is not necessarily profitable to manufacturers in all situations, but is effective at generating sales.</a:t>
            </a:r>
            <a:endParaRPr lang="en-US" altLang="en-US" sz="2000" b="1" dirty="0">
              <a:solidFill>
                <a:srgbClr val="0070C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en-US" altLang="en-US" sz="22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76400"/>
          </a:xfrm>
        </p:spPr>
        <p:txBody>
          <a:bodyPr/>
          <a:lstStyle/>
          <a:p>
            <a:r>
              <a:rPr lang="en-IN" altLang="en-US" sz="2800" b="1" dirty="0">
                <a:solidFill>
                  <a:srgbClr val="CC3300"/>
                </a:solidFill>
              </a:rPr>
              <a:t>Integration of Sales Promotion with Other</a:t>
            </a:r>
            <a:br>
              <a:rPr lang="en-IN" altLang="en-US" sz="2800" b="1" dirty="0">
                <a:solidFill>
                  <a:srgbClr val="CC3300"/>
                </a:solidFill>
              </a:rPr>
            </a:br>
            <a:r>
              <a:rPr lang="en-IN" altLang="en-US" sz="2800" b="1" dirty="0">
                <a:solidFill>
                  <a:srgbClr val="CC3300"/>
                </a:solidFill>
              </a:rPr>
              <a:t>Elements of Communication-Mix</a:t>
            </a:r>
            <a:br>
              <a:rPr lang="en-IN" altLang="en-US" sz="2800" b="1" dirty="0">
                <a:solidFill>
                  <a:srgbClr val="CC3300"/>
                </a:solidFill>
              </a:rPr>
            </a:br>
            <a:endParaRPr lang="en-IN" altLang="en-US" sz="2800" b="1" dirty="0">
              <a:solidFill>
                <a:srgbClr val="CC3300"/>
              </a:solidFill>
            </a:endParaRPr>
          </a:p>
        </p:txBody>
      </p:sp>
      <p:sp>
        <p:nvSpPr>
          <p:cNvPr id="44035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876800"/>
          </a:xfrm>
        </p:spPr>
        <p:txBody>
          <a:bodyPr/>
          <a:lstStyle/>
          <a:p>
            <a:r>
              <a:rPr lang="en-IN" altLang="en-US" sz="2400" dirty="0"/>
              <a:t>Major changes taking place in marketing due to acceptance of </a:t>
            </a:r>
            <a:r>
              <a:rPr lang="en-IN" altLang="en-US" sz="2400" dirty="0">
                <a:solidFill>
                  <a:srgbClr val="0070C0"/>
                </a:solidFill>
              </a:rPr>
              <a:t> “integrated marketing communications”(IMC</a:t>
            </a:r>
            <a:r>
              <a:rPr lang="en-IN" altLang="en-US" sz="2400" dirty="0"/>
              <a:t>) approach. These are :</a:t>
            </a:r>
          </a:p>
          <a:p>
            <a:pPr>
              <a:buFontTx/>
              <a:buNone/>
            </a:pPr>
            <a:r>
              <a:rPr lang="en-IN" altLang="en-US" sz="2400" dirty="0"/>
              <a:t>	(</a:t>
            </a:r>
            <a:r>
              <a:rPr lang="en-IN" altLang="en-US" sz="2400" dirty="0" err="1"/>
              <a:t>i</a:t>
            </a:r>
            <a:r>
              <a:rPr lang="en-IN" altLang="en-US" sz="2400" dirty="0"/>
              <a:t>)More marketing budget allocation to sales promotion.</a:t>
            </a:r>
          </a:p>
          <a:p>
            <a:pPr>
              <a:buFontTx/>
              <a:buNone/>
            </a:pPr>
            <a:r>
              <a:rPr lang="en-IN" altLang="en-US" sz="2400" dirty="0"/>
              <a:t>	(ii)Firms are using targeted communication  tools like the internet, sales promotion, and event sponsorship.</a:t>
            </a:r>
          </a:p>
          <a:p>
            <a:pPr>
              <a:buFontTx/>
              <a:buNone/>
            </a:pPr>
            <a:r>
              <a:rPr lang="en-IN" altLang="en-US" sz="2400" dirty="0"/>
              <a:t>	(iii)Companies are using computers to build customer databases to determine target customers and communication tools. </a:t>
            </a:r>
          </a:p>
          <a:p>
            <a:r>
              <a:rPr lang="en-IN" altLang="en-US" sz="2400" dirty="0"/>
              <a:t>Studies show that achievement of sales targets and cost effectiveness would be possible with integration of various elements of communication mix.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533400"/>
            <a:ext cx="6103938" cy="584200"/>
          </a:xfrm>
          <a:noFill/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3200" b="1">
                <a:solidFill>
                  <a:srgbClr val="CC3300"/>
                </a:solidFill>
              </a:rPr>
              <a:t>Evaluation of Sales Promotion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457200" y="1371600"/>
            <a:ext cx="81534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573088" indent="-341313" algn="just" eaLnBrk="1" hangingPunct="1">
              <a:lnSpc>
                <a:spcPct val="130000"/>
              </a:lnSpc>
              <a:spcBef>
                <a:spcPts val="0"/>
              </a:spcBef>
              <a:defRPr/>
            </a:pPr>
            <a:r>
              <a:rPr lang="en-US" sz="2500" kern="0" dirty="0"/>
              <a:t>Sales promotion evaluation is done at three stages:</a:t>
            </a:r>
          </a:p>
          <a:p>
            <a:pPr marL="1146175" algn="just" eaLnBrk="1" hangingPunct="1">
              <a:lnSpc>
                <a:spcPct val="130000"/>
              </a:lnSpc>
              <a:spcBef>
                <a:spcPts val="0"/>
              </a:spcBef>
              <a:defRPr/>
            </a:pPr>
            <a:r>
              <a:rPr lang="en-US" sz="2500" kern="0" dirty="0"/>
              <a:t>Pre-testing</a:t>
            </a:r>
          </a:p>
          <a:p>
            <a:pPr marL="1146175" algn="just" eaLnBrk="1" hangingPunct="1">
              <a:lnSpc>
                <a:spcPct val="130000"/>
              </a:lnSpc>
              <a:spcBef>
                <a:spcPts val="0"/>
              </a:spcBef>
              <a:defRPr/>
            </a:pPr>
            <a:r>
              <a:rPr lang="en-US" sz="2500" kern="0" dirty="0"/>
              <a:t>Concurrent testing</a:t>
            </a:r>
          </a:p>
          <a:p>
            <a:pPr marL="1146175" algn="just" eaLnBrk="1" hangingPunct="1">
              <a:lnSpc>
                <a:spcPct val="130000"/>
              </a:lnSpc>
              <a:spcBef>
                <a:spcPts val="0"/>
              </a:spcBef>
              <a:defRPr/>
            </a:pPr>
            <a:r>
              <a:rPr lang="en-US" sz="2500" kern="0" dirty="0"/>
              <a:t>Post-testing</a:t>
            </a:r>
          </a:p>
          <a:p>
            <a:pPr marL="573088" indent="-341313" algn="just" eaLnBrk="1" hangingPunct="1">
              <a:lnSpc>
                <a:spcPct val="130000"/>
              </a:lnSpc>
              <a:spcBef>
                <a:spcPts val="0"/>
              </a:spcBef>
              <a:defRPr/>
            </a:pPr>
            <a:r>
              <a:rPr lang="en-US" sz="2500" kern="0" dirty="0"/>
              <a:t>Evaluation done by comparing the objective with actual sales figures (a) before, (d) during, and (c) one month after sales promotion.</a:t>
            </a:r>
          </a:p>
          <a:p>
            <a:pPr marL="573088" indent="-341313" algn="just" eaLnBrk="1" hangingPunct="1">
              <a:lnSpc>
                <a:spcPct val="130000"/>
              </a:lnSpc>
              <a:spcBef>
                <a:spcPts val="0"/>
              </a:spcBef>
              <a:defRPr/>
            </a:pPr>
            <a:r>
              <a:rPr lang="en-US" sz="2500" b="1" kern="0" dirty="0">
                <a:solidFill>
                  <a:srgbClr val="0070C0"/>
                </a:solidFill>
              </a:rPr>
              <a:t>Sales promotion is successful, if the objectives of sales promotion are achieved.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555625"/>
            <a:ext cx="5640388" cy="579438"/>
          </a:xfrm>
          <a:noFill/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3200" b="1">
                <a:solidFill>
                  <a:srgbClr val="CC3300"/>
                </a:solidFill>
              </a:rPr>
              <a:t>Benefits of Sales Promotion</a:t>
            </a:r>
          </a:p>
        </p:txBody>
      </p:sp>
      <p:sp>
        <p:nvSpPr>
          <p:cNvPr id="4" name="Rectangle 20"/>
          <p:cNvSpPr>
            <a:spLocks noChangeArrowheads="1"/>
          </p:cNvSpPr>
          <p:nvPr/>
        </p:nvSpPr>
        <p:spPr bwMode="auto">
          <a:xfrm>
            <a:off x="762000" y="1600200"/>
            <a:ext cx="7772400" cy="4552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3200" b="1" dirty="0">
                <a:solidFill>
                  <a:srgbClr val="0066FF"/>
                </a:solidFill>
                <a:latin typeface="+mn-lt"/>
              </a:rPr>
              <a:t>To Consumers </a:t>
            </a:r>
          </a:p>
          <a:p>
            <a:pPr marL="342900" indent="-342900" algn="just" eaLnBrk="1" hangingPunct="1">
              <a:spcBef>
                <a:spcPts val="120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sz="2400" dirty="0">
                <a:latin typeface="+mn-lt"/>
              </a:rPr>
              <a:t>Helps brand switchers who pay lower prices.</a:t>
            </a:r>
          </a:p>
          <a:p>
            <a:pPr marL="342900" indent="-342900" algn="just" eaLnBrk="1" hangingPunct="1">
              <a:spcBef>
                <a:spcPts val="120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sz="2400" dirty="0">
                <a:latin typeface="+mn-lt"/>
              </a:rPr>
              <a:t>Useful for price–sensitive customers.</a:t>
            </a:r>
          </a:p>
          <a:p>
            <a:pPr marL="342900" indent="-342900" eaLnBrk="1" hangingPunct="1">
              <a:spcBef>
                <a:spcPts val="1800"/>
              </a:spcBef>
              <a:defRPr/>
            </a:pPr>
            <a:r>
              <a:rPr lang="en-US" sz="3200" b="1" dirty="0">
                <a:solidFill>
                  <a:srgbClr val="0066FF"/>
                </a:solidFill>
                <a:latin typeface="+mn-lt"/>
              </a:rPr>
              <a:t>To Traders </a:t>
            </a:r>
          </a:p>
          <a:p>
            <a:pPr marL="342900" indent="-342900" eaLnBrk="1" hangingPunct="1">
              <a:spcBef>
                <a:spcPts val="120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sz="2400" dirty="0">
                <a:latin typeface="+mn-lt"/>
              </a:rPr>
              <a:t>Allows many retailers / wholesalers to do forward buying.</a:t>
            </a:r>
          </a:p>
          <a:p>
            <a:pPr marL="342900" indent="-342900" eaLnBrk="1" hangingPunct="1">
              <a:spcBef>
                <a:spcPts val="120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sz="2400" dirty="0">
                <a:latin typeface="+mn-lt"/>
              </a:rPr>
              <a:t>Makes new brands / products less risky.</a:t>
            </a:r>
          </a:p>
          <a:p>
            <a:pPr marL="342900" indent="-342900" eaLnBrk="1" hangingPunct="1">
              <a:spcBef>
                <a:spcPts val="120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sz="2400" dirty="0">
                <a:latin typeface="+mn-lt"/>
              </a:rPr>
              <a:t>Increases customer visits to the retail stores.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7467600" y="381000"/>
            <a:ext cx="1338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>
              <a:defRPr/>
            </a:pPr>
            <a:r>
              <a:rPr lang="en-US" dirty="0">
                <a:latin typeface="+mn-lt"/>
              </a:rPr>
              <a:t>(continued)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85800"/>
          </a:xfrm>
        </p:spPr>
        <p:txBody>
          <a:bodyPr/>
          <a:lstStyle/>
          <a:p>
            <a:r>
              <a:rPr lang="en-IN" altLang="en-US" sz="2800" b="1" dirty="0">
                <a:solidFill>
                  <a:srgbClr val="CC3300"/>
                </a:solidFill>
              </a:rPr>
              <a:t>Sales Promotion Objectives </a:t>
            </a:r>
            <a:br>
              <a:rPr lang="en-IN" altLang="en-US" sz="2800" b="1" dirty="0">
                <a:solidFill>
                  <a:srgbClr val="CC3300"/>
                </a:solidFill>
              </a:rPr>
            </a:br>
            <a:endParaRPr lang="en-IN" altLang="en-US" sz="2800" b="1" dirty="0">
              <a:solidFill>
                <a:srgbClr val="CC3300"/>
              </a:solidFill>
            </a:endParaRPr>
          </a:p>
        </p:txBody>
      </p:sp>
      <p:sp>
        <p:nvSpPr>
          <p:cNvPr id="14339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066800"/>
            <a:ext cx="8153400" cy="5059363"/>
          </a:xfrm>
        </p:spPr>
        <p:txBody>
          <a:bodyPr/>
          <a:lstStyle/>
          <a:p>
            <a:r>
              <a:rPr lang="en-IN" altLang="en-US" sz="2000" dirty="0"/>
              <a:t>Marketers have different objectives for consumer–oriented and trade-oriented sales promotions.</a:t>
            </a:r>
          </a:p>
          <a:p>
            <a:pPr>
              <a:buFontTx/>
              <a:buNone/>
            </a:pPr>
            <a:r>
              <a:rPr lang="en-IN" altLang="en-US" sz="2400" b="1" dirty="0">
                <a:solidFill>
                  <a:srgbClr val="0070C0"/>
                </a:solidFill>
              </a:rPr>
              <a:t>(I)Objectives of Consumer-Oriented Sales Promotions </a:t>
            </a:r>
          </a:p>
          <a:p>
            <a:pPr>
              <a:buFontTx/>
              <a:buNone/>
            </a:pPr>
            <a:r>
              <a:rPr lang="en-IN" altLang="en-US" sz="2000" dirty="0"/>
              <a:t>	(</a:t>
            </a:r>
            <a:r>
              <a:rPr lang="en-IN" altLang="en-US" sz="2000" dirty="0" err="1"/>
              <a:t>i</a:t>
            </a:r>
            <a:r>
              <a:rPr lang="en-IN" altLang="en-US" sz="2000" dirty="0"/>
              <a:t>) To increase sales.</a:t>
            </a:r>
          </a:p>
          <a:p>
            <a:pPr>
              <a:buFontTx/>
              <a:buNone/>
            </a:pPr>
            <a:r>
              <a:rPr lang="en-IN" altLang="en-US" sz="2000" dirty="0"/>
              <a:t>	(ii) To encourage trial and repurchase.</a:t>
            </a:r>
          </a:p>
          <a:p>
            <a:pPr>
              <a:buFontTx/>
              <a:buNone/>
            </a:pPr>
            <a:r>
              <a:rPr lang="en-IN" altLang="en-US" sz="2000" dirty="0"/>
              <a:t>	(iii)To support integrated marketing communications approach.</a:t>
            </a:r>
          </a:p>
          <a:p>
            <a:pPr>
              <a:buFontTx/>
              <a:buNone/>
            </a:pPr>
            <a:r>
              <a:rPr lang="en-IN" altLang="en-US" sz="2000" dirty="0"/>
              <a:t>	(iv) To target specific market segments.</a:t>
            </a:r>
          </a:p>
          <a:p>
            <a:pPr>
              <a:buFontTx/>
              <a:buNone/>
            </a:pPr>
            <a:r>
              <a:rPr lang="en-IN" altLang="en-US" sz="2400" b="1" dirty="0">
                <a:solidFill>
                  <a:srgbClr val="0070C0"/>
                </a:solidFill>
              </a:rPr>
              <a:t>(II)Objectives of Trade-Oriented Sales Promotions </a:t>
            </a:r>
          </a:p>
          <a:p>
            <a:pPr>
              <a:buFontTx/>
              <a:buNone/>
            </a:pPr>
            <a:r>
              <a:rPr lang="en-IN" altLang="en-US" sz="2000" dirty="0"/>
              <a:t>     (</a:t>
            </a:r>
            <a:r>
              <a:rPr lang="en-IN" altLang="en-US" sz="2000" dirty="0" err="1"/>
              <a:t>i</a:t>
            </a:r>
            <a:r>
              <a:rPr lang="en-IN" altLang="en-US" sz="2000" dirty="0"/>
              <a:t>)To encourage retailers/dealers to participate in displays and promotion of a brand.</a:t>
            </a:r>
          </a:p>
          <a:p>
            <a:pPr>
              <a:buFontTx/>
              <a:buNone/>
            </a:pPr>
            <a:r>
              <a:rPr lang="en-IN" altLang="en-US" sz="2000" dirty="0"/>
              <a:t>     (ii) To encourage retailers to stock and promote new products or brands.</a:t>
            </a:r>
          </a:p>
          <a:p>
            <a:pPr>
              <a:buFontTx/>
              <a:buNone/>
            </a:pPr>
            <a:r>
              <a:rPr lang="en-IN" altLang="en-US" sz="2000" dirty="0"/>
              <a:t>     (iii)To build inventories of intermediaries so that they will push those products/brands.</a:t>
            </a:r>
          </a:p>
          <a:p>
            <a:pPr>
              <a:buFontTx/>
              <a:buNone/>
            </a:pPr>
            <a:endParaRPr lang="en-IN" altLang="en-US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85800"/>
            <a:ext cx="8229600" cy="584200"/>
          </a:xfrm>
          <a:noFill/>
        </p:spPr>
        <p:txBody>
          <a:bodyPr>
            <a:spAutoFit/>
          </a:bodyPr>
          <a:lstStyle/>
          <a:p>
            <a:pPr eaLnBrk="1" hangingPunct="1"/>
            <a:r>
              <a:rPr lang="en-US" altLang="en-US" sz="3200" b="1">
                <a:solidFill>
                  <a:srgbClr val="CC3300"/>
                </a:solidFill>
              </a:rPr>
              <a:t>Types of Sales Promotions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4038600"/>
          </a:xfrm>
        </p:spPr>
        <p:txBody>
          <a:bodyPr/>
          <a:lstStyle/>
          <a:p>
            <a:pPr algn="just" eaLnBrk="1" hangingPunct="1">
              <a:lnSpc>
                <a:spcPct val="150000"/>
              </a:lnSpc>
              <a:buFontTx/>
              <a:buNone/>
            </a:pPr>
            <a:r>
              <a:rPr lang="en-US" altLang="en-US" sz="2800" dirty="0"/>
              <a:t>Types of sales promotions used by manufacturers are:</a:t>
            </a:r>
          </a:p>
          <a:p>
            <a:pPr algn="just" eaLnBrk="1" hangingPunct="1">
              <a:spcBef>
                <a:spcPts val="1200"/>
              </a:spcBef>
              <a:spcAft>
                <a:spcPts val="600"/>
              </a:spcAft>
              <a:buFontTx/>
              <a:buNone/>
            </a:pPr>
            <a:r>
              <a:rPr lang="en-US" altLang="en-US" sz="2800" dirty="0"/>
              <a:t>(I)  </a:t>
            </a:r>
            <a:r>
              <a:rPr lang="en-US" altLang="en-US" sz="2800" dirty="0">
                <a:solidFill>
                  <a:srgbClr val="0070C0"/>
                </a:solidFill>
              </a:rPr>
              <a:t>Consumer promotions,</a:t>
            </a:r>
          </a:p>
          <a:p>
            <a:pPr algn="just" eaLnBrk="1" hangingPunct="1">
              <a:spcBef>
                <a:spcPts val="1200"/>
              </a:spcBef>
              <a:spcAft>
                <a:spcPts val="600"/>
              </a:spcAft>
              <a:buFontTx/>
              <a:buNone/>
            </a:pPr>
            <a:r>
              <a:rPr lang="en-US" altLang="en-US" sz="2800" dirty="0"/>
              <a:t>(II) </a:t>
            </a:r>
            <a:r>
              <a:rPr lang="en-US" altLang="en-US" sz="2800" dirty="0">
                <a:solidFill>
                  <a:srgbClr val="0070C0"/>
                </a:solidFill>
              </a:rPr>
              <a:t>Trade promotions,</a:t>
            </a:r>
          </a:p>
          <a:p>
            <a:pPr algn="just" eaLnBrk="1" hangingPunct="1">
              <a:spcBef>
                <a:spcPts val="1200"/>
              </a:spcBef>
              <a:spcAft>
                <a:spcPts val="600"/>
              </a:spcAft>
              <a:buFontTx/>
              <a:buNone/>
            </a:pPr>
            <a:r>
              <a:rPr lang="en-US" altLang="en-US" sz="2800" dirty="0"/>
              <a:t>(III) </a:t>
            </a:r>
            <a:r>
              <a:rPr lang="en-US" altLang="en-US" sz="2800" dirty="0">
                <a:solidFill>
                  <a:srgbClr val="0070C0"/>
                </a:solidFill>
              </a:rPr>
              <a:t>Sales force promotion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 b="1">
                <a:solidFill>
                  <a:srgbClr val="CC3300"/>
                </a:solidFill>
              </a:rPr>
              <a:t>(I) Major Consumer Promotion Tools 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678363"/>
          </a:xfrm>
        </p:spPr>
        <p:txBody>
          <a:bodyPr/>
          <a:lstStyle/>
          <a:p>
            <a:pPr marL="682625" indent="-341313" eaLnBrk="1" hangingPunct="1">
              <a:buFontTx/>
              <a:buNone/>
            </a:pPr>
            <a:r>
              <a:rPr lang="en-US" altLang="en-US" sz="2600" dirty="0"/>
              <a:t>(1) Samples or Sampling.</a:t>
            </a:r>
          </a:p>
          <a:p>
            <a:pPr marL="682625" indent="-341313" eaLnBrk="1" hangingPunct="1">
              <a:buFontTx/>
              <a:buNone/>
            </a:pPr>
            <a:r>
              <a:rPr lang="en-US" altLang="en-US" sz="2600" dirty="0"/>
              <a:t>(2) Coupons or Couponing.</a:t>
            </a:r>
          </a:p>
          <a:p>
            <a:pPr marL="682625" indent="-341313" eaLnBrk="1" hangingPunct="1">
              <a:buFontTx/>
              <a:buNone/>
            </a:pPr>
            <a:r>
              <a:rPr lang="en-US" altLang="en-US" sz="2600" dirty="0"/>
              <a:t>(3) Premiums or Gifts.</a:t>
            </a:r>
          </a:p>
          <a:p>
            <a:pPr marL="682625" indent="-341313" eaLnBrk="1" hangingPunct="1">
              <a:buFontTx/>
              <a:buNone/>
            </a:pPr>
            <a:r>
              <a:rPr lang="en-US" altLang="en-US" sz="2600" dirty="0"/>
              <a:t>(4) Contests and Sweepstakes (or Prizes).</a:t>
            </a:r>
          </a:p>
          <a:p>
            <a:pPr marL="682625" indent="-341313" eaLnBrk="1" hangingPunct="1">
              <a:buFontTx/>
              <a:buNone/>
            </a:pPr>
            <a:r>
              <a:rPr lang="en-US" altLang="en-US" sz="2600" dirty="0"/>
              <a:t>(5) Refunds and Rebates.</a:t>
            </a:r>
          </a:p>
          <a:p>
            <a:pPr marL="682625" indent="-341313" eaLnBrk="1" hangingPunct="1">
              <a:buFontTx/>
              <a:buNone/>
            </a:pPr>
            <a:r>
              <a:rPr lang="en-US" altLang="en-US" sz="2600" dirty="0"/>
              <a:t>(6) Price-offs or Price-cuts.</a:t>
            </a:r>
          </a:p>
          <a:p>
            <a:pPr marL="682625" indent="-341313" eaLnBrk="1" hangingPunct="1">
              <a:buFontTx/>
              <a:buNone/>
            </a:pPr>
            <a:r>
              <a:rPr lang="en-US" altLang="en-US" sz="2600" dirty="0"/>
              <a:t>(7) Bonus-packs</a:t>
            </a:r>
          </a:p>
          <a:p>
            <a:pPr marL="682625" indent="-341313" eaLnBrk="1" hangingPunct="1">
              <a:buFontTx/>
              <a:buNone/>
            </a:pPr>
            <a:r>
              <a:rPr lang="en-US" altLang="en-US" sz="2600" dirty="0"/>
              <a:t>(8) Frequency / Loyalty Programs.</a:t>
            </a:r>
          </a:p>
          <a:p>
            <a:pPr marL="682625" indent="-341313" eaLnBrk="1" hangingPunct="1">
              <a:buFontTx/>
              <a:buNone/>
            </a:pPr>
            <a:r>
              <a:rPr lang="en-US" altLang="en-US" sz="2600" dirty="0"/>
              <a:t>(9) Event Marketing or Event Sponsorship.</a:t>
            </a:r>
          </a:p>
          <a:p>
            <a:pPr marL="682625" indent="-341313" eaLnBrk="1" hangingPunct="1">
              <a:buFontTx/>
              <a:buNone/>
            </a:pPr>
            <a:r>
              <a:rPr lang="en-US" altLang="en-US" sz="2600" dirty="0"/>
              <a:t>(10) Point-of-Purchase (POP) Displays.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229600" cy="584200"/>
          </a:xfrm>
          <a:noFill/>
        </p:spPr>
        <p:txBody>
          <a:bodyPr>
            <a:spAutoFit/>
          </a:bodyPr>
          <a:lstStyle/>
          <a:p>
            <a:pPr eaLnBrk="1" hangingPunct="1"/>
            <a:r>
              <a:rPr lang="en-US" altLang="en-US" sz="3200" b="1" dirty="0">
                <a:solidFill>
                  <a:srgbClr val="CC3300"/>
                </a:solidFill>
              </a:rPr>
              <a:t>(1) Samples or Sampling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9225" y="1301750"/>
            <a:ext cx="8839200" cy="5029200"/>
          </a:xfrm>
        </p:spPr>
        <p:txBody>
          <a:bodyPr/>
          <a:lstStyle/>
          <a:p>
            <a:pPr lvl="1" algn="just" eaLnBrk="1" hangingPunct="1">
              <a:buFontTx/>
              <a:buChar char="•"/>
              <a:defRPr/>
            </a:pPr>
            <a:r>
              <a:rPr lang="en-US" sz="2400" dirty="0"/>
              <a:t>Used for stimulating trials for new products and for increasing sales. Normally, provided free of charge.</a:t>
            </a:r>
          </a:p>
          <a:p>
            <a:pPr lvl="1" algn="just" eaLnBrk="1" hangingPunct="1">
              <a:buFontTx/>
              <a:buChar char="•"/>
              <a:defRPr/>
            </a:pPr>
            <a:r>
              <a:rPr lang="en-US" sz="2400" b="1" dirty="0">
                <a:solidFill>
                  <a:srgbClr val="00B0F0"/>
                </a:solidFill>
              </a:rPr>
              <a:t>Benefits</a:t>
            </a:r>
            <a:r>
              <a:rPr lang="en-US" sz="2400" dirty="0">
                <a:sym typeface="Wingdings" pitchFamily="2" charset="2"/>
              </a:rPr>
              <a:t>: (a) Effective way to persuade trial of a new product; (b) Consumers experience the new product or brand directly, which helps in better recognition.</a:t>
            </a:r>
            <a:endParaRPr lang="en-US" sz="2400" dirty="0"/>
          </a:p>
          <a:p>
            <a:pPr lvl="1" algn="just" eaLnBrk="1" hangingPunct="1">
              <a:buFontTx/>
              <a:buChar char="•"/>
              <a:defRPr/>
            </a:pPr>
            <a:r>
              <a:rPr lang="en-US" sz="2400" b="1" dirty="0">
                <a:solidFill>
                  <a:srgbClr val="0066FF"/>
                </a:solidFill>
                <a:ea typeface="+mn-ea"/>
                <a:cs typeface="+mn-cs"/>
              </a:rPr>
              <a:t>Drawback</a:t>
            </a:r>
            <a:r>
              <a:rPr lang="en-US" sz="2400" dirty="0"/>
              <a:t> : Very expensive method.</a:t>
            </a:r>
          </a:p>
          <a:p>
            <a:pPr lvl="1" algn="just" eaLnBrk="1" hangingPunct="1">
              <a:buFontTx/>
              <a:buChar char="•"/>
              <a:defRPr/>
            </a:pPr>
            <a:r>
              <a:rPr lang="en-US" sz="2400" b="1" dirty="0">
                <a:solidFill>
                  <a:srgbClr val="0066FF"/>
                </a:solidFill>
                <a:ea typeface="+mn-ea"/>
                <a:cs typeface="+mn-cs"/>
              </a:rPr>
              <a:t>Different Ways of Sample Distribution</a:t>
            </a:r>
          </a:p>
          <a:p>
            <a:pPr marL="1828800" lvl="1" indent="-452438" algn="just" eaLnBrk="1" hangingPunct="1">
              <a:buFontTx/>
              <a:buNone/>
              <a:defRPr/>
            </a:pPr>
            <a:r>
              <a:rPr lang="en-US" sz="2400" dirty="0"/>
              <a:t>(</a:t>
            </a:r>
            <a:r>
              <a:rPr lang="en-US" sz="2400" dirty="0" err="1"/>
              <a:t>i</a:t>
            </a:r>
            <a:r>
              <a:rPr lang="en-US" sz="2400" dirty="0"/>
              <a:t>) In-store sampling.</a:t>
            </a:r>
          </a:p>
          <a:p>
            <a:pPr marL="1828800" lvl="1" indent="-452438" algn="just" eaLnBrk="1" hangingPunct="1">
              <a:buFontTx/>
              <a:buNone/>
              <a:defRPr/>
            </a:pPr>
            <a:r>
              <a:rPr lang="en-US" sz="2400" dirty="0"/>
              <a:t>(ii) Direct or door-to-door  sampling.</a:t>
            </a:r>
          </a:p>
          <a:p>
            <a:pPr marL="1828800" lvl="1" indent="-452438" algn="just" eaLnBrk="1" hangingPunct="1">
              <a:buFontTx/>
              <a:buNone/>
              <a:defRPr/>
            </a:pPr>
            <a:r>
              <a:rPr lang="en-US" sz="2400" dirty="0"/>
              <a:t>(iii) Response sampling.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229600" cy="685800"/>
          </a:xfrm>
        </p:spPr>
        <p:txBody>
          <a:bodyPr/>
          <a:lstStyle/>
          <a:p>
            <a:pPr eaLnBrk="1" hangingPunct="1"/>
            <a:r>
              <a:rPr lang="en-US" altLang="en-US" sz="3200" b="1" dirty="0">
                <a:solidFill>
                  <a:srgbClr val="CC3300"/>
                </a:solidFill>
              </a:rPr>
              <a:t>(2) Coupons or Couponing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229600" cy="5638800"/>
          </a:xfrm>
        </p:spPr>
        <p:txBody>
          <a:bodyPr/>
          <a:lstStyle/>
          <a:p>
            <a:pPr algn="just" eaLnBrk="1" hangingPunct="1">
              <a:spcBef>
                <a:spcPct val="0"/>
              </a:spcBef>
            </a:pPr>
            <a:r>
              <a:rPr lang="en-US" altLang="en-US" sz="2000" dirty="0"/>
              <a:t>It’s price reduction offer to consumers, redeemed on subsequent buying 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rgbClr val="0066FF"/>
                </a:solidFill>
              </a:rPr>
              <a:t>     </a:t>
            </a:r>
            <a:r>
              <a:rPr lang="en-US" altLang="en-US" sz="2400" b="1" dirty="0">
                <a:solidFill>
                  <a:srgbClr val="0066FF"/>
                </a:solidFill>
              </a:rPr>
              <a:t>Methods of Coupon Distribution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	(a) Print media, (b) Direct mail, (c) On/in package, (d) Through retailers.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en-US" altLang="en-US" sz="2000" dirty="0"/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0066FF"/>
                </a:solidFill>
              </a:rPr>
              <a:t>Advantages:</a:t>
            </a:r>
            <a:r>
              <a:rPr lang="en-US" altLang="en-US" sz="2400" dirty="0"/>
              <a:t> </a:t>
            </a:r>
            <a:r>
              <a:rPr lang="en-US" altLang="en-US" sz="2000" dirty="0"/>
              <a:t>(a) Coupons can persuade consumers to try an existing or a new product; (b) Coupons encourage repeat purchase; (c) A large number of prospects can be reached in a short time;(d) Coupons encourage brand switching.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en-US" altLang="en-US" sz="2000" dirty="0"/>
          </a:p>
          <a:p>
            <a:pPr eaLnBrk="1" hangingPunct="1">
              <a:spcBef>
                <a:spcPct val="0"/>
              </a:spcBef>
              <a:buNone/>
            </a:pPr>
            <a:r>
              <a:rPr lang="en-US" altLang="en-US" sz="2400" b="1" dirty="0">
                <a:solidFill>
                  <a:srgbClr val="0066FF"/>
                </a:solidFill>
              </a:rPr>
              <a:t> Disadvantages:</a:t>
            </a:r>
            <a:r>
              <a:rPr lang="en-US" altLang="en-US" sz="2400" dirty="0"/>
              <a:t> </a:t>
            </a:r>
            <a:r>
              <a:rPr lang="en-US" altLang="en-US" sz="2000" dirty="0"/>
              <a:t>Possibilities of mistakes, imitations, frauds as a large number of coupons are redeemed by  supermarkets.</a:t>
            </a:r>
          </a:p>
          <a:p>
            <a:pPr eaLnBrk="1" hangingPunct="1">
              <a:spcBef>
                <a:spcPct val="0"/>
              </a:spcBef>
            </a:pPr>
            <a:endParaRPr lang="en-US" altLang="en-US" sz="1900" dirty="0"/>
          </a:p>
          <a:p>
            <a:pPr eaLnBrk="1" hangingPunct="1">
              <a:spcBef>
                <a:spcPct val="0"/>
              </a:spcBef>
            </a:pPr>
            <a:endParaRPr lang="en-US" altLang="en-US" sz="1900" dirty="0"/>
          </a:p>
          <a:p>
            <a:pPr algn="just" eaLnBrk="1" hangingPunct="1"/>
            <a:endParaRPr lang="en-US" altLang="en-US" sz="19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2368</TotalTime>
  <Words>2513</Words>
  <Application>Microsoft Office PowerPoint</Application>
  <PresentationFormat>On-screen Show (4:3)</PresentationFormat>
  <Paragraphs>255</Paragraphs>
  <Slides>32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8" baseType="lpstr">
      <vt:lpstr>Arial</vt:lpstr>
      <vt:lpstr>Bookman Old Style</vt:lpstr>
      <vt:lpstr>Calibri</vt:lpstr>
      <vt:lpstr>Times New Roman</vt:lpstr>
      <vt:lpstr>Wingdings</vt:lpstr>
      <vt:lpstr>Default Design</vt:lpstr>
      <vt:lpstr>Sales Promotion </vt:lpstr>
      <vt:lpstr>Definition of Sales Promotion</vt:lpstr>
      <vt:lpstr>Benefits of Sales Promotion</vt:lpstr>
      <vt:lpstr>Benefits of Sales Promotion</vt:lpstr>
      <vt:lpstr>Sales Promotion Objectives  </vt:lpstr>
      <vt:lpstr>Types of Sales Promotions</vt:lpstr>
      <vt:lpstr>(I) Major Consumer Promotion Tools </vt:lpstr>
      <vt:lpstr>(1) Samples or Sampling</vt:lpstr>
      <vt:lpstr>(2) Coupons or Couponing</vt:lpstr>
      <vt:lpstr>(3) Premiums / Gifts</vt:lpstr>
      <vt:lpstr>(4) Contests and Sweepstakes (or Prizes)</vt:lpstr>
      <vt:lpstr>(5) Rebates</vt:lpstr>
      <vt:lpstr>(6) Price-Offs or Price-Cuts </vt:lpstr>
      <vt:lpstr>(7) Bonus Pack</vt:lpstr>
      <vt:lpstr>(8)Frequency / Loyalty / Continuity Programs</vt:lpstr>
      <vt:lpstr>(9) Event Marketing &amp; Event Sponsorship</vt:lpstr>
      <vt:lpstr>(10)Point-of-Purchase (POP) Displays</vt:lpstr>
      <vt:lpstr>Trade Promotions</vt:lpstr>
      <vt:lpstr>Types of Trade Promotions</vt:lpstr>
      <vt:lpstr>Types of Trade Promotions (Continued) (1)Trade Allowances </vt:lpstr>
      <vt:lpstr>Trade Allowances (Continued)  (i) Off-Invoice / Free Goods</vt:lpstr>
      <vt:lpstr>Trade Allowances (Continued)  (ii)Slotting / Stocking Allowance or Fees</vt:lpstr>
      <vt:lpstr>Trade Allowances (Continued)</vt:lpstr>
      <vt:lpstr>Types of Trade Promotions (Continued) (2)Trade Contests</vt:lpstr>
      <vt:lpstr>(5)Trade Shows / Exhibitions</vt:lpstr>
      <vt:lpstr>(6) Cooperative Advertising</vt:lpstr>
      <vt:lpstr>(III) Sales Force Promotions</vt:lpstr>
      <vt:lpstr>(i) Sales Contests </vt:lpstr>
      <vt:lpstr>(iii)Sales Meetings </vt:lpstr>
      <vt:lpstr>PowerPoint Presentation</vt:lpstr>
      <vt:lpstr>Integration of Sales Promotion with Other Elements of Communication-Mix </vt:lpstr>
      <vt:lpstr>Evaluation of Sales Promotion</vt:lpstr>
    </vt:vector>
  </TitlesOfParts>
  <Company>ABA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Sales and Distribution Management</dc:title>
  <dc:creator>Administrator</dc:creator>
  <cp:lastModifiedBy>Prashant Gupta</cp:lastModifiedBy>
  <cp:revision>568</cp:revision>
  <dcterms:created xsi:type="dcterms:W3CDTF">2007-05-19T09:08:13Z</dcterms:created>
  <dcterms:modified xsi:type="dcterms:W3CDTF">2021-03-17T02:27:13Z</dcterms:modified>
</cp:coreProperties>
</file>