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96" r:id="rId2"/>
    <p:sldId id="280" r:id="rId3"/>
    <p:sldId id="263" r:id="rId4"/>
    <p:sldId id="281" r:id="rId5"/>
    <p:sldId id="282" r:id="rId6"/>
    <p:sldId id="265" r:id="rId7"/>
    <p:sldId id="283" r:id="rId8"/>
    <p:sldId id="289" r:id="rId9"/>
    <p:sldId id="290" r:id="rId10"/>
    <p:sldId id="291" r:id="rId11"/>
    <p:sldId id="294" r:id="rId12"/>
    <p:sldId id="292" r:id="rId13"/>
    <p:sldId id="293" r:id="rId14"/>
    <p:sldId id="295" r:id="rId15"/>
    <p:sldId id="268" r:id="rId16"/>
    <p:sldId id="284" r:id="rId17"/>
    <p:sldId id="269" r:id="rId18"/>
    <p:sldId id="271" r:id="rId19"/>
    <p:sldId id="272" r:id="rId20"/>
    <p:sldId id="273" r:id="rId21"/>
    <p:sldId id="274" r:id="rId22"/>
    <p:sldId id="297" r:id="rId2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0066FF"/>
    <a:srgbClr val="20206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250" autoAdjust="0"/>
    <p:restoredTop sz="94574" autoAdjust="0"/>
  </p:normalViewPr>
  <p:slideViewPr>
    <p:cSldViewPr showGuides="1">
      <p:cViewPr varScale="1">
        <p:scale>
          <a:sx n="65" d="100"/>
          <a:sy n="65" d="100"/>
        </p:scale>
        <p:origin x="894" y="66"/>
      </p:cViewPr>
      <p:guideLst>
        <p:guide orient="horz" pos="2160"/>
        <p:guide pos="2880"/>
      </p:guideLst>
    </p:cSldViewPr>
  </p:slideViewPr>
  <p:outlineViewPr>
    <p:cViewPr>
      <p:scale>
        <a:sx n="33" d="100"/>
        <a:sy n="33" d="100"/>
      </p:scale>
      <p:origin x="0" y="197"/>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defRPr>
            </a:lvl1pPr>
          </a:lstStyle>
          <a:p>
            <a:pPr>
              <a:defRPr/>
            </a:pPr>
            <a:endParaRPr lang="en-SG"/>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defRPr>
            </a:lvl1pPr>
          </a:lstStyle>
          <a:p>
            <a:pPr>
              <a:defRPr/>
            </a:pPr>
            <a:fld id="{BDE24F13-06A7-4DC3-8ED2-701F1A5B5A72}" type="datetimeFigureOut">
              <a:rPr lang="en-US"/>
              <a:pPr>
                <a:defRPr/>
              </a:pPr>
              <a:t>4/6/2021</a:t>
            </a:fld>
            <a:endParaRPr lang="en-S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SG"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SG"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en-SG"/>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23DE7267-8274-454A-B66D-1F7BBD6B300C}" type="slidenum">
              <a:rPr lang="en-SG" altLang="en-US"/>
              <a:pPr>
                <a:defRPr/>
              </a:pPr>
              <a:t>‹#›</a:t>
            </a:fld>
            <a:endParaRPr lang="en-SG"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SG" altLang="en-US"/>
          </a:p>
        </p:txBody>
      </p:sp>
      <p:sp>
        <p:nvSpPr>
          <p:cNvPr id="102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9DEF50E-2028-4907-A9C1-18B430C24B2E}" type="slidenum">
              <a:rPr lang="en-SG" altLang="en-US">
                <a:latin typeface="Arial" panose="020B0604020202020204" pitchFamily="34" charset="0"/>
              </a:rPr>
              <a:pPr>
                <a:spcBef>
                  <a:spcPct val="0"/>
                </a:spcBef>
              </a:pPr>
              <a:t>3</a:t>
            </a:fld>
            <a:endParaRPr lang="en-SG"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389081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700173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9058463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a:lstStyle/>
          <a:p>
            <a:pPr lvl="0"/>
            <a:endParaRPr lang="en-US" noProof="0"/>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156382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227075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333055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8911887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239880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40729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867324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634134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230194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3" name="Text Box 9"/>
          <p:cNvSpPr txBox="1">
            <a:spLocks noChangeArrowheads="1"/>
          </p:cNvSpPr>
          <p:nvPr userDrawn="1"/>
        </p:nvSpPr>
        <p:spPr bwMode="auto">
          <a:xfrm>
            <a:off x="8518525" y="6351588"/>
            <a:ext cx="463550" cy="366712"/>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defRPr/>
            </a:pPr>
            <a:fld id="{58EB0AB9-5B7C-4CCD-8443-FDE41D15CECE}" type="slidenum">
              <a:rPr lang="en-US" altLang="en-US" b="1" smtClean="0"/>
              <a:pPr algn="ctr" eaLnBrk="1" hangingPunct="1">
                <a:spcBef>
                  <a:spcPct val="50000"/>
                </a:spcBef>
                <a:defRPr/>
              </a:pPr>
              <a:t>‹#›</a:t>
            </a:fld>
            <a:endParaRPr lang="en-US" altLang="en-US" b="1"/>
          </a:p>
        </p:txBody>
      </p:sp>
      <p:pic>
        <p:nvPicPr>
          <p:cNvPr id="1030" name="Picture 2"/>
          <p:cNvPicPr>
            <a:picLocks noChangeAspect="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220663" y="155575"/>
            <a:ext cx="682625"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8"/>
          <p:cNvSpPr txBox="1">
            <a:spLocks noChangeArrowheads="1"/>
          </p:cNvSpPr>
          <p:nvPr userDrawn="1"/>
        </p:nvSpPr>
        <p:spPr bwMode="auto">
          <a:xfrm>
            <a:off x="195263" y="6403975"/>
            <a:ext cx="16843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US" altLang="en-US" sz="1200" dirty="0"/>
              <a:t>Copyright © 2018</a:t>
            </a:r>
          </a:p>
        </p:txBody>
      </p:sp>
      <p:sp>
        <p:nvSpPr>
          <p:cNvPr id="9" name="Text Box 8"/>
          <p:cNvSpPr txBox="1">
            <a:spLocks noChangeArrowheads="1"/>
          </p:cNvSpPr>
          <p:nvPr userDrawn="1"/>
        </p:nvSpPr>
        <p:spPr bwMode="auto">
          <a:xfrm>
            <a:off x="7524111" y="155575"/>
            <a:ext cx="16843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defRPr/>
            </a:pPr>
            <a:r>
              <a:rPr lang="en-US" altLang="en-US" sz="1200" dirty="0"/>
              <a:t>Chapter</a:t>
            </a:r>
            <a:r>
              <a:rPr lang="en-US" altLang="en-US" sz="1200" baseline="0" dirty="0"/>
              <a:t> 2</a:t>
            </a:r>
            <a:endParaRPr lang="en-US" altLang="en-US" sz="1200" dirty="0"/>
          </a:p>
        </p:txBody>
      </p:sp>
    </p:spTree>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92" r:id="rId12"/>
  </p:sldLayoutIdLst>
  <p:txStyles>
    <p:titleStyle>
      <a:lvl1pPr algn="ctr" rtl="0" eaLnBrk="0" fontAlgn="base" hangingPunct="0">
        <a:spcBef>
          <a:spcPct val="0"/>
        </a:spcBef>
        <a:spcAft>
          <a:spcPct val="0"/>
        </a:spcAft>
        <a:defRPr sz="4000">
          <a:solidFill>
            <a:schemeClr val="tx2"/>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4400">
          <a:solidFill>
            <a:schemeClr val="tx2"/>
          </a:solidFill>
          <a:latin typeface="Calibri" pitchFamily="34" charset="0"/>
        </a:defRPr>
      </a:lvl2pPr>
      <a:lvl3pPr algn="ctr" rtl="0" eaLnBrk="0" fontAlgn="base" hangingPunct="0">
        <a:spcBef>
          <a:spcPct val="0"/>
        </a:spcBef>
        <a:spcAft>
          <a:spcPct val="0"/>
        </a:spcAft>
        <a:defRPr sz="4400">
          <a:solidFill>
            <a:schemeClr val="tx2"/>
          </a:solidFill>
          <a:latin typeface="Calibri" pitchFamily="34" charset="0"/>
        </a:defRPr>
      </a:lvl3pPr>
      <a:lvl4pPr algn="ctr" rtl="0" eaLnBrk="0" fontAlgn="base" hangingPunct="0">
        <a:spcBef>
          <a:spcPct val="0"/>
        </a:spcBef>
        <a:spcAft>
          <a:spcPct val="0"/>
        </a:spcAft>
        <a:defRPr sz="4400">
          <a:solidFill>
            <a:schemeClr val="tx2"/>
          </a:solidFill>
          <a:latin typeface="Calibri" pitchFamily="34" charset="0"/>
        </a:defRPr>
      </a:lvl4pPr>
      <a:lvl5pPr algn="ctr" rtl="0" eaLnBrk="0" fontAlgn="base" hangingPunct="0">
        <a:spcBef>
          <a:spcPct val="0"/>
        </a:spcBef>
        <a:spcAft>
          <a:spcPct val="0"/>
        </a:spcAft>
        <a:defRPr sz="4400">
          <a:solidFill>
            <a:schemeClr val="tx2"/>
          </a:solidFill>
          <a:latin typeface="Calibri" pitchFamily="34"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2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har char="–"/>
        <a:defRPr sz="2200">
          <a:solidFill>
            <a:schemeClr val="tx1"/>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har char="•"/>
        <a:defRPr sz="2200">
          <a:solidFill>
            <a:schemeClr val="tx1"/>
          </a:solidFill>
          <a:latin typeface="Arial" panose="020B0604020202020204" pitchFamily="34" charset="0"/>
          <a:cs typeface="Arial" panose="020B0604020202020204" pitchFamily="34" charset="0"/>
        </a:defRPr>
      </a:lvl3pPr>
      <a:lvl4pPr marL="1600200" indent="-228600" algn="l" rtl="0" eaLnBrk="0" fontAlgn="base" hangingPunct="0">
        <a:spcBef>
          <a:spcPct val="20000"/>
        </a:spcBef>
        <a:spcAft>
          <a:spcPct val="0"/>
        </a:spcAft>
        <a:buChar char="–"/>
        <a:defRPr sz="2200">
          <a:solidFill>
            <a:schemeClr val="tx1"/>
          </a:solidFill>
          <a:latin typeface="Arial" panose="020B0604020202020204" pitchFamily="34" charset="0"/>
          <a:cs typeface="Arial" panose="020B0604020202020204" pitchFamily="34" charset="0"/>
        </a:defRPr>
      </a:lvl4pPr>
      <a:lvl5pPr marL="2057400" indent="-228600" algn="l" rtl="0" eaLnBrk="0" fontAlgn="base" hangingPunct="0">
        <a:spcBef>
          <a:spcPct val="20000"/>
        </a:spcBef>
        <a:spcAft>
          <a:spcPct val="0"/>
        </a:spcAft>
        <a:buChar char="»"/>
        <a:defRPr sz="2200">
          <a:solidFill>
            <a:schemeClr val="tx1"/>
          </a:solidFill>
          <a:latin typeface="Arial" panose="020B0604020202020204" pitchFamily="34" charset="0"/>
          <a:cs typeface="Arial" panose="020B060402020202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youtube.com/watch?v=SJU7ZIaHuFU&amp;feature=emb_logo"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11A1D-2EF7-4EFA-AAB1-76F572E78AFA}"/>
              </a:ext>
            </a:extLst>
          </p:cNvPr>
          <p:cNvSpPr>
            <a:spLocks noGrp="1"/>
          </p:cNvSpPr>
          <p:nvPr>
            <p:ph type="ctrTitle"/>
          </p:nvPr>
        </p:nvSpPr>
        <p:spPr/>
        <p:txBody>
          <a:bodyPr/>
          <a:lstStyle/>
          <a:p>
            <a:r>
              <a:rPr lang="en-US" altLang="en-US" b="1" dirty="0">
                <a:solidFill>
                  <a:srgbClr val="FF0000"/>
                </a:solidFill>
                <a:latin typeface="Bookman Old Style" panose="02050604050505020204" pitchFamily="18" charset="0"/>
              </a:rPr>
              <a:t>The Selling  Process</a:t>
            </a:r>
            <a:br>
              <a:rPr lang="en-US" altLang="en-US" b="1" dirty="0">
                <a:solidFill>
                  <a:srgbClr val="FF0000"/>
                </a:solidFill>
                <a:latin typeface="Bookman Old Style" panose="02050604050505020204" pitchFamily="18" charset="0"/>
              </a:rPr>
            </a:br>
            <a:endParaRPr lang="en-IN" dirty="0"/>
          </a:p>
        </p:txBody>
      </p:sp>
      <p:sp>
        <p:nvSpPr>
          <p:cNvPr id="4" name="Rectangle 3">
            <a:extLst>
              <a:ext uri="{FF2B5EF4-FFF2-40B4-BE49-F238E27FC236}">
                <a16:creationId xmlns:a16="http://schemas.microsoft.com/office/drawing/2014/main" id="{7D74DB32-CA73-4B9A-8913-C0D8197B127F}"/>
              </a:ext>
            </a:extLst>
          </p:cNvPr>
          <p:cNvSpPr/>
          <p:nvPr/>
        </p:nvSpPr>
        <p:spPr>
          <a:xfrm>
            <a:off x="3270201" y="3244334"/>
            <a:ext cx="2603597" cy="369332"/>
          </a:xfrm>
          <a:prstGeom prst="rect">
            <a:avLst/>
          </a:prstGeom>
        </p:spPr>
        <p:txBody>
          <a:bodyPr wrap="none">
            <a:spAutoFit/>
          </a:bodyPr>
          <a:lstStyle/>
          <a:p>
            <a:pPr marL="0" indent="0" algn="ctr" eaLnBrk="1" fontAlgn="auto" hangingPunct="1">
              <a:spcAft>
                <a:spcPts val="0"/>
              </a:spcAft>
              <a:buClr>
                <a:schemeClr val="accent1">
                  <a:lumMod val="60000"/>
                  <a:lumOff val="40000"/>
                </a:schemeClr>
              </a:buClr>
              <a:buFont typeface="Arial" panose="020B0604020202020204" pitchFamily="34" charset="0"/>
              <a:buNone/>
              <a:defRPr/>
            </a:pPr>
            <a:r>
              <a:rPr lang="en-US" altLang="en-US" b="1" dirty="0">
                <a:solidFill>
                  <a:srgbClr val="FF0000"/>
                </a:solidFill>
                <a:latin typeface="Bookman Old Style" panose="02050604050505020204" pitchFamily="18" charset="0"/>
              </a:rPr>
              <a:t>The Selling  Process</a:t>
            </a:r>
          </a:p>
        </p:txBody>
      </p:sp>
    </p:spTree>
    <p:extLst>
      <p:ext uri="{BB962C8B-B14F-4D97-AF65-F5344CB8AC3E}">
        <p14:creationId xmlns:p14="http://schemas.microsoft.com/office/powerpoint/2010/main" val="1869968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F092C-5DEC-448B-9085-DD4C2E24BC75}"/>
              </a:ext>
            </a:extLst>
          </p:cNvPr>
          <p:cNvSpPr>
            <a:spLocks noGrp="1"/>
          </p:cNvSpPr>
          <p:nvPr>
            <p:ph type="title"/>
          </p:nvPr>
        </p:nvSpPr>
        <p:spPr/>
        <p:txBody>
          <a:bodyPr/>
          <a:lstStyle/>
          <a:p>
            <a:r>
              <a:rPr lang="en-US" dirty="0"/>
              <a:t>Problem Questions</a:t>
            </a:r>
            <a:endParaRPr lang="en-IN" dirty="0"/>
          </a:p>
        </p:txBody>
      </p:sp>
      <p:sp>
        <p:nvSpPr>
          <p:cNvPr id="3" name="Content Placeholder 2">
            <a:extLst>
              <a:ext uri="{FF2B5EF4-FFF2-40B4-BE49-F238E27FC236}">
                <a16:creationId xmlns:a16="http://schemas.microsoft.com/office/drawing/2014/main" id="{089A8316-05B9-48AF-8D99-738C5661AEE1}"/>
              </a:ext>
            </a:extLst>
          </p:cNvPr>
          <p:cNvSpPr>
            <a:spLocks noGrp="1"/>
          </p:cNvSpPr>
          <p:nvPr>
            <p:ph idx="1"/>
          </p:nvPr>
        </p:nvSpPr>
        <p:spPr/>
        <p:txBody>
          <a:bodyPr/>
          <a:lstStyle/>
          <a:p>
            <a:pPr marL="0" indent="0">
              <a:buNone/>
            </a:pPr>
            <a:r>
              <a:rPr lang="en-US" sz="3200" dirty="0"/>
              <a:t>1. Do you have any problems with your current office coffee system?</a:t>
            </a:r>
          </a:p>
          <a:p>
            <a:pPr marL="0" indent="0">
              <a:buNone/>
            </a:pPr>
            <a:r>
              <a:rPr lang="en-US" sz="3200" dirty="0"/>
              <a:t>2. Do you ever have people waiting in line to get their coffee?</a:t>
            </a:r>
          </a:p>
          <a:p>
            <a:pPr marL="0" indent="0">
              <a:buNone/>
            </a:pPr>
            <a:r>
              <a:rPr lang="en-US" sz="3200" dirty="0"/>
              <a:t>3. Do you currently ever run out of office coffee supplies before your next delivery?</a:t>
            </a:r>
          </a:p>
          <a:p>
            <a:pPr marL="0" indent="0">
              <a:buNone/>
            </a:pPr>
            <a:r>
              <a:rPr lang="en-US" sz="3200" dirty="0"/>
              <a:t>4. Do any of your coffee supplies currently cost more than what you would like?</a:t>
            </a:r>
          </a:p>
          <a:p>
            <a:pPr marL="0" indent="0">
              <a:buNone/>
            </a:pPr>
            <a:endParaRPr lang="en-US" dirty="0"/>
          </a:p>
          <a:p>
            <a:endParaRPr lang="en-IN" dirty="0"/>
          </a:p>
        </p:txBody>
      </p:sp>
    </p:spTree>
    <p:extLst>
      <p:ext uri="{BB962C8B-B14F-4D97-AF65-F5344CB8AC3E}">
        <p14:creationId xmlns:p14="http://schemas.microsoft.com/office/powerpoint/2010/main" val="1978182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FA171-EBF6-4927-B22B-CB086B322E33}"/>
              </a:ext>
            </a:extLst>
          </p:cNvPr>
          <p:cNvSpPr>
            <a:spLocks noGrp="1"/>
          </p:cNvSpPr>
          <p:nvPr>
            <p:ph type="title"/>
          </p:nvPr>
        </p:nvSpPr>
        <p:spPr/>
        <p:txBody>
          <a:bodyPr/>
          <a:lstStyle/>
          <a:p>
            <a:r>
              <a:rPr lang="en-US" dirty="0"/>
              <a:t>Cont..</a:t>
            </a:r>
            <a:endParaRPr lang="en-IN" dirty="0"/>
          </a:p>
        </p:txBody>
      </p:sp>
      <p:sp>
        <p:nvSpPr>
          <p:cNvPr id="3" name="Content Placeholder 2">
            <a:extLst>
              <a:ext uri="{FF2B5EF4-FFF2-40B4-BE49-F238E27FC236}">
                <a16:creationId xmlns:a16="http://schemas.microsoft.com/office/drawing/2014/main" id="{4FF826B9-41D0-49A2-933A-6974F2AB8B9C}"/>
              </a:ext>
            </a:extLst>
          </p:cNvPr>
          <p:cNvSpPr>
            <a:spLocks noGrp="1"/>
          </p:cNvSpPr>
          <p:nvPr>
            <p:ph idx="1"/>
          </p:nvPr>
        </p:nvSpPr>
        <p:spPr/>
        <p:txBody>
          <a:bodyPr/>
          <a:lstStyle/>
          <a:p>
            <a:pPr marL="0" indent="0">
              <a:buNone/>
            </a:pPr>
            <a:r>
              <a:rPr lang="en-US" sz="2800" u="sng" dirty="0"/>
              <a:t>Follow-up Problem Question Examples</a:t>
            </a:r>
            <a:endParaRPr lang="en-US" sz="2800" dirty="0"/>
          </a:p>
          <a:p>
            <a:pPr marL="0" indent="0">
              <a:buNone/>
            </a:pPr>
            <a:r>
              <a:rPr lang="en-US" sz="2800" dirty="0"/>
              <a:t>Examples of follow-up problem questions would be</a:t>
            </a:r>
          </a:p>
          <a:p>
            <a:pPr marL="0" indent="0">
              <a:buNone/>
            </a:pPr>
            <a:r>
              <a:rPr lang="en-US" sz="2800" dirty="0"/>
              <a:t>1. How long does it take for your current service provider to respond when you have a breakdown?</a:t>
            </a:r>
          </a:p>
          <a:p>
            <a:pPr marL="0" indent="0">
              <a:buNone/>
            </a:pPr>
            <a:r>
              <a:rPr lang="en-US" sz="2800" dirty="0"/>
              <a:t>2. How often does your coffee machine break down?</a:t>
            </a:r>
          </a:p>
          <a:p>
            <a:pPr marL="0" indent="0">
              <a:buNone/>
            </a:pPr>
            <a:r>
              <a:rPr lang="en-US" sz="2800" dirty="0"/>
              <a:t>3. Who usually has to deal with the problem when you run out of supplies?</a:t>
            </a:r>
          </a:p>
          <a:p>
            <a:pPr marL="0" indent="0">
              <a:buNone/>
            </a:pPr>
            <a:r>
              <a:rPr lang="en-US" sz="2800" dirty="0"/>
              <a:t>4. When did you receive the significant price increase?</a:t>
            </a:r>
          </a:p>
          <a:p>
            <a:endParaRPr lang="en-IN" dirty="0"/>
          </a:p>
        </p:txBody>
      </p:sp>
    </p:spTree>
    <p:extLst>
      <p:ext uri="{BB962C8B-B14F-4D97-AF65-F5344CB8AC3E}">
        <p14:creationId xmlns:p14="http://schemas.microsoft.com/office/powerpoint/2010/main" val="14194615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B5718-D93C-49B6-8329-792438470D25}"/>
              </a:ext>
            </a:extLst>
          </p:cNvPr>
          <p:cNvSpPr>
            <a:spLocks noGrp="1"/>
          </p:cNvSpPr>
          <p:nvPr>
            <p:ph type="title"/>
          </p:nvPr>
        </p:nvSpPr>
        <p:spPr/>
        <p:txBody>
          <a:bodyPr/>
          <a:lstStyle/>
          <a:p>
            <a:r>
              <a:rPr lang="en-US" u="sng" dirty="0"/>
              <a:t>Implication Question</a:t>
            </a:r>
            <a:endParaRPr lang="en-IN" dirty="0"/>
          </a:p>
        </p:txBody>
      </p:sp>
      <p:sp>
        <p:nvSpPr>
          <p:cNvPr id="3" name="Content Placeholder 2">
            <a:extLst>
              <a:ext uri="{FF2B5EF4-FFF2-40B4-BE49-F238E27FC236}">
                <a16:creationId xmlns:a16="http://schemas.microsoft.com/office/drawing/2014/main" id="{4F4972ED-6F20-45BD-8ACA-C58ADE786055}"/>
              </a:ext>
            </a:extLst>
          </p:cNvPr>
          <p:cNvSpPr>
            <a:spLocks noGrp="1"/>
          </p:cNvSpPr>
          <p:nvPr>
            <p:ph idx="1"/>
          </p:nvPr>
        </p:nvSpPr>
        <p:spPr>
          <a:xfrm>
            <a:off x="251520" y="1600200"/>
            <a:ext cx="8640960" cy="5069160"/>
          </a:xfrm>
        </p:spPr>
        <p:txBody>
          <a:bodyPr/>
          <a:lstStyle/>
          <a:p>
            <a:pPr marL="0" indent="0">
              <a:buNone/>
            </a:pPr>
            <a:r>
              <a:rPr lang="en-US" sz="3200" u="sng" dirty="0"/>
              <a:t>Implication Question Lead-in Examples</a:t>
            </a:r>
            <a:endParaRPr lang="en-US" sz="3200" dirty="0"/>
          </a:p>
          <a:p>
            <a:pPr marL="0" indent="0">
              <a:buNone/>
            </a:pPr>
            <a:r>
              <a:rPr lang="en-US" sz="3200" dirty="0"/>
              <a:t>Examples of how you could start an implication question are</a:t>
            </a:r>
          </a:p>
          <a:p>
            <a:pPr marL="0" indent="0">
              <a:buNone/>
            </a:pPr>
            <a:r>
              <a:rPr lang="en-US" sz="3200" dirty="0"/>
              <a:t>1. What effect does that have on...</a:t>
            </a:r>
          </a:p>
          <a:p>
            <a:pPr marL="0" indent="0">
              <a:buNone/>
            </a:pPr>
            <a:r>
              <a:rPr lang="en-US" sz="3200" dirty="0"/>
              <a:t>2. How often does that cause.....</a:t>
            </a:r>
          </a:p>
          <a:p>
            <a:pPr marL="0" indent="0">
              <a:buNone/>
            </a:pPr>
            <a:r>
              <a:rPr lang="en-US" sz="3200" dirty="0"/>
              <a:t>3. What does that result in when.....</a:t>
            </a:r>
          </a:p>
          <a:p>
            <a:pPr marL="0" indent="0">
              <a:buNone/>
            </a:pPr>
            <a:r>
              <a:rPr lang="en-US" sz="3200" dirty="0"/>
              <a:t>4. Does that ever lead to......</a:t>
            </a:r>
          </a:p>
          <a:p>
            <a:endParaRPr lang="en-IN" dirty="0"/>
          </a:p>
        </p:txBody>
      </p:sp>
    </p:spTree>
    <p:extLst>
      <p:ext uri="{BB962C8B-B14F-4D97-AF65-F5344CB8AC3E}">
        <p14:creationId xmlns:p14="http://schemas.microsoft.com/office/powerpoint/2010/main" val="32432637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34598-5A42-4EEE-8FAE-D66D47001283}"/>
              </a:ext>
            </a:extLst>
          </p:cNvPr>
          <p:cNvSpPr>
            <a:spLocks noGrp="1"/>
          </p:cNvSpPr>
          <p:nvPr>
            <p:ph type="title"/>
          </p:nvPr>
        </p:nvSpPr>
        <p:spPr/>
        <p:txBody>
          <a:bodyPr/>
          <a:lstStyle/>
          <a:p>
            <a:r>
              <a:rPr lang="en-US" u="sng" dirty="0"/>
              <a:t>Implication Question Examples</a:t>
            </a:r>
            <a:br>
              <a:rPr lang="en-US" dirty="0"/>
            </a:br>
            <a:endParaRPr lang="en-IN" dirty="0"/>
          </a:p>
        </p:txBody>
      </p:sp>
      <p:sp>
        <p:nvSpPr>
          <p:cNvPr id="3" name="Content Placeholder 2">
            <a:extLst>
              <a:ext uri="{FF2B5EF4-FFF2-40B4-BE49-F238E27FC236}">
                <a16:creationId xmlns:a16="http://schemas.microsoft.com/office/drawing/2014/main" id="{0F0D81A8-5ED5-4C74-8EF7-214342C57ECD}"/>
              </a:ext>
            </a:extLst>
          </p:cNvPr>
          <p:cNvSpPr>
            <a:spLocks noGrp="1"/>
          </p:cNvSpPr>
          <p:nvPr>
            <p:ph idx="1"/>
          </p:nvPr>
        </p:nvSpPr>
        <p:spPr/>
        <p:txBody>
          <a:bodyPr/>
          <a:lstStyle/>
          <a:p>
            <a:pPr marL="0" indent="0">
              <a:buNone/>
            </a:pPr>
            <a:r>
              <a:rPr lang="en-US" sz="2800" dirty="0"/>
              <a:t>1. How has the problems with your office coffee system affected your staff?</a:t>
            </a:r>
          </a:p>
          <a:p>
            <a:pPr marL="0" indent="0">
              <a:buNone/>
            </a:pPr>
            <a:r>
              <a:rPr lang="en-US" sz="2800" dirty="0"/>
              <a:t>2. Has having people wait in line for coffee affected your teams ability to respond to client calls?</a:t>
            </a:r>
          </a:p>
          <a:p>
            <a:pPr marL="0" indent="0">
              <a:buNone/>
            </a:pPr>
            <a:r>
              <a:rPr lang="en-US" sz="2800" dirty="0"/>
              <a:t>3. Has running out of coffee supplies before a sales meeting ever caused a sales meeting with a prospective client to get off to a bad start?</a:t>
            </a:r>
          </a:p>
          <a:p>
            <a:pPr marL="0" indent="0">
              <a:buNone/>
            </a:pPr>
            <a:r>
              <a:rPr lang="en-US" sz="2800" dirty="0"/>
              <a:t>4. Has a visitor to your office ever been left with a bad image of your company because your coffee did not taste very good?</a:t>
            </a:r>
          </a:p>
          <a:p>
            <a:endParaRPr lang="en-IN" sz="2800" dirty="0"/>
          </a:p>
        </p:txBody>
      </p:sp>
    </p:spTree>
    <p:extLst>
      <p:ext uri="{BB962C8B-B14F-4D97-AF65-F5344CB8AC3E}">
        <p14:creationId xmlns:p14="http://schemas.microsoft.com/office/powerpoint/2010/main" val="25337841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D63E7-87E7-4EEE-B0F9-DD8BF10AFD60}"/>
              </a:ext>
            </a:extLst>
          </p:cNvPr>
          <p:cNvSpPr>
            <a:spLocks noGrp="1"/>
          </p:cNvSpPr>
          <p:nvPr>
            <p:ph type="title"/>
          </p:nvPr>
        </p:nvSpPr>
        <p:spPr>
          <a:xfrm>
            <a:off x="457200" y="274638"/>
            <a:ext cx="8229600" cy="706090"/>
          </a:xfrm>
        </p:spPr>
        <p:txBody>
          <a:bodyPr/>
          <a:lstStyle/>
          <a:p>
            <a:r>
              <a:rPr lang="en-US" u="sng" dirty="0"/>
              <a:t>Need-Payoff Question Examples:</a:t>
            </a:r>
            <a:br>
              <a:rPr lang="en-US" dirty="0"/>
            </a:br>
            <a:endParaRPr lang="en-IN" dirty="0"/>
          </a:p>
        </p:txBody>
      </p:sp>
      <p:sp>
        <p:nvSpPr>
          <p:cNvPr id="3" name="Content Placeholder 2">
            <a:extLst>
              <a:ext uri="{FF2B5EF4-FFF2-40B4-BE49-F238E27FC236}">
                <a16:creationId xmlns:a16="http://schemas.microsoft.com/office/drawing/2014/main" id="{585DBFC3-E496-4024-967A-CD34F8E75EFF}"/>
              </a:ext>
            </a:extLst>
          </p:cNvPr>
          <p:cNvSpPr>
            <a:spLocks noGrp="1"/>
          </p:cNvSpPr>
          <p:nvPr>
            <p:ph idx="1"/>
          </p:nvPr>
        </p:nvSpPr>
        <p:spPr>
          <a:xfrm>
            <a:off x="0" y="961297"/>
            <a:ext cx="9036496" cy="5257800"/>
          </a:xfrm>
        </p:spPr>
        <p:txBody>
          <a:bodyPr/>
          <a:lstStyle/>
          <a:p>
            <a:pPr marL="0" indent="0" algn="just">
              <a:buNone/>
            </a:pPr>
            <a:r>
              <a:rPr lang="en-US" sz="2800" dirty="0"/>
              <a:t>1. How much time could you save if you used a coffee service company that looked after your ordering for you?</a:t>
            </a:r>
          </a:p>
          <a:p>
            <a:pPr marL="0" indent="0" algn="just">
              <a:buNone/>
            </a:pPr>
            <a:r>
              <a:rPr lang="en-US" sz="2800" dirty="0"/>
              <a:t>2. Would it be useful to have a coffee machine that brewed a cup of coffee in 15 seconds instead of 2 minutes?</a:t>
            </a:r>
          </a:p>
          <a:p>
            <a:pPr marL="0" indent="0" algn="just">
              <a:buNone/>
            </a:pPr>
            <a:r>
              <a:rPr lang="en-US" sz="2800" dirty="0"/>
              <a:t>3. If you could decrease the number of missed prospect calls from sales staff waiting in line for coffee, how many additional sales do you think you could make in a year?</a:t>
            </a:r>
          </a:p>
          <a:p>
            <a:pPr marL="0" indent="0" algn="just">
              <a:buNone/>
            </a:pPr>
            <a:r>
              <a:rPr lang="en-US" sz="2800" dirty="0"/>
              <a:t>4. Could the single cup brewing system we are suggestion also reduce waste as no stale coffee would need to be poured down the drain?</a:t>
            </a:r>
          </a:p>
          <a:p>
            <a:pPr marL="0" indent="0" algn="just">
              <a:buNone/>
            </a:pPr>
            <a:r>
              <a:rPr lang="en-US" sz="2800" dirty="0"/>
              <a:t>5. Would you receive positive recognition from your management by going to a </a:t>
            </a:r>
            <a:r>
              <a:rPr lang="en-US" sz="2800" dirty="0" err="1"/>
              <a:t>a</a:t>
            </a:r>
            <a:r>
              <a:rPr lang="en-US" sz="2800" dirty="0"/>
              <a:t> coffee system that is environmentally friendly?</a:t>
            </a:r>
          </a:p>
          <a:p>
            <a:endParaRPr lang="en-IN" dirty="0"/>
          </a:p>
        </p:txBody>
      </p:sp>
    </p:spTree>
    <p:extLst>
      <p:ext uri="{BB962C8B-B14F-4D97-AF65-F5344CB8AC3E}">
        <p14:creationId xmlns:p14="http://schemas.microsoft.com/office/powerpoint/2010/main" val="37334648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0" y="620688"/>
            <a:ext cx="9144000" cy="708025"/>
          </a:xfrm>
          <a:noFill/>
        </p:spPr>
        <p:txBody>
          <a:bodyPr>
            <a:spAutoFit/>
          </a:bodyPr>
          <a:lstStyle/>
          <a:p>
            <a:pPr eaLnBrk="1" hangingPunct="1"/>
            <a:r>
              <a:rPr lang="en-US" altLang="en-US" sz="2600" b="1" dirty="0">
                <a:solidFill>
                  <a:srgbClr val="CC3300"/>
                </a:solidFill>
              </a:rPr>
              <a:t> </a:t>
            </a:r>
            <a:r>
              <a:rPr lang="en-US" altLang="en-US" sz="4000" b="1" dirty="0">
                <a:solidFill>
                  <a:srgbClr val="CC3300"/>
                </a:solidFill>
              </a:rPr>
              <a:t>Sales Presentation Methods</a:t>
            </a:r>
          </a:p>
        </p:txBody>
      </p:sp>
      <p:sp>
        <p:nvSpPr>
          <p:cNvPr id="15363" name="Rectangle 3"/>
          <p:cNvSpPr>
            <a:spLocks noGrp="1" noChangeArrowheads="1"/>
          </p:cNvSpPr>
          <p:nvPr>
            <p:ph type="body" idx="1"/>
          </p:nvPr>
        </p:nvSpPr>
        <p:spPr>
          <a:xfrm>
            <a:off x="266700" y="1844824"/>
            <a:ext cx="8610600" cy="4217640"/>
          </a:xfrm>
        </p:spPr>
        <p:txBody>
          <a:bodyPr/>
          <a:lstStyle/>
          <a:p>
            <a:pPr marL="0" indent="0" algn="just" eaLnBrk="1" hangingPunct="1">
              <a:spcBef>
                <a:spcPts val="1800"/>
              </a:spcBef>
              <a:spcAft>
                <a:spcPts val="600"/>
              </a:spcAft>
            </a:pPr>
            <a:r>
              <a:rPr lang="en-US" altLang="en-US" sz="2000" dirty="0"/>
              <a:t>The </a:t>
            </a:r>
            <a:r>
              <a:rPr lang="en-US" altLang="en-US" sz="2000" b="1" dirty="0">
                <a:solidFill>
                  <a:srgbClr val="0070C0"/>
                </a:solidFill>
              </a:rPr>
              <a:t>Objective</a:t>
            </a:r>
            <a:r>
              <a:rPr lang="en-US" altLang="en-US" sz="2000" dirty="0"/>
              <a:t> of sales presentation is to persuade the customer that the company’s product/service being sold will meet his / her needs better than that of competitors.</a:t>
            </a:r>
          </a:p>
          <a:p>
            <a:pPr marL="0" indent="0" algn="just" eaLnBrk="1" hangingPunct="1">
              <a:spcBef>
                <a:spcPts val="1800"/>
              </a:spcBef>
              <a:spcAft>
                <a:spcPts val="600"/>
              </a:spcAft>
            </a:pPr>
            <a:r>
              <a:rPr lang="en-US" altLang="en-US" sz="2000" dirty="0">
                <a:solidFill>
                  <a:srgbClr val="0066FF"/>
                </a:solidFill>
              </a:rPr>
              <a:t> </a:t>
            </a:r>
            <a:r>
              <a:rPr lang="en-US" altLang="en-US" sz="2000" dirty="0"/>
              <a:t>Salespeople can choose from the following sales presentation methods:</a:t>
            </a:r>
            <a:endParaRPr lang="en-US" altLang="en-US" sz="2000" dirty="0">
              <a:solidFill>
                <a:srgbClr val="0066FF"/>
              </a:solidFill>
            </a:endParaRPr>
          </a:p>
          <a:p>
            <a:pPr marL="0" indent="0" algn="just" eaLnBrk="1" hangingPunct="1">
              <a:spcBef>
                <a:spcPts val="1800"/>
              </a:spcBef>
              <a:buFontTx/>
              <a:buNone/>
            </a:pPr>
            <a:r>
              <a:rPr lang="en-US" altLang="en-US" sz="2000" b="1" dirty="0">
                <a:solidFill>
                  <a:srgbClr val="0066FF"/>
                </a:solidFill>
              </a:rPr>
              <a:t>(1) Stimulus Response Method/Canned Approach</a:t>
            </a:r>
            <a:endParaRPr lang="en-US" altLang="en-US" sz="2000" dirty="0">
              <a:solidFill>
                <a:srgbClr val="0066FF"/>
              </a:solidFill>
            </a:endParaRPr>
          </a:p>
          <a:p>
            <a:pPr lvl="1" algn="just" eaLnBrk="1" hangingPunct="1">
              <a:spcBef>
                <a:spcPts val="600"/>
              </a:spcBef>
              <a:spcAft>
                <a:spcPts val="600"/>
              </a:spcAft>
              <a:buFontTx/>
              <a:buChar char="•"/>
            </a:pPr>
            <a:r>
              <a:rPr lang="en-US" altLang="en-US" sz="2000" dirty="0"/>
              <a:t>It is a memorized sales talk or a prepared sales presentation. </a:t>
            </a:r>
          </a:p>
          <a:p>
            <a:pPr lvl="1" algn="just" eaLnBrk="1" hangingPunct="1">
              <a:spcBef>
                <a:spcPts val="600"/>
              </a:spcBef>
              <a:spcAft>
                <a:spcPts val="600"/>
              </a:spcAft>
              <a:buFontTx/>
              <a:buChar char="•"/>
            </a:pPr>
            <a:r>
              <a:rPr lang="en-US" altLang="en-US" sz="2000" dirty="0"/>
              <a:t>The salesperson talks without knowing the prospect’s needs</a:t>
            </a:r>
          </a:p>
          <a:p>
            <a:pPr lvl="1" algn="just" eaLnBrk="1" hangingPunct="1">
              <a:spcBef>
                <a:spcPts val="600"/>
              </a:spcBef>
              <a:spcAft>
                <a:spcPts val="600"/>
              </a:spcAft>
              <a:buFontTx/>
              <a:buChar char="•"/>
            </a:pPr>
            <a:r>
              <a:rPr lang="en-US" altLang="en-US" sz="2000" dirty="0"/>
              <a:t>This method is used by telemarketing people, door-to-door salespersons, and for training new salespeople with some changes.</a:t>
            </a:r>
          </a:p>
          <a:p>
            <a:pPr marL="0" indent="0" algn="just" eaLnBrk="1" hangingPunct="1">
              <a:spcBef>
                <a:spcPts val="600"/>
              </a:spcBef>
              <a:spcAft>
                <a:spcPts val="600"/>
              </a:spcAft>
              <a:buFontTx/>
              <a:buNone/>
            </a:pPr>
            <a:r>
              <a:rPr lang="en-US" altLang="en-US" sz="2000" dirty="0"/>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Content Placeholder 2"/>
          <p:cNvSpPr>
            <a:spLocks noGrp="1"/>
          </p:cNvSpPr>
          <p:nvPr>
            <p:ph idx="1"/>
          </p:nvPr>
        </p:nvSpPr>
        <p:spPr>
          <a:xfrm>
            <a:off x="179512" y="908720"/>
            <a:ext cx="8640960" cy="1904256"/>
          </a:xfrm>
        </p:spPr>
        <p:txBody>
          <a:bodyPr/>
          <a:lstStyle/>
          <a:p>
            <a:pPr marL="0" indent="0" algn="just" eaLnBrk="1" hangingPunct="1">
              <a:buFontTx/>
              <a:buNone/>
            </a:pPr>
            <a:r>
              <a:rPr lang="en-US" altLang="en-US" sz="2000" b="1" dirty="0">
                <a:solidFill>
                  <a:srgbClr val="0066FF"/>
                </a:solidFill>
              </a:rPr>
              <a:t>           (2) Formula Method / Formulated Approach.</a:t>
            </a:r>
            <a:r>
              <a:rPr lang="en-US" altLang="en-US" sz="2000" dirty="0"/>
              <a:t> </a:t>
            </a:r>
          </a:p>
          <a:p>
            <a:pPr lvl="1" eaLnBrk="1" hangingPunct="1">
              <a:buFontTx/>
              <a:buChar char="•"/>
            </a:pPr>
            <a:r>
              <a:rPr lang="en-US" altLang="en-US" sz="2000" dirty="0"/>
              <a:t>This method is also based on stimulus response thinking. Salesperson assumes that buyers can be led through mental steps by using a well-known formula – AIDA (attention, interest, desire, and action). However, the AIDA model is now changed, as seen below :</a:t>
            </a:r>
          </a:p>
          <a:p>
            <a:pPr lvl="1" algn="just" eaLnBrk="1" hangingPunct="1">
              <a:buFontTx/>
              <a:buNone/>
            </a:pPr>
            <a:endParaRPr lang="en-US" altLang="en-US" sz="2000" dirty="0"/>
          </a:p>
          <a:p>
            <a:pPr lvl="1" algn="just" eaLnBrk="1" hangingPunct="1">
              <a:buFontTx/>
              <a:buNone/>
            </a:pPr>
            <a:endParaRPr lang="en-US" altLang="en-US" sz="2000" dirty="0"/>
          </a:p>
        </p:txBody>
      </p:sp>
      <p:graphicFrame>
        <p:nvGraphicFramePr>
          <p:cNvPr id="4" name="Table 3"/>
          <p:cNvGraphicFramePr>
            <a:graphicFrameLocks noGrp="1"/>
          </p:cNvGraphicFramePr>
          <p:nvPr>
            <p:extLst>
              <p:ext uri="{D42A27DB-BD31-4B8C-83A1-F6EECF244321}">
                <p14:modId xmlns:p14="http://schemas.microsoft.com/office/powerpoint/2010/main" val="3280739785"/>
              </p:ext>
            </p:extLst>
          </p:nvPr>
        </p:nvGraphicFramePr>
        <p:xfrm>
          <a:off x="570384" y="3212976"/>
          <a:ext cx="8003232" cy="2790800"/>
        </p:xfrm>
        <a:graphic>
          <a:graphicData uri="http://schemas.openxmlformats.org/drawingml/2006/table">
            <a:tbl>
              <a:tblPr firstRow="1" bandRow="1">
                <a:tableStyleId>{5C22544A-7EE6-4342-B048-85BDC9FD1C3A}</a:tableStyleId>
              </a:tblPr>
              <a:tblGrid>
                <a:gridCol w="4001616">
                  <a:extLst>
                    <a:ext uri="{9D8B030D-6E8A-4147-A177-3AD203B41FA5}">
                      <a16:colId xmlns:a16="http://schemas.microsoft.com/office/drawing/2014/main" val="20000"/>
                    </a:ext>
                  </a:extLst>
                </a:gridCol>
                <a:gridCol w="4001616">
                  <a:extLst>
                    <a:ext uri="{9D8B030D-6E8A-4147-A177-3AD203B41FA5}">
                      <a16:colId xmlns:a16="http://schemas.microsoft.com/office/drawing/2014/main" val="20001"/>
                    </a:ext>
                  </a:extLst>
                </a:gridCol>
              </a:tblGrid>
              <a:tr h="558160">
                <a:tc>
                  <a:txBody>
                    <a:bodyPr/>
                    <a:lstStyle/>
                    <a:p>
                      <a:pPr marL="457200" algn="ctr">
                        <a:lnSpc>
                          <a:spcPct val="115000"/>
                        </a:lnSpc>
                        <a:spcAft>
                          <a:spcPts val="0"/>
                        </a:spcAft>
                        <a:tabLst>
                          <a:tab pos="3901440" algn="l"/>
                        </a:tabLst>
                      </a:pPr>
                      <a:r>
                        <a:rPr lang="en-IN" sz="2200" b="1" dirty="0">
                          <a:solidFill>
                            <a:srgbClr val="FF0000"/>
                          </a:solidFill>
                          <a:latin typeface="Arial" panose="020B0604020202020204" pitchFamily="34" charset="0"/>
                          <a:ea typeface="Times New Roman"/>
                          <a:cs typeface="Arial" panose="020B0604020202020204" pitchFamily="34" charset="0"/>
                        </a:rPr>
                        <a:t>From</a:t>
                      </a:r>
                      <a:endParaRPr lang="en-IN" sz="2200" dirty="0">
                        <a:solidFill>
                          <a:srgbClr val="FF0000"/>
                        </a:solidFill>
                        <a:latin typeface="Arial" panose="020B0604020202020204" pitchFamily="34" charset="0"/>
                        <a:ea typeface="Times New Roman"/>
                        <a:cs typeface="Arial" panose="020B0604020202020204" pitchFamily="34" charset="0"/>
                      </a:endParaRPr>
                    </a:p>
                  </a:txBody>
                  <a:tcPr marL="68580" marR="68580" marT="0" marB="0"/>
                </a:tc>
                <a:tc>
                  <a:txBody>
                    <a:bodyPr/>
                    <a:lstStyle/>
                    <a:p>
                      <a:pPr algn="ctr"/>
                      <a:r>
                        <a:rPr lang="en-US" sz="2200" dirty="0">
                          <a:solidFill>
                            <a:srgbClr val="FF0000"/>
                          </a:solidFill>
                          <a:latin typeface="Arial" panose="020B0604020202020204" pitchFamily="34" charset="0"/>
                          <a:cs typeface="Arial" panose="020B0604020202020204" pitchFamily="34" charset="0"/>
                        </a:rPr>
                        <a:t>To</a:t>
                      </a:r>
                      <a:endParaRPr lang="en-IN" sz="2200" dirty="0">
                        <a:solidFill>
                          <a:srgbClr val="FF000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0"/>
                  </a:ext>
                </a:extLst>
              </a:tr>
              <a:tr h="558160">
                <a:tc>
                  <a:txBody>
                    <a:bodyPr/>
                    <a:lstStyle/>
                    <a:p>
                      <a:pPr algn="ctr">
                        <a:lnSpc>
                          <a:spcPct val="115000"/>
                        </a:lnSpc>
                        <a:spcAft>
                          <a:spcPts val="0"/>
                        </a:spcAft>
                        <a:tabLst>
                          <a:tab pos="3901440" algn="l"/>
                        </a:tabLst>
                      </a:pPr>
                      <a:r>
                        <a:rPr lang="en-IN" sz="2200" dirty="0">
                          <a:latin typeface="Arial" panose="020B0604020202020204" pitchFamily="34" charset="0"/>
                          <a:ea typeface="Times New Roman"/>
                          <a:cs typeface="Arial" panose="020B0604020202020204" pitchFamily="34" charset="0"/>
                        </a:rPr>
                        <a:t>           A. Attention</a:t>
                      </a:r>
                    </a:p>
                  </a:txBody>
                  <a:tcPr marL="68580" marR="68580" marT="0" marB="0"/>
                </a:tc>
                <a:tc>
                  <a:txBody>
                    <a:bodyPr/>
                    <a:lstStyle/>
                    <a:p>
                      <a:pPr marL="457200" algn="ctr">
                        <a:lnSpc>
                          <a:spcPct val="115000"/>
                        </a:lnSpc>
                        <a:spcAft>
                          <a:spcPts val="0"/>
                        </a:spcAft>
                        <a:tabLst>
                          <a:tab pos="3901440" algn="l"/>
                        </a:tabLst>
                      </a:pPr>
                      <a:r>
                        <a:rPr lang="en-IN" sz="2200" dirty="0">
                          <a:latin typeface="Arial" panose="020B0604020202020204" pitchFamily="34" charset="0"/>
                          <a:ea typeface="Times New Roman"/>
                          <a:cs typeface="Arial" panose="020B0604020202020204" pitchFamily="34" charset="0"/>
                        </a:rPr>
                        <a:t>Rapport</a:t>
                      </a:r>
                    </a:p>
                  </a:txBody>
                  <a:tcPr marL="68580" marR="68580" marT="0" marB="0"/>
                </a:tc>
                <a:extLst>
                  <a:ext uri="{0D108BD9-81ED-4DB2-BD59-A6C34878D82A}">
                    <a16:rowId xmlns:a16="http://schemas.microsoft.com/office/drawing/2014/main" val="10001"/>
                  </a:ext>
                </a:extLst>
              </a:tr>
              <a:tr h="558160">
                <a:tc>
                  <a:txBody>
                    <a:bodyPr/>
                    <a:lstStyle/>
                    <a:p>
                      <a:pPr marL="457200" algn="ctr">
                        <a:lnSpc>
                          <a:spcPct val="115000"/>
                        </a:lnSpc>
                        <a:spcAft>
                          <a:spcPts val="0"/>
                        </a:spcAft>
                        <a:tabLst>
                          <a:tab pos="3901440" algn="l"/>
                        </a:tabLst>
                      </a:pPr>
                      <a:r>
                        <a:rPr lang="en-IN" sz="2200" dirty="0">
                          <a:latin typeface="Arial" panose="020B0604020202020204" pitchFamily="34" charset="0"/>
                          <a:ea typeface="Times New Roman"/>
                          <a:cs typeface="Arial" panose="020B0604020202020204" pitchFamily="34" charset="0"/>
                        </a:rPr>
                        <a:t>I. Interest</a:t>
                      </a:r>
                    </a:p>
                  </a:txBody>
                  <a:tcPr marL="68580" marR="68580" marT="0" marB="0"/>
                </a:tc>
                <a:tc>
                  <a:txBody>
                    <a:bodyPr/>
                    <a:lstStyle/>
                    <a:p>
                      <a:pPr marL="457200" algn="ctr">
                        <a:lnSpc>
                          <a:spcPct val="115000"/>
                        </a:lnSpc>
                        <a:spcAft>
                          <a:spcPts val="0"/>
                        </a:spcAft>
                        <a:tabLst>
                          <a:tab pos="3901440" algn="l"/>
                        </a:tabLst>
                      </a:pPr>
                      <a:r>
                        <a:rPr lang="en-IN" sz="2200" dirty="0">
                          <a:latin typeface="Arial" panose="020B0604020202020204" pitchFamily="34" charset="0"/>
                          <a:ea typeface="Times New Roman"/>
                          <a:cs typeface="Arial" panose="020B0604020202020204" pitchFamily="34" charset="0"/>
                        </a:rPr>
                        <a:t>Need</a:t>
                      </a:r>
                    </a:p>
                  </a:txBody>
                  <a:tcPr marL="68580" marR="68580" marT="0" marB="0"/>
                </a:tc>
                <a:extLst>
                  <a:ext uri="{0D108BD9-81ED-4DB2-BD59-A6C34878D82A}">
                    <a16:rowId xmlns:a16="http://schemas.microsoft.com/office/drawing/2014/main" val="10002"/>
                  </a:ext>
                </a:extLst>
              </a:tr>
              <a:tr h="558160">
                <a:tc>
                  <a:txBody>
                    <a:bodyPr/>
                    <a:lstStyle/>
                    <a:p>
                      <a:pPr marL="457200" algn="ctr">
                        <a:lnSpc>
                          <a:spcPct val="115000"/>
                        </a:lnSpc>
                        <a:spcAft>
                          <a:spcPts val="0"/>
                        </a:spcAft>
                        <a:tabLst>
                          <a:tab pos="3901440" algn="l"/>
                        </a:tabLst>
                      </a:pPr>
                      <a:r>
                        <a:rPr lang="en-IN" sz="2200" dirty="0">
                          <a:latin typeface="Arial" panose="020B0604020202020204" pitchFamily="34" charset="0"/>
                          <a:ea typeface="Times New Roman"/>
                          <a:cs typeface="Arial" panose="020B0604020202020204" pitchFamily="34" charset="0"/>
                        </a:rPr>
                        <a:t>D. Desire</a:t>
                      </a:r>
                    </a:p>
                  </a:txBody>
                  <a:tcPr marL="68580" marR="68580" marT="0" marB="0"/>
                </a:tc>
                <a:tc>
                  <a:txBody>
                    <a:bodyPr/>
                    <a:lstStyle/>
                    <a:p>
                      <a:pPr marL="457200" algn="ctr">
                        <a:lnSpc>
                          <a:spcPct val="115000"/>
                        </a:lnSpc>
                        <a:spcAft>
                          <a:spcPts val="0"/>
                        </a:spcAft>
                        <a:tabLst>
                          <a:tab pos="3901440" algn="l"/>
                        </a:tabLst>
                      </a:pPr>
                      <a:r>
                        <a:rPr lang="en-IN" sz="2200" dirty="0">
                          <a:latin typeface="Arial" panose="020B0604020202020204" pitchFamily="34" charset="0"/>
                          <a:ea typeface="Times New Roman"/>
                          <a:cs typeface="Arial" panose="020B0604020202020204" pitchFamily="34" charset="0"/>
                        </a:rPr>
                        <a:t>Solution</a:t>
                      </a:r>
                    </a:p>
                  </a:txBody>
                  <a:tcPr marL="68580" marR="68580" marT="0" marB="0"/>
                </a:tc>
                <a:extLst>
                  <a:ext uri="{0D108BD9-81ED-4DB2-BD59-A6C34878D82A}">
                    <a16:rowId xmlns:a16="http://schemas.microsoft.com/office/drawing/2014/main" val="10003"/>
                  </a:ext>
                </a:extLst>
              </a:tr>
              <a:tr h="558160">
                <a:tc>
                  <a:txBody>
                    <a:bodyPr/>
                    <a:lstStyle/>
                    <a:p>
                      <a:pPr marL="457200" algn="ctr">
                        <a:lnSpc>
                          <a:spcPct val="115000"/>
                        </a:lnSpc>
                        <a:spcAft>
                          <a:spcPts val="0"/>
                        </a:spcAft>
                        <a:tabLst>
                          <a:tab pos="3901440" algn="l"/>
                        </a:tabLst>
                      </a:pPr>
                      <a:r>
                        <a:rPr lang="en-IN" sz="2200" dirty="0">
                          <a:latin typeface="Arial" panose="020B0604020202020204" pitchFamily="34" charset="0"/>
                          <a:ea typeface="Times New Roman"/>
                          <a:cs typeface="Arial" panose="020B0604020202020204" pitchFamily="34" charset="0"/>
                        </a:rPr>
                        <a:t>A. Action</a:t>
                      </a:r>
                    </a:p>
                  </a:txBody>
                  <a:tcPr marL="68580" marR="68580" marT="0" marB="0"/>
                </a:tc>
                <a:tc>
                  <a:txBody>
                    <a:bodyPr/>
                    <a:lstStyle/>
                    <a:p>
                      <a:pPr marL="457200" algn="ctr">
                        <a:lnSpc>
                          <a:spcPct val="115000"/>
                        </a:lnSpc>
                        <a:spcAft>
                          <a:spcPts val="0"/>
                        </a:spcAft>
                        <a:tabLst>
                          <a:tab pos="3901440" algn="l"/>
                        </a:tabLst>
                      </a:pPr>
                      <a:r>
                        <a:rPr lang="en-IN" sz="2200" dirty="0">
                          <a:latin typeface="Arial" panose="020B0604020202020204" pitchFamily="34" charset="0"/>
                          <a:ea typeface="Times New Roman"/>
                          <a:cs typeface="Arial" panose="020B0604020202020204" pitchFamily="34" charset="0"/>
                        </a:rPr>
                        <a:t>Close</a:t>
                      </a:r>
                    </a:p>
                  </a:txBody>
                  <a:tcPr marL="68580" marR="68580" marT="0" marB="0"/>
                </a:tc>
                <a:extLst>
                  <a:ext uri="{0D108BD9-81ED-4DB2-BD59-A6C34878D82A}">
                    <a16:rowId xmlns:a16="http://schemas.microsoft.com/office/drawing/2014/main" val="10004"/>
                  </a:ext>
                </a:extLst>
              </a:tr>
            </a:tbl>
          </a:graphicData>
        </a:graphic>
      </p:graphicFrame>
      <p:sp>
        <p:nvSpPr>
          <p:cNvPr id="5" name="Rectangle 4"/>
          <p:cNvSpPr/>
          <p:nvPr/>
        </p:nvSpPr>
        <p:spPr>
          <a:xfrm>
            <a:off x="927100" y="-684213"/>
            <a:ext cx="2286000" cy="431800"/>
          </a:xfrm>
          <a:prstGeom prst="rect">
            <a:avLst/>
          </a:prstGeom>
        </p:spPr>
        <p:txBody>
          <a:bodyPr>
            <a:spAutoFit/>
          </a:bodyPr>
          <a:lstStyle/>
          <a:p>
            <a:pPr eaLnBrk="1" hangingPunct="1">
              <a:defRPr/>
            </a:pPr>
            <a:r>
              <a:rPr lang="en-US" sz="2200" kern="0" dirty="0">
                <a:solidFill>
                  <a:srgbClr val="000000"/>
                </a:solidFill>
                <a:latin typeface="Cambria"/>
              </a:rPr>
              <a:t> </a:t>
            </a:r>
            <a:endParaRPr lang="en-SG" dirty="0">
              <a:latin typeface="Arial"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901700" y="404664"/>
            <a:ext cx="7981950" cy="584200"/>
          </a:xfrm>
          <a:noFill/>
        </p:spPr>
        <p:txBody>
          <a:bodyPr>
            <a:spAutoFit/>
          </a:bodyPr>
          <a:lstStyle/>
          <a:p>
            <a:pPr eaLnBrk="1" hangingPunct="1"/>
            <a:r>
              <a:rPr lang="en-US" altLang="en-US" sz="3200" b="1" dirty="0">
                <a:solidFill>
                  <a:srgbClr val="CC3300"/>
                </a:solidFill>
              </a:rPr>
              <a:t>Sales Presentation Methods </a:t>
            </a:r>
            <a:r>
              <a:rPr lang="en-US" altLang="en-US" sz="2000" b="1" dirty="0">
                <a:solidFill>
                  <a:srgbClr val="CC3300"/>
                </a:solidFill>
              </a:rPr>
              <a:t>(Continued)</a:t>
            </a:r>
            <a:endParaRPr lang="en-US" altLang="en-US" sz="3200" b="1" dirty="0">
              <a:solidFill>
                <a:srgbClr val="CC3300"/>
              </a:solidFill>
            </a:endParaRPr>
          </a:p>
        </p:txBody>
      </p:sp>
      <p:sp>
        <p:nvSpPr>
          <p:cNvPr id="12291" name="Rectangle 3"/>
          <p:cNvSpPr>
            <a:spLocks noGrp="1" noChangeArrowheads="1"/>
          </p:cNvSpPr>
          <p:nvPr>
            <p:ph type="body" idx="1"/>
          </p:nvPr>
        </p:nvSpPr>
        <p:spPr>
          <a:xfrm>
            <a:off x="273050" y="1143000"/>
            <a:ext cx="8610600" cy="4495800"/>
          </a:xfrm>
        </p:spPr>
        <p:txBody>
          <a:bodyPr/>
          <a:lstStyle/>
          <a:p>
            <a:pPr algn="just" eaLnBrk="1" hangingPunct="1">
              <a:lnSpc>
                <a:spcPct val="80000"/>
              </a:lnSpc>
              <a:buFontTx/>
              <a:buNone/>
              <a:defRPr/>
            </a:pPr>
            <a:r>
              <a:rPr lang="en-US" altLang="en-US" b="1" dirty="0">
                <a:solidFill>
                  <a:srgbClr val="0066FF"/>
                </a:solidFill>
              </a:rPr>
              <a:t>( 3 )     Need – Satisfaction Method</a:t>
            </a:r>
          </a:p>
          <a:p>
            <a:pPr lvl="1" algn="just" eaLnBrk="1" hangingPunct="1">
              <a:spcBef>
                <a:spcPts val="600"/>
              </a:spcBef>
              <a:spcAft>
                <a:spcPts val="600"/>
              </a:spcAft>
              <a:buFontTx/>
              <a:buChar char="•"/>
              <a:defRPr/>
            </a:pPr>
            <a:r>
              <a:rPr lang="en-US" altLang="en-US" sz="1800" dirty="0"/>
              <a:t>It is an interactive sales presentation,  a creative form of selling.</a:t>
            </a:r>
          </a:p>
          <a:p>
            <a:pPr lvl="1" algn="just" eaLnBrk="1" hangingPunct="1">
              <a:spcBef>
                <a:spcPts val="600"/>
              </a:spcBef>
              <a:spcAft>
                <a:spcPts val="600"/>
              </a:spcAft>
              <a:buFontTx/>
              <a:buChar char="•"/>
              <a:defRPr/>
            </a:pPr>
            <a:r>
              <a:rPr lang="en-US" altLang="en-US" sz="1800" dirty="0"/>
              <a:t>Salesperson first uncovers prospect’s needs by asking questions and listening. He then makes a sales presentation by using FAB approach: Features, Advantages, Benefits.</a:t>
            </a:r>
          </a:p>
          <a:p>
            <a:pPr lvl="1" algn="just" eaLnBrk="1" hangingPunct="1">
              <a:spcBef>
                <a:spcPts val="600"/>
              </a:spcBef>
              <a:spcAft>
                <a:spcPts val="600"/>
              </a:spcAft>
              <a:buFontTx/>
              <a:buChar char="•"/>
              <a:defRPr/>
            </a:pPr>
            <a:r>
              <a:rPr lang="en-US" altLang="en-US" sz="1800" dirty="0"/>
              <a:t>It is an effective method, as it focuses on customers.</a:t>
            </a:r>
          </a:p>
          <a:p>
            <a:pPr marL="457200" lvl="1" indent="0" algn="just" eaLnBrk="1" hangingPunct="1">
              <a:lnSpc>
                <a:spcPct val="80000"/>
              </a:lnSpc>
              <a:buFontTx/>
              <a:buNone/>
              <a:defRPr/>
            </a:pPr>
            <a:endParaRPr lang="en-US" altLang="en-US" dirty="0"/>
          </a:p>
          <a:p>
            <a:pPr algn="just" eaLnBrk="1" hangingPunct="1">
              <a:lnSpc>
                <a:spcPct val="80000"/>
              </a:lnSpc>
              <a:buFontTx/>
              <a:buNone/>
              <a:defRPr/>
            </a:pPr>
            <a:r>
              <a:rPr lang="en-US" altLang="en-US" b="1" dirty="0">
                <a:solidFill>
                  <a:srgbClr val="0066FF"/>
                </a:solidFill>
              </a:rPr>
              <a:t>(4) Consultative Selling Method/Problem-Solving Approach</a:t>
            </a:r>
          </a:p>
          <a:p>
            <a:pPr lvl="1" algn="just" eaLnBrk="1" hangingPunct="1">
              <a:spcBef>
                <a:spcPts val="600"/>
              </a:spcBef>
              <a:spcAft>
                <a:spcPts val="600"/>
              </a:spcAft>
              <a:buFont typeface="Arial" panose="020B0604020202020204" pitchFamily="34" charset="0"/>
              <a:buChar char="•"/>
              <a:defRPr/>
            </a:pPr>
            <a:r>
              <a:rPr lang="en-US" altLang="en-US" sz="1800" dirty="0"/>
              <a:t>Used as a professional selling process in the 21</a:t>
            </a:r>
            <a:r>
              <a:rPr lang="en-US" altLang="en-US" sz="1800" baseline="30000" dirty="0"/>
              <a:t>st</a:t>
            </a:r>
            <a:r>
              <a:rPr lang="en-US" altLang="en-US" sz="1800" dirty="0"/>
              <a:t> century.</a:t>
            </a:r>
          </a:p>
          <a:p>
            <a:pPr lvl="1" algn="just" eaLnBrk="1" hangingPunct="1">
              <a:spcBef>
                <a:spcPts val="600"/>
              </a:spcBef>
              <a:spcAft>
                <a:spcPts val="600"/>
              </a:spcAft>
              <a:buFontTx/>
              <a:buChar char="•"/>
              <a:defRPr/>
            </a:pPr>
            <a:r>
              <a:rPr lang="en-US" altLang="en-US" sz="1800" dirty="0"/>
              <a:t>Salespeople use cross-functional expertise.</a:t>
            </a:r>
          </a:p>
          <a:p>
            <a:pPr lvl="1" algn="just" eaLnBrk="1" hangingPunct="1">
              <a:spcBef>
                <a:spcPts val="600"/>
              </a:spcBef>
              <a:spcAft>
                <a:spcPts val="600"/>
              </a:spcAft>
              <a:buFontTx/>
              <a:buChar char="•"/>
              <a:defRPr/>
            </a:pPr>
            <a:r>
              <a:rPr lang="en-US" altLang="en-US" sz="1800" dirty="0"/>
              <a:t>Firms adopt team selling approach.</a:t>
            </a:r>
          </a:p>
          <a:p>
            <a:pPr lvl="1" algn="just" eaLnBrk="1" hangingPunct="1">
              <a:spcBef>
                <a:spcPts val="600"/>
              </a:spcBef>
              <a:spcAft>
                <a:spcPts val="600"/>
              </a:spcAft>
              <a:buFontTx/>
              <a:buChar char="•"/>
              <a:defRPr/>
            </a:pPr>
            <a:r>
              <a:rPr lang="en-US" altLang="en-US" sz="1800" dirty="0"/>
              <a:t>Sales team work in a collaborative/partnering relationship with the buying firm.</a:t>
            </a:r>
          </a:p>
          <a:p>
            <a:pPr lvl="1" algn="just" eaLnBrk="1" hangingPunct="1">
              <a:spcBef>
                <a:spcPts val="600"/>
              </a:spcBef>
              <a:spcAft>
                <a:spcPts val="600"/>
              </a:spcAft>
              <a:buFontTx/>
              <a:buChar char="•"/>
              <a:defRPr/>
            </a:pPr>
            <a:r>
              <a:rPr lang="en-US" altLang="en-US" sz="1800" dirty="0"/>
              <a:t>Used by software / consulting firms.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362200" y="381000"/>
            <a:ext cx="4829175" cy="584200"/>
          </a:xfrm>
          <a:noFill/>
        </p:spPr>
        <p:txBody>
          <a:bodyPr>
            <a:spAutoFit/>
          </a:bodyPr>
          <a:lstStyle/>
          <a:p>
            <a:pPr eaLnBrk="1" hangingPunct="1"/>
            <a:r>
              <a:rPr lang="en-US" altLang="en-US" sz="3200" b="1">
                <a:solidFill>
                  <a:srgbClr val="CC3300"/>
                </a:solidFill>
              </a:rPr>
              <a:t>Demonstrating the Product</a:t>
            </a:r>
          </a:p>
        </p:txBody>
      </p:sp>
      <p:sp>
        <p:nvSpPr>
          <p:cNvPr id="18435" name="Rectangle 3"/>
          <p:cNvSpPr>
            <a:spLocks noGrp="1" noChangeArrowheads="1"/>
          </p:cNvSpPr>
          <p:nvPr>
            <p:ph type="body" idx="1"/>
          </p:nvPr>
        </p:nvSpPr>
        <p:spPr>
          <a:xfrm>
            <a:off x="381000" y="1524000"/>
            <a:ext cx="8077200" cy="4267200"/>
          </a:xfrm>
        </p:spPr>
        <p:txBody>
          <a:bodyPr/>
          <a:lstStyle/>
          <a:p>
            <a:pPr algn="just" eaLnBrk="1" hangingPunct="1">
              <a:spcBef>
                <a:spcPts val="600"/>
              </a:spcBef>
              <a:spcAft>
                <a:spcPts val="600"/>
              </a:spcAft>
            </a:pPr>
            <a:r>
              <a:rPr lang="en-US" altLang="en-US" dirty="0"/>
              <a:t>Sales presentation can be improved by demonstration.</a:t>
            </a:r>
          </a:p>
          <a:p>
            <a:pPr algn="just" eaLnBrk="1" hangingPunct="1">
              <a:spcBef>
                <a:spcPts val="600"/>
              </a:spcBef>
              <a:spcAft>
                <a:spcPts val="600"/>
              </a:spcAft>
            </a:pPr>
            <a:r>
              <a:rPr lang="en-US" altLang="en-US" dirty="0"/>
              <a:t>Demonstration is one of the important selling tools. </a:t>
            </a:r>
            <a:r>
              <a:rPr lang="en-US" altLang="en-US" b="1" dirty="0">
                <a:solidFill>
                  <a:srgbClr val="0066FF"/>
                </a:solidFill>
              </a:rPr>
              <a:t>Examples :</a:t>
            </a:r>
            <a:r>
              <a:rPr lang="en-US" altLang="en-US" dirty="0"/>
              <a:t> Test drive of cars; demonstrations of industrial products in use at trade shows.</a:t>
            </a:r>
          </a:p>
          <a:p>
            <a:pPr algn="just" eaLnBrk="1" hangingPunct="1">
              <a:spcBef>
                <a:spcPts val="600"/>
              </a:spcBef>
              <a:spcAft>
                <a:spcPts val="600"/>
              </a:spcAft>
            </a:pPr>
            <a:r>
              <a:rPr lang="en-US" altLang="en-US" b="1" dirty="0">
                <a:solidFill>
                  <a:srgbClr val="0066FF"/>
                </a:solidFill>
              </a:rPr>
              <a:t>Benefits</a:t>
            </a:r>
            <a:r>
              <a:rPr lang="en-US" altLang="en-US" dirty="0"/>
              <a:t> of using demonstration for selling are: </a:t>
            </a:r>
          </a:p>
          <a:p>
            <a:pPr lvl="1" algn="just" eaLnBrk="1" hangingPunct="1">
              <a:spcBef>
                <a:spcPts val="600"/>
              </a:spcBef>
              <a:spcAft>
                <a:spcPts val="600"/>
              </a:spcAft>
              <a:buFontTx/>
              <a:buChar char="•"/>
            </a:pPr>
            <a:r>
              <a:rPr lang="en-US" altLang="en-US" dirty="0"/>
              <a:t>Buyers’ objections are cleared.</a:t>
            </a:r>
          </a:p>
          <a:p>
            <a:pPr lvl="1" algn="just" eaLnBrk="1" hangingPunct="1">
              <a:spcBef>
                <a:spcPts val="600"/>
              </a:spcBef>
              <a:spcAft>
                <a:spcPts val="600"/>
              </a:spcAft>
              <a:buFontTx/>
              <a:buChar char="•"/>
            </a:pPr>
            <a:r>
              <a:rPr lang="en-US" altLang="en-US" dirty="0"/>
              <a:t>Improves the buyer’s purchasing interest.</a:t>
            </a:r>
          </a:p>
          <a:p>
            <a:pPr lvl="1" algn="just" eaLnBrk="1" hangingPunct="1">
              <a:spcBef>
                <a:spcPts val="600"/>
              </a:spcBef>
              <a:spcAft>
                <a:spcPts val="600"/>
              </a:spcAft>
              <a:buFontTx/>
              <a:buChar char="•"/>
            </a:pPr>
            <a:r>
              <a:rPr lang="en-US" altLang="en-US" dirty="0"/>
              <a:t>Helps to find specific benefits needed by the prospect.</a:t>
            </a:r>
          </a:p>
          <a:p>
            <a:pPr lvl="1" algn="just" eaLnBrk="1" hangingPunct="1">
              <a:spcBef>
                <a:spcPts val="600"/>
              </a:spcBef>
              <a:spcAft>
                <a:spcPts val="600"/>
              </a:spcAft>
              <a:buFontTx/>
              <a:buChar char="•"/>
            </a:pPr>
            <a:r>
              <a:rPr lang="en-US" altLang="en-US" dirty="0"/>
              <a:t>The prospect can experience the benefits.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2638425" y="457200"/>
            <a:ext cx="3714750" cy="584200"/>
          </a:xfrm>
          <a:noFill/>
        </p:spPr>
        <p:txBody>
          <a:bodyPr>
            <a:spAutoFit/>
          </a:bodyPr>
          <a:lstStyle/>
          <a:p>
            <a:pPr eaLnBrk="1" hangingPunct="1"/>
            <a:r>
              <a:rPr lang="en-US" altLang="en-US" sz="3200" b="1">
                <a:solidFill>
                  <a:srgbClr val="CC3300"/>
                </a:solidFill>
              </a:rPr>
              <a:t>Handling Objections </a:t>
            </a:r>
          </a:p>
        </p:txBody>
      </p:sp>
      <p:sp>
        <p:nvSpPr>
          <p:cNvPr id="24579" name="Rectangle 3"/>
          <p:cNvSpPr>
            <a:spLocks noGrp="1" noChangeArrowheads="1"/>
          </p:cNvSpPr>
          <p:nvPr>
            <p:ph type="body" idx="1"/>
          </p:nvPr>
        </p:nvSpPr>
        <p:spPr>
          <a:xfrm>
            <a:off x="381000" y="1371600"/>
            <a:ext cx="8229600" cy="5029200"/>
          </a:xfrm>
        </p:spPr>
        <p:txBody>
          <a:bodyPr/>
          <a:lstStyle/>
          <a:p>
            <a:pPr eaLnBrk="1" hangingPunct="1">
              <a:defRPr/>
            </a:pPr>
            <a:r>
              <a:rPr lang="en-US" sz="2200" dirty="0"/>
              <a:t>Objections from prospective customers may take place during presentations / when the order is asked. If objections are handled satisfactorily, they may result  in sales.</a:t>
            </a:r>
          </a:p>
          <a:p>
            <a:pPr algn="just" eaLnBrk="1" hangingPunct="1">
              <a:defRPr/>
            </a:pPr>
            <a:r>
              <a:rPr lang="en-US" sz="2200" b="1" dirty="0">
                <a:solidFill>
                  <a:srgbClr val="0066FF"/>
                </a:solidFill>
              </a:rPr>
              <a:t>Two types of sales objections happen :</a:t>
            </a:r>
          </a:p>
          <a:p>
            <a:pPr lvl="1" algn="just" eaLnBrk="1" hangingPunct="1">
              <a:buFontTx/>
              <a:buChar char="•"/>
              <a:defRPr/>
            </a:pPr>
            <a:r>
              <a:rPr lang="en-US" sz="2200" dirty="0"/>
              <a:t>Psychological / hidden objections</a:t>
            </a:r>
          </a:p>
          <a:p>
            <a:pPr lvl="1" algn="just" eaLnBrk="1" hangingPunct="1">
              <a:buFontTx/>
              <a:buChar char="•"/>
              <a:defRPr/>
            </a:pPr>
            <a:r>
              <a:rPr lang="en-US" sz="2200" dirty="0"/>
              <a:t>Logical, real or practical objections</a:t>
            </a:r>
          </a:p>
          <a:p>
            <a:pPr algn="just" eaLnBrk="1" hangingPunct="1">
              <a:defRPr/>
            </a:pPr>
            <a:r>
              <a:rPr lang="en-US" sz="2200" b="1" dirty="0">
                <a:solidFill>
                  <a:srgbClr val="0066FF"/>
                </a:solidFill>
              </a:rPr>
              <a:t>Methods used for handling  objections: </a:t>
            </a:r>
          </a:p>
          <a:p>
            <a:pPr marL="682625" indent="-341313" algn="just" eaLnBrk="1" hangingPunct="1">
              <a:buFontTx/>
              <a:buNone/>
              <a:defRPr/>
            </a:pPr>
            <a:r>
              <a:rPr lang="en-US" sz="2200" dirty="0"/>
              <a:t>(</a:t>
            </a:r>
            <a:r>
              <a:rPr lang="en-US" sz="2200" dirty="0" err="1"/>
              <a:t>i</a:t>
            </a:r>
            <a:r>
              <a:rPr lang="en-US" sz="2200" dirty="0"/>
              <a:t>)  For Psychological objections: ask questions to clarify the customer’s  thinking.</a:t>
            </a:r>
          </a:p>
          <a:p>
            <a:pPr marL="682625" indent="-341313" algn="just" eaLnBrk="1" hangingPunct="1">
              <a:buFontTx/>
              <a:buNone/>
              <a:defRPr/>
            </a:pPr>
            <a:r>
              <a:rPr lang="en-US" sz="2200" dirty="0"/>
              <a:t>(ii) For logical objections</a:t>
            </a:r>
            <a:r>
              <a:rPr lang="en-US" sz="2200" dirty="0">
                <a:sym typeface="Wingdings" pitchFamily="2" charset="2"/>
              </a:rPr>
              <a:t>: (</a:t>
            </a:r>
            <a:r>
              <a:rPr lang="en-US" sz="2200" dirty="0"/>
              <a:t>a) ask questions, (b) turn an  objection into a benefit, (c) deny objections tactfully, (d) show third-party certificates, (e) offer compensation.</a:t>
            </a:r>
          </a:p>
          <a:p>
            <a:pPr algn="just" eaLnBrk="1" hangingPunct="1">
              <a:defRPr/>
            </a:pPr>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908541" y="442788"/>
            <a:ext cx="5241194" cy="646331"/>
          </a:xfrm>
          <a:noFill/>
        </p:spPr>
        <p:txBody>
          <a:bodyPr wrap="square">
            <a:spAutoFit/>
          </a:bodyPr>
          <a:lstStyle/>
          <a:p>
            <a:pPr eaLnBrk="1" hangingPunct="1"/>
            <a:r>
              <a:rPr lang="en-US" altLang="en-US" sz="3600" b="1" dirty="0">
                <a:solidFill>
                  <a:srgbClr val="CC3300"/>
                </a:solidFill>
              </a:rPr>
              <a:t>The Selling Process</a:t>
            </a:r>
          </a:p>
        </p:txBody>
      </p:sp>
      <p:sp>
        <p:nvSpPr>
          <p:cNvPr id="8195" name="Rectangle 3"/>
          <p:cNvSpPr>
            <a:spLocks noGrp="1" noChangeArrowheads="1"/>
          </p:cNvSpPr>
          <p:nvPr>
            <p:ph type="body" idx="1"/>
          </p:nvPr>
        </p:nvSpPr>
        <p:spPr>
          <a:xfrm>
            <a:off x="223838" y="1571625"/>
            <a:ext cx="8229600" cy="768350"/>
          </a:xfrm>
        </p:spPr>
        <p:txBody>
          <a:bodyPr/>
          <a:lstStyle/>
          <a:p>
            <a:pPr marL="0" indent="0" algn="just" eaLnBrk="1" hangingPunct="1">
              <a:buFontTx/>
              <a:buNone/>
            </a:pPr>
            <a:r>
              <a:rPr lang="en-US" altLang="en-US" sz="1800" dirty="0"/>
              <a:t>If salespeople follow the steps shown below, their chances of success are far better.</a:t>
            </a:r>
          </a:p>
        </p:txBody>
      </p:sp>
      <p:sp>
        <p:nvSpPr>
          <p:cNvPr id="8196" name="Rectangle 4"/>
          <p:cNvSpPr>
            <a:spLocks noChangeArrowheads="1"/>
          </p:cNvSpPr>
          <p:nvPr/>
        </p:nvSpPr>
        <p:spPr bwMode="auto">
          <a:xfrm>
            <a:off x="220663" y="2971800"/>
            <a:ext cx="1905000" cy="7620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Cambria" panose="02040503050406030204" pitchFamily="18" charset="0"/>
              </a:defRPr>
            </a:lvl1pPr>
            <a:lvl2pPr marL="742950" indent="-285750">
              <a:spcBef>
                <a:spcPct val="20000"/>
              </a:spcBef>
              <a:buChar char="–"/>
              <a:defRPr sz="2800">
                <a:solidFill>
                  <a:schemeClr val="tx1"/>
                </a:solidFill>
                <a:latin typeface="Cambria" panose="02040503050406030204" pitchFamily="18" charset="0"/>
              </a:defRPr>
            </a:lvl2pPr>
            <a:lvl3pPr marL="1143000" indent="-228600">
              <a:spcBef>
                <a:spcPct val="20000"/>
              </a:spcBef>
              <a:buChar char="•"/>
              <a:defRPr sz="2400">
                <a:solidFill>
                  <a:schemeClr val="tx1"/>
                </a:solidFill>
                <a:latin typeface="Cambria" panose="02040503050406030204" pitchFamily="18" charset="0"/>
              </a:defRPr>
            </a:lvl3pPr>
            <a:lvl4pPr marL="1600200" indent="-228600">
              <a:spcBef>
                <a:spcPct val="20000"/>
              </a:spcBef>
              <a:buChar char="–"/>
              <a:defRPr sz="2000">
                <a:solidFill>
                  <a:schemeClr val="tx1"/>
                </a:solidFill>
                <a:latin typeface="Cambria" panose="02040503050406030204" pitchFamily="18" charset="0"/>
              </a:defRPr>
            </a:lvl4pPr>
            <a:lvl5pPr marL="2057400" indent="-228600">
              <a:spcBef>
                <a:spcPct val="20000"/>
              </a:spcBef>
              <a:buChar char="»"/>
              <a:defRPr sz="2000">
                <a:solidFill>
                  <a:schemeClr val="tx1"/>
                </a:solidFill>
                <a:latin typeface="Cambria" panose="02040503050406030204" pitchFamily="18" charset="0"/>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defRPr>
            </a:lvl9pPr>
          </a:lstStyle>
          <a:p>
            <a:pPr algn="ctr" eaLnBrk="1" hangingPunct="1">
              <a:spcBef>
                <a:spcPct val="0"/>
              </a:spcBef>
              <a:buFontTx/>
              <a:buNone/>
            </a:pPr>
            <a:r>
              <a:rPr lang="en-US" altLang="en-US" sz="1800" b="1" dirty="0">
                <a:solidFill>
                  <a:srgbClr val="0066FF"/>
                </a:solidFill>
                <a:latin typeface="Arial" panose="020B0604020202020204" pitchFamily="34" charset="0"/>
              </a:rPr>
              <a:t>1. Prospecting &amp; </a:t>
            </a:r>
          </a:p>
          <a:p>
            <a:pPr algn="ctr" eaLnBrk="1" hangingPunct="1">
              <a:spcBef>
                <a:spcPct val="0"/>
              </a:spcBef>
              <a:buFontTx/>
              <a:buNone/>
            </a:pPr>
            <a:r>
              <a:rPr lang="en-US" altLang="en-US" sz="1800" b="1" dirty="0">
                <a:solidFill>
                  <a:srgbClr val="0066FF"/>
                </a:solidFill>
                <a:latin typeface="Arial" panose="020B0604020202020204" pitchFamily="34" charset="0"/>
              </a:rPr>
              <a:t>Qualifying</a:t>
            </a:r>
          </a:p>
        </p:txBody>
      </p:sp>
      <p:sp>
        <p:nvSpPr>
          <p:cNvPr id="8197" name="Rectangle 8"/>
          <p:cNvSpPr>
            <a:spLocks noChangeArrowheads="1"/>
          </p:cNvSpPr>
          <p:nvPr/>
        </p:nvSpPr>
        <p:spPr bwMode="auto">
          <a:xfrm>
            <a:off x="2381250" y="2986088"/>
            <a:ext cx="1905000" cy="7620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Cambria" panose="02040503050406030204" pitchFamily="18" charset="0"/>
              </a:defRPr>
            </a:lvl1pPr>
            <a:lvl2pPr marL="742950" indent="-285750">
              <a:spcBef>
                <a:spcPct val="20000"/>
              </a:spcBef>
              <a:buChar char="–"/>
              <a:defRPr sz="2800">
                <a:solidFill>
                  <a:schemeClr val="tx1"/>
                </a:solidFill>
                <a:latin typeface="Cambria" panose="02040503050406030204" pitchFamily="18" charset="0"/>
              </a:defRPr>
            </a:lvl2pPr>
            <a:lvl3pPr marL="1143000" indent="-228600">
              <a:spcBef>
                <a:spcPct val="20000"/>
              </a:spcBef>
              <a:buChar char="•"/>
              <a:defRPr sz="2400">
                <a:solidFill>
                  <a:schemeClr val="tx1"/>
                </a:solidFill>
                <a:latin typeface="Cambria" panose="02040503050406030204" pitchFamily="18" charset="0"/>
              </a:defRPr>
            </a:lvl3pPr>
            <a:lvl4pPr marL="1600200" indent="-228600">
              <a:spcBef>
                <a:spcPct val="20000"/>
              </a:spcBef>
              <a:buChar char="–"/>
              <a:defRPr sz="2000">
                <a:solidFill>
                  <a:schemeClr val="tx1"/>
                </a:solidFill>
                <a:latin typeface="Cambria" panose="02040503050406030204" pitchFamily="18" charset="0"/>
              </a:defRPr>
            </a:lvl4pPr>
            <a:lvl5pPr marL="2057400" indent="-228600">
              <a:spcBef>
                <a:spcPct val="20000"/>
              </a:spcBef>
              <a:buChar char="»"/>
              <a:defRPr sz="2000">
                <a:solidFill>
                  <a:schemeClr val="tx1"/>
                </a:solidFill>
                <a:latin typeface="Cambria" panose="02040503050406030204" pitchFamily="18" charset="0"/>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defRPr>
            </a:lvl9pPr>
          </a:lstStyle>
          <a:p>
            <a:pPr algn="ctr" eaLnBrk="1" hangingPunct="1">
              <a:spcBef>
                <a:spcPct val="0"/>
              </a:spcBef>
              <a:buFontTx/>
              <a:buNone/>
            </a:pPr>
            <a:r>
              <a:rPr lang="en-US" altLang="en-US" sz="1800" b="1" dirty="0">
                <a:solidFill>
                  <a:srgbClr val="0066FF"/>
                </a:solidFill>
                <a:latin typeface="Arial" panose="020B0604020202020204" pitchFamily="34" charset="0"/>
              </a:rPr>
              <a:t>2.Pre-approach</a:t>
            </a:r>
            <a:r>
              <a:rPr lang="en-US" altLang="en-US" sz="1800" dirty="0">
                <a:solidFill>
                  <a:srgbClr val="0066FF"/>
                </a:solidFill>
                <a:latin typeface="Arial" panose="020B0604020202020204" pitchFamily="34" charset="0"/>
              </a:rPr>
              <a:t> </a:t>
            </a:r>
          </a:p>
        </p:txBody>
      </p:sp>
      <p:sp>
        <p:nvSpPr>
          <p:cNvPr id="8198" name="Rectangle 9"/>
          <p:cNvSpPr>
            <a:spLocks noChangeArrowheads="1"/>
          </p:cNvSpPr>
          <p:nvPr/>
        </p:nvSpPr>
        <p:spPr bwMode="auto">
          <a:xfrm>
            <a:off x="4548188" y="3006725"/>
            <a:ext cx="1905000" cy="7620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Cambria" panose="02040503050406030204" pitchFamily="18" charset="0"/>
              </a:defRPr>
            </a:lvl1pPr>
            <a:lvl2pPr marL="742950" indent="-285750">
              <a:spcBef>
                <a:spcPct val="20000"/>
              </a:spcBef>
              <a:buChar char="–"/>
              <a:defRPr sz="2800">
                <a:solidFill>
                  <a:schemeClr val="tx1"/>
                </a:solidFill>
                <a:latin typeface="Cambria" panose="02040503050406030204" pitchFamily="18" charset="0"/>
              </a:defRPr>
            </a:lvl2pPr>
            <a:lvl3pPr marL="1143000" indent="-228600">
              <a:spcBef>
                <a:spcPct val="20000"/>
              </a:spcBef>
              <a:buChar char="•"/>
              <a:defRPr sz="2400">
                <a:solidFill>
                  <a:schemeClr val="tx1"/>
                </a:solidFill>
                <a:latin typeface="Cambria" panose="02040503050406030204" pitchFamily="18" charset="0"/>
              </a:defRPr>
            </a:lvl3pPr>
            <a:lvl4pPr marL="1600200" indent="-228600">
              <a:spcBef>
                <a:spcPct val="20000"/>
              </a:spcBef>
              <a:buChar char="–"/>
              <a:defRPr sz="2000">
                <a:solidFill>
                  <a:schemeClr val="tx1"/>
                </a:solidFill>
                <a:latin typeface="Cambria" panose="02040503050406030204" pitchFamily="18" charset="0"/>
              </a:defRPr>
            </a:lvl4pPr>
            <a:lvl5pPr marL="2057400" indent="-228600">
              <a:spcBef>
                <a:spcPct val="20000"/>
              </a:spcBef>
              <a:buChar char="»"/>
              <a:defRPr sz="2000">
                <a:solidFill>
                  <a:schemeClr val="tx1"/>
                </a:solidFill>
                <a:latin typeface="Cambria" panose="02040503050406030204" pitchFamily="18" charset="0"/>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defRPr>
            </a:lvl9pPr>
          </a:lstStyle>
          <a:p>
            <a:pPr algn="ctr" eaLnBrk="1" hangingPunct="1">
              <a:spcBef>
                <a:spcPct val="0"/>
              </a:spcBef>
              <a:buFontTx/>
              <a:buNone/>
            </a:pPr>
            <a:r>
              <a:rPr lang="en-US" altLang="en-US" sz="1800" b="1" dirty="0">
                <a:solidFill>
                  <a:srgbClr val="0066FF"/>
                </a:solidFill>
                <a:latin typeface="Arial" panose="020B0604020202020204" pitchFamily="34" charset="0"/>
              </a:rPr>
              <a:t>3.Approach</a:t>
            </a:r>
          </a:p>
        </p:txBody>
      </p:sp>
      <p:sp>
        <p:nvSpPr>
          <p:cNvPr id="8199" name="Rectangle 10"/>
          <p:cNvSpPr>
            <a:spLocks noChangeArrowheads="1"/>
          </p:cNvSpPr>
          <p:nvPr/>
        </p:nvSpPr>
        <p:spPr bwMode="auto">
          <a:xfrm>
            <a:off x="6672263" y="3021013"/>
            <a:ext cx="1905000" cy="7620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Cambria" panose="02040503050406030204" pitchFamily="18" charset="0"/>
              </a:defRPr>
            </a:lvl1pPr>
            <a:lvl2pPr marL="742950" indent="-285750">
              <a:spcBef>
                <a:spcPct val="20000"/>
              </a:spcBef>
              <a:buChar char="–"/>
              <a:defRPr sz="2800">
                <a:solidFill>
                  <a:schemeClr val="tx1"/>
                </a:solidFill>
                <a:latin typeface="Cambria" panose="02040503050406030204" pitchFamily="18" charset="0"/>
              </a:defRPr>
            </a:lvl2pPr>
            <a:lvl3pPr marL="1143000" indent="-228600">
              <a:spcBef>
                <a:spcPct val="20000"/>
              </a:spcBef>
              <a:buChar char="•"/>
              <a:defRPr sz="2400">
                <a:solidFill>
                  <a:schemeClr val="tx1"/>
                </a:solidFill>
                <a:latin typeface="Cambria" panose="02040503050406030204" pitchFamily="18" charset="0"/>
              </a:defRPr>
            </a:lvl3pPr>
            <a:lvl4pPr marL="1600200" indent="-228600">
              <a:spcBef>
                <a:spcPct val="20000"/>
              </a:spcBef>
              <a:buChar char="–"/>
              <a:defRPr sz="2000">
                <a:solidFill>
                  <a:schemeClr val="tx1"/>
                </a:solidFill>
                <a:latin typeface="Cambria" panose="02040503050406030204" pitchFamily="18" charset="0"/>
              </a:defRPr>
            </a:lvl4pPr>
            <a:lvl5pPr marL="2057400" indent="-228600">
              <a:spcBef>
                <a:spcPct val="20000"/>
              </a:spcBef>
              <a:buChar char="»"/>
              <a:defRPr sz="2000">
                <a:solidFill>
                  <a:schemeClr val="tx1"/>
                </a:solidFill>
                <a:latin typeface="Cambria" panose="02040503050406030204" pitchFamily="18" charset="0"/>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defRPr>
            </a:lvl9pPr>
          </a:lstStyle>
          <a:p>
            <a:pPr algn="ctr" eaLnBrk="1" hangingPunct="1">
              <a:spcBef>
                <a:spcPct val="0"/>
              </a:spcBef>
              <a:buFontTx/>
              <a:buNone/>
            </a:pPr>
            <a:r>
              <a:rPr lang="en-US" altLang="en-US" sz="1800" b="1" dirty="0">
                <a:solidFill>
                  <a:srgbClr val="0066FF"/>
                </a:solidFill>
                <a:latin typeface="Arial" panose="020B0604020202020204" pitchFamily="34" charset="0"/>
              </a:rPr>
              <a:t>4.Discovering &amp; </a:t>
            </a:r>
          </a:p>
          <a:p>
            <a:pPr algn="ctr" eaLnBrk="1" hangingPunct="1">
              <a:spcBef>
                <a:spcPct val="0"/>
              </a:spcBef>
              <a:buFontTx/>
              <a:buNone/>
            </a:pPr>
            <a:r>
              <a:rPr lang="en-US" altLang="en-US" sz="1800" b="1" dirty="0">
                <a:solidFill>
                  <a:srgbClr val="0066FF"/>
                </a:solidFill>
                <a:latin typeface="Arial" panose="020B0604020202020204" pitchFamily="34" charset="0"/>
              </a:rPr>
              <a:t>Understanding</a:t>
            </a:r>
          </a:p>
        </p:txBody>
      </p:sp>
      <p:sp>
        <p:nvSpPr>
          <p:cNvPr id="8200" name="Rectangle 11"/>
          <p:cNvSpPr>
            <a:spLocks noChangeArrowheads="1"/>
          </p:cNvSpPr>
          <p:nvPr/>
        </p:nvSpPr>
        <p:spPr bwMode="auto">
          <a:xfrm>
            <a:off x="2381250" y="4048125"/>
            <a:ext cx="1905000" cy="7620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Cambria" panose="02040503050406030204" pitchFamily="18" charset="0"/>
              </a:defRPr>
            </a:lvl1pPr>
            <a:lvl2pPr marL="742950" indent="-285750">
              <a:spcBef>
                <a:spcPct val="20000"/>
              </a:spcBef>
              <a:buChar char="–"/>
              <a:defRPr sz="2800">
                <a:solidFill>
                  <a:schemeClr val="tx1"/>
                </a:solidFill>
                <a:latin typeface="Cambria" panose="02040503050406030204" pitchFamily="18" charset="0"/>
              </a:defRPr>
            </a:lvl2pPr>
            <a:lvl3pPr marL="1143000" indent="-228600">
              <a:spcBef>
                <a:spcPct val="20000"/>
              </a:spcBef>
              <a:buChar char="•"/>
              <a:defRPr sz="2400">
                <a:solidFill>
                  <a:schemeClr val="tx1"/>
                </a:solidFill>
                <a:latin typeface="Cambria" panose="02040503050406030204" pitchFamily="18" charset="0"/>
              </a:defRPr>
            </a:lvl3pPr>
            <a:lvl4pPr marL="1600200" indent="-228600">
              <a:spcBef>
                <a:spcPct val="20000"/>
              </a:spcBef>
              <a:buChar char="–"/>
              <a:defRPr sz="2000">
                <a:solidFill>
                  <a:schemeClr val="tx1"/>
                </a:solidFill>
                <a:latin typeface="Cambria" panose="02040503050406030204" pitchFamily="18" charset="0"/>
              </a:defRPr>
            </a:lvl4pPr>
            <a:lvl5pPr marL="2057400" indent="-228600">
              <a:spcBef>
                <a:spcPct val="20000"/>
              </a:spcBef>
              <a:buChar char="»"/>
              <a:defRPr sz="2000">
                <a:solidFill>
                  <a:schemeClr val="tx1"/>
                </a:solidFill>
                <a:latin typeface="Cambria" panose="02040503050406030204" pitchFamily="18" charset="0"/>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defRPr>
            </a:lvl9pPr>
          </a:lstStyle>
          <a:p>
            <a:pPr algn="ctr" eaLnBrk="1" hangingPunct="1">
              <a:spcBef>
                <a:spcPct val="0"/>
              </a:spcBef>
              <a:buFontTx/>
              <a:buNone/>
            </a:pPr>
            <a:r>
              <a:rPr lang="en-US" altLang="en-US" sz="1800" b="1" dirty="0">
                <a:solidFill>
                  <a:srgbClr val="0066FF"/>
                </a:solidFill>
                <a:latin typeface="Arial" panose="020B0604020202020204" pitchFamily="34" charset="0"/>
              </a:rPr>
              <a:t>7.Closing the </a:t>
            </a:r>
          </a:p>
          <a:p>
            <a:pPr algn="ctr" eaLnBrk="1" hangingPunct="1">
              <a:spcBef>
                <a:spcPct val="0"/>
              </a:spcBef>
              <a:buFontTx/>
              <a:buNone/>
            </a:pPr>
            <a:r>
              <a:rPr lang="en-US" altLang="en-US" sz="1800" b="1" dirty="0">
                <a:solidFill>
                  <a:srgbClr val="0066FF"/>
                </a:solidFill>
                <a:latin typeface="Arial" panose="020B0604020202020204" pitchFamily="34" charset="0"/>
              </a:rPr>
              <a:t>Sale</a:t>
            </a:r>
          </a:p>
        </p:txBody>
      </p:sp>
      <p:sp>
        <p:nvSpPr>
          <p:cNvPr id="8201" name="Rectangle 12"/>
          <p:cNvSpPr>
            <a:spLocks noChangeArrowheads="1"/>
          </p:cNvSpPr>
          <p:nvPr/>
        </p:nvSpPr>
        <p:spPr bwMode="auto">
          <a:xfrm>
            <a:off x="4529138" y="4060825"/>
            <a:ext cx="1905000" cy="7620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Cambria" panose="02040503050406030204" pitchFamily="18" charset="0"/>
              </a:defRPr>
            </a:lvl1pPr>
            <a:lvl2pPr marL="742950" indent="-285750">
              <a:spcBef>
                <a:spcPct val="20000"/>
              </a:spcBef>
              <a:buChar char="–"/>
              <a:defRPr sz="2800">
                <a:solidFill>
                  <a:schemeClr val="tx1"/>
                </a:solidFill>
                <a:latin typeface="Cambria" panose="02040503050406030204" pitchFamily="18" charset="0"/>
              </a:defRPr>
            </a:lvl2pPr>
            <a:lvl3pPr marL="1143000" indent="-228600">
              <a:spcBef>
                <a:spcPct val="20000"/>
              </a:spcBef>
              <a:buChar char="•"/>
              <a:defRPr sz="2400">
                <a:solidFill>
                  <a:schemeClr val="tx1"/>
                </a:solidFill>
                <a:latin typeface="Cambria" panose="02040503050406030204" pitchFamily="18" charset="0"/>
              </a:defRPr>
            </a:lvl3pPr>
            <a:lvl4pPr marL="1600200" indent="-228600">
              <a:spcBef>
                <a:spcPct val="20000"/>
              </a:spcBef>
              <a:buChar char="–"/>
              <a:defRPr sz="2000">
                <a:solidFill>
                  <a:schemeClr val="tx1"/>
                </a:solidFill>
                <a:latin typeface="Cambria" panose="02040503050406030204" pitchFamily="18" charset="0"/>
              </a:defRPr>
            </a:lvl4pPr>
            <a:lvl5pPr marL="2057400" indent="-228600">
              <a:spcBef>
                <a:spcPct val="20000"/>
              </a:spcBef>
              <a:buChar char="»"/>
              <a:defRPr sz="2000">
                <a:solidFill>
                  <a:schemeClr val="tx1"/>
                </a:solidFill>
                <a:latin typeface="Cambria" panose="02040503050406030204" pitchFamily="18" charset="0"/>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defRPr>
            </a:lvl9pPr>
          </a:lstStyle>
          <a:p>
            <a:pPr algn="ctr" eaLnBrk="1" hangingPunct="1">
              <a:spcBef>
                <a:spcPct val="0"/>
              </a:spcBef>
              <a:buFontTx/>
              <a:buNone/>
            </a:pPr>
            <a:r>
              <a:rPr lang="en-US" altLang="en-US" sz="1800" b="1" dirty="0">
                <a:solidFill>
                  <a:srgbClr val="0066FF"/>
                </a:solidFill>
                <a:latin typeface="Arial" panose="020B0604020202020204" pitchFamily="34" charset="0"/>
              </a:rPr>
              <a:t>6.Handling </a:t>
            </a:r>
          </a:p>
          <a:p>
            <a:pPr algn="ctr" eaLnBrk="1" hangingPunct="1">
              <a:spcBef>
                <a:spcPct val="0"/>
              </a:spcBef>
              <a:buFontTx/>
              <a:buNone/>
            </a:pPr>
            <a:r>
              <a:rPr lang="en-US" altLang="en-US" sz="1800" b="1" dirty="0">
                <a:solidFill>
                  <a:srgbClr val="0066FF"/>
                </a:solidFill>
                <a:latin typeface="Arial" panose="020B0604020202020204" pitchFamily="34" charset="0"/>
              </a:rPr>
              <a:t>Objections</a:t>
            </a:r>
          </a:p>
        </p:txBody>
      </p:sp>
      <p:sp>
        <p:nvSpPr>
          <p:cNvPr id="8202" name="Rectangle 13"/>
          <p:cNvSpPr>
            <a:spLocks noChangeArrowheads="1"/>
          </p:cNvSpPr>
          <p:nvPr/>
        </p:nvSpPr>
        <p:spPr bwMode="auto">
          <a:xfrm>
            <a:off x="6680200" y="4041775"/>
            <a:ext cx="1905000" cy="7620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Cambria" panose="02040503050406030204" pitchFamily="18" charset="0"/>
              </a:defRPr>
            </a:lvl1pPr>
            <a:lvl2pPr marL="742950" indent="-285750">
              <a:spcBef>
                <a:spcPct val="20000"/>
              </a:spcBef>
              <a:buChar char="–"/>
              <a:defRPr sz="2800">
                <a:solidFill>
                  <a:schemeClr val="tx1"/>
                </a:solidFill>
                <a:latin typeface="Cambria" panose="02040503050406030204" pitchFamily="18" charset="0"/>
              </a:defRPr>
            </a:lvl2pPr>
            <a:lvl3pPr marL="1143000" indent="-228600">
              <a:spcBef>
                <a:spcPct val="20000"/>
              </a:spcBef>
              <a:buChar char="•"/>
              <a:defRPr sz="2400">
                <a:solidFill>
                  <a:schemeClr val="tx1"/>
                </a:solidFill>
                <a:latin typeface="Cambria" panose="02040503050406030204" pitchFamily="18" charset="0"/>
              </a:defRPr>
            </a:lvl3pPr>
            <a:lvl4pPr marL="1600200" indent="-228600">
              <a:spcBef>
                <a:spcPct val="20000"/>
              </a:spcBef>
              <a:buChar char="–"/>
              <a:defRPr sz="2000">
                <a:solidFill>
                  <a:schemeClr val="tx1"/>
                </a:solidFill>
                <a:latin typeface="Cambria" panose="02040503050406030204" pitchFamily="18" charset="0"/>
              </a:defRPr>
            </a:lvl4pPr>
            <a:lvl5pPr marL="2057400" indent="-228600">
              <a:spcBef>
                <a:spcPct val="20000"/>
              </a:spcBef>
              <a:buChar char="»"/>
              <a:defRPr sz="2000">
                <a:solidFill>
                  <a:schemeClr val="tx1"/>
                </a:solidFill>
                <a:latin typeface="Cambria" panose="02040503050406030204" pitchFamily="18" charset="0"/>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defRPr>
            </a:lvl9pPr>
          </a:lstStyle>
          <a:p>
            <a:pPr algn="ctr" eaLnBrk="1" hangingPunct="1">
              <a:spcBef>
                <a:spcPct val="0"/>
              </a:spcBef>
              <a:buFontTx/>
              <a:buNone/>
            </a:pPr>
            <a:r>
              <a:rPr lang="en-US" altLang="en-US" sz="1400" b="1" dirty="0">
                <a:solidFill>
                  <a:srgbClr val="0066FF"/>
                </a:solidFill>
                <a:latin typeface="Arial" panose="020B0604020202020204" pitchFamily="34" charset="0"/>
              </a:rPr>
              <a:t>5.Sales Presentation</a:t>
            </a:r>
          </a:p>
          <a:p>
            <a:pPr algn="ctr" eaLnBrk="1" hangingPunct="1">
              <a:spcBef>
                <a:spcPct val="0"/>
              </a:spcBef>
              <a:buFontTx/>
              <a:buNone/>
            </a:pPr>
            <a:r>
              <a:rPr lang="en-US" altLang="en-US" sz="1400" b="1" dirty="0">
                <a:solidFill>
                  <a:srgbClr val="0066FF"/>
                </a:solidFill>
                <a:latin typeface="Arial" panose="020B0604020202020204" pitchFamily="34" charset="0"/>
              </a:rPr>
              <a:t> &amp; Demonstration</a:t>
            </a:r>
          </a:p>
        </p:txBody>
      </p:sp>
      <p:sp>
        <p:nvSpPr>
          <p:cNvPr id="8203" name="Line 14"/>
          <p:cNvSpPr>
            <a:spLocks noChangeShapeType="1"/>
          </p:cNvSpPr>
          <p:nvPr/>
        </p:nvSpPr>
        <p:spPr bwMode="auto">
          <a:xfrm>
            <a:off x="2146300" y="3394075"/>
            <a:ext cx="22860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04" name="Line 15"/>
          <p:cNvSpPr>
            <a:spLocks noChangeShapeType="1"/>
          </p:cNvSpPr>
          <p:nvPr/>
        </p:nvSpPr>
        <p:spPr bwMode="auto">
          <a:xfrm>
            <a:off x="4308475" y="3394075"/>
            <a:ext cx="22860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05" name="Line 16"/>
          <p:cNvSpPr>
            <a:spLocks noChangeShapeType="1"/>
          </p:cNvSpPr>
          <p:nvPr/>
        </p:nvSpPr>
        <p:spPr bwMode="auto">
          <a:xfrm>
            <a:off x="6451600" y="3394075"/>
            <a:ext cx="22860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06" name="Line 17"/>
          <p:cNvSpPr>
            <a:spLocks noChangeShapeType="1"/>
          </p:cNvSpPr>
          <p:nvPr/>
        </p:nvSpPr>
        <p:spPr bwMode="auto">
          <a:xfrm flipH="1">
            <a:off x="8597900" y="4419600"/>
            <a:ext cx="22860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07" name="Line 18"/>
          <p:cNvSpPr>
            <a:spLocks noChangeShapeType="1"/>
          </p:cNvSpPr>
          <p:nvPr/>
        </p:nvSpPr>
        <p:spPr bwMode="auto">
          <a:xfrm flipH="1">
            <a:off x="6445250" y="4419600"/>
            <a:ext cx="22860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08" name="Line 19"/>
          <p:cNvSpPr>
            <a:spLocks noChangeShapeType="1"/>
          </p:cNvSpPr>
          <p:nvPr/>
        </p:nvSpPr>
        <p:spPr bwMode="auto">
          <a:xfrm flipH="1">
            <a:off x="4279900" y="4419600"/>
            <a:ext cx="22860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09" name="Line 22"/>
          <p:cNvSpPr>
            <a:spLocks noChangeShapeType="1"/>
          </p:cNvSpPr>
          <p:nvPr/>
        </p:nvSpPr>
        <p:spPr bwMode="auto">
          <a:xfrm>
            <a:off x="8597900" y="3429000"/>
            <a:ext cx="2286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10" name="Line 23"/>
          <p:cNvSpPr>
            <a:spLocks noChangeShapeType="1"/>
          </p:cNvSpPr>
          <p:nvPr/>
        </p:nvSpPr>
        <p:spPr bwMode="auto">
          <a:xfrm flipV="1">
            <a:off x="8826500" y="3429000"/>
            <a:ext cx="0" cy="990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11" name="Text Box 24"/>
          <p:cNvSpPr txBox="1">
            <a:spLocks noChangeArrowheads="1"/>
          </p:cNvSpPr>
          <p:nvPr/>
        </p:nvSpPr>
        <p:spPr bwMode="auto">
          <a:xfrm>
            <a:off x="357188" y="5075238"/>
            <a:ext cx="8382000" cy="1071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defRPr>
            </a:lvl1pPr>
            <a:lvl2pPr marL="742950" indent="-285750">
              <a:spcBef>
                <a:spcPct val="20000"/>
              </a:spcBef>
              <a:buChar char="–"/>
              <a:defRPr sz="2800">
                <a:solidFill>
                  <a:schemeClr val="tx1"/>
                </a:solidFill>
                <a:latin typeface="Cambria" panose="02040503050406030204" pitchFamily="18" charset="0"/>
              </a:defRPr>
            </a:lvl2pPr>
            <a:lvl3pPr marL="1143000" indent="-228600">
              <a:spcBef>
                <a:spcPct val="20000"/>
              </a:spcBef>
              <a:buChar char="•"/>
              <a:defRPr sz="2400">
                <a:solidFill>
                  <a:schemeClr val="tx1"/>
                </a:solidFill>
                <a:latin typeface="Cambria" panose="02040503050406030204" pitchFamily="18" charset="0"/>
              </a:defRPr>
            </a:lvl3pPr>
            <a:lvl4pPr marL="1600200" indent="-228600">
              <a:spcBef>
                <a:spcPct val="20000"/>
              </a:spcBef>
              <a:buChar char="–"/>
              <a:defRPr sz="2000">
                <a:solidFill>
                  <a:schemeClr val="tx1"/>
                </a:solidFill>
                <a:latin typeface="Cambria" panose="02040503050406030204" pitchFamily="18" charset="0"/>
              </a:defRPr>
            </a:lvl4pPr>
            <a:lvl5pPr marL="2057400" indent="-228600">
              <a:spcBef>
                <a:spcPct val="20000"/>
              </a:spcBef>
              <a:buChar char="»"/>
              <a:defRPr sz="2000">
                <a:solidFill>
                  <a:schemeClr val="tx1"/>
                </a:solidFill>
                <a:latin typeface="Cambria" panose="02040503050406030204" pitchFamily="18" charset="0"/>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defRPr>
            </a:lvl9pPr>
          </a:lstStyle>
          <a:p>
            <a:pPr algn="just" eaLnBrk="1" hangingPunct="1"/>
            <a:r>
              <a:rPr lang="en-US" altLang="en-US" sz="2400">
                <a:latin typeface="Arial" panose="020B0604020202020204" pitchFamily="34" charset="0"/>
              </a:rPr>
              <a:t> </a:t>
            </a:r>
            <a:r>
              <a:rPr lang="en-US" altLang="en-US" sz="1800">
                <a:latin typeface="Arial" panose="020B0604020202020204" pitchFamily="34" charset="0"/>
              </a:rPr>
              <a:t>The sequence of above steps may change to meet the sales situation in hand.</a:t>
            </a:r>
          </a:p>
          <a:p>
            <a:pPr algn="just" eaLnBrk="1" hangingPunct="1"/>
            <a:r>
              <a:rPr lang="en-US" altLang="en-US" sz="1800">
                <a:latin typeface="Arial" panose="020B0604020202020204" pitchFamily="34" charset="0"/>
              </a:rPr>
              <a:t> All kinds of selling do not necessarily pass through the eight steps of the selling process shown above.</a:t>
            </a:r>
          </a:p>
        </p:txBody>
      </p:sp>
      <p:sp>
        <p:nvSpPr>
          <p:cNvPr id="20" name="Rectangle 19"/>
          <p:cNvSpPr/>
          <p:nvPr/>
        </p:nvSpPr>
        <p:spPr>
          <a:xfrm>
            <a:off x="304800" y="4038600"/>
            <a:ext cx="1752600" cy="838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b="1" dirty="0">
                <a:solidFill>
                  <a:srgbClr val="0066FF"/>
                </a:solidFill>
              </a:rPr>
              <a:t>8. Follow-up</a:t>
            </a:r>
            <a:endParaRPr lang="en-IN" b="1" dirty="0">
              <a:solidFill>
                <a:srgbClr val="0066FF"/>
              </a:solidFill>
            </a:endParaRPr>
          </a:p>
        </p:txBody>
      </p:sp>
      <p:cxnSp>
        <p:nvCxnSpPr>
          <p:cNvPr id="24" name="Straight Arrow Connector 23"/>
          <p:cNvCxnSpPr/>
          <p:nvPr/>
        </p:nvCxnSpPr>
        <p:spPr>
          <a:xfrm rot="10800000" flipV="1">
            <a:off x="2057400" y="4495800"/>
            <a:ext cx="323850" cy="28575"/>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763688" y="620688"/>
            <a:ext cx="5414963" cy="584200"/>
          </a:xfrm>
          <a:noFill/>
        </p:spPr>
        <p:txBody>
          <a:bodyPr wrap="none">
            <a:spAutoFit/>
          </a:bodyPr>
          <a:lstStyle/>
          <a:p>
            <a:pPr eaLnBrk="1" hangingPunct="1"/>
            <a:r>
              <a:rPr lang="en-US" altLang="en-US" sz="3200" b="1" dirty="0">
                <a:solidFill>
                  <a:srgbClr val="CC3300"/>
                </a:solidFill>
              </a:rPr>
              <a:t>Trial Close and Closing the Sale</a:t>
            </a:r>
          </a:p>
        </p:txBody>
      </p:sp>
      <p:sp>
        <p:nvSpPr>
          <p:cNvPr id="20483" name="Rectangle 3"/>
          <p:cNvSpPr>
            <a:spLocks noGrp="1" noChangeArrowheads="1"/>
          </p:cNvSpPr>
          <p:nvPr>
            <p:ph type="body" idx="1"/>
          </p:nvPr>
        </p:nvSpPr>
        <p:spPr>
          <a:xfrm>
            <a:off x="457200" y="1844824"/>
            <a:ext cx="8229600" cy="3726160"/>
          </a:xfrm>
        </p:spPr>
        <p:txBody>
          <a:bodyPr/>
          <a:lstStyle/>
          <a:p>
            <a:pPr algn="just" eaLnBrk="1" hangingPunct="1">
              <a:spcBef>
                <a:spcPts val="1200"/>
              </a:spcBef>
            </a:pPr>
            <a:r>
              <a:rPr lang="en-US" altLang="en-US" dirty="0"/>
              <a:t>‘ Trial close ‘ checks the attitude or opinion of the prospect, before closing the sale.</a:t>
            </a:r>
          </a:p>
          <a:p>
            <a:pPr algn="just" eaLnBrk="1" hangingPunct="1">
              <a:spcBef>
                <a:spcPts val="1200"/>
              </a:spcBef>
            </a:pPr>
            <a:r>
              <a:rPr lang="en-US" altLang="en-US" dirty="0"/>
              <a:t>If the response to trial close question is favorable, then the salesperson should close the sale ( i.e. ask for the order ). If not, go back to presentation.</a:t>
            </a:r>
          </a:p>
          <a:p>
            <a:pPr algn="just" eaLnBrk="1" hangingPunct="1">
              <a:spcBef>
                <a:spcPts val="1200"/>
              </a:spcBef>
            </a:pPr>
            <a:r>
              <a:rPr lang="en-US" altLang="en-US" dirty="0"/>
              <a:t>Some of the </a:t>
            </a:r>
            <a:r>
              <a:rPr lang="en-US" altLang="en-US" b="1" dirty="0">
                <a:solidFill>
                  <a:srgbClr val="0070C0"/>
                </a:solidFill>
              </a:rPr>
              <a:t>major closing techniques </a:t>
            </a:r>
            <a:r>
              <a:rPr lang="en-US" altLang="en-US" dirty="0"/>
              <a:t>are: (a) alternative-choice, (b) minor points, (c) assumptive, (d) summary-of-benefits, (e) special-offer, (f) probability, and (g) negotiation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327275" y="228600"/>
            <a:ext cx="3768725" cy="708025"/>
          </a:xfrm>
          <a:noFill/>
        </p:spPr>
        <p:txBody>
          <a:bodyPr>
            <a:spAutoFit/>
          </a:bodyPr>
          <a:lstStyle/>
          <a:p>
            <a:pPr eaLnBrk="1" hangingPunct="1"/>
            <a:r>
              <a:rPr lang="en-US" altLang="en-US" sz="4000" b="1" dirty="0">
                <a:solidFill>
                  <a:srgbClr val="CC3300"/>
                </a:solidFill>
              </a:rPr>
              <a:t>Follow-Up</a:t>
            </a:r>
            <a:r>
              <a:rPr lang="en-US" altLang="en-US" sz="3200" b="1" dirty="0">
                <a:solidFill>
                  <a:srgbClr val="CC3300"/>
                </a:solidFill>
              </a:rPr>
              <a:t> </a:t>
            </a:r>
          </a:p>
        </p:txBody>
      </p:sp>
      <p:sp>
        <p:nvSpPr>
          <p:cNvPr id="21507" name="Rectangle 3"/>
          <p:cNvSpPr>
            <a:spLocks noGrp="1" noChangeArrowheads="1"/>
          </p:cNvSpPr>
          <p:nvPr>
            <p:ph type="body" idx="1"/>
          </p:nvPr>
        </p:nvSpPr>
        <p:spPr>
          <a:xfrm>
            <a:off x="457200" y="1371600"/>
            <a:ext cx="8229600" cy="4724400"/>
          </a:xfrm>
        </p:spPr>
        <p:txBody>
          <a:bodyPr/>
          <a:lstStyle/>
          <a:p>
            <a:pPr eaLnBrk="1" hangingPunct="1">
              <a:buFontTx/>
              <a:buNone/>
            </a:pPr>
            <a:r>
              <a:rPr lang="en-US" altLang="en-US" dirty="0"/>
              <a:t>Necessary for customer satisfaction and building loyalty.</a:t>
            </a:r>
          </a:p>
          <a:p>
            <a:pPr eaLnBrk="1" hangingPunct="1">
              <a:buFontTx/>
              <a:buNone/>
            </a:pPr>
            <a:r>
              <a:rPr lang="en-US" altLang="en-US" dirty="0"/>
              <a:t>Successful salespeople follow-up in different ways: </a:t>
            </a:r>
          </a:p>
          <a:p>
            <a:pPr lvl="1" eaLnBrk="1" hangingPunct="1">
              <a:spcBef>
                <a:spcPts val="600"/>
              </a:spcBef>
              <a:spcAft>
                <a:spcPts val="600"/>
              </a:spcAft>
              <a:buFontTx/>
              <a:buChar char="•"/>
            </a:pPr>
            <a:r>
              <a:rPr lang="en-US" altLang="en-US" sz="2000" dirty="0"/>
              <a:t>Check  customer order.</a:t>
            </a:r>
          </a:p>
          <a:p>
            <a:pPr lvl="1" eaLnBrk="1" hangingPunct="1">
              <a:spcBef>
                <a:spcPts val="600"/>
              </a:spcBef>
              <a:spcAft>
                <a:spcPts val="600"/>
              </a:spcAft>
              <a:buFontTx/>
              <a:buChar char="•"/>
            </a:pPr>
            <a:r>
              <a:rPr lang="en-US" altLang="en-US" sz="2000" dirty="0"/>
              <a:t>Visit when the product is delivered.</a:t>
            </a:r>
          </a:p>
          <a:p>
            <a:pPr lvl="1" eaLnBrk="1" hangingPunct="1">
              <a:spcBef>
                <a:spcPts val="600"/>
              </a:spcBef>
              <a:spcAft>
                <a:spcPts val="600"/>
              </a:spcAft>
              <a:buFontTx/>
              <a:buChar char="•"/>
            </a:pPr>
            <a:r>
              <a:rPr lang="en-US" altLang="en-US" sz="2000" dirty="0"/>
              <a:t>Build long-term relationship.</a:t>
            </a:r>
          </a:p>
          <a:p>
            <a:pPr lvl="1" eaLnBrk="1" hangingPunct="1">
              <a:spcBef>
                <a:spcPts val="600"/>
              </a:spcBef>
              <a:spcAft>
                <a:spcPts val="600"/>
              </a:spcAft>
              <a:buFontTx/>
              <a:buChar char="•"/>
            </a:pPr>
            <a:r>
              <a:rPr lang="en-US" altLang="en-US" sz="2000" dirty="0"/>
              <a:t>Carry out account penetration.</a:t>
            </a:r>
          </a:p>
          <a:p>
            <a:pPr lvl="1" eaLnBrk="1" hangingPunct="1">
              <a:buFontTx/>
              <a:buNone/>
            </a:pPr>
            <a:endParaRPr lang="en-US"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38C83-B89F-4A6F-A6B8-59A9A4AA93AD}"/>
              </a:ext>
            </a:extLst>
          </p:cNvPr>
          <p:cNvSpPr>
            <a:spLocks noGrp="1"/>
          </p:cNvSpPr>
          <p:nvPr>
            <p:ph type="title"/>
          </p:nvPr>
        </p:nvSpPr>
        <p:spPr/>
        <p:txBody>
          <a:bodyPr/>
          <a:lstStyle/>
          <a:p>
            <a:r>
              <a:rPr lang="en-US" dirty="0"/>
              <a:t>Closing a Deal</a:t>
            </a:r>
            <a:endParaRPr lang="en-IN" dirty="0"/>
          </a:p>
        </p:txBody>
      </p:sp>
      <p:sp>
        <p:nvSpPr>
          <p:cNvPr id="3" name="Content Placeholder 2">
            <a:extLst>
              <a:ext uri="{FF2B5EF4-FFF2-40B4-BE49-F238E27FC236}">
                <a16:creationId xmlns:a16="http://schemas.microsoft.com/office/drawing/2014/main" id="{935431E7-8467-4AC7-8D1E-A65724FDF426}"/>
              </a:ext>
            </a:extLst>
          </p:cNvPr>
          <p:cNvSpPr>
            <a:spLocks noGrp="1"/>
          </p:cNvSpPr>
          <p:nvPr>
            <p:ph idx="1"/>
          </p:nvPr>
        </p:nvSpPr>
        <p:spPr/>
        <p:txBody>
          <a:bodyPr/>
          <a:lstStyle/>
          <a:p>
            <a:r>
              <a:rPr lang="en-IN" dirty="0">
                <a:hlinkClick r:id="rId2"/>
              </a:rPr>
              <a:t>https://www.youtube.com/watch?v=SJU7ZIaHuFU&amp;feature=emb_logo</a:t>
            </a:r>
            <a:endParaRPr lang="en-IN" dirty="0"/>
          </a:p>
          <a:p>
            <a:endParaRPr lang="en-IN" dirty="0"/>
          </a:p>
        </p:txBody>
      </p:sp>
      <p:pic>
        <p:nvPicPr>
          <p:cNvPr id="4" name="Picture 3">
            <a:extLst>
              <a:ext uri="{FF2B5EF4-FFF2-40B4-BE49-F238E27FC236}">
                <a16:creationId xmlns:a16="http://schemas.microsoft.com/office/drawing/2014/main" id="{310002B2-D056-450C-B0EF-0796B69726C3}"/>
              </a:ext>
            </a:extLst>
          </p:cNvPr>
          <p:cNvPicPr>
            <a:picLocks noChangeAspect="1"/>
          </p:cNvPicPr>
          <p:nvPr/>
        </p:nvPicPr>
        <p:blipFill>
          <a:blip r:embed="rId3"/>
          <a:stretch>
            <a:fillRect/>
          </a:stretch>
        </p:blipFill>
        <p:spPr>
          <a:xfrm>
            <a:off x="4367609" y="2363787"/>
            <a:ext cx="4762500" cy="4219575"/>
          </a:xfrm>
          <a:prstGeom prst="rect">
            <a:avLst/>
          </a:prstGeom>
        </p:spPr>
      </p:pic>
    </p:spTree>
    <p:extLst>
      <p:ext uri="{BB962C8B-B14F-4D97-AF65-F5344CB8AC3E}">
        <p14:creationId xmlns:p14="http://schemas.microsoft.com/office/powerpoint/2010/main" val="24209963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Rectangle 3"/>
          <p:cNvSpPr>
            <a:spLocks noGrp="1" noChangeArrowheads="1"/>
          </p:cNvSpPr>
          <p:nvPr>
            <p:ph type="body" idx="1"/>
          </p:nvPr>
        </p:nvSpPr>
        <p:spPr>
          <a:xfrm>
            <a:off x="301625" y="1204119"/>
            <a:ext cx="8229600" cy="2927350"/>
          </a:xfrm>
        </p:spPr>
        <p:txBody>
          <a:bodyPr/>
          <a:lstStyle/>
          <a:p>
            <a:pPr marL="0" indent="0" eaLnBrk="1" hangingPunct="1">
              <a:lnSpc>
                <a:spcPct val="90000"/>
              </a:lnSpc>
              <a:buFontTx/>
              <a:buNone/>
            </a:pPr>
            <a:r>
              <a:rPr lang="en-US" altLang="en-US" sz="1800" dirty="0"/>
              <a:t>Prospecting is identifying prospective or potential customers for the company’s products/services.</a:t>
            </a:r>
          </a:p>
          <a:p>
            <a:pPr marL="0" indent="0" algn="just" eaLnBrk="1" hangingPunct="1">
              <a:spcBef>
                <a:spcPts val="1800"/>
              </a:spcBef>
            </a:pPr>
            <a:r>
              <a:rPr lang="en-US" altLang="en-US" sz="1800" dirty="0"/>
              <a:t> </a:t>
            </a:r>
            <a:r>
              <a:rPr lang="en-US" altLang="en-US" sz="1800" b="1" dirty="0">
                <a:solidFill>
                  <a:srgbClr val="0066FF"/>
                </a:solidFill>
              </a:rPr>
              <a:t>Methods for identifying sales leads or leads (i.e. names and addresses of prospects)</a:t>
            </a:r>
            <a:r>
              <a:rPr lang="en-US" altLang="en-US" sz="1800" dirty="0"/>
              <a:t> are: (1) consulting existing customers, (2) The company sources (website, ads., tradeshows, phones), (3) external sources (suppliers, intermediaries, trade associations), (4) salespersons’ networking, (5) publications like industrial directories, (6) cold canvassing, (8) world wide web’s (WWW’s) search engines.</a:t>
            </a:r>
          </a:p>
          <a:p>
            <a:pPr marL="0" indent="0" algn="ctr" eaLnBrk="1" hangingPunct="1">
              <a:lnSpc>
                <a:spcPct val="90000"/>
              </a:lnSpc>
              <a:buFontTx/>
              <a:buNone/>
            </a:pPr>
            <a:r>
              <a:rPr lang="en-US" altLang="en-US" sz="1800" b="1" dirty="0">
                <a:solidFill>
                  <a:srgbClr val="0066FF"/>
                </a:solidFill>
              </a:rPr>
              <a:t>.</a:t>
            </a:r>
          </a:p>
        </p:txBody>
      </p:sp>
      <p:sp>
        <p:nvSpPr>
          <p:cNvPr id="9219" name="Rectangle 2"/>
          <p:cNvSpPr>
            <a:spLocks noChangeArrowheads="1"/>
          </p:cNvSpPr>
          <p:nvPr/>
        </p:nvSpPr>
        <p:spPr bwMode="auto">
          <a:xfrm>
            <a:off x="3140075" y="228600"/>
            <a:ext cx="2552700"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90000"/>
              </a:lnSpc>
            </a:pPr>
            <a:r>
              <a:rPr lang="en-US" altLang="en-US" sz="3200" b="1">
                <a:solidFill>
                  <a:srgbClr val="CC3300"/>
                </a:solidFill>
              </a:rPr>
              <a:t>Prospecting</a:t>
            </a:r>
          </a:p>
        </p:txBody>
      </p:sp>
      <p:sp>
        <p:nvSpPr>
          <p:cNvPr id="9220" name="Rectangle 3"/>
          <p:cNvSpPr>
            <a:spLocks noChangeArrowheads="1"/>
          </p:cNvSpPr>
          <p:nvPr/>
        </p:nvSpPr>
        <p:spPr bwMode="auto">
          <a:xfrm>
            <a:off x="147638" y="4572000"/>
            <a:ext cx="8996362" cy="13480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90000"/>
              </a:lnSpc>
            </a:pPr>
            <a:r>
              <a:rPr lang="en-US" altLang="en-US" dirty="0"/>
              <a:t>Companies qualify sales leads to prospects by contacting them by e-mails or on phone to find their (</a:t>
            </a:r>
            <a:r>
              <a:rPr lang="en-US" altLang="en-US" dirty="0" err="1"/>
              <a:t>i</a:t>
            </a:r>
            <a:r>
              <a:rPr lang="en-US" altLang="en-US" dirty="0"/>
              <a:t>)  interests (or needs), (ii) financial capacity, and</a:t>
            </a:r>
          </a:p>
          <a:p>
            <a:pPr algn="ctr" eaLnBrk="1" hangingPunct="1">
              <a:lnSpc>
                <a:spcPct val="90000"/>
              </a:lnSpc>
            </a:pPr>
            <a:r>
              <a:rPr lang="en-US" altLang="en-US" dirty="0"/>
              <a:t>(iii) ability to make a decision.</a:t>
            </a:r>
          </a:p>
          <a:p>
            <a:pPr algn="just" eaLnBrk="1" hangingPunct="1">
              <a:spcBef>
                <a:spcPts val="1800"/>
              </a:spcBef>
            </a:pPr>
            <a:r>
              <a:rPr lang="en-US" altLang="en-US" dirty="0"/>
              <a:t>After qualifying,  the sales leads  are categorized as: </a:t>
            </a:r>
            <a:r>
              <a:rPr lang="en-US" altLang="en-US" b="1" dirty="0">
                <a:solidFill>
                  <a:srgbClr val="0066FF"/>
                </a:solidFill>
              </a:rPr>
              <a:t>Hot</a:t>
            </a:r>
            <a:r>
              <a:rPr lang="en-US" altLang="en-US" dirty="0">
                <a:solidFill>
                  <a:srgbClr val="0066FF"/>
                </a:solidFill>
              </a:rPr>
              <a:t>, </a:t>
            </a:r>
            <a:r>
              <a:rPr lang="en-US" altLang="en-US" b="1" dirty="0">
                <a:solidFill>
                  <a:srgbClr val="0066FF"/>
                </a:solidFill>
              </a:rPr>
              <a:t>Warm</a:t>
            </a:r>
            <a:r>
              <a:rPr lang="en-US" altLang="en-US" dirty="0"/>
              <a:t>, or </a:t>
            </a:r>
            <a:r>
              <a:rPr lang="en-US" altLang="en-US" b="1" dirty="0">
                <a:solidFill>
                  <a:srgbClr val="0066FF"/>
                </a:solidFill>
              </a:rPr>
              <a:t>Cold prospects</a:t>
            </a:r>
            <a:endParaRPr lang="en-US" altLang="en-US" dirty="0"/>
          </a:p>
        </p:txBody>
      </p:sp>
      <p:sp>
        <p:nvSpPr>
          <p:cNvPr id="9221" name="Rectangle 4"/>
          <p:cNvSpPr>
            <a:spLocks noChangeArrowheads="1"/>
          </p:cNvSpPr>
          <p:nvPr/>
        </p:nvSpPr>
        <p:spPr bwMode="auto">
          <a:xfrm>
            <a:off x="3171825" y="3994150"/>
            <a:ext cx="2514600"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90000"/>
              </a:lnSpc>
            </a:pPr>
            <a:r>
              <a:rPr lang="en-US" altLang="en-US" sz="3200" b="1" dirty="0">
                <a:solidFill>
                  <a:srgbClr val="CC3300"/>
                </a:solidFill>
              </a:rPr>
              <a:t>Qualifying</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509697"/>
            <a:ext cx="8229600" cy="685800"/>
          </a:xfrm>
        </p:spPr>
        <p:txBody>
          <a:bodyPr/>
          <a:lstStyle/>
          <a:p>
            <a:r>
              <a:rPr lang="en-US" altLang="en-US" sz="3600" b="1" dirty="0">
                <a:solidFill>
                  <a:srgbClr val="C00000"/>
                </a:solidFill>
              </a:rPr>
              <a:t>Process of Prospecting and Qualifying</a:t>
            </a:r>
            <a:endParaRPr lang="en-IN" altLang="en-US" sz="3600" b="1" dirty="0">
              <a:solidFill>
                <a:srgbClr val="C00000"/>
              </a:solidFill>
            </a:endParaRPr>
          </a:p>
        </p:txBody>
      </p:sp>
      <p:sp>
        <p:nvSpPr>
          <p:cNvPr id="4" name="Flowchart: Manual Operation 3"/>
          <p:cNvSpPr/>
          <p:nvPr/>
        </p:nvSpPr>
        <p:spPr>
          <a:xfrm>
            <a:off x="1828800" y="1680740"/>
            <a:ext cx="5943600" cy="3657600"/>
          </a:xfrm>
          <a:prstGeom prst="flowChartManualOperation">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IN" dirty="0"/>
          </a:p>
        </p:txBody>
      </p:sp>
      <p:sp>
        <p:nvSpPr>
          <p:cNvPr id="8" name="Rectangle 7"/>
          <p:cNvSpPr/>
          <p:nvPr/>
        </p:nvSpPr>
        <p:spPr bwMode="hidden">
          <a:xfrm>
            <a:off x="2590800" y="1756940"/>
            <a:ext cx="47244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latin typeface="Arial" panose="020B0604020202020204" pitchFamily="34" charset="0"/>
                <a:cs typeface="Arial" panose="020B0604020202020204" pitchFamily="34" charset="0"/>
              </a:rPr>
              <a:t>Start with leads/probable prospects (using methods for identifying sales leads).</a:t>
            </a:r>
            <a:endParaRPr lang="en-IN" dirty="0">
              <a:solidFill>
                <a:schemeClr val="tx1"/>
              </a:solidFill>
              <a:latin typeface="Arial" panose="020B0604020202020204" pitchFamily="34" charset="0"/>
              <a:cs typeface="Arial" panose="020B0604020202020204" pitchFamily="34" charset="0"/>
            </a:endParaRPr>
          </a:p>
        </p:txBody>
      </p:sp>
      <p:sp>
        <p:nvSpPr>
          <p:cNvPr id="9" name="Rectangle 8"/>
          <p:cNvSpPr/>
          <p:nvPr/>
        </p:nvSpPr>
        <p:spPr bwMode="hidden">
          <a:xfrm>
            <a:off x="2438400" y="2595140"/>
            <a:ext cx="4724400" cy="45720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dirty="0">
                <a:solidFill>
                  <a:schemeClr val="tx1"/>
                </a:solidFill>
                <a:latin typeface="Arial" panose="020B0604020202020204" pitchFamily="34" charset="0"/>
                <a:cs typeface="Arial" panose="020B0604020202020204" pitchFamily="34" charset="0"/>
              </a:rPr>
              <a:t>From leads to qualified prospects (using need, decision making, affordability criteria).</a:t>
            </a:r>
            <a:endParaRPr lang="en-IN" dirty="0">
              <a:solidFill>
                <a:schemeClr val="tx1"/>
              </a:solidFill>
              <a:latin typeface="Arial" panose="020B0604020202020204" pitchFamily="34" charset="0"/>
              <a:cs typeface="Arial" panose="020B0604020202020204" pitchFamily="34" charset="0"/>
            </a:endParaRPr>
          </a:p>
        </p:txBody>
      </p:sp>
      <p:sp>
        <p:nvSpPr>
          <p:cNvPr id="10" name="Rectangle 9"/>
          <p:cNvSpPr/>
          <p:nvPr/>
        </p:nvSpPr>
        <p:spPr bwMode="hidden">
          <a:xfrm>
            <a:off x="2819400" y="3204740"/>
            <a:ext cx="4114800" cy="685800"/>
          </a:xfrm>
          <a:prstGeom prst="rect">
            <a:avLst/>
          </a:prstGeom>
          <a:solidFill>
            <a:schemeClr val="bg1"/>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IN" dirty="0">
                <a:solidFill>
                  <a:schemeClr val="tx1"/>
                </a:solidFill>
                <a:latin typeface="Arial" panose="020B0604020202020204" pitchFamily="34" charset="0"/>
                <a:cs typeface="Arial" panose="020B0604020202020204" pitchFamily="34" charset="0"/>
              </a:rPr>
              <a:t>Identify hot prospects ( criteria : sound finance, likely to buy).</a:t>
            </a:r>
          </a:p>
        </p:txBody>
      </p:sp>
      <p:sp>
        <p:nvSpPr>
          <p:cNvPr id="11" name="Rectangle 10"/>
          <p:cNvSpPr/>
          <p:nvPr/>
        </p:nvSpPr>
        <p:spPr bwMode="hidden">
          <a:xfrm>
            <a:off x="2971800" y="4119140"/>
            <a:ext cx="3581400" cy="838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IN" dirty="0">
                <a:solidFill>
                  <a:schemeClr val="tx1"/>
                </a:solidFill>
                <a:latin typeface="Arial" panose="020B0604020202020204" pitchFamily="34" charset="0"/>
                <a:cs typeface="Arial" panose="020B0604020202020204" pitchFamily="34" charset="0"/>
              </a:rPr>
              <a:t>Convert hot prospects to customers (purchased the company’s products / services).</a:t>
            </a:r>
          </a:p>
        </p:txBody>
      </p:sp>
      <p:cxnSp>
        <p:nvCxnSpPr>
          <p:cNvPr id="15" name="Straight Connector 14"/>
          <p:cNvCxnSpPr/>
          <p:nvPr/>
        </p:nvCxnSpPr>
        <p:spPr>
          <a:xfrm>
            <a:off x="2057400" y="2442740"/>
            <a:ext cx="5486400" cy="1588"/>
          </a:xfrm>
          <a:prstGeom prst="line">
            <a:avLst/>
          </a:prstGeom>
        </p:spPr>
        <p:style>
          <a:lnRef idx="2">
            <a:schemeClr val="dk1"/>
          </a:lnRef>
          <a:fillRef idx="0">
            <a:schemeClr val="dk1"/>
          </a:fillRef>
          <a:effectRef idx="1">
            <a:schemeClr val="dk1"/>
          </a:effectRef>
          <a:fontRef idx="minor">
            <a:schemeClr val="tx1"/>
          </a:fontRef>
        </p:style>
      </p:cxnSp>
      <p:cxnSp>
        <p:nvCxnSpPr>
          <p:cNvPr id="19" name="Straight Connector 18"/>
          <p:cNvCxnSpPr/>
          <p:nvPr/>
        </p:nvCxnSpPr>
        <p:spPr>
          <a:xfrm>
            <a:off x="2362200" y="3204740"/>
            <a:ext cx="4876800" cy="1588"/>
          </a:xfrm>
          <a:prstGeom prst="line">
            <a:avLst/>
          </a:prstGeom>
        </p:spPr>
        <p:style>
          <a:lnRef idx="2">
            <a:schemeClr val="dk1"/>
          </a:lnRef>
          <a:fillRef idx="0">
            <a:schemeClr val="dk1"/>
          </a:fillRef>
          <a:effectRef idx="1">
            <a:schemeClr val="dk1"/>
          </a:effectRef>
          <a:fontRef idx="minor">
            <a:schemeClr val="tx1"/>
          </a:fontRef>
        </p:style>
      </p:cxnSp>
      <p:cxnSp>
        <p:nvCxnSpPr>
          <p:cNvPr id="21" name="Straight Connector 20"/>
          <p:cNvCxnSpPr/>
          <p:nvPr/>
        </p:nvCxnSpPr>
        <p:spPr>
          <a:xfrm>
            <a:off x="2590800" y="3966740"/>
            <a:ext cx="4419600" cy="76200"/>
          </a:xfrm>
          <a:prstGeom prst="line">
            <a:avLst/>
          </a:prstGeom>
        </p:spPr>
        <p:style>
          <a:lnRef idx="2">
            <a:schemeClr val="dk1"/>
          </a:lnRef>
          <a:fillRef idx="0">
            <a:schemeClr val="dk1"/>
          </a:fillRef>
          <a:effectRef idx="1">
            <a:schemeClr val="dk1"/>
          </a:effectRef>
          <a:fontRef idx="minor">
            <a:schemeClr val="tx1"/>
          </a:fontRef>
        </p:style>
      </p:cxnSp>
      <p:sp>
        <p:nvSpPr>
          <p:cNvPr id="11275" name="TextBox 12"/>
          <p:cNvSpPr txBox="1">
            <a:spLocks noChangeArrowheads="1"/>
          </p:cNvSpPr>
          <p:nvPr/>
        </p:nvSpPr>
        <p:spPr bwMode="auto">
          <a:xfrm>
            <a:off x="1219200" y="5643140"/>
            <a:ext cx="6477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defRPr>
            </a:lvl1pPr>
            <a:lvl2pPr marL="742950" indent="-285750">
              <a:spcBef>
                <a:spcPct val="20000"/>
              </a:spcBef>
              <a:buChar char="–"/>
              <a:defRPr sz="2800">
                <a:solidFill>
                  <a:schemeClr val="tx1"/>
                </a:solidFill>
                <a:latin typeface="Cambria" panose="02040503050406030204" pitchFamily="18" charset="0"/>
              </a:defRPr>
            </a:lvl2pPr>
            <a:lvl3pPr marL="1143000" indent="-228600">
              <a:spcBef>
                <a:spcPct val="20000"/>
              </a:spcBef>
              <a:buChar char="•"/>
              <a:defRPr sz="2400">
                <a:solidFill>
                  <a:schemeClr val="tx1"/>
                </a:solidFill>
                <a:latin typeface="Cambria" panose="02040503050406030204" pitchFamily="18" charset="0"/>
              </a:defRPr>
            </a:lvl3pPr>
            <a:lvl4pPr marL="1600200" indent="-228600">
              <a:spcBef>
                <a:spcPct val="20000"/>
              </a:spcBef>
              <a:buChar char="–"/>
              <a:defRPr sz="2000">
                <a:solidFill>
                  <a:schemeClr val="tx1"/>
                </a:solidFill>
                <a:latin typeface="Cambria" panose="02040503050406030204" pitchFamily="18" charset="0"/>
              </a:defRPr>
            </a:lvl4pPr>
            <a:lvl5pPr marL="2057400" indent="-228600">
              <a:spcBef>
                <a:spcPct val="20000"/>
              </a:spcBef>
              <a:buChar char="»"/>
              <a:defRPr sz="2000">
                <a:solidFill>
                  <a:schemeClr val="tx1"/>
                </a:solidFill>
                <a:latin typeface="Cambria" panose="02040503050406030204" pitchFamily="18" charset="0"/>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defRPr>
            </a:lvl9pPr>
          </a:lstStyle>
          <a:p>
            <a:pPr algn="ctr" eaLnBrk="1" hangingPunct="1">
              <a:spcBef>
                <a:spcPct val="0"/>
              </a:spcBef>
              <a:buFontTx/>
              <a:buNone/>
            </a:pPr>
            <a:r>
              <a:rPr lang="en-US" altLang="en-US" sz="1800" b="1" dirty="0">
                <a:solidFill>
                  <a:srgbClr val="0066FF"/>
                </a:solidFill>
                <a:latin typeface="Arial" panose="020B0604020202020204" pitchFamily="34" charset="0"/>
                <a:cs typeface="Arial" panose="020B0604020202020204" pitchFamily="34" charset="0"/>
              </a:rPr>
              <a:t>Sales Funnel</a:t>
            </a:r>
          </a:p>
          <a:p>
            <a:pPr algn="ctr" eaLnBrk="1" hangingPunct="1">
              <a:spcBef>
                <a:spcPct val="0"/>
              </a:spcBef>
              <a:buFontTx/>
              <a:buNone/>
            </a:pPr>
            <a:r>
              <a:rPr lang="en-US" altLang="en-US" sz="1800" dirty="0">
                <a:latin typeface="Arial" panose="020B0604020202020204" pitchFamily="34" charset="0"/>
                <a:cs typeface="Arial" panose="020B0604020202020204" pitchFamily="34" charset="0"/>
              </a:rPr>
              <a:t>Successful salespeople always keep the sales funnel full.</a:t>
            </a:r>
            <a:endParaRPr lang="en-SG" altLang="en-US" sz="1800" dirty="0">
              <a:latin typeface="Arial" panose="020B0604020202020204" pitchFamily="34" charset="0"/>
              <a:cs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28600"/>
            <a:ext cx="8229600" cy="685800"/>
          </a:xfrm>
        </p:spPr>
        <p:txBody>
          <a:bodyPr/>
          <a:lstStyle/>
          <a:p>
            <a:r>
              <a:rPr lang="en-IN" altLang="en-US" dirty="0"/>
              <a:t> </a:t>
            </a:r>
            <a:r>
              <a:rPr lang="en-IN" altLang="en-US" b="1" dirty="0">
                <a:solidFill>
                  <a:srgbClr val="C00000"/>
                </a:solidFill>
              </a:rPr>
              <a:t>Pre–Approach</a:t>
            </a:r>
            <a:endParaRPr lang="en-IN" altLang="en-US" dirty="0">
              <a:solidFill>
                <a:srgbClr val="C00000"/>
              </a:solidFill>
            </a:endParaRPr>
          </a:p>
        </p:txBody>
      </p:sp>
      <p:sp>
        <p:nvSpPr>
          <p:cNvPr id="12291" name="Content Placeholder 2"/>
          <p:cNvSpPr>
            <a:spLocks noGrp="1"/>
          </p:cNvSpPr>
          <p:nvPr>
            <p:ph idx="1"/>
          </p:nvPr>
        </p:nvSpPr>
        <p:spPr>
          <a:xfrm>
            <a:off x="228600" y="914400"/>
            <a:ext cx="8686800" cy="5486400"/>
          </a:xfrm>
        </p:spPr>
        <p:txBody>
          <a:bodyPr/>
          <a:lstStyle/>
          <a:p>
            <a:pPr>
              <a:buFontTx/>
              <a:buNone/>
            </a:pPr>
            <a:r>
              <a:rPr lang="en-IN" altLang="en-US" sz="2000" dirty="0"/>
              <a:t>Before approaching a prospect , a salesperson performs two tasks (1) information gathering ,(2) planning the sales call.</a:t>
            </a:r>
          </a:p>
          <a:p>
            <a:pPr>
              <a:spcBef>
                <a:spcPts val="1800"/>
              </a:spcBef>
              <a:buFontTx/>
              <a:buNone/>
            </a:pPr>
            <a:r>
              <a:rPr lang="en-IN" altLang="en-US" sz="2000" b="1" dirty="0">
                <a:solidFill>
                  <a:srgbClr val="0066FF"/>
                </a:solidFill>
              </a:rPr>
              <a:t>Information Gathering </a:t>
            </a:r>
            <a:endParaRPr lang="en-IN" altLang="en-US" sz="2000" dirty="0">
              <a:solidFill>
                <a:srgbClr val="0066FF"/>
              </a:solidFill>
            </a:endParaRPr>
          </a:p>
          <a:p>
            <a:r>
              <a:rPr lang="en-IN" altLang="en-US" sz="2000" dirty="0"/>
              <a:t>Salespeople collect the prospective customers’ information like location, type of business, purchase orientation and practices, &amp; so on.</a:t>
            </a:r>
          </a:p>
          <a:p>
            <a:r>
              <a:rPr lang="en-IN" altLang="en-US" sz="2000" dirty="0"/>
              <a:t>Sources of information include the Internet, trade magazines, industrial directories, online information services, etc </a:t>
            </a:r>
          </a:p>
          <a:p>
            <a:pPr>
              <a:spcBef>
                <a:spcPts val="1800"/>
              </a:spcBef>
              <a:buFontTx/>
              <a:buNone/>
            </a:pPr>
            <a:r>
              <a:rPr lang="en-IN" altLang="en-US" sz="2000" b="1" dirty="0">
                <a:solidFill>
                  <a:srgbClr val="0066FF"/>
                </a:solidFill>
              </a:rPr>
              <a:t>Planning the Sales Call</a:t>
            </a:r>
            <a:endParaRPr lang="en-IN" altLang="en-US" sz="2000" dirty="0">
              <a:solidFill>
                <a:srgbClr val="0066FF"/>
              </a:solidFill>
            </a:endParaRPr>
          </a:p>
          <a:p>
            <a:r>
              <a:rPr lang="en-IN" altLang="en-US" sz="2000" dirty="0"/>
              <a:t>Whom to see?</a:t>
            </a:r>
          </a:p>
          <a:p>
            <a:r>
              <a:rPr lang="en-IN" altLang="en-US" sz="2000" dirty="0"/>
              <a:t>Where to go? </a:t>
            </a:r>
          </a:p>
          <a:p>
            <a:r>
              <a:rPr lang="en-IN" altLang="en-US" sz="2000" dirty="0"/>
              <a:t>What are the call objectives?</a:t>
            </a:r>
          </a:p>
          <a:p>
            <a:r>
              <a:rPr lang="en-IN" altLang="en-US" sz="2000" dirty="0"/>
              <a:t>How to approach the prospect?</a:t>
            </a:r>
          </a:p>
          <a:p>
            <a:pPr>
              <a:buFontTx/>
              <a:buNone/>
            </a:pPr>
            <a:r>
              <a:rPr lang="en-IN" altLang="en-US" sz="2000" dirty="0"/>
              <a:t> </a:t>
            </a:r>
          </a:p>
          <a:p>
            <a:pPr>
              <a:buFontTx/>
              <a:buNone/>
            </a:pPr>
            <a:endParaRPr lang="en-IN" alt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428992" y="357166"/>
            <a:ext cx="2249334" cy="707886"/>
          </a:xfrm>
          <a:noFill/>
        </p:spPr>
        <p:txBody>
          <a:bodyPr wrap="none">
            <a:spAutoFit/>
          </a:bodyPr>
          <a:lstStyle/>
          <a:p>
            <a:pPr eaLnBrk="1" hangingPunct="1"/>
            <a:r>
              <a:rPr lang="en-US" altLang="en-US" sz="4000" b="1" dirty="0">
                <a:solidFill>
                  <a:srgbClr val="CC3300"/>
                </a:solidFill>
              </a:rPr>
              <a:t>Approach</a:t>
            </a:r>
          </a:p>
        </p:txBody>
      </p:sp>
      <p:sp>
        <p:nvSpPr>
          <p:cNvPr id="13315" name="Rectangle 3"/>
          <p:cNvSpPr>
            <a:spLocks noGrp="1" noChangeArrowheads="1"/>
          </p:cNvSpPr>
          <p:nvPr>
            <p:ph type="body" idx="1"/>
          </p:nvPr>
        </p:nvSpPr>
        <p:spPr>
          <a:xfrm>
            <a:off x="457200" y="1143000"/>
            <a:ext cx="8291264" cy="5029200"/>
          </a:xfrm>
        </p:spPr>
        <p:txBody>
          <a:bodyPr/>
          <a:lstStyle/>
          <a:p>
            <a:pPr marL="0" indent="0" algn="just" eaLnBrk="1" hangingPunct="1"/>
            <a:r>
              <a:rPr lang="en-US" altLang="en-US" dirty="0"/>
              <a:t> Make an appointment to meet the prospect.</a:t>
            </a:r>
          </a:p>
          <a:p>
            <a:pPr marL="0" indent="0" algn="just" eaLnBrk="1" hangingPunct="1"/>
            <a:r>
              <a:rPr lang="en-US" altLang="en-US" dirty="0"/>
              <a:t> Make a favorable first impression.</a:t>
            </a:r>
          </a:p>
          <a:p>
            <a:pPr marL="0" indent="0" algn="just" eaLnBrk="1" hangingPunct="1">
              <a:buNone/>
            </a:pPr>
            <a:endParaRPr lang="en-US" altLang="en-US" dirty="0"/>
          </a:p>
          <a:p>
            <a:pPr marL="0" indent="0" algn="just" eaLnBrk="1" hangingPunct="1">
              <a:buFontTx/>
              <a:buNone/>
            </a:pPr>
            <a:r>
              <a:rPr lang="en-US" altLang="en-US" dirty="0">
                <a:solidFill>
                  <a:srgbClr val="0066FF"/>
                </a:solidFill>
              </a:rPr>
              <a:t> Which of the following </a:t>
            </a:r>
            <a:r>
              <a:rPr lang="en-US" altLang="en-US" b="1" dirty="0">
                <a:solidFill>
                  <a:srgbClr val="0066FF"/>
                </a:solidFill>
              </a:rPr>
              <a:t>‘approach techniques’</a:t>
            </a:r>
            <a:r>
              <a:rPr lang="en-US" altLang="en-US" dirty="0">
                <a:solidFill>
                  <a:srgbClr val="0066FF"/>
                </a:solidFill>
              </a:rPr>
              <a:t> to be used?</a:t>
            </a:r>
          </a:p>
          <a:p>
            <a:pPr lvl="1" algn="just" eaLnBrk="1" hangingPunct="1">
              <a:spcBef>
                <a:spcPts val="1200"/>
              </a:spcBef>
              <a:buFontTx/>
              <a:buChar char="•"/>
            </a:pPr>
            <a:r>
              <a:rPr lang="en-US" altLang="en-US" sz="2000" dirty="0"/>
              <a:t>Introductory.</a:t>
            </a:r>
          </a:p>
          <a:p>
            <a:pPr lvl="1" algn="just" eaLnBrk="1" hangingPunct="1">
              <a:spcBef>
                <a:spcPts val="1200"/>
              </a:spcBef>
              <a:buFontTx/>
              <a:buChar char="•"/>
            </a:pPr>
            <a:r>
              <a:rPr lang="en-US" altLang="en-US" sz="2000" dirty="0"/>
              <a:t>Customer benefit statement.</a:t>
            </a:r>
          </a:p>
          <a:p>
            <a:pPr lvl="1" algn="just" eaLnBrk="1" hangingPunct="1">
              <a:spcBef>
                <a:spcPts val="1200"/>
              </a:spcBef>
              <a:buFontTx/>
              <a:buChar char="•"/>
            </a:pPr>
            <a:r>
              <a:rPr lang="en-US" altLang="en-US" sz="2000" dirty="0"/>
              <a:t>Product.                                                                                  </a:t>
            </a:r>
          </a:p>
          <a:p>
            <a:pPr marL="457200" lvl="1" indent="0" algn="just" eaLnBrk="1" hangingPunct="1">
              <a:spcBef>
                <a:spcPts val="1200"/>
              </a:spcBef>
              <a:buNone/>
            </a:pPr>
            <a:r>
              <a:rPr lang="en-US" altLang="en-US" sz="2000" dirty="0"/>
              <a:t>The </a:t>
            </a:r>
            <a:r>
              <a:rPr lang="en-US" altLang="en-US" sz="2000" b="1" dirty="0">
                <a:solidFill>
                  <a:srgbClr val="0070C0"/>
                </a:solidFill>
              </a:rPr>
              <a:t>purpose</a:t>
            </a:r>
            <a:r>
              <a:rPr lang="en-US" altLang="en-US" sz="2000" dirty="0"/>
              <a:t> of approach is to gain the prospect’s agreement to move forward to the next step.</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Title 1"/>
          <p:cNvSpPr>
            <a:spLocks noGrp="1"/>
          </p:cNvSpPr>
          <p:nvPr>
            <p:ph type="title"/>
          </p:nvPr>
        </p:nvSpPr>
        <p:spPr>
          <a:xfrm>
            <a:off x="755576" y="980728"/>
            <a:ext cx="8229600" cy="563563"/>
          </a:xfrm>
        </p:spPr>
        <p:txBody>
          <a:bodyPr/>
          <a:lstStyle/>
          <a:p>
            <a:r>
              <a:rPr lang="en-IN" altLang="en-US" sz="3200" b="1" dirty="0">
                <a:solidFill>
                  <a:srgbClr val="C00000"/>
                </a:solidFill>
              </a:rPr>
              <a:t>Discovering &amp; Understanding Buyers’ Needs </a:t>
            </a:r>
            <a:br>
              <a:rPr lang="en-IN" altLang="en-US" sz="3200" dirty="0">
                <a:solidFill>
                  <a:srgbClr val="C00000"/>
                </a:solidFill>
              </a:rPr>
            </a:br>
            <a:endParaRPr lang="en-IN" altLang="en-US" sz="3200" dirty="0">
              <a:solidFill>
                <a:srgbClr val="C00000"/>
              </a:solidFill>
            </a:endParaRPr>
          </a:p>
        </p:txBody>
      </p:sp>
      <p:sp>
        <p:nvSpPr>
          <p:cNvPr id="14339" name="Content Placeholder 2"/>
          <p:cNvSpPr>
            <a:spLocks noGrp="1"/>
          </p:cNvSpPr>
          <p:nvPr>
            <p:ph idx="1"/>
          </p:nvPr>
        </p:nvSpPr>
        <p:spPr>
          <a:xfrm>
            <a:off x="457200" y="1700808"/>
            <a:ext cx="8229600" cy="4495800"/>
          </a:xfrm>
        </p:spPr>
        <p:txBody>
          <a:bodyPr/>
          <a:lstStyle/>
          <a:p>
            <a:pPr>
              <a:spcBef>
                <a:spcPts val="600"/>
              </a:spcBef>
              <a:spcAft>
                <a:spcPts val="600"/>
              </a:spcAft>
            </a:pPr>
            <a:r>
              <a:rPr lang="en-IN" altLang="en-US" sz="1800" dirty="0"/>
              <a:t>Customers buy products/ services to satisfy their needs or to solve their problems.</a:t>
            </a:r>
          </a:p>
          <a:p>
            <a:pPr>
              <a:spcBef>
                <a:spcPts val="600"/>
              </a:spcBef>
              <a:spcAft>
                <a:spcPts val="600"/>
              </a:spcAft>
            </a:pPr>
            <a:r>
              <a:rPr lang="en-IN" altLang="en-US" sz="1800" dirty="0"/>
              <a:t>Salespeople uncover &amp; know buyers’ needs by asking questions.</a:t>
            </a:r>
          </a:p>
          <a:p>
            <a:r>
              <a:rPr lang="en-IN" altLang="en-US" sz="1800" dirty="0"/>
              <a:t>Research based </a:t>
            </a:r>
            <a:r>
              <a:rPr lang="en-IN" altLang="en-US" sz="1800" b="1" dirty="0">
                <a:solidFill>
                  <a:srgbClr val="0070C0"/>
                </a:solidFill>
              </a:rPr>
              <a:t>‘SPIN Model’ </a:t>
            </a:r>
            <a:r>
              <a:rPr lang="en-IN" altLang="en-US" sz="1800" dirty="0"/>
              <a:t>suggests four types of questions :</a:t>
            </a:r>
          </a:p>
          <a:p>
            <a:pPr>
              <a:spcBef>
                <a:spcPts val="600"/>
              </a:spcBef>
              <a:spcAft>
                <a:spcPts val="600"/>
              </a:spcAft>
              <a:buFontTx/>
              <a:buNone/>
            </a:pPr>
            <a:r>
              <a:rPr lang="en-IN" altLang="en-US" sz="1800" b="1" dirty="0"/>
              <a:t>(1) </a:t>
            </a:r>
            <a:r>
              <a:rPr lang="en-IN" altLang="en-US" sz="1800" b="1" dirty="0">
                <a:solidFill>
                  <a:srgbClr val="0070C0"/>
                </a:solidFill>
              </a:rPr>
              <a:t>Situational questions</a:t>
            </a:r>
            <a:r>
              <a:rPr lang="en-IN" altLang="en-US" sz="1800" b="1" dirty="0"/>
              <a:t> –</a:t>
            </a:r>
            <a:r>
              <a:rPr lang="en-IN" altLang="en-US" sz="1800" dirty="0"/>
              <a:t>to know buyer’s current situation </a:t>
            </a:r>
          </a:p>
          <a:p>
            <a:pPr>
              <a:spcBef>
                <a:spcPts val="600"/>
              </a:spcBef>
              <a:spcAft>
                <a:spcPts val="600"/>
              </a:spcAft>
              <a:buFontTx/>
              <a:buNone/>
            </a:pPr>
            <a:r>
              <a:rPr lang="en-IN" altLang="en-US" sz="1800" b="1" dirty="0"/>
              <a:t>(2) </a:t>
            </a:r>
            <a:r>
              <a:rPr lang="en-IN" altLang="en-US" sz="1800" b="1" dirty="0">
                <a:solidFill>
                  <a:srgbClr val="0070C0"/>
                </a:solidFill>
              </a:rPr>
              <a:t>Problem questions</a:t>
            </a:r>
            <a:r>
              <a:rPr lang="en-IN" altLang="en-US" sz="1800" b="1" dirty="0">
                <a:solidFill>
                  <a:schemeClr val="tx2"/>
                </a:solidFill>
              </a:rPr>
              <a:t>-</a:t>
            </a:r>
            <a:r>
              <a:rPr lang="en-IN" altLang="en-US" sz="1800" dirty="0">
                <a:solidFill>
                  <a:schemeClr val="tx2"/>
                </a:solidFill>
              </a:rPr>
              <a:t>to</a:t>
            </a:r>
            <a:r>
              <a:rPr lang="en-IN" altLang="en-US" sz="1800" b="1" dirty="0">
                <a:solidFill>
                  <a:schemeClr val="tx2"/>
                </a:solidFill>
              </a:rPr>
              <a:t> </a:t>
            </a:r>
            <a:r>
              <a:rPr lang="en-IN" altLang="en-US" sz="1800" dirty="0">
                <a:solidFill>
                  <a:schemeClr val="tx2"/>
                </a:solidFill>
              </a:rPr>
              <a:t>discover</a:t>
            </a:r>
            <a:r>
              <a:rPr lang="en-IN" altLang="en-US" sz="1800" dirty="0"/>
              <a:t> problems or dissatisfaction experienced by the buyer.</a:t>
            </a:r>
          </a:p>
          <a:p>
            <a:pPr>
              <a:spcBef>
                <a:spcPts val="600"/>
              </a:spcBef>
              <a:spcAft>
                <a:spcPts val="600"/>
              </a:spcAft>
              <a:buFontTx/>
              <a:buNone/>
            </a:pPr>
            <a:r>
              <a:rPr lang="en-IN" altLang="en-US" sz="1800" b="1" dirty="0"/>
              <a:t>(3) </a:t>
            </a:r>
            <a:r>
              <a:rPr lang="en-IN" altLang="en-US" sz="1800" b="1" dirty="0">
                <a:solidFill>
                  <a:srgbClr val="0070C0"/>
                </a:solidFill>
              </a:rPr>
              <a:t>Implication questions-</a:t>
            </a:r>
            <a:r>
              <a:rPr lang="en-IN" altLang="en-US" sz="1800" dirty="0">
                <a:solidFill>
                  <a:schemeClr val="tx2"/>
                </a:solidFill>
              </a:rPr>
              <a:t>to</a:t>
            </a:r>
            <a:r>
              <a:rPr lang="en-IN" altLang="en-US" sz="1800" dirty="0">
                <a:solidFill>
                  <a:srgbClr val="0070C0"/>
                </a:solidFill>
              </a:rPr>
              <a:t> </a:t>
            </a:r>
            <a:r>
              <a:rPr lang="en-IN" altLang="en-US" sz="1800" dirty="0"/>
              <a:t>find implications or consequences of not solving the problem.</a:t>
            </a:r>
          </a:p>
          <a:p>
            <a:pPr>
              <a:spcBef>
                <a:spcPts val="600"/>
              </a:spcBef>
              <a:spcAft>
                <a:spcPts val="600"/>
              </a:spcAft>
              <a:buFontTx/>
              <a:buNone/>
            </a:pPr>
            <a:r>
              <a:rPr lang="en-IN" altLang="en-US" sz="1800" b="1" dirty="0"/>
              <a:t>(4) </a:t>
            </a:r>
            <a:r>
              <a:rPr lang="en-IN" altLang="en-US" sz="1800" b="1" dirty="0">
                <a:solidFill>
                  <a:srgbClr val="0070C0"/>
                </a:solidFill>
              </a:rPr>
              <a:t>Need-payoff questions-</a:t>
            </a:r>
            <a:r>
              <a:rPr lang="en-IN" altLang="en-US" sz="1800" dirty="0">
                <a:solidFill>
                  <a:srgbClr val="0070C0"/>
                </a:solidFill>
              </a:rPr>
              <a:t> </a:t>
            </a:r>
            <a:r>
              <a:rPr lang="en-IN" altLang="en-US" sz="1800" dirty="0"/>
              <a:t>to know the value or importance of the solution to the problem. The purpose is to develop the buyer’s desire for a solution.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0A410-0D8C-4A9F-99E0-C57BD651E617}"/>
              </a:ext>
            </a:extLst>
          </p:cNvPr>
          <p:cNvSpPr>
            <a:spLocks noGrp="1"/>
          </p:cNvSpPr>
          <p:nvPr>
            <p:ph type="title"/>
          </p:nvPr>
        </p:nvSpPr>
        <p:spPr>
          <a:xfrm>
            <a:off x="457200" y="404664"/>
            <a:ext cx="8229600" cy="327173"/>
          </a:xfrm>
        </p:spPr>
        <p:txBody>
          <a:bodyPr/>
          <a:lstStyle/>
          <a:p>
            <a:r>
              <a:rPr lang="en-US" b="1" u="sng" dirty="0"/>
              <a:t>Situation Questions</a:t>
            </a:r>
            <a:br>
              <a:rPr lang="en-US" b="1" dirty="0"/>
            </a:br>
            <a:endParaRPr lang="en-IN" dirty="0"/>
          </a:p>
        </p:txBody>
      </p:sp>
      <p:sp>
        <p:nvSpPr>
          <p:cNvPr id="3" name="Content Placeholder 2">
            <a:extLst>
              <a:ext uri="{FF2B5EF4-FFF2-40B4-BE49-F238E27FC236}">
                <a16:creationId xmlns:a16="http://schemas.microsoft.com/office/drawing/2014/main" id="{6E700611-71F5-4C4C-A00D-53689E6EB733}"/>
              </a:ext>
            </a:extLst>
          </p:cNvPr>
          <p:cNvSpPr>
            <a:spLocks noGrp="1"/>
          </p:cNvSpPr>
          <p:nvPr>
            <p:ph idx="1"/>
          </p:nvPr>
        </p:nvSpPr>
        <p:spPr>
          <a:xfrm>
            <a:off x="107504" y="1628800"/>
            <a:ext cx="8856984" cy="4497363"/>
          </a:xfrm>
        </p:spPr>
        <p:txBody>
          <a:bodyPr/>
          <a:lstStyle/>
          <a:p>
            <a:pPr marL="0" indent="0">
              <a:buNone/>
            </a:pPr>
            <a:r>
              <a:rPr lang="en-US" u="sng" dirty="0"/>
              <a:t>Stage 1 Questions</a:t>
            </a:r>
            <a:endParaRPr lang="en-US" dirty="0"/>
          </a:p>
          <a:p>
            <a:pPr marL="0" indent="0">
              <a:buNone/>
            </a:pPr>
            <a:r>
              <a:rPr lang="en-US" dirty="0"/>
              <a:t>Ex</a:t>
            </a:r>
            <a:r>
              <a:rPr lang="en-US" sz="2800" dirty="0"/>
              <a:t>…. customer who provides office coffee.</a:t>
            </a:r>
          </a:p>
          <a:p>
            <a:pPr marL="0" indent="0">
              <a:buNone/>
            </a:pPr>
            <a:r>
              <a:rPr lang="en-US" sz="2800" dirty="0"/>
              <a:t>1. What kind of coffee brewing system do you use right now?</a:t>
            </a:r>
          </a:p>
          <a:p>
            <a:pPr marL="0" indent="0">
              <a:buNone/>
            </a:pPr>
            <a:r>
              <a:rPr lang="en-US" sz="2800" dirty="0"/>
              <a:t>2. How often do you get coffee delivered to your location?</a:t>
            </a:r>
          </a:p>
          <a:p>
            <a:pPr marL="0" indent="0">
              <a:buNone/>
            </a:pPr>
            <a:r>
              <a:rPr lang="en-US" sz="2800" dirty="0"/>
              <a:t>3. Are there any areas of opportunity for improvement with your current coffee supplier?</a:t>
            </a:r>
          </a:p>
          <a:p>
            <a:pPr marL="0" indent="0">
              <a:buNone/>
            </a:pPr>
            <a:r>
              <a:rPr lang="en-US" sz="2800" dirty="0"/>
              <a:t>4. How many cups of coffee do you go through a day?</a:t>
            </a:r>
          </a:p>
          <a:p>
            <a:endParaRPr lang="en-IN" dirty="0"/>
          </a:p>
        </p:txBody>
      </p:sp>
    </p:spTree>
    <p:extLst>
      <p:ext uri="{BB962C8B-B14F-4D97-AF65-F5344CB8AC3E}">
        <p14:creationId xmlns:p14="http://schemas.microsoft.com/office/powerpoint/2010/main" val="4463918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96B0C-24F6-4D85-BC02-3307DAA693F6}"/>
              </a:ext>
            </a:extLst>
          </p:cNvPr>
          <p:cNvSpPr>
            <a:spLocks noGrp="1"/>
          </p:cNvSpPr>
          <p:nvPr>
            <p:ph type="title"/>
          </p:nvPr>
        </p:nvSpPr>
        <p:spPr/>
        <p:txBody>
          <a:bodyPr/>
          <a:lstStyle/>
          <a:p>
            <a:r>
              <a:rPr lang="en-US" dirty="0"/>
              <a:t>Cont..</a:t>
            </a:r>
            <a:endParaRPr lang="en-IN" dirty="0"/>
          </a:p>
        </p:txBody>
      </p:sp>
      <p:sp>
        <p:nvSpPr>
          <p:cNvPr id="3" name="Content Placeholder 2">
            <a:extLst>
              <a:ext uri="{FF2B5EF4-FFF2-40B4-BE49-F238E27FC236}">
                <a16:creationId xmlns:a16="http://schemas.microsoft.com/office/drawing/2014/main" id="{51508A88-3226-419C-B3BE-B21B554320BB}"/>
              </a:ext>
            </a:extLst>
          </p:cNvPr>
          <p:cNvSpPr>
            <a:spLocks noGrp="1"/>
          </p:cNvSpPr>
          <p:nvPr>
            <p:ph idx="1"/>
          </p:nvPr>
        </p:nvSpPr>
        <p:spPr/>
        <p:txBody>
          <a:bodyPr/>
          <a:lstStyle/>
          <a:p>
            <a:pPr marL="0" indent="0">
              <a:buNone/>
            </a:pPr>
            <a:r>
              <a:rPr lang="en-US" sz="2400" u="sng" dirty="0"/>
              <a:t>Stage 2 Questions</a:t>
            </a:r>
            <a:endParaRPr lang="en-US" sz="2400" dirty="0"/>
          </a:p>
          <a:p>
            <a:pPr marL="0" indent="0">
              <a:buNone/>
            </a:pPr>
            <a:r>
              <a:rPr lang="en-US" sz="2400" dirty="0"/>
              <a:t>After asking Examples of stage 2 questions after the buyer has given you specific piece of information to probe further on.</a:t>
            </a:r>
          </a:p>
          <a:p>
            <a:pPr marL="0" indent="0">
              <a:buNone/>
            </a:pPr>
            <a:r>
              <a:rPr lang="en-US" sz="2400" dirty="0"/>
              <a:t>1. How long does your current coffee machine take to brew a cup of coffee?</a:t>
            </a:r>
          </a:p>
          <a:p>
            <a:pPr marL="0" indent="0">
              <a:buNone/>
            </a:pPr>
            <a:r>
              <a:rPr lang="en-US" sz="2400" dirty="0"/>
              <a:t>2. Am I right in thinking that placing your coffee orders over the phone is very time consuming?</a:t>
            </a:r>
          </a:p>
          <a:p>
            <a:pPr marL="0" indent="0">
              <a:buNone/>
            </a:pPr>
            <a:r>
              <a:rPr lang="en-US" sz="2400" dirty="0"/>
              <a:t>3. When did you first notice an increase in the prices you were paying for your coffee?</a:t>
            </a:r>
          </a:p>
          <a:p>
            <a:pPr marL="0" indent="0">
              <a:buNone/>
            </a:pPr>
            <a:r>
              <a:rPr lang="en-US" sz="2400" dirty="0"/>
              <a:t>4. Has the number employees complaining about the coffee increased over time?</a:t>
            </a:r>
          </a:p>
          <a:p>
            <a:endParaRPr lang="en-IN" dirty="0"/>
          </a:p>
        </p:txBody>
      </p:sp>
    </p:spTree>
    <p:extLst>
      <p:ext uri="{BB962C8B-B14F-4D97-AF65-F5344CB8AC3E}">
        <p14:creationId xmlns:p14="http://schemas.microsoft.com/office/powerpoint/2010/main" val="1252099349"/>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3852</TotalTime>
  <Words>1825</Words>
  <Application>Microsoft Office PowerPoint</Application>
  <PresentationFormat>On-screen Show (4:3)</PresentationFormat>
  <Paragraphs>169</Paragraphs>
  <Slides>22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Bookman Old Style</vt:lpstr>
      <vt:lpstr>Calibri</vt:lpstr>
      <vt:lpstr>Cambria</vt:lpstr>
      <vt:lpstr>Default Design</vt:lpstr>
      <vt:lpstr>The Selling  Process </vt:lpstr>
      <vt:lpstr>The Selling Process</vt:lpstr>
      <vt:lpstr>PowerPoint Presentation</vt:lpstr>
      <vt:lpstr>Process of Prospecting and Qualifying</vt:lpstr>
      <vt:lpstr> Pre–Approach</vt:lpstr>
      <vt:lpstr>Approach</vt:lpstr>
      <vt:lpstr>Discovering &amp; Understanding Buyers’ Needs  </vt:lpstr>
      <vt:lpstr>Situation Questions </vt:lpstr>
      <vt:lpstr>Cont..</vt:lpstr>
      <vt:lpstr>Problem Questions</vt:lpstr>
      <vt:lpstr>Cont..</vt:lpstr>
      <vt:lpstr>Implication Question</vt:lpstr>
      <vt:lpstr>Implication Question Examples </vt:lpstr>
      <vt:lpstr>Need-Payoff Question Examples: </vt:lpstr>
      <vt:lpstr> Sales Presentation Methods</vt:lpstr>
      <vt:lpstr>PowerPoint Presentation</vt:lpstr>
      <vt:lpstr>Sales Presentation Methods (Continued)</vt:lpstr>
      <vt:lpstr>Demonstrating the Product</vt:lpstr>
      <vt:lpstr>Handling Objections </vt:lpstr>
      <vt:lpstr>Trial Close and Closing the Sale</vt:lpstr>
      <vt:lpstr>Follow-Up </vt:lpstr>
      <vt:lpstr>Closing a Deal</vt:lpstr>
    </vt:vector>
  </TitlesOfParts>
  <Company>ABA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Prashant Gupta</cp:lastModifiedBy>
  <cp:revision>309</cp:revision>
  <dcterms:created xsi:type="dcterms:W3CDTF">2007-06-01T12:23:21Z</dcterms:created>
  <dcterms:modified xsi:type="dcterms:W3CDTF">2021-04-06T00:58:24Z</dcterms:modified>
</cp:coreProperties>
</file>