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1" r:id="rId4"/>
    <p:sldId id="286" r:id="rId5"/>
    <p:sldId id="285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A39B-D628-4DEA-90D3-A8D8CD7DE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C9CFB-DCDD-49AA-A3EA-33E03043D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2FA5D-42F5-46BF-AD9D-1890465BF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816E-4001-41E4-9004-282377C6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C1DCD-E1F4-4CA6-99F1-8331D2E6E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627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A9EF6-0BAE-4E79-9B26-B754B0880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D2E4C-DCDE-4542-A5A8-9D33881EC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835D9-F21D-45D3-BF72-3F3DF1141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79306-47DC-4962-9F70-2093E4F1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AA6CA-039F-4A23-9447-7972D0D6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869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A66CE5-6A52-485E-8C54-6A2AEBDEE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CB55F-7C39-4240-98D9-E001FBD3E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C1444-94F8-499B-9D81-D0CD99E86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1D17E-0B45-4D85-AB86-B28B82B9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9C309-A2EC-4DDC-AE2F-DA8AA020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4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F2B04-D048-47A7-99F8-64032BED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94C89-4DEE-4C92-9B4A-0E7CC0C49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B724E-8AED-429F-9187-094DA251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2082A-40E9-485E-B3C9-A257F827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B8A75-B91A-4518-93E8-98AA69F50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21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D2741-907D-4F23-AB22-906733C86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B48D8-546E-4780-BB2C-08C0C1D74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41D0B-7067-4E68-AC78-C80BA9B02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B1B4F-D99F-450D-975C-43CEBD8C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0AA4B-4A5F-44BB-8B5F-03E14F93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960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8070-A087-4DA3-BF89-6837A7E3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9FA2-164C-4F98-A570-433ED91712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CAE3C-7B67-470D-B9BA-DFAA5530E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992A5-1F95-4AA5-87D8-59E21978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BE2A1-90A4-4D66-AEB2-97BA4C129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78981-072A-4B71-9F28-0917161A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507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088E1-487B-463F-94EB-EFD47D6E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3507A-5264-47C4-926E-DAF2DC4EF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68157-5738-4728-8060-2D149692D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B5F4EF-289C-448A-BB6C-EE88F5F45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E0123E-B9F2-4984-8F0A-519A16C38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4B083-DDEC-4DE1-BAAF-CB2B5FF0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CB4361-7F60-45B0-A1AD-0E7ADD879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4B94F-79BD-49E6-89BF-4E1ABD5D5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466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62AC4-06B1-4164-A675-A0AD6116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C5EFFF-BF29-4EBF-AA21-0FCA192E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94B48-84E7-49DE-AC75-E369C1FD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2658D-2A40-4909-9086-EECB6CCB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101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BB318-E15B-4662-84C9-6810F4D2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30FCA-4780-42BE-8951-08A0AD61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456BF-69E9-46C3-AC24-2E022B21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99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EADBF-6BB3-4D73-B648-F9120AE9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65282-CCFE-4262-8508-F076E9536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0E0F8-7F00-4C98-8753-8B62A5FF1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36ED0-7AE8-417D-8003-9AE1EEC9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AF3C9-CA5B-478A-8E83-6C184DDC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A0DF0-BF12-4A3F-9AF8-993FFD50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008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84837-7C66-4AC5-BCDB-58F67FCF1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82C4E3-35D4-4179-B386-09D825E21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18EF3-6513-44F0-9686-43D2A431A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510A2-997B-444D-817C-83D03C06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94936-33E7-48D5-A6CF-56864C00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77E7B-A093-4DE4-9D4A-E8F1C2E3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03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30D27C-38FD-4D64-A0F3-6FDC9C5B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B2A75-CDDA-4CF3-B4A5-9FB4807DB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2B8CA-CEE3-46D1-A1D5-2D13FB8BC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DAE4-6431-421E-91A6-0020220EB7B1}" type="datetimeFigureOut">
              <a:rPr lang="en-IN" smtClean="0"/>
              <a:t>24-03-2021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E0CFD-9518-49AC-9BA4-677DE894B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7B403-B912-4AD0-A4CD-99797187F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36885-CB5C-4B95-9D8B-30B77A4BC2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696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2323A-0D6C-4A43-A99D-34A7E6CD3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583" y="1122363"/>
            <a:ext cx="10999304" cy="238760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CC3300"/>
                </a:solidFill>
              </a:rPr>
              <a:t>Ethical, Social , and Legal Responsibilities of </a:t>
            </a:r>
            <a:br>
              <a:rPr lang="en-US" altLang="en-US" b="1" dirty="0">
                <a:solidFill>
                  <a:srgbClr val="CC3300"/>
                </a:solidFill>
              </a:rPr>
            </a:br>
            <a:r>
              <a:rPr lang="en-US" altLang="en-US" b="1" dirty="0">
                <a:solidFill>
                  <a:srgbClr val="CC3300"/>
                </a:solidFill>
              </a:rPr>
              <a:t>Sales Managers &amp; Salespeople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74C01-3429-4014-8CD3-03C990F61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75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3AB3-3864-42B7-8F84-D44ED8453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and Business Ethics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514DA-15F9-46E0-916C-06E10934A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of Moral Principles.</a:t>
            </a:r>
          </a:p>
          <a:p>
            <a:r>
              <a:rPr lang="en-US" dirty="0"/>
              <a:t>The Science of Morals</a:t>
            </a:r>
          </a:p>
          <a:p>
            <a:pPr marL="0" indent="0">
              <a:buNone/>
            </a:pPr>
            <a:r>
              <a:rPr lang="en-US" dirty="0"/>
              <a:t>                                      ---Oxford Dictionary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Business Ethics deals with relationship between business practices and the moral concept of right and wrong.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217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966" y="149357"/>
            <a:ext cx="8458200" cy="86793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br>
              <a:rPr lang="en-US" altLang="en-US" sz="2800" b="1" dirty="0">
                <a:solidFill>
                  <a:srgbClr val="CC3300"/>
                </a:solidFill>
              </a:rPr>
            </a:br>
            <a:r>
              <a:rPr lang="en-US" altLang="en-US" sz="2800" b="1" dirty="0">
                <a:solidFill>
                  <a:srgbClr val="0066FF"/>
                </a:solidFill>
              </a:rPr>
              <a:t>Business Ethics and Sales Management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1548" y="1391479"/>
            <a:ext cx="11569148" cy="513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managers and salespeople have ethical responsibilities.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 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situations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the company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Examples: Salespeople’s expense bills, credit for damaged merchandise.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customers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Examples: Gifts, false information to get business, customer entertainment.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Gifts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company’s policy on gift giving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the value of gifts low.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gift to customer’s spouse.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gift before a customer does business with firm.</a:t>
            </a:r>
          </a:p>
          <a:p>
            <a:pPr lvl="1" algn="just" eaLnBrk="1" hangingPunct="1">
              <a:lnSpc>
                <a:spcPct val="120000"/>
              </a:lnSpc>
              <a:buFontTx/>
              <a:buChar char="•"/>
            </a:pPr>
            <a:endParaRPr lang="en-US" altLang="en-US" sz="2200" dirty="0"/>
          </a:p>
          <a:p>
            <a:pPr lvl="1" algn="just" eaLnBrk="1" hangingPunct="1">
              <a:lnSpc>
                <a:spcPct val="120000"/>
              </a:lnSpc>
              <a:buFontTx/>
              <a:buChar char="•"/>
            </a:pPr>
            <a:endParaRPr lang="en-US" alt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F80F8-19B9-4A93-9873-C1F307AF1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6230D-BE9D-40CA-90C1-F8ADCD5E5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Information and Misrepresentation</a:t>
            </a:r>
          </a:p>
          <a:p>
            <a:r>
              <a:rPr lang="en-US" altLang="en-US" dirty="0"/>
              <a:t>Don’t exaggerate the capabilities of their products or services .</a:t>
            </a:r>
          </a:p>
          <a:p>
            <a:r>
              <a:rPr lang="en-US" altLang="en-US" dirty="0"/>
              <a:t>Don’t make false statement just to close sales.</a:t>
            </a:r>
          </a:p>
          <a:p>
            <a:endParaRPr lang="en-US" altLang="en-US" dirty="0">
              <a:solidFill>
                <a:srgbClr val="0066FF"/>
              </a:solidFill>
            </a:endParaRPr>
          </a:p>
          <a:p>
            <a:pPr marL="0" indent="0">
              <a:buNone/>
            </a:pPr>
            <a:r>
              <a:rPr lang="en-IN" dirty="0"/>
              <a:t>Entertainment</a:t>
            </a:r>
          </a:p>
          <a:p>
            <a:r>
              <a:rPr lang="en-IN" dirty="0"/>
              <a:t>Keep the Entertainment restricted to attitude of customers.</a:t>
            </a:r>
          </a:p>
        </p:txBody>
      </p:sp>
    </p:spTree>
    <p:extLst>
      <p:ext uri="{BB962C8B-B14F-4D97-AF65-F5344CB8AC3E}">
        <p14:creationId xmlns:p14="http://schemas.microsoft.com/office/powerpoint/2010/main" val="153850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BFAC-5ED6-48F2-8B69-FEC7262F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Ethical Guidelines</a:t>
            </a:r>
            <a:br>
              <a:rPr lang="en-US" alt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39220-1234-49F9-9A2C-2CC64E093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lnSpc>
                <a:spcPct val="120000"/>
              </a:lnSpc>
              <a:buNone/>
            </a:pPr>
            <a:r>
              <a:rPr lang="en-US" altLang="en-US" sz="2200" dirty="0"/>
              <a:t>A code of ethics developed by the company would be effective if it is enforced by top management.</a:t>
            </a:r>
          </a:p>
          <a:p>
            <a:pPr lvl="1" algn="just">
              <a:lnSpc>
                <a:spcPct val="120000"/>
              </a:lnSpc>
              <a:buFontTx/>
              <a:buChar char="•"/>
            </a:pPr>
            <a:r>
              <a:rPr lang="en-US" altLang="en-US" sz="2200" dirty="0"/>
              <a:t>Norton business conduct guidelines.</a:t>
            </a:r>
          </a:p>
          <a:p>
            <a:pPr lvl="1" algn="just">
              <a:lnSpc>
                <a:spcPct val="120000"/>
              </a:lnSpc>
              <a:buFontTx/>
              <a:buChar char="•"/>
            </a:pPr>
            <a:r>
              <a:rPr lang="en-US" altLang="en-US" sz="2200" dirty="0"/>
              <a:t>Boeing  business conduct guidelines.</a:t>
            </a:r>
          </a:p>
          <a:p>
            <a:pPr marL="457200" lvl="1" indent="0" algn="just">
              <a:lnSpc>
                <a:spcPct val="120000"/>
              </a:lnSpc>
              <a:buNone/>
            </a:pPr>
            <a:endParaRPr lang="en-US" altLang="en-US" sz="2200" dirty="0">
              <a:solidFill>
                <a:srgbClr val="0066FF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929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4989" y="188845"/>
            <a:ext cx="3502025" cy="4801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CC3300"/>
                </a:solidFill>
              </a:rPr>
              <a:t>Social Responsibilities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530" y="1020417"/>
            <a:ext cx="11860696" cy="5837583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2400" b="1" dirty="0"/>
              <a:t>Corporate Social Responsibility (CSR) </a:t>
            </a:r>
            <a:r>
              <a:rPr lang="en-US" sz="2400" dirty="0"/>
              <a:t>means distinguishing right from wrong and doing the right.</a:t>
            </a:r>
          </a:p>
          <a:p>
            <a:pPr marL="0" indent="0" algn="just" eaLnBrk="1" hangingPunct="1">
              <a:buNone/>
              <a:defRPr/>
            </a:pPr>
            <a:endParaRPr lang="en-US" sz="2400" dirty="0"/>
          </a:p>
          <a:p>
            <a:pPr algn="just" eaLnBrk="1" hangingPunct="1">
              <a:defRPr/>
            </a:pPr>
            <a:r>
              <a:rPr lang="en-US" sz="2400" b="1" dirty="0"/>
              <a:t>Social responsibility </a:t>
            </a:r>
            <a:r>
              <a:rPr lang="en-US" sz="2400" dirty="0"/>
              <a:t>is defined as the management’s responsibility to take decisions and actions for welfare and interests of the society and the company.</a:t>
            </a:r>
          </a:p>
          <a:p>
            <a:pPr algn="just" eaLnBrk="1" hangingPunct="1">
              <a:defRPr/>
            </a:pPr>
            <a:endParaRPr lang="en-US" sz="2400" dirty="0"/>
          </a:p>
          <a:p>
            <a:pPr algn="just" eaLnBrk="1" hangingPunct="1">
              <a:defRPr/>
            </a:pPr>
            <a:r>
              <a:rPr lang="en-US" sz="2400" dirty="0"/>
              <a:t>A company has the following </a:t>
            </a:r>
            <a:r>
              <a:rPr lang="en-US" sz="2400" b="1" dirty="0"/>
              <a:t>four responsibilities </a:t>
            </a:r>
            <a:r>
              <a:rPr lang="en-US" sz="2400" dirty="0"/>
              <a:t>to its </a:t>
            </a:r>
            <a:r>
              <a:rPr lang="en-US" sz="2400" b="1" dirty="0"/>
              <a:t>eight stakeholders:</a:t>
            </a:r>
            <a:r>
              <a:rPr lang="en-US" sz="2400" dirty="0"/>
              <a:t> Customers, Community, Creditors, Government, Owners, Managers, Employees, and Suppliers. </a:t>
            </a:r>
            <a:endParaRPr lang="en-US" sz="2400" b="1" dirty="0"/>
          </a:p>
          <a:p>
            <a:pPr lvl="1" algn="just" eaLnBrk="1" hangingPunct="1">
              <a:buFontTx/>
              <a:buNone/>
              <a:defRPr/>
            </a:pPr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  Ethical </a:t>
            </a:r>
            <a:r>
              <a:rPr lang="en-US" dirty="0"/>
              <a:t>responsibilities: Dealing with stakeholders with reasonableness and    impartiality.</a:t>
            </a:r>
          </a:p>
          <a:p>
            <a:pPr marL="971550" lvl="1" indent="-514350" algn="just">
              <a:buFontTx/>
              <a:buAutoNum type="romanLcParenBoth" startAt="2"/>
              <a:defRPr/>
            </a:pPr>
            <a:r>
              <a:rPr lang="en-US" b="1" dirty="0"/>
              <a:t>Legal</a:t>
            </a:r>
            <a:r>
              <a:rPr lang="en-US" dirty="0"/>
              <a:t> responsibilities: Following local, state, and central laws and regulations.</a:t>
            </a:r>
          </a:p>
          <a:p>
            <a:pPr marL="971550" lvl="1" indent="-514350" algn="just">
              <a:buFontTx/>
              <a:buAutoNum type="romanLcParenBoth" startAt="2"/>
              <a:defRPr/>
            </a:pPr>
            <a:r>
              <a:rPr lang="en-US" b="1" dirty="0"/>
              <a:t>Economic</a:t>
            </a:r>
            <a:r>
              <a:rPr lang="en-US" dirty="0"/>
              <a:t> responsibilities: Producing and marketing goods / services that  the society wants, and making reasonable profits.</a:t>
            </a:r>
          </a:p>
          <a:p>
            <a:pPr marL="971550" lvl="1" indent="-514350" algn="just">
              <a:buFontTx/>
              <a:buAutoNum type="romanLcParenBoth" startAt="2"/>
              <a:defRPr/>
            </a:pPr>
            <a:r>
              <a:rPr lang="en-US" b="1" dirty="0"/>
              <a:t>Voluntary</a:t>
            </a:r>
            <a:r>
              <a:rPr lang="en-US" dirty="0"/>
              <a:t> responsibilities: Making social (e.g. philanthropic) contributions. This is the highest criterion of social responsibility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95600" y="532565"/>
            <a:ext cx="6550896" cy="4801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CC3300"/>
                </a:solidFill>
              </a:rPr>
              <a:t>Legal Responsibilities and Sales Management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3096" y="1066800"/>
            <a:ext cx="11025808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 eaLnBrk="1" hangingPunct="1">
              <a:lnSpc>
                <a:spcPct val="110000"/>
              </a:lnSpc>
              <a:buNone/>
            </a:pPr>
            <a:r>
              <a:rPr lang="en-US" altLang="en-US" sz="2000" dirty="0"/>
              <a:t>Laws and regulations by local, state or central governments have impact on sales management. </a:t>
            </a:r>
            <a:r>
              <a:rPr lang="en-US" altLang="en-US" sz="2000" b="1" dirty="0"/>
              <a:t>Examples</a:t>
            </a:r>
            <a:r>
              <a:rPr lang="en-US" altLang="en-US" sz="2000" dirty="0"/>
              <a:t> are: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altLang="en-US" sz="2000" b="1" dirty="0"/>
              <a:t>Price Discrimination. </a:t>
            </a:r>
            <a:r>
              <a:rPr lang="en-US" altLang="en-US" sz="2000" dirty="0"/>
              <a:t>As per Competition Act, 2003, in India, a seller should not discriminate prices among similar buyers (e.g. trade discounts  to dealers ).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altLang="en-US" sz="2000" b="1" dirty="0"/>
              <a:t>Price Fixing</a:t>
            </a:r>
            <a:r>
              <a:rPr lang="en-US" altLang="en-US" sz="2000" dirty="0"/>
              <a:t>. Under Competition Act, it is unlawful for suppliers or competitors to fix prices or form “ price cartels”.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altLang="en-US" sz="2000" b="1" dirty="0"/>
              <a:t>Consumer Protection</a:t>
            </a:r>
            <a:r>
              <a:rPr lang="en-US" altLang="en-US" sz="2000" dirty="0"/>
              <a:t>. As per Consumer Protection Act, 1986, it is illegal to make false or misleading claims about products / services.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altLang="en-US" sz="2000" b="1" dirty="0"/>
              <a:t>Bribes</a:t>
            </a:r>
            <a:r>
              <a:rPr lang="en-US" altLang="en-US" sz="2000" dirty="0"/>
              <a:t>. Payment of money or giving gifts to gain or retain a customer’s business is illegal under Indian Contracts Act 1872 and Sale of Goods act, 1930. 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altLang="en-US" sz="2000" dirty="0"/>
              <a:t>Sales managers must take responsibility that laws are not violated.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485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Ethical, Social , and Legal Responsibilities of  Sales Managers &amp; Salespeople</vt:lpstr>
      <vt:lpstr>Ethics and Business Ethics</vt:lpstr>
      <vt:lpstr> Business Ethics and Sales Management</vt:lpstr>
      <vt:lpstr>Cont..</vt:lpstr>
      <vt:lpstr>Ethical Guidelines </vt:lpstr>
      <vt:lpstr>Social Responsibilities</vt:lpstr>
      <vt:lpstr>Legal Responsibilities and Sales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Ethical, Social , and Legal Responsibilities of  Sales Managers &amp; Salespeople</dc:title>
  <dc:creator>khrl5m037</dc:creator>
  <cp:lastModifiedBy>Prashant Gupta</cp:lastModifiedBy>
  <cp:revision>6</cp:revision>
  <dcterms:created xsi:type="dcterms:W3CDTF">2020-01-21T07:36:36Z</dcterms:created>
  <dcterms:modified xsi:type="dcterms:W3CDTF">2021-03-24T07:46:03Z</dcterms:modified>
</cp:coreProperties>
</file>