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BEF06-A12A-4B32-9546-95C6F0BA5A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4EFF6A-A05B-40D1-AE37-E8BFC46DA1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9679A-08BB-44D2-AFB5-3FA0AE958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881D-8A90-4C7F-BE4A-8E2F5524CF69}" type="datetimeFigureOut">
              <a:rPr lang="en-IN" smtClean="0"/>
              <a:t>22-02-2022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E4E80-0E48-4C8A-907C-02048B0CE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11CDB-404D-4310-9A78-0DEE9EEF6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4EAE-EA60-4C27-B1E2-B7424589A6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1751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FFBA9-4BD1-4A8A-ACAC-236566168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FC2554-8263-43DB-8405-6B78F12675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500054-65C5-48E3-B1A4-2586AA1E0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881D-8A90-4C7F-BE4A-8E2F5524CF69}" type="datetimeFigureOut">
              <a:rPr lang="en-IN" smtClean="0"/>
              <a:t>22-02-2022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E285D5-4EE4-408E-837A-C269ADD1A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7D853-0083-4021-8346-1F98A2548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4EAE-EA60-4C27-B1E2-B7424589A6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3942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4F6C61-0A61-4C0D-9A9B-E76E8F4030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631F01-D0F1-4245-858E-4758A40321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74DACE-DEF5-4C0E-8639-DEB59ED71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881D-8A90-4C7F-BE4A-8E2F5524CF69}" type="datetimeFigureOut">
              <a:rPr lang="en-IN" smtClean="0"/>
              <a:t>22-02-2022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B9248-EEE8-4F00-B066-F238BC735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B64C8-901A-479B-A5B0-18872BDA5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4EAE-EA60-4C27-B1E2-B7424589A6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4916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74E51-33D7-404B-A127-4749F873B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686B9-F15B-4860-9BFF-E3AE32B7C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1668E-944F-40EA-B848-4A698AB57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881D-8A90-4C7F-BE4A-8E2F5524CF69}" type="datetimeFigureOut">
              <a:rPr lang="en-IN" smtClean="0"/>
              <a:t>22-02-2022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90344-C198-4E18-9909-A06237B2E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A768B-2B60-4E6E-9A12-A0AE2E65A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4EAE-EA60-4C27-B1E2-B7424589A6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1081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64673-934F-4B22-874A-C177F67A6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A6E8BF-B7CD-48F5-81EA-6C574BAEA0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D2285-F87B-46F8-AE87-D6EB4DB36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881D-8A90-4C7F-BE4A-8E2F5524CF69}" type="datetimeFigureOut">
              <a:rPr lang="en-IN" smtClean="0"/>
              <a:t>22-02-2022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1C931-001B-42F8-B237-3813CD20C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606A8-AEC0-4FB2-8841-60FCAE20D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4EAE-EA60-4C27-B1E2-B7424589A6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1176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63A67-ED90-4A67-8A4F-8DA8161F5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AB906-36CA-49C7-82C2-08005218EE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C66774-23DF-4720-990C-20EC87CE74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05E0E1-CE1A-4081-A11C-DB9A006E5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881D-8A90-4C7F-BE4A-8E2F5524CF69}" type="datetimeFigureOut">
              <a:rPr lang="en-IN" smtClean="0"/>
              <a:t>22-02-2022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AD4DFC-F81D-4EF4-AC91-F54FBE3F6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803143-A9AE-408B-9FF5-849836412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4EAE-EA60-4C27-B1E2-B7424589A6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663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D77CA-95B8-4E39-A5DF-6ADED0273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BD6EF8-7FE4-4540-8B98-DB649BC14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79C9A6-1797-47DA-9F0F-014B23BFB9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47F7DB-6E49-4FFF-9D27-623F8E17BE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85B76-CB9F-420A-B5B7-215BEA9266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2D2354-0D4D-4D06-858E-4E7C1308E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881D-8A90-4C7F-BE4A-8E2F5524CF69}" type="datetimeFigureOut">
              <a:rPr lang="en-IN" smtClean="0"/>
              <a:t>22-02-2022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7F1E5E-5C3D-4E00-AB2A-81275404D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7DB6E2-CAE1-46DD-B1DF-569A4496C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4EAE-EA60-4C27-B1E2-B7424589A6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9410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9878C-7D5D-448A-A289-8FE8E36E5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1E8433-2C1E-49F5-A146-72E36AD92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881D-8A90-4C7F-BE4A-8E2F5524CF69}" type="datetimeFigureOut">
              <a:rPr lang="en-IN" smtClean="0"/>
              <a:t>22-02-2022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46DB0D-495D-4A07-BB51-F26178CAB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18954E-479A-40DD-A4BC-AFF69270E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4EAE-EA60-4C27-B1E2-B7424589A6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4864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21EE19-AF24-4E9E-923B-4F1183AC7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881D-8A90-4C7F-BE4A-8E2F5524CF69}" type="datetimeFigureOut">
              <a:rPr lang="en-IN" smtClean="0"/>
              <a:t>22-02-2022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FCEA6B-451A-4489-9BB0-544239CBD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27C117-F923-45D0-BB80-E5BD18AD6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4EAE-EA60-4C27-B1E2-B7424589A6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713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417F9-2896-4F25-8192-56183092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1A0ED-1A41-48AF-AD37-E96C8E192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1F31E7-4A86-4DD3-B532-CC9E6E60D2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E54132-556A-4C40-A5F8-C92D4FBF5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881D-8A90-4C7F-BE4A-8E2F5524CF69}" type="datetimeFigureOut">
              <a:rPr lang="en-IN" smtClean="0"/>
              <a:t>22-02-2022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39E95F-6D49-4BD9-BBB4-DF03710B6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FE33A-AB24-4624-A37C-6398666C8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4EAE-EA60-4C27-B1E2-B7424589A6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9367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1DCE8-B14A-47D4-A64B-EA4369E4A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73672E-DD28-4CF6-BA99-97FACEF19F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6B48CB-7053-4A30-BE72-94FDC964F5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893CDA-29CD-46B1-B9F4-79E4B4B9B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2881D-8A90-4C7F-BE4A-8E2F5524CF69}" type="datetimeFigureOut">
              <a:rPr lang="en-IN" smtClean="0"/>
              <a:t>22-02-2022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21F4B9-C138-47C0-AA84-8B1FA0BA1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F473D-A505-4BEC-9942-0D803629A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4EAE-EA60-4C27-B1E2-B7424589A6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8440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8C7601-03CB-4C44-A6EB-0697008EA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B3FEAC-DC61-4C29-8530-6173C8A66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F0A35-7F29-42CF-875F-2E7BF95E13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2881D-8A90-4C7F-BE4A-8E2F5524CF69}" type="datetimeFigureOut">
              <a:rPr lang="en-IN" smtClean="0"/>
              <a:t>22-02-2022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20C3D9-3218-4686-BE80-5DE8605D49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3D8A1-59DE-466C-BB57-A9E2EEB9B1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54EAE-EA60-4C27-B1E2-B7424589A6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9038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584F0-918A-4007-83C2-CCF6564947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62793"/>
          </a:xfrm>
        </p:spPr>
        <p:txBody>
          <a:bodyPr>
            <a:normAutofit fontScale="90000"/>
          </a:bodyPr>
          <a:lstStyle/>
          <a:p>
            <a:r>
              <a:rPr lang="en-US" dirty="0"/>
              <a:t>Designing and Implementing Branding Strategies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FFB711-BE9B-43A3-987F-CD96FA0427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Dr.Rajesh</a:t>
            </a:r>
            <a:r>
              <a:rPr lang="en-US" dirty="0"/>
              <a:t> Nair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05932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26312-1770-4B22-A862-536F3C897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 Channels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4D29C-8184-40D4-B89C-B4B36ABFF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Locations</a:t>
            </a:r>
          </a:p>
          <a:p>
            <a:r>
              <a:rPr lang="en-US" dirty="0"/>
              <a:t>Service</a:t>
            </a:r>
          </a:p>
          <a:p>
            <a:r>
              <a:rPr lang="en-US" dirty="0"/>
              <a:t>Competence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9411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D573F-64E9-45F3-ADB5-C7B3F95B2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9DDC7-C102-4E9E-A6A0-4A8A9F21E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Installation</a:t>
            </a:r>
          </a:p>
          <a:p>
            <a:r>
              <a:rPr lang="en-US" dirty="0"/>
              <a:t>Repair Quality and time</a:t>
            </a:r>
          </a:p>
          <a:p>
            <a:r>
              <a:rPr lang="en-US" dirty="0"/>
              <a:t>Availability of parts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44998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38331-89E1-47C0-8067-8D712ED56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11262-3EF8-4B29-85BA-8B258BE8F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Education</a:t>
            </a:r>
          </a:p>
          <a:p>
            <a:r>
              <a:rPr lang="en-US" dirty="0"/>
              <a:t>Manuals</a:t>
            </a:r>
          </a:p>
          <a:p>
            <a:r>
              <a:rPr lang="en-US" dirty="0"/>
              <a:t>Customer training</a:t>
            </a:r>
          </a:p>
          <a:p>
            <a:r>
              <a:rPr lang="en-US" dirty="0"/>
              <a:t>Consultation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11317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30EE8-2CA1-45A4-8957-0598FD672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Price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792FD-EBFB-4BA4-B204-A8AA4CB23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Price</a:t>
            </a:r>
          </a:p>
          <a:p>
            <a:r>
              <a:rPr lang="en-US" dirty="0"/>
              <a:t>Volume discounts</a:t>
            </a:r>
          </a:p>
          <a:p>
            <a:r>
              <a:rPr lang="en-US" dirty="0"/>
              <a:t>Rebates</a:t>
            </a:r>
          </a:p>
          <a:p>
            <a:r>
              <a:rPr lang="en-US" dirty="0"/>
              <a:t>Financial times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15819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73370-9951-4E62-89D2-4794FA34E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38852-E0C4-4DD9-AC20-00AF99146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Advertising</a:t>
            </a:r>
          </a:p>
          <a:p>
            <a:r>
              <a:rPr lang="en-US" dirty="0"/>
              <a:t>Publicity</a:t>
            </a:r>
          </a:p>
          <a:p>
            <a:r>
              <a:rPr lang="en-US" dirty="0"/>
              <a:t>Promotions</a:t>
            </a:r>
          </a:p>
          <a:p>
            <a:r>
              <a:rPr lang="en-US" dirty="0"/>
              <a:t>Direct Mail</a:t>
            </a:r>
          </a:p>
          <a:p>
            <a:r>
              <a:rPr lang="en-US" dirty="0"/>
              <a:t>Telemarketing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68125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4C6F0-096A-4164-A2A2-B69AEFFE0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BDD15-D05E-45CC-B932-52A9D74C0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Features</a:t>
            </a:r>
          </a:p>
          <a:p>
            <a:r>
              <a:rPr lang="en-US" dirty="0"/>
              <a:t>Performance</a:t>
            </a:r>
          </a:p>
          <a:p>
            <a:r>
              <a:rPr lang="en-US" dirty="0"/>
              <a:t>Conformance</a:t>
            </a:r>
          </a:p>
          <a:p>
            <a:r>
              <a:rPr lang="en-US" dirty="0"/>
              <a:t>Durability</a:t>
            </a:r>
          </a:p>
          <a:p>
            <a:r>
              <a:rPr lang="en-US" dirty="0"/>
              <a:t>Quality</a:t>
            </a:r>
          </a:p>
          <a:p>
            <a:r>
              <a:rPr lang="en-US" dirty="0"/>
              <a:t>Reliability</a:t>
            </a:r>
          </a:p>
          <a:p>
            <a:r>
              <a:rPr lang="en-US" dirty="0"/>
              <a:t>Repairability</a:t>
            </a:r>
          </a:p>
          <a:p>
            <a:r>
              <a:rPr lang="en-US" dirty="0"/>
              <a:t>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044000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F1EBF-8F0E-45A4-9F10-BBC963A1B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Corporate Employees Conduct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574AC-82AA-4D29-A1E4-7EAF08E2D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Respect</a:t>
            </a:r>
          </a:p>
          <a:p>
            <a:r>
              <a:rPr lang="en-US" dirty="0"/>
              <a:t>Salary</a:t>
            </a:r>
          </a:p>
          <a:p>
            <a:r>
              <a:rPr lang="en-US" dirty="0"/>
              <a:t>Advancement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18674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D710E-896A-431E-B3B4-4B134C4E9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Corporate Contributions Conduct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3E26D-AF5E-4BC8-80AC-838ED233B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Charities</a:t>
            </a:r>
          </a:p>
          <a:p>
            <a:r>
              <a:rPr lang="en-US" dirty="0"/>
              <a:t>Schools and Universities</a:t>
            </a:r>
          </a:p>
          <a:p>
            <a:r>
              <a:rPr lang="en-US" dirty="0"/>
              <a:t>Arts organizations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850818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BC48A-74E9-432B-B78A-419C1AE8A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Brand Hierarchy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BBFC6-4BEF-4416-AD88-F20EA5B5C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Number of levels of Hierarchy to use in general</a:t>
            </a:r>
          </a:p>
          <a:p>
            <a:r>
              <a:rPr lang="en-US" dirty="0"/>
              <a:t>Desired Brand awareness and image at each level</a:t>
            </a:r>
          </a:p>
          <a:p>
            <a:r>
              <a:rPr lang="en-US" dirty="0"/>
              <a:t>Combinations of brand elements form different levels of </a:t>
            </a:r>
            <a:r>
              <a:rPr lang="en-US" dirty="0" err="1"/>
              <a:t>hierarchy,if</a:t>
            </a:r>
            <a:r>
              <a:rPr lang="en-US" dirty="0"/>
              <a:t> any for any one particular product</a:t>
            </a:r>
          </a:p>
          <a:p>
            <a:r>
              <a:rPr lang="en-US" dirty="0"/>
              <a:t>How any one brand element is linked at all to multiple products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712168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5C40F-ED47-4890-8DA7-BD121FCB2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Developing Brand Architecture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B1A9C-1F94-4C14-9ED4-A7A5A1E37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Adopt Strong Customer focus</a:t>
            </a:r>
          </a:p>
          <a:p>
            <a:r>
              <a:rPr lang="en-US" dirty="0"/>
              <a:t>Avoid overbranding</a:t>
            </a:r>
          </a:p>
          <a:p>
            <a:r>
              <a:rPr lang="en-US" dirty="0"/>
              <a:t>Establish rules and conventions and be disciplined</a:t>
            </a:r>
          </a:p>
          <a:p>
            <a:r>
              <a:rPr lang="en-US" dirty="0"/>
              <a:t>Create </a:t>
            </a:r>
            <a:r>
              <a:rPr lang="en-US" dirty="0" err="1"/>
              <a:t>broad,robust</a:t>
            </a:r>
            <a:r>
              <a:rPr lang="en-US" dirty="0"/>
              <a:t> brand platforms</a:t>
            </a:r>
          </a:p>
          <a:p>
            <a:r>
              <a:rPr lang="en-US" dirty="0"/>
              <a:t>Selectively employ sub-brands as means of complementing and strengthening brands</a:t>
            </a:r>
          </a:p>
          <a:p>
            <a:r>
              <a:rPr lang="en-US" dirty="0"/>
              <a:t>Selectively extend brands to establish new brand equity and enhance existing brand equity.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79518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2A138-9D6A-4313-86F8-045760F55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Brand Architecture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3DABD-6E7F-4231-8BED-4FA83036F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Branding Strategy or Brand Architecture tells marketers which brand </a:t>
            </a:r>
            <a:r>
              <a:rPr lang="en-US" dirty="0" err="1"/>
              <a:t>names,logos,symbols,and</a:t>
            </a:r>
            <a:r>
              <a:rPr lang="en-US" dirty="0"/>
              <a:t> which apply to new and existing products</a:t>
            </a:r>
          </a:p>
          <a:p>
            <a:r>
              <a:rPr lang="en-US" dirty="0"/>
              <a:t>Role of defining Branding Strategies and Branding Architecture</a:t>
            </a:r>
          </a:p>
          <a:p>
            <a:pPr marL="514350" indent="-514350">
              <a:buAutoNum type="alphaLcParenR"/>
            </a:pPr>
            <a:r>
              <a:rPr lang="en-US" dirty="0"/>
              <a:t>Clarify</a:t>
            </a:r>
          </a:p>
          <a:p>
            <a:pPr marL="514350" indent="-514350">
              <a:buAutoNum type="alphaLcParenR"/>
            </a:pPr>
            <a:r>
              <a:rPr lang="en-US" dirty="0"/>
              <a:t>Motivate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915266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77F4-88D5-47EB-8A0D-4B8ABFAE2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67199-836A-4C26-8D30-45F497E40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THANK YOU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0690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8B709-C025-4F99-94CE-03E83FDED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 of Product Mix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15BC9-7F8D-49B2-A0A8-8932D3957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Aggregate Market Factors</a:t>
            </a:r>
          </a:p>
          <a:p>
            <a:pPr marL="514350" indent="-514350">
              <a:buAutoNum type="alphaLcParenR"/>
            </a:pPr>
            <a:r>
              <a:rPr lang="en-US" dirty="0"/>
              <a:t>Market Size</a:t>
            </a:r>
          </a:p>
          <a:p>
            <a:pPr marL="514350" indent="-514350">
              <a:buAutoNum type="alphaLcParenR"/>
            </a:pPr>
            <a:r>
              <a:rPr lang="en-US" dirty="0"/>
              <a:t>Market Growth</a:t>
            </a:r>
          </a:p>
          <a:p>
            <a:pPr marL="514350" indent="-514350">
              <a:buAutoNum type="alphaLcParenR"/>
            </a:pPr>
            <a:r>
              <a:rPr lang="en-US" dirty="0"/>
              <a:t>Stage in  Product Life cycle</a:t>
            </a:r>
          </a:p>
          <a:p>
            <a:pPr marL="514350" indent="-514350">
              <a:buAutoNum type="alphaLcParenR"/>
            </a:pPr>
            <a:r>
              <a:rPr lang="en-US" dirty="0"/>
              <a:t>Sales cyclicity</a:t>
            </a:r>
          </a:p>
          <a:p>
            <a:pPr marL="514350" indent="-514350">
              <a:buAutoNum type="alphaLcParenR"/>
            </a:pPr>
            <a:r>
              <a:rPr lang="en-US" dirty="0"/>
              <a:t>Seasonality</a:t>
            </a:r>
          </a:p>
          <a:p>
            <a:pPr marL="514350" indent="-514350">
              <a:buAutoNum type="alphaLcParenR"/>
            </a:pPr>
            <a:r>
              <a:rPr lang="en-US" dirty="0"/>
              <a:t>Profits</a:t>
            </a:r>
          </a:p>
        </p:txBody>
      </p:sp>
    </p:spTree>
    <p:extLst>
      <p:ext uri="{BB962C8B-B14F-4D97-AF65-F5344CB8AC3E}">
        <p14:creationId xmlns:p14="http://schemas.microsoft.com/office/powerpoint/2010/main" val="406367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06A1-4EB5-494F-BADB-E35A6E89F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 Factors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CDD7D-D62C-4D97-945A-A2C38F6A5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Threat of New Entrants</a:t>
            </a:r>
          </a:p>
          <a:p>
            <a:r>
              <a:rPr lang="en-US" dirty="0"/>
              <a:t>Bargaining Power of Buyers</a:t>
            </a:r>
          </a:p>
          <a:p>
            <a:r>
              <a:rPr lang="en-US" dirty="0"/>
              <a:t>Bargaining power of Suppliers</a:t>
            </a:r>
          </a:p>
          <a:p>
            <a:r>
              <a:rPr lang="en-US" dirty="0"/>
              <a:t>Current Category Rivalry</a:t>
            </a:r>
          </a:p>
          <a:p>
            <a:r>
              <a:rPr lang="en-US" dirty="0"/>
              <a:t>Pressures from Substitutes</a:t>
            </a:r>
          </a:p>
          <a:p>
            <a:r>
              <a:rPr lang="en-US" dirty="0"/>
              <a:t>Category Capacity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62811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711D4-C3C7-498B-AE31-EB1D668EC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Environmental Factors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C2EF5-C3A6-4C46-B7F1-C8A4FF52B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Technological </a:t>
            </a:r>
          </a:p>
          <a:p>
            <a:r>
              <a:rPr lang="en-US" dirty="0"/>
              <a:t>Political</a:t>
            </a:r>
          </a:p>
          <a:p>
            <a:r>
              <a:rPr lang="en-US" dirty="0"/>
              <a:t>Economic</a:t>
            </a:r>
          </a:p>
          <a:p>
            <a:r>
              <a:rPr lang="en-US" dirty="0"/>
              <a:t>Regulatory</a:t>
            </a:r>
          </a:p>
          <a:p>
            <a:r>
              <a:rPr lang="en-US" dirty="0"/>
              <a:t>Social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57355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53C1F-18FA-4693-A4A5-FFA8DC0B1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Depth of Branding Strategy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61CC8-0429-4DA8-B401-6049AD134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 Shelf presence and retailer dependence in store</a:t>
            </a:r>
          </a:p>
          <a:p>
            <a:r>
              <a:rPr lang="en-US" dirty="0"/>
              <a:t>To attract customers seeking variety who would shit to another brand</a:t>
            </a:r>
          </a:p>
          <a:p>
            <a:r>
              <a:rPr lang="en-US" dirty="0"/>
              <a:t>To increase competition within firm</a:t>
            </a:r>
          </a:p>
          <a:p>
            <a:r>
              <a:rPr lang="en-US" dirty="0"/>
              <a:t>To yield economies of scale in advertising ,</a:t>
            </a:r>
            <a:r>
              <a:rPr lang="en-US" err="1"/>
              <a:t>sales</a:t>
            </a:r>
            <a:r>
              <a:rPr lang="en-US"/>
              <a:t>, merchandising </a:t>
            </a:r>
            <a:r>
              <a:rPr lang="en-US" dirty="0"/>
              <a:t>and physical distribution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60532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FD12D-0454-4D10-AA96-05FEB13AC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Company Image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BE295-EBE6-4B54-A574-3E01AEF32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Corporate Social Conduct</a:t>
            </a:r>
          </a:p>
          <a:p>
            <a:pPr marL="514350" indent="-514350">
              <a:buAutoNum type="alphaLcParenR"/>
            </a:pPr>
            <a:r>
              <a:rPr lang="en-US" dirty="0"/>
              <a:t>Environment</a:t>
            </a:r>
          </a:p>
          <a:p>
            <a:pPr marL="514350" indent="-514350">
              <a:buAutoNum type="alphaLcParenR"/>
            </a:pPr>
            <a:r>
              <a:rPr lang="en-US" dirty="0"/>
              <a:t>Citizenship</a:t>
            </a:r>
          </a:p>
          <a:p>
            <a:pPr marL="514350" indent="-514350">
              <a:buAutoNum type="alphaLcParenR"/>
            </a:pPr>
            <a:r>
              <a:rPr lang="en-US" dirty="0"/>
              <a:t>Quality of life</a:t>
            </a:r>
          </a:p>
          <a:p>
            <a:pPr marL="514350" indent="-514350">
              <a:buAutoNum type="alphaLcParenR"/>
            </a:pPr>
            <a:r>
              <a:rPr lang="en-US" dirty="0"/>
              <a:t>Communities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09759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F440E-0857-4E8B-8426-2F3D308AB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Company Business Conduct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1E903-09F0-40B3-B5CB-B00E52002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Reputation</a:t>
            </a:r>
          </a:p>
          <a:p>
            <a:r>
              <a:rPr lang="en-US" dirty="0"/>
              <a:t>Innovation</a:t>
            </a:r>
          </a:p>
          <a:p>
            <a:r>
              <a:rPr lang="en-US" dirty="0"/>
              <a:t>Financial strength</a:t>
            </a:r>
          </a:p>
          <a:p>
            <a:r>
              <a:rPr lang="en-US" dirty="0"/>
              <a:t>Management Quality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6898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D0E36-58CB-4F42-A1B1-D2AEB309A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Sales Force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1BDC6-1D92-4FA4-BDD9-164204757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Size and Coverage</a:t>
            </a:r>
          </a:p>
          <a:p>
            <a:r>
              <a:rPr lang="en-US" dirty="0"/>
              <a:t>Competence</a:t>
            </a:r>
          </a:p>
          <a:p>
            <a:r>
              <a:rPr lang="en-US" dirty="0"/>
              <a:t>Courtesy</a:t>
            </a:r>
          </a:p>
          <a:p>
            <a:r>
              <a:rPr lang="en-US" dirty="0"/>
              <a:t>Reliability</a:t>
            </a:r>
          </a:p>
          <a:p>
            <a:r>
              <a:rPr lang="en-US" dirty="0" err="1"/>
              <a:t>Responisveness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479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320</Words>
  <Application>Microsoft Office PowerPoint</Application>
  <PresentationFormat>Widescreen</PresentationFormat>
  <Paragraphs>104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Designing and Implementing Branding Strategies</vt:lpstr>
      <vt:lpstr>Brand Architecture</vt:lpstr>
      <vt:lpstr>Breadth of Product Mix</vt:lpstr>
      <vt:lpstr>Category Factors</vt:lpstr>
      <vt:lpstr>Environmental Factors</vt:lpstr>
      <vt:lpstr>Depth of Branding Strategy</vt:lpstr>
      <vt:lpstr>Company Image</vt:lpstr>
      <vt:lpstr>Company Business Conduct</vt:lpstr>
      <vt:lpstr>Sales Force</vt:lpstr>
      <vt:lpstr>Distribution Channels</vt:lpstr>
      <vt:lpstr>Service</vt:lpstr>
      <vt:lpstr>Support</vt:lpstr>
      <vt:lpstr>Price</vt:lpstr>
      <vt:lpstr>Communications</vt:lpstr>
      <vt:lpstr>Product</vt:lpstr>
      <vt:lpstr>Corporate Employees Conduct</vt:lpstr>
      <vt:lpstr>Corporate Contributions Conduct</vt:lpstr>
      <vt:lpstr>Designing Brand Hierarchy</vt:lpstr>
      <vt:lpstr>Developing Brand Architecture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Rajesh Kumar Nair</dc:creator>
  <cp:lastModifiedBy>Dr. Rajesh Kumar Nair</cp:lastModifiedBy>
  <cp:revision>18</cp:revision>
  <dcterms:created xsi:type="dcterms:W3CDTF">2022-02-22T07:55:32Z</dcterms:created>
  <dcterms:modified xsi:type="dcterms:W3CDTF">2022-02-22T10:13:17Z</dcterms:modified>
</cp:coreProperties>
</file>