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A0D-82FF-428D-ABBB-4F81DD68A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6B978E-82F3-4021-92FA-79DB09B8F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BC748-4059-48ED-858B-0C3291BB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A4B0B-6DE0-44C0-AC3C-D748A88A8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3385F-E682-4A66-9BE6-7B6445ED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842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0A562-60A8-4E69-BA78-81967BA5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29040-2EF1-4412-B10C-C3A2C4DC1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878B9-4D19-456C-8912-35AF9343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69FCB-B108-49D6-B974-90D70EDA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2DADA-A0D8-44EF-83CC-98EB1133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051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B66EC-6360-4285-992F-39840FCB6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15DC6-3817-4AFF-8E7F-0132AB694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2720D-B131-42D5-B7E0-3B8F03AC9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BDD20-88DF-4F82-B52B-7DB875CDC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55FA6-2B95-47E0-AF63-3153FF01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51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3AC9-A0A0-4614-ACB7-D10FFA29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9B45A-72CE-43F4-9675-9876D5416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9273D-99A9-4FBA-96DD-C429421C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4B25E-D887-4F8D-ACE8-63883C28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FEF01-12EE-40CB-99AD-D0425C89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15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3E0-B10D-47F1-A599-C8DB7B49C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BB703-7498-4383-B2A0-0B14B856B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7EB6-123A-47BF-A8FD-064975C3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72A4D-CA59-4ABC-80C4-D86ABEBF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DBC57-F540-4F96-A30C-E140BEA6E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95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7485-C7C0-4590-8B31-E7A13EDD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06AF-2E8F-4585-B3CD-FA6258575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09010-57A3-4689-AFF5-B43046400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3E3D4-9551-44E7-9A30-EF107FB4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F04BE-CB3A-49B9-8900-0FD2FFAD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BC62E-AC48-4EF8-AE5E-853954D6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90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8DA6-0DF3-4AEA-833C-4674638CB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D3B9D-2050-4449-AFA7-68BC675E2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E9253-AE30-4F76-A073-B7B5C2EAC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F5550D-0FCC-4DB3-B592-3822B8606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5C28E-0FDE-482B-BAA6-972E8746A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14037-F92C-4D98-9808-1401E7CB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E3AB4-BE13-475E-B489-1071C37F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B31E5-9A93-473E-A680-BC3FD930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11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9353-81FC-40B9-AC3F-2DA5874A3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114C6-6429-4B21-949E-A3E753F3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04FCA-4FF4-4C75-AE8F-15298CD3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D3CDF-50F1-426B-AF71-F70A92CE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368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41A16B-B4FD-4755-8808-1483A67D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7D8FE-C6CB-42F9-8D8D-8D02BE43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2E933-086D-4C38-936B-0D42F2D5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18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A28B-29B9-4E7F-AAEA-28FF3E508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58CEF-6568-4B5E-8CEC-1B9A58D67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A570D-918A-477E-B953-AF00F446B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B28FD-22BE-4E05-BB45-37A93C77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ADCAC-3108-48BA-9B49-C9FB3BCD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D3F51-D5B7-4614-98CD-C4619BE1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30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050C-2068-4F96-B927-37B844936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97C7A-31DB-457F-A94B-082831DBA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76A1BE-50D6-408D-B685-D019D137C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D5600-4B88-4EDD-89A8-A16ED4CE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49DA0-6CCC-43A6-ACDF-B5483574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CFC6B-1423-4267-A166-36B784B4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465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F225A8-D5BF-4CDB-B473-EB3CEB1A3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12458-18EA-408F-90ED-620F3D7FC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5E63A-882A-49E4-B7A7-5CDA66A84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7886C-C6CF-43C6-A87E-505EF04D58B1}" type="datetimeFigureOut">
              <a:rPr lang="en-IN" smtClean="0"/>
              <a:t>28-02-2022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A4D9E-1A97-418F-B04D-D7E0A6E08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DF86D-E749-4896-A287-7844B4D1B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FD294-3143-4FFC-B36F-F9E8168B38B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14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4220-C4C7-40CA-90EF-CC229AF19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93459"/>
          </a:xfrm>
        </p:spPr>
        <p:txBody>
          <a:bodyPr/>
          <a:lstStyle/>
          <a:p>
            <a:r>
              <a:rPr lang="en-US" dirty="0"/>
              <a:t>Managing Brands over Time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FBFFE-B3F9-4075-9C36-A919588EA2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92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D068A-4232-4951-AA81-93BCA17A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Reinforcing Brands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949B9-F9BF-4883-8A57-88E088A93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products does the brand represent, what benefits does it supply and what needs does it satisfy?</a:t>
            </a:r>
          </a:p>
          <a:p>
            <a:r>
              <a:rPr lang="en-US" dirty="0"/>
              <a:t>How does the brand make those products </a:t>
            </a:r>
            <a:r>
              <a:rPr lang="en-US" dirty="0" err="1"/>
              <a:t>superior?.What</a:t>
            </a:r>
            <a:r>
              <a:rPr lang="en-US" dirty="0"/>
              <a:t> strong favorable and unique brand associations exist in the minds of consumers?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299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9A465-EA16-435A-BFF9-E2D40616A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Long term Effects of Marketing actions on Brand Equity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D9D5-E5AF-4640-84B6-67D4C0F02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Consumer response to Past marketing activity</a:t>
            </a:r>
          </a:p>
          <a:p>
            <a:r>
              <a:rPr lang="en-US" dirty="0"/>
              <a:t>Brand knowledge</a:t>
            </a:r>
          </a:p>
          <a:p>
            <a:r>
              <a:rPr lang="en-US" dirty="0"/>
              <a:t>Consumer response to current marketing activity</a:t>
            </a:r>
          </a:p>
          <a:p>
            <a:r>
              <a:rPr lang="en-US" dirty="0"/>
              <a:t>Changed Brand knowledge</a:t>
            </a:r>
          </a:p>
          <a:p>
            <a:r>
              <a:rPr lang="en-US" dirty="0"/>
              <a:t>Consumer response to Future marketing activity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01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7BB5-6429-4F3C-A5A0-C4EC04A24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Additional or New Usage Opportunities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DA92E-1767-4A00-9E7C-A4F5D827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Communications  about the appropriateness and advantages of using  the brand more frequently in existing situations or in new situations</a:t>
            </a:r>
          </a:p>
          <a:p>
            <a:r>
              <a:rPr lang="en-US" dirty="0"/>
              <a:t>Reminders to consumers to actually use the brand as close as possible in time to those situations for which it could be used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646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8CA6B-33A4-4981-BA5A-3BD47FA3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Revitalization Strategies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BADD4-BE00-453D-8450-63797E818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Refresh old sources of brand equity</a:t>
            </a:r>
          </a:p>
          <a:p>
            <a:r>
              <a:rPr lang="en-US" dirty="0"/>
              <a:t>Create new sources of brand equity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Establish depth and breadth of awareness and usage of brand</a:t>
            </a:r>
          </a:p>
          <a:p>
            <a:pPr marL="514350" indent="-514350">
              <a:buAutoNum type="alphaLcParenR"/>
            </a:pPr>
            <a:r>
              <a:rPr lang="en-US" dirty="0"/>
              <a:t>Increase quantity of consumption</a:t>
            </a:r>
          </a:p>
          <a:p>
            <a:pPr marL="514350" indent="-514350">
              <a:buAutoNum type="alphaLcParenR"/>
            </a:pPr>
            <a:r>
              <a:rPr lang="en-US" dirty="0"/>
              <a:t>Increase frequency of consumption</a:t>
            </a:r>
          </a:p>
          <a:p>
            <a:pPr marL="0" indent="0">
              <a:buNone/>
            </a:pPr>
            <a:r>
              <a:rPr lang="en-US" dirty="0"/>
              <a:t>-Identify additional opportunities to use brand in same basic way</a:t>
            </a:r>
          </a:p>
          <a:p>
            <a:pPr marL="0" indent="0">
              <a:buNone/>
            </a:pPr>
            <a:r>
              <a:rPr lang="en-US" dirty="0"/>
              <a:t>-Identify completely new and different ways to sue brand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Improve </a:t>
            </a:r>
            <a:r>
              <a:rPr lang="en-US" dirty="0" err="1"/>
              <a:t>strength,favorability</a:t>
            </a:r>
            <a:r>
              <a:rPr lang="en-US" dirty="0"/>
              <a:t> and uniqueness of brand associations</a:t>
            </a:r>
          </a:p>
          <a:p>
            <a:pPr marL="0" indent="0">
              <a:buNone/>
            </a:pPr>
            <a:r>
              <a:rPr lang="en-US" dirty="0"/>
              <a:t>-Bolster fading associations</a:t>
            </a:r>
          </a:p>
          <a:p>
            <a:pPr marL="0" indent="0">
              <a:buNone/>
            </a:pPr>
            <a:r>
              <a:rPr lang="en-US" dirty="0"/>
              <a:t>-Neutralize negative associations</a:t>
            </a:r>
          </a:p>
          <a:p>
            <a:pPr marL="0" indent="0">
              <a:buNone/>
            </a:pPr>
            <a:r>
              <a:rPr lang="en-US" dirty="0"/>
              <a:t>-Create new associations</a:t>
            </a:r>
          </a:p>
          <a:p>
            <a:pPr marL="514350" indent="-514350">
              <a:buAutoNum type="alphaLcParenR"/>
            </a:pPr>
            <a:r>
              <a:rPr lang="en-US" dirty="0"/>
              <a:t>Retain vulnerable customers</a:t>
            </a:r>
          </a:p>
          <a:p>
            <a:pPr marL="514350" indent="-514350">
              <a:buAutoNum type="alphaLcParenR"/>
            </a:pPr>
            <a:r>
              <a:rPr lang="en-US" dirty="0"/>
              <a:t>Recapture lost customers</a:t>
            </a:r>
          </a:p>
          <a:p>
            <a:pPr marL="514350" indent="-514350">
              <a:buAutoNum type="alphaLcParenR"/>
            </a:pPr>
            <a:r>
              <a:rPr lang="en-US" dirty="0"/>
              <a:t>Identify neglected segments</a:t>
            </a:r>
          </a:p>
          <a:p>
            <a:pPr marL="514350" indent="-514350">
              <a:buAutoNum type="alphaLcParenR"/>
            </a:pPr>
            <a:r>
              <a:rPr lang="en-US" dirty="0"/>
              <a:t>Attract new customers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888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2E36F-C6D6-40E0-B081-68F70F022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8A4C3-1105-4D10-BC22-57D675312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909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222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Managing Brands over Time</vt:lpstr>
      <vt:lpstr>Reinforcing Brands</vt:lpstr>
      <vt:lpstr>Understanding Long term Effects of Marketing actions on Brand Equity</vt:lpstr>
      <vt:lpstr>Identifying Additional or New Usage Opportunities</vt:lpstr>
      <vt:lpstr>Brand Revitalization Strategies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Rajesh Kumar Nair</dc:creator>
  <cp:lastModifiedBy>Dr. Rajesh Kumar Nair</cp:lastModifiedBy>
  <cp:revision>10</cp:revision>
  <dcterms:created xsi:type="dcterms:W3CDTF">2022-02-28T10:14:33Z</dcterms:created>
  <dcterms:modified xsi:type="dcterms:W3CDTF">2022-02-28T11:34:55Z</dcterms:modified>
</cp:coreProperties>
</file>