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CA909-E5B2-447E-8D05-AFA466FB50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901B1F-1FA1-4D48-9A5A-DBDBB9F161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471D52-052C-4AE3-9C91-7AEF383F5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8B40-B72C-48D8-BAF5-5447ED0968FC}" type="datetimeFigureOut">
              <a:rPr lang="en-IN" smtClean="0"/>
              <a:t>02-03-2022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CA8E8-E77C-4E73-AA5A-8BD203268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80374-F90A-48DA-86F0-C4FAC34F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91A7-9C7F-4CC3-BD47-327A3BDA8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64485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AB656-ADE7-47EA-90D2-48932F865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AE2C69-A621-484C-9DE1-AC506DFE02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A6F20-5AD8-4F3D-8CB7-A0D9EFEEC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8B40-B72C-48D8-BAF5-5447ED0968FC}" type="datetimeFigureOut">
              <a:rPr lang="en-IN" smtClean="0"/>
              <a:t>02-03-2022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E9A5C5-18EF-4DC1-8F88-CD34772BB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891CB4-BB3A-422E-92D0-E1AA3B85B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91A7-9C7F-4CC3-BD47-327A3BDA8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1994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7FED69-92E4-4FE4-91BE-180CAF9E5D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F25D22-4302-47A5-9843-F1002534A4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AFEF26-7C01-4724-BE62-339815802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8B40-B72C-48D8-BAF5-5447ED0968FC}" type="datetimeFigureOut">
              <a:rPr lang="en-IN" smtClean="0"/>
              <a:t>02-03-2022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414DE-D1F2-4981-880C-416009297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E823C3-62C8-428E-B092-ED9B43132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91A7-9C7F-4CC3-BD47-327A3BDA8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39461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61D00-7C58-41BA-98A1-BB9BBF8A6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7A78B-50AB-4F22-874E-2F731482E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9C89FD-E846-4C19-8808-40885690E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8B40-B72C-48D8-BAF5-5447ED0968FC}" type="datetimeFigureOut">
              <a:rPr lang="en-IN" smtClean="0"/>
              <a:t>02-03-2022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65707-E36A-4CDC-AA3E-83925A906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FF35AC-9E13-4A35-AA2D-1F0C8FC1B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91A7-9C7F-4CC3-BD47-327A3BDA8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6813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B3CF5-91A6-45FF-A7E5-A1533A7A1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823518-04EA-4D4C-9A68-F8CC19DF21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A44B4-1103-4C73-8512-905DACD17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8B40-B72C-48D8-BAF5-5447ED0968FC}" type="datetimeFigureOut">
              <a:rPr lang="en-IN" smtClean="0"/>
              <a:t>02-03-2022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27571-6769-4964-8277-C633C72E7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B59DCD-7A02-4EC8-AFEC-7D4977BE7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91A7-9C7F-4CC3-BD47-327A3BDA8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3677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54BB2-0DA6-4A2B-BF21-1CE1A8177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A4515-89BE-4CDC-A3FE-A91E34DB72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258A0A-7967-4071-B9B1-A05B5DD153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7DFEE4-A5D5-48FC-A5A7-DCB31258A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8B40-B72C-48D8-BAF5-5447ED0968FC}" type="datetimeFigureOut">
              <a:rPr lang="en-IN" smtClean="0"/>
              <a:t>02-03-2022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85DDED-4A00-4CAA-ABC0-98EC86E17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3A5FAC-A9FB-4D63-8B22-6F7C59E97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91A7-9C7F-4CC3-BD47-327A3BDA8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532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90CE0-6B08-403B-9C7B-304E84E33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4CF55E-16C5-4C26-BD9A-ECFB216DDA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E67309-775B-4C3A-8BE2-F3F1409FC5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565B7E-9D18-49CD-B656-6B96097148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D94855-D2F9-4317-B652-6DC374D9D5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749896-5D17-4E4A-B1A3-F92655215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8B40-B72C-48D8-BAF5-5447ED0968FC}" type="datetimeFigureOut">
              <a:rPr lang="en-IN" smtClean="0"/>
              <a:t>02-03-2022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358FBA-152E-47CD-B1D5-15ED8A87D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94F81E-7D82-4B6A-B352-9DC0BAC19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91A7-9C7F-4CC3-BD47-327A3BDA8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1762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C36F6-521D-45B1-9860-E03B1FAED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7F2AAB-6983-48C6-A64C-989872556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8B40-B72C-48D8-BAF5-5447ED0968FC}" type="datetimeFigureOut">
              <a:rPr lang="en-IN" smtClean="0"/>
              <a:t>02-03-2022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77AD67-48C7-4AC9-85F1-1991FFAAB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8BE33D-4420-45C4-BF63-1880BB399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91A7-9C7F-4CC3-BD47-327A3BDA8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7839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B5CDBB-A6EB-4C42-9438-17E93A01B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8B40-B72C-48D8-BAF5-5447ED0968FC}" type="datetimeFigureOut">
              <a:rPr lang="en-IN" smtClean="0"/>
              <a:t>02-03-2022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A811EF-B235-4DC0-888C-3D2140225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A92635-8591-4F0D-9AF5-2093E7290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91A7-9C7F-4CC3-BD47-327A3BDA8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3597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D12CE-D24A-4371-8AA1-9BCE7EA9E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9FA98-422A-4781-946F-1B1701679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A997F1-9B95-47E2-831D-CDFDFECF3D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675C5D-1618-42FF-B2C5-338BD26B4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8B40-B72C-48D8-BAF5-5447ED0968FC}" type="datetimeFigureOut">
              <a:rPr lang="en-IN" smtClean="0"/>
              <a:t>02-03-2022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3E961F-3691-4031-9ED8-E180CC4BD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ABE765-F4E1-4598-9E76-A9344CB99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91A7-9C7F-4CC3-BD47-327A3BDA8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0716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FAAA3-C722-470B-B947-2FD1E8736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00FB83-6747-4229-8289-013DAC0281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6F3DD3-2A98-4D07-B356-149C69B832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6AFAAF-42B4-4F33-9B1D-425CDBD4C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8B40-B72C-48D8-BAF5-5447ED0968FC}" type="datetimeFigureOut">
              <a:rPr lang="en-IN" smtClean="0"/>
              <a:t>02-03-2022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730D29-F3D0-40AA-8448-162F5D51C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E14B66-2B89-4752-9C98-2AA3427C2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91A7-9C7F-4CC3-BD47-327A3BDA8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7061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E2A7C3-35F3-4835-9FC7-CDE551B22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0F7C23-73BF-4223-BA51-8E356D4219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CE9389-7C85-4B2D-9B35-F74D9749BD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18B40-B72C-48D8-BAF5-5447ED0968FC}" type="datetimeFigureOut">
              <a:rPr lang="en-IN" smtClean="0"/>
              <a:t>02-03-2022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9F578-632F-403E-86CC-42C0601AFA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6AD1A-5A3A-465E-833F-EB33EE00F6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291A7-9C7F-4CC3-BD47-327A3BDA8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5769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B1439-146D-4F0A-BB51-925DB982A1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45571"/>
            <a:ext cx="9144000" cy="1655762"/>
          </a:xfrm>
        </p:spPr>
        <p:txBody>
          <a:bodyPr>
            <a:normAutofit fontScale="90000"/>
          </a:bodyPr>
          <a:lstStyle/>
          <a:p>
            <a:r>
              <a:rPr lang="en-US" dirty="0"/>
              <a:t>Strategic Brand Management Guidelines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086008-65C7-4AC5-B1B5-01D3F7DA9C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Dr.Rajesh</a:t>
            </a:r>
            <a:r>
              <a:rPr lang="en-US" dirty="0"/>
              <a:t> Nair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14398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68E45-4A21-42AD-BD75-B31835781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Brand Equity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E467B-4831-4255-975A-6588B3381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Define Brand Hierarchy</a:t>
            </a:r>
          </a:p>
          <a:p>
            <a:pPr marL="514350" indent="-514350">
              <a:buAutoNum type="alphaLcParenR"/>
            </a:pPr>
            <a:r>
              <a:rPr lang="en-US" dirty="0"/>
              <a:t>Principle of Simplicity</a:t>
            </a:r>
          </a:p>
          <a:p>
            <a:pPr marL="514350" indent="-514350">
              <a:buAutoNum type="alphaLcParenR"/>
            </a:pPr>
            <a:r>
              <a:rPr lang="en-US" dirty="0"/>
              <a:t>Principle of Clarity</a:t>
            </a:r>
          </a:p>
          <a:p>
            <a:pPr marL="514350" indent="-514350">
              <a:buAutoNum type="alphaLcParenR"/>
            </a:pPr>
            <a:r>
              <a:rPr lang="en-US" dirty="0"/>
              <a:t>Principle of Relevance</a:t>
            </a:r>
          </a:p>
          <a:p>
            <a:pPr marL="514350" indent="-514350">
              <a:buAutoNum type="alphaLcParenR"/>
            </a:pPr>
            <a:r>
              <a:rPr lang="en-US" dirty="0"/>
              <a:t>Principle of Differentiation</a:t>
            </a:r>
          </a:p>
          <a:p>
            <a:pPr marL="514350" indent="-514350">
              <a:buAutoNum type="alphaLcParenR"/>
            </a:pPr>
            <a:r>
              <a:rPr lang="en-US" dirty="0"/>
              <a:t>Principle of Growth</a:t>
            </a:r>
          </a:p>
          <a:p>
            <a:pPr marL="514350" indent="-514350">
              <a:buAutoNum type="alphaLcParenR"/>
            </a:pPr>
            <a:r>
              <a:rPr lang="en-US" dirty="0"/>
              <a:t>Principle of Survival</a:t>
            </a:r>
          </a:p>
          <a:p>
            <a:pPr marL="514350" indent="-514350">
              <a:buAutoNum type="alphaLcParenR"/>
            </a:pPr>
            <a:r>
              <a:rPr lang="en-US" dirty="0"/>
              <a:t>Principle of Synergy</a:t>
            </a:r>
          </a:p>
          <a:p>
            <a:pPr marL="514350" indent="-514350">
              <a:buAutoNum type="alphaLcParenR"/>
            </a:pPr>
            <a:r>
              <a:rPr lang="en-US" dirty="0"/>
              <a:t>Principle of Prominence</a:t>
            </a:r>
          </a:p>
          <a:p>
            <a:pPr marL="514350" indent="-514350">
              <a:buAutoNum type="alphaLcParenR"/>
            </a:pPr>
            <a:r>
              <a:rPr lang="en-US" dirty="0"/>
              <a:t>Principle of Commonality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77470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F97AA-6319-454B-8455-BEA512751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Brand Equity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358EC-FAA0-4C0D-95E6-8C22B3F3E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Brand- Product Matrix</a:t>
            </a:r>
          </a:p>
          <a:p>
            <a:pPr marL="0" indent="0">
              <a:buNone/>
            </a:pPr>
            <a:r>
              <a:rPr lang="en-US" dirty="0"/>
              <a:t>A) Brand extensions</a:t>
            </a:r>
          </a:p>
          <a:p>
            <a:pPr marL="0" indent="0">
              <a:buNone/>
            </a:pPr>
            <a:r>
              <a:rPr lang="en-US" dirty="0"/>
              <a:t>B) Brand Portfolio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Enhance Brand Equity over Time</a:t>
            </a:r>
          </a:p>
          <a:p>
            <a:pPr marL="514350" indent="-514350">
              <a:buAutoNum type="alphaLcParenR"/>
            </a:pPr>
            <a:r>
              <a:rPr lang="en-US" dirty="0"/>
              <a:t>Brand Reinforcement</a:t>
            </a:r>
          </a:p>
          <a:p>
            <a:pPr marL="514350" indent="-514350">
              <a:buAutoNum type="alphaLcParenR"/>
            </a:pPr>
            <a:r>
              <a:rPr lang="en-US" dirty="0"/>
              <a:t>Brand Revitalization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10014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51E5F-4758-4971-9558-FFBA716A1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Brand Equity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64013-8523-4F08-8C04-EA6F1C51B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Brand Reinforcement</a:t>
            </a:r>
          </a:p>
          <a:p>
            <a:r>
              <a:rPr lang="en-US" dirty="0"/>
              <a:t>Brand Revitalization</a:t>
            </a:r>
          </a:p>
          <a:p>
            <a:endParaRPr lang="en-US" dirty="0"/>
          </a:p>
          <a:p>
            <a:r>
              <a:rPr lang="en-US" dirty="0"/>
              <a:t>Establish Brand Equity over Market Segments</a:t>
            </a:r>
          </a:p>
          <a:p>
            <a:pPr marL="514350" indent="-514350">
              <a:buAutoNum type="alphaLcParenR"/>
            </a:pPr>
            <a:r>
              <a:rPr lang="en-US" dirty="0"/>
              <a:t>Identify Differences in Consumer </a:t>
            </a:r>
            <a:r>
              <a:rPr lang="en-US" dirty="0" err="1"/>
              <a:t>Behaviour</a:t>
            </a:r>
            <a:endParaRPr lang="en-US" dirty="0"/>
          </a:p>
          <a:p>
            <a:pPr marL="514350" indent="-514350">
              <a:buAutoNum type="alphaLcParenR"/>
            </a:pPr>
            <a:r>
              <a:rPr lang="en-US" dirty="0"/>
              <a:t>Adjust Branding Program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76907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4F95C-2192-462E-A8E6-EFA1609BC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 for Managing Brand Equity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E3784-AFCA-44FE-AA40-F25E10F37A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Define Brand Hierarchy in terms of number of levels to use and relative prominence that brands at different levels will receive</a:t>
            </a:r>
          </a:p>
          <a:p>
            <a:r>
              <a:rPr lang="en-US" dirty="0"/>
              <a:t>Create global association relevant to as many  brands</a:t>
            </a:r>
          </a:p>
          <a:p>
            <a:r>
              <a:rPr lang="en-US" dirty="0"/>
              <a:t>Introduce brand extensions that complement the product mix of the firm</a:t>
            </a:r>
          </a:p>
          <a:p>
            <a:r>
              <a:rPr lang="en-US" dirty="0"/>
              <a:t>Clearly establish the roles of brands in brand portfolio</a:t>
            </a:r>
          </a:p>
          <a:p>
            <a:r>
              <a:rPr lang="en-US" dirty="0"/>
              <a:t>Reinforce Brand equity over time</a:t>
            </a:r>
          </a:p>
          <a:p>
            <a:r>
              <a:rPr lang="en-US" dirty="0"/>
              <a:t>Enhance Brand equity over time through innovation in product design</a:t>
            </a:r>
          </a:p>
          <a:p>
            <a:r>
              <a:rPr lang="en-US" dirty="0"/>
              <a:t>Identify differences in consumer behavior in different market segments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9513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11E7E-21DA-41BA-AE2B-85D9B7D75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Strong Brand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13BE8-FFE6-4E5F-96AF-4534D4A07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Understand Brand meaning and market appropriate products and services in appropriate manner</a:t>
            </a:r>
          </a:p>
          <a:p>
            <a:r>
              <a:rPr lang="en-US" dirty="0"/>
              <a:t>Properly position Brand</a:t>
            </a:r>
          </a:p>
          <a:p>
            <a:r>
              <a:rPr lang="en-US" dirty="0"/>
              <a:t>Provide superior delivery of desired benefits</a:t>
            </a:r>
          </a:p>
          <a:p>
            <a:r>
              <a:rPr lang="en-US" dirty="0"/>
              <a:t>Employ full range of complementary brand elements</a:t>
            </a:r>
          </a:p>
          <a:p>
            <a:r>
              <a:rPr lang="en-US" dirty="0"/>
              <a:t>Embrace integrated marketing communications</a:t>
            </a:r>
          </a:p>
          <a:p>
            <a:r>
              <a:rPr lang="en-US" dirty="0"/>
              <a:t>Measure consumer perception of value and develop pricing strategy</a:t>
            </a:r>
          </a:p>
          <a:p>
            <a:r>
              <a:rPr lang="en-US" dirty="0"/>
              <a:t>Establish credibility and appropriate brand personality and image</a:t>
            </a:r>
          </a:p>
          <a:p>
            <a:r>
              <a:rPr lang="en-US" dirty="0"/>
              <a:t>Maintain innovation and relevance to brand</a:t>
            </a:r>
          </a:p>
          <a:p>
            <a:r>
              <a:rPr lang="en-US" dirty="0"/>
              <a:t>Strategically design and implement brand hierarchy</a:t>
            </a:r>
          </a:p>
          <a:p>
            <a:r>
              <a:rPr lang="en-US" dirty="0"/>
              <a:t>Implement brand equity management system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62857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20344-CF1C-4F48-9479-C3BD85DEE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Seven deadly sins of Brand Management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3C401-7EE9-47A9-B2AB-8B3F234E6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Failure to fully understand the meaning of Brand</a:t>
            </a:r>
          </a:p>
          <a:p>
            <a:r>
              <a:rPr lang="en-US" dirty="0"/>
              <a:t>Failure to live up to Brand promise</a:t>
            </a:r>
          </a:p>
          <a:p>
            <a:r>
              <a:rPr lang="en-US" dirty="0"/>
              <a:t>Failure to adequately support brand</a:t>
            </a:r>
          </a:p>
          <a:p>
            <a:r>
              <a:rPr lang="en-US" dirty="0"/>
              <a:t>Failure to be patient with brand</a:t>
            </a:r>
          </a:p>
          <a:p>
            <a:r>
              <a:rPr lang="en-US" dirty="0"/>
              <a:t>Failure to adequately control the brand</a:t>
            </a:r>
          </a:p>
          <a:p>
            <a:r>
              <a:rPr lang="en-US" dirty="0"/>
              <a:t>Failure to properly balance consistency and change with the brand</a:t>
            </a:r>
          </a:p>
          <a:p>
            <a:r>
              <a:rPr lang="en-US" dirty="0"/>
              <a:t>Failure to understand the complexity of brand equity measurement and  management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66178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06AA3-2248-4D10-83F4-8E12D89EE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937679-B30D-44B1-B2CC-BE6681D15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THANK YOU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6154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293</Words>
  <Application>Microsoft Office PowerPoint</Application>
  <PresentationFormat>Widescreen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Strategic Brand Management Guidelines</vt:lpstr>
      <vt:lpstr>Managing Brand Equity</vt:lpstr>
      <vt:lpstr>Managing Brand Equity</vt:lpstr>
      <vt:lpstr>Managing Brand Equity</vt:lpstr>
      <vt:lpstr>Guidelines for Managing Brand Equity</vt:lpstr>
      <vt:lpstr>Strong Brand </vt:lpstr>
      <vt:lpstr>Seven deadly sins of Brand Management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Brand Management Guidelines</dc:title>
  <dc:creator>Dr. Rajesh Kumar Nair</dc:creator>
  <cp:lastModifiedBy>Dr. Rajesh Kumar Nair</cp:lastModifiedBy>
  <cp:revision>10</cp:revision>
  <dcterms:created xsi:type="dcterms:W3CDTF">2022-03-02T07:50:27Z</dcterms:created>
  <dcterms:modified xsi:type="dcterms:W3CDTF">2022-03-02T08:29:52Z</dcterms:modified>
</cp:coreProperties>
</file>