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D086-E4D9-4D4A-9930-F8AF2C777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51E5A-1C09-4F90-B237-D0D1ECF42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B0EF0-5EA4-4A70-94BB-F6C8F2C9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48DBE1-5F62-49EC-BAF6-F8EAC6143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9E41A-8D92-4DF9-88A2-70B53C5C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41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EC50-CA67-44AF-A013-3A9B2D286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9A763-B573-46D7-A8E2-01FE77472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F83D9-09E5-4EE7-B917-88B328282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EC556-C3F7-4CB1-9CAD-C1E8191CA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BFAB0-276A-4BF4-83C6-A1D1FBC0B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021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20D14A-F430-452A-8368-451C07F44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D0188-F5D4-4594-8F43-6F268B66F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5434A-B7DE-46DD-8FE8-BC4BAC5F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7E0FA-E809-4752-A643-11CEE3084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C6A20-FC63-420B-B92B-9071B5CF3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4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19EED-C83A-4C6E-A288-DE092FA4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28338-EBEB-422D-91DB-35C1A4249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AD0B8-48F9-45B0-ABDD-33AB060E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45487-C3FC-4B34-B2BE-AF438007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1E76A-3D73-4FE7-8E99-55AF4057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739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BA9A-3197-4C57-807F-95146F286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954F03-98C1-469E-B626-5C4F2430B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5691-305E-42A3-9CAB-F9213C69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04DED-5D02-4354-91E4-9E0BC8EDA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95C75-773C-48D5-B629-722C4212E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80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0730A-76BA-4796-B3BB-CA754E60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7DE5-8697-40AD-AD19-DC1AC5AE8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777BA-8C35-493B-A60D-1DFA08CD4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F1541-DA6E-4AA2-BA59-D828E3C1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2C96C-96DF-49A9-9B65-4F35AC36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FD52D-C888-4B25-B518-EBC3BDEA5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63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154C6-360B-42BC-8A0B-20B9C74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057DFC-FED9-4791-BE97-0F9705CD2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82326E-9955-4488-B83F-214FBA4CF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88D66E-C86B-46C2-8963-DC0432A30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BD9D4A-C858-4500-8638-997C35790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B89FEA-F160-41D6-BF7F-0FC20484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F3AD58-CF55-4C66-8DB5-A9B137A5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970AE8-C61E-431E-9533-C6509070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581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E0FAF-A9DE-46DE-B215-D01A79492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3652C3-78D1-4EBA-A28F-506487F5D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A7B03-C154-46EC-9E87-63389C7B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8E023-4FEF-4EF8-83BD-31323311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519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970727-2E36-4C8D-A484-8C9C6180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C673CF-7F11-46FE-AFC4-EDA2D44D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A49F0F-C4FB-4E56-8FBB-E786B404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6967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0B614-5DE1-4F13-BEF9-2948BE9A8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AB781-16BD-4D43-BB9F-95C6F1EE7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8659B3-50A8-40AF-83ED-B5813A889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5B7B0-0F89-41C6-973A-E803569E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636F7-819A-47EF-99C7-C02BE1B4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FD347-11AC-4467-8C65-37A5B750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66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5D58-6C51-4BC1-8129-1DA6B87FD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2D8ECE-4756-4067-9EEC-963559486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E9981-B5C4-4650-9829-48B476090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A0920-7DDB-44ED-914E-C4FF90D64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46B05-AF76-4FF1-8C38-3A6D5827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F17B2-DA62-4C1A-86D7-DD74CD0DD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86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A766B-C71F-4410-AFA0-F03450E69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36697-6851-4F82-933B-7E481B59F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C6DF5-CCF1-4431-ADE3-11A5EE7DD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825E8-207A-4A6D-856D-83154F92B21E}" type="datetimeFigureOut">
              <a:rPr lang="en-IN" smtClean="0"/>
              <a:t>18-02-2022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FC56-4C18-4D44-9EC1-4C52FC65D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8DE0F-5EE4-4FD7-B007-A59726B884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3C0B-83B9-462F-BD97-E80FCFC193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286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FA49-4BF1-445B-813A-9D97EE525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8533" y="564443"/>
            <a:ext cx="9144000" cy="1963385"/>
          </a:xfrm>
        </p:spPr>
        <p:txBody>
          <a:bodyPr/>
          <a:lstStyle/>
          <a:p>
            <a:r>
              <a:rPr lang="en-US" dirty="0"/>
              <a:t>Qualitative Research Techniques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CD5DA-4B32-4C44-BEDB-8E01D40E52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0728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CE5E-8190-4388-B78A-B793126C2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Quantitative Research techniques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B93C-7F18-472B-9222-101E2A509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A) Brand </a:t>
            </a:r>
            <a:r>
              <a:rPr lang="en-US" dirty="0" err="1"/>
              <a:t>Awarness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Direct and Indirect measures of brand recognition</a:t>
            </a:r>
          </a:p>
          <a:p>
            <a:pPr>
              <a:buFontTx/>
              <a:buChar char="-"/>
            </a:pPr>
            <a:r>
              <a:rPr lang="en-US" dirty="0"/>
              <a:t>Aided and unaided measures of brand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B) Brand Image</a:t>
            </a:r>
          </a:p>
          <a:p>
            <a:pPr marL="0" indent="0">
              <a:buNone/>
            </a:pPr>
            <a:r>
              <a:rPr lang="en-US" dirty="0"/>
              <a:t>Brand Attributes and Strengths</a:t>
            </a:r>
          </a:p>
          <a:p>
            <a:pPr marL="0" indent="0">
              <a:buNone/>
            </a:pPr>
            <a:r>
              <a:rPr lang="en-US" dirty="0"/>
              <a:t>-Strength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Favourability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-Uniqueness</a:t>
            </a:r>
          </a:p>
          <a:p>
            <a:pPr marL="0" indent="0">
              <a:buNone/>
            </a:pPr>
            <a:r>
              <a:rPr lang="en-US" dirty="0"/>
              <a:t>Overall judgement and feelings</a:t>
            </a:r>
          </a:p>
          <a:p>
            <a:pPr marL="0" indent="0">
              <a:buNone/>
            </a:pPr>
            <a:r>
              <a:rPr lang="en-US" dirty="0"/>
              <a:t>Overall relationship measures</a:t>
            </a:r>
          </a:p>
          <a:p>
            <a:pPr>
              <a:buFontTx/>
              <a:buChar char="-"/>
            </a:pPr>
            <a:r>
              <a:rPr lang="en-US" dirty="0"/>
              <a:t>Intensity</a:t>
            </a:r>
          </a:p>
          <a:p>
            <a:pPr>
              <a:buFontTx/>
              <a:buChar char="-"/>
            </a:pPr>
            <a:r>
              <a:rPr lang="en-US" dirty="0"/>
              <a:t>Activity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4215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18DFB-E47A-4B3C-9CF2-74A44FC4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FD8A8-D76C-49E9-B412-49A9FE91D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</a:p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328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ED1EA-98B2-43DE-9A2E-3BBC32354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Zaltman</a:t>
            </a:r>
            <a:r>
              <a:rPr lang="en-US" dirty="0"/>
              <a:t> Metaphor </a:t>
            </a:r>
            <a:r>
              <a:rPr lang="en-US" dirty="0" err="1"/>
              <a:t>Elicaitation</a:t>
            </a:r>
            <a:r>
              <a:rPr lang="en-US" dirty="0"/>
              <a:t> Techniques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32AB4-A8AF-4738-9162-3D5BA2E40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Story telling</a:t>
            </a:r>
          </a:p>
          <a:p>
            <a:r>
              <a:rPr lang="en-US" dirty="0"/>
              <a:t>Missed images</a:t>
            </a:r>
          </a:p>
          <a:p>
            <a:r>
              <a:rPr lang="en-US" dirty="0"/>
              <a:t>Sorting task</a:t>
            </a:r>
          </a:p>
          <a:p>
            <a:r>
              <a:rPr lang="en-US" dirty="0"/>
              <a:t>Construct elicitation</a:t>
            </a:r>
          </a:p>
          <a:p>
            <a:r>
              <a:rPr lang="en-US" dirty="0"/>
              <a:t>Most representative picture</a:t>
            </a:r>
          </a:p>
          <a:p>
            <a:r>
              <a:rPr lang="en-US" dirty="0"/>
              <a:t>Opposite images</a:t>
            </a:r>
          </a:p>
          <a:p>
            <a:r>
              <a:rPr lang="en-US" dirty="0"/>
              <a:t>Sensory images</a:t>
            </a:r>
          </a:p>
          <a:p>
            <a:r>
              <a:rPr lang="en-US" dirty="0"/>
              <a:t>Mental map</a:t>
            </a:r>
          </a:p>
          <a:p>
            <a:r>
              <a:rPr lang="en-US" dirty="0"/>
              <a:t>Summary image</a:t>
            </a:r>
          </a:p>
          <a:p>
            <a:r>
              <a:rPr lang="en-US" dirty="0"/>
              <a:t>Vignette-Short video to communicate issues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672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E8E7D-443E-4B07-BE49-C46DE9121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Jennifer Aaker Brand Personality Scale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A4B1-A1BF-4BA7-9A28-E9C009857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Sincerity</a:t>
            </a:r>
          </a:p>
          <a:p>
            <a:r>
              <a:rPr lang="en-US" dirty="0"/>
              <a:t>Excitement</a:t>
            </a:r>
          </a:p>
          <a:p>
            <a:r>
              <a:rPr lang="en-US" dirty="0"/>
              <a:t>Competence</a:t>
            </a:r>
          </a:p>
          <a:p>
            <a:r>
              <a:rPr lang="en-US" dirty="0"/>
              <a:t>Sophistication</a:t>
            </a:r>
          </a:p>
          <a:p>
            <a:r>
              <a:rPr lang="en-US" dirty="0"/>
              <a:t>Ruggedness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769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EF77D-B11D-4583-BB9B-3BDE07400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 Scaling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6E13D-EE76-4B07-B3C2-D75A39AD0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Procedure for determining perceived relative images of set of </a:t>
            </a:r>
            <a:r>
              <a:rPr lang="en-US" dirty="0" err="1"/>
              <a:t>objects,products</a:t>
            </a:r>
            <a:r>
              <a:rPr lang="en-US" dirty="0"/>
              <a:t> or brands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5874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06A34-DF02-4346-8378-D5ED3BA66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Associations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5181B-C9DD-485A-BE83-AE4AEC38B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Strength</a:t>
            </a:r>
          </a:p>
          <a:p>
            <a:r>
              <a:rPr lang="en-US" dirty="0" err="1"/>
              <a:t>Favourability</a:t>
            </a:r>
            <a:endParaRPr lang="en-US" dirty="0"/>
          </a:p>
          <a:p>
            <a:r>
              <a:rPr lang="en-US" dirty="0"/>
              <a:t>Uniqueness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3719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B39EE-D578-49EC-AB40-533D0B45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Kapferer</a:t>
            </a:r>
            <a:r>
              <a:rPr lang="en-US" dirty="0"/>
              <a:t> and </a:t>
            </a:r>
            <a:r>
              <a:rPr lang="en-US" dirty="0" err="1"/>
              <a:t>Laurnet’s</a:t>
            </a:r>
            <a:r>
              <a:rPr lang="en-US" dirty="0"/>
              <a:t> Brand Sensitivity measure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8BCC2-30E5-4AA8-9FE7-DB209D2F8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questions</a:t>
            </a:r>
          </a:p>
          <a:p>
            <a:pPr marL="514350" indent="-514350">
              <a:buAutoNum type="alphaLcParenR"/>
            </a:pPr>
            <a:r>
              <a:rPr lang="en-US" dirty="0"/>
              <a:t>Forced choice between two items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Four Likert items:-</a:t>
            </a:r>
          </a:p>
          <a:p>
            <a:pPr marL="514350" indent="-514350">
              <a:buAutoNum type="alphaLcParenR"/>
            </a:pPr>
            <a:r>
              <a:rPr lang="en-US" dirty="0"/>
              <a:t>When I buy a product, I look at the brand</a:t>
            </a:r>
          </a:p>
          <a:p>
            <a:pPr marL="514350" indent="-514350">
              <a:buAutoNum type="alphaLcParenR"/>
            </a:pPr>
            <a:r>
              <a:rPr lang="en-US" dirty="0"/>
              <a:t>I do not choose a </a:t>
            </a:r>
            <a:r>
              <a:rPr lang="en-US" dirty="0" err="1"/>
              <a:t>product,according</a:t>
            </a:r>
            <a:r>
              <a:rPr lang="en-US" dirty="0"/>
              <a:t> to the brand</a:t>
            </a:r>
          </a:p>
          <a:p>
            <a:pPr marL="514350" indent="-514350">
              <a:buAutoNum type="alphaLcParenR"/>
            </a:pPr>
            <a:r>
              <a:rPr lang="en-US" dirty="0"/>
              <a:t>For a  </a:t>
            </a:r>
            <a:r>
              <a:rPr lang="en-US" dirty="0" err="1"/>
              <a:t>product,the</a:t>
            </a:r>
            <a:r>
              <a:rPr lang="en-US" dirty="0"/>
              <a:t>  brand name is not important</a:t>
            </a:r>
          </a:p>
          <a:p>
            <a:pPr marL="514350" indent="-514350">
              <a:buAutoNum type="alphaLcParenR"/>
            </a:pPr>
            <a:r>
              <a:rPr lang="en-US" dirty="0"/>
              <a:t>When I buy a product, I take account of the brand.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09758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758D6-2415-46D0-A75C-821F499E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Relationship Quality (BRQ)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665D2-0898-4629-9ECC-CDB894BF7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Interdependence</a:t>
            </a:r>
          </a:p>
          <a:p>
            <a:r>
              <a:rPr lang="en-US" dirty="0"/>
              <a:t>Self-concept connection</a:t>
            </a:r>
          </a:p>
          <a:p>
            <a:r>
              <a:rPr lang="en-US" dirty="0"/>
              <a:t>Commitment</a:t>
            </a:r>
          </a:p>
          <a:p>
            <a:r>
              <a:rPr lang="en-US" dirty="0"/>
              <a:t>Love/passion</a:t>
            </a:r>
          </a:p>
          <a:p>
            <a:r>
              <a:rPr lang="en-US" dirty="0"/>
              <a:t>Intimacy</a:t>
            </a:r>
          </a:p>
          <a:p>
            <a:r>
              <a:rPr lang="en-US" dirty="0"/>
              <a:t>Partner Quality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404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E8A7-C7EA-40AD-A1AA-3DB8BCDC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Dynamics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7EE10-9B55-4BF6-956D-AD8DAF0FB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Bonding</a:t>
            </a:r>
          </a:p>
          <a:p>
            <a:r>
              <a:rPr lang="en-US" dirty="0"/>
              <a:t>Advantage</a:t>
            </a:r>
          </a:p>
          <a:p>
            <a:r>
              <a:rPr lang="en-US" dirty="0"/>
              <a:t>Performance</a:t>
            </a:r>
          </a:p>
          <a:p>
            <a:r>
              <a:rPr lang="en-US" dirty="0"/>
              <a:t>Relevance</a:t>
            </a:r>
          </a:p>
          <a:p>
            <a:r>
              <a:rPr lang="en-US" dirty="0"/>
              <a:t>Presence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453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4138-BBA7-4BDC-94E1-CA9E51580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Research techniques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A8648-C4E5-4349-A3F9-55AB62D01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Free association</a:t>
            </a:r>
          </a:p>
          <a:p>
            <a:r>
              <a:rPr lang="en-US" dirty="0"/>
              <a:t>Adjective ratings and checklists</a:t>
            </a:r>
          </a:p>
          <a:p>
            <a:r>
              <a:rPr lang="en-US" dirty="0"/>
              <a:t>Projective techniques</a:t>
            </a:r>
          </a:p>
          <a:p>
            <a:r>
              <a:rPr lang="en-US" dirty="0"/>
              <a:t>Photo sorts</a:t>
            </a:r>
          </a:p>
          <a:p>
            <a:r>
              <a:rPr lang="en-US" dirty="0"/>
              <a:t>Bubble drawings</a:t>
            </a:r>
          </a:p>
          <a:p>
            <a:r>
              <a:rPr lang="en-US" dirty="0"/>
              <a:t>Story telling</a:t>
            </a:r>
          </a:p>
          <a:p>
            <a:r>
              <a:rPr lang="en-US" dirty="0"/>
              <a:t>Personification exercises</a:t>
            </a:r>
          </a:p>
          <a:p>
            <a:r>
              <a:rPr lang="en-US" dirty="0"/>
              <a:t>Role Play</a:t>
            </a:r>
          </a:p>
          <a:p>
            <a:r>
              <a:rPr lang="en-US" dirty="0"/>
              <a:t>Experiential methods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865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220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Qualitative Research Techniques</vt:lpstr>
      <vt:lpstr>Zaltman Metaphor Elicaitation Techniques</vt:lpstr>
      <vt:lpstr>Jennifer Aaker Brand Personality Scale</vt:lpstr>
      <vt:lpstr>Multidimensional  Scaling</vt:lpstr>
      <vt:lpstr>Brand Associations</vt:lpstr>
      <vt:lpstr>Kapferer and Laurnet’s Brand Sensitivity measure</vt:lpstr>
      <vt:lpstr>Brand Relationship Quality (BRQ)</vt:lpstr>
      <vt:lpstr>Brand Dynamics</vt:lpstr>
      <vt:lpstr>Qualitative Research techniques</vt:lpstr>
      <vt:lpstr>Quantitative Research techniques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Rajesh Kumar Nair</dc:creator>
  <cp:lastModifiedBy>Dr. Rajesh Kumar Nair</cp:lastModifiedBy>
  <cp:revision>8</cp:revision>
  <dcterms:created xsi:type="dcterms:W3CDTF">2022-02-18T06:12:05Z</dcterms:created>
  <dcterms:modified xsi:type="dcterms:W3CDTF">2022-02-18T06:57:30Z</dcterms:modified>
</cp:coreProperties>
</file>