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F4796-D6C8-45D0-B637-22185F617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D22E3-97A3-4727-8F20-6563B72CB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CD8DB-85DB-41E1-BFA7-E026181AE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7D4AF-CBE3-4B43-B93C-E9B813FD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73601-1708-4764-97E5-85CDF739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060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8413E-C914-4602-9FFA-1946C7C05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3D55A-AA08-48B4-B769-A641E2CE6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4137F-D81D-4679-9BDB-8EE830DB0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7607E-796F-4BEC-835A-1C667103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DFB68-66C7-48AA-85C6-0703ABF5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0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A26BAE-9319-42A3-9E89-0F87D4EA7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1F135-9759-49B0-8B1D-692503455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40CCA-9113-4EDF-9EB5-B932D04A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9076F-BB21-4F2D-8C74-87C8EAFB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4A81E-6969-4C25-BE84-CEFDB5CC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924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3F74F-C81D-461B-B95C-F4807939B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1B6D8-D7BE-4932-8ECC-AFC73DBE2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5D851-AB12-4568-8681-E4CFE0AF9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04859-DB55-4016-BD5C-228EC06D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17D1B-18CE-4628-9ADF-9554F4869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14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81610-023D-4551-8551-BB4C53C9C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EACFC-9F5A-422F-B188-77BE75C35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0B4EA-7C13-4F7A-81C9-B33230297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33001-218C-43B5-BDDB-D3287496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8B446-B072-46AF-BFFE-33A10265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520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7FB2-3759-4B8C-A7CF-C894C0C1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22858-EE56-406F-AAF0-32564E071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64E7A-8158-4FC2-AA7B-760979A9B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9125B-3580-47A8-AD6D-EE18E675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0C83E-6642-4914-ACC3-42BB48CB0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42652-BCB9-44BE-92F8-A3426E79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6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EBEE-5ECC-43B8-ACDE-D6B43547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22A68-E571-4F77-8BB3-3624E8D7D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28C2C-7622-4A90-9EA6-D899814B1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ECD65-052C-4519-9EA3-DDABC9DFD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14880-4359-47BB-A1BB-DB13B5F8B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C5C28C-0F23-4A2B-A5D2-9CA4D955D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63009-201C-4992-AB2A-047E48220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0FDD41-6687-4733-BECF-53B5C761D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760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063E-53B8-41D1-88D5-FC29BB0FA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D1C05-FFF0-4E66-BB18-CCA522669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0B84DF-50EA-477D-A9A8-7B319349B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74708-1B0F-4E32-8076-9B3A0517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047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3D1743-F0F5-4F26-A9AD-FAA3A0F38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BDBC53-56FA-4668-BF99-0796A272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0608A-1FBE-49AF-9A36-367F3194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867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75A1C-6B58-4C36-AC88-DF130B4C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A1307-4626-4742-BCC1-8C55DD5FB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B4950-E1C0-4491-BBAD-1C367004E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54474-C57A-4827-9B5F-297D8E9FB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A468C-678C-4129-9A1C-41B25DFE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7E78C-9D2B-41D0-B79E-366425E9E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55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D7713-DE2B-4594-836C-B5F6967CB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6CA69B-BEF9-49CA-9F80-4825953EF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F31E96-30C0-4D5B-A5AB-AA7698CB3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A0E3B-8120-44BC-8B77-2823E82DA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AAE57-0AA7-46EB-A429-F2C78D10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3C09C-B3A9-4F9A-9271-6FA49A8CF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003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6C9FF4-7991-4E04-AC28-DA54E2FEF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A86AE-9A8D-4A25-A25B-A85285A03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15605-B1A2-4277-A249-CF0C7305F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0DAA0-FCAF-4C3C-BCB3-DCE8A89E7726}" type="datetimeFigureOut">
              <a:rPr lang="en-IN" smtClean="0"/>
              <a:t>16-02-2022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B3876-D47E-42F4-A6C1-50184623D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9F16D-10E2-4299-A5F7-F059CF607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E471-F850-4A7B-A952-562A8ABE24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015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E7395-7C40-44F9-9C1D-1E78D866B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4043"/>
            <a:ext cx="9144000" cy="1534407"/>
          </a:xfrm>
        </p:spPr>
        <p:txBody>
          <a:bodyPr/>
          <a:lstStyle/>
          <a:p>
            <a:r>
              <a:rPr lang="en-US" dirty="0"/>
              <a:t>The Brand Value Chain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756BE6-023C-437F-B363-E4B8FC5DE5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Dr.Rajesh</a:t>
            </a:r>
            <a:r>
              <a:rPr lang="en-US" dirty="0"/>
              <a:t> Nair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6183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35AAD-650B-42EA-BD70-B875FCDCD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Brand Tracking Studies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9E32E-EE5E-4D57-BA53-2892A35F7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b) Corporate or Family Brand Tracking</a:t>
            </a:r>
          </a:p>
          <a:p>
            <a:pPr marL="0" indent="0">
              <a:buNone/>
            </a:pPr>
            <a:r>
              <a:rPr lang="en-US" dirty="0"/>
              <a:t>  How well managed is GE</a:t>
            </a:r>
          </a:p>
          <a:p>
            <a:pPr marL="0" indent="0">
              <a:buNone/>
            </a:pPr>
            <a:r>
              <a:rPr lang="en-US" dirty="0"/>
              <a:t>How easy is to business with GE</a:t>
            </a:r>
          </a:p>
          <a:p>
            <a:pPr marL="0" indent="0">
              <a:buNone/>
            </a:pPr>
            <a:r>
              <a:rPr lang="en-US" dirty="0"/>
              <a:t>How concerned is GE with its customers</a:t>
            </a:r>
          </a:p>
          <a:p>
            <a:pPr marL="0" indent="0">
              <a:buNone/>
            </a:pPr>
            <a:r>
              <a:rPr lang="en-US" dirty="0"/>
              <a:t>How approachable is GE</a:t>
            </a:r>
          </a:p>
          <a:p>
            <a:pPr marL="0" indent="0">
              <a:buNone/>
            </a:pPr>
            <a:r>
              <a:rPr lang="en-US" dirty="0"/>
              <a:t>How accessible is GE</a:t>
            </a:r>
          </a:p>
          <a:p>
            <a:pPr marL="0" indent="0">
              <a:buNone/>
            </a:pPr>
            <a:r>
              <a:rPr lang="en-US" dirty="0"/>
              <a:t>How much do you like doing business with 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183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A5A5D-2CCE-47AE-ABE2-6DBDF0C44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 Tracking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BD5F9-AC27-46F8-BD09-A02627046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Economic Indicators</a:t>
            </a:r>
          </a:p>
          <a:p>
            <a:r>
              <a:rPr lang="en-US" dirty="0"/>
              <a:t>Retail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Personal Attitudes and Values</a:t>
            </a:r>
          </a:p>
          <a:p>
            <a:r>
              <a:rPr lang="en-US" dirty="0"/>
              <a:t>Media Indicators</a:t>
            </a:r>
          </a:p>
          <a:p>
            <a:r>
              <a:rPr lang="en-US" dirty="0"/>
              <a:t>Demographic Profile</a:t>
            </a:r>
          </a:p>
          <a:p>
            <a:r>
              <a:rPr lang="en-US" dirty="0"/>
              <a:t>Other Products and  Services</a:t>
            </a:r>
          </a:p>
          <a:p>
            <a:r>
              <a:rPr lang="en-US" dirty="0"/>
              <a:t>Attitude to Brands and Shopping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3686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9CAF0-DB2C-4560-8D29-9C0E140AB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Equity Charter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398A1-E909-4A0F-BCB8-33CBCD6DA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6578"/>
            <a:ext cx="10515600" cy="46303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Define firms view of Brand</a:t>
            </a:r>
          </a:p>
          <a:p>
            <a:r>
              <a:rPr lang="en-US" dirty="0"/>
              <a:t>Describe scope of Brands</a:t>
            </a:r>
          </a:p>
          <a:p>
            <a:r>
              <a:rPr lang="en-US" dirty="0"/>
              <a:t>Specify what actual and desired equity is for brand at all levels of hierarchy</a:t>
            </a:r>
          </a:p>
          <a:p>
            <a:r>
              <a:rPr lang="en-US" dirty="0"/>
              <a:t>Explain how brand equity is measured in terms of tracking study</a:t>
            </a:r>
          </a:p>
          <a:p>
            <a:r>
              <a:rPr lang="en-US" dirty="0"/>
              <a:t>Suggest how marketers should manage brand equity</a:t>
            </a:r>
          </a:p>
          <a:p>
            <a:r>
              <a:rPr lang="en-US" dirty="0"/>
              <a:t>Outline how to devise marketing programs along  specific tactical guidelines including criteria for ad evaluation and brand name choice</a:t>
            </a:r>
          </a:p>
          <a:p>
            <a:r>
              <a:rPr lang="en-US" dirty="0"/>
              <a:t>Specify proper treatment of brand in terms of trademark  </a:t>
            </a:r>
            <a:r>
              <a:rPr lang="en-US" dirty="0" err="1"/>
              <a:t>usage,package</a:t>
            </a:r>
            <a:r>
              <a:rPr lang="en-US" dirty="0"/>
              <a:t> and communications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4188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04CD-7C69-4C0C-9066-06F6DEC0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Planning Process –Brand AIDER process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038FE-E394-4B82-AEC8-881D4E548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A-Audit</a:t>
            </a:r>
          </a:p>
          <a:p>
            <a:r>
              <a:rPr lang="en-US" dirty="0"/>
              <a:t>I-Immersion</a:t>
            </a:r>
          </a:p>
          <a:p>
            <a:r>
              <a:rPr lang="en-US" dirty="0"/>
              <a:t>D-DNA</a:t>
            </a:r>
          </a:p>
          <a:p>
            <a:r>
              <a:rPr lang="en-US" dirty="0"/>
              <a:t>E-Execution</a:t>
            </a:r>
          </a:p>
          <a:p>
            <a:r>
              <a:rPr lang="en-US" dirty="0"/>
              <a:t>R-Result and Feedback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78068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D754-A120-43A8-AEE7-B1D7E96BB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F12B-81A1-44AC-8C18-DBFF6584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509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17DA7-9159-4CB3-A37A-03D894C1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Stages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CB87D-471D-4CF4-87C3-4B848186F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Marketing Program Investment</a:t>
            </a:r>
          </a:p>
          <a:p>
            <a:pPr marL="514350" indent="-514350">
              <a:buAutoNum type="alphaLcParenR"/>
            </a:pPr>
            <a:r>
              <a:rPr lang="en-US" dirty="0"/>
              <a:t>Product</a:t>
            </a:r>
          </a:p>
          <a:p>
            <a:pPr marL="514350" indent="-514350">
              <a:buAutoNum type="alphaLcParenR"/>
            </a:pPr>
            <a:r>
              <a:rPr lang="en-US" dirty="0"/>
              <a:t>Communications</a:t>
            </a:r>
          </a:p>
          <a:p>
            <a:pPr marL="514350" indent="-514350">
              <a:buAutoNum type="alphaLcParenR"/>
            </a:pPr>
            <a:r>
              <a:rPr lang="en-US" dirty="0"/>
              <a:t>Trade</a:t>
            </a:r>
          </a:p>
          <a:p>
            <a:pPr marL="514350" indent="-514350">
              <a:buAutoNum type="alphaLcParenR"/>
            </a:pPr>
            <a:r>
              <a:rPr lang="en-US" dirty="0"/>
              <a:t>Employee</a:t>
            </a:r>
          </a:p>
          <a:p>
            <a:pPr marL="514350" indent="-514350">
              <a:buAutoNum type="alphaLcParenR"/>
            </a:pPr>
            <a:r>
              <a:rPr lang="en-US" dirty="0"/>
              <a:t>Other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6745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E40EB-CE7D-4363-BECB-2420FF2F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Stages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2A7AD-CB0A-44FE-AA56-B57D78FD9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 Mind-set</a:t>
            </a:r>
          </a:p>
          <a:p>
            <a:pPr marL="514350" indent="-514350">
              <a:buAutoNum type="alphaLcParenR"/>
            </a:pPr>
            <a:r>
              <a:rPr lang="en-US" dirty="0"/>
              <a:t>Awareness</a:t>
            </a:r>
          </a:p>
          <a:p>
            <a:pPr marL="514350" indent="-514350">
              <a:buAutoNum type="alphaLcParenR"/>
            </a:pPr>
            <a:r>
              <a:rPr lang="en-US" dirty="0"/>
              <a:t>Associations</a:t>
            </a:r>
          </a:p>
          <a:p>
            <a:pPr marL="514350" indent="-514350">
              <a:buAutoNum type="alphaLcParenR"/>
            </a:pPr>
            <a:r>
              <a:rPr lang="en-US" dirty="0"/>
              <a:t>Attitudes</a:t>
            </a:r>
          </a:p>
          <a:p>
            <a:pPr marL="514350" indent="-514350">
              <a:buAutoNum type="alphaLcParenR"/>
            </a:pPr>
            <a:r>
              <a:rPr lang="en-US" dirty="0"/>
              <a:t>Attachment</a:t>
            </a:r>
          </a:p>
          <a:p>
            <a:pPr marL="514350" indent="-514350">
              <a:buAutoNum type="alphaLcParenR"/>
            </a:pPr>
            <a:r>
              <a:rPr lang="en-US" dirty="0"/>
              <a:t>Activity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28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5D966-8622-4A91-ABF7-145DD6F29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Stages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A7A81-F24E-459D-96C6-1F438556A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 Performance</a:t>
            </a:r>
          </a:p>
          <a:p>
            <a:pPr marL="514350" indent="-514350">
              <a:buAutoNum type="alphaLcParenR"/>
            </a:pPr>
            <a:r>
              <a:rPr lang="en-US" dirty="0"/>
              <a:t>Price Premiums</a:t>
            </a:r>
          </a:p>
          <a:p>
            <a:pPr marL="514350" indent="-514350">
              <a:buAutoNum type="alphaLcParenR"/>
            </a:pPr>
            <a:r>
              <a:rPr lang="en-US" dirty="0"/>
              <a:t>Price elasticities</a:t>
            </a:r>
          </a:p>
          <a:p>
            <a:pPr marL="514350" indent="-514350">
              <a:buAutoNum type="alphaLcParenR"/>
            </a:pPr>
            <a:r>
              <a:rPr lang="en-US" dirty="0"/>
              <a:t>Market Share</a:t>
            </a:r>
          </a:p>
          <a:p>
            <a:pPr marL="514350" indent="-514350">
              <a:buAutoNum type="alphaLcParenR"/>
            </a:pPr>
            <a:r>
              <a:rPr lang="en-US" dirty="0"/>
              <a:t>Expansion success</a:t>
            </a:r>
          </a:p>
          <a:p>
            <a:pPr marL="514350" indent="-514350">
              <a:buAutoNum type="alphaLcParenR"/>
            </a:pPr>
            <a:r>
              <a:rPr lang="en-US" dirty="0"/>
              <a:t>Cost structure</a:t>
            </a:r>
          </a:p>
          <a:p>
            <a:pPr marL="514350" indent="-514350">
              <a:buAutoNum type="alphaLcParenR"/>
            </a:pPr>
            <a:r>
              <a:rPr lang="en-US" dirty="0"/>
              <a:t>Profitability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3246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38397-E6D3-46B5-8B28-4ED0D3BC1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Shareholder Value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57A6F-DD64-48E3-A0DB-C656DF06E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Stock Price</a:t>
            </a:r>
          </a:p>
          <a:p>
            <a:r>
              <a:rPr lang="en-US" dirty="0"/>
              <a:t>P/E ration</a:t>
            </a:r>
          </a:p>
          <a:p>
            <a:r>
              <a:rPr lang="en-US"/>
              <a:t>Market  Capitalization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013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B0254-336E-4E6C-A5B4-55B893816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Quality Multiplier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03550-4DCE-4776-9B86-ADCB26CC7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Clarity</a:t>
            </a:r>
          </a:p>
          <a:p>
            <a:pPr marL="0" indent="0">
              <a:buNone/>
            </a:pPr>
            <a:r>
              <a:rPr lang="en-US" dirty="0"/>
              <a:t>b) Relevance</a:t>
            </a:r>
          </a:p>
          <a:p>
            <a:pPr marL="0" indent="0">
              <a:buNone/>
            </a:pPr>
            <a:r>
              <a:rPr lang="en-US" dirty="0"/>
              <a:t>c) Distinctiveness</a:t>
            </a:r>
          </a:p>
          <a:p>
            <a:pPr marL="0" indent="0">
              <a:buNone/>
            </a:pPr>
            <a:r>
              <a:rPr lang="en-US" dirty="0"/>
              <a:t>d)Consistency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211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149E9-FD85-4778-9895-59BE8B709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Marketplace Conditions Multiplier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4AABC-9E64-4C45-9935-98CA7819D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Competitive reactions</a:t>
            </a:r>
          </a:p>
          <a:p>
            <a:r>
              <a:rPr lang="en-US" dirty="0"/>
              <a:t>Channel support</a:t>
            </a:r>
          </a:p>
          <a:p>
            <a:r>
              <a:rPr lang="en-US" dirty="0"/>
              <a:t> Customer size</a:t>
            </a:r>
            <a:r>
              <a:rPr lang="en-IN" dirty="0"/>
              <a:t> </a:t>
            </a:r>
            <a:r>
              <a:rPr lang="en-IN"/>
              <a:t>and profile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EDA14-3445-4D29-8E82-614A4EF5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Investor Sentiment Multiplier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61148-33D2-4A3D-8127-EEDB1AD2E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 Dynamics</a:t>
            </a:r>
          </a:p>
          <a:p>
            <a:r>
              <a:rPr lang="en-US" dirty="0"/>
              <a:t>Growth potential</a:t>
            </a:r>
          </a:p>
          <a:p>
            <a:r>
              <a:rPr lang="en-US" dirty="0"/>
              <a:t>Risk profile</a:t>
            </a:r>
          </a:p>
          <a:p>
            <a:r>
              <a:rPr lang="en-US" dirty="0"/>
              <a:t>Brand Contribution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6832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0AE4C-BB72-46B8-83C9-27B52D6C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Brand Tracking Studies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0D50-1CC7-4CE8-88DD-091FAD0DA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 Track</a:t>
            </a:r>
          </a:p>
          <a:p>
            <a:pPr marL="514350" indent="-514350">
              <a:buAutoNum type="alphaLcParenR"/>
            </a:pPr>
            <a:r>
              <a:rPr lang="en-US" dirty="0"/>
              <a:t>Product –Brand </a:t>
            </a:r>
            <a:r>
              <a:rPr lang="en-IN" dirty="0"/>
              <a:t>Tracking</a:t>
            </a:r>
          </a:p>
          <a:p>
            <a:pPr marL="0" indent="0">
              <a:buNone/>
            </a:pPr>
            <a:r>
              <a:rPr lang="en-IN" dirty="0"/>
              <a:t>-Functional performance of product or service</a:t>
            </a:r>
          </a:p>
          <a:p>
            <a:pPr marL="0" indent="0">
              <a:buNone/>
            </a:pPr>
            <a:r>
              <a:rPr lang="en-IN" dirty="0"/>
              <a:t>-Convenience and ease of accessing product or service</a:t>
            </a:r>
          </a:p>
          <a:p>
            <a:pPr marL="0" indent="0">
              <a:buNone/>
            </a:pPr>
            <a:r>
              <a:rPr lang="en-IN" dirty="0"/>
              <a:t>-Brand personality</a:t>
            </a:r>
          </a:p>
          <a:p>
            <a:pPr marL="0" indent="0">
              <a:buNone/>
            </a:pPr>
            <a:r>
              <a:rPr lang="en-IN" dirty="0"/>
              <a:t>-Pricing and value component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4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291</Words>
  <Application>Microsoft Office PowerPoint</Application>
  <PresentationFormat>Widescreen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The Brand Value Chain</vt:lpstr>
      <vt:lpstr>Value Stages</vt:lpstr>
      <vt:lpstr>Value Stages</vt:lpstr>
      <vt:lpstr>Value Stages</vt:lpstr>
      <vt:lpstr>Shareholder Value</vt:lpstr>
      <vt:lpstr>Program Quality Multiplier</vt:lpstr>
      <vt:lpstr> Marketplace Conditions Multiplier</vt:lpstr>
      <vt:lpstr>Investor Sentiment Multiplier</vt:lpstr>
      <vt:lpstr>Designing Brand Tracking Studies</vt:lpstr>
      <vt:lpstr>Designing Brand Tracking Studies</vt:lpstr>
      <vt:lpstr>Global  Tracking</vt:lpstr>
      <vt:lpstr>Brand Equity Charter</vt:lpstr>
      <vt:lpstr>Brand Planning Process –Brand AIDER process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Rajesh Kumar Nair</dc:creator>
  <cp:lastModifiedBy>Dr. Rajesh Kumar Nair</cp:lastModifiedBy>
  <cp:revision>17</cp:revision>
  <dcterms:created xsi:type="dcterms:W3CDTF">2022-02-16T04:55:28Z</dcterms:created>
  <dcterms:modified xsi:type="dcterms:W3CDTF">2022-02-16T07:06:26Z</dcterms:modified>
</cp:coreProperties>
</file>