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BB6F4-61BA-4711-A405-82407D1EFE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4ED0F-AFCD-4BFB-87B7-DEBE30892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7A14-29E0-4351-B64F-75E234A24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8E3A0E-4661-4DD0-8A85-7378D64356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A136E6-6FF7-49A5-AEEA-D4E3FCF63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089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D36611-6895-42BD-AD15-02401203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714162-9C83-494F-8731-BC00FCDAF1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91E79C-325D-4EB7-9A97-A2E83C5A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CD66A1-EEC6-4F1D-8E06-0F37459B7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DBB77-8ABD-48E3-9DA0-0C52FEA51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8109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77821E-7BF8-4525-8FAB-CDE973779D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BBC671-CF5A-494C-B237-FB67CA6119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E38251-BC80-4CA3-AC97-2F392E2D7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B0D8F1-5DC9-4746-BE05-F5E87B1C1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5C49D-B62B-43B0-832D-649D3B8EC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93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68AC1-24BE-4122-ABAD-B1659AA5B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21C41-03EF-4B7E-9E9A-DEB1FB31FA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C9C22-75E2-4ABE-BABC-83027E9B2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A3B8C-B735-48B9-8F84-533C7E47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19997-783C-42BF-9C46-5792C80FD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165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2EE3-D6B7-4D6A-A248-21F7E1A2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ADE3E6-E8A5-4197-8378-728346FD5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B8A22A-3E68-4827-8CFC-0D822CCC1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02A17E-63A2-4891-9157-7BBE73474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E59C26-3FAF-4FF5-A974-702EE86B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3687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C11898-3DFF-4A71-A075-2A5462D77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A2DAB0-1A88-4AA4-9353-15B845BE65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5EC54-8882-4F0A-9346-CEB3BACABE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85430-634E-45B3-A183-8ADA8CAA8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36A70-2195-4D85-8C69-965D44D22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531DD-435F-4CCB-98B8-29BF244D0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924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ECC212-113D-4D5A-9AED-6D520E150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DFA507-99CC-4D5C-8124-4774515DA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EF6CE-1E01-4D9C-A9E3-BB96D8A73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6FBF010-2336-42EE-AA1E-10F31EBF0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6716A-A6FF-42EC-8E13-78B94EE2CB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9B699-2B5C-41ED-BABE-C46F22FD8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ECBB5B9-46D4-4B33-BCE2-9F90B534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BAE8F7-DE54-4476-8BE1-84D30725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8695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032E1-EC1F-40DE-816D-E7E362B90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57734E-8BFF-404D-B994-71B51E55E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6FD6B-C575-4904-B112-738FC8C27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183A00-C066-43F9-B506-E94C5898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771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0B5C71-E57D-46A8-9D64-D5E54EC6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400FC-5364-45C4-8272-12CB24622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5EF8DA-665E-4B2C-8891-150AED683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48334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5C11C-5127-4326-B57D-16D83D964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28BBA-C32C-4C75-AFBA-EA0F41B8FC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AA307A-4A1C-4E53-89C9-9C1185C0B7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B80701-66B9-48B3-93F6-B1C8D7FB6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B53ECB-FE51-473F-9EFF-98DCEA320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E0BA9E-4B7B-4E16-91D2-794E0FB37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7419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101C2-22E7-4D0B-A429-493E1686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3169BB-964E-4826-86E8-66781F2B72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D1CA41-30EE-41A9-B91F-488C54D5D4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686644-CF3C-4A34-A645-E2197C74D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22F4C-42A7-4F31-A324-BC26271E1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DDD6A7-03EE-4EB1-AD00-582D4B987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29079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59020F-4454-47E1-A5DA-4632B6627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4F269-59DA-46C2-92D7-3A5B24494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C6FDE-98EE-49B9-B0AC-7A17D5F329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46444-B42E-41AC-BF89-F63156D2EF1A}" type="datetimeFigureOut">
              <a:rPr lang="en-IN" smtClean="0"/>
              <a:t>15-02-2022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9BE37E-575D-4B3C-ACCB-E1D91709D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BE549B-C2C7-4A19-9001-2FB8AEFAA8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D16A6-D65F-428E-ADB8-B6DF3B8550B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25971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190CB-B7F5-45D7-AB01-B46E6EDBF8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767593"/>
          </a:xfrm>
        </p:spPr>
        <p:txBody>
          <a:bodyPr/>
          <a:lstStyle/>
          <a:p>
            <a:r>
              <a:rPr lang="en-US" dirty="0"/>
              <a:t>Conceptualizing Leveraging Process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98BCB6-9790-4D9B-A985-D4FC046EB6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Dr.Rajesh</a:t>
            </a:r>
            <a:r>
              <a:rPr lang="en-US" dirty="0"/>
              <a:t> Nair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4875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5C5F3-59D3-4116-9160-4D61DE574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Secondary Sources of Brand Knowledge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A813F-C796-4A81-B275-C22476FD2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Companies(branding strategies)</a:t>
            </a:r>
          </a:p>
          <a:p>
            <a:r>
              <a:rPr lang="en-US" dirty="0"/>
              <a:t>Countries or other geographic area( identification of product origin)</a:t>
            </a:r>
          </a:p>
          <a:p>
            <a:r>
              <a:rPr lang="en-US" dirty="0"/>
              <a:t>Channels of Distribution(through channel strategy)</a:t>
            </a:r>
          </a:p>
          <a:p>
            <a:r>
              <a:rPr lang="en-US" dirty="0"/>
              <a:t>Other brands(through co-branding)</a:t>
            </a:r>
          </a:p>
          <a:p>
            <a:r>
              <a:rPr lang="en-US" dirty="0"/>
              <a:t>Characters(through licensing)</a:t>
            </a:r>
          </a:p>
          <a:p>
            <a:r>
              <a:rPr lang="en-US" dirty="0"/>
              <a:t>Spokespersons(through endorsements)</a:t>
            </a:r>
          </a:p>
          <a:p>
            <a:r>
              <a:rPr lang="en-US" dirty="0"/>
              <a:t>Events(through sponsorship)</a:t>
            </a:r>
          </a:p>
          <a:p>
            <a:r>
              <a:rPr lang="en-US" dirty="0"/>
              <a:t>Other party sources(through awards or reviews)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3718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5B986-11DE-494C-B7E3-FB82E01A7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Co-Branding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4B815-5638-431B-947E-921F66EEA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Co-Branding is called brand bundling or brand alliances- when two or more existing brands are combined into joint product or marketed together in same fashion</a:t>
            </a:r>
          </a:p>
          <a:p>
            <a:pPr marL="0" indent="0">
              <a:buNone/>
            </a:pPr>
            <a:r>
              <a:rPr lang="en-US" err="1"/>
              <a:t>e</a:t>
            </a:r>
            <a:r>
              <a:rPr lang="en-US"/>
              <a:t>.g  </a:t>
            </a:r>
            <a:r>
              <a:rPr lang="en-US" dirty="0"/>
              <a:t>Shell Master card from Citi Cards with airlines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6842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64709-BFAA-40CA-BA5A-39ED4C6D7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Co-Branding- Advantages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90CB8-0E42-4F85-904E-602B47271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Borrow needed expertise</a:t>
            </a:r>
          </a:p>
          <a:p>
            <a:r>
              <a:rPr lang="en-US" dirty="0"/>
              <a:t>Leverage equity you don’t have</a:t>
            </a:r>
          </a:p>
          <a:p>
            <a:r>
              <a:rPr lang="en-US" dirty="0"/>
              <a:t>Reduce cost of product introduction</a:t>
            </a:r>
          </a:p>
          <a:p>
            <a:r>
              <a:rPr lang="en-US" dirty="0"/>
              <a:t>Expand brand meaning into related categories</a:t>
            </a:r>
          </a:p>
          <a:p>
            <a:pPr marL="0" indent="0">
              <a:buNone/>
            </a:pPr>
            <a:r>
              <a:rPr lang="en-US" dirty="0"/>
              <a:t>-Broaden meaning</a:t>
            </a:r>
          </a:p>
          <a:p>
            <a:pPr marL="0" indent="0">
              <a:buNone/>
            </a:pPr>
            <a:r>
              <a:rPr lang="en-US" dirty="0"/>
              <a:t>-Increase access points</a:t>
            </a:r>
          </a:p>
          <a:p>
            <a:pPr marL="0" indent="0">
              <a:buNone/>
            </a:pPr>
            <a:r>
              <a:rPr lang="en-US" dirty="0"/>
              <a:t>-Source of </a:t>
            </a:r>
            <a:r>
              <a:rPr lang="en-US"/>
              <a:t>additional revenue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28101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DD90A-FE9A-49B5-9EFB-E06C6AFE0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Co-Branding-</a:t>
            </a:r>
            <a:r>
              <a:rPr lang="en-US" dirty="0" err="1"/>
              <a:t>Diasadvantages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C83C6-B4CD-4BE2-BFA4-3917D9F923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Loss of Control</a:t>
            </a:r>
          </a:p>
          <a:p>
            <a:r>
              <a:rPr lang="en-US" dirty="0"/>
              <a:t>Risk of Brand equity dilution</a:t>
            </a:r>
          </a:p>
          <a:p>
            <a:r>
              <a:rPr lang="en-US" dirty="0"/>
              <a:t>Negative feedback effects</a:t>
            </a:r>
          </a:p>
          <a:p>
            <a:r>
              <a:rPr lang="en-US" dirty="0"/>
              <a:t>Lack of Brand Focus and clarity</a:t>
            </a:r>
          </a:p>
          <a:p>
            <a:r>
              <a:rPr lang="en-US" dirty="0"/>
              <a:t>Organizational distraction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8711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0AA8-5449-4E17-884C-210CDCD07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Ingredient Branding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91488B-60D2-4E93-A347-B7F5A78A2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Ingredient branding creates brand equity for </a:t>
            </a:r>
            <a:r>
              <a:rPr lang="en-US" dirty="0" err="1"/>
              <a:t>materials,components</a:t>
            </a:r>
            <a:r>
              <a:rPr lang="en-US" dirty="0"/>
              <a:t> or parts that are necessarily contained within other branded products</a:t>
            </a:r>
          </a:p>
          <a:p>
            <a:pPr marL="0" indent="0">
              <a:buNone/>
            </a:pPr>
            <a:r>
              <a:rPr lang="en-US" dirty="0"/>
              <a:t>For </a:t>
            </a:r>
            <a:r>
              <a:rPr lang="en-US" dirty="0" err="1"/>
              <a:t>e.g</a:t>
            </a:r>
            <a:r>
              <a:rPr lang="en-US" dirty="0"/>
              <a:t> Dolby Noise </a:t>
            </a:r>
            <a:r>
              <a:rPr lang="en-US" dirty="0" err="1"/>
              <a:t>reduction,Teflon</a:t>
            </a:r>
            <a:r>
              <a:rPr lang="en-US" dirty="0"/>
              <a:t> nonstick coatings.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7643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3E93B-2529-4C05-9269-BC0032B586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Licensing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896F1-8191-4063-B8B9-55B99CC1C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710333" cy="481224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Licensing creates contractual arrangements where firms can use </a:t>
            </a:r>
            <a:r>
              <a:rPr lang="en-US" dirty="0" err="1"/>
              <a:t>names,logos,characters</a:t>
            </a:r>
            <a:r>
              <a:rPr lang="en-US" dirty="0"/>
              <a:t> and so forth of other brands to market their own brands for fixed fees.</a:t>
            </a:r>
          </a:p>
          <a:p>
            <a:pPr marL="0" indent="0">
              <a:buNone/>
            </a:pPr>
            <a:r>
              <a:rPr lang="en-US" dirty="0" err="1"/>
              <a:t>e.G</a:t>
            </a:r>
            <a:r>
              <a:rPr lang="en-US" dirty="0"/>
              <a:t> Licensing Disney way</a:t>
            </a:r>
          </a:p>
          <a:p>
            <a:pPr marL="514350" indent="-514350">
              <a:buAutoNum type="alphaLcParenR"/>
            </a:pPr>
            <a:r>
              <a:rPr lang="en-US" dirty="0"/>
              <a:t>Merchandising licensing</a:t>
            </a:r>
          </a:p>
          <a:p>
            <a:pPr marL="514350" indent="-514350">
              <a:buAutoNum type="alphaLcParenR"/>
            </a:pPr>
            <a:r>
              <a:rPr lang="en-US" dirty="0"/>
              <a:t>Publishing</a:t>
            </a:r>
          </a:p>
          <a:p>
            <a:pPr marL="514350" indent="-514350">
              <a:buAutoNum type="alphaLcParenR"/>
            </a:pPr>
            <a:r>
              <a:rPr lang="en-US" dirty="0"/>
              <a:t>Music and audio</a:t>
            </a:r>
          </a:p>
          <a:p>
            <a:pPr marL="514350" indent="-514350">
              <a:buAutoNum type="alphaLcParenR"/>
            </a:pPr>
            <a:r>
              <a:rPr lang="en-US" dirty="0"/>
              <a:t>Computer software</a:t>
            </a:r>
          </a:p>
          <a:p>
            <a:pPr marL="514350" indent="-514350">
              <a:buAutoNum type="alphaLcParenR"/>
            </a:pPr>
            <a:r>
              <a:rPr lang="en-US" dirty="0"/>
              <a:t>Educational production</a:t>
            </a:r>
          </a:p>
          <a:p>
            <a:pPr marL="514350" indent="-514350">
              <a:buAutoNum type="alphaLcParenR"/>
            </a:pPr>
            <a:r>
              <a:rPr lang="en-US" dirty="0"/>
              <a:t>Catalog marketing</a:t>
            </a:r>
          </a:p>
          <a:p>
            <a:pPr marL="514350" indent="-514350">
              <a:buAutoNum type="alphaLcParenR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36649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56BB6-8DDB-4F0D-9810-E7BED26F4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Endorsements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86DEE-9AD3-41F7-B8F5-F8D2429A5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Celebrity Endorsement</a:t>
            </a:r>
          </a:p>
          <a:p>
            <a:r>
              <a:rPr lang="en-US" dirty="0"/>
              <a:t>Sporting Cultural or other events</a:t>
            </a:r>
          </a:p>
          <a:p>
            <a:r>
              <a:rPr lang="en-US" dirty="0"/>
              <a:t>Third party sources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6389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771C2-EBD3-4595-85E0-B080B8E6F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71BC7-497F-4538-876F-1FC6D3732B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IN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24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249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Conceptualizing Leveraging Process</vt:lpstr>
      <vt:lpstr>Secondary Sources of Brand Knowledge</vt:lpstr>
      <vt:lpstr>Co-Branding</vt:lpstr>
      <vt:lpstr>Co-Branding- Advantages</vt:lpstr>
      <vt:lpstr>Co-Branding-Diasadvantages</vt:lpstr>
      <vt:lpstr>Ingredient Branding</vt:lpstr>
      <vt:lpstr>Licensing</vt:lpstr>
      <vt:lpstr>Endorsements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Rajesh Kumar Nair</dc:creator>
  <cp:lastModifiedBy>Dr. Rajesh Kumar Nair</cp:lastModifiedBy>
  <cp:revision>11</cp:revision>
  <dcterms:created xsi:type="dcterms:W3CDTF">2022-02-15T05:44:46Z</dcterms:created>
  <dcterms:modified xsi:type="dcterms:W3CDTF">2022-02-15T07:12:30Z</dcterms:modified>
</cp:coreProperties>
</file>