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1450" r:id="rId3"/>
    <p:sldId id="1465" r:id="rId4"/>
    <p:sldId id="1466" r:id="rId5"/>
    <p:sldId id="1451" r:id="rId6"/>
    <p:sldId id="257" r:id="rId7"/>
    <p:sldId id="258" r:id="rId8"/>
    <p:sldId id="259" r:id="rId9"/>
    <p:sldId id="260" r:id="rId10"/>
    <p:sldId id="261" r:id="rId11"/>
    <p:sldId id="262" r:id="rId12"/>
    <p:sldId id="263" r:id="rId13"/>
    <p:sldId id="1468" r:id="rId14"/>
    <p:sldId id="1453" r:id="rId15"/>
    <p:sldId id="1454" r:id="rId16"/>
    <p:sldId id="1455" r:id="rId17"/>
    <p:sldId id="1456" r:id="rId18"/>
    <p:sldId id="1457" r:id="rId19"/>
    <p:sldId id="1458" r:id="rId20"/>
    <p:sldId id="1459" r:id="rId21"/>
    <p:sldId id="1460" r:id="rId22"/>
    <p:sldId id="1461" r:id="rId23"/>
    <p:sldId id="1462" r:id="rId24"/>
    <p:sldId id="1463" r:id="rId25"/>
    <p:sldId id="1473" r:id="rId26"/>
    <p:sldId id="1464" r:id="rId27"/>
    <p:sldId id="1470" r:id="rId28"/>
    <p:sldId id="1471" r:id="rId29"/>
    <p:sldId id="1472" r:id="rId30"/>
    <p:sldId id="1447" r:id="rId31"/>
    <p:sldId id="1448" r:id="rId32"/>
    <p:sldId id="145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601" autoAdjust="0"/>
  </p:normalViewPr>
  <p:slideViewPr>
    <p:cSldViewPr snapToGrid="0">
      <p:cViewPr varScale="1">
        <p:scale>
          <a:sx n="57" d="100"/>
          <a:sy n="57" d="100"/>
        </p:scale>
        <p:origin x="101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svg"/><Relationship Id="rId1" Type="http://schemas.openxmlformats.org/officeDocument/2006/relationships/image" Target="../media/image4.png"/><Relationship Id="rId6" Type="http://schemas.openxmlformats.org/officeDocument/2006/relationships/image" Target="../media/image12.svg"/><Relationship Id="rId5" Type="http://schemas.openxmlformats.org/officeDocument/2006/relationships/image" Target="../media/image6.png"/><Relationship Id="rId4" Type="http://schemas.openxmlformats.org/officeDocument/2006/relationships/image" Target="../media/image10.svg"/></Relationships>
</file>

<file path=ppt/diagrams/_rels/drawing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svg"/><Relationship Id="rId1" Type="http://schemas.openxmlformats.org/officeDocument/2006/relationships/image" Target="../media/image4.png"/><Relationship Id="rId6" Type="http://schemas.openxmlformats.org/officeDocument/2006/relationships/image" Target="../media/image12.svg"/><Relationship Id="rId5" Type="http://schemas.openxmlformats.org/officeDocument/2006/relationships/image" Target="../media/image6.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9B3A75-5CBF-4404-BD9C-FA328F81F2A6}"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9DBF69FE-728E-407C-A576-2619C7B57F67}">
      <dgm:prSet/>
      <dgm:spPr/>
      <dgm:t>
        <a:bodyPr/>
        <a:lstStyle/>
        <a:p>
          <a:r>
            <a:rPr lang="en-IN" dirty="0"/>
            <a:t>L</a:t>
          </a:r>
          <a:r>
            <a:rPr lang="en-US" dirty="0"/>
            <a:t>et us</a:t>
          </a:r>
          <a:r>
            <a:rPr lang="en-IN" dirty="0"/>
            <a:t> start not by considering what you need to do to become a great salesperson or how good your products or services need to be.</a:t>
          </a:r>
          <a:endParaRPr lang="en-US" dirty="0"/>
        </a:p>
      </dgm:t>
    </dgm:pt>
    <dgm:pt modelId="{2F11B91B-CA11-4F7C-B65F-BFD44EF61224}" type="parTrans" cxnId="{55A12240-826F-42C5-99CD-2049A2CB263B}">
      <dgm:prSet/>
      <dgm:spPr/>
      <dgm:t>
        <a:bodyPr/>
        <a:lstStyle/>
        <a:p>
          <a:endParaRPr lang="en-US"/>
        </a:p>
      </dgm:t>
    </dgm:pt>
    <dgm:pt modelId="{BF8E3BBC-A9B0-4294-856D-32F14E343E6D}" type="sibTrans" cxnId="{55A12240-826F-42C5-99CD-2049A2CB263B}">
      <dgm:prSet/>
      <dgm:spPr/>
      <dgm:t>
        <a:bodyPr/>
        <a:lstStyle/>
        <a:p>
          <a:endParaRPr lang="en-US"/>
        </a:p>
      </dgm:t>
    </dgm:pt>
    <dgm:pt modelId="{5BEC05CE-5CAE-4F7C-A80E-3C9924B998FE}">
      <dgm:prSet/>
      <dgm:spPr/>
      <dgm:t>
        <a:bodyPr/>
        <a:lstStyle/>
        <a:p>
          <a:r>
            <a:rPr lang="en-IN" dirty="0"/>
            <a:t>Let us start by thinking about customers and the real reasons why they might spend their money with you.  </a:t>
          </a:r>
          <a:endParaRPr lang="en-US" dirty="0"/>
        </a:p>
      </dgm:t>
    </dgm:pt>
    <dgm:pt modelId="{13D41F1E-5A48-4AF3-88CD-755BDC44A6BC}" type="parTrans" cxnId="{948C97B4-1CE0-419F-9117-45474FBC3EFA}">
      <dgm:prSet/>
      <dgm:spPr/>
      <dgm:t>
        <a:bodyPr/>
        <a:lstStyle/>
        <a:p>
          <a:endParaRPr lang="en-US"/>
        </a:p>
      </dgm:t>
    </dgm:pt>
    <dgm:pt modelId="{27305B6A-C509-4C1D-8B45-0CBEFA515B61}" type="sibTrans" cxnId="{948C97B4-1CE0-419F-9117-45474FBC3EFA}">
      <dgm:prSet/>
      <dgm:spPr/>
      <dgm:t>
        <a:bodyPr/>
        <a:lstStyle/>
        <a:p>
          <a:endParaRPr lang="en-US"/>
        </a:p>
      </dgm:t>
    </dgm:pt>
    <dgm:pt modelId="{47758798-D77B-418F-96B2-59612A7C9A2F}">
      <dgm:prSet/>
      <dgm:spPr/>
      <dgm:t>
        <a:bodyPr/>
        <a:lstStyle/>
        <a:p>
          <a:r>
            <a:rPr lang="en-IN"/>
            <a:t>It is often little to do with technical excellence of your product but </a:t>
          </a:r>
          <a:r>
            <a:rPr lang="en-IN" b="1"/>
            <a:t>because they want to change something! </a:t>
          </a:r>
          <a:endParaRPr lang="en-US"/>
        </a:p>
      </dgm:t>
    </dgm:pt>
    <dgm:pt modelId="{ECC5DC18-0789-48D0-B691-C45B46C4AB85}" type="parTrans" cxnId="{78F09B87-1BFF-4FBC-9298-72EAC19EB888}">
      <dgm:prSet/>
      <dgm:spPr/>
      <dgm:t>
        <a:bodyPr/>
        <a:lstStyle/>
        <a:p>
          <a:endParaRPr lang="en-US"/>
        </a:p>
      </dgm:t>
    </dgm:pt>
    <dgm:pt modelId="{E0320894-7001-4358-BAFE-AC0063D26986}" type="sibTrans" cxnId="{78F09B87-1BFF-4FBC-9298-72EAC19EB888}">
      <dgm:prSet/>
      <dgm:spPr/>
      <dgm:t>
        <a:bodyPr/>
        <a:lstStyle/>
        <a:p>
          <a:endParaRPr lang="en-US"/>
        </a:p>
      </dgm:t>
    </dgm:pt>
    <dgm:pt modelId="{D1352BE5-3270-467D-A8B4-7E7176739BC0}" type="pres">
      <dgm:prSet presAssocID="{149B3A75-5CBF-4404-BD9C-FA328F81F2A6}" presName="vert0" presStyleCnt="0">
        <dgm:presLayoutVars>
          <dgm:dir/>
          <dgm:animOne val="branch"/>
          <dgm:animLvl val="lvl"/>
        </dgm:presLayoutVars>
      </dgm:prSet>
      <dgm:spPr/>
      <dgm:t>
        <a:bodyPr/>
        <a:lstStyle/>
        <a:p>
          <a:endParaRPr lang="en-US"/>
        </a:p>
      </dgm:t>
    </dgm:pt>
    <dgm:pt modelId="{8ABEBFE9-D1A7-4FB8-91DB-6FDFC61A13AC}" type="pres">
      <dgm:prSet presAssocID="{9DBF69FE-728E-407C-A576-2619C7B57F67}" presName="thickLine" presStyleLbl="alignNode1" presStyleIdx="0" presStyleCnt="3"/>
      <dgm:spPr/>
    </dgm:pt>
    <dgm:pt modelId="{990058BA-6441-4FAA-A8B3-68D7EDDFE33A}" type="pres">
      <dgm:prSet presAssocID="{9DBF69FE-728E-407C-A576-2619C7B57F67}" presName="horz1" presStyleCnt="0"/>
      <dgm:spPr/>
    </dgm:pt>
    <dgm:pt modelId="{2BDB6165-15B1-44E9-884D-37F4210723BB}" type="pres">
      <dgm:prSet presAssocID="{9DBF69FE-728E-407C-A576-2619C7B57F67}" presName="tx1" presStyleLbl="revTx" presStyleIdx="0" presStyleCnt="3"/>
      <dgm:spPr/>
      <dgm:t>
        <a:bodyPr/>
        <a:lstStyle/>
        <a:p>
          <a:endParaRPr lang="en-US"/>
        </a:p>
      </dgm:t>
    </dgm:pt>
    <dgm:pt modelId="{C2557574-FF71-483A-AEEB-7D64E95A4047}" type="pres">
      <dgm:prSet presAssocID="{9DBF69FE-728E-407C-A576-2619C7B57F67}" presName="vert1" presStyleCnt="0"/>
      <dgm:spPr/>
    </dgm:pt>
    <dgm:pt modelId="{E5DC5DB3-BF81-4D93-A340-594BD1123D5B}" type="pres">
      <dgm:prSet presAssocID="{5BEC05CE-5CAE-4F7C-A80E-3C9924B998FE}" presName="thickLine" presStyleLbl="alignNode1" presStyleIdx="1" presStyleCnt="3"/>
      <dgm:spPr/>
    </dgm:pt>
    <dgm:pt modelId="{38DAE172-4A05-4FB6-AFC8-F46714803BA2}" type="pres">
      <dgm:prSet presAssocID="{5BEC05CE-5CAE-4F7C-A80E-3C9924B998FE}" presName="horz1" presStyleCnt="0"/>
      <dgm:spPr/>
    </dgm:pt>
    <dgm:pt modelId="{E0BC4285-B244-48DA-9C83-2E9452261053}" type="pres">
      <dgm:prSet presAssocID="{5BEC05CE-5CAE-4F7C-A80E-3C9924B998FE}" presName="tx1" presStyleLbl="revTx" presStyleIdx="1" presStyleCnt="3"/>
      <dgm:spPr/>
      <dgm:t>
        <a:bodyPr/>
        <a:lstStyle/>
        <a:p>
          <a:endParaRPr lang="en-US"/>
        </a:p>
      </dgm:t>
    </dgm:pt>
    <dgm:pt modelId="{2DCFD938-6257-4003-A150-B1A356A95173}" type="pres">
      <dgm:prSet presAssocID="{5BEC05CE-5CAE-4F7C-A80E-3C9924B998FE}" presName="vert1" presStyleCnt="0"/>
      <dgm:spPr/>
    </dgm:pt>
    <dgm:pt modelId="{CB215D1A-6AD0-41FF-A28C-2861B3FE169F}" type="pres">
      <dgm:prSet presAssocID="{47758798-D77B-418F-96B2-59612A7C9A2F}" presName="thickLine" presStyleLbl="alignNode1" presStyleIdx="2" presStyleCnt="3"/>
      <dgm:spPr/>
    </dgm:pt>
    <dgm:pt modelId="{61539C4A-86AC-4252-BD6F-C66773DE07C9}" type="pres">
      <dgm:prSet presAssocID="{47758798-D77B-418F-96B2-59612A7C9A2F}" presName="horz1" presStyleCnt="0"/>
      <dgm:spPr/>
    </dgm:pt>
    <dgm:pt modelId="{D7881578-E260-4F65-98B6-31162CEE64A3}" type="pres">
      <dgm:prSet presAssocID="{47758798-D77B-418F-96B2-59612A7C9A2F}" presName="tx1" presStyleLbl="revTx" presStyleIdx="2" presStyleCnt="3"/>
      <dgm:spPr/>
      <dgm:t>
        <a:bodyPr/>
        <a:lstStyle/>
        <a:p>
          <a:endParaRPr lang="en-US"/>
        </a:p>
      </dgm:t>
    </dgm:pt>
    <dgm:pt modelId="{1B6AAAC1-834F-460F-A53F-BB503A68B302}" type="pres">
      <dgm:prSet presAssocID="{47758798-D77B-418F-96B2-59612A7C9A2F}" presName="vert1" presStyleCnt="0"/>
      <dgm:spPr/>
    </dgm:pt>
  </dgm:ptLst>
  <dgm:cxnLst>
    <dgm:cxn modelId="{55A12240-826F-42C5-99CD-2049A2CB263B}" srcId="{149B3A75-5CBF-4404-BD9C-FA328F81F2A6}" destId="{9DBF69FE-728E-407C-A576-2619C7B57F67}" srcOrd="0" destOrd="0" parTransId="{2F11B91B-CA11-4F7C-B65F-BFD44EF61224}" sibTransId="{BF8E3BBC-A9B0-4294-856D-32F14E343E6D}"/>
    <dgm:cxn modelId="{2FEF6CCB-1308-4398-9428-73FCDC8D67A8}" type="presOf" srcId="{149B3A75-5CBF-4404-BD9C-FA328F81F2A6}" destId="{D1352BE5-3270-467D-A8B4-7E7176739BC0}" srcOrd="0" destOrd="0" presId="urn:microsoft.com/office/officeart/2008/layout/LinedList"/>
    <dgm:cxn modelId="{8B7C1A81-9602-4C6B-9F23-5179F4B940D4}" type="presOf" srcId="{9DBF69FE-728E-407C-A576-2619C7B57F67}" destId="{2BDB6165-15B1-44E9-884D-37F4210723BB}" srcOrd="0" destOrd="0" presId="urn:microsoft.com/office/officeart/2008/layout/LinedList"/>
    <dgm:cxn modelId="{948C97B4-1CE0-419F-9117-45474FBC3EFA}" srcId="{149B3A75-5CBF-4404-BD9C-FA328F81F2A6}" destId="{5BEC05CE-5CAE-4F7C-A80E-3C9924B998FE}" srcOrd="1" destOrd="0" parTransId="{13D41F1E-5A48-4AF3-88CD-755BDC44A6BC}" sibTransId="{27305B6A-C509-4C1D-8B45-0CBEFA515B61}"/>
    <dgm:cxn modelId="{8BEFA80A-4CB0-4557-9009-B7F7BC0AC13E}" type="presOf" srcId="{47758798-D77B-418F-96B2-59612A7C9A2F}" destId="{D7881578-E260-4F65-98B6-31162CEE64A3}" srcOrd="0" destOrd="0" presId="urn:microsoft.com/office/officeart/2008/layout/LinedList"/>
    <dgm:cxn modelId="{3F833F64-BF20-436F-84B7-A7FB8119FB94}" type="presOf" srcId="{5BEC05CE-5CAE-4F7C-A80E-3C9924B998FE}" destId="{E0BC4285-B244-48DA-9C83-2E9452261053}" srcOrd="0" destOrd="0" presId="urn:microsoft.com/office/officeart/2008/layout/LinedList"/>
    <dgm:cxn modelId="{78F09B87-1BFF-4FBC-9298-72EAC19EB888}" srcId="{149B3A75-5CBF-4404-BD9C-FA328F81F2A6}" destId="{47758798-D77B-418F-96B2-59612A7C9A2F}" srcOrd="2" destOrd="0" parTransId="{ECC5DC18-0789-48D0-B691-C45B46C4AB85}" sibTransId="{E0320894-7001-4358-BAFE-AC0063D26986}"/>
    <dgm:cxn modelId="{21B6C39C-C814-4B40-906A-101F263644F7}" type="presParOf" srcId="{D1352BE5-3270-467D-A8B4-7E7176739BC0}" destId="{8ABEBFE9-D1A7-4FB8-91DB-6FDFC61A13AC}" srcOrd="0" destOrd="0" presId="urn:microsoft.com/office/officeart/2008/layout/LinedList"/>
    <dgm:cxn modelId="{54B59A27-BA79-4B2F-8ACE-949092A701BC}" type="presParOf" srcId="{D1352BE5-3270-467D-A8B4-7E7176739BC0}" destId="{990058BA-6441-4FAA-A8B3-68D7EDDFE33A}" srcOrd="1" destOrd="0" presId="urn:microsoft.com/office/officeart/2008/layout/LinedList"/>
    <dgm:cxn modelId="{57261297-4319-4E2F-8677-1CF0EE4C986D}" type="presParOf" srcId="{990058BA-6441-4FAA-A8B3-68D7EDDFE33A}" destId="{2BDB6165-15B1-44E9-884D-37F4210723BB}" srcOrd="0" destOrd="0" presId="urn:microsoft.com/office/officeart/2008/layout/LinedList"/>
    <dgm:cxn modelId="{FA0A4992-ECC7-486C-823F-D813B0DA6B69}" type="presParOf" srcId="{990058BA-6441-4FAA-A8B3-68D7EDDFE33A}" destId="{C2557574-FF71-483A-AEEB-7D64E95A4047}" srcOrd="1" destOrd="0" presId="urn:microsoft.com/office/officeart/2008/layout/LinedList"/>
    <dgm:cxn modelId="{208A358E-CD3B-48D6-A816-0FA30F5C1876}" type="presParOf" srcId="{D1352BE5-3270-467D-A8B4-7E7176739BC0}" destId="{E5DC5DB3-BF81-4D93-A340-594BD1123D5B}" srcOrd="2" destOrd="0" presId="urn:microsoft.com/office/officeart/2008/layout/LinedList"/>
    <dgm:cxn modelId="{D03F48CD-37EC-4D04-A5BE-D4099A2F9CAD}" type="presParOf" srcId="{D1352BE5-3270-467D-A8B4-7E7176739BC0}" destId="{38DAE172-4A05-4FB6-AFC8-F46714803BA2}" srcOrd="3" destOrd="0" presId="urn:microsoft.com/office/officeart/2008/layout/LinedList"/>
    <dgm:cxn modelId="{50C14793-F7EF-4AE5-B162-3BD66FB94927}" type="presParOf" srcId="{38DAE172-4A05-4FB6-AFC8-F46714803BA2}" destId="{E0BC4285-B244-48DA-9C83-2E9452261053}" srcOrd="0" destOrd="0" presId="urn:microsoft.com/office/officeart/2008/layout/LinedList"/>
    <dgm:cxn modelId="{89305C66-9370-418B-B3F4-AD442EBCBBCC}" type="presParOf" srcId="{38DAE172-4A05-4FB6-AFC8-F46714803BA2}" destId="{2DCFD938-6257-4003-A150-B1A356A95173}" srcOrd="1" destOrd="0" presId="urn:microsoft.com/office/officeart/2008/layout/LinedList"/>
    <dgm:cxn modelId="{4E67DDC9-2ED7-434A-9A2B-A7A5AEC8EE5A}" type="presParOf" srcId="{D1352BE5-3270-467D-A8B4-7E7176739BC0}" destId="{CB215D1A-6AD0-41FF-A28C-2861B3FE169F}" srcOrd="4" destOrd="0" presId="urn:microsoft.com/office/officeart/2008/layout/LinedList"/>
    <dgm:cxn modelId="{D10E865F-C845-46CD-B615-0D469F8D3159}" type="presParOf" srcId="{D1352BE5-3270-467D-A8B4-7E7176739BC0}" destId="{61539C4A-86AC-4252-BD6F-C66773DE07C9}" srcOrd="5" destOrd="0" presId="urn:microsoft.com/office/officeart/2008/layout/LinedList"/>
    <dgm:cxn modelId="{DD1B8B49-A078-4091-B4E0-212CB5A6E145}" type="presParOf" srcId="{61539C4A-86AC-4252-BD6F-C66773DE07C9}" destId="{D7881578-E260-4F65-98B6-31162CEE64A3}" srcOrd="0" destOrd="0" presId="urn:microsoft.com/office/officeart/2008/layout/LinedList"/>
    <dgm:cxn modelId="{8BB496F6-DE10-4528-8702-CA36287B9739}" type="presParOf" srcId="{61539C4A-86AC-4252-BD6F-C66773DE07C9}" destId="{1B6AAAC1-834F-460F-A53F-BB503A68B30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100742-3B7F-4683-A71A-9708361896E3}"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FB39218C-EFFB-4566-8786-BDB06069EF65}">
      <dgm:prSet/>
      <dgm:spPr/>
      <dgm:t>
        <a:bodyPr/>
        <a:lstStyle/>
        <a:p>
          <a:r>
            <a:rPr lang="en-US" dirty="0"/>
            <a:t>Selling is a marketing function </a:t>
          </a:r>
        </a:p>
      </dgm:t>
    </dgm:pt>
    <dgm:pt modelId="{2D6ECFFD-6E74-4C9F-9A17-4A3475A512F6}" type="parTrans" cxnId="{B47BE3DF-CB5A-44F4-BEA4-FC49878C57B3}">
      <dgm:prSet/>
      <dgm:spPr/>
      <dgm:t>
        <a:bodyPr/>
        <a:lstStyle/>
        <a:p>
          <a:endParaRPr lang="en-US"/>
        </a:p>
      </dgm:t>
    </dgm:pt>
    <dgm:pt modelId="{DF9B9726-AF03-40B3-AD53-243BB1F21AF4}" type="sibTrans" cxnId="{B47BE3DF-CB5A-44F4-BEA4-FC49878C57B3}">
      <dgm:prSet/>
      <dgm:spPr/>
      <dgm:t>
        <a:bodyPr/>
        <a:lstStyle/>
        <a:p>
          <a:endParaRPr lang="en-US"/>
        </a:p>
      </dgm:t>
    </dgm:pt>
    <dgm:pt modelId="{53557882-DB99-482E-91A8-E4D31AB443B9}">
      <dgm:prSet/>
      <dgm:spPr/>
      <dgm:t>
        <a:bodyPr/>
        <a:lstStyle/>
        <a:p>
          <a:r>
            <a:rPr lang="en-US" dirty="0"/>
            <a:t>Determines client needs and wants </a:t>
          </a:r>
        </a:p>
      </dgm:t>
    </dgm:pt>
    <dgm:pt modelId="{09D44262-EE90-4A18-B434-F72BEB37E779}" type="parTrans" cxnId="{92BF4ABF-E38A-408E-BE50-8CFA39295769}">
      <dgm:prSet/>
      <dgm:spPr/>
      <dgm:t>
        <a:bodyPr/>
        <a:lstStyle/>
        <a:p>
          <a:endParaRPr lang="en-US"/>
        </a:p>
      </dgm:t>
    </dgm:pt>
    <dgm:pt modelId="{90A0F1A6-C082-4A9D-A5D0-756A3AD4E6A8}" type="sibTrans" cxnId="{92BF4ABF-E38A-408E-BE50-8CFA39295769}">
      <dgm:prSet/>
      <dgm:spPr/>
      <dgm:t>
        <a:bodyPr/>
        <a:lstStyle/>
        <a:p>
          <a:endParaRPr lang="en-US"/>
        </a:p>
      </dgm:t>
    </dgm:pt>
    <dgm:pt modelId="{BB4BAC45-FE9B-453E-801D-02EDA7A4DCAD}">
      <dgm:prSet/>
      <dgm:spPr/>
      <dgm:t>
        <a:bodyPr/>
        <a:lstStyle/>
        <a:p>
          <a:r>
            <a:rPr lang="en-US" dirty="0"/>
            <a:t>Responds through planned, personalized communication </a:t>
          </a:r>
        </a:p>
      </dgm:t>
    </dgm:pt>
    <dgm:pt modelId="{19094D42-8AD6-4696-9FAB-8CA9C6A2883E}" type="parTrans" cxnId="{E94594AB-0E2B-45DC-9912-2CA8BA1610DC}">
      <dgm:prSet/>
      <dgm:spPr/>
      <dgm:t>
        <a:bodyPr/>
        <a:lstStyle/>
        <a:p>
          <a:endParaRPr lang="en-US"/>
        </a:p>
      </dgm:t>
    </dgm:pt>
    <dgm:pt modelId="{0FD5B08E-39FF-4DD2-BDB9-D08D7A106CDC}" type="sibTrans" cxnId="{E94594AB-0E2B-45DC-9912-2CA8BA1610DC}">
      <dgm:prSet/>
      <dgm:spPr/>
      <dgm:t>
        <a:bodyPr/>
        <a:lstStyle/>
        <a:p>
          <a:endParaRPr lang="en-US"/>
        </a:p>
      </dgm:t>
    </dgm:pt>
    <dgm:pt modelId="{1A3A9DC3-E1CA-4DD5-B331-28B30B84B53E}">
      <dgm:prSet/>
      <dgm:spPr/>
      <dgm:t>
        <a:bodyPr/>
        <a:lstStyle/>
        <a:p>
          <a:r>
            <a:rPr lang="en-US" dirty="0"/>
            <a:t>Influences purchase decisions </a:t>
          </a:r>
        </a:p>
      </dgm:t>
    </dgm:pt>
    <dgm:pt modelId="{EEC907CF-9845-488E-809B-B1E6E04A9776}" type="parTrans" cxnId="{4C326AFA-17B8-4CF5-9AB6-90956FE46315}">
      <dgm:prSet/>
      <dgm:spPr/>
      <dgm:t>
        <a:bodyPr/>
        <a:lstStyle/>
        <a:p>
          <a:endParaRPr lang="en-US"/>
        </a:p>
      </dgm:t>
    </dgm:pt>
    <dgm:pt modelId="{1EEEA937-317A-44D9-B2FF-FF0FF55B0232}" type="sibTrans" cxnId="{4C326AFA-17B8-4CF5-9AB6-90956FE46315}">
      <dgm:prSet/>
      <dgm:spPr/>
      <dgm:t>
        <a:bodyPr/>
        <a:lstStyle/>
        <a:p>
          <a:endParaRPr lang="en-US"/>
        </a:p>
      </dgm:t>
    </dgm:pt>
    <dgm:pt modelId="{9F6EBFE7-9A77-4298-8F42-B45E8359926E}">
      <dgm:prSet/>
      <dgm:spPr/>
      <dgm:t>
        <a:bodyPr/>
        <a:lstStyle/>
        <a:p>
          <a:r>
            <a:rPr lang="en-US"/>
            <a:t>Enhances future business opportunities</a:t>
          </a:r>
        </a:p>
      </dgm:t>
    </dgm:pt>
    <dgm:pt modelId="{86F1CF90-B735-449A-B80E-7003986AE4BE}" type="parTrans" cxnId="{3374ACF8-4DAE-4213-8F25-FD777F5183EA}">
      <dgm:prSet/>
      <dgm:spPr/>
      <dgm:t>
        <a:bodyPr/>
        <a:lstStyle/>
        <a:p>
          <a:endParaRPr lang="en-US"/>
        </a:p>
      </dgm:t>
    </dgm:pt>
    <dgm:pt modelId="{AB825F55-13AA-47DF-A79C-A863DF16A524}" type="sibTrans" cxnId="{3374ACF8-4DAE-4213-8F25-FD777F5183EA}">
      <dgm:prSet/>
      <dgm:spPr/>
      <dgm:t>
        <a:bodyPr/>
        <a:lstStyle/>
        <a:p>
          <a:endParaRPr lang="en-US"/>
        </a:p>
      </dgm:t>
    </dgm:pt>
    <dgm:pt modelId="{FB2AF770-FF41-41C3-AFEB-8D6E3810254F}" type="pres">
      <dgm:prSet presAssocID="{38100742-3B7F-4683-A71A-9708361896E3}" presName="vert0" presStyleCnt="0">
        <dgm:presLayoutVars>
          <dgm:dir/>
          <dgm:animOne val="branch"/>
          <dgm:animLvl val="lvl"/>
        </dgm:presLayoutVars>
      </dgm:prSet>
      <dgm:spPr/>
      <dgm:t>
        <a:bodyPr/>
        <a:lstStyle/>
        <a:p>
          <a:endParaRPr lang="en-US"/>
        </a:p>
      </dgm:t>
    </dgm:pt>
    <dgm:pt modelId="{92EC34D0-E55D-4B5F-B5D2-30633A62E988}" type="pres">
      <dgm:prSet presAssocID="{FB39218C-EFFB-4566-8786-BDB06069EF65}" presName="thickLine" presStyleLbl="alignNode1" presStyleIdx="0" presStyleCnt="5"/>
      <dgm:spPr/>
    </dgm:pt>
    <dgm:pt modelId="{DA1EE5E0-F024-4BC5-8FA0-5B6BBC382878}" type="pres">
      <dgm:prSet presAssocID="{FB39218C-EFFB-4566-8786-BDB06069EF65}" presName="horz1" presStyleCnt="0"/>
      <dgm:spPr/>
    </dgm:pt>
    <dgm:pt modelId="{E827CD09-5930-4C3C-8D33-1B0EC6B9C09F}" type="pres">
      <dgm:prSet presAssocID="{FB39218C-EFFB-4566-8786-BDB06069EF65}" presName="tx1" presStyleLbl="revTx" presStyleIdx="0" presStyleCnt="5"/>
      <dgm:spPr/>
      <dgm:t>
        <a:bodyPr/>
        <a:lstStyle/>
        <a:p>
          <a:endParaRPr lang="en-US"/>
        </a:p>
      </dgm:t>
    </dgm:pt>
    <dgm:pt modelId="{85CAE7C3-0EF1-49B1-8904-6AFAE060B1DD}" type="pres">
      <dgm:prSet presAssocID="{FB39218C-EFFB-4566-8786-BDB06069EF65}" presName="vert1" presStyleCnt="0"/>
      <dgm:spPr/>
    </dgm:pt>
    <dgm:pt modelId="{A829BF14-C8DE-4CA8-A82D-130F1E62204E}" type="pres">
      <dgm:prSet presAssocID="{53557882-DB99-482E-91A8-E4D31AB443B9}" presName="thickLine" presStyleLbl="alignNode1" presStyleIdx="1" presStyleCnt="5"/>
      <dgm:spPr/>
    </dgm:pt>
    <dgm:pt modelId="{EAF1CF8C-C17F-479F-885B-49A947E15797}" type="pres">
      <dgm:prSet presAssocID="{53557882-DB99-482E-91A8-E4D31AB443B9}" presName="horz1" presStyleCnt="0"/>
      <dgm:spPr/>
    </dgm:pt>
    <dgm:pt modelId="{B3EAF808-F07C-41B3-8AB7-B48CBEA4E731}" type="pres">
      <dgm:prSet presAssocID="{53557882-DB99-482E-91A8-E4D31AB443B9}" presName="tx1" presStyleLbl="revTx" presStyleIdx="1" presStyleCnt="5"/>
      <dgm:spPr/>
      <dgm:t>
        <a:bodyPr/>
        <a:lstStyle/>
        <a:p>
          <a:endParaRPr lang="en-US"/>
        </a:p>
      </dgm:t>
    </dgm:pt>
    <dgm:pt modelId="{6C0C1ED7-C958-4197-9361-B1C726DF24C0}" type="pres">
      <dgm:prSet presAssocID="{53557882-DB99-482E-91A8-E4D31AB443B9}" presName="vert1" presStyleCnt="0"/>
      <dgm:spPr/>
    </dgm:pt>
    <dgm:pt modelId="{3B86768A-4A1B-4181-888E-E9481E6D5551}" type="pres">
      <dgm:prSet presAssocID="{BB4BAC45-FE9B-453E-801D-02EDA7A4DCAD}" presName="thickLine" presStyleLbl="alignNode1" presStyleIdx="2" presStyleCnt="5"/>
      <dgm:spPr/>
    </dgm:pt>
    <dgm:pt modelId="{63352C9C-E421-47E1-963A-1FAE76F4019B}" type="pres">
      <dgm:prSet presAssocID="{BB4BAC45-FE9B-453E-801D-02EDA7A4DCAD}" presName="horz1" presStyleCnt="0"/>
      <dgm:spPr/>
    </dgm:pt>
    <dgm:pt modelId="{F8397CCD-318B-49BA-A320-E9F5DBC6B75E}" type="pres">
      <dgm:prSet presAssocID="{BB4BAC45-FE9B-453E-801D-02EDA7A4DCAD}" presName="tx1" presStyleLbl="revTx" presStyleIdx="2" presStyleCnt="5"/>
      <dgm:spPr/>
      <dgm:t>
        <a:bodyPr/>
        <a:lstStyle/>
        <a:p>
          <a:endParaRPr lang="en-US"/>
        </a:p>
      </dgm:t>
    </dgm:pt>
    <dgm:pt modelId="{86EBD3C8-968D-4B32-974D-CC12D531CD21}" type="pres">
      <dgm:prSet presAssocID="{BB4BAC45-FE9B-453E-801D-02EDA7A4DCAD}" presName="vert1" presStyleCnt="0"/>
      <dgm:spPr/>
    </dgm:pt>
    <dgm:pt modelId="{4FBA46E6-4B60-454A-AF5B-6030ECF17749}" type="pres">
      <dgm:prSet presAssocID="{1A3A9DC3-E1CA-4DD5-B331-28B30B84B53E}" presName="thickLine" presStyleLbl="alignNode1" presStyleIdx="3" presStyleCnt="5"/>
      <dgm:spPr/>
    </dgm:pt>
    <dgm:pt modelId="{1BE5AF5E-2D7D-4B60-AB58-4EF47EDA1120}" type="pres">
      <dgm:prSet presAssocID="{1A3A9DC3-E1CA-4DD5-B331-28B30B84B53E}" presName="horz1" presStyleCnt="0"/>
      <dgm:spPr/>
    </dgm:pt>
    <dgm:pt modelId="{D1A777F1-A691-40F1-8686-F5889DB4A599}" type="pres">
      <dgm:prSet presAssocID="{1A3A9DC3-E1CA-4DD5-B331-28B30B84B53E}" presName="tx1" presStyleLbl="revTx" presStyleIdx="3" presStyleCnt="5"/>
      <dgm:spPr/>
      <dgm:t>
        <a:bodyPr/>
        <a:lstStyle/>
        <a:p>
          <a:endParaRPr lang="en-US"/>
        </a:p>
      </dgm:t>
    </dgm:pt>
    <dgm:pt modelId="{F2C07CE3-BA14-4FFE-8E58-27852A1EEB2D}" type="pres">
      <dgm:prSet presAssocID="{1A3A9DC3-E1CA-4DD5-B331-28B30B84B53E}" presName="vert1" presStyleCnt="0"/>
      <dgm:spPr/>
    </dgm:pt>
    <dgm:pt modelId="{29B69574-F6B9-4284-BD2A-3E0BFEB6CF00}" type="pres">
      <dgm:prSet presAssocID="{9F6EBFE7-9A77-4298-8F42-B45E8359926E}" presName="thickLine" presStyleLbl="alignNode1" presStyleIdx="4" presStyleCnt="5"/>
      <dgm:spPr/>
    </dgm:pt>
    <dgm:pt modelId="{7034DD2F-8350-4DEC-86B4-D13E4B6902C2}" type="pres">
      <dgm:prSet presAssocID="{9F6EBFE7-9A77-4298-8F42-B45E8359926E}" presName="horz1" presStyleCnt="0"/>
      <dgm:spPr/>
    </dgm:pt>
    <dgm:pt modelId="{0A17457E-2522-4260-9B76-5ECBFDCC4BFC}" type="pres">
      <dgm:prSet presAssocID="{9F6EBFE7-9A77-4298-8F42-B45E8359926E}" presName="tx1" presStyleLbl="revTx" presStyleIdx="4" presStyleCnt="5"/>
      <dgm:spPr/>
      <dgm:t>
        <a:bodyPr/>
        <a:lstStyle/>
        <a:p>
          <a:endParaRPr lang="en-US"/>
        </a:p>
      </dgm:t>
    </dgm:pt>
    <dgm:pt modelId="{AABCF06E-D4CD-4454-9DF4-B0DE224031C0}" type="pres">
      <dgm:prSet presAssocID="{9F6EBFE7-9A77-4298-8F42-B45E8359926E}" presName="vert1" presStyleCnt="0"/>
      <dgm:spPr/>
    </dgm:pt>
  </dgm:ptLst>
  <dgm:cxnLst>
    <dgm:cxn modelId="{69E1765C-B293-4524-BE9D-BBBF99FC94D9}" type="presOf" srcId="{38100742-3B7F-4683-A71A-9708361896E3}" destId="{FB2AF770-FF41-41C3-AFEB-8D6E3810254F}" srcOrd="0" destOrd="0" presId="urn:microsoft.com/office/officeart/2008/layout/LinedList"/>
    <dgm:cxn modelId="{3374ACF8-4DAE-4213-8F25-FD777F5183EA}" srcId="{38100742-3B7F-4683-A71A-9708361896E3}" destId="{9F6EBFE7-9A77-4298-8F42-B45E8359926E}" srcOrd="4" destOrd="0" parTransId="{86F1CF90-B735-449A-B80E-7003986AE4BE}" sibTransId="{AB825F55-13AA-47DF-A79C-A863DF16A524}"/>
    <dgm:cxn modelId="{E94594AB-0E2B-45DC-9912-2CA8BA1610DC}" srcId="{38100742-3B7F-4683-A71A-9708361896E3}" destId="{BB4BAC45-FE9B-453E-801D-02EDA7A4DCAD}" srcOrd="2" destOrd="0" parTransId="{19094D42-8AD6-4696-9FAB-8CA9C6A2883E}" sibTransId="{0FD5B08E-39FF-4DD2-BDB9-D08D7A106CDC}"/>
    <dgm:cxn modelId="{D842CAF2-5419-424C-990D-A686375D58BB}" type="presOf" srcId="{FB39218C-EFFB-4566-8786-BDB06069EF65}" destId="{E827CD09-5930-4C3C-8D33-1B0EC6B9C09F}" srcOrd="0" destOrd="0" presId="urn:microsoft.com/office/officeart/2008/layout/LinedList"/>
    <dgm:cxn modelId="{FBB2464C-7EB0-4810-B6D9-2E8596642EC5}" type="presOf" srcId="{53557882-DB99-482E-91A8-E4D31AB443B9}" destId="{B3EAF808-F07C-41B3-8AB7-B48CBEA4E731}" srcOrd="0" destOrd="0" presId="urn:microsoft.com/office/officeart/2008/layout/LinedList"/>
    <dgm:cxn modelId="{4C326AFA-17B8-4CF5-9AB6-90956FE46315}" srcId="{38100742-3B7F-4683-A71A-9708361896E3}" destId="{1A3A9DC3-E1CA-4DD5-B331-28B30B84B53E}" srcOrd="3" destOrd="0" parTransId="{EEC907CF-9845-488E-809B-B1E6E04A9776}" sibTransId="{1EEEA937-317A-44D9-B2FF-FF0FF55B0232}"/>
    <dgm:cxn modelId="{B47BE3DF-CB5A-44F4-BEA4-FC49878C57B3}" srcId="{38100742-3B7F-4683-A71A-9708361896E3}" destId="{FB39218C-EFFB-4566-8786-BDB06069EF65}" srcOrd="0" destOrd="0" parTransId="{2D6ECFFD-6E74-4C9F-9A17-4A3475A512F6}" sibTransId="{DF9B9726-AF03-40B3-AD53-243BB1F21AF4}"/>
    <dgm:cxn modelId="{92BF4ABF-E38A-408E-BE50-8CFA39295769}" srcId="{38100742-3B7F-4683-A71A-9708361896E3}" destId="{53557882-DB99-482E-91A8-E4D31AB443B9}" srcOrd="1" destOrd="0" parTransId="{09D44262-EE90-4A18-B434-F72BEB37E779}" sibTransId="{90A0F1A6-C082-4A9D-A5D0-756A3AD4E6A8}"/>
    <dgm:cxn modelId="{EFC05660-FE91-4112-9B1B-BDCEF84833A1}" type="presOf" srcId="{BB4BAC45-FE9B-453E-801D-02EDA7A4DCAD}" destId="{F8397CCD-318B-49BA-A320-E9F5DBC6B75E}" srcOrd="0" destOrd="0" presId="urn:microsoft.com/office/officeart/2008/layout/LinedList"/>
    <dgm:cxn modelId="{39B803E3-E23D-40A6-8E89-F8F5F893FD6B}" type="presOf" srcId="{1A3A9DC3-E1CA-4DD5-B331-28B30B84B53E}" destId="{D1A777F1-A691-40F1-8686-F5889DB4A599}" srcOrd="0" destOrd="0" presId="urn:microsoft.com/office/officeart/2008/layout/LinedList"/>
    <dgm:cxn modelId="{B92756C9-7494-4487-8FC5-7FA4C3C46687}" type="presOf" srcId="{9F6EBFE7-9A77-4298-8F42-B45E8359926E}" destId="{0A17457E-2522-4260-9B76-5ECBFDCC4BFC}" srcOrd="0" destOrd="0" presId="urn:microsoft.com/office/officeart/2008/layout/LinedList"/>
    <dgm:cxn modelId="{36E84B48-62BF-4FF2-8C87-2B45A92BD6AE}" type="presParOf" srcId="{FB2AF770-FF41-41C3-AFEB-8D6E3810254F}" destId="{92EC34D0-E55D-4B5F-B5D2-30633A62E988}" srcOrd="0" destOrd="0" presId="urn:microsoft.com/office/officeart/2008/layout/LinedList"/>
    <dgm:cxn modelId="{478EC3C3-FDA5-4E01-B0E4-FF2183BC0E5E}" type="presParOf" srcId="{FB2AF770-FF41-41C3-AFEB-8D6E3810254F}" destId="{DA1EE5E0-F024-4BC5-8FA0-5B6BBC382878}" srcOrd="1" destOrd="0" presId="urn:microsoft.com/office/officeart/2008/layout/LinedList"/>
    <dgm:cxn modelId="{5742702E-4D6C-4B04-B00B-0C5BB4976A22}" type="presParOf" srcId="{DA1EE5E0-F024-4BC5-8FA0-5B6BBC382878}" destId="{E827CD09-5930-4C3C-8D33-1B0EC6B9C09F}" srcOrd="0" destOrd="0" presId="urn:microsoft.com/office/officeart/2008/layout/LinedList"/>
    <dgm:cxn modelId="{6DA172F2-787D-448F-8598-8DBA6F3D05A3}" type="presParOf" srcId="{DA1EE5E0-F024-4BC5-8FA0-5B6BBC382878}" destId="{85CAE7C3-0EF1-49B1-8904-6AFAE060B1DD}" srcOrd="1" destOrd="0" presId="urn:microsoft.com/office/officeart/2008/layout/LinedList"/>
    <dgm:cxn modelId="{8CFF9608-C792-49F0-83FD-AA4A2F842399}" type="presParOf" srcId="{FB2AF770-FF41-41C3-AFEB-8D6E3810254F}" destId="{A829BF14-C8DE-4CA8-A82D-130F1E62204E}" srcOrd="2" destOrd="0" presId="urn:microsoft.com/office/officeart/2008/layout/LinedList"/>
    <dgm:cxn modelId="{C3D1ACFF-DA1C-4C9A-A5D1-8F01938BA3DC}" type="presParOf" srcId="{FB2AF770-FF41-41C3-AFEB-8D6E3810254F}" destId="{EAF1CF8C-C17F-479F-885B-49A947E15797}" srcOrd="3" destOrd="0" presId="urn:microsoft.com/office/officeart/2008/layout/LinedList"/>
    <dgm:cxn modelId="{3139FD6B-0461-41FE-87E5-A87C361FA416}" type="presParOf" srcId="{EAF1CF8C-C17F-479F-885B-49A947E15797}" destId="{B3EAF808-F07C-41B3-8AB7-B48CBEA4E731}" srcOrd="0" destOrd="0" presId="urn:microsoft.com/office/officeart/2008/layout/LinedList"/>
    <dgm:cxn modelId="{756ACF91-B6FF-43D8-A320-0EA2B8528C6F}" type="presParOf" srcId="{EAF1CF8C-C17F-479F-885B-49A947E15797}" destId="{6C0C1ED7-C958-4197-9361-B1C726DF24C0}" srcOrd="1" destOrd="0" presId="urn:microsoft.com/office/officeart/2008/layout/LinedList"/>
    <dgm:cxn modelId="{2969FB5E-3393-48CF-8922-62C86F6011B7}" type="presParOf" srcId="{FB2AF770-FF41-41C3-AFEB-8D6E3810254F}" destId="{3B86768A-4A1B-4181-888E-E9481E6D5551}" srcOrd="4" destOrd="0" presId="urn:microsoft.com/office/officeart/2008/layout/LinedList"/>
    <dgm:cxn modelId="{425DE20A-F547-43BA-811E-865B640E44CF}" type="presParOf" srcId="{FB2AF770-FF41-41C3-AFEB-8D6E3810254F}" destId="{63352C9C-E421-47E1-963A-1FAE76F4019B}" srcOrd="5" destOrd="0" presId="urn:microsoft.com/office/officeart/2008/layout/LinedList"/>
    <dgm:cxn modelId="{CCA34504-1D36-4685-AE9D-04595100A1E6}" type="presParOf" srcId="{63352C9C-E421-47E1-963A-1FAE76F4019B}" destId="{F8397CCD-318B-49BA-A320-E9F5DBC6B75E}" srcOrd="0" destOrd="0" presId="urn:microsoft.com/office/officeart/2008/layout/LinedList"/>
    <dgm:cxn modelId="{05D29E9A-0B1E-47C9-8ED7-CB941FB68C92}" type="presParOf" srcId="{63352C9C-E421-47E1-963A-1FAE76F4019B}" destId="{86EBD3C8-968D-4B32-974D-CC12D531CD21}" srcOrd="1" destOrd="0" presId="urn:microsoft.com/office/officeart/2008/layout/LinedList"/>
    <dgm:cxn modelId="{32E4B6C5-80FE-478F-870F-7D376C875207}" type="presParOf" srcId="{FB2AF770-FF41-41C3-AFEB-8D6E3810254F}" destId="{4FBA46E6-4B60-454A-AF5B-6030ECF17749}" srcOrd="6" destOrd="0" presId="urn:microsoft.com/office/officeart/2008/layout/LinedList"/>
    <dgm:cxn modelId="{62028934-0A49-4984-B1B4-A4B2BC286496}" type="presParOf" srcId="{FB2AF770-FF41-41C3-AFEB-8D6E3810254F}" destId="{1BE5AF5E-2D7D-4B60-AB58-4EF47EDA1120}" srcOrd="7" destOrd="0" presId="urn:microsoft.com/office/officeart/2008/layout/LinedList"/>
    <dgm:cxn modelId="{A073232B-9B7E-4792-8F6A-5DA729694DFC}" type="presParOf" srcId="{1BE5AF5E-2D7D-4B60-AB58-4EF47EDA1120}" destId="{D1A777F1-A691-40F1-8686-F5889DB4A599}" srcOrd="0" destOrd="0" presId="urn:microsoft.com/office/officeart/2008/layout/LinedList"/>
    <dgm:cxn modelId="{F9237322-8983-4C81-89B6-EAAD87557D1A}" type="presParOf" srcId="{1BE5AF5E-2D7D-4B60-AB58-4EF47EDA1120}" destId="{F2C07CE3-BA14-4FFE-8E58-27852A1EEB2D}" srcOrd="1" destOrd="0" presId="urn:microsoft.com/office/officeart/2008/layout/LinedList"/>
    <dgm:cxn modelId="{908B2DBB-C372-4C07-8ADE-9861646855AC}" type="presParOf" srcId="{FB2AF770-FF41-41C3-AFEB-8D6E3810254F}" destId="{29B69574-F6B9-4284-BD2A-3E0BFEB6CF00}" srcOrd="8" destOrd="0" presId="urn:microsoft.com/office/officeart/2008/layout/LinedList"/>
    <dgm:cxn modelId="{7F2FA6C8-7F0F-492D-8548-95A337A5C111}" type="presParOf" srcId="{FB2AF770-FF41-41C3-AFEB-8D6E3810254F}" destId="{7034DD2F-8350-4DEC-86B4-D13E4B6902C2}" srcOrd="9" destOrd="0" presId="urn:microsoft.com/office/officeart/2008/layout/LinedList"/>
    <dgm:cxn modelId="{98CBDFCE-1C36-401E-B862-75E7BDBF050B}" type="presParOf" srcId="{7034DD2F-8350-4DEC-86B4-D13E4B6902C2}" destId="{0A17457E-2522-4260-9B76-5ECBFDCC4BFC}" srcOrd="0" destOrd="0" presId="urn:microsoft.com/office/officeart/2008/layout/LinedList"/>
    <dgm:cxn modelId="{D7508306-82A0-4539-8073-D378DAE278C9}" type="presParOf" srcId="{7034DD2F-8350-4DEC-86B4-D13E4B6902C2}" destId="{AABCF06E-D4CD-4454-9DF4-B0DE224031C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5C8DCC-CBA7-47DF-82EF-19815E2CD6E1}"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94D913B4-C511-49E3-8857-1BD3193A9524}">
      <dgm:prSet/>
      <dgm:spPr/>
      <dgm:t>
        <a:bodyPr/>
        <a:lstStyle/>
        <a:p>
          <a:r>
            <a:rPr lang="en-US" dirty="0"/>
            <a:t>Systematic approach involving a series of steps </a:t>
          </a:r>
        </a:p>
      </dgm:t>
    </dgm:pt>
    <dgm:pt modelId="{34B7752C-B07C-4E2F-B897-A5330C4EB029}" type="parTrans" cxnId="{C33F98B1-4C30-4F65-A97F-FB387D0D9253}">
      <dgm:prSet/>
      <dgm:spPr/>
      <dgm:t>
        <a:bodyPr/>
        <a:lstStyle/>
        <a:p>
          <a:endParaRPr lang="en-US"/>
        </a:p>
      </dgm:t>
    </dgm:pt>
    <dgm:pt modelId="{8ED1060D-0AAB-44B1-ADF7-1C25B4F35FC5}" type="sibTrans" cxnId="{C33F98B1-4C30-4F65-A97F-FB387D0D9253}">
      <dgm:prSet/>
      <dgm:spPr/>
      <dgm:t>
        <a:bodyPr/>
        <a:lstStyle/>
        <a:p>
          <a:endParaRPr lang="en-US"/>
        </a:p>
      </dgm:t>
    </dgm:pt>
    <dgm:pt modelId="{7DD0D797-9E51-4A6A-A775-9C5EB492A877}">
      <dgm:prSet/>
      <dgm:spPr/>
      <dgm:t>
        <a:bodyPr/>
        <a:lstStyle/>
        <a:p>
          <a:r>
            <a:rPr lang="en-US" dirty="0"/>
            <a:t>Enables a sales force to close more deals</a:t>
          </a:r>
        </a:p>
      </dgm:t>
    </dgm:pt>
    <dgm:pt modelId="{DEA57850-80D9-4164-9289-BAB225FC8FD9}" type="parTrans" cxnId="{9D637EEC-C460-4A2D-AD76-FA81537B5F59}">
      <dgm:prSet/>
      <dgm:spPr/>
      <dgm:t>
        <a:bodyPr/>
        <a:lstStyle/>
        <a:p>
          <a:endParaRPr lang="en-US"/>
        </a:p>
      </dgm:t>
    </dgm:pt>
    <dgm:pt modelId="{E10855DF-B6B3-4C80-A98D-018A04E7921F}" type="sibTrans" cxnId="{9D637EEC-C460-4A2D-AD76-FA81537B5F59}">
      <dgm:prSet/>
      <dgm:spPr/>
      <dgm:t>
        <a:bodyPr/>
        <a:lstStyle/>
        <a:p>
          <a:endParaRPr lang="en-US"/>
        </a:p>
      </dgm:t>
    </dgm:pt>
    <dgm:pt modelId="{F40CC61D-2A8B-4CDE-86D4-8538BD56D9A7}">
      <dgm:prSet/>
      <dgm:spPr/>
      <dgm:t>
        <a:bodyPr/>
        <a:lstStyle/>
        <a:p>
          <a:r>
            <a:rPr lang="en-US" dirty="0"/>
            <a:t>Increase margins and make more sales through referrals</a:t>
          </a:r>
        </a:p>
      </dgm:t>
    </dgm:pt>
    <dgm:pt modelId="{5CC8B124-1279-4891-A690-379D3BCF1FC7}" type="parTrans" cxnId="{1628A011-8CBA-4D8A-A906-9E3566B7C4A3}">
      <dgm:prSet/>
      <dgm:spPr/>
      <dgm:t>
        <a:bodyPr/>
        <a:lstStyle/>
        <a:p>
          <a:endParaRPr lang="en-US"/>
        </a:p>
      </dgm:t>
    </dgm:pt>
    <dgm:pt modelId="{8866197A-F47D-448B-A2A1-39A168C475DC}" type="sibTrans" cxnId="{1628A011-8CBA-4D8A-A906-9E3566B7C4A3}">
      <dgm:prSet/>
      <dgm:spPr/>
      <dgm:t>
        <a:bodyPr/>
        <a:lstStyle/>
        <a:p>
          <a:endParaRPr lang="en-US"/>
        </a:p>
      </dgm:t>
    </dgm:pt>
    <dgm:pt modelId="{6FD8B12B-A305-48D9-952F-B3F4BF8BF451}">
      <dgm:prSet/>
      <dgm:spPr/>
      <dgm:t>
        <a:bodyPr/>
        <a:lstStyle/>
        <a:p>
          <a:r>
            <a:rPr lang="en-US"/>
            <a:t>It’s a complete cycle </a:t>
          </a:r>
        </a:p>
      </dgm:t>
    </dgm:pt>
    <dgm:pt modelId="{26B48CAF-50F9-4A0E-8141-A55B667E1EE6}" type="parTrans" cxnId="{A9FFB1FB-4B1E-4D75-B281-5EFD9B4CD90D}">
      <dgm:prSet/>
      <dgm:spPr/>
      <dgm:t>
        <a:bodyPr/>
        <a:lstStyle/>
        <a:p>
          <a:endParaRPr lang="en-US"/>
        </a:p>
      </dgm:t>
    </dgm:pt>
    <dgm:pt modelId="{8D356710-DE49-479A-8622-DFAC61DC510A}" type="sibTrans" cxnId="{A9FFB1FB-4B1E-4D75-B281-5EFD9B4CD90D}">
      <dgm:prSet/>
      <dgm:spPr/>
      <dgm:t>
        <a:bodyPr/>
        <a:lstStyle/>
        <a:p>
          <a:endParaRPr lang="en-US"/>
        </a:p>
      </dgm:t>
    </dgm:pt>
    <dgm:pt modelId="{BE864FEA-BC87-4359-9C09-42A0AA87E891}">
      <dgm:prSet/>
      <dgm:spPr/>
      <dgm:t>
        <a:bodyPr/>
        <a:lstStyle/>
        <a:p>
          <a:r>
            <a:rPr lang="en-US"/>
            <a:t>Starts from identifying the customers to closing the deal with them</a:t>
          </a:r>
        </a:p>
      </dgm:t>
    </dgm:pt>
    <dgm:pt modelId="{6E40024B-FEB5-4162-A8D6-FA8149701A34}" type="parTrans" cxnId="{5F461C28-5272-47F0-9EC4-1CC60F227880}">
      <dgm:prSet/>
      <dgm:spPr/>
      <dgm:t>
        <a:bodyPr/>
        <a:lstStyle/>
        <a:p>
          <a:endParaRPr lang="en-US"/>
        </a:p>
      </dgm:t>
    </dgm:pt>
    <dgm:pt modelId="{6D102936-9B36-462E-A9F6-C71A22F1C129}" type="sibTrans" cxnId="{5F461C28-5272-47F0-9EC4-1CC60F227880}">
      <dgm:prSet/>
      <dgm:spPr/>
      <dgm:t>
        <a:bodyPr/>
        <a:lstStyle/>
        <a:p>
          <a:endParaRPr lang="en-US"/>
        </a:p>
      </dgm:t>
    </dgm:pt>
    <dgm:pt modelId="{CB6003CF-0EDE-4734-AB45-D0AAA9874FB9}" type="pres">
      <dgm:prSet presAssocID="{445C8DCC-CBA7-47DF-82EF-19815E2CD6E1}" presName="vert0" presStyleCnt="0">
        <dgm:presLayoutVars>
          <dgm:dir/>
          <dgm:animOne val="branch"/>
          <dgm:animLvl val="lvl"/>
        </dgm:presLayoutVars>
      </dgm:prSet>
      <dgm:spPr/>
      <dgm:t>
        <a:bodyPr/>
        <a:lstStyle/>
        <a:p>
          <a:endParaRPr lang="en-US"/>
        </a:p>
      </dgm:t>
    </dgm:pt>
    <dgm:pt modelId="{8BB0BB3C-700D-41AE-8A4E-DB64D8A4C2B2}" type="pres">
      <dgm:prSet presAssocID="{94D913B4-C511-49E3-8857-1BD3193A9524}" presName="thickLine" presStyleLbl="alignNode1" presStyleIdx="0" presStyleCnt="5"/>
      <dgm:spPr/>
    </dgm:pt>
    <dgm:pt modelId="{B9206013-50F1-4D0B-81A5-AE9DBF4E637A}" type="pres">
      <dgm:prSet presAssocID="{94D913B4-C511-49E3-8857-1BD3193A9524}" presName="horz1" presStyleCnt="0"/>
      <dgm:spPr/>
    </dgm:pt>
    <dgm:pt modelId="{87F47449-F9A9-4B82-A265-A3C5CD266039}" type="pres">
      <dgm:prSet presAssocID="{94D913B4-C511-49E3-8857-1BD3193A9524}" presName="tx1" presStyleLbl="revTx" presStyleIdx="0" presStyleCnt="5"/>
      <dgm:spPr/>
      <dgm:t>
        <a:bodyPr/>
        <a:lstStyle/>
        <a:p>
          <a:endParaRPr lang="en-US"/>
        </a:p>
      </dgm:t>
    </dgm:pt>
    <dgm:pt modelId="{588FA2CD-D962-4D33-B84C-004A2B03FC87}" type="pres">
      <dgm:prSet presAssocID="{94D913B4-C511-49E3-8857-1BD3193A9524}" presName="vert1" presStyleCnt="0"/>
      <dgm:spPr/>
    </dgm:pt>
    <dgm:pt modelId="{83A755A1-1706-4BE5-882E-0FAC5C872520}" type="pres">
      <dgm:prSet presAssocID="{7DD0D797-9E51-4A6A-A775-9C5EB492A877}" presName="thickLine" presStyleLbl="alignNode1" presStyleIdx="1" presStyleCnt="5"/>
      <dgm:spPr/>
    </dgm:pt>
    <dgm:pt modelId="{C715B122-B611-4672-9858-5CC54783EAED}" type="pres">
      <dgm:prSet presAssocID="{7DD0D797-9E51-4A6A-A775-9C5EB492A877}" presName="horz1" presStyleCnt="0"/>
      <dgm:spPr/>
    </dgm:pt>
    <dgm:pt modelId="{C4C45C0C-7BBF-448E-9830-EFFD90EB34BD}" type="pres">
      <dgm:prSet presAssocID="{7DD0D797-9E51-4A6A-A775-9C5EB492A877}" presName="tx1" presStyleLbl="revTx" presStyleIdx="1" presStyleCnt="5"/>
      <dgm:spPr/>
      <dgm:t>
        <a:bodyPr/>
        <a:lstStyle/>
        <a:p>
          <a:endParaRPr lang="en-US"/>
        </a:p>
      </dgm:t>
    </dgm:pt>
    <dgm:pt modelId="{01FA6F67-4075-4C4B-80C8-8DAE6D8DDB32}" type="pres">
      <dgm:prSet presAssocID="{7DD0D797-9E51-4A6A-A775-9C5EB492A877}" presName="vert1" presStyleCnt="0"/>
      <dgm:spPr/>
    </dgm:pt>
    <dgm:pt modelId="{1590A91E-2C47-4D28-9881-5EA7B253248D}" type="pres">
      <dgm:prSet presAssocID="{F40CC61D-2A8B-4CDE-86D4-8538BD56D9A7}" presName="thickLine" presStyleLbl="alignNode1" presStyleIdx="2" presStyleCnt="5"/>
      <dgm:spPr/>
    </dgm:pt>
    <dgm:pt modelId="{BFDB879E-92F8-4B32-8D1E-DA3DEA31B13A}" type="pres">
      <dgm:prSet presAssocID="{F40CC61D-2A8B-4CDE-86D4-8538BD56D9A7}" presName="horz1" presStyleCnt="0"/>
      <dgm:spPr/>
    </dgm:pt>
    <dgm:pt modelId="{CCB4EB25-8376-40BC-844A-CB8278714A28}" type="pres">
      <dgm:prSet presAssocID="{F40CC61D-2A8B-4CDE-86D4-8538BD56D9A7}" presName="tx1" presStyleLbl="revTx" presStyleIdx="2" presStyleCnt="5"/>
      <dgm:spPr/>
      <dgm:t>
        <a:bodyPr/>
        <a:lstStyle/>
        <a:p>
          <a:endParaRPr lang="en-US"/>
        </a:p>
      </dgm:t>
    </dgm:pt>
    <dgm:pt modelId="{C54498D2-798B-4674-896B-FB5DBBEF8AD8}" type="pres">
      <dgm:prSet presAssocID="{F40CC61D-2A8B-4CDE-86D4-8538BD56D9A7}" presName="vert1" presStyleCnt="0"/>
      <dgm:spPr/>
    </dgm:pt>
    <dgm:pt modelId="{D6686D5B-8558-4F1E-B783-676A4E94673C}" type="pres">
      <dgm:prSet presAssocID="{6FD8B12B-A305-48D9-952F-B3F4BF8BF451}" presName="thickLine" presStyleLbl="alignNode1" presStyleIdx="3" presStyleCnt="5"/>
      <dgm:spPr/>
    </dgm:pt>
    <dgm:pt modelId="{DACE1737-C74B-4E80-ACD8-F169109A7AB8}" type="pres">
      <dgm:prSet presAssocID="{6FD8B12B-A305-48D9-952F-B3F4BF8BF451}" presName="horz1" presStyleCnt="0"/>
      <dgm:spPr/>
    </dgm:pt>
    <dgm:pt modelId="{6973369F-C6C6-4759-9245-6AF4FC4DD632}" type="pres">
      <dgm:prSet presAssocID="{6FD8B12B-A305-48D9-952F-B3F4BF8BF451}" presName="tx1" presStyleLbl="revTx" presStyleIdx="3" presStyleCnt="5"/>
      <dgm:spPr/>
      <dgm:t>
        <a:bodyPr/>
        <a:lstStyle/>
        <a:p>
          <a:endParaRPr lang="en-US"/>
        </a:p>
      </dgm:t>
    </dgm:pt>
    <dgm:pt modelId="{863FC661-475B-4C6E-8042-437990D3A0F7}" type="pres">
      <dgm:prSet presAssocID="{6FD8B12B-A305-48D9-952F-B3F4BF8BF451}" presName="vert1" presStyleCnt="0"/>
      <dgm:spPr/>
    </dgm:pt>
    <dgm:pt modelId="{004910C9-BC73-4CBD-A0FE-3CCACCBA49C7}" type="pres">
      <dgm:prSet presAssocID="{BE864FEA-BC87-4359-9C09-42A0AA87E891}" presName="thickLine" presStyleLbl="alignNode1" presStyleIdx="4" presStyleCnt="5"/>
      <dgm:spPr/>
    </dgm:pt>
    <dgm:pt modelId="{5EB33C20-9C89-4F6C-8259-83B69E794E14}" type="pres">
      <dgm:prSet presAssocID="{BE864FEA-BC87-4359-9C09-42A0AA87E891}" presName="horz1" presStyleCnt="0"/>
      <dgm:spPr/>
    </dgm:pt>
    <dgm:pt modelId="{94BE06F3-6F35-4C1E-9F84-D73AA319A799}" type="pres">
      <dgm:prSet presAssocID="{BE864FEA-BC87-4359-9C09-42A0AA87E891}" presName="tx1" presStyleLbl="revTx" presStyleIdx="4" presStyleCnt="5"/>
      <dgm:spPr/>
      <dgm:t>
        <a:bodyPr/>
        <a:lstStyle/>
        <a:p>
          <a:endParaRPr lang="en-US"/>
        </a:p>
      </dgm:t>
    </dgm:pt>
    <dgm:pt modelId="{58AF783F-82BE-4ADA-91E5-5A9B5E745F52}" type="pres">
      <dgm:prSet presAssocID="{BE864FEA-BC87-4359-9C09-42A0AA87E891}" presName="vert1" presStyleCnt="0"/>
      <dgm:spPr/>
    </dgm:pt>
  </dgm:ptLst>
  <dgm:cxnLst>
    <dgm:cxn modelId="{C991A298-606D-468C-A1D5-233A4B3E30AB}" type="presOf" srcId="{445C8DCC-CBA7-47DF-82EF-19815E2CD6E1}" destId="{CB6003CF-0EDE-4734-AB45-D0AAA9874FB9}" srcOrd="0" destOrd="0" presId="urn:microsoft.com/office/officeart/2008/layout/LinedList"/>
    <dgm:cxn modelId="{DC369BBA-A579-4739-9185-395DA4C8191D}" type="presOf" srcId="{6FD8B12B-A305-48D9-952F-B3F4BF8BF451}" destId="{6973369F-C6C6-4759-9245-6AF4FC4DD632}" srcOrd="0" destOrd="0" presId="urn:microsoft.com/office/officeart/2008/layout/LinedList"/>
    <dgm:cxn modelId="{735A079B-8990-4F74-ADBC-43A4A332C3B9}" type="presOf" srcId="{BE864FEA-BC87-4359-9C09-42A0AA87E891}" destId="{94BE06F3-6F35-4C1E-9F84-D73AA319A799}" srcOrd="0" destOrd="0" presId="urn:microsoft.com/office/officeart/2008/layout/LinedList"/>
    <dgm:cxn modelId="{3C410B82-AB18-4E05-846F-0D02460D698B}" type="presOf" srcId="{F40CC61D-2A8B-4CDE-86D4-8538BD56D9A7}" destId="{CCB4EB25-8376-40BC-844A-CB8278714A28}" srcOrd="0" destOrd="0" presId="urn:microsoft.com/office/officeart/2008/layout/LinedList"/>
    <dgm:cxn modelId="{5F461C28-5272-47F0-9EC4-1CC60F227880}" srcId="{445C8DCC-CBA7-47DF-82EF-19815E2CD6E1}" destId="{BE864FEA-BC87-4359-9C09-42A0AA87E891}" srcOrd="4" destOrd="0" parTransId="{6E40024B-FEB5-4162-A8D6-FA8149701A34}" sibTransId="{6D102936-9B36-462E-A9F6-C71A22F1C129}"/>
    <dgm:cxn modelId="{C632F3AA-6251-408A-9339-C7A16DF6B1A2}" type="presOf" srcId="{7DD0D797-9E51-4A6A-A775-9C5EB492A877}" destId="{C4C45C0C-7BBF-448E-9830-EFFD90EB34BD}" srcOrd="0" destOrd="0" presId="urn:microsoft.com/office/officeart/2008/layout/LinedList"/>
    <dgm:cxn modelId="{1628A011-8CBA-4D8A-A906-9E3566B7C4A3}" srcId="{445C8DCC-CBA7-47DF-82EF-19815E2CD6E1}" destId="{F40CC61D-2A8B-4CDE-86D4-8538BD56D9A7}" srcOrd="2" destOrd="0" parTransId="{5CC8B124-1279-4891-A690-379D3BCF1FC7}" sibTransId="{8866197A-F47D-448B-A2A1-39A168C475DC}"/>
    <dgm:cxn modelId="{9D637EEC-C460-4A2D-AD76-FA81537B5F59}" srcId="{445C8DCC-CBA7-47DF-82EF-19815E2CD6E1}" destId="{7DD0D797-9E51-4A6A-A775-9C5EB492A877}" srcOrd="1" destOrd="0" parTransId="{DEA57850-80D9-4164-9289-BAB225FC8FD9}" sibTransId="{E10855DF-B6B3-4C80-A98D-018A04E7921F}"/>
    <dgm:cxn modelId="{C33F98B1-4C30-4F65-A97F-FB387D0D9253}" srcId="{445C8DCC-CBA7-47DF-82EF-19815E2CD6E1}" destId="{94D913B4-C511-49E3-8857-1BD3193A9524}" srcOrd="0" destOrd="0" parTransId="{34B7752C-B07C-4E2F-B897-A5330C4EB029}" sibTransId="{8ED1060D-0AAB-44B1-ADF7-1C25B4F35FC5}"/>
    <dgm:cxn modelId="{5EDDF737-EEB8-4928-85B5-7E4E371CCC1D}" type="presOf" srcId="{94D913B4-C511-49E3-8857-1BD3193A9524}" destId="{87F47449-F9A9-4B82-A265-A3C5CD266039}" srcOrd="0" destOrd="0" presId="urn:microsoft.com/office/officeart/2008/layout/LinedList"/>
    <dgm:cxn modelId="{A9FFB1FB-4B1E-4D75-B281-5EFD9B4CD90D}" srcId="{445C8DCC-CBA7-47DF-82EF-19815E2CD6E1}" destId="{6FD8B12B-A305-48D9-952F-B3F4BF8BF451}" srcOrd="3" destOrd="0" parTransId="{26B48CAF-50F9-4A0E-8141-A55B667E1EE6}" sibTransId="{8D356710-DE49-479A-8622-DFAC61DC510A}"/>
    <dgm:cxn modelId="{ED8990F9-A4ED-40D0-890A-5D650607C3A3}" type="presParOf" srcId="{CB6003CF-0EDE-4734-AB45-D0AAA9874FB9}" destId="{8BB0BB3C-700D-41AE-8A4E-DB64D8A4C2B2}" srcOrd="0" destOrd="0" presId="urn:microsoft.com/office/officeart/2008/layout/LinedList"/>
    <dgm:cxn modelId="{5C87FFAB-0B20-4EF3-87C0-1615E06055A3}" type="presParOf" srcId="{CB6003CF-0EDE-4734-AB45-D0AAA9874FB9}" destId="{B9206013-50F1-4D0B-81A5-AE9DBF4E637A}" srcOrd="1" destOrd="0" presId="urn:microsoft.com/office/officeart/2008/layout/LinedList"/>
    <dgm:cxn modelId="{8410063F-60AF-4A6A-8ABF-209F692A0CAB}" type="presParOf" srcId="{B9206013-50F1-4D0B-81A5-AE9DBF4E637A}" destId="{87F47449-F9A9-4B82-A265-A3C5CD266039}" srcOrd="0" destOrd="0" presId="urn:microsoft.com/office/officeart/2008/layout/LinedList"/>
    <dgm:cxn modelId="{8066FF33-D012-45ED-B3FA-90F5BF98933C}" type="presParOf" srcId="{B9206013-50F1-4D0B-81A5-AE9DBF4E637A}" destId="{588FA2CD-D962-4D33-B84C-004A2B03FC87}" srcOrd="1" destOrd="0" presId="urn:microsoft.com/office/officeart/2008/layout/LinedList"/>
    <dgm:cxn modelId="{4D306F8C-C3A3-4599-9936-652BFF5757B6}" type="presParOf" srcId="{CB6003CF-0EDE-4734-AB45-D0AAA9874FB9}" destId="{83A755A1-1706-4BE5-882E-0FAC5C872520}" srcOrd="2" destOrd="0" presId="urn:microsoft.com/office/officeart/2008/layout/LinedList"/>
    <dgm:cxn modelId="{7046AA9E-FC19-46CE-BC1D-153D4AD24ECF}" type="presParOf" srcId="{CB6003CF-0EDE-4734-AB45-D0AAA9874FB9}" destId="{C715B122-B611-4672-9858-5CC54783EAED}" srcOrd="3" destOrd="0" presId="urn:microsoft.com/office/officeart/2008/layout/LinedList"/>
    <dgm:cxn modelId="{4B2D22E7-2351-466C-8C67-1CF6D9177D5E}" type="presParOf" srcId="{C715B122-B611-4672-9858-5CC54783EAED}" destId="{C4C45C0C-7BBF-448E-9830-EFFD90EB34BD}" srcOrd="0" destOrd="0" presId="urn:microsoft.com/office/officeart/2008/layout/LinedList"/>
    <dgm:cxn modelId="{DD9E8CDA-E5E7-4378-A153-62E71B364DAC}" type="presParOf" srcId="{C715B122-B611-4672-9858-5CC54783EAED}" destId="{01FA6F67-4075-4C4B-80C8-8DAE6D8DDB32}" srcOrd="1" destOrd="0" presId="urn:microsoft.com/office/officeart/2008/layout/LinedList"/>
    <dgm:cxn modelId="{4F68A6A0-D94E-4BBD-B39E-21C447E7BD79}" type="presParOf" srcId="{CB6003CF-0EDE-4734-AB45-D0AAA9874FB9}" destId="{1590A91E-2C47-4D28-9881-5EA7B253248D}" srcOrd="4" destOrd="0" presId="urn:microsoft.com/office/officeart/2008/layout/LinedList"/>
    <dgm:cxn modelId="{F564300F-87A5-43A6-B42B-DB2B1A87D157}" type="presParOf" srcId="{CB6003CF-0EDE-4734-AB45-D0AAA9874FB9}" destId="{BFDB879E-92F8-4B32-8D1E-DA3DEA31B13A}" srcOrd="5" destOrd="0" presId="urn:microsoft.com/office/officeart/2008/layout/LinedList"/>
    <dgm:cxn modelId="{246EB5F1-A9DF-47F2-8866-D1F702FE0C03}" type="presParOf" srcId="{BFDB879E-92F8-4B32-8D1E-DA3DEA31B13A}" destId="{CCB4EB25-8376-40BC-844A-CB8278714A28}" srcOrd="0" destOrd="0" presId="urn:microsoft.com/office/officeart/2008/layout/LinedList"/>
    <dgm:cxn modelId="{DFB9268C-0B10-49E4-A041-C51AB9035D93}" type="presParOf" srcId="{BFDB879E-92F8-4B32-8D1E-DA3DEA31B13A}" destId="{C54498D2-798B-4674-896B-FB5DBBEF8AD8}" srcOrd="1" destOrd="0" presId="urn:microsoft.com/office/officeart/2008/layout/LinedList"/>
    <dgm:cxn modelId="{3A351AE2-6B7B-4659-9590-651D0B3FE92D}" type="presParOf" srcId="{CB6003CF-0EDE-4734-AB45-D0AAA9874FB9}" destId="{D6686D5B-8558-4F1E-B783-676A4E94673C}" srcOrd="6" destOrd="0" presId="urn:microsoft.com/office/officeart/2008/layout/LinedList"/>
    <dgm:cxn modelId="{F7901210-5FF2-4582-9429-672F34DC2928}" type="presParOf" srcId="{CB6003CF-0EDE-4734-AB45-D0AAA9874FB9}" destId="{DACE1737-C74B-4E80-ACD8-F169109A7AB8}" srcOrd="7" destOrd="0" presId="urn:microsoft.com/office/officeart/2008/layout/LinedList"/>
    <dgm:cxn modelId="{B4ECE72E-C6B7-46FE-BF22-876A939E8F5D}" type="presParOf" srcId="{DACE1737-C74B-4E80-ACD8-F169109A7AB8}" destId="{6973369F-C6C6-4759-9245-6AF4FC4DD632}" srcOrd="0" destOrd="0" presId="urn:microsoft.com/office/officeart/2008/layout/LinedList"/>
    <dgm:cxn modelId="{18C16485-E652-47A2-BE19-9285E0B0A2E8}" type="presParOf" srcId="{DACE1737-C74B-4E80-ACD8-F169109A7AB8}" destId="{863FC661-475B-4C6E-8042-437990D3A0F7}" srcOrd="1" destOrd="0" presId="urn:microsoft.com/office/officeart/2008/layout/LinedList"/>
    <dgm:cxn modelId="{E69125A7-858D-494C-B0A9-73D733007308}" type="presParOf" srcId="{CB6003CF-0EDE-4734-AB45-D0AAA9874FB9}" destId="{004910C9-BC73-4CBD-A0FE-3CCACCBA49C7}" srcOrd="8" destOrd="0" presId="urn:microsoft.com/office/officeart/2008/layout/LinedList"/>
    <dgm:cxn modelId="{5F535F39-FF8A-4BD1-8DC2-FBC2E6B343CE}" type="presParOf" srcId="{CB6003CF-0EDE-4734-AB45-D0AAA9874FB9}" destId="{5EB33C20-9C89-4F6C-8259-83B69E794E14}" srcOrd="9" destOrd="0" presId="urn:microsoft.com/office/officeart/2008/layout/LinedList"/>
    <dgm:cxn modelId="{091EDAA5-3315-41E3-B4AE-3BEC4DC21C3E}" type="presParOf" srcId="{5EB33C20-9C89-4F6C-8259-83B69E794E14}" destId="{94BE06F3-6F35-4C1E-9F84-D73AA319A799}" srcOrd="0" destOrd="0" presId="urn:microsoft.com/office/officeart/2008/layout/LinedList"/>
    <dgm:cxn modelId="{5F9E3882-CAD8-4AB1-BE7C-F72B68765D83}" type="presParOf" srcId="{5EB33C20-9C89-4F6C-8259-83B69E794E14}" destId="{58AF783F-82BE-4ADA-91E5-5A9B5E745F5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17C345-8CE5-418E-8696-36326C83366F}"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83936210-4D3A-46A7-B024-FCD20AB2992E}">
      <dgm:prSet phldrT="[Text]"/>
      <dgm:spPr/>
      <dgm:t>
        <a:bodyPr/>
        <a:lstStyle/>
        <a:p>
          <a:r>
            <a:rPr lang="en-US" dirty="0"/>
            <a:t>Gaining Product/Process Knowledge</a:t>
          </a:r>
        </a:p>
      </dgm:t>
    </dgm:pt>
    <dgm:pt modelId="{293C29D7-6E5D-45D9-A01E-4EC277E13D36}" type="parTrans" cxnId="{1C29FDA2-F0F7-460D-A429-D458E8F59A3C}">
      <dgm:prSet/>
      <dgm:spPr/>
      <dgm:t>
        <a:bodyPr/>
        <a:lstStyle/>
        <a:p>
          <a:endParaRPr lang="en-US"/>
        </a:p>
      </dgm:t>
    </dgm:pt>
    <dgm:pt modelId="{0EA8F0D2-F73B-4FCA-81B0-AFC6A52DFF9C}" type="sibTrans" cxnId="{1C29FDA2-F0F7-460D-A429-D458E8F59A3C}">
      <dgm:prSet/>
      <dgm:spPr/>
      <dgm:t>
        <a:bodyPr/>
        <a:lstStyle/>
        <a:p>
          <a:endParaRPr lang="en-US" dirty="0"/>
        </a:p>
      </dgm:t>
    </dgm:pt>
    <dgm:pt modelId="{1881882C-E7F6-4396-BBCA-9D6C3D7BBA6E}">
      <dgm:prSet phldrT="[Text]"/>
      <dgm:spPr/>
      <dgm:t>
        <a:bodyPr/>
        <a:lstStyle/>
        <a:p>
          <a:r>
            <a:rPr lang="en-US"/>
            <a:t>Prospecting</a:t>
          </a:r>
          <a:endParaRPr lang="en-US" dirty="0"/>
        </a:p>
      </dgm:t>
    </dgm:pt>
    <dgm:pt modelId="{778B8605-A077-4F2F-AAC9-2EE900A57A2D}" type="parTrans" cxnId="{D6BF8003-0B13-4525-B7C0-3891AB06F161}">
      <dgm:prSet/>
      <dgm:spPr/>
      <dgm:t>
        <a:bodyPr/>
        <a:lstStyle/>
        <a:p>
          <a:endParaRPr lang="en-US"/>
        </a:p>
      </dgm:t>
    </dgm:pt>
    <dgm:pt modelId="{1826DC93-5C8E-444D-A831-747B9464D955}" type="sibTrans" cxnId="{D6BF8003-0B13-4525-B7C0-3891AB06F161}">
      <dgm:prSet/>
      <dgm:spPr/>
      <dgm:t>
        <a:bodyPr/>
        <a:lstStyle/>
        <a:p>
          <a:endParaRPr lang="en-US" dirty="0"/>
        </a:p>
      </dgm:t>
    </dgm:pt>
    <dgm:pt modelId="{0DA3199D-DBA3-4467-9629-B8E74BF3C613}">
      <dgm:prSet phldrT="[Text]"/>
      <dgm:spPr/>
      <dgm:t>
        <a:bodyPr/>
        <a:lstStyle/>
        <a:p>
          <a:r>
            <a:rPr lang="en-US"/>
            <a:t>Approaching</a:t>
          </a:r>
          <a:endParaRPr lang="en-US" dirty="0"/>
        </a:p>
      </dgm:t>
    </dgm:pt>
    <dgm:pt modelId="{483004FB-00EC-4B41-B7D2-961C322AD4FA}" type="parTrans" cxnId="{3373A95B-7165-4318-ADB7-A939E5DA0CEE}">
      <dgm:prSet/>
      <dgm:spPr/>
      <dgm:t>
        <a:bodyPr/>
        <a:lstStyle/>
        <a:p>
          <a:endParaRPr lang="en-US"/>
        </a:p>
      </dgm:t>
    </dgm:pt>
    <dgm:pt modelId="{51407769-D8F9-4A69-8E2E-6BD85D217058}" type="sibTrans" cxnId="{3373A95B-7165-4318-ADB7-A939E5DA0CEE}">
      <dgm:prSet/>
      <dgm:spPr/>
      <dgm:t>
        <a:bodyPr/>
        <a:lstStyle/>
        <a:p>
          <a:endParaRPr lang="en-US" dirty="0"/>
        </a:p>
      </dgm:t>
    </dgm:pt>
    <dgm:pt modelId="{D059C0E8-D0EC-4282-B3A6-1629C49F47D4}">
      <dgm:prSet phldrT="[Text]"/>
      <dgm:spPr/>
      <dgm:t>
        <a:bodyPr/>
        <a:lstStyle/>
        <a:p>
          <a:r>
            <a:rPr lang="en-US"/>
            <a:t>Assessing Needs</a:t>
          </a:r>
          <a:endParaRPr lang="en-US" dirty="0"/>
        </a:p>
      </dgm:t>
    </dgm:pt>
    <dgm:pt modelId="{6F58AD26-963C-49C6-ADCD-D0E71FCCD68D}" type="parTrans" cxnId="{493CE220-A48D-4DD2-ABE4-A448B363D032}">
      <dgm:prSet/>
      <dgm:spPr/>
      <dgm:t>
        <a:bodyPr/>
        <a:lstStyle/>
        <a:p>
          <a:endParaRPr lang="en-US"/>
        </a:p>
      </dgm:t>
    </dgm:pt>
    <dgm:pt modelId="{78A695C3-D28B-4A49-9480-13076B70714B}" type="sibTrans" cxnId="{493CE220-A48D-4DD2-ABE4-A448B363D032}">
      <dgm:prSet/>
      <dgm:spPr/>
      <dgm:t>
        <a:bodyPr/>
        <a:lstStyle/>
        <a:p>
          <a:endParaRPr lang="en-US" dirty="0"/>
        </a:p>
      </dgm:t>
    </dgm:pt>
    <dgm:pt modelId="{C398C1CD-C617-48E3-8857-687FD47975C0}">
      <dgm:prSet phldrT="[Text]"/>
      <dgm:spPr/>
      <dgm:t>
        <a:bodyPr/>
        <a:lstStyle/>
        <a:p>
          <a:r>
            <a:rPr lang="en-US"/>
            <a:t>Presenting</a:t>
          </a:r>
          <a:endParaRPr lang="en-US" dirty="0"/>
        </a:p>
      </dgm:t>
    </dgm:pt>
    <dgm:pt modelId="{BF442CA4-69D6-4CC3-973D-B90A08B791C2}" type="parTrans" cxnId="{8D048E2B-209E-461F-A8D3-361D841AD029}">
      <dgm:prSet/>
      <dgm:spPr/>
      <dgm:t>
        <a:bodyPr/>
        <a:lstStyle/>
        <a:p>
          <a:endParaRPr lang="en-US"/>
        </a:p>
      </dgm:t>
    </dgm:pt>
    <dgm:pt modelId="{6AC6BB82-D0EF-465B-99B2-87EA5704B698}" type="sibTrans" cxnId="{8D048E2B-209E-461F-A8D3-361D841AD029}">
      <dgm:prSet/>
      <dgm:spPr/>
      <dgm:t>
        <a:bodyPr/>
        <a:lstStyle/>
        <a:p>
          <a:endParaRPr lang="en-US" dirty="0"/>
        </a:p>
      </dgm:t>
    </dgm:pt>
    <dgm:pt modelId="{43472A90-F8D8-40B2-BF77-8612DF41C7F1}">
      <dgm:prSet phldrT="[Text]"/>
      <dgm:spPr/>
      <dgm:t>
        <a:bodyPr/>
        <a:lstStyle/>
        <a:p>
          <a:r>
            <a:rPr lang="en-US"/>
            <a:t>Closing</a:t>
          </a:r>
          <a:endParaRPr lang="en-US" dirty="0"/>
        </a:p>
      </dgm:t>
    </dgm:pt>
    <dgm:pt modelId="{3BF486DF-6622-4FE0-A20F-F64BE674649A}" type="parTrans" cxnId="{83A86E81-4DD8-4A7F-AA71-25BEC157B1A8}">
      <dgm:prSet/>
      <dgm:spPr/>
      <dgm:t>
        <a:bodyPr/>
        <a:lstStyle/>
        <a:p>
          <a:endParaRPr lang="en-US"/>
        </a:p>
      </dgm:t>
    </dgm:pt>
    <dgm:pt modelId="{5A5C36BC-90C9-4791-AADF-A6B73A938D59}" type="sibTrans" cxnId="{83A86E81-4DD8-4A7F-AA71-25BEC157B1A8}">
      <dgm:prSet/>
      <dgm:spPr/>
      <dgm:t>
        <a:bodyPr/>
        <a:lstStyle/>
        <a:p>
          <a:endParaRPr lang="en-US" dirty="0"/>
        </a:p>
      </dgm:t>
    </dgm:pt>
    <dgm:pt modelId="{4ADBB6C4-A54E-4C13-81A4-92AC8E792396}">
      <dgm:prSet phldrT="[Text]"/>
      <dgm:spPr/>
      <dgm:t>
        <a:bodyPr/>
        <a:lstStyle/>
        <a:p>
          <a:r>
            <a:rPr lang="en-US"/>
            <a:t>Follow Up/On-Boarding</a:t>
          </a:r>
          <a:endParaRPr lang="en-US" dirty="0"/>
        </a:p>
      </dgm:t>
    </dgm:pt>
    <dgm:pt modelId="{28AA2694-A1DA-423D-A6CD-79743B1F9D07}" type="parTrans" cxnId="{B79F3C6C-BF26-4DC7-B685-E545E825FCFB}">
      <dgm:prSet/>
      <dgm:spPr/>
      <dgm:t>
        <a:bodyPr/>
        <a:lstStyle/>
        <a:p>
          <a:endParaRPr lang="en-US"/>
        </a:p>
      </dgm:t>
    </dgm:pt>
    <dgm:pt modelId="{7BB6469A-93BA-4598-AE83-BD9BA89A63A3}" type="sibTrans" cxnId="{B79F3C6C-BF26-4DC7-B685-E545E825FCFB}">
      <dgm:prSet/>
      <dgm:spPr/>
      <dgm:t>
        <a:bodyPr/>
        <a:lstStyle/>
        <a:p>
          <a:endParaRPr lang="en-US"/>
        </a:p>
      </dgm:t>
    </dgm:pt>
    <dgm:pt modelId="{BB8B37F6-E923-4933-B6EB-CAEAB1D9A7EB}" type="pres">
      <dgm:prSet presAssocID="{8017C345-8CE5-418E-8696-36326C83366F}" presName="vert0" presStyleCnt="0">
        <dgm:presLayoutVars>
          <dgm:dir/>
          <dgm:animOne val="branch"/>
          <dgm:animLvl val="lvl"/>
        </dgm:presLayoutVars>
      </dgm:prSet>
      <dgm:spPr/>
      <dgm:t>
        <a:bodyPr/>
        <a:lstStyle/>
        <a:p>
          <a:endParaRPr lang="en-US"/>
        </a:p>
      </dgm:t>
    </dgm:pt>
    <dgm:pt modelId="{9DC24258-C8FE-4A61-9867-B51E79C24949}" type="pres">
      <dgm:prSet presAssocID="{83936210-4D3A-46A7-B024-FCD20AB2992E}" presName="thickLine" presStyleLbl="alignNode1" presStyleIdx="0" presStyleCnt="7"/>
      <dgm:spPr/>
    </dgm:pt>
    <dgm:pt modelId="{417C7530-32B1-4F4A-8E71-BCADF2CA6BE3}" type="pres">
      <dgm:prSet presAssocID="{83936210-4D3A-46A7-B024-FCD20AB2992E}" presName="horz1" presStyleCnt="0"/>
      <dgm:spPr/>
    </dgm:pt>
    <dgm:pt modelId="{B97D03CF-0D45-489E-912F-7F7E3E48A5C6}" type="pres">
      <dgm:prSet presAssocID="{83936210-4D3A-46A7-B024-FCD20AB2992E}" presName="tx1" presStyleLbl="revTx" presStyleIdx="0" presStyleCnt="7"/>
      <dgm:spPr/>
      <dgm:t>
        <a:bodyPr/>
        <a:lstStyle/>
        <a:p>
          <a:endParaRPr lang="en-US"/>
        </a:p>
      </dgm:t>
    </dgm:pt>
    <dgm:pt modelId="{0CFC3865-066E-4ED3-B9EE-D0310B958A55}" type="pres">
      <dgm:prSet presAssocID="{83936210-4D3A-46A7-B024-FCD20AB2992E}" presName="vert1" presStyleCnt="0"/>
      <dgm:spPr/>
    </dgm:pt>
    <dgm:pt modelId="{4C54A968-A33C-46F2-9C70-84FD1CC5C961}" type="pres">
      <dgm:prSet presAssocID="{1881882C-E7F6-4396-BBCA-9D6C3D7BBA6E}" presName="thickLine" presStyleLbl="alignNode1" presStyleIdx="1" presStyleCnt="7"/>
      <dgm:spPr/>
    </dgm:pt>
    <dgm:pt modelId="{CE58F4B6-0335-414D-961B-6D7E9FF09EE1}" type="pres">
      <dgm:prSet presAssocID="{1881882C-E7F6-4396-BBCA-9D6C3D7BBA6E}" presName="horz1" presStyleCnt="0"/>
      <dgm:spPr/>
    </dgm:pt>
    <dgm:pt modelId="{2B9CE28E-63BA-41B2-A87B-31C5058360C1}" type="pres">
      <dgm:prSet presAssocID="{1881882C-E7F6-4396-BBCA-9D6C3D7BBA6E}" presName="tx1" presStyleLbl="revTx" presStyleIdx="1" presStyleCnt="7"/>
      <dgm:spPr/>
      <dgm:t>
        <a:bodyPr/>
        <a:lstStyle/>
        <a:p>
          <a:endParaRPr lang="en-US"/>
        </a:p>
      </dgm:t>
    </dgm:pt>
    <dgm:pt modelId="{BE13F729-694B-4F21-AED7-10216179233E}" type="pres">
      <dgm:prSet presAssocID="{1881882C-E7F6-4396-BBCA-9D6C3D7BBA6E}" presName="vert1" presStyleCnt="0"/>
      <dgm:spPr/>
    </dgm:pt>
    <dgm:pt modelId="{665160CF-7749-4478-AC90-527CF8D2A6D8}" type="pres">
      <dgm:prSet presAssocID="{0DA3199D-DBA3-4467-9629-B8E74BF3C613}" presName="thickLine" presStyleLbl="alignNode1" presStyleIdx="2" presStyleCnt="7"/>
      <dgm:spPr/>
    </dgm:pt>
    <dgm:pt modelId="{016C1AC7-1F9A-4BC9-B249-6855FE67CA50}" type="pres">
      <dgm:prSet presAssocID="{0DA3199D-DBA3-4467-9629-B8E74BF3C613}" presName="horz1" presStyleCnt="0"/>
      <dgm:spPr/>
    </dgm:pt>
    <dgm:pt modelId="{5773CF03-6CF6-4F9C-B01F-D6C3D8FD2D7B}" type="pres">
      <dgm:prSet presAssocID="{0DA3199D-DBA3-4467-9629-B8E74BF3C613}" presName="tx1" presStyleLbl="revTx" presStyleIdx="2" presStyleCnt="7"/>
      <dgm:spPr/>
      <dgm:t>
        <a:bodyPr/>
        <a:lstStyle/>
        <a:p>
          <a:endParaRPr lang="en-US"/>
        </a:p>
      </dgm:t>
    </dgm:pt>
    <dgm:pt modelId="{BEB12589-51EB-47A2-ADAC-E0FCF2975205}" type="pres">
      <dgm:prSet presAssocID="{0DA3199D-DBA3-4467-9629-B8E74BF3C613}" presName="vert1" presStyleCnt="0"/>
      <dgm:spPr/>
    </dgm:pt>
    <dgm:pt modelId="{796A61C9-A32F-4962-ABFE-450ABC3676F6}" type="pres">
      <dgm:prSet presAssocID="{D059C0E8-D0EC-4282-B3A6-1629C49F47D4}" presName="thickLine" presStyleLbl="alignNode1" presStyleIdx="3" presStyleCnt="7"/>
      <dgm:spPr/>
    </dgm:pt>
    <dgm:pt modelId="{17819E03-685F-48DD-B7BD-F77128484684}" type="pres">
      <dgm:prSet presAssocID="{D059C0E8-D0EC-4282-B3A6-1629C49F47D4}" presName="horz1" presStyleCnt="0"/>
      <dgm:spPr/>
    </dgm:pt>
    <dgm:pt modelId="{BC8377CB-86D5-4EB4-8EBC-847D81030CD8}" type="pres">
      <dgm:prSet presAssocID="{D059C0E8-D0EC-4282-B3A6-1629C49F47D4}" presName="tx1" presStyleLbl="revTx" presStyleIdx="3" presStyleCnt="7"/>
      <dgm:spPr/>
      <dgm:t>
        <a:bodyPr/>
        <a:lstStyle/>
        <a:p>
          <a:endParaRPr lang="en-US"/>
        </a:p>
      </dgm:t>
    </dgm:pt>
    <dgm:pt modelId="{37BFAE71-D83C-4C87-888F-1CB30D1EFDD0}" type="pres">
      <dgm:prSet presAssocID="{D059C0E8-D0EC-4282-B3A6-1629C49F47D4}" presName="vert1" presStyleCnt="0"/>
      <dgm:spPr/>
    </dgm:pt>
    <dgm:pt modelId="{FFD12C20-7B2F-4E98-AF07-9A08B35173A8}" type="pres">
      <dgm:prSet presAssocID="{C398C1CD-C617-48E3-8857-687FD47975C0}" presName="thickLine" presStyleLbl="alignNode1" presStyleIdx="4" presStyleCnt="7"/>
      <dgm:spPr/>
    </dgm:pt>
    <dgm:pt modelId="{D653DD8B-1FDA-4C7B-864D-C18583C444B4}" type="pres">
      <dgm:prSet presAssocID="{C398C1CD-C617-48E3-8857-687FD47975C0}" presName="horz1" presStyleCnt="0"/>
      <dgm:spPr/>
    </dgm:pt>
    <dgm:pt modelId="{6452DC9D-5FE2-4700-B9B7-68C1BFD88631}" type="pres">
      <dgm:prSet presAssocID="{C398C1CD-C617-48E3-8857-687FD47975C0}" presName="tx1" presStyleLbl="revTx" presStyleIdx="4" presStyleCnt="7"/>
      <dgm:spPr/>
      <dgm:t>
        <a:bodyPr/>
        <a:lstStyle/>
        <a:p>
          <a:endParaRPr lang="en-US"/>
        </a:p>
      </dgm:t>
    </dgm:pt>
    <dgm:pt modelId="{0F99FD7B-33CC-44F4-8C43-A94C70810A2F}" type="pres">
      <dgm:prSet presAssocID="{C398C1CD-C617-48E3-8857-687FD47975C0}" presName="vert1" presStyleCnt="0"/>
      <dgm:spPr/>
    </dgm:pt>
    <dgm:pt modelId="{5FE4BD82-401D-4759-BA82-BDF4A5CBF2F0}" type="pres">
      <dgm:prSet presAssocID="{43472A90-F8D8-40B2-BF77-8612DF41C7F1}" presName="thickLine" presStyleLbl="alignNode1" presStyleIdx="5" presStyleCnt="7"/>
      <dgm:spPr/>
    </dgm:pt>
    <dgm:pt modelId="{0F1A736D-AF08-4A67-BC41-E1FFC13841B1}" type="pres">
      <dgm:prSet presAssocID="{43472A90-F8D8-40B2-BF77-8612DF41C7F1}" presName="horz1" presStyleCnt="0"/>
      <dgm:spPr/>
    </dgm:pt>
    <dgm:pt modelId="{37A324D5-FF35-4B61-9F4C-88AA565AE035}" type="pres">
      <dgm:prSet presAssocID="{43472A90-F8D8-40B2-BF77-8612DF41C7F1}" presName="tx1" presStyleLbl="revTx" presStyleIdx="5" presStyleCnt="7"/>
      <dgm:spPr/>
      <dgm:t>
        <a:bodyPr/>
        <a:lstStyle/>
        <a:p>
          <a:endParaRPr lang="en-US"/>
        </a:p>
      </dgm:t>
    </dgm:pt>
    <dgm:pt modelId="{9B000872-19F8-4D71-ACAB-F1B5D218468F}" type="pres">
      <dgm:prSet presAssocID="{43472A90-F8D8-40B2-BF77-8612DF41C7F1}" presName="vert1" presStyleCnt="0"/>
      <dgm:spPr/>
    </dgm:pt>
    <dgm:pt modelId="{F1542DBB-F171-407D-B710-7BE70EBC957B}" type="pres">
      <dgm:prSet presAssocID="{4ADBB6C4-A54E-4C13-81A4-92AC8E792396}" presName="thickLine" presStyleLbl="alignNode1" presStyleIdx="6" presStyleCnt="7"/>
      <dgm:spPr/>
    </dgm:pt>
    <dgm:pt modelId="{18EE15E2-68E2-46A5-B6E3-B6CEA25FA959}" type="pres">
      <dgm:prSet presAssocID="{4ADBB6C4-A54E-4C13-81A4-92AC8E792396}" presName="horz1" presStyleCnt="0"/>
      <dgm:spPr/>
    </dgm:pt>
    <dgm:pt modelId="{3F867AE7-7C5F-428C-85B5-A347BA18CA32}" type="pres">
      <dgm:prSet presAssocID="{4ADBB6C4-A54E-4C13-81A4-92AC8E792396}" presName="tx1" presStyleLbl="revTx" presStyleIdx="6" presStyleCnt="7"/>
      <dgm:spPr/>
      <dgm:t>
        <a:bodyPr/>
        <a:lstStyle/>
        <a:p>
          <a:endParaRPr lang="en-US"/>
        </a:p>
      </dgm:t>
    </dgm:pt>
    <dgm:pt modelId="{67D743B1-3770-4357-BA81-732FFB9C8F79}" type="pres">
      <dgm:prSet presAssocID="{4ADBB6C4-A54E-4C13-81A4-92AC8E792396}" presName="vert1" presStyleCnt="0"/>
      <dgm:spPr/>
    </dgm:pt>
  </dgm:ptLst>
  <dgm:cxnLst>
    <dgm:cxn modelId="{4AEFDEFC-579B-44EE-AD2C-864E5EF85032}" type="presOf" srcId="{83936210-4D3A-46A7-B024-FCD20AB2992E}" destId="{B97D03CF-0D45-489E-912F-7F7E3E48A5C6}" srcOrd="0" destOrd="0" presId="urn:microsoft.com/office/officeart/2008/layout/LinedList"/>
    <dgm:cxn modelId="{D6BF8003-0B13-4525-B7C0-3891AB06F161}" srcId="{8017C345-8CE5-418E-8696-36326C83366F}" destId="{1881882C-E7F6-4396-BBCA-9D6C3D7BBA6E}" srcOrd="1" destOrd="0" parTransId="{778B8605-A077-4F2F-AAC9-2EE900A57A2D}" sibTransId="{1826DC93-5C8E-444D-A831-747B9464D955}"/>
    <dgm:cxn modelId="{83A86E81-4DD8-4A7F-AA71-25BEC157B1A8}" srcId="{8017C345-8CE5-418E-8696-36326C83366F}" destId="{43472A90-F8D8-40B2-BF77-8612DF41C7F1}" srcOrd="5" destOrd="0" parTransId="{3BF486DF-6622-4FE0-A20F-F64BE674649A}" sibTransId="{5A5C36BC-90C9-4791-AADF-A6B73A938D59}"/>
    <dgm:cxn modelId="{493CE220-A48D-4DD2-ABE4-A448B363D032}" srcId="{8017C345-8CE5-418E-8696-36326C83366F}" destId="{D059C0E8-D0EC-4282-B3A6-1629C49F47D4}" srcOrd="3" destOrd="0" parTransId="{6F58AD26-963C-49C6-ADCD-D0E71FCCD68D}" sibTransId="{78A695C3-D28B-4A49-9480-13076B70714B}"/>
    <dgm:cxn modelId="{199BDDFD-CB71-4736-AAA2-21FF22CDF684}" type="presOf" srcId="{43472A90-F8D8-40B2-BF77-8612DF41C7F1}" destId="{37A324D5-FF35-4B61-9F4C-88AA565AE035}" srcOrd="0" destOrd="0" presId="urn:microsoft.com/office/officeart/2008/layout/LinedList"/>
    <dgm:cxn modelId="{3373A95B-7165-4318-ADB7-A939E5DA0CEE}" srcId="{8017C345-8CE5-418E-8696-36326C83366F}" destId="{0DA3199D-DBA3-4467-9629-B8E74BF3C613}" srcOrd="2" destOrd="0" parTransId="{483004FB-00EC-4B41-B7D2-961C322AD4FA}" sibTransId="{51407769-D8F9-4A69-8E2E-6BD85D217058}"/>
    <dgm:cxn modelId="{B79F3C6C-BF26-4DC7-B685-E545E825FCFB}" srcId="{8017C345-8CE5-418E-8696-36326C83366F}" destId="{4ADBB6C4-A54E-4C13-81A4-92AC8E792396}" srcOrd="6" destOrd="0" parTransId="{28AA2694-A1DA-423D-A6CD-79743B1F9D07}" sibTransId="{7BB6469A-93BA-4598-AE83-BD9BA89A63A3}"/>
    <dgm:cxn modelId="{8D048E2B-209E-461F-A8D3-361D841AD029}" srcId="{8017C345-8CE5-418E-8696-36326C83366F}" destId="{C398C1CD-C617-48E3-8857-687FD47975C0}" srcOrd="4" destOrd="0" parTransId="{BF442CA4-69D6-4CC3-973D-B90A08B791C2}" sibTransId="{6AC6BB82-D0EF-465B-99B2-87EA5704B698}"/>
    <dgm:cxn modelId="{016CF355-0467-4AEF-AE11-4C27E9D4C5DB}" type="presOf" srcId="{8017C345-8CE5-418E-8696-36326C83366F}" destId="{BB8B37F6-E923-4933-B6EB-CAEAB1D9A7EB}" srcOrd="0" destOrd="0" presId="urn:microsoft.com/office/officeart/2008/layout/LinedList"/>
    <dgm:cxn modelId="{14AA3E90-F9CF-4B09-B4A4-82CD2D4106E9}" type="presOf" srcId="{D059C0E8-D0EC-4282-B3A6-1629C49F47D4}" destId="{BC8377CB-86D5-4EB4-8EBC-847D81030CD8}" srcOrd="0" destOrd="0" presId="urn:microsoft.com/office/officeart/2008/layout/LinedList"/>
    <dgm:cxn modelId="{16F28361-3AEC-4632-BB0E-D5052A0A1631}" type="presOf" srcId="{0DA3199D-DBA3-4467-9629-B8E74BF3C613}" destId="{5773CF03-6CF6-4F9C-B01F-D6C3D8FD2D7B}" srcOrd="0" destOrd="0" presId="urn:microsoft.com/office/officeart/2008/layout/LinedList"/>
    <dgm:cxn modelId="{1C29FDA2-F0F7-460D-A429-D458E8F59A3C}" srcId="{8017C345-8CE5-418E-8696-36326C83366F}" destId="{83936210-4D3A-46A7-B024-FCD20AB2992E}" srcOrd="0" destOrd="0" parTransId="{293C29D7-6E5D-45D9-A01E-4EC277E13D36}" sibTransId="{0EA8F0D2-F73B-4FCA-81B0-AFC6A52DFF9C}"/>
    <dgm:cxn modelId="{06B94098-B331-4B1F-84F8-FEF99B059C4D}" type="presOf" srcId="{1881882C-E7F6-4396-BBCA-9D6C3D7BBA6E}" destId="{2B9CE28E-63BA-41B2-A87B-31C5058360C1}" srcOrd="0" destOrd="0" presId="urn:microsoft.com/office/officeart/2008/layout/LinedList"/>
    <dgm:cxn modelId="{96D05FA1-D05E-4840-A83C-6D9AB3B5CF08}" type="presOf" srcId="{4ADBB6C4-A54E-4C13-81A4-92AC8E792396}" destId="{3F867AE7-7C5F-428C-85B5-A347BA18CA32}" srcOrd="0" destOrd="0" presId="urn:microsoft.com/office/officeart/2008/layout/LinedList"/>
    <dgm:cxn modelId="{A9398FF1-83D4-4922-924A-F5EBE6BBFA27}" type="presOf" srcId="{C398C1CD-C617-48E3-8857-687FD47975C0}" destId="{6452DC9D-5FE2-4700-B9B7-68C1BFD88631}" srcOrd="0" destOrd="0" presId="urn:microsoft.com/office/officeart/2008/layout/LinedList"/>
    <dgm:cxn modelId="{FF798E96-4FCA-433C-BFC3-55D5000C7352}" type="presParOf" srcId="{BB8B37F6-E923-4933-B6EB-CAEAB1D9A7EB}" destId="{9DC24258-C8FE-4A61-9867-B51E79C24949}" srcOrd="0" destOrd="0" presId="urn:microsoft.com/office/officeart/2008/layout/LinedList"/>
    <dgm:cxn modelId="{31B277F2-3396-4F55-B4F0-A7B73BCE311A}" type="presParOf" srcId="{BB8B37F6-E923-4933-B6EB-CAEAB1D9A7EB}" destId="{417C7530-32B1-4F4A-8E71-BCADF2CA6BE3}" srcOrd="1" destOrd="0" presId="urn:microsoft.com/office/officeart/2008/layout/LinedList"/>
    <dgm:cxn modelId="{FB51E096-B7EA-4EF2-A09E-F0419156BC60}" type="presParOf" srcId="{417C7530-32B1-4F4A-8E71-BCADF2CA6BE3}" destId="{B97D03CF-0D45-489E-912F-7F7E3E48A5C6}" srcOrd="0" destOrd="0" presId="urn:microsoft.com/office/officeart/2008/layout/LinedList"/>
    <dgm:cxn modelId="{B42FA9E3-DC05-435D-8655-B785E6E59079}" type="presParOf" srcId="{417C7530-32B1-4F4A-8E71-BCADF2CA6BE3}" destId="{0CFC3865-066E-4ED3-B9EE-D0310B958A55}" srcOrd="1" destOrd="0" presId="urn:microsoft.com/office/officeart/2008/layout/LinedList"/>
    <dgm:cxn modelId="{581C2330-41F1-4675-9A2D-C2B4E5B01A6E}" type="presParOf" srcId="{BB8B37F6-E923-4933-B6EB-CAEAB1D9A7EB}" destId="{4C54A968-A33C-46F2-9C70-84FD1CC5C961}" srcOrd="2" destOrd="0" presId="urn:microsoft.com/office/officeart/2008/layout/LinedList"/>
    <dgm:cxn modelId="{91CA38F7-E425-4177-A1B7-51E25720CD8D}" type="presParOf" srcId="{BB8B37F6-E923-4933-B6EB-CAEAB1D9A7EB}" destId="{CE58F4B6-0335-414D-961B-6D7E9FF09EE1}" srcOrd="3" destOrd="0" presId="urn:microsoft.com/office/officeart/2008/layout/LinedList"/>
    <dgm:cxn modelId="{71C312CE-029D-4677-A8D4-BF8AC14899CF}" type="presParOf" srcId="{CE58F4B6-0335-414D-961B-6D7E9FF09EE1}" destId="{2B9CE28E-63BA-41B2-A87B-31C5058360C1}" srcOrd="0" destOrd="0" presId="urn:microsoft.com/office/officeart/2008/layout/LinedList"/>
    <dgm:cxn modelId="{E11596D8-F1B4-4ADE-B311-1961AEA3C9E7}" type="presParOf" srcId="{CE58F4B6-0335-414D-961B-6D7E9FF09EE1}" destId="{BE13F729-694B-4F21-AED7-10216179233E}" srcOrd="1" destOrd="0" presId="urn:microsoft.com/office/officeart/2008/layout/LinedList"/>
    <dgm:cxn modelId="{EE4F11B1-E118-4596-8E0E-37AB3401A03E}" type="presParOf" srcId="{BB8B37F6-E923-4933-B6EB-CAEAB1D9A7EB}" destId="{665160CF-7749-4478-AC90-527CF8D2A6D8}" srcOrd="4" destOrd="0" presId="urn:microsoft.com/office/officeart/2008/layout/LinedList"/>
    <dgm:cxn modelId="{B89AB439-0FE9-404A-AB31-80E52432F0D4}" type="presParOf" srcId="{BB8B37F6-E923-4933-B6EB-CAEAB1D9A7EB}" destId="{016C1AC7-1F9A-4BC9-B249-6855FE67CA50}" srcOrd="5" destOrd="0" presId="urn:microsoft.com/office/officeart/2008/layout/LinedList"/>
    <dgm:cxn modelId="{343A1422-B362-47D5-8709-FB99C03806A0}" type="presParOf" srcId="{016C1AC7-1F9A-4BC9-B249-6855FE67CA50}" destId="{5773CF03-6CF6-4F9C-B01F-D6C3D8FD2D7B}" srcOrd="0" destOrd="0" presId="urn:microsoft.com/office/officeart/2008/layout/LinedList"/>
    <dgm:cxn modelId="{A11DEEEC-FBB3-4A3D-8572-746296B426DC}" type="presParOf" srcId="{016C1AC7-1F9A-4BC9-B249-6855FE67CA50}" destId="{BEB12589-51EB-47A2-ADAC-E0FCF2975205}" srcOrd="1" destOrd="0" presId="urn:microsoft.com/office/officeart/2008/layout/LinedList"/>
    <dgm:cxn modelId="{9D5EB493-B6DE-4828-BCB0-6ED521A9FC71}" type="presParOf" srcId="{BB8B37F6-E923-4933-B6EB-CAEAB1D9A7EB}" destId="{796A61C9-A32F-4962-ABFE-450ABC3676F6}" srcOrd="6" destOrd="0" presId="urn:microsoft.com/office/officeart/2008/layout/LinedList"/>
    <dgm:cxn modelId="{7609E034-5D2D-45D3-B01A-B877A0DF5209}" type="presParOf" srcId="{BB8B37F6-E923-4933-B6EB-CAEAB1D9A7EB}" destId="{17819E03-685F-48DD-B7BD-F77128484684}" srcOrd="7" destOrd="0" presId="urn:microsoft.com/office/officeart/2008/layout/LinedList"/>
    <dgm:cxn modelId="{257E7A97-DB67-4F02-9E30-200F3FB13DF7}" type="presParOf" srcId="{17819E03-685F-48DD-B7BD-F77128484684}" destId="{BC8377CB-86D5-4EB4-8EBC-847D81030CD8}" srcOrd="0" destOrd="0" presId="urn:microsoft.com/office/officeart/2008/layout/LinedList"/>
    <dgm:cxn modelId="{7D74618C-7178-47DA-A5BD-CE5B09DE375A}" type="presParOf" srcId="{17819E03-685F-48DD-B7BD-F77128484684}" destId="{37BFAE71-D83C-4C87-888F-1CB30D1EFDD0}" srcOrd="1" destOrd="0" presId="urn:microsoft.com/office/officeart/2008/layout/LinedList"/>
    <dgm:cxn modelId="{C6215DE7-760C-4985-9008-EB0B3A6EEB2A}" type="presParOf" srcId="{BB8B37F6-E923-4933-B6EB-CAEAB1D9A7EB}" destId="{FFD12C20-7B2F-4E98-AF07-9A08B35173A8}" srcOrd="8" destOrd="0" presId="urn:microsoft.com/office/officeart/2008/layout/LinedList"/>
    <dgm:cxn modelId="{2667ACF5-BF18-4745-90B9-961EC136A254}" type="presParOf" srcId="{BB8B37F6-E923-4933-B6EB-CAEAB1D9A7EB}" destId="{D653DD8B-1FDA-4C7B-864D-C18583C444B4}" srcOrd="9" destOrd="0" presId="urn:microsoft.com/office/officeart/2008/layout/LinedList"/>
    <dgm:cxn modelId="{B6341C88-11DE-4C22-A2E6-3B45C7817B2C}" type="presParOf" srcId="{D653DD8B-1FDA-4C7B-864D-C18583C444B4}" destId="{6452DC9D-5FE2-4700-B9B7-68C1BFD88631}" srcOrd="0" destOrd="0" presId="urn:microsoft.com/office/officeart/2008/layout/LinedList"/>
    <dgm:cxn modelId="{A03BF7CF-B899-4453-94F7-7CF750194825}" type="presParOf" srcId="{D653DD8B-1FDA-4C7B-864D-C18583C444B4}" destId="{0F99FD7B-33CC-44F4-8C43-A94C70810A2F}" srcOrd="1" destOrd="0" presId="urn:microsoft.com/office/officeart/2008/layout/LinedList"/>
    <dgm:cxn modelId="{3EC19532-AC5A-409A-8111-2967E8C23701}" type="presParOf" srcId="{BB8B37F6-E923-4933-B6EB-CAEAB1D9A7EB}" destId="{5FE4BD82-401D-4759-BA82-BDF4A5CBF2F0}" srcOrd="10" destOrd="0" presId="urn:microsoft.com/office/officeart/2008/layout/LinedList"/>
    <dgm:cxn modelId="{40088C6B-8DCD-4875-B8CF-3E3DBBC209E9}" type="presParOf" srcId="{BB8B37F6-E923-4933-B6EB-CAEAB1D9A7EB}" destId="{0F1A736D-AF08-4A67-BC41-E1FFC13841B1}" srcOrd="11" destOrd="0" presId="urn:microsoft.com/office/officeart/2008/layout/LinedList"/>
    <dgm:cxn modelId="{802CD830-8B09-46B2-9127-F3D6B8C3B66A}" type="presParOf" srcId="{0F1A736D-AF08-4A67-BC41-E1FFC13841B1}" destId="{37A324D5-FF35-4B61-9F4C-88AA565AE035}" srcOrd="0" destOrd="0" presId="urn:microsoft.com/office/officeart/2008/layout/LinedList"/>
    <dgm:cxn modelId="{0A552A54-21C1-4C41-81B2-15E33D324EC8}" type="presParOf" srcId="{0F1A736D-AF08-4A67-BC41-E1FFC13841B1}" destId="{9B000872-19F8-4D71-ACAB-F1B5D218468F}" srcOrd="1" destOrd="0" presId="urn:microsoft.com/office/officeart/2008/layout/LinedList"/>
    <dgm:cxn modelId="{32B5C367-0542-46F4-A611-1E501BE64D90}" type="presParOf" srcId="{BB8B37F6-E923-4933-B6EB-CAEAB1D9A7EB}" destId="{F1542DBB-F171-407D-B710-7BE70EBC957B}" srcOrd="12" destOrd="0" presId="urn:microsoft.com/office/officeart/2008/layout/LinedList"/>
    <dgm:cxn modelId="{E59B8C9C-C37D-4F62-BEC6-91149148FF31}" type="presParOf" srcId="{BB8B37F6-E923-4933-B6EB-CAEAB1D9A7EB}" destId="{18EE15E2-68E2-46A5-B6E3-B6CEA25FA959}" srcOrd="13" destOrd="0" presId="urn:microsoft.com/office/officeart/2008/layout/LinedList"/>
    <dgm:cxn modelId="{229F3D1E-E8BF-45CA-A685-EF5DF57EA55E}" type="presParOf" srcId="{18EE15E2-68E2-46A5-B6E3-B6CEA25FA959}" destId="{3F867AE7-7C5F-428C-85B5-A347BA18CA32}" srcOrd="0" destOrd="0" presId="urn:microsoft.com/office/officeart/2008/layout/LinedList"/>
    <dgm:cxn modelId="{0AAA6732-6D4A-4D81-8952-0C52E445CAEB}" type="presParOf" srcId="{18EE15E2-68E2-46A5-B6E3-B6CEA25FA959}" destId="{67D743B1-3770-4357-BA81-732FFB9C8F7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C03ED86-A422-4393-8AC6-83C90F3F527B}"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9281B1B-5CE1-49BA-8B2A-50B56DA904E5}">
      <dgm:prSet/>
      <dgm:spPr/>
      <dgm:t>
        <a:bodyPr/>
        <a:lstStyle/>
        <a:p>
          <a:pPr>
            <a:lnSpc>
              <a:spcPct val="100000"/>
            </a:lnSpc>
            <a:defRPr cap="all"/>
          </a:pPr>
          <a:r>
            <a:rPr lang="en-US"/>
            <a:t>Focus</a:t>
          </a:r>
        </a:p>
      </dgm:t>
    </dgm:pt>
    <dgm:pt modelId="{BCDEE1AB-0AA8-438F-82EA-A2C2003DE951}" type="parTrans" cxnId="{EFD1E5AD-E9A2-4E2B-A2C5-F9B6DE8ED60F}">
      <dgm:prSet/>
      <dgm:spPr/>
      <dgm:t>
        <a:bodyPr/>
        <a:lstStyle/>
        <a:p>
          <a:endParaRPr lang="en-US"/>
        </a:p>
      </dgm:t>
    </dgm:pt>
    <dgm:pt modelId="{21603C6F-ABCA-42DA-B60F-9E445261902A}" type="sibTrans" cxnId="{EFD1E5AD-E9A2-4E2B-A2C5-F9B6DE8ED60F}">
      <dgm:prSet/>
      <dgm:spPr/>
      <dgm:t>
        <a:bodyPr/>
        <a:lstStyle/>
        <a:p>
          <a:endParaRPr lang="en-US"/>
        </a:p>
      </dgm:t>
    </dgm:pt>
    <dgm:pt modelId="{90418712-C39E-4C69-95B5-BDEC85B02347}">
      <dgm:prSet/>
      <dgm:spPr/>
      <dgm:t>
        <a:bodyPr/>
        <a:lstStyle/>
        <a:p>
          <a:pPr>
            <a:lnSpc>
              <a:spcPct val="100000"/>
            </a:lnSpc>
            <a:defRPr cap="all"/>
          </a:pPr>
          <a:r>
            <a:rPr lang="en-US"/>
            <a:t>Approach</a:t>
          </a:r>
        </a:p>
      </dgm:t>
    </dgm:pt>
    <dgm:pt modelId="{692FF64E-5F4C-4D3B-8D50-2757799B6D5E}" type="parTrans" cxnId="{923A7E96-1372-4FF1-8197-799A6888E518}">
      <dgm:prSet/>
      <dgm:spPr/>
      <dgm:t>
        <a:bodyPr/>
        <a:lstStyle/>
        <a:p>
          <a:endParaRPr lang="en-US"/>
        </a:p>
      </dgm:t>
    </dgm:pt>
    <dgm:pt modelId="{CCEC6B88-EDD0-497C-8403-9AA1CB5CE178}" type="sibTrans" cxnId="{923A7E96-1372-4FF1-8197-799A6888E518}">
      <dgm:prSet/>
      <dgm:spPr/>
      <dgm:t>
        <a:bodyPr/>
        <a:lstStyle/>
        <a:p>
          <a:endParaRPr lang="en-US"/>
        </a:p>
      </dgm:t>
    </dgm:pt>
    <dgm:pt modelId="{02545955-FEC7-49FC-B80B-2D7C4CA07DD0}">
      <dgm:prSet/>
      <dgm:spPr/>
      <dgm:t>
        <a:bodyPr/>
        <a:lstStyle/>
        <a:p>
          <a:pPr>
            <a:lnSpc>
              <a:spcPct val="100000"/>
            </a:lnSpc>
            <a:defRPr cap="all"/>
          </a:pPr>
          <a:r>
            <a:rPr lang="en-US"/>
            <a:t>Competition</a:t>
          </a:r>
        </a:p>
      </dgm:t>
    </dgm:pt>
    <dgm:pt modelId="{787D5B06-8754-4BE0-9682-8E1E60534255}" type="parTrans" cxnId="{CFF95F66-3B82-4F74-A02B-25079D97F7DC}">
      <dgm:prSet/>
      <dgm:spPr/>
      <dgm:t>
        <a:bodyPr/>
        <a:lstStyle/>
        <a:p>
          <a:endParaRPr lang="en-US"/>
        </a:p>
      </dgm:t>
    </dgm:pt>
    <dgm:pt modelId="{2632BAE9-58D3-405B-B568-70E834BA66C5}" type="sibTrans" cxnId="{CFF95F66-3B82-4F74-A02B-25079D97F7DC}">
      <dgm:prSet/>
      <dgm:spPr/>
      <dgm:t>
        <a:bodyPr/>
        <a:lstStyle/>
        <a:p>
          <a:endParaRPr lang="en-US"/>
        </a:p>
      </dgm:t>
    </dgm:pt>
    <dgm:pt modelId="{778C68C7-C0A3-47FC-9DBC-C637E307D57D}" type="pres">
      <dgm:prSet presAssocID="{9C03ED86-A422-4393-8AC6-83C90F3F527B}" presName="root" presStyleCnt="0">
        <dgm:presLayoutVars>
          <dgm:dir/>
          <dgm:resizeHandles val="exact"/>
        </dgm:presLayoutVars>
      </dgm:prSet>
      <dgm:spPr/>
      <dgm:t>
        <a:bodyPr/>
        <a:lstStyle/>
        <a:p>
          <a:endParaRPr lang="en-US"/>
        </a:p>
      </dgm:t>
    </dgm:pt>
    <dgm:pt modelId="{85FC7048-61AE-4920-8F13-7D8739EED05E}" type="pres">
      <dgm:prSet presAssocID="{A9281B1B-5CE1-49BA-8B2A-50B56DA904E5}" presName="compNode" presStyleCnt="0"/>
      <dgm:spPr/>
    </dgm:pt>
    <dgm:pt modelId="{E3B2461C-B970-43CB-9D92-26D27F85D370}" type="pres">
      <dgm:prSet presAssocID="{A9281B1B-5CE1-49BA-8B2A-50B56DA904E5}" presName="iconBgRect" presStyleLbl="bgShp" presStyleIdx="0" presStyleCnt="3"/>
      <dgm:spPr/>
    </dgm:pt>
    <dgm:pt modelId="{834D79DB-49F8-41A6-83BF-9EC06192EC21}" type="pres">
      <dgm:prSet presAssocID="{A9281B1B-5CE1-49BA-8B2A-50B56DA904E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Magnifying glass"/>
        </a:ext>
      </dgm:extLst>
    </dgm:pt>
    <dgm:pt modelId="{4E6EA1F8-22DB-47B2-A23B-B088534696EA}" type="pres">
      <dgm:prSet presAssocID="{A9281B1B-5CE1-49BA-8B2A-50B56DA904E5}" presName="spaceRect" presStyleCnt="0"/>
      <dgm:spPr/>
    </dgm:pt>
    <dgm:pt modelId="{8B4091AD-50F3-462F-B39F-4B4B7308C4D0}" type="pres">
      <dgm:prSet presAssocID="{A9281B1B-5CE1-49BA-8B2A-50B56DA904E5}" presName="textRect" presStyleLbl="revTx" presStyleIdx="0" presStyleCnt="3">
        <dgm:presLayoutVars>
          <dgm:chMax val="1"/>
          <dgm:chPref val="1"/>
        </dgm:presLayoutVars>
      </dgm:prSet>
      <dgm:spPr/>
      <dgm:t>
        <a:bodyPr/>
        <a:lstStyle/>
        <a:p>
          <a:endParaRPr lang="en-US"/>
        </a:p>
      </dgm:t>
    </dgm:pt>
    <dgm:pt modelId="{0BA5F024-4378-4534-B6AE-E4FBAB60B8BB}" type="pres">
      <dgm:prSet presAssocID="{21603C6F-ABCA-42DA-B60F-9E445261902A}" presName="sibTrans" presStyleCnt="0"/>
      <dgm:spPr/>
    </dgm:pt>
    <dgm:pt modelId="{59E0629F-5D59-41ED-BAEF-DAA026028CFF}" type="pres">
      <dgm:prSet presAssocID="{90418712-C39E-4C69-95B5-BDEC85B02347}" presName="compNode" presStyleCnt="0"/>
      <dgm:spPr/>
    </dgm:pt>
    <dgm:pt modelId="{842741E0-F517-4EDA-AD4B-014D605F6E4E}" type="pres">
      <dgm:prSet presAssocID="{90418712-C39E-4C69-95B5-BDEC85B02347}" presName="iconBgRect" presStyleLbl="bgShp" presStyleIdx="1" presStyleCnt="3"/>
      <dgm:spPr/>
    </dgm:pt>
    <dgm:pt modelId="{089E4E24-25A8-4D97-88CB-92C419781A69}" type="pres">
      <dgm:prSet presAssocID="{90418712-C39E-4C69-95B5-BDEC85B0234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User"/>
        </a:ext>
      </dgm:extLst>
    </dgm:pt>
    <dgm:pt modelId="{92336E30-2887-4763-B9C8-16EAF6BD3705}" type="pres">
      <dgm:prSet presAssocID="{90418712-C39E-4C69-95B5-BDEC85B02347}" presName="spaceRect" presStyleCnt="0"/>
      <dgm:spPr/>
    </dgm:pt>
    <dgm:pt modelId="{5A760A61-6466-4FF8-ACB2-779B76523023}" type="pres">
      <dgm:prSet presAssocID="{90418712-C39E-4C69-95B5-BDEC85B02347}" presName="textRect" presStyleLbl="revTx" presStyleIdx="1" presStyleCnt="3">
        <dgm:presLayoutVars>
          <dgm:chMax val="1"/>
          <dgm:chPref val="1"/>
        </dgm:presLayoutVars>
      </dgm:prSet>
      <dgm:spPr/>
      <dgm:t>
        <a:bodyPr/>
        <a:lstStyle/>
        <a:p>
          <a:endParaRPr lang="en-US"/>
        </a:p>
      </dgm:t>
    </dgm:pt>
    <dgm:pt modelId="{70D1400C-0A89-4131-978F-9FA123FF05B1}" type="pres">
      <dgm:prSet presAssocID="{CCEC6B88-EDD0-497C-8403-9AA1CB5CE178}" presName="sibTrans" presStyleCnt="0"/>
      <dgm:spPr/>
    </dgm:pt>
    <dgm:pt modelId="{183CDB38-F6CE-4DB5-A43F-874C0FC4266B}" type="pres">
      <dgm:prSet presAssocID="{02545955-FEC7-49FC-B80B-2D7C4CA07DD0}" presName="compNode" presStyleCnt="0"/>
      <dgm:spPr/>
    </dgm:pt>
    <dgm:pt modelId="{3412A922-D429-40C1-A8E6-B4BCD94C7346}" type="pres">
      <dgm:prSet presAssocID="{02545955-FEC7-49FC-B80B-2D7C4CA07DD0}" presName="iconBgRect" presStyleLbl="bgShp" presStyleIdx="2" presStyleCnt="3"/>
      <dgm:spPr/>
    </dgm:pt>
    <dgm:pt modelId="{A51602E9-B0D6-4E4C-90B6-DE953424F014}" type="pres">
      <dgm:prSet presAssocID="{02545955-FEC7-49FC-B80B-2D7C4CA07DD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Checkmark"/>
        </a:ext>
      </dgm:extLst>
    </dgm:pt>
    <dgm:pt modelId="{435B5A51-1B5D-40D5-982B-FA182DC9EFF0}" type="pres">
      <dgm:prSet presAssocID="{02545955-FEC7-49FC-B80B-2D7C4CA07DD0}" presName="spaceRect" presStyleCnt="0"/>
      <dgm:spPr/>
    </dgm:pt>
    <dgm:pt modelId="{CE525B94-48DE-47DD-8740-A2715F659535}" type="pres">
      <dgm:prSet presAssocID="{02545955-FEC7-49FC-B80B-2D7C4CA07DD0}" presName="textRect" presStyleLbl="revTx" presStyleIdx="2" presStyleCnt="3">
        <dgm:presLayoutVars>
          <dgm:chMax val="1"/>
          <dgm:chPref val="1"/>
        </dgm:presLayoutVars>
      </dgm:prSet>
      <dgm:spPr/>
      <dgm:t>
        <a:bodyPr/>
        <a:lstStyle/>
        <a:p>
          <a:endParaRPr lang="en-US"/>
        </a:p>
      </dgm:t>
    </dgm:pt>
  </dgm:ptLst>
  <dgm:cxnLst>
    <dgm:cxn modelId="{89C3A9BC-9D9C-48B4-B750-902C4EDD1F9C}" type="presOf" srcId="{9C03ED86-A422-4393-8AC6-83C90F3F527B}" destId="{778C68C7-C0A3-47FC-9DBC-C637E307D57D}" srcOrd="0" destOrd="0" presId="urn:microsoft.com/office/officeart/2018/5/layout/IconCircleLabelList"/>
    <dgm:cxn modelId="{EFD1E5AD-E9A2-4E2B-A2C5-F9B6DE8ED60F}" srcId="{9C03ED86-A422-4393-8AC6-83C90F3F527B}" destId="{A9281B1B-5CE1-49BA-8B2A-50B56DA904E5}" srcOrd="0" destOrd="0" parTransId="{BCDEE1AB-0AA8-438F-82EA-A2C2003DE951}" sibTransId="{21603C6F-ABCA-42DA-B60F-9E445261902A}"/>
    <dgm:cxn modelId="{CFF95F66-3B82-4F74-A02B-25079D97F7DC}" srcId="{9C03ED86-A422-4393-8AC6-83C90F3F527B}" destId="{02545955-FEC7-49FC-B80B-2D7C4CA07DD0}" srcOrd="2" destOrd="0" parTransId="{787D5B06-8754-4BE0-9682-8E1E60534255}" sibTransId="{2632BAE9-58D3-405B-B568-70E834BA66C5}"/>
    <dgm:cxn modelId="{EE0292EC-0351-4D5D-95EE-5EAD715308E1}" type="presOf" srcId="{90418712-C39E-4C69-95B5-BDEC85B02347}" destId="{5A760A61-6466-4FF8-ACB2-779B76523023}" srcOrd="0" destOrd="0" presId="urn:microsoft.com/office/officeart/2018/5/layout/IconCircleLabelList"/>
    <dgm:cxn modelId="{BBAEE700-8692-4058-A775-96CF2E605A49}" type="presOf" srcId="{02545955-FEC7-49FC-B80B-2D7C4CA07DD0}" destId="{CE525B94-48DE-47DD-8740-A2715F659535}" srcOrd="0" destOrd="0" presId="urn:microsoft.com/office/officeart/2018/5/layout/IconCircleLabelList"/>
    <dgm:cxn modelId="{923A7E96-1372-4FF1-8197-799A6888E518}" srcId="{9C03ED86-A422-4393-8AC6-83C90F3F527B}" destId="{90418712-C39E-4C69-95B5-BDEC85B02347}" srcOrd="1" destOrd="0" parTransId="{692FF64E-5F4C-4D3B-8D50-2757799B6D5E}" sibTransId="{CCEC6B88-EDD0-497C-8403-9AA1CB5CE178}"/>
    <dgm:cxn modelId="{9C3379FC-E3C0-4248-AE89-A881020E127F}" type="presOf" srcId="{A9281B1B-5CE1-49BA-8B2A-50B56DA904E5}" destId="{8B4091AD-50F3-462F-B39F-4B4B7308C4D0}" srcOrd="0" destOrd="0" presId="urn:microsoft.com/office/officeart/2018/5/layout/IconCircleLabelList"/>
    <dgm:cxn modelId="{2EA8CA6D-E211-4119-8751-C90001123DD4}" type="presParOf" srcId="{778C68C7-C0A3-47FC-9DBC-C637E307D57D}" destId="{85FC7048-61AE-4920-8F13-7D8739EED05E}" srcOrd="0" destOrd="0" presId="urn:microsoft.com/office/officeart/2018/5/layout/IconCircleLabelList"/>
    <dgm:cxn modelId="{FBFEA774-2E99-43F6-BFAE-9686AB2167EB}" type="presParOf" srcId="{85FC7048-61AE-4920-8F13-7D8739EED05E}" destId="{E3B2461C-B970-43CB-9D92-26D27F85D370}" srcOrd="0" destOrd="0" presId="urn:microsoft.com/office/officeart/2018/5/layout/IconCircleLabelList"/>
    <dgm:cxn modelId="{3E3F483E-3EFC-47DF-95FD-AE98FBC8BD2E}" type="presParOf" srcId="{85FC7048-61AE-4920-8F13-7D8739EED05E}" destId="{834D79DB-49F8-41A6-83BF-9EC06192EC21}" srcOrd="1" destOrd="0" presId="urn:microsoft.com/office/officeart/2018/5/layout/IconCircleLabelList"/>
    <dgm:cxn modelId="{DE58A5BA-E760-475C-96B8-5DE3EBA3D440}" type="presParOf" srcId="{85FC7048-61AE-4920-8F13-7D8739EED05E}" destId="{4E6EA1F8-22DB-47B2-A23B-B088534696EA}" srcOrd="2" destOrd="0" presId="urn:microsoft.com/office/officeart/2018/5/layout/IconCircleLabelList"/>
    <dgm:cxn modelId="{42F1231D-3E56-455D-8FCA-85F2460DCBBB}" type="presParOf" srcId="{85FC7048-61AE-4920-8F13-7D8739EED05E}" destId="{8B4091AD-50F3-462F-B39F-4B4B7308C4D0}" srcOrd="3" destOrd="0" presId="urn:microsoft.com/office/officeart/2018/5/layout/IconCircleLabelList"/>
    <dgm:cxn modelId="{6D3375C7-A6AE-4C5E-9CD7-830501EC159F}" type="presParOf" srcId="{778C68C7-C0A3-47FC-9DBC-C637E307D57D}" destId="{0BA5F024-4378-4534-B6AE-E4FBAB60B8BB}" srcOrd="1" destOrd="0" presId="urn:microsoft.com/office/officeart/2018/5/layout/IconCircleLabelList"/>
    <dgm:cxn modelId="{F6C94134-6702-46FE-B370-A9585E1C7F66}" type="presParOf" srcId="{778C68C7-C0A3-47FC-9DBC-C637E307D57D}" destId="{59E0629F-5D59-41ED-BAEF-DAA026028CFF}" srcOrd="2" destOrd="0" presId="urn:microsoft.com/office/officeart/2018/5/layout/IconCircleLabelList"/>
    <dgm:cxn modelId="{4B1FA755-16F6-4101-A6E4-BE4567923B57}" type="presParOf" srcId="{59E0629F-5D59-41ED-BAEF-DAA026028CFF}" destId="{842741E0-F517-4EDA-AD4B-014D605F6E4E}" srcOrd="0" destOrd="0" presId="urn:microsoft.com/office/officeart/2018/5/layout/IconCircleLabelList"/>
    <dgm:cxn modelId="{DEE04493-2C0F-448C-ABE5-601607501EB2}" type="presParOf" srcId="{59E0629F-5D59-41ED-BAEF-DAA026028CFF}" destId="{089E4E24-25A8-4D97-88CB-92C419781A69}" srcOrd="1" destOrd="0" presId="urn:microsoft.com/office/officeart/2018/5/layout/IconCircleLabelList"/>
    <dgm:cxn modelId="{870FA75A-B8D1-4785-9B83-DB990ACB487E}" type="presParOf" srcId="{59E0629F-5D59-41ED-BAEF-DAA026028CFF}" destId="{92336E30-2887-4763-B9C8-16EAF6BD3705}" srcOrd="2" destOrd="0" presId="urn:microsoft.com/office/officeart/2018/5/layout/IconCircleLabelList"/>
    <dgm:cxn modelId="{544AF497-3BD2-4AA6-A945-42707F9AB122}" type="presParOf" srcId="{59E0629F-5D59-41ED-BAEF-DAA026028CFF}" destId="{5A760A61-6466-4FF8-ACB2-779B76523023}" srcOrd="3" destOrd="0" presId="urn:microsoft.com/office/officeart/2018/5/layout/IconCircleLabelList"/>
    <dgm:cxn modelId="{60A8863E-617B-4BF5-96C6-704AA0145334}" type="presParOf" srcId="{778C68C7-C0A3-47FC-9DBC-C637E307D57D}" destId="{70D1400C-0A89-4131-978F-9FA123FF05B1}" srcOrd="3" destOrd="0" presId="urn:microsoft.com/office/officeart/2018/5/layout/IconCircleLabelList"/>
    <dgm:cxn modelId="{E03F59D1-7E02-46F8-9E34-AEF9D536871B}" type="presParOf" srcId="{778C68C7-C0A3-47FC-9DBC-C637E307D57D}" destId="{183CDB38-F6CE-4DB5-A43F-874C0FC4266B}" srcOrd="4" destOrd="0" presId="urn:microsoft.com/office/officeart/2018/5/layout/IconCircleLabelList"/>
    <dgm:cxn modelId="{3FF31B51-90BD-45F4-990A-8D06EBA67456}" type="presParOf" srcId="{183CDB38-F6CE-4DB5-A43F-874C0FC4266B}" destId="{3412A922-D429-40C1-A8E6-B4BCD94C7346}" srcOrd="0" destOrd="0" presId="urn:microsoft.com/office/officeart/2018/5/layout/IconCircleLabelList"/>
    <dgm:cxn modelId="{B5D7DC8F-DF0E-449D-87DA-3954856781B1}" type="presParOf" srcId="{183CDB38-F6CE-4DB5-A43F-874C0FC4266B}" destId="{A51602E9-B0D6-4E4C-90B6-DE953424F014}" srcOrd="1" destOrd="0" presId="urn:microsoft.com/office/officeart/2018/5/layout/IconCircleLabelList"/>
    <dgm:cxn modelId="{48B270B6-7C64-4088-B856-BEE4C138ED90}" type="presParOf" srcId="{183CDB38-F6CE-4DB5-A43F-874C0FC4266B}" destId="{435B5A51-1B5D-40D5-982B-FA182DC9EFF0}" srcOrd="2" destOrd="0" presId="urn:microsoft.com/office/officeart/2018/5/layout/IconCircleLabelList"/>
    <dgm:cxn modelId="{24F7857D-606B-4151-A91F-1604F6C7B22D}" type="presParOf" srcId="{183CDB38-F6CE-4DB5-A43F-874C0FC4266B}" destId="{CE525B94-48DE-47DD-8740-A2715F659535}"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BEBFE9-D1A7-4FB8-91DB-6FDFC61A13AC}">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DB6165-15B1-44E9-884D-37F4210723BB}">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IN" sz="2900" kern="1200" dirty="0"/>
            <a:t>L</a:t>
          </a:r>
          <a:r>
            <a:rPr lang="en-US" sz="2900" kern="1200" dirty="0"/>
            <a:t>et us</a:t>
          </a:r>
          <a:r>
            <a:rPr lang="en-IN" sz="2900" kern="1200" dirty="0"/>
            <a:t> start not by considering what you need to do to become a great salesperson or how good your products or services need to be.</a:t>
          </a:r>
          <a:endParaRPr lang="en-US" sz="2900" kern="1200" dirty="0"/>
        </a:p>
      </dsp:txBody>
      <dsp:txXfrm>
        <a:off x="0" y="2703"/>
        <a:ext cx="6900512" cy="1843578"/>
      </dsp:txXfrm>
    </dsp:sp>
    <dsp:sp modelId="{E5DC5DB3-BF81-4D93-A340-594BD1123D5B}">
      <dsp:nvSpPr>
        <dsp:cNvPr id="0" name=""/>
        <dsp:cNvSpPr/>
      </dsp:nvSpPr>
      <dsp:spPr>
        <a:xfrm>
          <a:off x="0" y="1846281"/>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BC4285-B244-48DA-9C83-2E9452261053}">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IN" sz="2900" kern="1200" dirty="0"/>
            <a:t>Let us start by thinking about customers and the real reasons why they might spend their money with you.  </a:t>
          </a:r>
          <a:endParaRPr lang="en-US" sz="2900" kern="1200" dirty="0"/>
        </a:p>
      </dsp:txBody>
      <dsp:txXfrm>
        <a:off x="0" y="1846281"/>
        <a:ext cx="6900512" cy="1843578"/>
      </dsp:txXfrm>
    </dsp:sp>
    <dsp:sp modelId="{CB215D1A-6AD0-41FF-A28C-2861B3FE169F}">
      <dsp:nvSpPr>
        <dsp:cNvPr id="0" name=""/>
        <dsp:cNvSpPr/>
      </dsp:nvSpPr>
      <dsp:spPr>
        <a:xfrm>
          <a:off x="0" y="3689859"/>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881578-E260-4F65-98B6-31162CEE64A3}">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IN" sz="2900" kern="1200"/>
            <a:t>It is often little to do with technical excellence of your product but </a:t>
          </a:r>
          <a:r>
            <a:rPr lang="en-IN" sz="2900" b="1" kern="1200"/>
            <a:t>because they want to change something! </a:t>
          </a:r>
          <a:endParaRPr lang="en-US" sz="2900" kern="1200"/>
        </a:p>
      </dsp:txBody>
      <dsp:txXfrm>
        <a:off x="0" y="3689859"/>
        <a:ext cx="6900512" cy="18435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EC34D0-E55D-4B5F-B5D2-30633A62E988}">
      <dsp:nvSpPr>
        <dsp:cNvPr id="0" name=""/>
        <dsp:cNvSpPr/>
      </dsp:nvSpPr>
      <dsp:spPr>
        <a:xfrm>
          <a:off x="0" y="623"/>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27CD09-5930-4C3C-8D33-1B0EC6B9C09F}">
      <dsp:nvSpPr>
        <dsp:cNvPr id="0" name=""/>
        <dsp:cNvSpPr/>
      </dsp:nvSpPr>
      <dsp:spPr>
        <a:xfrm>
          <a:off x="0" y="62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a:t>Selling is a marketing function </a:t>
          </a:r>
        </a:p>
      </dsp:txBody>
      <dsp:txXfrm>
        <a:off x="0" y="623"/>
        <a:ext cx="6492875" cy="1020830"/>
      </dsp:txXfrm>
    </dsp:sp>
    <dsp:sp modelId="{A829BF14-C8DE-4CA8-A82D-130F1E62204E}">
      <dsp:nvSpPr>
        <dsp:cNvPr id="0" name=""/>
        <dsp:cNvSpPr/>
      </dsp:nvSpPr>
      <dsp:spPr>
        <a:xfrm>
          <a:off x="0" y="1021453"/>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EAF808-F07C-41B3-8AB7-B48CBEA4E731}">
      <dsp:nvSpPr>
        <dsp:cNvPr id="0" name=""/>
        <dsp:cNvSpPr/>
      </dsp:nvSpPr>
      <dsp:spPr>
        <a:xfrm>
          <a:off x="0" y="102145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a:t>Determines client needs and wants </a:t>
          </a:r>
        </a:p>
      </dsp:txBody>
      <dsp:txXfrm>
        <a:off x="0" y="1021453"/>
        <a:ext cx="6492875" cy="1020830"/>
      </dsp:txXfrm>
    </dsp:sp>
    <dsp:sp modelId="{3B86768A-4A1B-4181-888E-E9481E6D5551}">
      <dsp:nvSpPr>
        <dsp:cNvPr id="0" name=""/>
        <dsp:cNvSpPr/>
      </dsp:nvSpPr>
      <dsp:spPr>
        <a:xfrm>
          <a:off x="0" y="2042284"/>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397CCD-318B-49BA-A320-E9F5DBC6B75E}">
      <dsp:nvSpPr>
        <dsp:cNvPr id="0" name=""/>
        <dsp:cNvSpPr/>
      </dsp:nvSpPr>
      <dsp:spPr>
        <a:xfrm>
          <a:off x="0" y="2042284"/>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a:t>Responds through planned, personalized communication </a:t>
          </a:r>
        </a:p>
      </dsp:txBody>
      <dsp:txXfrm>
        <a:off x="0" y="2042284"/>
        <a:ext cx="6492875" cy="1020830"/>
      </dsp:txXfrm>
    </dsp:sp>
    <dsp:sp modelId="{4FBA46E6-4B60-454A-AF5B-6030ECF17749}">
      <dsp:nvSpPr>
        <dsp:cNvPr id="0" name=""/>
        <dsp:cNvSpPr/>
      </dsp:nvSpPr>
      <dsp:spPr>
        <a:xfrm>
          <a:off x="0" y="3063115"/>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A777F1-A691-40F1-8686-F5889DB4A599}">
      <dsp:nvSpPr>
        <dsp:cNvPr id="0" name=""/>
        <dsp:cNvSpPr/>
      </dsp:nvSpPr>
      <dsp:spPr>
        <a:xfrm>
          <a:off x="0" y="3063115"/>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a:t>Influences purchase decisions </a:t>
          </a:r>
        </a:p>
      </dsp:txBody>
      <dsp:txXfrm>
        <a:off x="0" y="3063115"/>
        <a:ext cx="6492875" cy="1020830"/>
      </dsp:txXfrm>
    </dsp:sp>
    <dsp:sp modelId="{29B69574-F6B9-4284-BD2A-3E0BFEB6CF00}">
      <dsp:nvSpPr>
        <dsp:cNvPr id="0" name=""/>
        <dsp:cNvSpPr/>
      </dsp:nvSpPr>
      <dsp:spPr>
        <a:xfrm>
          <a:off x="0" y="4083946"/>
          <a:ext cx="6492875"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17457E-2522-4260-9B76-5ECBFDCC4BFC}">
      <dsp:nvSpPr>
        <dsp:cNvPr id="0" name=""/>
        <dsp:cNvSpPr/>
      </dsp:nvSpPr>
      <dsp:spPr>
        <a:xfrm>
          <a:off x="0" y="4083946"/>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a:t>Enhances future business opportunities</a:t>
          </a:r>
        </a:p>
      </dsp:txBody>
      <dsp:txXfrm>
        <a:off x="0" y="4083946"/>
        <a:ext cx="6492875" cy="10208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0BB3C-700D-41AE-8A4E-DB64D8A4C2B2}">
      <dsp:nvSpPr>
        <dsp:cNvPr id="0" name=""/>
        <dsp:cNvSpPr/>
      </dsp:nvSpPr>
      <dsp:spPr>
        <a:xfrm>
          <a:off x="0" y="623"/>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F47449-F9A9-4B82-A265-A3C5CD266039}">
      <dsp:nvSpPr>
        <dsp:cNvPr id="0" name=""/>
        <dsp:cNvSpPr/>
      </dsp:nvSpPr>
      <dsp:spPr>
        <a:xfrm>
          <a:off x="0" y="62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a:t>Systematic approach involving a series of steps </a:t>
          </a:r>
        </a:p>
      </dsp:txBody>
      <dsp:txXfrm>
        <a:off x="0" y="623"/>
        <a:ext cx="6492875" cy="1020830"/>
      </dsp:txXfrm>
    </dsp:sp>
    <dsp:sp modelId="{83A755A1-1706-4BE5-882E-0FAC5C872520}">
      <dsp:nvSpPr>
        <dsp:cNvPr id="0" name=""/>
        <dsp:cNvSpPr/>
      </dsp:nvSpPr>
      <dsp:spPr>
        <a:xfrm>
          <a:off x="0" y="1021453"/>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C45C0C-7BBF-448E-9830-EFFD90EB34BD}">
      <dsp:nvSpPr>
        <dsp:cNvPr id="0" name=""/>
        <dsp:cNvSpPr/>
      </dsp:nvSpPr>
      <dsp:spPr>
        <a:xfrm>
          <a:off x="0" y="102145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a:t>Enables a sales force to close more deals</a:t>
          </a:r>
        </a:p>
      </dsp:txBody>
      <dsp:txXfrm>
        <a:off x="0" y="1021453"/>
        <a:ext cx="6492875" cy="1020830"/>
      </dsp:txXfrm>
    </dsp:sp>
    <dsp:sp modelId="{1590A91E-2C47-4D28-9881-5EA7B253248D}">
      <dsp:nvSpPr>
        <dsp:cNvPr id="0" name=""/>
        <dsp:cNvSpPr/>
      </dsp:nvSpPr>
      <dsp:spPr>
        <a:xfrm>
          <a:off x="0" y="2042284"/>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B4EB25-8376-40BC-844A-CB8278714A28}">
      <dsp:nvSpPr>
        <dsp:cNvPr id="0" name=""/>
        <dsp:cNvSpPr/>
      </dsp:nvSpPr>
      <dsp:spPr>
        <a:xfrm>
          <a:off x="0" y="2042284"/>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a:t>Increase margins and make more sales through referrals</a:t>
          </a:r>
        </a:p>
      </dsp:txBody>
      <dsp:txXfrm>
        <a:off x="0" y="2042284"/>
        <a:ext cx="6492875" cy="1020830"/>
      </dsp:txXfrm>
    </dsp:sp>
    <dsp:sp modelId="{D6686D5B-8558-4F1E-B783-676A4E94673C}">
      <dsp:nvSpPr>
        <dsp:cNvPr id="0" name=""/>
        <dsp:cNvSpPr/>
      </dsp:nvSpPr>
      <dsp:spPr>
        <a:xfrm>
          <a:off x="0" y="3063115"/>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73369F-C6C6-4759-9245-6AF4FC4DD632}">
      <dsp:nvSpPr>
        <dsp:cNvPr id="0" name=""/>
        <dsp:cNvSpPr/>
      </dsp:nvSpPr>
      <dsp:spPr>
        <a:xfrm>
          <a:off x="0" y="3063115"/>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a:t>It’s a complete cycle </a:t>
          </a:r>
        </a:p>
      </dsp:txBody>
      <dsp:txXfrm>
        <a:off x="0" y="3063115"/>
        <a:ext cx="6492875" cy="1020830"/>
      </dsp:txXfrm>
    </dsp:sp>
    <dsp:sp modelId="{004910C9-BC73-4CBD-A0FE-3CCACCBA49C7}">
      <dsp:nvSpPr>
        <dsp:cNvPr id="0" name=""/>
        <dsp:cNvSpPr/>
      </dsp:nvSpPr>
      <dsp:spPr>
        <a:xfrm>
          <a:off x="0" y="4083946"/>
          <a:ext cx="6492875"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BE06F3-6F35-4C1E-9F84-D73AA319A799}">
      <dsp:nvSpPr>
        <dsp:cNvPr id="0" name=""/>
        <dsp:cNvSpPr/>
      </dsp:nvSpPr>
      <dsp:spPr>
        <a:xfrm>
          <a:off x="0" y="4083946"/>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a:t>Starts from identifying the customers to closing the deal with them</a:t>
          </a:r>
        </a:p>
      </dsp:txBody>
      <dsp:txXfrm>
        <a:off x="0" y="4083946"/>
        <a:ext cx="6492875" cy="10208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C24258-C8FE-4A61-9867-B51E79C24949}">
      <dsp:nvSpPr>
        <dsp:cNvPr id="0" name=""/>
        <dsp:cNvSpPr/>
      </dsp:nvSpPr>
      <dsp:spPr>
        <a:xfrm>
          <a:off x="0" y="623"/>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7D03CF-0D45-489E-912F-7F7E3E48A5C6}">
      <dsp:nvSpPr>
        <dsp:cNvPr id="0" name=""/>
        <dsp:cNvSpPr/>
      </dsp:nvSpPr>
      <dsp:spPr>
        <a:xfrm>
          <a:off x="0" y="623"/>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n-US" sz="3300" kern="1200" dirty="0"/>
            <a:t>Gaining Product/Process Knowledge</a:t>
          </a:r>
        </a:p>
      </dsp:txBody>
      <dsp:txXfrm>
        <a:off x="0" y="623"/>
        <a:ext cx="6492875" cy="729164"/>
      </dsp:txXfrm>
    </dsp:sp>
    <dsp:sp modelId="{4C54A968-A33C-46F2-9C70-84FD1CC5C961}">
      <dsp:nvSpPr>
        <dsp:cNvPr id="0" name=""/>
        <dsp:cNvSpPr/>
      </dsp:nvSpPr>
      <dsp:spPr>
        <a:xfrm>
          <a:off x="0" y="729788"/>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9CE28E-63BA-41B2-A87B-31C5058360C1}">
      <dsp:nvSpPr>
        <dsp:cNvPr id="0" name=""/>
        <dsp:cNvSpPr/>
      </dsp:nvSpPr>
      <dsp:spPr>
        <a:xfrm>
          <a:off x="0" y="729788"/>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n-US" sz="3300" kern="1200"/>
            <a:t>Prospecting</a:t>
          </a:r>
          <a:endParaRPr lang="en-US" sz="3300" kern="1200" dirty="0"/>
        </a:p>
      </dsp:txBody>
      <dsp:txXfrm>
        <a:off x="0" y="729788"/>
        <a:ext cx="6492875" cy="729164"/>
      </dsp:txXfrm>
    </dsp:sp>
    <dsp:sp modelId="{665160CF-7749-4478-AC90-527CF8D2A6D8}">
      <dsp:nvSpPr>
        <dsp:cNvPr id="0" name=""/>
        <dsp:cNvSpPr/>
      </dsp:nvSpPr>
      <dsp:spPr>
        <a:xfrm>
          <a:off x="0" y="1458952"/>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73CF03-6CF6-4F9C-B01F-D6C3D8FD2D7B}">
      <dsp:nvSpPr>
        <dsp:cNvPr id="0" name=""/>
        <dsp:cNvSpPr/>
      </dsp:nvSpPr>
      <dsp:spPr>
        <a:xfrm>
          <a:off x="0" y="1458952"/>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n-US" sz="3300" kern="1200"/>
            <a:t>Approaching</a:t>
          </a:r>
          <a:endParaRPr lang="en-US" sz="3300" kern="1200" dirty="0"/>
        </a:p>
      </dsp:txBody>
      <dsp:txXfrm>
        <a:off x="0" y="1458952"/>
        <a:ext cx="6492875" cy="729164"/>
      </dsp:txXfrm>
    </dsp:sp>
    <dsp:sp modelId="{796A61C9-A32F-4962-ABFE-450ABC3676F6}">
      <dsp:nvSpPr>
        <dsp:cNvPr id="0" name=""/>
        <dsp:cNvSpPr/>
      </dsp:nvSpPr>
      <dsp:spPr>
        <a:xfrm>
          <a:off x="0" y="2188117"/>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8377CB-86D5-4EB4-8EBC-847D81030CD8}">
      <dsp:nvSpPr>
        <dsp:cNvPr id="0" name=""/>
        <dsp:cNvSpPr/>
      </dsp:nvSpPr>
      <dsp:spPr>
        <a:xfrm>
          <a:off x="0" y="2188117"/>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n-US" sz="3300" kern="1200"/>
            <a:t>Assessing Needs</a:t>
          </a:r>
          <a:endParaRPr lang="en-US" sz="3300" kern="1200" dirty="0"/>
        </a:p>
      </dsp:txBody>
      <dsp:txXfrm>
        <a:off x="0" y="2188117"/>
        <a:ext cx="6492875" cy="729164"/>
      </dsp:txXfrm>
    </dsp:sp>
    <dsp:sp modelId="{FFD12C20-7B2F-4E98-AF07-9A08B35173A8}">
      <dsp:nvSpPr>
        <dsp:cNvPr id="0" name=""/>
        <dsp:cNvSpPr/>
      </dsp:nvSpPr>
      <dsp:spPr>
        <a:xfrm>
          <a:off x="0" y="2917282"/>
          <a:ext cx="6492875"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52DC9D-5FE2-4700-B9B7-68C1BFD88631}">
      <dsp:nvSpPr>
        <dsp:cNvPr id="0" name=""/>
        <dsp:cNvSpPr/>
      </dsp:nvSpPr>
      <dsp:spPr>
        <a:xfrm>
          <a:off x="0" y="2917282"/>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n-US" sz="3300" kern="1200"/>
            <a:t>Presenting</a:t>
          </a:r>
          <a:endParaRPr lang="en-US" sz="3300" kern="1200" dirty="0"/>
        </a:p>
      </dsp:txBody>
      <dsp:txXfrm>
        <a:off x="0" y="2917282"/>
        <a:ext cx="6492875" cy="729164"/>
      </dsp:txXfrm>
    </dsp:sp>
    <dsp:sp modelId="{5FE4BD82-401D-4759-BA82-BDF4A5CBF2F0}">
      <dsp:nvSpPr>
        <dsp:cNvPr id="0" name=""/>
        <dsp:cNvSpPr/>
      </dsp:nvSpPr>
      <dsp:spPr>
        <a:xfrm>
          <a:off x="0" y="3646447"/>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A324D5-FF35-4B61-9F4C-88AA565AE035}">
      <dsp:nvSpPr>
        <dsp:cNvPr id="0" name=""/>
        <dsp:cNvSpPr/>
      </dsp:nvSpPr>
      <dsp:spPr>
        <a:xfrm>
          <a:off x="0" y="3646447"/>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n-US" sz="3300" kern="1200"/>
            <a:t>Closing</a:t>
          </a:r>
          <a:endParaRPr lang="en-US" sz="3300" kern="1200" dirty="0"/>
        </a:p>
      </dsp:txBody>
      <dsp:txXfrm>
        <a:off x="0" y="3646447"/>
        <a:ext cx="6492875" cy="729164"/>
      </dsp:txXfrm>
    </dsp:sp>
    <dsp:sp modelId="{F1542DBB-F171-407D-B710-7BE70EBC957B}">
      <dsp:nvSpPr>
        <dsp:cNvPr id="0" name=""/>
        <dsp:cNvSpPr/>
      </dsp:nvSpPr>
      <dsp:spPr>
        <a:xfrm>
          <a:off x="0" y="4375611"/>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867AE7-7C5F-428C-85B5-A347BA18CA32}">
      <dsp:nvSpPr>
        <dsp:cNvPr id="0" name=""/>
        <dsp:cNvSpPr/>
      </dsp:nvSpPr>
      <dsp:spPr>
        <a:xfrm>
          <a:off x="0" y="4375611"/>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n-US" sz="3300" kern="1200"/>
            <a:t>Follow Up/On-Boarding</a:t>
          </a:r>
          <a:endParaRPr lang="en-US" sz="3300" kern="1200" dirty="0"/>
        </a:p>
      </dsp:txBody>
      <dsp:txXfrm>
        <a:off x="0" y="4375611"/>
        <a:ext cx="6492875" cy="7291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B2461C-B970-43CB-9D92-26D27F85D370}">
      <dsp:nvSpPr>
        <dsp:cNvPr id="0" name=""/>
        <dsp:cNvSpPr/>
      </dsp:nvSpPr>
      <dsp:spPr>
        <a:xfrm>
          <a:off x="1148270" y="37400"/>
          <a:ext cx="1441125" cy="144112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4D79DB-49F8-41A6-83BF-9EC06192EC21}">
      <dsp:nvSpPr>
        <dsp:cNvPr id="0" name=""/>
        <dsp:cNvSpPr/>
      </dsp:nvSpPr>
      <dsp:spPr>
        <a:xfrm>
          <a:off x="1455395" y="344525"/>
          <a:ext cx="826875" cy="826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4091AD-50F3-462F-B39F-4B4B7308C4D0}">
      <dsp:nvSpPr>
        <dsp:cNvPr id="0" name=""/>
        <dsp:cNvSpPr/>
      </dsp:nvSpPr>
      <dsp:spPr>
        <a:xfrm>
          <a:off x="687583" y="1927400"/>
          <a:ext cx="23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377950">
            <a:lnSpc>
              <a:spcPct val="100000"/>
            </a:lnSpc>
            <a:spcBef>
              <a:spcPct val="0"/>
            </a:spcBef>
            <a:spcAft>
              <a:spcPct val="35000"/>
            </a:spcAft>
            <a:defRPr cap="all"/>
          </a:pPr>
          <a:r>
            <a:rPr lang="en-US" sz="3100" kern="1200"/>
            <a:t>Focus</a:t>
          </a:r>
        </a:p>
      </dsp:txBody>
      <dsp:txXfrm>
        <a:off x="687583" y="1927400"/>
        <a:ext cx="2362500" cy="720000"/>
      </dsp:txXfrm>
    </dsp:sp>
    <dsp:sp modelId="{842741E0-F517-4EDA-AD4B-014D605F6E4E}">
      <dsp:nvSpPr>
        <dsp:cNvPr id="0" name=""/>
        <dsp:cNvSpPr/>
      </dsp:nvSpPr>
      <dsp:spPr>
        <a:xfrm>
          <a:off x="3924208" y="37400"/>
          <a:ext cx="1441125" cy="144112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9E4E24-25A8-4D97-88CB-92C419781A69}">
      <dsp:nvSpPr>
        <dsp:cNvPr id="0" name=""/>
        <dsp:cNvSpPr/>
      </dsp:nvSpPr>
      <dsp:spPr>
        <a:xfrm>
          <a:off x="4231333" y="344525"/>
          <a:ext cx="826875" cy="826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760A61-6466-4FF8-ACB2-779B76523023}">
      <dsp:nvSpPr>
        <dsp:cNvPr id="0" name=""/>
        <dsp:cNvSpPr/>
      </dsp:nvSpPr>
      <dsp:spPr>
        <a:xfrm>
          <a:off x="3463520" y="1927400"/>
          <a:ext cx="23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377950">
            <a:lnSpc>
              <a:spcPct val="100000"/>
            </a:lnSpc>
            <a:spcBef>
              <a:spcPct val="0"/>
            </a:spcBef>
            <a:spcAft>
              <a:spcPct val="35000"/>
            </a:spcAft>
            <a:defRPr cap="all"/>
          </a:pPr>
          <a:r>
            <a:rPr lang="en-US" sz="3100" kern="1200"/>
            <a:t>Approach</a:t>
          </a:r>
        </a:p>
      </dsp:txBody>
      <dsp:txXfrm>
        <a:off x="3463520" y="1927400"/>
        <a:ext cx="2362500" cy="720000"/>
      </dsp:txXfrm>
    </dsp:sp>
    <dsp:sp modelId="{3412A922-D429-40C1-A8E6-B4BCD94C7346}">
      <dsp:nvSpPr>
        <dsp:cNvPr id="0" name=""/>
        <dsp:cNvSpPr/>
      </dsp:nvSpPr>
      <dsp:spPr>
        <a:xfrm>
          <a:off x="2536239" y="3238025"/>
          <a:ext cx="1441125" cy="144112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1602E9-B0D6-4E4C-90B6-DE953424F014}">
      <dsp:nvSpPr>
        <dsp:cNvPr id="0" name=""/>
        <dsp:cNvSpPr/>
      </dsp:nvSpPr>
      <dsp:spPr>
        <a:xfrm>
          <a:off x="2843364" y="3545150"/>
          <a:ext cx="826875" cy="8268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525B94-48DE-47DD-8740-A2715F659535}">
      <dsp:nvSpPr>
        <dsp:cNvPr id="0" name=""/>
        <dsp:cNvSpPr/>
      </dsp:nvSpPr>
      <dsp:spPr>
        <a:xfrm>
          <a:off x="2075551" y="5128025"/>
          <a:ext cx="23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377950">
            <a:lnSpc>
              <a:spcPct val="100000"/>
            </a:lnSpc>
            <a:spcBef>
              <a:spcPct val="0"/>
            </a:spcBef>
            <a:spcAft>
              <a:spcPct val="35000"/>
            </a:spcAft>
            <a:defRPr cap="all"/>
          </a:pPr>
          <a:r>
            <a:rPr lang="en-US" sz="3100" kern="1200"/>
            <a:t>Competition</a:t>
          </a:r>
        </a:p>
      </dsp:txBody>
      <dsp:txXfrm>
        <a:off x="2075551" y="5128025"/>
        <a:ext cx="2362500" cy="72000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9ED685-B631-436D-9A96-CF392E9BB4EC}" type="datetimeFigureOut">
              <a:rPr lang="en-IN" smtClean="0"/>
              <a:t>21-02-2023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0F48E7-9F3C-4A73-8D26-BCAB63036C67}" type="slidenum">
              <a:rPr lang="en-IN" smtClean="0"/>
              <a:t>‹#›</a:t>
            </a:fld>
            <a:endParaRPr lang="en-IN"/>
          </a:p>
        </p:txBody>
      </p:sp>
    </p:spTree>
    <p:extLst>
      <p:ext uri="{BB962C8B-B14F-4D97-AF65-F5344CB8AC3E}">
        <p14:creationId xmlns:p14="http://schemas.microsoft.com/office/powerpoint/2010/main" val="59885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0C0F48E7-9F3C-4A73-8D26-BCAB63036C67}" type="slidenum">
              <a:rPr lang="en-IN" smtClean="0"/>
              <a:t>4</a:t>
            </a:fld>
            <a:endParaRPr lang="en-IN"/>
          </a:p>
        </p:txBody>
      </p:sp>
    </p:spTree>
    <p:extLst>
      <p:ext uri="{BB962C8B-B14F-4D97-AF65-F5344CB8AC3E}">
        <p14:creationId xmlns:p14="http://schemas.microsoft.com/office/powerpoint/2010/main" val="1103372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kern="1200" dirty="0">
              <a:solidFill>
                <a:schemeClr val="tx1"/>
              </a:solidFill>
              <a:effectLst/>
              <a:latin typeface="+mn-lt"/>
              <a:ea typeface="+mn-ea"/>
              <a:cs typeface="+mn-cs"/>
            </a:endParaRPr>
          </a:p>
          <a:p>
            <a:endParaRPr lang="en-IN" dirty="0"/>
          </a:p>
        </p:txBody>
      </p:sp>
      <p:sp>
        <p:nvSpPr>
          <p:cNvPr id="4" name="Slide Number Placeholder 3"/>
          <p:cNvSpPr>
            <a:spLocks noGrp="1"/>
          </p:cNvSpPr>
          <p:nvPr>
            <p:ph type="sldNum" sz="quarter" idx="5"/>
          </p:nvPr>
        </p:nvSpPr>
        <p:spPr/>
        <p:txBody>
          <a:bodyPr/>
          <a:lstStyle/>
          <a:p>
            <a:fld id="{9FA8845D-9F07-4B77-A848-5CFDB41FEA7D}" type="slidenum">
              <a:rPr lang="en-IN" smtClean="0"/>
              <a:pPr/>
              <a:t>17</a:t>
            </a:fld>
            <a:endParaRPr lang="en-IN"/>
          </a:p>
        </p:txBody>
      </p:sp>
    </p:spTree>
    <p:extLst>
      <p:ext uri="{BB962C8B-B14F-4D97-AF65-F5344CB8AC3E}">
        <p14:creationId xmlns:p14="http://schemas.microsoft.com/office/powerpoint/2010/main" val="1466040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kern="1200" dirty="0">
              <a:solidFill>
                <a:schemeClr val="tx1"/>
              </a:solidFill>
              <a:effectLst/>
              <a:latin typeface="+mn-lt"/>
              <a:ea typeface="+mn-ea"/>
              <a:cs typeface="+mn-cs"/>
            </a:endParaRPr>
          </a:p>
          <a:p>
            <a:endParaRPr lang="en-IN" dirty="0"/>
          </a:p>
        </p:txBody>
      </p:sp>
      <p:sp>
        <p:nvSpPr>
          <p:cNvPr id="4" name="Slide Number Placeholder 3"/>
          <p:cNvSpPr>
            <a:spLocks noGrp="1"/>
          </p:cNvSpPr>
          <p:nvPr>
            <p:ph type="sldNum" sz="quarter" idx="5"/>
          </p:nvPr>
        </p:nvSpPr>
        <p:spPr/>
        <p:txBody>
          <a:bodyPr/>
          <a:lstStyle/>
          <a:p>
            <a:fld id="{9FA8845D-9F07-4B77-A848-5CFDB41FEA7D}" type="slidenum">
              <a:rPr lang="en-IN" smtClean="0"/>
              <a:pPr/>
              <a:t>18</a:t>
            </a:fld>
            <a:endParaRPr lang="en-IN"/>
          </a:p>
        </p:txBody>
      </p:sp>
    </p:spTree>
    <p:extLst>
      <p:ext uri="{BB962C8B-B14F-4D97-AF65-F5344CB8AC3E}">
        <p14:creationId xmlns:p14="http://schemas.microsoft.com/office/powerpoint/2010/main" val="1636359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kern="1200" dirty="0">
              <a:solidFill>
                <a:schemeClr val="tx1"/>
              </a:solidFill>
              <a:effectLst/>
              <a:latin typeface="+mn-lt"/>
              <a:ea typeface="+mn-ea"/>
              <a:cs typeface="+mn-cs"/>
            </a:endParaRPr>
          </a:p>
          <a:p>
            <a:endParaRPr lang="en-IN" dirty="0"/>
          </a:p>
        </p:txBody>
      </p:sp>
      <p:sp>
        <p:nvSpPr>
          <p:cNvPr id="4" name="Slide Number Placeholder 3"/>
          <p:cNvSpPr>
            <a:spLocks noGrp="1"/>
          </p:cNvSpPr>
          <p:nvPr>
            <p:ph type="sldNum" sz="quarter" idx="5"/>
          </p:nvPr>
        </p:nvSpPr>
        <p:spPr/>
        <p:txBody>
          <a:bodyPr/>
          <a:lstStyle/>
          <a:p>
            <a:fld id="{9FA8845D-9F07-4B77-A848-5CFDB41FEA7D}" type="slidenum">
              <a:rPr lang="en-IN" smtClean="0"/>
              <a:pPr/>
              <a:t>19</a:t>
            </a:fld>
            <a:endParaRPr lang="en-IN"/>
          </a:p>
        </p:txBody>
      </p:sp>
    </p:spTree>
    <p:extLst>
      <p:ext uri="{BB962C8B-B14F-4D97-AF65-F5344CB8AC3E}">
        <p14:creationId xmlns:p14="http://schemas.microsoft.com/office/powerpoint/2010/main" val="938566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kern="1200" dirty="0">
              <a:solidFill>
                <a:schemeClr val="tx1"/>
              </a:solidFill>
              <a:effectLst/>
              <a:latin typeface="+mn-lt"/>
              <a:ea typeface="+mn-ea"/>
              <a:cs typeface="+mn-cs"/>
            </a:endParaRPr>
          </a:p>
          <a:p>
            <a:endParaRPr lang="en-IN" dirty="0"/>
          </a:p>
        </p:txBody>
      </p:sp>
      <p:sp>
        <p:nvSpPr>
          <p:cNvPr id="4" name="Slide Number Placeholder 3"/>
          <p:cNvSpPr>
            <a:spLocks noGrp="1"/>
          </p:cNvSpPr>
          <p:nvPr>
            <p:ph type="sldNum" sz="quarter" idx="5"/>
          </p:nvPr>
        </p:nvSpPr>
        <p:spPr/>
        <p:txBody>
          <a:bodyPr/>
          <a:lstStyle/>
          <a:p>
            <a:fld id="{9FA8845D-9F07-4B77-A848-5CFDB41FEA7D}" type="slidenum">
              <a:rPr lang="en-IN" smtClean="0"/>
              <a:pPr/>
              <a:t>20</a:t>
            </a:fld>
            <a:endParaRPr lang="en-IN"/>
          </a:p>
        </p:txBody>
      </p:sp>
    </p:spTree>
    <p:extLst>
      <p:ext uri="{BB962C8B-B14F-4D97-AF65-F5344CB8AC3E}">
        <p14:creationId xmlns:p14="http://schemas.microsoft.com/office/powerpoint/2010/main" val="3822214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kern="1200" dirty="0">
              <a:solidFill>
                <a:schemeClr val="tx1"/>
              </a:solidFill>
              <a:effectLst/>
              <a:latin typeface="+mn-lt"/>
              <a:ea typeface="+mn-ea"/>
              <a:cs typeface="+mn-cs"/>
            </a:endParaRPr>
          </a:p>
          <a:p>
            <a:endParaRPr lang="en-IN" dirty="0"/>
          </a:p>
        </p:txBody>
      </p:sp>
      <p:sp>
        <p:nvSpPr>
          <p:cNvPr id="4" name="Slide Number Placeholder 3"/>
          <p:cNvSpPr>
            <a:spLocks noGrp="1"/>
          </p:cNvSpPr>
          <p:nvPr>
            <p:ph type="sldNum" sz="quarter" idx="5"/>
          </p:nvPr>
        </p:nvSpPr>
        <p:spPr/>
        <p:txBody>
          <a:bodyPr/>
          <a:lstStyle/>
          <a:p>
            <a:fld id="{9FA8845D-9F07-4B77-A848-5CFDB41FEA7D}" type="slidenum">
              <a:rPr lang="en-IN" smtClean="0"/>
              <a:pPr/>
              <a:t>21</a:t>
            </a:fld>
            <a:endParaRPr lang="en-IN"/>
          </a:p>
        </p:txBody>
      </p:sp>
    </p:spTree>
    <p:extLst>
      <p:ext uri="{BB962C8B-B14F-4D97-AF65-F5344CB8AC3E}">
        <p14:creationId xmlns:p14="http://schemas.microsoft.com/office/powerpoint/2010/main" val="3808908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kern="1200" dirty="0">
              <a:solidFill>
                <a:schemeClr val="tx1"/>
              </a:solidFill>
              <a:effectLst/>
              <a:latin typeface="+mn-lt"/>
              <a:ea typeface="+mn-ea"/>
              <a:cs typeface="+mn-cs"/>
            </a:endParaRPr>
          </a:p>
          <a:p>
            <a:endParaRPr lang="en-IN" dirty="0"/>
          </a:p>
        </p:txBody>
      </p:sp>
      <p:sp>
        <p:nvSpPr>
          <p:cNvPr id="4" name="Slide Number Placeholder 3"/>
          <p:cNvSpPr>
            <a:spLocks noGrp="1"/>
          </p:cNvSpPr>
          <p:nvPr>
            <p:ph type="sldNum" sz="quarter" idx="5"/>
          </p:nvPr>
        </p:nvSpPr>
        <p:spPr/>
        <p:txBody>
          <a:bodyPr/>
          <a:lstStyle/>
          <a:p>
            <a:fld id="{9FA8845D-9F07-4B77-A848-5CFDB41FEA7D}" type="slidenum">
              <a:rPr lang="en-IN" smtClean="0"/>
              <a:pPr/>
              <a:t>22</a:t>
            </a:fld>
            <a:endParaRPr lang="en-IN"/>
          </a:p>
        </p:txBody>
      </p:sp>
    </p:spTree>
    <p:extLst>
      <p:ext uri="{BB962C8B-B14F-4D97-AF65-F5344CB8AC3E}">
        <p14:creationId xmlns:p14="http://schemas.microsoft.com/office/powerpoint/2010/main" val="1062287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kern="1200" dirty="0">
              <a:solidFill>
                <a:schemeClr val="tx1"/>
              </a:solidFill>
              <a:effectLst/>
              <a:latin typeface="+mn-lt"/>
              <a:ea typeface="+mn-ea"/>
              <a:cs typeface="+mn-cs"/>
            </a:endParaRPr>
          </a:p>
          <a:p>
            <a:endParaRPr lang="en-IN" dirty="0"/>
          </a:p>
        </p:txBody>
      </p:sp>
      <p:sp>
        <p:nvSpPr>
          <p:cNvPr id="4" name="Slide Number Placeholder 3"/>
          <p:cNvSpPr>
            <a:spLocks noGrp="1"/>
          </p:cNvSpPr>
          <p:nvPr>
            <p:ph type="sldNum" sz="quarter" idx="5"/>
          </p:nvPr>
        </p:nvSpPr>
        <p:spPr/>
        <p:txBody>
          <a:bodyPr/>
          <a:lstStyle/>
          <a:p>
            <a:fld id="{9FA8845D-9F07-4B77-A848-5CFDB41FEA7D}" type="slidenum">
              <a:rPr lang="en-IN" smtClean="0"/>
              <a:pPr/>
              <a:t>23</a:t>
            </a:fld>
            <a:endParaRPr lang="en-IN"/>
          </a:p>
        </p:txBody>
      </p:sp>
    </p:spTree>
    <p:extLst>
      <p:ext uri="{BB962C8B-B14F-4D97-AF65-F5344CB8AC3E}">
        <p14:creationId xmlns:p14="http://schemas.microsoft.com/office/powerpoint/2010/main" val="26582921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kern="1200" dirty="0">
              <a:solidFill>
                <a:schemeClr val="tx1"/>
              </a:solidFill>
              <a:effectLst/>
              <a:latin typeface="+mn-lt"/>
              <a:ea typeface="+mn-ea"/>
              <a:cs typeface="+mn-cs"/>
            </a:endParaRPr>
          </a:p>
          <a:p>
            <a:endParaRPr lang="en-IN" dirty="0"/>
          </a:p>
        </p:txBody>
      </p:sp>
      <p:sp>
        <p:nvSpPr>
          <p:cNvPr id="4" name="Slide Number Placeholder 3"/>
          <p:cNvSpPr>
            <a:spLocks noGrp="1"/>
          </p:cNvSpPr>
          <p:nvPr>
            <p:ph type="sldNum" sz="quarter" idx="5"/>
          </p:nvPr>
        </p:nvSpPr>
        <p:spPr/>
        <p:txBody>
          <a:bodyPr/>
          <a:lstStyle/>
          <a:p>
            <a:fld id="{9FA8845D-9F07-4B77-A848-5CFDB41FEA7D}" type="slidenum">
              <a:rPr lang="en-IN" smtClean="0"/>
              <a:pPr/>
              <a:t>24</a:t>
            </a:fld>
            <a:endParaRPr lang="en-IN"/>
          </a:p>
        </p:txBody>
      </p:sp>
    </p:spTree>
    <p:extLst>
      <p:ext uri="{BB962C8B-B14F-4D97-AF65-F5344CB8AC3E}">
        <p14:creationId xmlns:p14="http://schemas.microsoft.com/office/powerpoint/2010/main" val="3258119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kern="1200" dirty="0">
              <a:solidFill>
                <a:schemeClr val="tx1"/>
              </a:solidFill>
              <a:effectLst/>
              <a:latin typeface="+mn-lt"/>
              <a:ea typeface="+mn-ea"/>
              <a:cs typeface="+mn-cs"/>
            </a:endParaRPr>
          </a:p>
          <a:p>
            <a:endParaRPr lang="en-IN" dirty="0"/>
          </a:p>
        </p:txBody>
      </p:sp>
      <p:sp>
        <p:nvSpPr>
          <p:cNvPr id="4" name="Slide Number Placeholder 3"/>
          <p:cNvSpPr>
            <a:spLocks noGrp="1"/>
          </p:cNvSpPr>
          <p:nvPr>
            <p:ph type="sldNum" sz="quarter" idx="5"/>
          </p:nvPr>
        </p:nvSpPr>
        <p:spPr/>
        <p:txBody>
          <a:bodyPr/>
          <a:lstStyle/>
          <a:p>
            <a:fld id="{9FA8845D-9F07-4B77-A848-5CFDB41FEA7D}" type="slidenum">
              <a:rPr lang="en-IN" smtClean="0"/>
              <a:pPr/>
              <a:t>26</a:t>
            </a:fld>
            <a:endParaRPr lang="en-IN"/>
          </a:p>
        </p:txBody>
      </p:sp>
    </p:spTree>
    <p:extLst>
      <p:ext uri="{BB962C8B-B14F-4D97-AF65-F5344CB8AC3E}">
        <p14:creationId xmlns:p14="http://schemas.microsoft.com/office/powerpoint/2010/main" val="4027265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DOs</a:t>
            </a:r>
            <a:endParaRPr lang="en-IN"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Should explain all features and charges in detail</a:t>
            </a:r>
            <a:endParaRPr lang="en-IN"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Should give thorough details of documents which are collected</a:t>
            </a:r>
            <a:endParaRPr lang="en-IN"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Should inform rates and charges effectively and transparently</a:t>
            </a:r>
            <a:endParaRPr lang="en-IN"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Should not force the customer into taking the loan.</a:t>
            </a:r>
            <a:endParaRPr lang="en-IN"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Should be gentle and nice in treatment towards the customers</a:t>
            </a: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Pay attention to the customer demands and requirement</a:t>
            </a: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Ensure the details like mobile number are correctly captured</a:t>
            </a: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Visiting the customer at committed time</a:t>
            </a: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OSV is mandatory on KYC, OVD collected</a:t>
            </a: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Any referral that customer is willing to provide</a:t>
            </a:r>
          </a:p>
          <a:p>
            <a:endParaRPr lang="en-IN" dirty="0"/>
          </a:p>
        </p:txBody>
      </p:sp>
      <p:sp>
        <p:nvSpPr>
          <p:cNvPr id="4" name="Slide Number Placeholder 3"/>
          <p:cNvSpPr>
            <a:spLocks noGrp="1"/>
          </p:cNvSpPr>
          <p:nvPr>
            <p:ph type="sldNum" sz="quarter" idx="5"/>
          </p:nvPr>
        </p:nvSpPr>
        <p:spPr/>
        <p:txBody>
          <a:bodyPr/>
          <a:lstStyle/>
          <a:p>
            <a:fld id="{9FA8845D-9F07-4B77-A848-5CFDB41FEA7D}" type="slidenum">
              <a:rPr lang="en-IN" smtClean="0"/>
              <a:pPr/>
              <a:t>30</a:t>
            </a:fld>
            <a:endParaRPr lang="en-IN"/>
          </a:p>
        </p:txBody>
      </p:sp>
    </p:spTree>
    <p:extLst>
      <p:ext uri="{BB962C8B-B14F-4D97-AF65-F5344CB8AC3E}">
        <p14:creationId xmlns:p14="http://schemas.microsoft.com/office/powerpoint/2010/main" val="2602968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0C0F48E7-9F3C-4A73-8D26-BCAB63036C67}" type="slidenum">
              <a:rPr lang="en-IN" smtClean="0"/>
              <a:t>5</a:t>
            </a:fld>
            <a:endParaRPr lang="en-IN"/>
          </a:p>
        </p:txBody>
      </p:sp>
    </p:spTree>
    <p:extLst>
      <p:ext uri="{BB962C8B-B14F-4D97-AF65-F5344CB8AC3E}">
        <p14:creationId xmlns:p14="http://schemas.microsoft.com/office/powerpoint/2010/main" val="19746014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DON’T</a:t>
            </a:r>
            <a:endParaRPr lang="en-IN"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Never to Force any customer into buying the loan</a:t>
            </a: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Never to take cash from the customer at any time.</a:t>
            </a: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Never to give wrong commitment to the customer</a:t>
            </a: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Never to follow with customer before 8 AM and after 7 PM</a:t>
            </a: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Don’t mention incomplete information in any document</a:t>
            </a: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Don’t force the customer for any other product apart from Vehicle Finance.</a:t>
            </a:r>
          </a:p>
          <a:p>
            <a:pPr marL="171450" indent="-171450">
              <a:buFont typeface="Arial" panose="020B0604020202020204" pitchFamily="34" charset="0"/>
              <a:buChar char="•"/>
            </a:pPr>
            <a:endParaRPr lang="en-IN" sz="1200" kern="1200" dirty="0">
              <a:solidFill>
                <a:schemeClr val="tx1"/>
              </a:solidFill>
              <a:effectLst/>
              <a:latin typeface="+mn-lt"/>
              <a:ea typeface="+mn-ea"/>
              <a:cs typeface="+mn-cs"/>
            </a:endParaRPr>
          </a:p>
          <a:p>
            <a:endParaRPr lang="en-IN" dirty="0"/>
          </a:p>
        </p:txBody>
      </p:sp>
      <p:sp>
        <p:nvSpPr>
          <p:cNvPr id="4" name="Slide Number Placeholder 3"/>
          <p:cNvSpPr>
            <a:spLocks noGrp="1"/>
          </p:cNvSpPr>
          <p:nvPr>
            <p:ph type="sldNum" sz="quarter" idx="5"/>
          </p:nvPr>
        </p:nvSpPr>
        <p:spPr/>
        <p:txBody>
          <a:bodyPr/>
          <a:lstStyle/>
          <a:p>
            <a:fld id="{9FA8845D-9F07-4B77-A848-5CFDB41FEA7D}" type="slidenum">
              <a:rPr lang="en-IN" smtClean="0"/>
              <a:pPr/>
              <a:t>31</a:t>
            </a:fld>
            <a:endParaRPr lang="en-IN"/>
          </a:p>
        </p:txBody>
      </p:sp>
    </p:spTree>
    <p:extLst>
      <p:ext uri="{BB962C8B-B14F-4D97-AF65-F5344CB8AC3E}">
        <p14:creationId xmlns:p14="http://schemas.microsoft.com/office/powerpoint/2010/main" val="734889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kern="1200" dirty="0">
                <a:solidFill>
                  <a:schemeClr val="tx1"/>
                </a:solidFill>
                <a:effectLst/>
                <a:latin typeface="+mn-lt"/>
                <a:ea typeface="+mn-ea"/>
                <a:cs typeface="+mn-cs"/>
              </a:rPr>
              <a:t>Many people often use the words ‘marketing’ and ‘selling’ as synonyms.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Selling is a marketing function that involves determining client needs and wants and responding through planned, personalized communication that influences purchase decisions and enhances future business opportunities. </a:t>
            </a:r>
          </a:p>
          <a:p>
            <a:endParaRPr lang="en-IN" dirty="0"/>
          </a:p>
        </p:txBody>
      </p:sp>
      <p:sp>
        <p:nvSpPr>
          <p:cNvPr id="4" name="Slide Number Placeholder 3"/>
          <p:cNvSpPr>
            <a:spLocks noGrp="1"/>
          </p:cNvSpPr>
          <p:nvPr>
            <p:ph type="sldNum" sz="quarter" idx="5"/>
          </p:nvPr>
        </p:nvSpPr>
        <p:spPr/>
        <p:txBody>
          <a:bodyPr/>
          <a:lstStyle/>
          <a:p>
            <a:fld id="{0C0F48E7-9F3C-4A73-8D26-BCAB63036C67}" type="slidenum">
              <a:rPr lang="en-IN" smtClean="0"/>
              <a:t>6</a:t>
            </a:fld>
            <a:endParaRPr lang="en-IN"/>
          </a:p>
        </p:txBody>
      </p:sp>
    </p:spTree>
    <p:extLst>
      <p:ext uri="{BB962C8B-B14F-4D97-AF65-F5344CB8AC3E}">
        <p14:creationId xmlns:p14="http://schemas.microsoft.com/office/powerpoint/2010/main" val="3706163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Sales process is a systematic approach involving a series of steps that enables a sales force to close more deals, increase margins and make more sales through referrals.  It’s a complete cycle which starts from identifying the customers to closing the deal with them.</a:t>
            </a:r>
          </a:p>
          <a:p>
            <a:endParaRPr lang="en-IN" dirty="0"/>
          </a:p>
        </p:txBody>
      </p:sp>
      <p:sp>
        <p:nvSpPr>
          <p:cNvPr id="4" name="Slide Number Placeholder 3"/>
          <p:cNvSpPr>
            <a:spLocks noGrp="1"/>
          </p:cNvSpPr>
          <p:nvPr>
            <p:ph type="sldNum" sz="quarter" idx="5"/>
          </p:nvPr>
        </p:nvSpPr>
        <p:spPr/>
        <p:txBody>
          <a:bodyPr/>
          <a:lstStyle/>
          <a:p>
            <a:fld id="{0C0F48E7-9F3C-4A73-8D26-BCAB63036C67}" type="slidenum">
              <a:rPr lang="en-IN" smtClean="0"/>
              <a:t>7</a:t>
            </a:fld>
            <a:endParaRPr lang="en-IN"/>
          </a:p>
        </p:txBody>
      </p:sp>
    </p:spTree>
    <p:extLst>
      <p:ext uri="{BB962C8B-B14F-4D97-AF65-F5344CB8AC3E}">
        <p14:creationId xmlns:p14="http://schemas.microsoft.com/office/powerpoint/2010/main" val="3983438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The selling concept focuses on the needs of the seller while the marketing concept focuses on the needs of the buyer</a:t>
            </a: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The selling concept works to turn products into cash while the marketing concept works to satisfy the customers' needs through the product</a:t>
            </a:r>
          </a:p>
          <a:p>
            <a:pPr marL="171450" lvl="0" indent="-171450">
              <a:buFont typeface="Arial" panose="020B0604020202020204" pitchFamily="34" charset="0"/>
              <a:buChar char="•"/>
            </a:pPr>
            <a:r>
              <a:rPr lang="en-IN" sz="1200" kern="1200" dirty="0">
                <a:solidFill>
                  <a:schemeClr val="tx1"/>
                </a:solidFill>
                <a:effectLst/>
                <a:latin typeface="+mn-lt"/>
                <a:ea typeface="+mn-ea"/>
                <a:cs typeface="+mn-cs"/>
              </a:rPr>
              <a:t>In the selling concept, competition is predominantly </a:t>
            </a:r>
            <a:r>
              <a:rPr lang="en-IN" sz="1200" kern="1200" dirty="0" err="1">
                <a:solidFill>
                  <a:schemeClr val="tx1"/>
                </a:solidFill>
                <a:effectLst/>
                <a:latin typeface="+mn-lt"/>
                <a:ea typeface="+mn-ea"/>
                <a:cs typeface="+mn-cs"/>
              </a:rPr>
              <a:t>centered</a:t>
            </a:r>
            <a:r>
              <a:rPr lang="en-IN" sz="1200" kern="1200" dirty="0">
                <a:solidFill>
                  <a:schemeClr val="tx1"/>
                </a:solidFill>
                <a:effectLst/>
                <a:latin typeface="+mn-lt"/>
                <a:ea typeface="+mn-ea"/>
                <a:cs typeface="+mn-cs"/>
              </a:rPr>
              <a:t> on sales while in the marketing concept the competition is </a:t>
            </a:r>
            <a:r>
              <a:rPr lang="en-IN" sz="1200" kern="1200" dirty="0" err="1">
                <a:solidFill>
                  <a:schemeClr val="tx1"/>
                </a:solidFill>
                <a:effectLst/>
                <a:latin typeface="+mn-lt"/>
                <a:ea typeface="+mn-ea"/>
                <a:cs typeface="+mn-cs"/>
              </a:rPr>
              <a:t>centered</a:t>
            </a:r>
            <a:r>
              <a:rPr lang="en-IN" sz="1200" kern="1200" dirty="0">
                <a:solidFill>
                  <a:schemeClr val="tx1"/>
                </a:solidFill>
                <a:effectLst/>
                <a:latin typeface="+mn-lt"/>
                <a:ea typeface="+mn-ea"/>
                <a:cs typeface="+mn-cs"/>
              </a:rPr>
              <a:t> on consumer satisfaction</a:t>
            </a:r>
          </a:p>
          <a:p>
            <a:endParaRPr lang="en-IN" dirty="0"/>
          </a:p>
        </p:txBody>
      </p:sp>
      <p:sp>
        <p:nvSpPr>
          <p:cNvPr id="4" name="Slide Number Placeholder 3"/>
          <p:cNvSpPr>
            <a:spLocks noGrp="1"/>
          </p:cNvSpPr>
          <p:nvPr>
            <p:ph type="sldNum" sz="quarter" idx="5"/>
          </p:nvPr>
        </p:nvSpPr>
        <p:spPr/>
        <p:txBody>
          <a:bodyPr/>
          <a:lstStyle/>
          <a:p>
            <a:fld id="{0C0F48E7-9F3C-4A73-8D26-BCAB63036C67}" type="slidenum">
              <a:rPr lang="en-IN" smtClean="0"/>
              <a:t>9</a:t>
            </a:fld>
            <a:endParaRPr lang="en-IN"/>
          </a:p>
        </p:txBody>
      </p:sp>
    </p:spTree>
    <p:extLst>
      <p:ext uri="{BB962C8B-B14F-4D97-AF65-F5344CB8AC3E}">
        <p14:creationId xmlns:p14="http://schemas.microsoft.com/office/powerpoint/2010/main" val="2216527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0C0F48E7-9F3C-4A73-8D26-BCAB63036C67}" type="slidenum">
              <a:rPr lang="en-IN" smtClean="0"/>
              <a:t>12</a:t>
            </a:fld>
            <a:endParaRPr lang="en-IN"/>
          </a:p>
        </p:txBody>
      </p:sp>
    </p:spTree>
    <p:extLst>
      <p:ext uri="{BB962C8B-B14F-4D97-AF65-F5344CB8AC3E}">
        <p14:creationId xmlns:p14="http://schemas.microsoft.com/office/powerpoint/2010/main" val="1699634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Let us look at </a:t>
            </a:r>
            <a:r>
              <a:rPr lang="en-IN"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 Types of Financial </a:t>
            </a:r>
            <a:r>
              <a:rPr lang="en-IN"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Services from here&gt;&gt;</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
        <p:nvSpPr>
          <p:cNvPr id="4" name="Slide Number Placeholder 3"/>
          <p:cNvSpPr>
            <a:spLocks noGrp="1"/>
          </p:cNvSpPr>
          <p:nvPr>
            <p:ph type="sldNum" sz="quarter" idx="5"/>
          </p:nvPr>
        </p:nvSpPr>
        <p:spPr/>
        <p:txBody>
          <a:bodyPr/>
          <a:lstStyle/>
          <a:p>
            <a:fld id="{9FA8845D-9F07-4B77-A848-5CFDB41FEA7D}" type="slidenum">
              <a:rPr lang="en-IN" smtClean="0"/>
              <a:pPr/>
              <a:t>14</a:t>
            </a:fld>
            <a:endParaRPr lang="en-IN"/>
          </a:p>
        </p:txBody>
      </p:sp>
    </p:spTree>
    <p:extLst>
      <p:ext uri="{BB962C8B-B14F-4D97-AF65-F5344CB8AC3E}">
        <p14:creationId xmlns:p14="http://schemas.microsoft.com/office/powerpoint/2010/main" val="1940572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kern="1200" dirty="0">
              <a:solidFill>
                <a:schemeClr val="tx1"/>
              </a:solidFill>
              <a:effectLst/>
              <a:latin typeface="+mn-lt"/>
              <a:ea typeface="+mn-ea"/>
              <a:cs typeface="+mn-cs"/>
            </a:endParaRPr>
          </a:p>
          <a:p>
            <a:endParaRPr lang="en-IN" dirty="0"/>
          </a:p>
        </p:txBody>
      </p:sp>
      <p:sp>
        <p:nvSpPr>
          <p:cNvPr id="4" name="Slide Number Placeholder 3"/>
          <p:cNvSpPr>
            <a:spLocks noGrp="1"/>
          </p:cNvSpPr>
          <p:nvPr>
            <p:ph type="sldNum" sz="quarter" idx="5"/>
          </p:nvPr>
        </p:nvSpPr>
        <p:spPr/>
        <p:txBody>
          <a:bodyPr/>
          <a:lstStyle/>
          <a:p>
            <a:fld id="{9FA8845D-9F07-4B77-A848-5CFDB41FEA7D}" type="slidenum">
              <a:rPr lang="en-IN" smtClean="0"/>
              <a:pPr/>
              <a:t>15</a:t>
            </a:fld>
            <a:endParaRPr lang="en-IN"/>
          </a:p>
        </p:txBody>
      </p:sp>
    </p:spTree>
    <p:extLst>
      <p:ext uri="{BB962C8B-B14F-4D97-AF65-F5344CB8AC3E}">
        <p14:creationId xmlns:p14="http://schemas.microsoft.com/office/powerpoint/2010/main" val="2719089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kern="1200" dirty="0">
              <a:solidFill>
                <a:schemeClr val="tx1"/>
              </a:solidFill>
              <a:effectLst/>
              <a:latin typeface="+mn-lt"/>
              <a:ea typeface="+mn-ea"/>
              <a:cs typeface="+mn-cs"/>
            </a:endParaRPr>
          </a:p>
          <a:p>
            <a:endParaRPr lang="en-IN" dirty="0"/>
          </a:p>
        </p:txBody>
      </p:sp>
      <p:sp>
        <p:nvSpPr>
          <p:cNvPr id="4" name="Slide Number Placeholder 3"/>
          <p:cNvSpPr>
            <a:spLocks noGrp="1"/>
          </p:cNvSpPr>
          <p:nvPr>
            <p:ph type="sldNum" sz="quarter" idx="5"/>
          </p:nvPr>
        </p:nvSpPr>
        <p:spPr/>
        <p:txBody>
          <a:bodyPr/>
          <a:lstStyle/>
          <a:p>
            <a:fld id="{9FA8845D-9F07-4B77-A848-5CFDB41FEA7D}" type="slidenum">
              <a:rPr lang="en-IN" smtClean="0"/>
              <a:pPr/>
              <a:t>16</a:t>
            </a:fld>
            <a:endParaRPr lang="en-IN"/>
          </a:p>
        </p:txBody>
      </p:sp>
    </p:spTree>
    <p:extLst>
      <p:ext uri="{BB962C8B-B14F-4D97-AF65-F5344CB8AC3E}">
        <p14:creationId xmlns:p14="http://schemas.microsoft.com/office/powerpoint/2010/main" val="2436747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A77D1-4637-43CD-B7B5-C867CFC0B8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46E154D0-BAB0-4EF1-9D6F-3D883BBDAC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63CE7170-CFB0-45DF-AE99-BD26CFC9A188}"/>
              </a:ext>
            </a:extLst>
          </p:cNvPr>
          <p:cNvSpPr>
            <a:spLocks noGrp="1"/>
          </p:cNvSpPr>
          <p:nvPr>
            <p:ph type="dt" sz="half" idx="10"/>
          </p:nvPr>
        </p:nvSpPr>
        <p:spPr/>
        <p:txBody>
          <a:bodyPr/>
          <a:lstStyle/>
          <a:p>
            <a:fld id="{29B9BB4F-19CE-4BAA-9CD2-3BE6EFF14141}" type="datetimeFigureOut">
              <a:rPr lang="en-IN" smtClean="0"/>
              <a:t>21-02-2023</a:t>
            </a:fld>
            <a:endParaRPr lang="en-IN"/>
          </a:p>
        </p:txBody>
      </p:sp>
      <p:sp>
        <p:nvSpPr>
          <p:cNvPr id="5" name="Footer Placeholder 4">
            <a:extLst>
              <a:ext uri="{FF2B5EF4-FFF2-40B4-BE49-F238E27FC236}">
                <a16:creationId xmlns:a16="http://schemas.microsoft.com/office/drawing/2014/main" id="{1EEEE3B9-944C-45DE-8479-CB1CC62A3EB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CE0F05D-CAA2-4B2A-BE01-98434ACB46A1}"/>
              </a:ext>
            </a:extLst>
          </p:cNvPr>
          <p:cNvSpPr>
            <a:spLocks noGrp="1"/>
          </p:cNvSpPr>
          <p:nvPr>
            <p:ph type="sldNum" sz="quarter" idx="12"/>
          </p:nvPr>
        </p:nvSpPr>
        <p:spPr/>
        <p:txBody>
          <a:bodyPr/>
          <a:lstStyle/>
          <a:p>
            <a:fld id="{D6DFEF74-919F-4B07-9EBA-9016AD239C41}" type="slidenum">
              <a:rPr lang="en-IN" smtClean="0"/>
              <a:t>‹#›</a:t>
            </a:fld>
            <a:endParaRPr lang="en-IN"/>
          </a:p>
        </p:txBody>
      </p:sp>
    </p:spTree>
    <p:extLst>
      <p:ext uri="{BB962C8B-B14F-4D97-AF65-F5344CB8AC3E}">
        <p14:creationId xmlns:p14="http://schemas.microsoft.com/office/powerpoint/2010/main" val="223975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8F825-BC1C-4367-AD08-E495B67234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9676CF1-79FC-46D0-9A81-50ABB529A6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32D00F5-D999-456E-9DEA-4B7D700A02FD}"/>
              </a:ext>
            </a:extLst>
          </p:cNvPr>
          <p:cNvSpPr>
            <a:spLocks noGrp="1"/>
          </p:cNvSpPr>
          <p:nvPr>
            <p:ph type="dt" sz="half" idx="10"/>
          </p:nvPr>
        </p:nvSpPr>
        <p:spPr/>
        <p:txBody>
          <a:bodyPr/>
          <a:lstStyle/>
          <a:p>
            <a:fld id="{29B9BB4F-19CE-4BAA-9CD2-3BE6EFF14141}" type="datetimeFigureOut">
              <a:rPr lang="en-IN" smtClean="0"/>
              <a:t>21-02-2023</a:t>
            </a:fld>
            <a:endParaRPr lang="en-IN"/>
          </a:p>
        </p:txBody>
      </p:sp>
      <p:sp>
        <p:nvSpPr>
          <p:cNvPr id="5" name="Footer Placeholder 4">
            <a:extLst>
              <a:ext uri="{FF2B5EF4-FFF2-40B4-BE49-F238E27FC236}">
                <a16:creationId xmlns:a16="http://schemas.microsoft.com/office/drawing/2014/main" id="{2E798430-57CE-4DAA-96E0-B02DC6BCBCE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DB60A2C-B8D9-48A5-A6B9-815F6B72A81E}"/>
              </a:ext>
            </a:extLst>
          </p:cNvPr>
          <p:cNvSpPr>
            <a:spLocks noGrp="1"/>
          </p:cNvSpPr>
          <p:nvPr>
            <p:ph type="sldNum" sz="quarter" idx="12"/>
          </p:nvPr>
        </p:nvSpPr>
        <p:spPr/>
        <p:txBody>
          <a:bodyPr/>
          <a:lstStyle/>
          <a:p>
            <a:fld id="{D6DFEF74-919F-4B07-9EBA-9016AD239C41}" type="slidenum">
              <a:rPr lang="en-IN" smtClean="0"/>
              <a:t>‹#›</a:t>
            </a:fld>
            <a:endParaRPr lang="en-IN"/>
          </a:p>
        </p:txBody>
      </p:sp>
    </p:spTree>
    <p:extLst>
      <p:ext uri="{BB962C8B-B14F-4D97-AF65-F5344CB8AC3E}">
        <p14:creationId xmlns:p14="http://schemas.microsoft.com/office/powerpoint/2010/main" val="3304496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89363C-CFC0-449D-8473-3670ABD0C42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21DF379-5946-4460-A5D9-48EA3BC4E3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BFE7FCB-852F-4ADC-B61C-51E622C054B6}"/>
              </a:ext>
            </a:extLst>
          </p:cNvPr>
          <p:cNvSpPr>
            <a:spLocks noGrp="1"/>
          </p:cNvSpPr>
          <p:nvPr>
            <p:ph type="dt" sz="half" idx="10"/>
          </p:nvPr>
        </p:nvSpPr>
        <p:spPr/>
        <p:txBody>
          <a:bodyPr/>
          <a:lstStyle/>
          <a:p>
            <a:fld id="{29B9BB4F-19CE-4BAA-9CD2-3BE6EFF14141}" type="datetimeFigureOut">
              <a:rPr lang="en-IN" smtClean="0"/>
              <a:t>21-02-2023</a:t>
            </a:fld>
            <a:endParaRPr lang="en-IN"/>
          </a:p>
        </p:txBody>
      </p:sp>
      <p:sp>
        <p:nvSpPr>
          <p:cNvPr id="5" name="Footer Placeholder 4">
            <a:extLst>
              <a:ext uri="{FF2B5EF4-FFF2-40B4-BE49-F238E27FC236}">
                <a16:creationId xmlns:a16="http://schemas.microsoft.com/office/drawing/2014/main" id="{98E0E0CC-3286-4CD2-8798-64A91963522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A4D1C17-2A73-4D57-972A-EA04B3396D1C}"/>
              </a:ext>
            </a:extLst>
          </p:cNvPr>
          <p:cNvSpPr>
            <a:spLocks noGrp="1"/>
          </p:cNvSpPr>
          <p:nvPr>
            <p:ph type="sldNum" sz="quarter" idx="12"/>
          </p:nvPr>
        </p:nvSpPr>
        <p:spPr/>
        <p:txBody>
          <a:bodyPr/>
          <a:lstStyle/>
          <a:p>
            <a:fld id="{D6DFEF74-919F-4B07-9EBA-9016AD239C41}" type="slidenum">
              <a:rPr lang="en-IN" smtClean="0"/>
              <a:t>‹#›</a:t>
            </a:fld>
            <a:endParaRPr lang="en-IN"/>
          </a:p>
        </p:txBody>
      </p:sp>
    </p:spTree>
    <p:extLst>
      <p:ext uri="{BB962C8B-B14F-4D97-AF65-F5344CB8AC3E}">
        <p14:creationId xmlns:p14="http://schemas.microsoft.com/office/powerpoint/2010/main" val="993058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64752" y="340414"/>
            <a:ext cx="10515600" cy="425707"/>
          </a:xfrm>
          <a:prstGeom prst="rect">
            <a:avLst/>
          </a:prstGeom>
        </p:spPr>
        <p:txBody>
          <a:bodyPr vert="horz" lIns="91440" tIns="45720" rIns="91440" bIns="45720" rtlCol="0" anchor="ctr">
            <a:noAutofit/>
          </a:bodyPr>
          <a:lstStyle>
            <a:lvl1pPr>
              <a:defRPr>
                <a:solidFill>
                  <a:srgbClr val="001F79"/>
                </a:solidFill>
              </a:defRPr>
            </a:lvl1pPr>
          </a:lstStyle>
          <a:p>
            <a:r>
              <a:rPr lang="en-US"/>
              <a:t>Click to edit Master title style</a:t>
            </a:r>
            <a:endParaRPr lang="en-US" dirty="0"/>
          </a:p>
        </p:txBody>
      </p:sp>
    </p:spTree>
    <p:extLst>
      <p:ext uri="{BB962C8B-B14F-4D97-AF65-F5344CB8AC3E}">
        <p14:creationId xmlns:p14="http://schemas.microsoft.com/office/powerpoint/2010/main" val="2556623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6013B-A2DF-4580-91A2-ABB4A86CC8A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D21236C-ABC0-4749-90B1-DA4C9821F8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3289CA6-842B-4D5A-A110-EF7456C47F0D}"/>
              </a:ext>
            </a:extLst>
          </p:cNvPr>
          <p:cNvSpPr>
            <a:spLocks noGrp="1"/>
          </p:cNvSpPr>
          <p:nvPr>
            <p:ph type="dt" sz="half" idx="10"/>
          </p:nvPr>
        </p:nvSpPr>
        <p:spPr/>
        <p:txBody>
          <a:bodyPr/>
          <a:lstStyle/>
          <a:p>
            <a:fld id="{29B9BB4F-19CE-4BAA-9CD2-3BE6EFF14141}" type="datetimeFigureOut">
              <a:rPr lang="en-IN" smtClean="0"/>
              <a:t>21-02-2023</a:t>
            </a:fld>
            <a:endParaRPr lang="en-IN"/>
          </a:p>
        </p:txBody>
      </p:sp>
      <p:sp>
        <p:nvSpPr>
          <p:cNvPr id="5" name="Footer Placeholder 4">
            <a:extLst>
              <a:ext uri="{FF2B5EF4-FFF2-40B4-BE49-F238E27FC236}">
                <a16:creationId xmlns:a16="http://schemas.microsoft.com/office/drawing/2014/main" id="{14017200-765F-4862-AAFC-5BBBAA472FC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BAA1F8B-444F-405B-9EA0-0D5E4E8C3B30}"/>
              </a:ext>
            </a:extLst>
          </p:cNvPr>
          <p:cNvSpPr>
            <a:spLocks noGrp="1"/>
          </p:cNvSpPr>
          <p:nvPr>
            <p:ph type="sldNum" sz="quarter" idx="12"/>
          </p:nvPr>
        </p:nvSpPr>
        <p:spPr/>
        <p:txBody>
          <a:bodyPr/>
          <a:lstStyle/>
          <a:p>
            <a:fld id="{D6DFEF74-919F-4B07-9EBA-9016AD239C41}" type="slidenum">
              <a:rPr lang="en-IN" smtClean="0"/>
              <a:t>‹#›</a:t>
            </a:fld>
            <a:endParaRPr lang="en-IN"/>
          </a:p>
        </p:txBody>
      </p:sp>
    </p:spTree>
    <p:extLst>
      <p:ext uri="{BB962C8B-B14F-4D97-AF65-F5344CB8AC3E}">
        <p14:creationId xmlns:p14="http://schemas.microsoft.com/office/powerpoint/2010/main" val="2636357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BA4F-A9DA-4F1E-B235-B584183FEA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C1790227-77F4-466B-A211-262C56A095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2319AA-E6D8-40C5-9955-1E7D3236C824}"/>
              </a:ext>
            </a:extLst>
          </p:cNvPr>
          <p:cNvSpPr>
            <a:spLocks noGrp="1"/>
          </p:cNvSpPr>
          <p:nvPr>
            <p:ph type="dt" sz="half" idx="10"/>
          </p:nvPr>
        </p:nvSpPr>
        <p:spPr/>
        <p:txBody>
          <a:bodyPr/>
          <a:lstStyle/>
          <a:p>
            <a:fld id="{29B9BB4F-19CE-4BAA-9CD2-3BE6EFF14141}" type="datetimeFigureOut">
              <a:rPr lang="en-IN" smtClean="0"/>
              <a:t>21-02-2023</a:t>
            </a:fld>
            <a:endParaRPr lang="en-IN"/>
          </a:p>
        </p:txBody>
      </p:sp>
      <p:sp>
        <p:nvSpPr>
          <p:cNvPr id="5" name="Footer Placeholder 4">
            <a:extLst>
              <a:ext uri="{FF2B5EF4-FFF2-40B4-BE49-F238E27FC236}">
                <a16:creationId xmlns:a16="http://schemas.microsoft.com/office/drawing/2014/main" id="{16B567AD-28FD-46AE-830B-5219DFB2CBF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392C6A9-41C1-407F-8A12-EEA9CC76B9E4}"/>
              </a:ext>
            </a:extLst>
          </p:cNvPr>
          <p:cNvSpPr>
            <a:spLocks noGrp="1"/>
          </p:cNvSpPr>
          <p:nvPr>
            <p:ph type="sldNum" sz="quarter" idx="12"/>
          </p:nvPr>
        </p:nvSpPr>
        <p:spPr/>
        <p:txBody>
          <a:bodyPr/>
          <a:lstStyle/>
          <a:p>
            <a:fld id="{D6DFEF74-919F-4B07-9EBA-9016AD239C41}" type="slidenum">
              <a:rPr lang="en-IN" smtClean="0"/>
              <a:t>‹#›</a:t>
            </a:fld>
            <a:endParaRPr lang="en-IN"/>
          </a:p>
        </p:txBody>
      </p:sp>
    </p:spTree>
    <p:extLst>
      <p:ext uri="{BB962C8B-B14F-4D97-AF65-F5344CB8AC3E}">
        <p14:creationId xmlns:p14="http://schemas.microsoft.com/office/powerpoint/2010/main" val="1540550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96271-492A-4CD4-8FC1-2F1414170FA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E3B7FA3-27DB-42DC-BCE4-62D3F70D3A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7507D9A5-FA29-449F-BB27-B47B2C0DC0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18A440A5-B261-41C2-8BF7-903BF2F85C8C}"/>
              </a:ext>
            </a:extLst>
          </p:cNvPr>
          <p:cNvSpPr>
            <a:spLocks noGrp="1"/>
          </p:cNvSpPr>
          <p:nvPr>
            <p:ph type="dt" sz="half" idx="10"/>
          </p:nvPr>
        </p:nvSpPr>
        <p:spPr/>
        <p:txBody>
          <a:bodyPr/>
          <a:lstStyle/>
          <a:p>
            <a:fld id="{29B9BB4F-19CE-4BAA-9CD2-3BE6EFF14141}" type="datetimeFigureOut">
              <a:rPr lang="en-IN" smtClean="0"/>
              <a:t>21-02-2023</a:t>
            </a:fld>
            <a:endParaRPr lang="en-IN"/>
          </a:p>
        </p:txBody>
      </p:sp>
      <p:sp>
        <p:nvSpPr>
          <p:cNvPr id="6" name="Footer Placeholder 5">
            <a:extLst>
              <a:ext uri="{FF2B5EF4-FFF2-40B4-BE49-F238E27FC236}">
                <a16:creationId xmlns:a16="http://schemas.microsoft.com/office/drawing/2014/main" id="{97C893F5-C0A2-4A95-9A67-A70C841FFFC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242FC36-2AA7-4F3A-9253-C49C43EC609C}"/>
              </a:ext>
            </a:extLst>
          </p:cNvPr>
          <p:cNvSpPr>
            <a:spLocks noGrp="1"/>
          </p:cNvSpPr>
          <p:nvPr>
            <p:ph type="sldNum" sz="quarter" idx="12"/>
          </p:nvPr>
        </p:nvSpPr>
        <p:spPr/>
        <p:txBody>
          <a:bodyPr/>
          <a:lstStyle/>
          <a:p>
            <a:fld id="{D6DFEF74-919F-4B07-9EBA-9016AD239C41}" type="slidenum">
              <a:rPr lang="en-IN" smtClean="0"/>
              <a:t>‹#›</a:t>
            </a:fld>
            <a:endParaRPr lang="en-IN"/>
          </a:p>
        </p:txBody>
      </p:sp>
    </p:spTree>
    <p:extLst>
      <p:ext uri="{BB962C8B-B14F-4D97-AF65-F5344CB8AC3E}">
        <p14:creationId xmlns:p14="http://schemas.microsoft.com/office/powerpoint/2010/main" val="2894155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221D6-28DB-47D4-9CF4-775685E66852}"/>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BF743D8-BF13-4963-91C4-BD5D4662F6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7D55EF-1C97-4964-84F5-08AE3F2AEA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92F8E5-E20F-47B8-8886-3CF52612B7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46E7BE-3352-497F-878F-697F87404F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1EB70CF5-72A4-40F4-9623-851ACBF1B851}"/>
              </a:ext>
            </a:extLst>
          </p:cNvPr>
          <p:cNvSpPr>
            <a:spLocks noGrp="1"/>
          </p:cNvSpPr>
          <p:nvPr>
            <p:ph type="dt" sz="half" idx="10"/>
          </p:nvPr>
        </p:nvSpPr>
        <p:spPr/>
        <p:txBody>
          <a:bodyPr/>
          <a:lstStyle/>
          <a:p>
            <a:fld id="{29B9BB4F-19CE-4BAA-9CD2-3BE6EFF14141}" type="datetimeFigureOut">
              <a:rPr lang="en-IN" smtClean="0"/>
              <a:t>21-02-2023</a:t>
            </a:fld>
            <a:endParaRPr lang="en-IN"/>
          </a:p>
        </p:txBody>
      </p:sp>
      <p:sp>
        <p:nvSpPr>
          <p:cNvPr id="8" name="Footer Placeholder 7">
            <a:extLst>
              <a:ext uri="{FF2B5EF4-FFF2-40B4-BE49-F238E27FC236}">
                <a16:creationId xmlns:a16="http://schemas.microsoft.com/office/drawing/2014/main" id="{4313B841-AE75-410F-8F8D-D2CF4ADE3DAB}"/>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3508BC23-4D6E-47D6-BFD4-0CD18E31E4D2}"/>
              </a:ext>
            </a:extLst>
          </p:cNvPr>
          <p:cNvSpPr>
            <a:spLocks noGrp="1"/>
          </p:cNvSpPr>
          <p:nvPr>
            <p:ph type="sldNum" sz="quarter" idx="12"/>
          </p:nvPr>
        </p:nvSpPr>
        <p:spPr/>
        <p:txBody>
          <a:bodyPr/>
          <a:lstStyle/>
          <a:p>
            <a:fld id="{D6DFEF74-919F-4B07-9EBA-9016AD239C41}" type="slidenum">
              <a:rPr lang="en-IN" smtClean="0"/>
              <a:t>‹#›</a:t>
            </a:fld>
            <a:endParaRPr lang="en-IN"/>
          </a:p>
        </p:txBody>
      </p:sp>
    </p:spTree>
    <p:extLst>
      <p:ext uri="{BB962C8B-B14F-4D97-AF65-F5344CB8AC3E}">
        <p14:creationId xmlns:p14="http://schemas.microsoft.com/office/powerpoint/2010/main" val="1155448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924C1-0E09-495D-8683-DDC7E5DDD472}"/>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E92D526-0515-4EDF-A894-7D9D6A159A9E}"/>
              </a:ext>
            </a:extLst>
          </p:cNvPr>
          <p:cNvSpPr>
            <a:spLocks noGrp="1"/>
          </p:cNvSpPr>
          <p:nvPr>
            <p:ph type="dt" sz="half" idx="10"/>
          </p:nvPr>
        </p:nvSpPr>
        <p:spPr/>
        <p:txBody>
          <a:bodyPr/>
          <a:lstStyle/>
          <a:p>
            <a:fld id="{29B9BB4F-19CE-4BAA-9CD2-3BE6EFF14141}" type="datetimeFigureOut">
              <a:rPr lang="en-IN" smtClean="0"/>
              <a:t>21-02-2023</a:t>
            </a:fld>
            <a:endParaRPr lang="en-IN"/>
          </a:p>
        </p:txBody>
      </p:sp>
      <p:sp>
        <p:nvSpPr>
          <p:cNvPr id="4" name="Footer Placeholder 3">
            <a:extLst>
              <a:ext uri="{FF2B5EF4-FFF2-40B4-BE49-F238E27FC236}">
                <a16:creationId xmlns:a16="http://schemas.microsoft.com/office/drawing/2014/main" id="{DE32ED0B-8354-4D77-8091-CD49E12F27C3}"/>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7F0ECDA3-01E8-451F-8677-B2E2EF683450}"/>
              </a:ext>
            </a:extLst>
          </p:cNvPr>
          <p:cNvSpPr>
            <a:spLocks noGrp="1"/>
          </p:cNvSpPr>
          <p:nvPr>
            <p:ph type="sldNum" sz="quarter" idx="12"/>
          </p:nvPr>
        </p:nvSpPr>
        <p:spPr/>
        <p:txBody>
          <a:bodyPr/>
          <a:lstStyle/>
          <a:p>
            <a:fld id="{D6DFEF74-919F-4B07-9EBA-9016AD239C41}" type="slidenum">
              <a:rPr lang="en-IN" smtClean="0"/>
              <a:t>‹#›</a:t>
            </a:fld>
            <a:endParaRPr lang="en-IN"/>
          </a:p>
        </p:txBody>
      </p:sp>
    </p:spTree>
    <p:extLst>
      <p:ext uri="{BB962C8B-B14F-4D97-AF65-F5344CB8AC3E}">
        <p14:creationId xmlns:p14="http://schemas.microsoft.com/office/powerpoint/2010/main" val="1970853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576FD5-0A98-42FA-9122-B16F335729B0}"/>
              </a:ext>
            </a:extLst>
          </p:cNvPr>
          <p:cNvSpPr>
            <a:spLocks noGrp="1"/>
          </p:cNvSpPr>
          <p:nvPr>
            <p:ph type="dt" sz="half" idx="10"/>
          </p:nvPr>
        </p:nvSpPr>
        <p:spPr/>
        <p:txBody>
          <a:bodyPr/>
          <a:lstStyle/>
          <a:p>
            <a:fld id="{29B9BB4F-19CE-4BAA-9CD2-3BE6EFF14141}" type="datetimeFigureOut">
              <a:rPr lang="en-IN" smtClean="0"/>
              <a:t>21-02-2023</a:t>
            </a:fld>
            <a:endParaRPr lang="en-IN"/>
          </a:p>
        </p:txBody>
      </p:sp>
      <p:sp>
        <p:nvSpPr>
          <p:cNvPr id="3" name="Footer Placeholder 2">
            <a:extLst>
              <a:ext uri="{FF2B5EF4-FFF2-40B4-BE49-F238E27FC236}">
                <a16:creationId xmlns:a16="http://schemas.microsoft.com/office/drawing/2014/main" id="{CC2CDC0D-5FF9-4A2B-B33C-7454EE7F6ABE}"/>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3757737E-0A2F-47F6-9B4C-4D3225D530E5}"/>
              </a:ext>
            </a:extLst>
          </p:cNvPr>
          <p:cNvSpPr>
            <a:spLocks noGrp="1"/>
          </p:cNvSpPr>
          <p:nvPr>
            <p:ph type="sldNum" sz="quarter" idx="12"/>
          </p:nvPr>
        </p:nvSpPr>
        <p:spPr/>
        <p:txBody>
          <a:bodyPr/>
          <a:lstStyle/>
          <a:p>
            <a:fld id="{D6DFEF74-919F-4B07-9EBA-9016AD239C41}" type="slidenum">
              <a:rPr lang="en-IN" smtClean="0"/>
              <a:t>‹#›</a:t>
            </a:fld>
            <a:endParaRPr lang="en-IN"/>
          </a:p>
        </p:txBody>
      </p:sp>
    </p:spTree>
    <p:extLst>
      <p:ext uri="{BB962C8B-B14F-4D97-AF65-F5344CB8AC3E}">
        <p14:creationId xmlns:p14="http://schemas.microsoft.com/office/powerpoint/2010/main" val="3486981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85489-E44C-461F-9A42-8B251BD204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7491B1C4-F89A-468C-AA38-88610E2B55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8B26F7C1-3C53-4ECE-B994-B2FDD576C9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419A0E-240A-4E19-9DDA-846D308533E6}"/>
              </a:ext>
            </a:extLst>
          </p:cNvPr>
          <p:cNvSpPr>
            <a:spLocks noGrp="1"/>
          </p:cNvSpPr>
          <p:nvPr>
            <p:ph type="dt" sz="half" idx="10"/>
          </p:nvPr>
        </p:nvSpPr>
        <p:spPr/>
        <p:txBody>
          <a:bodyPr/>
          <a:lstStyle/>
          <a:p>
            <a:fld id="{29B9BB4F-19CE-4BAA-9CD2-3BE6EFF14141}" type="datetimeFigureOut">
              <a:rPr lang="en-IN" smtClean="0"/>
              <a:t>21-02-2023</a:t>
            </a:fld>
            <a:endParaRPr lang="en-IN"/>
          </a:p>
        </p:txBody>
      </p:sp>
      <p:sp>
        <p:nvSpPr>
          <p:cNvPr id="6" name="Footer Placeholder 5">
            <a:extLst>
              <a:ext uri="{FF2B5EF4-FFF2-40B4-BE49-F238E27FC236}">
                <a16:creationId xmlns:a16="http://schemas.microsoft.com/office/drawing/2014/main" id="{9169540C-F765-4092-BB34-34F3F49AF1D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209205E-AD87-4EBE-B894-5FBB71848A5A}"/>
              </a:ext>
            </a:extLst>
          </p:cNvPr>
          <p:cNvSpPr>
            <a:spLocks noGrp="1"/>
          </p:cNvSpPr>
          <p:nvPr>
            <p:ph type="sldNum" sz="quarter" idx="12"/>
          </p:nvPr>
        </p:nvSpPr>
        <p:spPr/>
        <p:txBody>
          <a:bodyPr/>
          <a:lstStyle/>
          <a:p>
            <a:fld id="{D6DFEF74-919F-4B07-9EBA-9016AD239C41}" type="slidenum">
              <a:rPr lang="en-IN" smtClean="0"/>
              <a:t>‹#›</a:t>
            </a:fld>
            <a:endParaRPr lang="en-IN"/>
          </a:p>
        </p:txBody>
      </p:sp>
    </p:spTree>
    <p:extLst>
      <p:ext uri="{BB962C8B-B14F-4D97-AF65-F5344CB8AC3E}">
        <p14:creationId xmlns:p14="http://schemas.microsoft.com/office/powerpoint/2010/main" val="1016960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45F26-1C1E-4059-80E9-21E9277F8E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DC6F3285-A581-406E-908B-7EE5AA7FBE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D4B2FEC4-54F3-48B4-B2D4-8C0E0B089A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A29923-7A38-4638-A4DA-D154A93CF00D}"/>
              </a:ext>
            </a:extLst>
          </p:cNvPr>
          <p:cNvSpPr>
            <a:spLocks noGrp="1"/>
          </p:cNvSpPr>
          <p:nvPr>
            <p:ph type="dt" sz="half" idx="10"/>
          </p:nvPr>
        </p:nvSpPr>
        <p:spPr/>
        <p:txBody>
          <a:bodyPr/>
          <a:lstStyle/>
          <a:p>
            <a:fld id="{29B9BB4F-19CE-4BAA-9CD2-3BE6EFF14141}" type="datetimeFigureOut">
              <a:rPr lang="en-IN" smtClean="0"/>
              <a:t>21-02-2023</a:t>
            </a:fld>
            <a:endParaRPr lang="en-IN"/>
          </a:p>
        </p:txBody>
      </p:sp>
      <p:sp>
        <p:nvSpPr>
          <p:cNvPr id="6" name="Footer Placeholder 5">
            <a:extLst>
              <a:ext uri="{FF2B5EF4-FFF2-40B4-BE49-F238E27FC236}">
                <a16:creationId xmlns:a16="http://schemas.microsoft.com/office/drawing/2014/main" id="{1164E6F8-9495-4CDC-8F19-038AC367836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F9100EF-ADB0-42A0-B670-F56A27C52776}"/>
              </a:ext>
            </a:extLst>
          </p:cNvPr>
          <p:cNvSpPr>
            <a:spLocks noGrp="1"/>
          </p:cNvSpPr>
          <p:nvPr>
            <p:ph type="sldNum" sz="quarter" idx="12"/>
          </p:nvPr>
        </p:nvSpPr>
        <p:spPr/>
        <p:txBody>
          <a:bodyPr/>
          <a:lstStyle/>
          <a:p>
            <a:fld id="{D6DFEF74-919F-4B07-9EBA-9016AD239C41}" type="slidenum">
              <a:rPr lang="en-IN" smtClean="0"/>
              <a:t>‹#›</a:t>
            </a:fld>
            <a:endParaRPr lang="en-IN"/>
          </a:p>
        </p:txBody>
      </p:sp>
    </p:spTree>
    <p:extLst>
      <p:ext uri="{BB962C8B-B14F-4D97-AF65-F5344CB8AC3E}">
        <p14:creationId xmlns:p14="http://schemas.microsoft.com/office/powerpoint/2010/main" val="4111661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CA1394-1EC9-4320-A4CE-6AECC9F0C0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EA46988-CC9F-45C9-A6B4-C99CF6DEE5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2733066-C7B7-416E-9D8E-A2E811CA11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B9BB4F-19CE-4BAA-9CD2-3BE6EFF14141}" type="datetimeFigureOut">
              <a:rPr lang="en-IN" smtClean="0"/>
              <a:t>21-02-2023</a:t>
            </a:fld>
            <a:endParaRPr lang="en-IN"/>
          </a:p>
        </p:txBody>
      </p:sp>
      <p:sp>
        <p:nvSpPr>
          <p:cNvPr id="5" name="Footer Placeholder 4">
            <a:extLst>
              <a:ext uri="{FF2B5EF4-FFF2-40B4-BE49-F238E27FC236}">
                <a16:creationId xmlns:a16="http://schemas.microsoft.com/office/drawing/2014/main" id="{82294A83-3A7E-4192-8812-97CB8005DC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D6CFAE8B-0140-4EC0-9191-4D439B9D97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DFEF74-919F-4B07-9EBA-9016AD239C41}" type="slidenum">
              <a:rPr lang="en-IN" smtClean="0"/>
              <a:t>‹#›</a:t>
            </a:fld>
            <a:endParaRPr lang="en-IN"/>
          </a:p>
        </p:txBody>
      </p:sp>
    </p:spTree>
    <p:extLst>
      <p:ext uri="{BB962C8B-B14F-4D97-AF65-F5344CB8AC3E}">
        <p14:creationId xmlns:p14="http://schemas.microsoft.com/office/powerpoint/2010/main" val="4111567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2BD70C-C4A0-46C4-9518-A731098B419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D5F97D-BD5E-471E-807E-6B9C27B3D000}"/>
              </a:ext>
            </a:extLst>
          </p:cNvPr>
          <p:cNvSpPr>
            <a:spLocks noGrp="1"/>
          </p:cNvSpPr>
          <p:nvPr>
            <p:ph type="ctrTitle"/>
          </p:nvPr>
        </p:nvSpPr>
        <p:spPr>
          <a:xfrm>
            <a:off x="6072445" y="3640254"/>
            <a:ext cx="5319433" cy="2076333"/>
          </a:xfrm>
        </p:spPr>
        <p:txBody>
          <a:bodyPr anchor="t">
            <a:normAutofit/>
          </a:bodyPr>
          <a:lstStyle/>
          <a:p>
            <a:pPr algn="l"/>
            <a:r>
              <a:rPr lang="en-US" sz="4800">
                <a:solidFill>
                  <a:schemeClr val="bg1"/>
                </a:solidFill>
              </a:rPr>
              <a:t>SELLING SKILLS</a:t>
            </a:r>
            <a:endParaRPr lang="en-IN" sz="4800">
              <a:solidFill>
                <a:schemeClr val="bg1"/>
              </a:solidFill>
            </a:endParaRPr>
          </a:p>
        </p:txBody>
      </p:sp>
      <p:sp>
        <p:nvSpPr>
          <p:cNvPr id="3" name="Subtitle 2">
            <a:extLst>
              <a:ext uri="{FF2B5EF4-FFF2-40B4-BE49-F238E27FC236}">
                <a16:creationId xmlns:a16="http://schemas.microsoft.com/office/drawing/2014/main" id="{661EE3CC-D791-4FDB-BB09-224B91959AD8}"/>
              </a:ext>
            </a:extLst>
          </p:cNvPr>
          <p:cNvSpPr>
            <a:spLocks noGrp="1"/>
          </p:cNvSpPr>
          <p:nvPr>
            <p:ph type="subTitle" idx="1"/>
          </p:nvPr>
        </p:nvSpPr>
        <p:spPr>
          <a:xfrm>
            <a:off x="6112799" y="4439725"/>
            <a:ext cx="5319431" cy="972180"/>
          </a:xfrm>
        </p:spPr>
        <p:txBody>
          <a:bodyPr anchor="b">
            <a:normAutofit/>
          </a:bodyPr>
          <a:lstStyle/>
          <a:p>
            <a:pPr algn="l"/>
            <a:r>
              <a:rPr lang="en-US" sz="3200" smtClean="0">
                <a:solidFill>
                  <a:schemeClr val="bg1"/>
                </a:solidFill>
              </a:rPr>
              <a:t>INTRODUCTION </a:t>
            </a:r>
            <a:r>
              <a:rPr lang="en-US" sz="3200" dirty="0">
                <a:solidFill>
                  <a:schemeClr val="bg1"/>
                </a:solidFill>
              </a:rPr>
              <a:t>TO SALES</a:t>
            </a:r>
            <a:endParaRPr lang="en-IN" sz="3200" dirty="0">
              <a:solidFill>
                <a:schemeClr val="bg1"/>
              </a:solidFill>
            </a:endParaRPr>
          </a:p>
        </p:txBody>
      </p:sp>
      <p:sp>
        <p:nvSpPr>
          <p:cNvPr id="12" name="Freeform: Shape 11">
            <a:extLst>
              <a:ext uri="{FF2B5EF4-FFF2-40B4-BE49-F238E27FC236}">
                <a16:creationId xmlns:a16="http://schemas.microsoft.com/office/drawing/2014/main" id="{39B74A45-BDDD-4892-B8C0-B290C0944F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79352" cy="6374535"/>
          </a:xfrm>
          <a:custGeom>
            <a:avLst/>
            <a:gdLst>
              <a:gd name="connsiteX0" fmla="*/ 609861 w 5379352"/>
              <a:gd name="connsiteY0" fmla="*/ 6374535 h 6374535"/>
              <a:gd name="connsiteX1" fmla="*/ 3449004 w 5379352"/>
              <a:gd name="connsiteY1" fmla="*/ 6374535 h 6374535"/>
              <a:gd name="connsiteX2" fmla="*/ 3628245 w 5379352"/>
              <a:gd name="connsiteY2" fmla="*/ 6288190 h 6374535"/>
              <a:gd name="connsiteX3" fmla="*/ 5379352 w 5379352"/>
              <a:gd name="connsiteY3" fmla="*/ 3346018 h 6374535"/>
              <a:gd name="connsiteX4" fmla="*/ 2033334 w 5379352"/>
              <a:gd name="connsiteY4" fmla="*/ 0 h 6374535"/>
              <a:gd name="connsiteX5" fmla="*/ 129310 w 5379352"/>
              <a:gd name="connsiteY5" fmla="*/ 594192 h 6374535"/>
              <a:gd name="connsiteX6" fmla="*/ 0 w 5379352"/>
              <a:gd name="connsiteY6" fmla="*/ 692103 h 6374535"/>
              <a:gd name="connsiteX7" fmla="*/ 0 w 5379352"/>
              <a:gd name="connsiteY7" fmla="*/ 5999934 h 6374535"/>
              <a:gd name="connsiteX8" fmla="*/ 129311 w 5379352"/>
              <a:gd name="connsiteY8" fmla="*/ 6097845 h 6374535"/>
              <a:gd name="connsiteX9" fmla="*/ 367831 w 5379352"/>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79352" h="6374535">
                <a:moveTo>
                  <a:pt x="609861" y="6374535"/>
                </a:moveTo>
                <a:lnTo>
                  <a:pt x="3449004" y="6374535"/>
                </a:lnTo>
                <a:lnTo>
                  <a:pt x="3628245" y="6288190"/>
                </a:lnTo>
                <a:cubicBezTo>
                  <a:pt x="4671283" y="5721578"/>
                  <a:pt x="5379352" y="4616487"/>
                  <a:pt x="5379352" y="3346018"/>
                </a:cubicBezTo>
                <a:cubicBezTo>
                  <a:pt x="5379352" y="1498063"/>
                  <a:pt x="3881289" y="0"/>
                  <a:pt x="2033334" y="0"/>
                </a:cubicBezTo>
                <a:cubicBezTo>
                  <a:pt x="1325914" y="0"/>
                  <a:pt x="669769" y="219535"/>
                  <a:pt x="129310" y="594192"/>
                </a:cubicBezTo>
                <a:lnTo>
                  <a:pt x="0" y="692103"/>
                </a:lnTo>
                <a:lnTo>
                  <a:pt x="0" y="5999934"/>
                </a:lnTo>
                <a:lnTo>
                  <a:pt x="129311" y="6097845"/>
                </a:lnTo>
                <a:cubicBezTo>
                  <a:pt x="206519" y="6151367"/>
                  <a:pt x="286089" y="6201724"/>
                  <a:pt x="367831" y="6248727"/>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C516C73E-9465-4C9E-9B86-9E58FB326B6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9" y="0"/>
            <a:ext cx="5210147" cy="6210629"/>
          </a:xfrm>
          <a:custGeom>
            <a:avLst/>
            <a:gdLst>
              <a:gd name="connsiteX0" fmla="*/ 1058223 w 5210147"/>
              <a:gd name="connsiteY0" fmla="*/ 0 h 6210629"/>
              <a:gd name="connsiteX1" fmla="*/ 3003078 w 5210147"/>
              <a:gd name="connsiteY1" fmla="*/ 0 h 6210629"/>
              <a:gd name="connsiteX2" fmla="*/ 3266657 w 5210147"/>
              <a:gd name="connsiteY2" fmla="*/ 96471 h 6210629"/>
              <a:gd name="connsiteX3" fmla="*/ 5210147 w 5210147"/>
              <a:gd name="connsiteY3" fmla="*/ 3028517 h 6210629"/>
              <a:gd name="connsiteX4" fmla="*/ 2028035 w 5210147"/>
              <a:gd name="connsiteY4" fmla="*/ 6210629 h 6210629"/>
              <a:gd name="connsiteX5" fmla="*/ 3916 w 5210147"/>
              <a:gd name="connsiteY5" fmla="*/ 5483989 h 6210629"/>
              <a:gd name="connsiteX6" fmla="*/ 0 w 5210147"/>
              <a:gd name="connsiteY6" fmla="*/ 5480430 h 6210629"/>
              <a:gd name="connsiteX7" fmla="*/ 0 w 5210147"/>
              <a:gd name="connsiteY7" fmla="*/ 576603 h 6210629"/>
              <a:gd name="connsiteX8" fmla="*/ 3916 w 5210147"/>
              <a:gd name="connsiteY8" fmla="*/ 573044 h 6210629"/>
              <a:gd name="connsiteX9" fmla="*/ 933918 w 5210147"/>
              <a:gd name="connsiteY9" fmla="*/ 39494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10147" h="6210629">
                <a:moveTo>
                  <a:pt x="1058223" y="0"/>
                </a:moveTo>
                <a:lnTo>
                  <a:pt x="3003078" y="0"/>
                </a:lnTo>
                <a:lnTo>
                  <a:pt x="3266657" y="96471"/>
                </a:lnTo>
                <a:cubicBezTo>
                  <a:pt x="4408765" y="579542"/>
                  <a:pt x="5210147" y="1710443"/>
                  <a:pt x="5210147" y="3028517"/>
                </a:cubicBezTo>
                <a:cubicBezTo>
                  <a:pt x="5210147" y="4785949"/>
                  <a:pt x="3785467" y="6210629"/>
                  <a:pt x="2028035" y="6210629"/>
                </a:cubicBezTo>
                <a:cubicBezTo>
                  <a:pt x="1259159" y="6210629"/>
                  <a:pt x="553973" y="5937936"/>
                  <a:pt x="3916" y="5483989"/>
                </a:cubicBezTo>
                <a:lnTo>
                  <a:pt x="0" y="5480430"/>
                </a:lnTo>
                <a:lnTo>
                  <a:pt x="0" y="576603"/>
                </a:lnTo>
                <a:lnTo>
                  <a:pt x="3916" y="573044"/>
                </a:lnTo>
                <a:cubicBezTo>
                  <a:pt x="278945" y="346070"/>
                  <a:pt x="592755" y="164410"/>
                  <a:pt x="933918" y="394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Handshake">
            <a:extLst>
              <a:ext uri="{FF2B5EF4-FFF2-40B4-BE49-F238E27FC236}">
                <a16:creationId xmlns:a16="http://schemas.microsoft.com/office/drawing/2014/main" id="{37B3C614-831D-4A72-B469-140B4CB0E71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618498" y="1779038"/>
            <a:ext cx="3440610" cy="3440610"/>
          </a:xfrm>
          <a:prstGeom prst="rect">
            <a:avLst/>
          </a:prstGeom>
        </p:spPr>
      </p:pic>
    </p:spTree>
    <p:extLst>
      <p:ext uri="{BB962C8B-B14F-4D97-AF65-F5344CB8AC3E}">
        <p14:creationId xmlns:p14="http://schemas.microsoft.com/office/powerpoint/2010/main" val="3862892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930F292-BA74-4EC7-915C-D1F3A6BA3172}"/>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kern="1200">
                <a:solidFill>
                  <a:srgbClr val="FFFFFF"/>
                </a:solidFill>
                <a:latin typeface="+mj-lt"/>
                <a:ea typeface="+mj-ea"/>
                <a:cs typeface="+mj-cs"/>
              </a:rPr>
              <a:t>Product vs Service</a:t>
            </a: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3">
            <a:extLst>
              <a:ext uri="{FF2B5EF4-FFF2-40B4-BE49-F238E27FC236}">
                <a16:creationId xmlns:a16="http://schemas.microsoft.com/office/drawing/2014/main" id="{941F4102-D409-412E-95F9-15D79181983D}"/>
              </a:ext>
            </a:extLst>
          </p:cNvPr>
          <p:cNvGraphicFramePr>
            <a:graphicFrameLocks noGrp="1"/>
          </p:cNvGraphicFramePr>
          <p:nvPr>
            <p:ph sz="quarter" idx="1"/>
            <p:extLst>
              <p:ext uri="{D42A27DB-BD31-4B8C-83A1-F6EECF244321}">
                <p14:modId xmlns:p14="http://schemas.microsoft.com/office/powerpoint/2010/main" val="567202972"/>
              </p:ext>
            </p:extLst>
          </p:nvPr>
        </p:nvGraphicFramePr>
        <p:xfrm>
          <a:off x="320040" y="2512730"/>
          <a:ext cx="11496821" cy="3992006"/>
        </p:xfrm>
        <a:graphic>
          <a:graphicData uri="http://schemas.openxmlformats.org/drawingml/2006/table">
            <a:tbl>
              <a:tblPr firstRow="1" bandRow="1">
                <a:tableStyleId>{9D7B26C5-4107-4FEC-AEDC-1716B250A1EF}</a:tableStyleId>
              </a:tblPr>
              <a:tblGrid>
                <a:gridCol w="2513401">
                  <a:extLst>
                    <a:ext uri="{9D8B030D-6E8A-4147-A177-3AD203B41FA5}">
                      <a16:colId xmlns:a16="http://schemas.microsoft.com/office/drawing/2014/main" val="20000"/>
                    </a:ext>
                  </a:extLst>
                </a:gridCol>
                <a:gridCol w="4524382">
                  <a:extLst>
                    <a:ext uri="{9D8B030D-6E8A-4147-A177-3AD203B41FA5}">
                      <a16:colId xmlns:a16="http://schemas.microsoft.com/office/drawing/2014/main" val="20001"/>
                    </a:ext>
                  </a:extLst>
                </a:gridCol>
                <a:gridCol w="4459038">
                  <a:extLst>
                    <a:ext uri="{9D8B030D-6E8A-4147-A177-3AD203B41FA5}">
                      <a16:colId xmlns:a16="http://schemas.microsoft.com/office/drawing/2014/main" val="20002"/>
                    </a:ext>
                  </a:extLst>
                </a:gridCol>
              </a:tblGrid>
              <a:tr h="412320">
                <a:tc>
                  <a:txBody>
                    <a:bodyPr/>
                    <a:lstStyle/>
                    <a:p>
                      <a:pPr algn="ctr"/>
                      <a:r>
                        <a:rPr lang="en-US" sz="1800"/>
                        <a:t>Parameter</a:t>
                      </a:r>
                    </a:p>
                  </a:txBody>
                  <a:tcPr marL="93709" marR="93709" marT="46854" marB="46854" anchor="ctr"/>
                </a:tc>
                <a:tc>
                  <a:txBody>
                    <a:bodyPr/>
                    <a:lstStyle/>
                    <a:p>
                      <a:pPr algn="ctr"/>
                      <a:r>
                        <a:rPr lang="en-US" sz="1800"/>
                        <a:t>Product</a:t>
                      </a:r>
                    </a:p>
                  </a:txBody>
                  <a:tcPr marL="93709" marR="93709" marT="46854" marB="46854" anchor="ctr"/>
                </a:tc>
                <a:tc>
                  <a:txBody>
                    <a:bodyPr/>
                    <a:lstStyle/>
                    <a:p>
                      <a:pPr algn="ctr"/>
                      <a:r>
                        <a:rPr lang="en-US" sz="1800"/>
                        <a:t>Service</a:t>
                      </a:r>
                    </a:p>
                  </a:txBody>
                  <a:tcPr marL="93709" marR="93709" marT="46854" marB="46854" anchor="ctr"/>
                </a:tc>
                <a:extLst>
                  <a:ext uri="{0D108BD9-81ED-4DB2-BD59-A6C34878D82A}">
                    <a16:rowId xmlns:a16="http://schemas.microsoft.com/office/drawing/2014/main" val="10000"/>
                  </a:ext>
                </a:extLst>
              </a:tr>
              <a:tr h="412320">
                <a:tc>
                  <a:txBody>
                    <a:bodyPr/>
                    <a:lstStyle/>
                    <a:p>
                      <a:pPr algn="ctr"/>
                      <a:r>
                        <a:rPr lang="en-US" sz="1800" b="1"/>
                        <a:t>Tangibility</a:t>
                      </a:r>
                    </a:p>
                  </a:txBody>
                  <a:tcPr marL="93709" marR="93709" marT="46854" marB="46854" anchor="ctr"/>
                </a:tc>
                <a:tc>
                  <a:txBody>
                    <a:bodyPr/>
                    <a:lstStyle/>
                    <a:p>
                      <a:pPr algn="l"/>
                      <a:r>
                        <a:rPr lang="en-US" sz="1800"/>
                        <a:t>Tangible</a:t>
                      </a:r>
                    </a:p>
                  </a:txBody>
                  <a:tcPr marL="93709" marR="93709" marT="46854" marB="46854" anchor="ctr"/>
                </a:tc>
                <a:tc>
                  <a:txBody>
                    <a:bodyPr/>
                    <a:lstStyle/>
                    <a:p>
                      <a:pPr algn="l"/>
                      <a:r>
                        <a:rPr lang="en-US" sz="1800"/>
                        <a:t>Intangible</a:t>
                      </a:r>
                    </a:p>
                  </a:txBody>
                  <a:tcPr marL="93709" marR="93709" marT="46854" marB="46854" anchor="ctr"/>
                </a:tc>
                <a:extLst>
                  <a:ext uri="{0D108BD9-81ED-4DB2-BD59-A6C34878D82A}">
                    <a16:rowId xmlns:a16="http://schemas.microsoft.com/office/drawing/2014/main" val="10001"/>
                  </a:ext>
                </a:extLst>
              </a:tr>
              <a:tr h="412320">
                <a:tc>
                  <a:txBody>
                    <a:bodyPr/>
                    <a:lstStyle/>
                    <a:p>
                      <a:pPr algn="ctr"/>
                      <a:r>
                        <a:rPr lang="en-US" sz="1800" b="1"/>
                        <a:t>Returnability</a:t>
                      </a:r>
                    </a:p>
                  </a:txBody>
                  <a:tcPr marL="93709" marR="93709" marT="46854" marB="46854" anchor="ctr"/>
                </a:tc>
                <a:tc>
                  <a:txBody>
                    <a:bodyPr/>
                    <a:lstStyle/>
                    <a:p>
                      <a:pPr algn="l"/>
                      <a:r>
                        <a:rPr lang="en-US" sz="1800"/>
                        <a:t>Can be returned</a:t>
                      </a:r>
                    </a:p>
                  </a:txBody>
                  <a:tcPr marL="93709" marR="93709" marT="46854" marB="46854" anchor="ctr"/>
                </a:tc>
                <a:tc>
                  <a:txBody>
                    <a:bodyPr/>
                    <a:lstStyle/>
                    <a:p>
                      <a:pPr algn="l"/>
                      <a:r>
                        <a:rPr lang="en-US" sz="1800"/>
                        <a:t>Cannot be returned</a:t>
                      </a:r>
                    </a:p>
                  </a:txBody>
                  <a:tcPr marL="93709" marR="93709" marT="46854" marB="46854" anchor="ctr"/>
                </a:tc>
                <a:extLst>
                  <a:ext uri="{0D108BD9-81ED-4DB2-BD59-A6C34878D82A}">
                    <a16:rowId xmlns:a16="http://schemas.microsoft.com/office/drawing/2014/main" val="10002"/>
                  </a:ext>
                </a:extLst>
              </a:tr>
              <a:tr h="693446">
                <a:tc>
                  <a:txBody>
                    <a:bodyPr/>
                    <a:lstStyle/>
                    <a:p>
                      <a:pPr algn="ctr"/>
                      <a:r>
                        <a:rPr lang="en-US" sz="1800" b="1"/>
                        <a:t>Storage</a:t>
                      </a:r>
                      <a:r>
                        <a:rPr lang="en-US" sz="1800" b="1" baseline="0"/>
                        <a:t> and Consumption</a:t>
                      </a:r>
                      <a:endParaRPr lang="en-US" sz="1800" b="1"/>
                    </a:p>
                  </a:txBody>
                  <a:tcPr marL="93709" marR="93709" marT="46854" marB="46854" anchor="ctr"/>
                </a:tc>
                <a:tc>
                  <a:txBody>
                    <a:bodyPr/>
                    <a:lstStyle/>
                    <a:p>
                      <a:pPr algn="l"/>
                      <a:r>
                        <a:rPr lang="en-US" sz="1800"/>
                        <a:t>Can be stored and consumed later</a:t>
                      </a:r>
                    </a:p>
                  </a:txBody>
                  <a:tcPr marL="93709" marR="93709" marT="46854" marB="46854" anchor="ctr"/>
                </a:tc>
                <a:tc>
                  <a:txBody>
                    <a:bodyPr/>
                    <a:lstStyle/>
                    <a:p>
                      <a:pPr algn="l"/>
                      <a:r>
                        <a:rPr lang="en-US" sz="1800"/>
                        <a:t>Cannot be stored and consumed later</a:t>
                      </a:r>
                    </a:p>
                  </a:txBody>
                  <a:tcPr marL="93709" marR="93709" marT="46854" marB="46854" anchor="ctr"/>
                </a:tc>
                <a:extLst>
                  <a:ext uri="{0D108BD9-81ED-4DB2-BD59-A6C34878D82A}">
                    <a16:rowId xmlns:a16="http://schemas.microsoft.com/office/drawing/2014/main" val="10003"/>
                  </a:ext>
                </a:extLst>
              </a:tr>
              <a:tr h="412320">
                <a:tc>
                  <a:txBody>
                    <a:bodyPr/>
                    <a:lstStyle/>
                    <a:p>
                      <a:pPr algn="ctr"/>
                      <a:r>
                        <a:rPr lang="en-US" sz="1800" b="1"/>
                        <a:t>Ownership</a:t>
                      </a:r>
                    </a:p>
                  </a:txBody>
                  <a:tcPr marL="93709" marR="93709" marT="46854" marB="46854" anchor="ctr"/>
                </a:tc>
                <a:tc>
                  <a:txBody>
                    <a:bodyPr/>
                    <a:lstStyle/>
                    <a:p>
                      <a:pPr algn="l"/>
                      <a:r>
                        <a:rPr lang="en-US" sz="1800"/>
                        <a:t>Can</a:t>
                      </a:r>
                      <a:r>
                        <a:rPr lang="en-US" sz="1800" baseline="0"/>
                        <a:t> have permanent ownership</a:t>
                      </a:r>
                      <a:endParaRPr lang="en-US" sz="1800"/>
                    </a:p>
                  </a:txBody>
                  <a:tcPr marL="93709" marR="93709" marT="46854" marB="46854" anchor="ctr"/>
                </a:tc>
                <a:tc>
                  <a:txBody>
                    <a:bodyPr/>
                    <a:lstStyle/>
                    <a:p>
                      <a:pPr algn="l"/>
                      <a:r>
                        <a:rPr lang="en-US" sz="1800"/>
                        <a:t>Cannot have permanent ownership</a:t>
                      </a:r>
                    </a:p>
                  </a:txBody>
                  <a:tcPr marL="93709" marR="93709" marT="46854" marB="46854" anchor="ctr"/>
                </a:tc>
                <a:extLst>
                  <a:ext uri="{0D108BD9-81ED-4DB2-BD59-A6C34878D82A}">
                    <a16:rowId xmlns:a16="http://schemas.microsoft.com/office/drawing/2014/main" val="10004"/>
                  </a:ext>
                </a:extLst>
              </a:tr>
              <a:tr h="412320">
                <a:tc>
                  <a:txBody>
                    <a:bodyPr/>
                    <a:lstStyle/>
                    <a:p>
                      <a:pPr algn="ctr"/>
                      <a:r>
                        <a:rPr lang="en-US" sz="1800" b="1" dirty="0"/>
                        <a:t>Comparison</a:t>
                      </a:r>
                    </a:p>
                  </a:txBody>
                  <a:tcPr marL="93709" marR="93709" marT="46854" marB="46854" anchor="ctr"/>
                </a:tc>
                <a:tc>
                  <a:txBody>
                    <a:bodyPr/>
                    <a:lstStyle/>
                    <a:p>
                      <a:pPr algn="l"/>
                      <a:r>
                        <a:rPr lang="en-US" sz="1800" dirty="0"/>
                        <a:t>Easy because of relative </a:t>
                      </a:r>
                      <a:r>
                        <a:rPr lang="en-US" sz="1800" dirty="0" err="1"/>
                        <a:t>standardisation</a:t>
                      </a:r>
                      <a:endParaRPr lang="en-US" sz="1800" dirty="0"/>
                    </a:p>
                  </a:txBody>
                  <a:tcPr marL="93709" marR="93709" marT="46854" marB="46854" anchor="ctr"/>
                </a:tc>
                <a:tc>
                  <a:txBody>
                    <a:bodyPr/>
                    <a:lstStyle/>
                    <a:p>
                      <a:pPr algn="l"/>
                      <a:r>
                        <a:rPr lang="en-US" sz="1800"/>
                        <a:t>Difficult because of variability</a:t>
                      </a:r>
                    </a:p>
                  </a:txBody>
                  <a:tcPr marL="93709" marR="93709" marT="46854" marB="46854" anchor="ctr"/>
                </a:tc>
                <a:extLst>
                  <a:ext uri="{0D108BD9-81ED-4DB2-BD59-A6C34878D82A}">
                    <a16:rowId xmlns:a16="http://schemas.microsoft.com/office/drawing/2014/main" val="10005"/>
                  </a:ext>
                </a:extLst>
              </a:tr>
              <a:tr h="412320">
                <a:tc>
                  <a:txBody>
                    <a:bodyPr/>
                    <a:lstStyle/>
                    <a:p>
                      <a:pPr algn="ctr"/>
                      <a:r>
                        <a:rPr lang="en-US" sz="1800" b="1" dirty="0"/>
                        <a:t>Focus on</a:t>
                      </a:r>
                    </a:p>
                  </a:txBody>
                  <a:tcPr marL="93709" marR="93709" marT="46854" marB="46854" anchor="ctr"/>
                </a:tc>
                <a:tc>
                  <a:txBody>
                    <a:bodyPr/>
                    <a:lstStyle/>
                    <a:p>
                      <a:pPr algn="l"/>
                      <a:r>
                        <a:rPr lang="en-US" sz="1800" dirty="0"/>
                        <a:t>Specific Features</a:t>
                      </a:r>
                    </a:p>
                  </a:txBody>
                  <a:tcPr marL="93709" marR="93709" marT="46854" marB="46854" anchor="ctr"/>
                </a:tc>
                <a:tc>
                  <a:txBody>
                    <a:bodyPr/>
                    <a:lstStyle/>
                    <a:p>
                      <a:pPr algn="l"/>
                      <a:r>
                        <a:rPr lang="en-US" sz="1800"/>
                        <a:t>Customer Service and Experience</a:t>
                      </a:r>
                    </a:p>
                  </a:txBody>
                  <a:tcPr marL="93709" marR="93709" marT="46854" marB="46854" anchor="ctr"/>
                </a:tc>
                <a:extLst>
                  <a:ext uri="{0D108BD9-81ED-4DB2-BD59-A6C34878D82A}">
                    <a16:rowId xmlns:a16="http://schemas.microsoft.com/office/drawing/2014/main" val="10006"/>
                  </a:ext>
                </a:extLst>
              </a:tr>
              <a:tr h="412320">
                <a:tc>
                  <a:txBody>
                    <a:bodyPr/>
                    <a:lstStyle/>
                    <a:p>
                      <a:pPr algn="ctr"/>
                      <a:r>
                        <a:rPr lang="en-US" sz="1800" b="1"/>
                        <a:t>Quality</a:t>
                      </a:r>
                    </a:p>
                  </a:txBody>
                  <a:tcPr marL="93709" marR="93709" marT="46854" marB="46854" anchor="ctr"/>
                </a:tc>
                <a:tc>
                  <a:txBody>
                    <a:bodyPr/>
                    <a:lstStyle/>
                    <a:p>
                      <a:pPr algn="l"/>
                      <a:r>
                        <a:rPr lang="en-US" sz="1800" dirty="0"/>
                        <a:t>Controlled by Data</a:t>
                      </a:r>
                    </a:p>
                  </a:txBody>
                  <a:tcPr marL="93709" marR="93709" marT="46854" marB="46854" anchor="ctr"/>
                </a:tc>
                <a:tc>
                  <a:txBody>
                    <a:bodyPr/>
                    <a:lstStyle/>
                    <a:p>
                      <a:pPr algn="l"/>
                      <a:r>
                        <a:rPr lang="en-US" sz="1800"/>
                        <a:t>Controlled by Experience</a:t>
                      </a:r>
                    </a:p>
                  </a:txBody>
                  <a:tcPr marL="93709" marR="93709" marT="46854" marB="46854" anchor="ctr"/>
                </a:tc>
                <a:extLst>
                  <a:ext uri="{0D108BD9-81ED-4DB2-BD59-A6C34878D82A}">
                    <a16:rowId xmlns:a16="http://schemas.microsoft.com/office/drawing/2014/main" val="10007"/>
                  </a:ext>
                </a:extLst>
              </a:tr>
              <a:tr h="412320">
                <a:tc>
                  <a:txBody>
                    <a:bodyPr/>
                    <a:lstStyle/>
                    <a:p>
                      <a:pPr algn="ctr"/>
                      <a:r>
                        <a:rPr lang="en-US" sz="1800" b="1"/>
                        <a:t>Repeatability</a:t>
                      </a:r>
                    </a:p>
                  </a:txBody>
                  <a:tcPr marL="93709" marR="93709" marT="46854" marB="46854" anchor="ctr"/>
                </a:tc>
                <a:tc>
                  <a:txBody>
                    <a:bodyPr/>
                    <a:lstStyle/>
                    <a:p>
                      <a:pPr algn="l"/>
                      <a:r>
                        <a:rPr lang="en-US" sz="1800"/>
                        <a:t>Easy</a:t>
                      </a:r>
                    </a:p>
                  </a:txBody>
                  <a:tcPr marL="93709" marR="93709" marT="46854" marB="46854" anchor="ctr"/>
                </a:tc>
                <a:tc>
                  <a:txBody>
                    <a:bodyPr/>
                    <a:lstStyle/>
                    <a:p>
                      <a:pPr algn="l"/>
                      <a:r>
                        <a:rPr lang="en-US" sz="1800" dirty="0"/>
                        <a:t>Difficult</a:t>
                      </a:r>
                    </a:p>
                  </a:txBody>
                  <a:tcPr marL="93709" marR="93709" marT="46854" marB="46854"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031937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23AC064-BC96-4F32-8AE1-B2FD387548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3AA8B4C-4494-4547-89CD-C36C01C2162C}"/>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kern="1200">
                <a:solidFill>
                  <a:srgbClr val="FFFFFF"/>
                </a:solidFill>
                <a:latin typeface="+mj-lt"/>
                <a:ea typeface="+mj-ea"/>
                <a:cs typeface="+mj-cs"/>
              </a:rPr>
              <a:t>Product vs Service (contdd)</a:t>
            </a:r>
          </a:p>
        </p:txBody>
      </p:sp>
      <p:cxnSp>
        <p:nvCxnSpPr>
          <p:cNvPr id="27" name="Straight Connector 26">
            <a:extLst>
              <a:ext uri="{FF2B5EF4-FFF2-40B4-BE49-F238E27FC236}">
                <a16:creationId xmlns:a16="http://schemas.microsoft.com/office/drawing/2014/main" id="{7E7C77BC-7138-40B1-A15B-20F57A49462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graphicFrame>
        <p:nvGraphicFramePr>
          <p:cNvPr id="4" name="Content Placeholder 3">
            <a:extLst>
              <a:ext uri="{FF2B5EF4-FFF2-40B4-BE49-F238E27FC236}">
                <a16:creationId xmlns:a16="http://schemas.microsoft.com/office/drawing/2014/main" id="{2B372910-BA26-456B-80A5-0C48D3B00AB1}"/>
              </a:ext>
            </a:extLst>
          </p:cNvPr>
          <p:cNvGraphicFramePr>
            <a:graphicFrameLocks noGrp="1"/>
          </p:cNvGraphicFramePr>
          <p:nvPr>
            <p:ph sz="quarter" idx="1"/>
            <p:extLst>
              <p:ext uri="{D42A27DB-BD31-4B8C-83A1-F6EECF244321}">
                <p14:modId xmlns:p14="http://schemas.microsoft.com/office/powerpoint/2010/main" val="2428761972"/>
              </p:ext>
            </p:extLst>
          </p:nvPr>
        </p:nvGraphicFramePr>
        <p:xfrm>
          <a:off x="320040" y="2560926"/>
          <a:ext cx="11496823" cy="3895608"/>
        </p:xfrm>
        <a:graphic>
          <a:graphicData uri="http://schemas.openxmlformats.org/drawingml/2006/table">
            <a:tbl>
              <a:tblPr firstRow="1" bandRow="1">
                <a:tableStyleId>{8799B23B-EC83-4686-B30A-512413B5E67A}</a:tableStyleId>
              </a:tblPr>
              <a:tblGrid>
                <a:gridCol w="3708759">
                  <a:extLst>
                    <a:ext uri="{9D8B030D-6E8A-4147-A177-3AD203B41FA5}">
                      <a16:colId xmlns:a16="http://schemas.microsoft.com/office/drawing/2014/main" val="20000"/>
                    </a:ext>
                  </a:extLst>
                </a:gridCol>
                <a:gridCol w="3472534">
                  <a:extLst>
                    <a:ext uri="{9D8B030D-6E8A-4147-A177-3AD203B41FA5}">
                      <a16:colId xmlns:a16="http://schemas.microsoft.com/office/drawing/2014/main" val="20001"/>
                    </a:ext>
                  </a:extLst>
                </a:gridCol>
                <a:gridCol w="4315530">
                  <a:extLst>
                    <a:ext uri="{9D8B030D-6E8A-4147-A177-3AD203B41FA5}">
                      <a16:colId xmlns:a16="http://schemas.microsoft.com/office/drawing/2014/main" val="20002"/>
                    </a:ext>
                  </a:extLst>
                </a:gridCol>
              </a:tblGrid>
              <a:tr h="527302">
                <a:tc>
                  <a:txBody>
                    <a:bodyPr/>
                    <a:lstStyle/>
                    <a:p>
                      <a:pPr algn="ctr"/>
                      <a:r>
                        <a:rPr lang="en-US" sz="2400"/>
                        <a:t>Parameter</a:t>
                      </a:r>
                    </a:p>
                  </a:txBody>
                  <a:tcPr marL="121488" marR="121488" marT="60744" marB="60744" anchor="ctr"/>
                </a:tc>
                <a:tc>
                  <a:txBody>
                    <a:bodyPr/>
                    <a:lstStyle/>
                    <a:p>
                      <a:pPr algn="ctr"/>
                      <a:r>
                        <a:rPr lang="en-US" sz="2400"/>
                        <a:t>Product</a:t>
                      </a:r>
                    </a:p>
                  </a:txBody>
                  <a:tcPr marL="121488" marR="121488" marT="60744" marB="60744" anchor="ctr"/>
                </a:tc>
                <a:tc>
                  <a:txBody>
                    <a:bodyPr/>
                    <a:lstStyle/>
                    <a:p>
                      <a:pPr algn="ctr"/>
                      <a:r>
                        <a:rPr lang="en-US" sz="2400"/>
                        <a:t>Service</a:t>
                      </a:r>
                    </a:p>
                  </a:txBody>
                  <a:tcPr marL="121488" marR="121488" marT="60744" marB="60744" anchor="ctr"/>
                </a:tc>
                <a:extLst>
                  <a:ext uri="{0D108BD9-81ED-4DB2-BD59-A6C34878D82A}">
                    <a16:rowId xmlns:a16="http://schemas.microsoft.com/office/drawing/2014/main" val="10000"/>
                  </a:ext>
                </a:extLst>
              </a:tr>
              <a:tr h="527302">
                <a:tc>
                  <a:txBody>
                    <a:bodyPr/>
                    <a:lstStyle/>
                    <a:p>
                      <a:r>
                        <a:rPr lang="en-US" sz="2400" b="1" dirty="0"/>
                        <a:t>Level</a:t>
                      </a:r>
                      <a:r>
                        <a:rPr lang="en-US" sz="2400" b="1" baseline="0" dirty="0"/>
                        <a:t> of </a:t>
                      </a:r>
                      <a:r>
                        <a:rPr lang="en-US" sz="2400" b="1" baseline="0" dirty="0" err="1"/>
                        <a:t>customisation</a:t>
                      </a:r>
                      <a:endParaRPr lang="en-US" sz="2400" b="1" dirty="0"/>
                    </a:p>
                  </a:txBody>
                  <a:tcPr marL="121488" marR="121488" marT="60744" marB="60744" anchor="ctr"/>
                </a:tc>
                <a:tc>
                  <a:txBody>
                    <a:bodyPr/>
                    <a:lstStyle/>
                    <a:p>
                      <a:pPr algn="ctr"/>
                      <a:r>
                        <a:rPr lang="en-US" sz="2400" dirty="0"/>
                        <a:t>Low in most cases</a:t>
                      </a:r>
                    </a:p>
                  </a:txBody>
                  <a:tcPr marL="121488" marR="121488" marT="60744" marB="60744" anchor="ctr"/>
                </a:tc>
                <a:tc>
                  <a:txBody>
                    <a:bodyPr/>
                    <a:lstStyle/>
                    <a:p>
                      <a:pPr algn="ctr"/>
                      <a:r>
                        <a:rPr lang="en-US" sz="2400"/>
                        <a:t>Extremely High</a:t>
                      </a:r>
                    </a:p>
                  </a:txBody>
                  <a:tcPr marL="121488" marR="121488" marT="60744" marB="60744" anchor="ctr"/>
                </a:tc>
                <a:extLst>
                  <a:ext uri="{0D108BD9-81ED-4DB2-BD59-A6C34878D82A}">
                    <a16:rowId xmlns:a16="http://schemas.microsoft.com/office/drawing/2014/main" val="10001"/>
                  </a:ext>
                </a:extLst>
              </a:tr>
              <a:tr h="893200">
                <a:tc>
                  <a:txBody>
                    <a:bodyPr/>
                    <a:lstStyle/>
                    <a:p>
                      <a:r>
                        <a:rPr lang="en-US" sz="2400" b="1" dirty="0"/>
                        <a:t>Value</a:t>
                      </a:r>
                    </a:p>
                  </a:txBody>
                  <a:tcPr marL="121488" marR="121488" marT="60744" marB="60744" anchor="ctr"/>
                </a:tc>
                <a:tc>
                  <a:txBody>
                    <a:bodyPr/>
                    <a:lstStyle/>
                    <a:p>
                      <a:pPr algn="ctr"/>
                      <a:r>
                        <a:rPr lang="en-US" sz="2400" dirty="0"/>
                        <a:t>Value retained for</a:t>
                      </a:r>
                      <a:r>
                        <a:rPr lang="en-US" sz="2400" baseline="0" dirty="0"/>
                        <a:t> long</a:t>
                      </a:r>
                      <a:endParaRPr lang="en-US" sz="2400" dirty="0"/>
                    </a:p>
                  </a:txBody>
                  <a:tcPr marL="121488" marR="121488" marT="60744" marB="60744" anchor="ctr"/>
                </a:tc>
                <a:tc>
                  <a:txBody>
                    <a:bodyPr/>
                    <a:lstStyle/>
                    <a:p>
                      <a:pPr algn="ctr"/>
                      <a:r>
                        <a:rPr lang="en-US" sz="2400"/>
                        <a:t>Value retained</a:t>
                      </a:r>
                      <a:r>
                        <a:rPr lang="en-US" sz="2400" baseline="0"/>
                        <a:t> only when service is being experienced</a:t>
                      </a:r>
                      <a:endParaRPr lang="en-US" sz="2400"/>
                    </a:p>
                  </a:txBody>
                  <a:tcPr marL="121488" marR="121488" marT="60744" marB="60744" anchor="ctr"/>
                </a:tc>
                <a:extLst>
                  <a:ext uri="{0D108BD9-81ED-4DB2-BD59-A6C34878D82A}">
                    <a16:rowId xmlns:a16="http://schemas.microsoft.com/office/drawing/2014/main" val="10002"/>
                  </a:ext>
                </a:extLst>
              </a:tr>
              <a:tr h="893200">
                <a:tc>
                  <a:txBody>
                    <a:bodyPr/>
                    <a:lstStyle/>
                    <a:p>
                      <a:r>
                        <a:rPr lang="en-US" sz="2400" b="1" dirty="0"/>
                        <a:t>Produced by</a:t>
                      </a:r>
                    </a:p>
                  </a:txBody>
                  <a:tcPr marL="121488" marR="121488" marT="60744" marB="60744" anchor="ctr"/>
                </a:tc>
                <a:tc>
                  <a:txBody>
                    <a:bodyPr/>
                    <a:lstStyle/>
                    <a:p>
                      <a:pPr algn="ctr"/>
                      <a:r>
                        <a:rPr lang="en-US" sz="2400" dirty="0"/>
                        <a:t>Manufacturing Team</a:t>
                      </a:r>
                    </a:p>
                  </a:txBody>
                  <a:tcPr marL="121488" marR="121488" marT="60744" marB="60744" anchor="ctr"/>
                </a:tc>
                <a:tc>
                  <a:txBody>
                    <a:bodyPr/>
                    <a:lstStyle/>
                    <a:p>
                      <a:pPr algn="ctr"/>
                      <a:r>
                        <a:rPr lang="en-US" sz="2400"/>
                        <a:t>Different sets of interconnected departments</a:t>
                      </a:r>
                    </a:p>
                  </a:txBody>
                  <a:tcPr marL="121488" marR="121488" marT="60744" marB="60744" anchor="ctr"/>
                </a:tc>
                <a:extLst>
                  <a:ext uri="{0D108BD9-81ED-4DB2-BD59-A6C34878D82A}">
                    <a16:rowId xmlns:a16="http://schemas.microsoft.com/office/drawing/2014/main" val="10003"/>
                  </a:ext>
                </a:extLst>
              </a:tr>
              <a:tr h="527302">
                <a:tc>
                  <a:txBody>
                    <a:bodyPr/>
                    <a:lstStyle/>
                    <a:p>
                      <a:r>
                        <a:rPr lang="en-US" sz="2400" b="1" dirty="0"/>
                        <a:t>Customer Involvement</a:t>
                      </a:r>
                    </a:p>
                  </a:txBody>
                  <a:tcPr marL="121488" marR="121488" marT="60744" marB="60744" anchor="ctr"/>
                </a:tc>
                <a:tc>
                  <a:txBody>
                    <a:bodyPr/>
                    <a:lstStyle/>
                    <a:p>
                      <a:pPr algn="ctr"/>
                      <a:r>
                        <a:rPr lang="en-US" sz="2400" dirty="0"/>
                        <a:t>Fairly Low</a:t>
                      </a:r>
                    </a:p>
                  </a:txBody>
                  <a:tcPr marL="121488" marR="121488" marT="60744" marB="60744" anchor="ctr"/>
                </a:tc>
                <a:tc>
                  <a:txBody>
                    <a:bodyPr/>
                    <a:lstStyle/>
                    <a:p>
                      <a:pPr algn="ctr"/>
                      <a:r>
                        <a:rPr lang="en-US" sz="2400"/>
                        <a:t>Extremely High</a:t>
                      </a:r>
                    </a:p>
                  </a:txBody>
                  <a:tcPr marL="121488" marR="121488" marT="60744" marB="60744" anchor="ctr"/>
                </a:tc>
                <a:extLst>
                  <a:ext uri="{0D108BD9-81ED-4DB2-BD59-A6C34878D82A}">
                    <a16:rowId xmlns:a16="http://schemas.microsoft.com/office/drawing/2014/main" val="10004"/>
                  </a:ext>
                </a:extLst>
              </a:tr>
              <a:tr h="527302">
                <a:tc>
                  <a:txBody>
                    <a:bodyPr/>
                    <a:lstStyle/>
                    <a:p>
                      <a:r>
                        <a:rPr lang="en-US" sz="2400" b="1" dirty="0"/>
                        <a:t>Resource</a:t>
                      </a:r>
                      <a:r>
                        <a:rPr lang="en-US" sz="2400" b="1" baseline="0" dirty="0"/>
                        <a:t> Intensity</a:t>
                      </a:r>
                      <a:endParaRPr lang="en-US" sz="2400" b="1" dirty="0"/>
                    </a:p>
                  </a:txBody>
                  <a:tcPr marL="121488" marR="121488" marT="60744" marB="60744" anchor="ctr"/>
                </a:tc>
                <a:tc>
                  <a:txBody>
                    <a:bodyPr/>
                    <a:lstStyle/>
                    <a:p>
                      <a:pPr algn="ctr"/>
                      <a:r>
                        <a:rPr lang="en-US" sz="2400" dirty="0"/>
                        <a:t>Capital Intensive</a:t>
                      </a:r>
                    </a:p>
                  </a:txBody>
                  <a:tcPr marL="121488" marR="121488" marT="60744" marB="60744" anchor="ctr"/>
                </a:tc>
                <a:tc>
                  <a:txBody>
                    <a:bodyPr/>
                    <a:lstStyle/>
                    <a:p>
                      <a:pPr algn="ctr"/>
                      <a:r>
                        <a:rPr lang="en-US" sz="2400" dirty="0" err="1"/>
                        <a:t>Labour</a:t>
                      </a:r>
                      <a:r>
                        <a:rPr lang="en-US" sz="2400" dirty="0"/>
                        <a:t> Intensive</a:t>
                      </a:r>
                    </a:p>
                  </a:txBody>
                  <a:tcPr marL="121488" marR="121488" marT="60744" marB="60744"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45584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23AC064-BC96-4F32-8AE1-B2FD387548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75F9B414-71D4-4812-A439-E990C981FECE}"/>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kern="1200">
                <a:solidFill>
                  <a:srgbClr val="FFFFFF"/>
                </a:solidFill>
                <a:latin typeface="+mj-lt"/>
                <a:ea typeface="+mj-ea"/>
                <a:cs typeface="+mj-cs"/>
              </a:rPr>
              <a:t>Product vs Service (contdd)</a:t>
            </a:r>
          </a:p>
        </p:txBody>
      </p:sp>
      <p:cxnSp>
        <p:nvCxnSpPr>
          <p:cNvPr id="14" name="Straight Connector 13">
            <a:extLst>
              <a:ext uri="{FF2B5EF4-FFF2-40B4-BE49-F238E27FC236}">
                <a16:creationId xmlns:a16="http://schemas.microsoft.com/office/drawing/2014/main" id="{7E7C77BC-7138-40B1-A15B-20F57A49462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4">
            <a:extLst>
              <a:ext uri="{FF2B5EF4-FFF2-40B4-BE49-F238E27FC236}">
                <a16:creationId xmlns:a16="http://schemas.microsoft.com/office/drawing/2014/main" id="{73320636-A87D-4C8A-AA0A-2BC459FD5033}"/>
              </a:ext>
            </a:extLst>
          </p:cNvPr>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102442" y="2509911"/>
            <a:ext cx="9932017" cy="3997637"/>
          </a:xfrm>
          <a:prstGeom prst="rect">
            <a:avLst/>
          </a:prstGeom>
        </p:spPr>
      </p:pic>
    </p:spTree>
    <p:extLst>
      <p:ext uri="{BB962C8B-B14F-4D97-AF65-F5344CB8AC3E}">
        <p14:creationId xmlns:p14="http://schemas.microsoft.com/office/powerpoint/2010/main" val="3719410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F837543A-6020-4505-A233-C9DB4BF740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9">
            <a:extLst>
              <a:ext uri="{FF2B5EF4-FFF2-40B4-BE49-F238E27FC236}">
                <a16:creationId xmlns:a16="http://schemas.microsoft.com/office/drawing/2014/main" id="{35B16301-FB18-48BA-A6DD-C37CAF6F9A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85EF2075-CBB1-4282-9474-6A9CC67ABBFD}"/>
              </a:ext>
            </a:extLst>
          </p:cNvPr>
          <p:cNvSpPr>
            <a:spLocks noGrp="1"/>
          </p:cNvSpPr>
          <p:nvPr>
            <p:ph idx="1"/>
          </p:nvPr>
        </p:nvSpPr>
        <p:spPr>
          <a:xfrm>
            <a:off x="838200" y="1825625"/>
            <a:ext cx="5558489" cy="4351338"/>
          </a:xfrm>
        </p:spPr>
        <p:txBody>
          <a:bodyPr>
            <a:normAutofit/>
          </a:bodyPr>
          <a:lstStyle/>
          <a:p>
            <a:pPr marL="0" indent="0">
              <a:buNone/>
            </a:pPr>
            <a:r>
              <a:rPr lang="en-IN" sz="2600" dirty="0"/>
              <a:t>Every successful sale happens because the buyer comes to believe the product or service will make a positive impact </a:t>
            </a:r>
          </a:p>
          <a:p>
            <a:pPr marL="0" indent="0">
              <a:buNone/>
            </a:pPr>
            <a:endParaRPr lang="en-IN" sz="2600" dirty="0"/>
          </a:p>
          <a:p>
            <a:pPr marL="0" indent="0">
              <a:buNone/>
            </a:pPr>
            <a:r>
              <a:rPr lang="en-IN" sz="2600" dirty="0"/>
              <a:t>The customer needs to see that the value of your product or service over its price </a:t>
            </a:r>
          </a:p>
          <a:p>
            <a:pPr marL="0" indent="0">
              <a:buNone/>
            </a:pPr>
            <a:endParaRPr lang="en-IN" sz="2600" dirty="0"/>
          </a:p>
          <a:p>
            <a:pPr marL="0" indent="0">
              <a:buNone/>
            </a:pPr>
            <a:r>
              <a:rPr lang="en-IN" sz="2600" dirty="0"/>
              <a:t>Be open honest and interested in your customer to build trust </a:t>
            </a:r>
            <a:endParaRPr lang="en-US" sz="2600" dirty="0"/>
          </a:p>
          <a:p>
            <a:pPr marL="0" indent="0">
              <a:buNone/>
            </a:pPr>
            <a:endParaRPr lang="en-IN" sz="2600" dirty="0"/>
          </a:p>
        </p:txBody>
      </p:sp>
      <p:sp>
        <p:nvSpPr>
          <p:cNvPr id="7" name="Oval 11">
            <a:extLst>
              <a:ext uri="{FF2B5EF4-FFF2-40B4-BE49-F238E27FC236}">
                <a16:creationId xmlns:a16="http://schemas.microsoft.com/office/drawing/2014/main" id="{C3C0D90E-074A-4F52-9B11-B52BEF4BCB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Block Arc 13">
            <a:extLst>
              <a:ext uri="{FF2B5EF4-FFF2-40B4-BE49-F238E27FC236}">
                <a16:creationId xmlns:a16="http://schemas.microsoft.com/office/drawing/2014/main" id="{CABBD4C1-E6F8-46F6-8152-A8A97490B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Shape 15">
            <a:extLst>
              <a:ext uri="{FF2B5EF4-FFF2-40B4-BE49-F238E27FC236}">
                <a16:creationId xmlns:a16="http://schemas.microsoft.com/office/drawing/2014/main" id="{83BA5EF5-1FE9-4BF9-83BB-269BCDDF61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3" name="Straight Connector 17">
            <a:extLst>
              <a:ext uri="{FF2B5EF4-FFF2-40B4-BE49-F238E27FC236}">
                <a16:creationId xmlns:a16="http://schemas.microsoft.com/office/drawing/2014/main" id="{4B3BCACB-5880-460B-9606-8C433A9AF99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5" name="Freeform: Shape 19">
            <a:extLst>
              <a:ext uri="{FF2B5EF4-FFF2-40B4-BE49-F238E27FC236}">
                <a16:creationId xmlns:a16="http://schemas.microsoft.com/office/drawing/2014/main" id="{88853921-7BC9-4BDE-ACAB-133C683C82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7" name="Arc 21">
            <a:extLst>
              <a:ext uri="{FF2B5EF4-FFF2-40B4-BE49-F238E27FC236}">
                <a16:creationId xmlns:a16="http://schemas.microsoft.com/office/drawing/2014/main" id="{09192968-3AE7-4470-A61C-97294BB9273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Freeform: Shape 23">
            <a:extLst>
              <a:ext uri="{FF2B5EF4-FFF2-40B4-BE49-F238E27FC236}">
                <a16:creationId xmlns:a16="http://schemas.microsoft.com/office/drawing/2014/main" id="{3AB72E55-43E4-4356-BFE8-E2102CB0B5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1304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2">
            <a:extLst>
              <a:ext uri="{FF2B5EF4-FFF2-40B4-BE49-F238E27FC236}">
                <a16:creationId xmlns:a16="http://schemas.microsoft.com/office/drawing/2014/main" id="{4281BC32-FF58-4898-A6B5-7B3D059BCEB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4">
            <a:extLst>
              <a:ext uri="{FF2B5EF4-FFF2-40B4-BE49-F238E27FC236}">
                <a16:creationId xmlns:a16="http://schemas.microsoft.com/office/drawing/2014/main" id="{0D614406-135F-4875-9C87-53822CB19A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213969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6">
            <a:extLst>
              <a:ext uri="{FF2B5EF4-FFF2-40B4-BE49-F238E27FC236}">
                <a16:creationId xmlns:a16="http://schemas.microsoft.com/office/drawing/2014/main" id="{A47020BD-3785-4628-8C5E-A4011B43EF8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39694"/>
            <a:ext cx="12192000" cy="146304"/>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5">
            <a:extLst>
              <a:ext uri="{FF2B5EF4-FFF2-40B4-BE49-F238E27FC236}">
                <a16:creationId xmlns:a16="http://schemas.microsoft.com/office/drawing/2014/main" id="{2BD04E2F-609F-4DA9-864A-453AE2AB9A12}"/>
              </a:ext>
            </a:extLst>
          </p:cNvPr>
          <p:cNvSpPr txBox="1">
            <a:spLocks/>
          </p:cNvSpPr>
          <p:nvPr/>
        </p:nvSpPr>
        <p:spPr>
          <a:xfrm>
            <a:off x="958850" y="3692525"/>
            <a:ext cx="10279063" cy="2211388"/>
          </a:xfrm>
          <a:prstGeom prst="rect">
            <a:avLst/>
          </a:prstGeom>
        </p:spPr>
        <p:txBody>
          <a:bodyPr vert="horz" wrap="square"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800" b="1"/>
              <a:t>You need to tell me some examples of organizations that are into such services…</a:t>
            </a:r>
            <a:endParaRPr lang="en-IN" sz="2800" b="1"/>
          </a:p>
        </p:txBody>
      </p:sp>
      <p:sp>
        <p:nvSpPr>
          <p:cNvPr id="6" name="Title 5">
            <a:extLst>
              <a:ext uri="{FF2B5EF4-FFF2-40B4-BE49-F238E27FC236}">
                <a16:creationId xmlns:a16="http://schemas.microsoft.com/office/drawing/2014/main" id="{B82F7DF3-7B49-4D14-9E82-FEE0FDC304DC}"/>
              </a:ext>
            </a:extLst>
          </p:cNvPr>
          <p:cNvSpPr>
            <a:spLocks noGrp="1"/>
          </p:cNvSpPr>
          <p:nvPr>
            <p:ph type="title"/>
          </p:nvPr>
        </p:nvSpPr>
        <p:spPr>
          <a:xfrm>
            <a:off x="960120" y="434101"/>
            <a:ext cx="10279971" cy="1362042"/>
          </a:xfrm>
        </p:spPr>
        <p:txBody>
          <a:bodyPr vert="horz" lIns="91440" tIns="45720" rIns="91440" bIns="45720" rtlCol="0" anchor="b">
            <a:normAutofit/>
          </a:bodyPr>
          <a:lstStyle/>
          <a:p>
            <a:r>
              <a:rPr lang="en-US" b="1" kern="1200">
                <a:solidFill>
                  <a:schemeClr val="bg1"/>
                </a:solidFill>
                <a:latin typeface="+mj-lt"/>
                <a:ea typeface="+mj-ea"/>
                <a:cs typeface="+mj-cs"/>
              </a:rPr>
              <a:t>Have you done the segmentation of the Finance industry?</a:t>
            </a:r>
          </a:p>
        </p:txBody>
      </p:sp>
    </p:spTree>
    <p:extLst>
      <p:ext uri="{BB962C8B-B14F-4D97-AF65-F5344CB8AC3E}">
        <p14:creationId xmlns:p14="http://schemas.microsoft.com/office/powerpoint/2010/main" val="2476581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EFEB224-6161-4CC4-A0DA-DE0CDF3EF14B}"/>
              </a:ext>
            </a:extLst>
          </p:cNvPr>
          <p:cNvSpPr txBox="1">
            <a:spLocks noChangeArrowheads="1"/>
          </p:cNvSpPr>
          <p:nvPr/>
        </p:nvSpPr>
        <p:spPr bwMode="auto">
          <a:xfrm>
            <a:off x="4776788" y="642938"/>
            <a:ext cx="6780213"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rmAutofit fontScale="62500" lnSpcReduction="20000"/>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ct val="0"/>
              </a:spcBef>
              <a:spcAft>
                <a:spcPts val="600"/>
              </a:spcAft>
              <a:buFontTx/>
              <a:buNone/>
            </a:pPr>
            <a:r>
              <a:rPr lang="en-IN" altLang="en-US" sz="700" b="1">
                <a:solidFill>
                  <a:schemeClr val="bg1"/>
                </a:solidFill>
              </a:rPr>
              <a:t>Do’s and Don’ts of the Role</a:t>
            </a:r>
          </a:p>
        </p:txBody>
      </p:sp>
      <p:sp>
        <p:nvSpPr>
          <p:cNvPr id="5" name="TextBox 4">
            <a:extLst>
              <a:ext uri="{FF2B5EF4-FFF2-40B4-BE49-F238E27FC236}">
                <a16:creationId xmlns:a16="http://schemas.microsoft.com/office/drawing/2014/main" id="{5B4AA553-B178-417F-99E3-DD0F7D2F4528}"/>
              </a:ext>
            </a:extLst>
          </p:cNvPr>
          <p:cNvSpPr txBox="1"/>
          <p:nvPr/>
        </p:nvSpPr>
        <p:spPr>
          <a:xfrm>
            <a:off x="4776788" y="846138"/>
            <a:ext cx="6780213" cy="5365750"/>
          </a:xfrm>
          <a:prstGeom prst="rect">
            <a:avLst/>
          </a:prstGeom>
          <a:noFill/>
        </p:spPr>
        <p:txBody>
          <a:bodyPr wrap="square" anchor="t">
            <a:normAutofit/>
          </a:bodyPr>
          <a:lstStyle/>
          <a:p>
            <a:pPr>
              <a:lnSpc>
                <a:spcPct val="90000"/>
              </a:lnSpc>
              <a:spcAft>
                <a:spcPts val="600"/>
              </a:spcAft>
            </a:pPr>
            <a:r>
              <a:rPr lang="en-IN"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Banking is the backbone of India’s financial services industry. The country has several public sector (27), private sector (21), foreign (49), regional rural (56) and urban/rural cooperative (95,000+) banks. </a:t>
            </a:r>
            <a:br>
              <a:rPr lang="en-IN"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IN"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r>
            <a:br>
              <a:rPr lang="en-IN"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IN" sz="2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financial services offered in this segment include:</a:t>
            </a:r>
            <a:r>
              <a:rPr lang="en-IN" sz="2000" b="1">
                <a:effectLst/>
                <a:latin typeface="Calibri" panose="020F0502020204030204" pitchFamily="34" charset="0"/>
                <a:ea typeface="Calibri" panose="020F0502020204030204" pitchFamily="34" charset="0"/>
                <a:cs typeface="Times New Roman" panose="02020603050405020304" pitchFamily="18" charset="0"/>
              </a:rPr>
              <a:t/>
            </a:r>
            <a:br>
              <a:rPr lang="en-IN" sz="2000" b="1">
                <a:effectLst/>
                <a:latin typeface="Calibri" panose="020F0502020204030204" pitchFamily="34" charset="0"/>
                <a:ea typeface="Calibri" panose="020F0502020204030204" pitchFamily="34" charset="0"/>
                <a:cs typeface="Times New Roman" panose="02020603050405020304" pitchFamily="18" charset="0"/>
              </a:rPr>
            </a:br>
            <a:r>
              <a:rPr lang="en-IN" sz="2000">
                <a:effectLst/>
                <a:latin typeface="Calibri" panose="020F0502020204030204" pitchFamily="34" charset="0"/>
                <a:ea typeface="Calibri" panose="020F0502020204030204" pitchFamily="34" charset="0"/>
                <a:cs typeface="Times New Roman" panose="02020603050405020304" pitchFamily="18" charset="0"/>
              </a:rPr>
              <a:t/>
            </a:r>
            <a:br>
              <a:rPr lang="en-IN" sz="2000">
                <a:effectLst/>
                <a:latin typeface="Calibri" panose="020F0502020204030204" pitchFamily="34" charset="0"/>
                <a:ea typeface="Calibri" panose="020F0502020204030204" pitchFamily="34" charset="0"/>
                <a:cs typeface="Times New Roman" panose="02020603050405020304" pitchFamily="18" charset="0"/>
              </a:rPr>
            </a:br>
            <a:r>
              <a:rPr lang="en-IN"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Individual Banking (checking accounts, savings accounts, debit/credit cards, etc.)</a:t>
            </a:r>
            <a:r>
              <a:rPr lang="en-IN"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r>
            <a:br>
              <a:rPr lang="en-IN"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en-IN"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r>
            <a:br>
              <a:rPr lang="en-IN"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en-IN"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Business Banking (merchant services, checking accounts and savings accounts for businesses, treasury services, etc.)</a:t>
            </a:r>
            <a:br>
              <a:rPr lang="en-IN"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IN"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r>
            <a:br>
              <a:rPr lang="en-IN"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IN"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Loans (business loans, personal loans, home loans, automobile loans, working-capital loans, etc.)</a:t>
            </a:r>
            <a:r>
              <a:rPr lang="en-IN"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r>
            <a:br>
              <a:rPr lang="en-IN"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en-IN"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banking sector is regulated by the Reserve Bank of India (RBI), which monitors and maintains the segment’s liquidity, capitalization, and financial health.</a:t>
            </a:r>
            <a:endParaRPr lang="en-IN" sz="2000"/>
          </a:p>
        </p:txBody>
      </p:sp>
      <p:sp>
        <p:nvSpPr>
          <p:cNvPr id="6" name="Title 5">
            <a:extLst>
              <a:ext uri="{FF2B5EF4-FFF2-40B4-BE49-F238E27FC236}">
                <a16:creationId xmlns:a16="http://schemas.microsoft.com/office/drawing/2014/main" id="{B82F7DF3-7B49-4D14-9E82-FEE0FDC304DC}"/>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fontAlgn="base">
              <a:spcAft>
                <a:spcPts val="800"/>
              </a:spcAft>
            </a:pPr>
            <a:r>
              <a:rPr lang="en-US" sz="3600" b="1" kern="1200">
                <a:solidFill>
                  <a:srgbClr val="FFFFFF"/>
                </a:solidFill>
                <a:effectLst/>
                <a:latin typeface="+mj-lt"/>
                <a:ea typeface="+mj-ea"/>
                <a:cs typeface="+mj-cs"/>
              </a:rPr>
              <a:t>Banking</a:t>
            </a:r>
            <a:br>
              <a:rPr lang="en-US" sz="3600" b="1" kern="1200">
                <a:solidFill>
                  <a:srgbClr val="FFFFFF"/>
                </a:solidFill>
                <a:effectLst/>
                <a:latin typeface="+mj-lt"/>
                <a:ea typeface="+mj-ea"/>
                <a:cs typeface="+mj-cs"/>
              </a:rPr>
            </a:br>
            <a:r>
              <a:rPr lang="en-US" sz="3600" kern="1200">
                <a:solidFill>
                  <a:srgbClr val="FFFFFF"/>
                </a:solidFill>
                <a:effectLst/>
                <a:latin typeface="+mj-lt"/>
                <a:ea typeface="+mj-ea"/>
                <a:cs typeface="+mj-cs"/>
              </a:rPr>
              <a:t/>
            </a:r>
            <a:br>
              <a:rPr lang="en-US" sz="3600" kern="1200">
                <a:solidFill>
                  <a:srgbClr val="FFFFFF"/>
                </a:solidFill>
                <a:effectLst/>
                <a:latin typeface="+mj-lt"/>
                <a:ea typeface="+mj-ea"/>
                <a:cs typeface="+mj-cs"/>
              </a:rPr>
            </a:br>
            <a:endParaRPr lang="en-US" sz="3600" kern="1200">
              <a:solidFill>
                <a:srgbClr val="FFFFFF"/>
              </a:solidFill>
              <a:effectLst/>
              <a:latin typeface="+mj-lt"/>
              <a:ea typeface="+mj-ea"/>
              <a:cs typeface="+mj-cs"/>
            </a:endParaRPr>
          </a:p>
        </p:txBody>
      </p:sp>
    </p:spTree>
    <p:extLst>
      <p:ext uri="{BB962C8B-B14F-4D97-AF65-F5344CB8AC3E}">
        <p14:creationId xmlns:p14="http://schemas.microsoft.com/office/powerpoint/2010/main" val="1779790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EFEB224-6161-4CC4-A0DA-DE0CDF3EF14B}"/>
              </a:ext>
            </a:extLst>
          </p:cNvPr>
          <p:cNvSpPr txBox="1">
            <a:spLocks noChangeArrowheads="1"/>
          </p:cNvSpPr>
          <p:nvPr/>
        </p:nvSpPr>
        <p:spPr bwMode="auto">
          <a:xfrm>
            <a:off x="4776788" y="642938"/>
            <a:ext cx="6780213"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ct val="0"/>
              </a:spcBef>
              <a:spcAft>
                <a:spcPts val="600"/>
              </a:spcAft>
              <a:buFontTx/>
              <a:buNone/>
            </a:pPr>
            <a:r>
              <a:rPr lang="en-IN" altLang="en-US" sz="1300" b="1">
                <a:solidFill>
                  <a:schemeClr val="bg1"/>
                </a:solidFill>
              </a:rPr>
              <a:t>Do’s and Don’ts of the Role</a:t>
            </a:r>
          </a:p>
        </p:txBody>
      </p:sp>
      <p:sp>
        <p:nvSpPr>
          <p:cNvPr id="5" name="TextBox 4">
            <a:extLst>
              <a:ext uri="{FF2B5EF4-FFF2-40B4-BE49-F238E27FC236}">
                <a16:creationId xmlns:a16="http://schemas.microsoft.com/office/drawing/2014/main" id="{C343B2D8-4462-489B-B3EB-E3AB45248677}"/>
              </a:ext>
            </a:extLst>
          </p:cNvPr>
          <p:cNvSpPr txBox="1"/>
          <p:nvPr/>
        </p:nvSpPr>
        <p:spPr>
          <a:xfrm>
            <a:off x="4776788" y="984250"/>
            <a:ext cx="6780213" cy="5227638"/>
          </a:xfrm>
          <a:prstGeom prst="rect">
            <a:avLst/>
          </a:prstGeom>
          <a:noFill/>
        </p:spPr>
        <p:txBody>
          <a:bodyPr wrap="square" anchor="t">
            <a:normAutofit/>
          </a:bodyPr>
          <a:lstStyle/>
          <a:p>
            <a:pPr>
              <a:spcAft>
                <a:spcPts val="600"/>
              </a:spcAft>
            </a:pPr>
            <a:r>
              <a:rPr lang="en-IN"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India has a strong presence of professional financial advisory service providers, which offer individuals and businesses a wide portfolio of services, including </a:t>
            </a:r>
            <a:r>
              <a:rPr lang="en-IN" sz="280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investment d</a:t>
            </a:r>
            <a:r>
              <a:rPr lang="en-IN"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ue diligence, M&amp;A advisory, valuation, real-estate consulting, risk consulting, taxation consulting. </a:t>
            </a:r>
            <a:br>
              <a:rPr lang="en-IN"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IN"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r>
            <a:br>
              <a:rPr lang="en-IN"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IN"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These offerings are made by a range of providers, including individual domestic consultants to large multi-national organizations. </a:t>
            </a:r>
            <a:endParaRPr lang="en-IN" sz="2800"/>
          </a:p>
        </p:txBody>
      </p:sp>
      <p:sp>
        <p:nvSpPr>
          <p:cNvPr id="6" name="Title 5">
            <a:extLst>
              <a:ext uri="{FF2B5EF4-FFF2-40B4-BE49-F238E27FC236}">
                <a16:creationId xmlns:a16="http://schemas.microsoft.com/office/drawing/2014/main" id="{B82F7DF3-7B49-4D14-9E82-FEE0FDC304DC}"/>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fontAlgn="base">
              <a:spcAft>
                <a:spcPts val="800"/>
              </a:spcAft>
            </a:pPr>
            <a:r>
              <a:rPr lang="en-US" sz="3600" b="1" kern="1200">
                <a:solidFill>
                  <a:srgbClr val="FFFFFF"/>
                </a:solidFill>
                <a:effectLst/>
                <a:latin typeface="+mj-lt"/>
                <a:ea typeface="+mj-ea"/>
                <a:cs typeface="+mj-cs"/>
              </a:rPr>
              <a:t>Professional Advisory </a:t>
            </a:r>
            <a:br>
              <a:rPr lang="en-US" sz="3600" b="1" kern="1200">
                <a:solidFill>
                  <a:srgbClr val="FFFFFF"/>
                </a:solidFill>
                <a:effectLst/>
                <a:latin typeface="+mj-lt"/>
                <a:ea typeface="+mj-ea"/>
                <a:cs typeface="+mj-cs"/>
              </a:rPr>
            </a:br>
            <a:r>
              <a:rPr lang="en-US" sz="3600" kern="1200">
                <a:solidFill>
                  <a:srgbClr val="FFFFFF"/>
                </a:solidFill>
                <a:effectLst/>
                <a:latin typeface="+mj-lt"/>
                <a:ea typeface="+mj-ea"/>
                <a:cs typeface="+mj-cs"/>
              </a:rPr>
              <a:t/>
            </a:r>
            <a:br>
              <a:rPr lang="en-US" sz="3600" kern="1200">
                <a:solidFill>
                  <a:srgbClr val="FFFFFF"/>
                </a:solidFill>
                <a:effectLst/>
                <a:latin typeface="+mj-lt"/>
                <a:ea typeface="+mj-ea"/>
                <a:cs typeface="+mj-cs"/>
              </a:rPr>
            </a:br>
            <a:endParaRPr lang="en-US" sz="3600" kern="1200">
              <a:solidFill>
                <a:srgbClr val="FFFFFF"/>
              </a:solidFill>
              <a:effectLst/>
              <a:latin typeface="+mj-lt"/>
              <a:ea typeface="+mj-ea"/>
              <a:cs typeface="+mj-cs"/>
            </a:endParaRPr>
          </a:p>
        </p:txBody>
      </p:sp>
    </p:spTree>
    <p:extLst>
      <p:ext uri="{BB962C8B-B14F-4D97-AF65-F5344CB8AC3E}">
        <p14:creationId xmlns:p14="http://schemas.microsoft.com/office/powerpoint/2010/main" val="3549729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EFEB224-6161-4CC4-A0DA-DE0CDF3EF14B}"/>
              </a:ext>
            </a:extLst>
          </p:cNvPr>
          <p:cNvSpPr txBox="1">
            <a:spLocks noChangeArrowheads="1"/>
          </p:cNvSpPr>
          <p:nvPr/>
        </p:nvSpPr>
        <p:spPr bwMode="auto">
          <a:xfrm>
            <a:off x="4776788" y="642938"/>
            <a:ext cx="67802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ct val="0"/>
              </a:spcBef>
              <a:spcAft>
                <a:spcPts val="600"/>
              </a:spcAft>
              <a:buFontTx/>
              <a:buNone/>
            </a:pPr>
            <a:r>
              <a:rPr lang="en-IN" altLang="en-US" sz="2000" b="1">
                <a:solidFill>
                  <a:schemeClr val="bg1"/>
                </a:solidFill>
              </a:rPr>
              <a:t>Do’s and Don’ts of the Role</a:t>
            </a:r>
          </a:p>
        </p:txBody>
      </p:sp>
      <p:sp>
        <p:nvSpPr>
          <p:cNvPr id="5" name="TextBox 4">
            <a:extLst>
              <a:ext uri="{FF2B5EF4-FFF2-40B4-BE49-F238E27FC236}">
                <a16:creationId xmlns:a16="http://schemas.microsoft.com/office/drawing/2014/main" id="{1B2D967B-1096-46DF-A0C4-4C3D56A83B69}"/>
              </a:ext>
            </a:extLst>
          </p:cNvPr>
          <p:cNvSpPr txBox="1"/>
          <p:nvPr/>
        </p:nvSpPr>
        <p:spPr>
          <a:xfrm>
            <a:off x="4776788" y="1574019"/>
            <a:ext cx="6780213" cy="3865084"/>
          </a:xfrm>
          <a:prstGeom prst="rect">
            <a:avLst/>
          </a:prstGeom>
          <a:noFill/>
        </p:spPr>
        <p:txBody>
          <a:bodyPr wrap="square" anchor="t">
            <a:normAutofit/>
          </a:bodyPr>
          <a:lstStyle/>
          <a:p>
            <a:pPr>
              <a:spcAft>
                <a:spcPts val="600"/>
              </a:spcAft>
            </a:pPr>
            <a:r>
              <a:rPr lang="en-IN"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Financial services offered within this segment include managing and investing customers’ wealth across various financial instruments- including debt, equity, mutual funds, insurance products, derivatives, structured products, commodities, and real estate, based on the clients’ financial goals, risk profile and time horizons. </a:t>
            </a:r>
            <a:endParaRPr lang="en-IN" sz="2800"/>
          </a:p>
        </p:txBody>
      </p:sp>
      <p:sp>
        <p:nvSpPr>
          <p:cNvPr id="6" name="Title 5">
            <a:extLst>
              <a:ext uri="{FF2B5EF4-FFF2-40B4-BE49-F238E27FC236}">
                <a16:creationId xmlns:a16="http://schemas.microsoft.com/office/drawing/2014/main" id="{B82F7DF3-7B49-4D14-9E82-FEE0FDC304DC}"/>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fontAlgn="base">
              <a:spcAft>
                <a:spcPts val="800"/>
              </a:spcAft>
            </a:pPr>
            <a:r>
              <a:rPr lang="en-US" sz="2800" b="1" kern="1200">
                <a:solidFill>
                  <a:srgbClr val="FFFFFF"/>
                </a:solidFill>
                <a:effectLst/>
                <a:latin typeface="+mj-lt"/>
                <a:ea typeface="+mj-ea"/>
                <a:cs typeface="+mj-cs"/>
              </a:rPr>
              <a:t>Wealth Management </a:t>
            </a:r>
            <a:br>
              <a:rPr lang="en-US" sz="2800" b="1" kern="1200">
                <a:solidFill>
                  <a:srgbClr val="FFFFFF"/>
                </a:solidFill>
                <a:effectLst/>
                <a:latin typeface="+mj-lt"/>
                <a:ea typeface="+mj-ea"/>
                <a:cs typeface="+mj-cs"/>
              </a:rPr>
            </a:br>
            <a:r>
              <a:rPr lang="en-US" sz="2800" b="1" kern="1200">
                <a:solidFill>
                  <a:srgbClr val="FFFFFF"/>
                </a:solidFill>
                <a:effectLst/>
                <a:latin typeface="+mj-lt"/>
                <a:ea typeface="+mj-ea"/>
                <a:cs typeface="+mj-cs"/>
              </a:rPr>
              <a:t/>
            </a:r>
            <a:br>
              <a:rPr lang="en-US" sz="2800" b="1" kern="1200">
                <a:solidFill>
                  <a:srgbClr val="FFFFFF"/>
                </a:solidFill>
                <a:effectLst/>
                <a:latin typeface="+mj-lt"/>
                <a:ea typeface="+mj-ea"/>
                <a:cs typeface="+mj-cs"/>
              </a:rPr>
            </a:br>
            <a:r>
              <a:rPr lang="en-US" sz="2800" b="1" kern="1200">
                <a:solidFill>
                  <a:srgbClr val="FFFFFF"/>
                </a:solidFill>
                <a:effectLst/>
                <a:latin typeface="+mj-lt"/>
                <a:ea typeface="+mj-ea"/>
                <a:cs typeface="+mj-cs"/>
              </a:rPr>
              <a:t/>
            </a:r>
            <a:br>
              <a:rPr lang="en-US" sz="2800" b="1" kern="1200">
                <a:solidFill>
                  <a:srgbClr val="FFFFFF"/>
                </a:solidFill>
                <a:effectLst/>
                <a:latin typeface="+mj-lt"/>
                <a:ea typeface="+mj-ea"/>
                <a:cs typeface="+mj-cs"/>
              </a:rPr>
            </a:br>
            <a:r>
              <a:rPr lang="en-US" sz="2800" kern="1200">
                <a:solidFill>
                  <a:srgbClr val="FFFFFF"/>
                </a:solidFill>
                <a:effectLst/>
                <a:latin typeface="+mj-lt"/>
                <a:ea typeface="+mj-ea"/>
                <a:cs typeface="+mj-cs"/>
              </a:rPr>
              <a:t/>
            </a:r>
            <a:br>
              <a:rPr lang="en-US" sz="2800" kern="1200">
                <a:solidFill>
                  <a:srgbClr val="FFFFFF"/>
                </a:solidFill>
                <a:effectLst/>
                <a:latin typeface="+mj-lt"/>
                <a:ea typeface="+mj-ea"/>
                <a:cs typeface="+mj-cs"/>
              </a:rPr>
            </a:br>
            <a:endParaRPr lang="en-US" sz="2800" kern="1200">
              <a:solidFill>
                <a:srgbClr val="FFFFFF"/>
              </a:solidFill>
              <a:effectLst/>
              <a:latin typeface="+mj-lt"/>
              <a:ea typeface="+mj-ea"/>
              <a:cs typeface="+mj-cs"/>
            </a:endParaRPr>
          </a:p>
        </p:txBody>
      </p:sp>
    </p:spTree>
    <p:extLst>
      <p:ext uri="{BB962C8B-B14F-4D97-AF65-F5344CB8AC3E}">
        <p14:creationId xmlns:p14="http://schemas.microsoft.com/office/powerpoint/2010/main" val="3515898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F24A09B-713F-43FC-AB6E-B8808396852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0B91AB35-C3B4-4B70-B3DD-13D63B7DA23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3975" y="2423149"/>
            <a:ext cx="0" cy="201168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EFEB224-6161-4CC4-A0DA-DE0CDF3EF14B}"/>
              </a:ext>
            </a:extLst>
          </p:cNvPr>
          <p:cNvSpPr txBox="1">
            <a:spLocks noChangeArrowheads="1"/>
          </p:cNvSpPr>
          <p:nvPr/>
        </p:nvSpPr>
        <p:spPr bwMode="auto">
          <a:xfrm>
            <a:off x="6096000" y="639763"/>
            <a:ext cx="545941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rmAutofit lnSpcReduction="10000"/>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ct val="0"/>
              </a:spcBef>
              <a:spcAft>
                <a:spcPts val="600"/>
              </a:spcAft>
              <a:buFontTx/>
              <a:buNone/>
            </a:pPr>
            <a:r>
              <a:rPr lang="en-IN" altLang="en-US" sz="700" b="1">
                <a:solidFill>
                  <a:schemeClr val="bg1"/>
                </a:solidFill>
              </a:rPr>
              <a:t>Do’s and Don’ts of the Role</a:t>
            </a:r>
          </a:p>
        </p:txBody>
      </p:sp>
      <p:sp>
        <p:nvSpPr>
          <p:cNvPr id="5" name="TextBox 4">
            <a:extLst>
              <a:ext uri="{FF2B5EF4-FFF2-40B4-BE49-F238E27FC236}">
                <a16:creationId xmlns:a16="http://schemas.microsoft.com/office/drawing/2014/main" id="{4830C029-AA43-4303-A20F-C628AB78B504}"/>
              </a:ext>
            </a:extLst>
          </p:cNvPr>
          <p:cNvSpPr txBox="1"/>
          <p:nvPr/>
        </p:nvSpPr>
        <p:spPr>
          <a:xfrm>
            <a:off x="6096000" y="890588"/>
            <a:ext cx="5459413" cy="5327650"/>
          </a:xfrm>
          <a:prstGeom prst="rect">
            <a:avLst/>
          </a:prstGeom>
          <a:noFill/>
        </p:spPr>
        <p:txBody>
          <a:bodyPr wrap="square" anchor="t">
            <a:normAutofit/>
          </a:bodyPr>
          <a:lstStyle/>
          <a:p>
            <a:pPr>
              <a:lnSpc>
                <a:spcPct val="90000"/>
              </a:lnSpc>
              <a:spcAft>
                <a:spcPts val="600"/>
              </a:spcAft>
            </a:pPr>
            <a:r>
              <a:rPr lang="en-IN"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Mutual fund service providers offer professional investment services across funds that are composed of different asset classes, primarily debt and equity-linked assets. The buy-in for mutual fund solutions is generally lower compared to the stock market and debt products. </a:t>
            </a:r>
            <a:br>
              <a:rPr lang="en-IN"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IN"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r>
            <a:br>
              <a:rPr lang="en-IN"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IN"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These products are very popular in India as they generally have lower risks, tax benefits, stable returns and properties of diversification. </a:t>
            </a:r>
            <a:br>
              <a:rPr lang="en-IN"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IN"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r>
            <a:br>
              <a:rPr lang="en-IN"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IN"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mutual funds segment has witnessed double-digit growth in assets under management over the last five years, owing to its popularity as a low-risk wealth multiplier.</a:t>
            </a:r>
            <a:endParaRPr lang="en-IN" sz="2200"/>
          </a:p>
        </p:txBody>
      </p:sp>
      <p:sp>
        <p:nvSpPr>
          <p:cNvPr id="6" name="Title 5">
            <a:extLst>
              <a:ext uri="{FF2B5EF4-FFF2-40B4-BE49-F238E27FC236}">
                <a16:creationId xmlns:a16="http://schemas.microsoft.com/office/drawing/2014/main" id="{B82F7DF3-7B49-4D14-9E82-FEE0FDC304DC}"/>
              </a:ext>
            </a:extLst>
          </p:cNvPr>
          <p:cNvSpPr>
            <a:spLocks noGrp="1"/>
          </p:cNvSpPr>
          <p:nvPr>
            <p:ph type="title"/>
          </p:nvPr>
        </p:nvSpPr>
        <p:spPr>
          <a:xfrm>
            <a:off x="646744" y="640080"/>
            <a:ext cx="4173905" cy="5577818"/>
          </a:xfrm>
        </p:spPr>
        <p:txBody>
          <a:bodyPr vert="horz" lIns="91440" tIns="45720" rIns="91440" bIns="45720" rtlCol="0" anchor="ctr">
            <a:normAutofit/>
          </a:bodyPr>
          <a:lstStyle/>
          <a:p>
            <a:pPr algn="r" fontAlgn="base">
              <a:spcAft>
                <a:spcPts val="800"/>
              </a:spcAft>
            </a:pPr>
            <a:r>
              <a:rPr lang="en-US" sz="5400" b="1" kern="1200">
                <a:solidFill>
                  <a:srgbClr val="FFFFFF"/>
                </a:solidFill>
                <a:effectLst/>
                <a:latin typeface="+mj-lt"/>
                <a:ea typeface="+mj-ea"/>
                <a:cs typeface="+mj-cs"/>
              </a:rPr>
              <a:t>Mutual Funds</a:t>
            </a:r>
            <a:br>
              <a:rPr lang="en-US" sz="5400" b="1" kern="1200">
                <a:solidFill>
                  <a:srgbClr val="FFFFFF"/>
                </a:solidFill>
                <a:effectLst/>
                <a:latin typeface="+mj-lt"/>
                <a:ea typeface="+mj-ea"/>
                <a:cs typeface="+mj-cs"/>
              </a:rPr>
            </a:br>
            <a:r>
              <a:rPr lang="en-US" sz="5400" b="1" kern="1200">
                <a:solidFill>
                  <a:srgbClr val="FFFFFF"/>
                </a:solidFill>
                <a:effectLst/>
                <a:latin typeface="+mj-lt"/>
                <a:ea typeface="+mj-ea"/>
                <a:cs typeface="+mj-cs"/>
              </a:rPr>
              <a:t/>
            </a:r>
            <a:br>
              <a:rPr lang="en-US" sz="5400" b="1" kern="1200">
                <a:solidFill>
                  <a:srgbClr val="FFFFFF"/>
                </a:solidFill>
                <a:effectLst/>
                <a:latin typeface="+mj-lt"/>
                <a:ea typeface="+mj-ea"/>
                <a:cs typeface="+mj-cs"/>
              </a:rPr>
            </a:br>
            <a:r>
              <a:rPr lang="en-US" sz="5400" kern="1200">
                <a:solidFill>
                  <a:srgbClr val="FFFFFF"/>
                </a:solidFill>
                <a:effectLst/>
                <a:latin typeface="+mj-lt"/>
                <a:ea typeface="+mj-ea"/>
                <a:cs typeface="+mj-cs"/>
              </a:rPr>
              <a:t/>
            </a:r>
            <a:br>
              <a:rPr lang="en-US" sz="5400" kern="1200">
                <a:solidFill>
                  <a:srgbClr val="FFFFFF"/>
                </a:solidFill>
                <a:effectLst/>
                <a:latin typeface="+mj-lt"/>
                <a:ea typeface="+mj-ea"/>
                <a:cs typeface="+mj-cs"/>
              </a:rPr>
            </a:br>
            <a:endParaRPr lang="en-US" sz="5400" kern="1200">
              <a:solidFill>
                <a:srgbClr val="FFFFFF"/>
              </a:solidFill>
              <a:effectLst/>
              <a:latin typeface="+mj-lt"/>
              <a:ea typeface="+mj-ea"/>
              <a:cs typeface="+mj-cs"/>
            </a:endParaRPr>
          </a:p>
        </p:txBody>
      </p:sp>
    </p:spTree>
    <p:extLst>
      <p:ext uri="{BB962C8B-B14F-4D97-AF65-F5344CB8AC3E}">
        <p14:creationId xmlns:p14="http://schemas.microsoft.com/office/powerpoint/2010/main" val="3094360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EFEB224-6161-4CC4-A0DA-DE0CDF3EF14B}"/>
              </a:ext>
            </a:extLst>
          </p:cNvPr>
          <p:cNvSpPr txBox="1">
            <a:spLocks noChangeArrowheads="1"/>
          </p:cNvSpPr>
          <p:nvPr/>
        </p:nvSpPr>
        <p:spPr bwMode="auto">
          <a:xfrm>
            <a:off x="4776788" y="642938"/>
            <a:ext cx="6780213"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rmAutofit fontScale="47500" lnSpcReduction="20000"/>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ct val="0"/>
              </a:spcBef>
              <a:spcAft>
                <a:spcPts val="600"/>
              </a:spcAft>
              <a:buFontTx/>
              <a:buNone/>
            </a:pPr>
            <a:r>
              <a:rPr lang="en-IN" altLang="en-US" sz="700" b="1">
                <a:solidFill>
                  <a:schemeClr val="bg1"/>
                </a:solidFill>
              </a:rPr>
              <a:t>Do’s and Don’ts of the Role</a:t>
            </a:r>
          </a:p>
        </p:txBody>
      </p:sp>
      <p:sp>
        <p:nvSpPr>
          <p:cNvPr id="5" name="TextBox 4">
            <a:extLst>
              <a:ext uri="{FF2B5EF4-FFF2-40B4-BE49-F238E27FC236}">
                <a16:creationId xmlns:a16="http://schemas.microsoft.com/office/drawing/2014/main" id="{C0E7FF2B-754C-4419-9B97-A9533C80BD8B}"/>
              </a:ext>
            </a:extLst>
          </p:cNvPr>
          <p:cNvSpPr txBox="1"/>
          <p:nvPr/>
        </p:nvSpPr>
        <p:spPr>
          <a:xfrm>
            <a:off x="4776788" y="839788"/>
            <a:ext cx="6780213" cy="5370513"/>
          </a:xfrm>
          <a:prstGeom prst="rect">
            <a:avLst/>
          </a:prstGeom>
          <a:noFill/>
        </p:spPr>
        <p:txBody>
          <a:bodyPr wrap="square" anchor="t">
            <a:normAutofit/>
          </a:bodyPr>
          <a:lstStyle/>
          <a:p>
            <a:pPr>
              <a:lnSpc>
                <a:spcPct val="90000"/>
              </a:lnSpc>
              <a:spcAft>
                <a:spcPts val="600"/>
              </a:spcAft>
            </a:pPr>
            <a:r>
              <a:rPr lang="en-IN"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Financial services offerings in this segment are primarily offered across two categories:</a:t>
            </a:r>
            <a:r>
              <a:rPr lang="en-IN" sz="2000">
                <a:effectLst/>
                <a:latin typeface="Calibri" panose="020F0502020204030204" pitchFamily="34" charset="0"/>
                <a:ea typeface="Calibri" panose="020F0502020204030204" pitchFamily="34" charset="0"/>
                <a:cs typeface="Times New Roman" panose="02020603050405020304" pitchFamily="18" charset="0"/>
              </a:rPr>
              <a:t/>
            </a:r>
            <a:br>
              <a:rPr lang="en-IN" sz="2000">
                <a:effectLst/>
                <a:latin typeface="Calibri" panose="020F0502020204030204" pitchFamily="34" charset="0"/>
                <a:ea typeface="Calibri" panose="020F0502020204030204" pitchFamily="34" charset="0"/>
                <a:cs typeface="Times New Roman" panose="02020603050405020304" pitchFamily="18" charset="0"/>
              </a:rPr>
            </a:br>
            <a:r>
              <a:rPr lang="en-IN"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General Insurance (automotive, home, medical, fire, travel, etc.)</a:t>
            </a:r>
            <a:br>
              <a:rPr lang="en-IN"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IN"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r>
            <a:br>
              <a:rPr lang="en-IN"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en-IN"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Life Insurance (term-life, money-back, unit-linked, pension plans, etc.)</a:t>
            </a:r>
            <a:r>
              <a:rPr lang="en-IN"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r>
            <a:br>
              <a:rPr lang="en-IN"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en-IN"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Insurance solutions enable individuals and organizations to safeguard against unforeseen circumstances and accidents. </a:t>
            </a:r>
            <a:br>
              <a:rPr lang="en-IN"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IN"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r>
            <a:br>
              <a:rPr lang="en-IN"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IN" sz="200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Payouts</a:t>
            </a:r>
            <a:r>
              <a:rPr lang="en-IN"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for these products vary across the nature of the product, time horizons, customer risk assessment, premiums, and several other key qualitative and quantitative aspects. In India, there is a strong presence of insurance providers across life insurance (24) and general insurance (39) categories. The insurance market is regulated by the Insurance Regulatory and Development Authority of India (IRDAI). </a:t>
            </a:r>
            <a:endParaRPr lang="en-IN" sz="2000"/>
          </a:p>
        </p:txBody>
      </p:sp>
      <p:sp>
        <p:nvSpPr>
          <p:cNvPr id="6" name="Title 5">
            <a:extLst>
              <a:ext uri="{FF2B5EF4-FFF2-40B4-BE49-F238E27FC236}">
                <a16:creationId xmlns:a16="http://schemas.microsoft.com/office/drawing/2014/main" id="{B82F7DF3-7B49-4D14-9E82-FEE0FDC304DC}"/>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fontAlgn="base">
              <a:spcAft>
                <a:spcPts val="800"/>
              </a:spcAft>
            </a:pPr>
            <a:r>
              <a:rPr lang="en-US" sz="3600" b="1" kern="1200">
                <a:solidFill>
                  <a:srgbClr val="FFFFFF"/>
                </a:solidFill>
                <a:effectLst/>
                <a:latin typeface="+mj-lt"/>
                <a:ea typeface="+mj-ea"/>
                <a:cs typeface="+mj-cs"/>
              </a:rPr>
              <a:t>Insurance </a:t>
            </a:r>
            <a:br>
              <a:rPr lang="en-US" sz="3600" b="1" kern="1200">
                <a:solidFill>
                  <a:srgbClr val="FFFFFF"/>
                </a:solidFill>
                <a:effectLst/>
                <a:latin typeface="+mj-lt"/>
                <a:ea typeface="+mj-ea"/>
                <a:cs typeface="+mj-cs"/>
              </a:rPr>
            </a:br>
            <a:r>
              <a:rPr lang="en-US" sz="3600" b="1" kern="1200">
                <a:solidFill>
                  <a:srgbClr val="FFFFFF"/>
                </a:solidFill>
                <a:effectLst/>
                <a:latin typeface="+mj-lt"/>
                <a:ea typeface="+mj-ea"/>
                <a:cs typeface="+mj-cs"/>
              </a:rPr>
              <a:t/>
            </a:r>
            <a:br>
              <a:rPr lang="en-US" sz="3600" b="1" kern="1200">
                <a:solidFill>
                  <a:srgbClr val="FFFFFF"/>
                </a:solidFill>
                <a:effectLst/>
                <a:latin typeface="+mj-lt"/>
                <a:ea typeface="+mj-ea"/>
                <a:cs typeface="+mj-cs"/>
              </a:rPr>
            </a:br>
            <a:r>
              <a:rPr lang="en-US" sz="3600" kern="1200">
                <a:solidFill>
                  <a:srgbClr val="FFFFFF"/>
                </a:solidFill>
                <a:effectLst/>
                <a:latin typeface="+mj-lt"/>
                <a:ea typeface="+mj-ea"/>
                <a:cs typeface="+mj-cs"/>
              </a:rPr>
              <a:t/>
            </a:r>
            <a:br>
              <a:rPr lang="en-US" sz="3600" kern="1200">
                <a:solidFill>
                  <a:srgbClr val="FFFFFF"/>
                </a:solidFill>
                <a:effectLst/>
                <a:latin typeface="+mj-lt"/>
                <a:ea typeface="+mj-ea"/>
                <a:cs typeface="+mj-cs"/>
              </a:rPr>
            </a:br>
            <a:endParaRPr lang="en-US" sz="3600" kern="1200">
              <a:solidFill>
                <a:srgbClr val="FFFFFF"/>
              </a:solidFill>
              <a:effectLst/>
              <a:latin typeface="+mj-lt"/>
              <a:ea typeface="+mj-ea"/>
              <a:cs typeface="+mj-cs"/>
            </a:endParaRPr>
          </a:p>
        </p:txBody>
      </p:sp>
    </p:spTree>
    <p:extLst>
      <p:ext uri="{BB962C8B-B14F-4D97-AF65-F5344CB8AC3E}">
        <p14:creationId xmlns:p14="http://schemas.microsoft.com/office/powerpoint/2010/main" val="1195870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Dice">
            <a:extLst>
              <a:ext uri="{FF2B5EF4-FFF2-40B4-BE49-F238E27FC236}">
                <a16:creationId xmlns:a16="http://schemas.microsoft.com/office/drawing/2014/main" id="{7E8CA000-F8CA-4BD8-AA89-C994EC21BC0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310467" y="643467"/>
            <a:ext cx="5571066" cy="5571066"/>
          </a:xfrm>
          <a:prstGeom prst="rect">
            <a:avLst/>
          </a:prstGeom>
        </p:spPr>
      </p:pic>
    </p:spTree>
    <p:extLst>
      <p:ext uri="{BB962C8B-B14F-4D97-AF65-F5344CB8AC3E}">
        <p14:creationId xmlns:p14="http://schemas.microsoft.com/office/powerpoint/2010/main" val="2911894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Document 10">
            <a:extLst>
              <a:ext uri="{FF2B5EF4-FFF2-40B4-BE49-F238E27FC236}">
                <a16:creationId xmlns:a16="http://schemas.microsoft.com/office/drawing/2014/main" id="{D12DDE76-C203-4047-9998-63900085B5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EFEB224-6161-4CC4-A0DA-DE0CDF3EF14B}"/>
              </a:ext>
            </a:extLst>
          </p:cNvPr>
          <p:cNvSpPr txBox="1">
            <a:spLocks noChangeArrowheads="1"/>
          </p:cNvSpPr>
          <p:nvPr/>
        </p:nvSpPr>
        <p:spPr bwMode="auto">
          <a:xfrm>
            <a:off x="4206875" y="639763"/>
            <a:ext cx="734695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ct val="0"/>
              </a:spcBef>
              <a:spcAft>
                <a:spcPts val="600"/>
              </a:spcAft>
              <a:buFontTx/>
              <a:buNone/>
            </a:pPr>
            <a:r>
              <a:rPr lang="en-IN" altLang="en-US" sz="1500" b="1">
                <a:solidFill>
                  <a:schemeClr val="bg1"/>
                </a:solidFill>
              </a:rPr>
              <a:t>Do’s and Don’ts of the Role</a:t>
            </a:r>
          </a:p>
        </p:txBody>
      </p:sp>
      <p:sp>
        <p:nvSpPr>
          <p:cNvPr id="5" name="TextBox 4">
            <a:extLst>
              <a:ext uri="{FF2B5EF4-FFF2-40B4-BE49-F238E27FC236}">
                <a16:creationId xmlns:a16="http://schemas.microsoft.com/office/drawing/2014/main" id="{0B9EF0D8-BF52-48E1-A8AC-E81F0D2AA77D}"/>
              </a:ext>
            </a:extLst>
          </p:cNvPr>
          <p:cNvSpPr txBox="1"/>
          <p:nvPr/>
        </p:nvSpPr>
        <p:spPr>
          <a:xfrm>
            <a:off x="4206875" y="1035050"/>
            <a:ext cx="7346950" cy="5183188"/>
          </a:xfrm>
          <a:prstGeom prst="rect">
            <a:avLst/>
          </a:prstGeom>
          <a:noFill/>
        </p:spPr>
        <p:txBody>
          <a:bodyPr wrap="square" anchor="t">
            <a:normAutofit/>
          </a:bodyPr>
          <a:lstStyle/>
          <a:p>
            <a:pPr>
              <a:spcAft>
                <a:spcPts val="600"/>
              </a:spcAft>
            </a:pPr>
            <a:r>
              <a:rPr lang="en-IN"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stock market segment includes investment solutions for customers in Indian stock markets (National Stock Exchange and Bombay Stock Exchange), across various equity-linked products. </a:t>
            </a:r>
            <a:br>
              <a:rPr lang="en-IN"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IN"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r>
            <a:br>
              <a:rPr lang="en-IN"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IN"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returns for customers are based on capital appreciation – growth in the value of the equity solution and/or dividends – and pay-outs made by companies to its investors. </a:t>
            </a:r>
            <a:endParaRPr lang="en-IN" sz="2800"/>
          </a:p>
        </p:txBody>
      </p:sp>
      <p:sp>
        <p:nvSpPr>
          <p:cNvPr id="6" name="Title 5">
            <a:extLst>
              <a:ext uri="{FF2B5EF4-FFF2-40B4-BE49-F238E27FC236}">
                <a16:creationId xmlns:a16="http://schemas.microsoft.com/office/drawing/2014/main" id="{B82F7DF3-7B49-4D14-9E82-FEE0FDC304DC}"/>
              </a:ext>
            </a:extLst>
          </p:cNvPr>
          <p:cNvSpPr>
            <a:spLocks noGrp="1"/>
          </p:cNvSpPr>
          <p:nvPr>
            <p:ph type="title"/>
          </p:nvPr>
        </p:nvSpPr>
        <p:spPr>
          <a:xfrm>
            <a:off x="838200" y="171162"/>
            <a:ext cx="2840182" cy="2371148"/>
          </a:xfrm>
        </p:spPr>
        <p:txBody>
          <a:bodyPr vert="horz" lIns="91440" tIns="45720" rIns="91440" bIns="45720" rtlCol="0" anchor="ctr">
            <a:normAutofit/>
          </a:bodyPr>
          <a:lstStyle/>
          <a:p>
            <a:pPr fontAlgn="base">
              <a:spcAft>
                <a:spcPts val="800"/>
              </a:spcAft>
            </a:pPr>
            <a:r>
              <a:rPr lang="en-US" sz="3200" b="1" kern="1200">
                <a:solidFill>
                  <a:srgbClr val="FFFFFF"/>
                </a:solidFill>
                <a:effectLst/>
                <a:latin typeface="+mj-lt"/>
                <a:ea typeface="+mj-ea"/>
                <a:cs typeface="+mj-cs"/>
              </a:rPr>
              <a:t>Stock Market</a:t>
            </a:r>
            <a:br>
              <a:rPr lang="en-US" sz="3200" b="1" kern="1200">
                <a:solidFill>
                  <a:srgbClr val="FFFFFF"/>
                </a:solidFill>
                <a:effectLst/>
                <a:latin typeface="+mj-lt"/>
                <a:ea typeface="+mj-ea"/>
                <a:cs typeface="+mj-cs"/>
              </a:rPr>
            </a:br>
            <a:r>
              <a:rPr lang="en-US" sz="3200" b="1" kern="1200">
                <a:solidFill>
                  <a:srgbClr val="FFFFFF"/>
                </a:solidFill>
                <a:effectLst/>
                <a:latin typeface="+mj-lt"/>
                <a:ea typeface="+mj-ea"/>
                <a:cs typeface="+mj-cs"/>
              </a:rPr>
              <a:t/>
            </a:r>
            <a:br>
              <a:rPr lang="en-US" sz="3200" b="1" kern="1200">
                <a:solidFill>
                  <a:srgbClr val="FFFFFF"/>
                </a:solidFill>
                <a:effectLst/>
                <a:latin typeface="+mj-lt"/>
                <a:ea typeface="+mj-ea"/>
                <a:cs typeface="+mj-cs"/>
              </a:rPr>
            </a:br>
            <a:r>
              <a:rPr lang="en-US" sz="3200" kern="1200">
                <a:solidFill>
                  <a:srgbClr val="FFFFFF"/>
                </a:solidFill>
                <a:effectLst/>
                <a:latin typeface="+mj-lt"/>
                <a:ea typeface="+mj-ea"/>
                <a:cs typeface="+mj-cs"/>
              </a:rPr>
              <a:t/>
            </a:r>
            <a:br>
              <a:rPr lang="en-US" sz="3200" kern="1200">
                <a:solidFill>
                  <a:srgbClr val="FFFFFF"/>
                </a:solidFill>
                <a:effectLst/>
                <a:latin typeface="+mj-lt"/>
                <a:ea typeface="+mj-ea"/>
                <a:cs typeface="+mj-cs"/>
              </a:rPr>
            </a:br>
            <a:endParaRPr lang="en-US" sz="3200" kern="1200">
              <a:solidFill>
                <a:srgbClr val="FFFFFF"/>
              </a:solidFill>
              <a:effectLst/>
              <a:latin typeface="+mj-lt"/>
              <a:ea typeface="+mj-ea"/>
              <a:cs typeface="+mj-cs"/>
            </a:endParaRPr>
          </a:p>
        </p:txBody>
      </p:sp>
    </p:spTree>
    <p:extLst>
      <p:ext uri="{BB962C8B-B14F-4D97-AF65-F5344CB8AC3E}">
        <p14:creationId xmlns:p14="http://schemas.microsoft.com/office/powerpoint/2010/main" val="2798217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EFEB224-6161-4CC4-A0DA-DE0CDF3EF14B}"/>
              </a:ext>
            </a:extLst>
          </p:cNvPr>
          <p:cNvSpPr txBox="1">
            <a:spLocks noChangeArrowheads="1"/>
          </p:cNvSpPr>
          <p:nvPr/>
        </p:nvSpPr>
        <p:spPr bwMode="auto">
          <a:xfrm>
            <a:off x="4776788" y="642938"/>
            <a:ext cx="678021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ct val="0"/>
              </a:spcBef>
              <a:spcAft>
                <a:spcPts val="600"/>
              </a:spcAft>
              <a:buFontTx/>
              <a:buNone/>
            </a:pPr>
            <a:r>
              <a:rPr lang="en-IN" altLang="en-US" sz="1300" b="1">
                <a:solidFill>
                  <a:schemeClr val="bg1"/>
                </a:solidFill>
              </a:rPr>
              <a:t>Do’s and Don’ts of the Role</a:t>
            </a:r>
          </a:p>
        </p:txBody>
      </p:sp>
      <p:sp>
        <p:nvSpPr>
          <p:cNvPr id="5" name="TextBox 4">
            <a:extLst>
              <a:ext uri="{FF2B5EF4-FFF2-40B4-BE49-F238E27FC236}">
                <a16:creationId xmlns:a16="http://schemas.microsoft.com/office/drawing/2014/main" id="{2FE3EEBA-F8BE-4208-A352-865F0F09E395}"/>
              </a:ext>
            </a:extLst>
          </p:cNvPr>
          <p:cNvSpPr txBox="1"/>
          <p:nvPr/>
        </p:nvSpPr>
        <p:spPr>
          <a:xfrm>
            <a:off x="4776788" y="1000125"/>
            <a:ext cx="6780213" cy="5211763"/>
          </a:xfrm>
          <a:prstGeom prst="rect">
            <a:avLst/>
          </a:prstGeom>
          <a:noFill/>
        </p:spPr>
        <p:txBody>
          <a:bodyPr wrap="square" anchor="t">
            <a:normAutofit/>
          </a:bodyPr>
          <a:lstStyle/>
          <a:p>
            <a:pPr>
              <a:lnSpc>
                <a:spcPct val="90000"/>
              </a:lnSpc>
              <a:spcAft>
                <a:spcPts val="600"/>
              </a:spcAft>
            </a:pPr>
            <a:r>
              <a:rPr lang="en-IN"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Services offered in this segment include investments into government and private organization bonds (debt). The issuer of the bonds (borrower) offers fixed payments (interest) and principal repayment to the investor at the end of the investment period. </a:t>
            </a:r>
            <a:br>
              <a:rPr lang="en-IN"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IN"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r>
            <a:br>
              <a:rPr lang="en-IN"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IN"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types of instruments in this segment include listed bonds, non-convertible debentures, capital-gain bonds, </a:t>
            </a:r>
            <a:r>
              <a:rPr lang="en-IN" sz="280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GoI</a:t>
            </a:r>
            <a:r>
              <a:rPr lang="en-IN"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savings bonds, tax-free bonds, etc.</a:t>
            </a:r>
            <a:endParaRPr lang="en-IN" sz="2800"/>
          </a:p>
        </p:txBody>
      </p:sp>
      <p:sp>
        <p:nvSpPr>
          <p:cNvPr id="6" name="Title 5">
            <a:extLst>
              <a:ext uri="{FF2B5EF4-FFF2-40B4-BE49-F238E27FC236}">
                <a16:creationId xmlns:a16="http://schemas.microsoft.com/office/drawing/2014/main" id="{B82F7DF3-7B49-4D14-9E82-FEE0FDC304DC}"/>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fontAlgn="base">
              <a:spcAft>
                <a:spcPts val="800"/>
              </a:spcAft>
            </a:pPr>
            <a:r>
              <a:rPr lang="en-US" sz="3300" b="1" kern="1200">
                <a:solidFill>
                  <a:srgbClr val="FFFFFF"/>
                </a:solidFill>
                <a:effectLst/>
                <a:latin typeface="+mj-lt"/>
                <a:ea typeface="+mj-ea"/>
                <a:cs typeface="+mj-cs"/>
              </a:rPr>
              <a:t>Treasury/Debt Instruments </a:t>
            </a:r>
            <a:br>
              <a:rPr lang="en-US" sz="3300" b="1" kern="1200">
                <a:solidFill>
                  <a:srgbClr val="FFFFFF"/>
                </a:solidFill>
                <a:effectLst/>
                <a:latin typeface="+mj-lt"/>
                <a:ea typeface="+mj-ea"/>
                <a:cs typeface="+mj-cs"/>
              </a:rPr>
            </a:br>
            <a:r>
              <a:rPr lang="en-US" sz="3300" b="1" kern="1200">
                <a:solidFill>
                  <a:srgbClr val="FFFFFF"/>
                </a:solidFill>
                <a:effectLst/>
                <a:latin typeface="+mj-lt"/>
                <a:ea typeface="+mj-ea"/>
                <a:cs typeface="+mj-cs"/>
              </a:rPr>
              <a:t/>
            </a:r>
            <a:br>
              <a:rPr lang="en-US" sz="3300" b="1" kern="1200">
                <a:solidFill>
                  <a:srgbClr val="FFFFFF"/>
                </a:solidFill>
                <a:effectLst/>
                <a:latin typeface="+mj-lt"/>
                <a:ea typeface="+mj-ea"/>
                <a:cs typeface="+mj-cs"/>
              </a:rPr>
            </a:br>
            <a:r>
              <a:rPr lang="en-US" sz="3300" kern="1200">
                <a:solidFill>
                  <a:srgbClr val="FFFFFF"/>
                </a:solidFill>
                <a:effectLst/>
                <a:latin typeface="+mj-lt"/>
                <a:ea typeface="+mj-ea"/>
                <a:cs typeface="+mj-cs"/>
              </a:rPr>
              <a:t/>
            </a:r>
            <a:br>
              <a:rPr lang="en-US" sz="3300" kern="1200">
                <a:solidFill>
                  <a:srgbClr val="FFFFFF"/>
                </a:solidFill>
                <a:effectLst/>
                <a:latin typeface="+mj-lt"/>
                <a:ea typeface="+mj-ea"/>
                <a:cs typeface="+mj-cs"/>
              </a:rPr>
            </a:br>
            <a:endParaRPr lang="en-US" sz="3300" kern="1200">
              <a:solidFill>
                <a:srgbClr val="FFFFFF"/>
              </a:solidFill>
              <a:effectLst/>
              <a:latin typeface="+mj-lt"/>
              <a:ea typeface="+mj-ea"/>
              <a:cs typeface="+mj-cs"/>
            </a:endParaRPr>
          </a:p>
        </p:txBody>
      </p:sp>
    </p:spTree>
    <p:extLst>
      <p:ext uri="{BB962C8B-B14F-4D97-AF65-F5344CB8AC3E}">
        <p14:creationId xmlns:p14="http://schemas.microsoft.com/office/powerpoint/2010/main" val="586253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845A0EE-C4C8-4AE1-B3C6-1261368AC03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EFEB224-6161-4CC4-A0DA-DE0CDF3EF14B}"/>
              </a:ext>
            </a:extLst>
          </p:cNvPr>
          <p:cNvSpPr txBox="1">
            <a:spLocks noChangeArrowheads="1"/>
          </p:cNvSpPr>
          <p:nvPr/>
        </p:nvSpPr>
        <p:spPr bwMode="auto">
          <a:xfrm>
            <a:off x="6096000" y="639763"/>
            <a:ext cx="5459413"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rmAutofit fontScale="32500" lnSpcReduction="20000"/>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ct val="0"/>
              </a:spcBef>
              <a:spcAft>
                <a:spcPts val="600"/>
              </a:spcAft>
              <a:buFontTx/>
              <a:buNone/>
            </a:pPr>
            <a:r>
              <a:rPr lang="en-IN" altLang="en-US" sz="700" b="1">
                <a:solidFill>
                  <a:schemeClr val="bg1"/>
                </a:solidFill>
              </a:rPr>
              <a:t>Do’s and Don’ts of the Role</a:t>
            </a:r>
          </a:p>
        </p:txBody>
      </p:sp>
      <p:sp>
        <p:nvSpPr>
          <p:cNvPr id="5" name="TextBox 4">
            <a:extLst>
              <a:ext uri="{FF2B5EF4-FFF2-40B4-BE49-F238E27FC236}">
                <a16:creationId xmlns:a16="http://schemas.microsoft.com/office/drawing/2014/main" id="{C1E860B6-A6F3-4615-AF7C-69BD24DC7C6F}"/>
              </a:ext>
            </a:extLst>
          </p:cNvPr>
          <p:cNvSpPr txBox="1"/>
          <p:nvPr/>
        </p:nvSpPr>
        <p:spPr>
          <a:xfrm>
            <a:off x="6096000" y="830263"/>
            <a:ext cx="5459413" cy="5389563"/>
          </a:xfrm>
          <a:prstGeom prst="rect">
            <a:avLst/>
          </a:prstGeom>
          <a:noFill/>
        </p:spPr>
        <p:txBody>
          <a:bodyPr wrap="square" anchor="t">
            <a:normAutofit/>
          </a:bodyPr>
          <a:lstStyle/>
          <a:p>
            <a:pPr>
              <a:lnSpc>
                <a:spcPct val="90000"/>
              </a:lnSpc>
              <a:spcAft>
                <a:spcPts val="600"/>
              </a:spcAft>
            </a:pPr>
            <a:r>
              <a:rPr lang="en-I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This segment includes a large portfolio of financial services within the tax and auditing domain. This services domain can be segmented based on individual and business clients. </a:t>
            </a:r>
            <a:br>
              <a:rPr lang="en-I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I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r>
            <a:br>
              <a:rPr lang="en-I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I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They include:</a:t>
            </a:r>
            <a:r>
              <a:rPr lang="en-IN">
                <a:effectLst/>
                <a:latin typeface="Calibri" panose="020F0502020204030204" pitchFamily="34" charset="0"/>
                <a:ea typeface="Calibri" panose="020F0502020204030204" pitchFamily="34" charset="0"/>
                <a:cs typeface="Times New Roman" panose="02020603050405020304" pitchFamily="18" charset="0"/>
              </a:rPr>
              <a:t/>
            </a:r>
            <a:br>
              <a:rPr lang="en-IN">
                <a:effectLst/>
                <a:latin typeface="Calibri" panose="020F0502020204030204" pitchFamily="34" charset="0"/>
                <a:ea typeface="Calibri" panose="020F0502020204030204" pitchFamily="34" charset="0"/>
                <a:cs typeface="Times New Roman" panose="02020603050405020304" pitchFamily="18" charset="0"/>
              </a:rPr>
            </a:br>
            <a:r>
              <a:rPr lang="en-I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Tax – Individual (determining tax liability, filing tax-returns, tax-savings advisory, etc.)</a:t>
            </a:r>
            <a:r>
              <a:rPr lang="en-I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r>
            <a:br>
              <a:rPr lang="en-I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en-I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Tax – Business (determining tax liability, transfer pricing analysis and structuring, GST registrations, tax compliance advisory, etc.)</a:t>
            </a:r>
            <a:br>
              <a:rPr lang="en-I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I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r>
            <a:br>
              <a:rPr lang="en-I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en-I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the auditing segment, service providers offer solutions including statutory audits, internal audits, service tax audits, tax audits, process/transaction audits, risk audits, stock audits, etc. These services are essential to ensure the smooth operation of business entities from a qualitative and quantitative perspective, as well as to mitigate risk.</a:t>
            </a:r>
            <a:endParaRPr lang="en-IN"/>
          </a:p>
        </p:txBody>
      </p:sp>
      <p:sp>
        <p:nvSpPr>
          <p:cNvPr id="6" name="Title 5">
            <a:extLst>
              <a:ext uri="{FF2B5EF4-FFF2-40B4-BE49-F238E27FC236}">
                <a16:creationId xmlns:a16="http://schemas.microsoft.com/office/drawing/2014/main" id="{B82F7DF3-7B49-4D14-9E82-FEE0FDC304DC}"/>
              </a:ext>
            </a:extLst>
          </p:cNvPr>
          <p:cNvSpPr>
            <a:spLocks noGrp="1"/>
          </p:cNvSpPr>
          <p:nvPr>
            <p:ph type="title"/>
          </p:nvPr>
        </p:nvSpPr>
        <p:spPr>
          <a:xfrm>
            <a:off x="621629" y="640080"/>
            <a:ext cx="4225290" cy="5578816"/>
          </a:xfrm>
        </p:spPr>
        <p:txBody>
          <a:bodyPr vert="horz" lIns="91440" tIns="45720" rIns="91440" bIns="45720" rtlCol="0" anchor="ctr">
            <a:normAutofit/>
          </a:bodyPr>
          <a:lstStyle/>
          <a:p>
            <a:pPr algn="ctr" fontAlgn="base">
              <a:spcAft>
                <a:spcPts val="800"/>
              </a:spcAft>
            </a:pPr>
            <a:r>
              <a:rPr lang="en-US" b="1" kern="1200">
                <a:solidFill>
                  <a:srgbClr val="FFFFFF"/>
                </a:solidFill>
                <a:effectLst/>
                <a:latin typeface="+mj-lt"/>
                <a:ea typeface="+mj-ea"/>
                <a:cs typeface="+mj-cs"/>
              </a:rPr>
              <a:t>Tax/Audit Consulting</a:t>
            </a:r>
            <a:br>
              <a:rPr lang="en-US" b="1" kern="1200">
                <a:solidFill>
                  <a:srgbClr val="FFFFFF"/>
                </a:solidFill>
                <a:effectLst/>
                <a:latin typeface="+mj-lt"/>
                <a:ea typeface="+mj-ea"/>
                <a:cs typeface="+mj-cs"/>
              </a:rPr>
            </a:br>
            <a:r>
              <a:rPr lang="en-US" kern="1200">
                <a:solidFill>
                  <a:srgbClr val="FFFFFF"/>
                </a:solidFill>
                <a:effectLst/>
                <a:latin typeface="+mj-lt"/>
                <a:ea typeface="+mj-ea"/>
                <a:cs typeface="+mj-cs"/>
              </a:rPr>
              <a:t/>
            </a:r>
            <a:br>
              <a:rPr lang="en-US" kern="1200">
                <a:solidFill>
                  <a:srgbClr val="FFFFFF"/>
                </a:solidFill>
                <a:effectLst/>
                <a:latin typeface="+mj-lt"/>
                <a:ea typeface="+mj-ea"/>
                <a:cs typeface="+mj-cs"/>
              </a:rPr>
            </a:br>
            <a:endParaRPr lang="en-US" kern="1200">
              <a:solidFill>
                <a:srgbClr val="FFFFFF"/>
              </a:solidFill>
              <a:effectLst/>
              <a:latin typeface="+mj-lt"/>
              <a:ea typeface="+mj-ea"/>
              <a:cs typeface="+mj-cs"/>
            </a:endParaRPr>
          </a:p>
        </p:txBody>
      </p:sp>
    </p:spTree>
    <p:extLst>
      <p:ext uri="{BB962C8B-B14F-4D97-AF65-F5344CB8AC3E}">
        <p14:creationId xmlns:p14="http://schemas.microsoft.com/office/powerpoint/2010/main" val="2630011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EFEB224-6161-4CC4-A0DA-DE0CDF3EF14B}"/>
              </a:ext>
            </a:extLst>
          </p:cNvPr>
          <p:cNvSpPr txBox="1">
            <a:spLocks noChangeArrowheads="1"/>
          </p:cNvSpPr>
          <p:nvPr/>
        </p:nvSpPr>
        <p:spPr bwMode="auto">
          <a:xfrm>
            <a:off x="4776788" y="642938"/>
            <a:ext cx="6780213"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ct val="0"/>
              </a:spcBef>
              <a:spcAft>
                <a:spcPts val="600"/>
              </a:spcAft>
              <a:buFontTx/>
              <a:buNone/>
            </a:pPr>
            <a:r>
              <a:rPr lang="en-IN" altLang="en-US" sz="1300" b="1">
                <a:solidFill>
                  <a:schemeClr val="bg1"/>
                </a:solidFill>
              </a:rPr>
              <a:t>Do’s and Don’ts of the Role</a:t>
            </a:r>
          </a:p>
        </p:txBody>
      </p:sp>
      <p:sp>
        <p:nvSpPr>
          <p:cNvPr id="5" name="TextBox 4">
            <a:extLst>
              <a:ext uri="{FF2B5EF4-FFF2-40B4-BE49-F238E27FC236}">
                <a16:creationId xmlns:a16="http://schemas.microsoft.com/office/drawing/2014/main" id="{A1013A2E-8564-49FB-8E6C-A2975D5072C5}"/>
              </a:ext>
            </a:extLst>
          </p:cNvPr>
          <p:cNvSpPr txBox="1"/>
          <p:nvPr/>
        </p:nvSpPr>
        <p:spPr>
          <a:xfrm>
            <a:off x="4776788" y="1006475"/>
            <a:ext cx="6780213" cy="5205413"/>
          </a:xfrm>
          <a:prstGeom prst="rect">
            <a:avLst/>
          </a:prstGeom>
          <a:noFill/>
        </p:spPr>
        <p:txBody>
          <a:bodyPr wrap="square" anchor="t">
            <a:normAutofit/>
          </a:bodyPr>
          <a:lstStyle/>
          <a:p>
            <a:pPr>
              <a:spcAft>
                <a:spcPts val="600"/>
              </a:spcAft>
            </a:pPr>
            <a:r>
              <a:rPr lang="en-IN"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These services are offered primarily to organizations and involve the restructuring of capital structure (debt and equity) to bolster profitability or respond to crises such as bankruptcy, volatile markets, liquidity crunch or hostile takeovers. </a:t>
            </a:r>
            <a:br>
              <a:rPr lang="en-IN"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IN"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r>
            <a:br>
              <a:rPr lang="en-IN"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IN"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types of financial solutions in this segment typically include structured transactions, lender negotiations, accelerated M&amp;A and capital raising. </a:t>
            </a:r>
            <a:endParaRPr lang="en-IN" sz="2800"/>
          </a:p>
        </p:txBody>
      </p:sp>
      <p:sp>
        <p:nvSpPr>
          <p:cNvPr id="6" name="Title 5">
            <a:extLst>
              <a:ext uri="{FF2B5EF4-FFF2-40B4-BE49-F238E27FC236}">
                <a16:creationId xmlns:a16="http://schemas.microsoft.com/office/drawing/2014/main" id="{B82F7DF3-7B49-4D14-9E82-FEE0FDC304DC}"/>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fontAlgn="base">
              <a:spcAft>
                <a:spcPts val="800"/>
              </a:spcAft>
            </a:pPr>
            <a:r>
              <a:rPr lang="en-US" sz="3300" b="1" kern="1200">
                <a:solidFill>
                  <a:srgbClr val="FFFFFF"/>
                </a:solidFill>
                <a:effectLst/>
                <a:latin typeface="+mj-lt"/>
                <a:ea typeface="+mj-ea"/>
                <a:cs typeface="+mj-cs"/>
              </a:rPr>
              <a:t>Capital Restructuring</a:t>
            </a:r>
            <a:br>
              <a:rPr lang="en-US" sz="3300" b="1" kern="1200">
                <a:solidFill>
                  <a:srgbClr val="FFFFFF"/>
                </a:solidFill>
                <a:effectLst/>
                <a:latin typeface="+mj-lt"/>
                <a:ea typeface="+mj-ea"/>
                <a:cs typeface="+mj-cs"/>
              </a:rPr>
            </a:br>
            <a:r>
              <a:rPr lang="en-US" sz="3300" b="1" kern="1200">
                <a:solidFill>
                  <a:srgbClr val="FFFFFF"/>
                </a:solidFill>
                <a:effectLst/>
                <a:latin typeface="+mj-lt"/>
                <a:ea typeface="+mj-ea"/>
                <a:cs typeface="+mj-cs"/>
              </a:rPr>
              <a:t/>
            </a:r>
            <a:br>
              <a:rPr lang="en-US" sz="3300" b="1" kern="1200">
                <a:solidFill>
                  <a:srgbClr val="FFFFFF"/>
                </a:solidFill>
                <a:effectLst/>
                <a:latin typeface="+mj-lt"/>
                <a:ea typeface="+mj-ea"/>
                <a:cs typeface="+mj-cs"/>
              </a:rPr>
            </a:br>
            <a:r>
              <a:rPr lang="en-US" sz="3300" kern="1200">
                <a:solidFill>
                  <a:srgbClr val="FFFFFF"/>
                </a:solidFill>
                <a:effectLst/>
                <a:latin typeface="+mj-lt"/>
                <a:ea typeface="+mj-ea"/>
                <a:cs typeface="+mj-cs"/>
              </a:rPr>
              <a:t/>
            </a:r>
            <a:br>
              <a:rPr lang="en-US" sz="3300" kern="1200">
                <a:solidFill>
                  <a:srgbClr val="FFFFFF"/>
                </a:solidFill>
                <a:effectLst/>
                <a:latin typeface="+mj-lt"/>
                <a:ea typeface="+mj-ea"/>
                <a:cs typeface="+mj-cs"/>
              </a:rPr>
            </a:br>
            <a:endParaRPr lang="en-US" sz="3300" kern="1200">
              <a:solidFill>
                <a:srgbClr val="FFFFFF"/>
              </a:solidFill>
              <a:effectLst/>
              <a:latin typeface="+mj-lt"/>
              <a:ea typeface="+mj-ea"/>
              <a:cs typeface="+mj-cs"/>
            </a:endParaRPr>
          </a:p>
        </p:txBody>
      </p:sp>
    </p:spTree>
    <p:extLst>
      <p:ext uri="{BB962C8B-B14F-4D97-AF65-F5344CB8AC3E}">
        <p14:creationId xmlns:p14="http://schemas.microsoft.com/office/powerpoint/2010/main" val="1040080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Document 10">
            <a:extLst>
              <a:ext uri="{FF2B5EF4-FFF2-40B4-BE49-F238E27FC236}">
                <a16:creationId xmlns:a16="http://schemas.microsoft.com/office/drawing/2014/main" id="{D12DDE76-C203-4047-9998-63900085B5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EFEB224-6161-4CC4-A0DA-DE0CDF3EF14B}"/>
              </a:ext>
            </a:extLst>
          </p:cNvPr>
          <p:cNvSpPr txBox="1">
            <a:spLocks noChangeArrowheads="1"/>
          </p:cNvSpPr>
          <p:nvPr/>
        </p:nvSpPr>
        <p:spPr bwMode="auto">
          <a:xfrm>
            <a:off x="4206875" y="639763"/>
            <a:ext cx="734695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ct val="0"/>
              </a:spcBef>
              <a:spcAft>
                <a:spcPts val="600"/>
              </a:spcAft>
              <a:buFontTx/>
              <a:buNone/>
            </a:pPr>
            <a:r>
              <a:rPr lang="en-IN" altLang="en-US" sz="900" b="1">
                <a:solidFill>
                  <a:schemeClr val="bg1"/>
                </a:solidFill>
              </a:rPr>
              <a:t>Do’s and Don’ts of the Role</a:t>
            </a:r>
          </a:p>
        </p:txBody>
      </p:sp>
      <p:sp>
        <p:nvSpPr>
          <p:cNvPr id="5" name="TextBox 4">
            <a:extLst>
              <a:ext uri="{FF2B5EF4-FFF2-40B4-BE49-F238E27FC236}">
                <a16:creationId xmlns:a16="http://schemas.microsoft.com/office/drawing/2014/main" id="{4D25BFC2-4B3E-4413-81EC-7F6C2144D55F}"/>
              </a:ext>
            </a:extLst>
          </p:cNvPr>
          <p:cNvSpPr txBox="1"/>
          <p:nvPr/>
        </p:nvSpPr>
        <p:spPr>
          <a:xfrm>
            <a:off x="4206875" y="928688"/>
            <a:ext cx="7346950" cy="5289550"/>
          </a:xfrm>
          <a:prstGeom prst="rect">
            <a:avLst/>
          </a:prstGeom>
          <a:noFill/>
        </p:spPr>
        <p:txBody>
          <a:bodyPr wrap="square" anchor="t">
            <a:normAutofit/>
          </a:bodyPr>
          <a:lstStyle/>
          <a:p>
            <a:pPr>
              <a:lnSpc>
                <a:spcPct val="90000"/>
              </a:lnSpc>
              <a:spcAft>
                <a:spcPts val="600"/>
              </a:spcAft>
            </a:pPr>
            <a:r>
              <a:rPr lang="en-IN"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This segment includes a highly specialized and customized range of solutions that enables clients to reach their financial goals through portfolio managers who </a:t>
            </a:r>
            <a:r>
              <a:rPr lang="en-IN" sz="280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analyze</a:t>
            </a:r>
            <a:r>
              <a:rPr lang="en-IN"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and optimize investments or clients across a wide range of assets (debt, equity, insurance, real estate, etc.). </a:t>
            </a:r>
            <a:br>
              <a:rPr lang="en-IN"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IN"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r>
            <a:br>
              <a:rPr lang="en-IN"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IN"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These services are broadly targeted at HNIs and are discretionary (investment only at the discretion of fund manager with no client intervention) and non-discretionary (decisions made with client intervention). </a:t>
            </a:r>
            <a:endParaRPr lang="en-IN" sz="2800"/>
          </a:p>
        </p:txBody>
      </p:sp>
      <p:sp>
        <p:nvSpPr>
          <p:cNvPr id="6" name="Title 5">
            <a:extLst>
              <a:ext uri="{FF2B5EF4-FFF2-40B4-BE49-F238E27FC236}">
                <a16:creationId xmlns:a16="http://schemas.microsoft.com/office/drawing/2014/main" id="{B82F7DF3-7B49-4D14-9E82-FEE0FDC304DC}"/>
              </a:ext>
            </a:extLst>
          </p:cNvPr>
          <p:cNvSpPr>
            <a:spLocks noGrp="1"/>
          </p:cNvSpPr>
          <p:nvPr>
            <p:ph type="title"/>
          </p:nvPr>
        </p:nvSpPr>
        <p:spPr>
          <a:xfrm>
            <a:off x="838200" y="171162"/>
            <a:ext cx="2840182" cy="2371148"/>
          </a:xfrm>
        </p:spPr>
        <p:txBody>
          <a:bodyPr vert="horz" lIns="91440" tIns="45720" rIns="91440" bIns="45720" rtlCol="0" anchor="ctr">
            <a:normAutofit/>
          </a:bodyPr>
          <a:lstStyle/>
          <a:p>
            <a:pPr fontAlgn="base">
              <a:spcAft>
                <a:spcPts val="800"/>
              </a:spcAft>
            </a:pPr>
            <a:r>
              <a:rPr lang="en-US" sz="3200" b="1" kern="1200">
                <a:solidFill>
                  <a:srgbClr val="FFFFFF"/>
                </a:solidFill>
                <a:effectLst/>
                <a:latin typeface="+mj-lt"/>
                <a:ea typeface="+mj-ea"/>
                <a:cs typeface="+mj-cs"/>
              </a:rPr>
              <a:t>Portfolio Management</a:t>
            </a:r>
            <a:br>
              <a:rPr lang="en-US" sz="3200" b="1" kern="1200">
                <a:solidFill>
                  <a:srgbClr val="FFFFFF"/>
                </a:solidFill>
                <a:effectLst/>
                <a:latin typeface="+mj-lt"/>
                <a:ea typeface="+mj-ea"/>
                <a:cs typeface="+mj-cs"/>
              </a:rPr>
            </a:br>
            <a:r>
              <a:rPr lang="en-US" sz="3200" b="1" kern="1200">
                <a:solidFill>
                  <a:srgbClr val="FFFFFF"/>
                </a:solidFill>
                <a:effectLst/>
                <a:latin typeface="+mj-lt"/>
                <a:ea typeface="+mj-ea"/>
                <a:cs typeface="+mj-cs"/>
              </a:rPr>
              <a:t/>
            </a:r>
            <a:br>
              <a:rPr lang="en-US" sz="3200" b="1" kern="1200">
                <a:solidFill>
                  <a:srgbClr val="FFFFFF"/>
                </a:solidFill>
                <a:effectLst/>
                <a:latin typeface="+mj-lt"/>
                <a:ea typeface="+mj-ea"/>
                <a:cs typeface="+mj-cs"/>
              </a:rPr>
            </a:br>
            <a:r>
              <a:rPr lang="en-US" sz="3200" kern="1200">
                <a:solidFill>
                  <a:srgbClr val="FFFFFF"/>
                </a:solidFill>
                <a:effectLst/>
                <a:latin typeface="+mj-lt"/>
                <a:ea typeface="+mj-ea"/>
                <a:cs typeface="+mj-cs"/>
              </a:rPr>
              <a:t/>
            </a:r>
            <a:br>
              <a:rPr lang="en-US" sz="3200" kern="1200">
                <a:solidFill>
                  <a:srgbClr val="FFFFFF"/>
                </a:solidFill>
                <a:effectLst/>
                <a:latin typeface="+mj-lt"/>
                <a:ea typeface="+mj-ea"/>
                <a:cs typeface="+mj-cs"/>
              </a:rPr>
            </a:br>
            <a:endParaRPr lang="en-US" sz="3200" kern="1200">
              <a:solidFill>
                <a:srgbClr val="FFFFFF"/>
              </a:solidFill>
              <a:effectLst/>
              <a:latin typeface="+mj-lt"/>
              <a:ea typeface="+mj-ea"/>
              <a:cs typeface="+mj-cs"/>
            </a:endParaRPr>
          </a:p>
        </p:txBody>
      </p:sp>
    </p:spTree>
    <p:extLst>
      <p:ext uri="{BB962C8B-B14F-4D97-AF65-F5344CB8AC3E}">
        <p14:creationId xmlns:p14="http://schemas.microsoft.com/office/powerpoint/2010/main" val="4292969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8AEE9-A707-43B7-98BD-15A5A775DDF7}"/>
              </a:ext>
            </a:extLst>
          </p:cNvPr>
          <p:cNvSpPr>
            <a:spLocks noGrp="1"/>
          </p:cNvSpPr>
          <p:nvPr>
            <p:ph type="title"/>
          </p:nvPr>
        </p:nvSpPr>
        <p:spPr/>
        <p:txBody>
          <a:bodyPr>
            <a:normAutofit/>
          </a:bodyPr>
          <a:lstStyle/>
          <a:p>
            <a:r>
              <a:rPr lang="en-US" sz="3600" b="1" dirty="0"/>
              <a:t>Importance of sharing correct product information</a:t>
            </a:r>
            <a:endParaRPr lang="en-IN" sz="3600" b="1" dirty="0"/>
          </a:p>
        </p:txBody>
      </p:sp>
      <p:pic>
        <p:nvPicPr>
          <p:cNvPr id="6" name="Picture 5">
            <a:extLst>
              <a:ext uri="{FF2B5EF4-FFF2-40B4-BE49-F238E27FC236}">
                <a16:creationId xmlns:a16="http://schemas.microsoft.com/office/drawing/2014/main" id="{6FF70ECD-6B66-46FA-8731-3A81C4A32A62}"/>
              </a:ext>
            </a:extLst>
          </p:cNvPr>
          <p:cNvPicPr>
            <a:picLocks noChangeAspect="1"/>
          </p:cNvPicPr>
          <p:nvPr/>
        </p:nvPicPr>
        <p:blipFill rotWithShape="1">
          <a:blip r:embed="rId2"/>
          <a:srcRect l="4031" r="22899"/>
          <a:stretch/>
        </p:blipFill>
        <p:spPr>
          <a:xfrm>
            <a:off x="3886199" y="1897117"/>
            <a:ext cx="4477408" cy="3063766"/>
          </a:xfrm>
          <a:prstGeom prst="rect">
            <a:avLst/>
          </a:prstGeom>
        </p:spPr>
      </p:pic>
      <p:grpSp>
        <p:nvGrpSpPr>
          <p:cNvPr id="9" name="Group 8">
            <a:extLst>
              <a:ext uri="{FF2B5EF4-FFF2-40B4-BE49-F238E27FC236}">
                <a16:creationId xmlns:a16="http://schemas.microsoft.com/office/drawing/2014/main" id="{16D946E5-0EA8-4B90-9D56-D48E224AC3E1}"/>
              </a:ext>
            </a:extLst>
          </p:cNvPr>
          <p:cNvGrpSpPr/>
          <p:nvPr/>
        </p:nvGrpSpPr>
        <p:grpSpPr>
          <a:xfrm>
            <a:off x="838200" y="2088931"/>
            <a:ext cx="2837793" cy="2680138"/>
            <a:chOff x="838200" y="2088931"/>
            <a:chExt cx="2837793" cy="2680138"/>
          </a:xfrm>
        </p:grpSpPr>
        <p:sp>
          <p:nvSpPr>
            <p:cNvPr id="4" name="Rectangle: Rounded Corners 3">
              <a:extLst>
                <a:ext uri="{FF2B5EF4-FFF2-40B4-BE49-F238E27FC236}">
                  <a16:creationId xmlns:a16="http://schemas.microsoft.com/office/drawing/2014/main" id="{4853A3F1-D6A4-4FF9-AB2A-4798DA8C7F02}"/>
                </a:ext>
              </a:extLst>
            </p:cNvPr>
            <p:cNvSpPr/>
            <p:nvPr/>
          </p:nvSpPr>
          <p:spPr>
            <a:xfrm>
              <a:off x="838200" y="2088931"/>
              <a:ext cx="2837793" cy="2680138"/>
            </a:xfrm>
            <a:prstGeom prst="roundRect">
              <a:avLst>
                <a:gd name="adj" fmla="val 372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90EED0C2-66D7-47E7-805B-905F27348143}"/>
                </a:ext>
              </a:extLst>
            </p:cNvPr>
            <p:cNvSpPr txBox="1"/>
            <p:nvPr/>
          </p:nvSpPr>
          <p:spPr>
            <a:xfrm>
              <a:off x="973520" y="2459504"/>
              <a:ext cx="2567152" cy="1569660"/>
            </a:xfrm>
            <a:prstGeom prst="rect">
              <a:avLst/>
            </a:prstGeom>
            <a:noFill/>
          </p:spPr>
          <p:txBody>
            <a:bodyPr wrap="square" rtlCol="0">
              <a:spAutoFit/>
            </a:bodyPr>
            <a:lstStyle/>
            <a:p>
              <a:r>
                <a:rPr lang="en-US" sz="2400" b="1" dirty="0">
                  <a:solidFill>
                    <a:schemeClr val="bg1"/>
                  </a:solidFill>
                </a:rPr>
                <a:t>Every product or service sold generates revenue to the company</a:t>
              </a:r>
              <a:endParaRPr lang="en-IN" sz="2400" b="1" dirty="0">
                <a:solidFill>
                  <a:schemeClr val="bg1"/>
                </a:solidFill>
              </a:endParaRPr>
            </a:p>
          </p:txBody>
        </p:sp>
      </p:grpSp>
      <p:grpSp>
        <p:nvGrpSpPr>
          <p:cNvPr id="10" name="Group 9">
            <a:extLst>
              <a:ext uri="{FF2B5EF4-FFF2-40B4-BE49-F238E27FC236}">
                <a16:creationId xmlns:a16="http://schemas.microsoft.com/office/drawing/2014/main" id="{9E8BD325-F819-4B70-AE5F-054A9DF5081E}"/>
              </a:ext>
            </a:extLst>
          </p:cNvPr>
          <p:cNvGrpSpPr/>
          <p:nvPr/>
        </p:nvGrpSpPr>
        <p:grpSpPr>
          <a:xfrm>
            <a:off x="8516007" y="2088931"/>
            <a:ext cx="2837793" cy="2680138"/>
            <a:chOff x="8516007" y="2088931"/>
            <a:chExt cx="2837793" cy="2680138"/>
          </a:xfrm>
        </p:grpSpPr>
        <p:sp>
          <p:nvSpPr>
            <p:cNvPr id="5" name="Rectangle: Rounded Corners 4">
              <a:extLst>
                <a:ext uri="{FF2B5EF4-FFF2-40B4-BE49-F238E27FC236}">
                  <a16:creationId xmlns:a16="http://schemas.microsoft.com/office/drawing/2014/main" id="{E8D4DE01-320B-4430-8943-609E2ACDE0CF}"/>
                </a:ext>
              </a:extLst>
            </p:cNvPr>
            <p:cNvSpPr/>
            <p:nvPr/>
          </p:nvSpPr>
          <p:spPr>
            <a:xfrm>
              <a:off x="8516007" y="2088931"/>
              <a:ext cx="2837793" cy="2680138"/>
            </a:xfrm>
            <a:prstGeom prst="roundRect">
              <a:avLst>
                <a:gd name="adj" fmla="val 372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a:extLst>
                <a:ext uri="{FF2B5EF4-FFF2-40B4-BE49-F238E27FC236}">
                  <a16:creationId xmlns:a16="http://schemas.microsoft.com/office/drawing/2014/main" id="{FC5502BD-BBE4-41E4-9D9D-B57250D8AB5F}"/>
                </a:ext>
              </a:extLst>
            </p:cNvPr>
            <p:cNvSpPr txBox="1"/>
            <p:nvPr/>
          </p:nvSpPr>
          <p:spPr>
            <a:xfrm>
              <a:off x="8677602" y="2459504"/>
              <a:ext cx="2514601" cy="1569660"/>
            </a:xfrm>
            <a:prstGeom prst="rect">
              <a:avLst/>
            </a:prstGeom>
            <a:noFill/>
          </p:spPr>
          <p:txBody>
            <a:bodyPr wrap="square" rtlCol="0">
              <a:spAutoFit/>
            </a:bodyPr>
            <a:lstStyle/>
            <a:p>
              <a:r>
                <a:rPr lang="en-US" sz="2400" b="1" dirty="0">
                  <a:solidFill>
                    <a:schemeClr val="bg1"/>
                  </a:solidFill>
                </a:rPr>
                <a:t>You customers’ resources are hard-earned and limited in nature</a:t>
              </a:r>
              <a:endParaRPr lang="en-IN" sz="2400" b="1" dirty="0">
                <a:solidFill>
                  <a:schemeClr val="bg1"/>
                </a:solidFill>
              </a:endParaRPr>
            </a:p>
          </p:txBody>
        </p:sp>
      </p:grpSp>
      <p:sp>
        <p:nvSpPr>
          <p:cNvPr id="11" name="Rectangle: Rounded Corners 10">
            <a:extLst>
              <a:ext uri="{FF2B5EF4-FFF2-40B4-BE49-F238E27FC236}">
                <a16:creationId xmlns:a16="http://schemas.microsoft.com/office/drawing/2014/main" id="{57229E21-40CB-435D-A68B-A4950D1BA0C2}"/>
              </a:ext>
            </a:extLst>
          </p:cNvPr>
          <p:cNvSpPr/>
          <p:nvPr/>
        </p:nvSpPr>
        <p:spPr>
          <a:xfrm>
            <a:off x="838200" y="5249917"/>
            <a:ext cx="10515600" cy="1325563"/>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extBox 12">
            <a:extLst>
              <a:ext uri="{FF2B5EF4-FFF2-40B4-BE49-F238E27FC236}">
                <a16:creationId xmlns:a16="http://schemas.microsoft.com/office/drawing/2014/main" id="{B9D9BD1F-87B2-4A6C-9D93-460614E78D72}"/>
              </a:ext>
            </a:extLst>
          </p:cNvPr>
          <p:cNvSpPr txBox="1"/>
          <p:nvPr/>
        </p:nvSpPr>
        <p:spPr>
          <a:xfrm>
            <a:off x="1450428" y="5486400"/>
            <a:ext cx="9191296" cy="830997"/>
          </a:xfrm>
          <a:prstGeom prst="rect">
            <a:avLst/>
          </a:prstGeom>
          <a:noFill/>
        </p:spPr>
        <p:txBody>
          <a:bodyPr wrap="square" rtlCol="0">
            <a:spAutoFit/>
          </a:bodyPr>
          <a:lstStyle/>
          <a:p>
            <a:r>
              <a:rPr lang="en-US" sz="2400" b="1" dirty="0">
                <a:solidFill>
                  <a:schemeClr val="bg1"/>
                </a:solidFill>
              </a:rPr>
              <a:t>You need to bridge the gap between the organization you represent and customers/clients in the most ethical and faithful manner.</a:t>
            </a:r>
            <a:endParaRPr lang="en-IN" sz="2400" b="1" dirty="0">
              <a:solidFill>
                <a:schemeClr val="bg1"/>
              </a:solidFill>
            </a:endParaRPr>
          </a:p>
        </p:txBody>
      </p:sp>
    </p:spTree>
    <p:extLst>
      <p:ext uri="{BB962C8B-B14F-4D97-AF65-F5344CB8AC3E}">
        <p14:creationId xmlns:p14="http://schemas.microsoft.com/office/powerpoint/2010/main" val="195557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FEB224-6161-4CC4-A0DA-DE0CDF3EF14B}"/>
              </a:ext>
            </a:extLst>
          </p:cNvPr>
          <p:cNvSpPr txBox="1">
            <a:spLocks noChangeArrowheads="1"/>
          </p:cNvSpPr>
          <p:nvPr/>
        </p:nvSpPr>
        <p:spPr bwMode="auto">
          <a:xfrm>
            <a:off x="2301082" y="226246"/>
            <a:ext cx="66976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IN" altLang="en-US" sz="2400" b="1" dirty="0">
                <a:solidFill>
                  <a:schemeClr val="bg1"/>
                </a:solidFill>
              </a:rPr>
              <a:t>Do’s and Don’ts of the Role</a:t>
            </a:r>
          </a:p>
        </p:txBody>
      </p:sp>
      <p:pic>
        <p:nvPicPr>
          <p:cNvPr id="5" name="Picture 4">
            <a:extLst>
              <a:ext uri="{FF2B5EF4-FFF2-40B4-BE49-F238E27FC236}">
                <a16:creationId xmlns:a16="http://schemas.microsoft.com/office/drawing/2014/main" id="{8A769382-082D-4616-B28C-A0F9B60F3B62}"/>
              </a:ext>
            </a:extLst>
          </p:cNvPr>
          <p:cNvPicPr>
            <a:picLocks noChangeAspect="1"/>
          </p:cNvPicPr>
          <p:nvPr/>
        </p:nvPicPr>
        <p:blipFill>
          <a:blip r:embed="rId3"/>
          <a:stretch>
            <a:fillRect/>
          </a:stretch>
        </p:blipFill>
        <p:spPr>
          <a:xfrm>
            <a:off x="424071" y="444106"/>
            <a:ext cx="11370364" cy="5955904"/>
          </a:xfrm>
          <a:prstGeom prst="rect">
            <a:avLst/>
          </a:prstGeom>
        </p:spPr>
      </p:pic>
    </p:spTree>
    <p:extLst>
      <p:ext uri="{BB962C8B-B14F-4D97-AF65-F5344CB8AC3E}">
        <p14:creationId xmlns:p14="http://schemas.microsoft.com/office/powerpoint/2010/main" val="26820582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DA36C3-7212-42FD-AAED-8B7679BA0466}"/>
              </a:ext>
            </a:extLst>
          </p:cNvPr>
          <p:cNvSpPr>
            <a:spLocks noGrp="1"/>
          </p:cNvSpPr>
          <p:nvPr>
            <p:ph type="title"/>
          </p:nvPr>
        </p:nvSpPr>
        <p:spPr>
          <a:xfrm>
            <a:off x="838200" y="365125"/>
            <a:ext cx="5558489" cy="1325563"/>
          </a:xfrm>
        </p:spPr>
        <p:txBody>
          <a:bodyPr>
            <a:normAutofit/>
          </a:bodyPr>
          <a:lstStyle/>
          <a:p>
            <a:r>
              <a:rPr lang="en-IN" b="1" dirty="0"/>
              <a:t>You are the Difference </a:t>
            </a:r>
          </a:p>
        </p:txBody>
      </p:sp>
      <p:sp>
        <p:nvSpPr>
          <p:cNvPr id="10" name="Freeform: Shape 9">
            <a:extLst>
              <a:ext uri="{FF2B5EF4-FFF2-40B4-BE49-F238E27FC236}">
                <a16:creationId xmlns:a16="http://schemas.microsoft.com/office/drawing/2014/main" id="{35B16301-FB18-48BA-A6DD-C37CAF6F9A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92D68097-811A-4DC8-9622-7B9A4EF3781B}"/>
              </a:ext>
            </a:extLst>
          </p:cNvPr>
          <p:cNvSpPr>
            <a:spLocks noGrp="1"/>
          </p:cNvSpPr>
          <p:nvPr>
            <p:ph idx="1"/>
          </p:nvPr>
        </p:nvSpPr>
        <p:spPr>
          <a:xfrm>
            <a:off x="838199" y="2412331"/>
            <a:ext cx="5558489" cy="2868498"/>
          </a:xfrm>
        </p:spPr>
        <p:txBody>
          <a:bodyPr>
            <a:normAutofit/>
          </a:bodyPr>
          <a:lstStyle/>
          <a:p>
            <a:pPr marL="0" indent="0">
              <a:buNone/>
            </a:pPr>
            <a:r>
              <a:rPr lang="en-IN" dirty="0"/>
              <a:t>One of the most powerful ways of winning against the competition is through the relationship that you build with your customers you and the approach you take make the difference </a:t>
            </a:r>
          </a:p>
        </p:txBody>
      </p:sp>
      <p:sp>
        <p:nvSpPr>
          <p:cNvPr id="12" name="Oval 11">
            <a:extLst>
              <a:ext uri="{FF2B5EF4-FFF2-40B4-BE49-F238E27FC236}">
                <a16:creationId xmlns:a16="http://schemas.microsoft.com/office/drawing/2014/main" id="{C3C0D90E-074A-4F52-9B11-B52BEF4BCB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9809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680C79-AD6A-4BC8-940A-7411CF841494}"/>
              </a:ext>
            </a:extLst>
          </p:cNvPr>
          <p:cNvSpPr>
            <a:spLocks noGrp="1"/>
          </p:cNvSpPr>
          <p:nvPr>
            <p:ph type="title"/>
          </p:nvPr>
        </p:nvSpPr>
        <p:spPr>
          <a:xfrm>
            <a:off x="686834" y="1153572"/>
            <a:ext cx="3200400" cy="4461163"/>
          </a:xfrm>
        </p:spPr>
        <p:txBody>
          <a:bodyPr>
            <a:normAutofit/>
          </a:bodyPr>
          <a:lstStyle/>
          <a:p>
            <a:r>
              <a:rPr lang="en-IN" b="1" dirty="0">
                <a:solidFill>
                  <a:srgbClr val="FFFFFF"/>
                </a:solidFill>
              </a:rPr>
              <a:t>Case Study </a:t>
            </a:r>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4F868FD-9638-470E-835B-B76138273E1D}"/>
              </a:ext>
            </a:extLst>
          </p:cNvPr>
          <p:cNvSpPr>
            <a:spLocks noGrp="1"/>
          </p:cNvSpPr>
          <p:nvPr>
            <p:ph idx="1"/>
          </p:nvPr>
        </p:nvSpPr>
        <p:spPr>
          <a:xfrm>
            <a:off x="4447308" y="591344"/>
            <a:ext cx="6906491" cy="5585619"/>
          </a:xfrm>
        </p:spPr>
        <p:txBody>
          <a:bodyPr anchor="ctr">
            <a:normAutofit/>
          </a:bodyPr>
          <a:lstStyle/>
          <a:p>
            <a:pPr marL="0" indent="0">
              <a:buNone/>
            </a:pPr>
            <a:r>
              <a:rPr lang="en-IN" sz="2400"/>
              <a:t>Ram's sales manager was unhappy that Ram was not visiting the customers more regularly. Ram thought he could be more efficient just telephoning and sending emails. His boss did not see it like that.</a:t>
            </a:r>
            <a:endParaRPr lang="en-US" sz="2400"/>
          </a:p>
          <a:p>
            <a:pPr marL="0" indent="0">
              <a:buNone/>
            </a:pPr>
            <a:endParaRPr lang="en-US" sz="2400"/>
          </a:p>
          <a:p>
            <a:pPr marL="0" indent="0">
              <a:buNone/>
            </a:pPr>
            <a:r>
              <a:rPr lang="en-IN" sz="2400"/>
              <a:t>I might as well send out a catalogue instead of employing expensive salespeople he told Ram. </a:t>
            </a:r>
            <a:endParaRPr lang="en-US" sz="2400"/>
          </a:p>
          <a:p>
            <a:pPr marL="0" indent="0">
              <a:buNone/>
            </a:pPr>
            <a:endParaRPr lang="en-US" sz="2400"/>
          </a:p>
          <a:p>
            <a:pPr marL="0" indent="0">
              <a:buNone/>
            </a:pPr>
            <a:r>
              <a:rPr lang="en-IN" sz="2400"/>
              <a:t>The point of employing Ram as one of the company’s salespeople was that he could build strong relationships and add value to the selling process through person-to-person communication. He could influence the customers decision process and build trust for the longer term. </a:t>
            </a:r>
          </a:p>
        </p:txBody>
      </p:sp>
    </p:spTree>
    <p:extLst>
      <p:ext uri="{BB962C8B-B14F-4D97-AF65-F5344CB8AC3E}">
        <p14:creationId xmlns:p14="http://schemas.microsoft.com/office/powerpoint/2010/main" val="1326174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B9696B1-BF8B-4D44-8BA4-27AF3123DEEA}"/>
              </a:ext>
            </a:extLst>
          </p:cNvPr>
          <p:cNvSpPr>
            <a:spLocks noGrp="1"/>
          </p:cNvSpPr>
          <p:nvPr>
            <p:ph idx="1"/>
          </p:nvPr>
        </p:nvSpPr>
        <p:spPr>
          <a:xfrm>
            <a:off x="971203" y="1253331"/>
            <a:ext cx="10515600" cy="4351338"/>
          </a:xfrm>
        </p:spPr>
        <p:txBody>
          <a:bodyPr>
            <a:normAutofit/>
          </a:bodyPr>
          <a:lstStyle/>
          <a:p>
            <a:pPr marL="0" indent="0">
              <a:buNone/>
            </a:pPr>
            <a:r>
              <a:rPr lang="en-IN" sz="2400" dirty="0"/>
              <a:t>To give real service you must add something which cannot be bought or measured with money and that is sincerity and integrity</a:t>
            </a:r>
            <a:r>
              <a:rPr lang="en-US" sz="2400" dirty="0"/>
              <a:t>.</a:t>
            </a:r>
            <a:r>
              <a:rPr lang="en-IN" sz="2400" dirty="0"/>
              <a:t> </a:t>
            </a:r>
            <a:endParaRPr lang="en-US" sz="2400" dirty="0"/>
          </a:p>
          <a:p>
            <a:pPr marL="0" indent="0">
              <a:buNone/>
            </a:pPr>
            <a:endParaRPr lang="en-US" sz="2400" dirty="0"/>
          </a:p>
          <a:p>
            <a:pPr marL="0" indent="0">
              <a:buNone/>
            </a:pPr>
            <a:r>
              <a:rPr lang="en-US" sz="2400" b="1" dirty="0"/>
              <a:t>B</a:t>
            </a:r>
            <a:r>
              <a:rPr lang="en-IN" sz="2400" b="1" dirty="0"/>
              <a:t>e visible.  </a:t>
            </a:r>
            <a:r>
              <a:rPr lang="en-IN" sz="2400" dirty="0"/>
              <a:t>Stay in regular touch with your customers and prospects. This is sometimes called the mindshare. Find reasons to call, visit and keep yourself at the forefront of the customer’s mind.</a:t>
            </a:r>
            <a:endParaRPr lang="en-US" sz="2400" dirty="0"/>
          </a:p>
          <a:p>
            <a:pPr marL="0" indent="0">
              <a:buNone/>
            </a:pPr>
            <a:endParaRPr lang="en-US" sz="2400" dirty="0"/>
          </a:p>
          <a:p>
            <a:pPr marL="0" indent="0">
              <a:buNone/>
            </a:pPr>
            <a:r>
              <a:rPr lang="en-IN" sz="2400" b="1" dirty="0"/>
              <a:t>Keep a balance between pushing and pulling. Pushing</a:t>
            </a:r>
            <a:r>
              <a:rPr lang="en-IN" sz="2400" dirty="0"/>
              <a:t> means keeping yourself visible without annoying the customer and </a:t>
            </a:r>
            <a:r>
              <a:rPr lang="en-IN" sz="2400" b="1" dirty="0"/>
              <a:t>pulling</a:t>
            </a:r>
            <a:r>
              <a:rPr lang="en-IN" sz="2400" dirty="0"/>
              <a:t> means drawing the customer into the relationship. For example, by showing empathy being curious and adding value </a:t>
            </a:r>
          </a:p>
        </p:txBody>
      </p:sp>
    </p:spTree>
    <p:extLst>
      <p:ext uri="{BB962C8B-B14F-4D97-AF65-F5344CB8AC3E}">
        <p14:creationId xmlns:p14="http://schemas.microsoft.com/office/powerpoint/2010/main" val="2658636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2E442304-DDBD-4F7B-8017-36BCC863FB4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31BFA2-9E13-4D09-BE03-D0A0A2AACDC1}"/>
              </a:ext>
            </a:extLst>
          </p:cNvPr>
          <p:cNvSpPr>
            <a:spLocks noGrp="1"/>
          </p:cNvSpPr>
          <p:nvPr>
            <p:ph type="title"/>
          </p:nvPr>
        </p:nvSpPr>
        <p:spPr>
          <a:xfrm>
            <a:off x="635000" y="640823"/>
            <a:ext cx="3418659" cy="5583148"/>
          </a:xfrm>
        </p:spPr>
        <p:txBody>
          <a:bodyPr anchor="ctr">
            <a:normAutofit/>
          </a:bodyPr>
          <a:lstStyle/>
          <a:p>
            <a:r>
              <a:rPr lang="en-US" sz="5400" b="1"/>
              <a:t>S</a:t>
            </a:r>
            <a:r>
              <a:rPr lang="en-IN" sz="5400" b="1"/>
              <a:t>ell </a:t>
            </a:r>
            <a:r>
              <a:rPr lang="en-US" sz="5400" b="1"/>
              <a:t>P</a:t>
            </a:r>
            <a:r>
              <a:rPr lang="en-IN" sz="5400" b="1"/>
              <a:t>ositive </a:t>
            </a:r>
            <a:r>
              <a:rPr lang="en-US" sz="5400" b="1"/>
              <a:t>C</a:t>
            </a:r>
            <a:r>
              <a:rPr lang="en-IN" sz="5400" b="1"/>
              <a:t>hange </a:t>
            </a:r>
          </a:p>
        </p:txBody>
      </p:sp>
      <p:sp>
        <p:nvSpPr>
          <p:cNvPr id="16" name="sketch line">
            <a:extLst>
              <a:ext uri="{FF2B5EF4-FFF2-40B4-BE49-F238E27FC236}">
                <a16:creationId xmlns:a16="http://schemas.microsoft.com/office/drawing/2014/main" id="{5E107275-3853-46FD-A241-DE4355A4267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Content Placeholder 2">
            <a:extLst>
              <a:ext uri="{FF2B5EF4-FFF2-40B4-BE49-F238E27FC236}">
                <a16:creationId xmlns:a16="http://schemas.microsoft.com/office/drawing/2014/main" id="{B7721D32-7ECB-4836-B6BA-916C1695DDDA}"/>
              </a:ext>
            </a:extLst>
          </p:cNvPr>
          <p:cNvGraphicFramePr>
            <a:graphicFrameLocks noGrp="1"/>
          </p:cNvGraphicFramePr>
          <p:nvPr>
            <p:ph idx="1"/>
            <p:extLst>
              <p:ext uri="{D42A27DB-BD31-4B8C-83A1-F6EECF244321}">
                <p14:modId xmlns:p14="http://schemas.microsoft.com/office/powerpoint/2010/main" val="4092059609"/>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28095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FEB224-6161-4CC4-A0DA-DE0CDF3EF14B}"/>
              </a:ext>
            </a:extLst>
          </p:cNvPr>
          <p:cNvSpPr txBox="1">
            <a:spLocks noChangeArrowheads="1"/>
          </p:cNvSpPr>
          <p:nvPr/>
        </p:nvSpPr>
        <p:spPr bwMode="auto">
          <a:xfrm>
            <a:off x="2301082" y="226246"/>
            <a:ext cx="66976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IN" altLang="en-US" sz="2400" b="1" dirty="0">
                <a:solidFill>
                  <a:schemeClr val="bg1"/>
                </a:solidFill>
              </a:rPr>
              <a:t>Do’s and Don’ts of the Role</a:t>
            </a:r>
          </a:p>
        </p:txBody>
      </p:sp>
      <p:sp>
        <p:nvSpPr>
          <p:cNvPr id="6" name="Title 5">
            <a:extLst>
              <a:ext uri="{FF2B5EF4-FFF2-40B4-BE49-F238E27FC236}">
                <a16:creationId xmlns:a16="http://schemas.microsoft.com/office/drawing/2014/main" id="{B82F7DF3-7B49-4D14-9E82-FEE0FDC304DC}"/>
              </a:ext>
            </a:extLst>
          </p:cNvPr>
          <p:cNvSpPr>
            <a:spLocks noGrp="1"/>
          </p:cNvSpPr>
          <p:nvPr>
            <p:ph type="title"/>
          </p:nvPr>
        </p:nvSpPr>
        <p:spPr/>
        <p:txBody>
          <a:bodyPr/>
          <a:lstStyle/>
          <a:p>
            <a:r>
              <a:rPr lang="en-US" dirty="0"/>
              <a:t>Do’s of Selling</a:t>
            </a:r>
            <a:endParaRPr lang="en-IN" dirty="0"/>
          </a:p>
        </p:txBody>
      </p:sp>
      <p:sp>
        <p:nvSpPr>
          <p:cNvPr id="7" name="Content Placeholder 6">
            <a:extLst>
              <a:ext uri="{FF2B5EF4-FFF2-40B4-BE49-F238E27FC236}">
                <a16:creationId xmlns:a16="http://schemas.microsoft.com/office/drawing/2014/main" id="{750C524E-53E6-4D11-9F4A-E750DF435878}"/>
              </a:ext>
            </a:extLst>
          </p:cNvPr>
          <p:cNvSpPr>
            <a:spLocks noGrp="1"/>
          </p:cNvSpPr>
          <p:nvPr>
            <p:ph idx="1"/>
          </p:nvPr>
        </p:nvSpPr>
        <p:spPr>
          <a:xfrm>
            <a:off x="7286624" y="2141537"/>
            <a:ext cx="5424487" cy="4351338"/>
          </a:xfrm>
        </p:spPr>
        <p:txBody>
          <a:bodyPr/>
          <a:lstStyle/>
          <a:p>
            <a:r>
              <a:rPr lang="en-US" dirty="0"/>
              <a:t>Features &amp; Charges</a:t>
            </a:r>
          </a:p>
          <a:p>
            <a:r>
              <a:rPr lang="en-US" dirty="0"/>
              <a:t>Documents</a:t>
            </a:r>
          </a:p>
          <a:p>
            <a:r>
              <a:rPr lang="en-US" dirty="0"/>
              <a:t>Transparency</a:t>
            </a:r>
          </a:p>
          <a:p>
            <a:r>
              <a:rPr lang="en-US" dirty="0"/>
              <a:t>Treatment</a:t>
            </a:r>
          </a:p>
          <a:p>
            <a:r>
              <a:rPr lang="en-US" dirty="0"/>
              <a:t>Customer requirements</a:t>
            </a:r>
          </a:p>
          <a:p>
            <a:r>
              <a:rPr lang="en-US" dirty="0"/>
              <a:t>Capturing correct details</a:t>
            </a:r>
          </a:p>
          <a:p>
            <a:r>
              <a:rPr lang="en-US" dirty="0"/>
              <a:t>Punctual</a:t>
            </a:r>
            <a:endParaRPr lang="en-IN" dirty="0"/>
          </a:p>
        </p:txBody>
      </p:sp>
      <p:pic>
        <p:nvPicPr>
          <p:cNvPr id="8" name="Picture 7">
            <a:extLst>
              <a:ext uri="{FF2B5EF4-FFF2-40B4-BE49-F238E27FC236}">
                <a16:creationId xmlns:a16="http://schemas.microsoft.com/office/drawing/2014/main" id="{1F0A821A-F6DB-481F-BC7E-03D9DC322A95}"/>
              </a:ext>
            </a:extLst>
          </p:cNvPr>
          <p:cNvPicPr>
            <a:picLocks noChangeAspect="1"/>
          </p:cNvPicPr>
          <p:nvPr/>
        </p:nvPicPr>
        <p:blipFill>
          <a:blip r:embed="rId3"/>
          <a:stretch>
            <a:fillRect/>
          </a:stretch>
        </p:blipFill>
        <p:spPr>
          <a:xfrm>
            <a:off x="838200" y="2141537"/>
            <a:ext cx="5913872" cy="3935413"/>
          </a:xfrm>
          <a:prstGeom prst="rect">
            <a:avLst/>
          </a:prstGeom>
          <a:effectLst>
            <a:softEdge rad="63500"/>
          </a:effectLst>
        </p:spPr>
      </p:pic>
    </p:spTree>
    <p:extLst>
      <p:ext uri="{BB962C8B-B14F-4D97-AF65-F5344CB8AC3E}">
        <p14:creationId xmlns:p14="http://schemas.microsoft.com/office/powerpoint/2010/main" val="37290767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FEB224-6161-4CC4-A0DA-DE0CDF3EF14B}"/>
              </a:ext>
            </a:extLst>
          </p:cNvPr>
          <p:cNvSpPr txBox="1">
            <a:spLocks noChangeArrowheads="1"/>
          </p:cNvSpPr>
          <p:nvPr/>
        </p:nvSpPr>
        <p:spPr bwMode="auto">
          <a:xfrm>
            <a:off x="2301082" y="226246"/>
            <a:ext cx="66976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IN" altLang="en-US" sz="2400" b="1" dirty="0">
                <a:solidFill>
                  <a:schemeClr val="bg1"/>
                </a:solidFill>
              </a:rPr>
              <a:t>Do’s and Don’ts of the Role</a:t>
            </a:r>
          </a:p>
        </p:txBody>
      </p:sp>
      <p:sp>
        <p:nvSpPr>
          <p:cNvPr id="6" name="Title 5">
            <a:extLst>
              <a:ext uri="{FF2B5EF4-FFF2-40B4-BE49-F238E27FC236}">
                <a16:creationId xmlns:a16="http://schemas.microsoft.com/office/drawing/2014/main" id="{B82F7DF3-7B49-4D14-9E82-FEE0FDC304DC}"/>
              </a:ext>
            </a:extLst>
          </p:cNvPr>
          <p:cNvSpPr>
            <a:spLocks noGrp="1"/>
          </p:cNvSpPr>
          <p:nvPr>
            <p:ph type="title"/>
          </p:nvPr>
        </p:nvSpPr>
        <p:spPr>
          <a:xfrm>
            <a:off x="838200" y="365125"/>
            <a:ext cx="10515600" cy="1325563"/>
          </a:xfrm>
        </p:spPr>
        <p:txBody>
          <a:bodyPr/>
          <a:lstStyle/>
          <a:p>
            <a:r>
              <a:rPr lang="en-US" dirty="0"/>
              <a:t>Don'ts of Selling</a:t>
            </a:r>
            <a:endParaRPr lang="en-IN" dirty="0"/>
          </a:p>
        </p:txBody>
      </p:sp>
      <p:sp>
        <p:nvSpPr>
          <p:cNvPr id="7" name="Content Placeholder 6">
            <a:extLst>
              <a:ext uri="{FF2B5EF4-FFF2-40B4-BE49-F238E27FC236}">
                <a16:creationId xmlns:a16="http://schemas.microsoft.com/office/drawing/2014/main" id="{750C524E-53E6-4D11-9F4A-E750DF435878}"/>
              </a:ext>
            </a:extLst>
          </p:cNvPr>
          <p:cNvSpPr>
            <a:spLocks noGrp="1"/>
          </p:cNvSpPr>
          <p:nvPr>
            <p:ph idx="1"/>
          </p:nvPr>
        </p:nvSpPr>
        <p:spPr>
          <a:xfrm>
            <a:off x="7424737" y="1982787"/>
            <a:ext cx="5257800" cy="4351338"/>
          </a:xfrm>
        </p:spPr>
        <p:txBody>
          <a:bodyPr/>
          <a:lstStyle/>
          <a:p>
            <a:endParaRPr lang="en-US" dirty="0"/>
          </a:p>
          <a:p>
            <a:endParaRPr lang="en-US" dirty="0"/>
          </a:p>
          <a:p>
            <a:r>
              <a:rPr lang="en-US" dirty="0"/>
              <a:t>Force</a:t>
            </a:r>
          </a:p>
          <a:p>
            <a:r>
              <a:rPr lang="en-US" dirty="0"/>
              <a:t>Wrong Commitment</a:t>
            </a:r>
          </a:p>
          <a:p>
            <a:r>
              <a:rPr lang="en-US" dirty="0"/>
              <a:t>Follow up Time</a:t>
            </a:r>
          </a:p>
          <a:p>
            <a:r>
              <a:rPr lang="en-US" dirty="0"/>
              <a:t>Incomplete information</a:t>
            </a:r>
            <a:endParaRPr lang="en-IN" dirty="0"/>
          </a:p>
        </p:txBody>
      </p:sp>
      <p:pic>
        <p:nvPicPr>
          <p:cNvPr id="2" name="Picture 1">
            <a:extLst>
              <a:ext uri="{FF2B5EF4-FFF2-40B4-BE49-F238E27FC236}">
                <a16:creationId xmlns:a16="http://schemas.microsoft.com/office/drawing/2014/main" id="{E910DD4A-1A07-41C8-805F-537A1D34FA78}"/>
              </a:ext>
            </a:extLst>
          </p:cNvPr>
          <p:cNvPicPr>
            <a:picLocks noChangeAspect="1"/>
          </p:cNvPicPr>
          <p:nvPr/>
        </p:nvPicPr>
        <p:blipFill>
          <a:blip r:embed="rId3"/>
          <a:stretch>
            <a:fillRect/>
          </a:stretch>
        </p:blipFill>
        <p:spPr>
          <a:xfrm>
            <a:off x="433388" y="2536824"/>
            <a:ext cx="6647773" cy="3406776"/>
          </a:xfrm>
          <a:prstGeom prst="rect">
            <a:avLst/>
          </a:prstGeom>
          <a:effectLst>
            <a:softEdge rad="63500"/>
          </a:effectLst>
        </p:spPr>
      </p:pic>
    </p:spTree>
    <p:extLst>
      <p:ext uri="{BB962C8B-B14F-4D97-AF65-F5344CB8AC3E}">
        <p14:creationId xmlns:p14="http://schemas.microsoft.com/office/powerpoint/2010/main" val="25487898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E62BEE-48EB-48A1-8627-2816DA1D2D8D}"/>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Summarize</a:t>
            </a:r>
          </a:p>
        </p:txBody>
      </p:sp>
      <p:pic>
        <p:nvPicPr>
          <p:cNvPr id="5" name="Content Placeholder 4" descr="Hourglass">
            <a:extLst>
              <a:ext uri="{FF2B5EF4-FFF2-40B4-BE49-F238E27FC236}">
                <a16:creationId xmlns:a16="http://schemas.microsoft.com/office/drawing/2014/main" id="{FBCCC000-BB25-488F-909C-A236FC71C0AB}"/>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5167206" y="961812"/>
            <a:ext cx="4930987" cy="4930987"/>
          </a:xfrm>
          <a:prstGeom prst="rect">
            <a:avLst/>
          </a:prstGeom>
        </p:spPr>
      </p:pic>
    </p:spTree>
    <p:extLst>
      <p:ext uri="{BB962C8B-B14F-4D97-AF65-F5344CB8AC3E}">
        <p14:creationId xmlns:p14="http://schemas.microsoft.com/office/powerpoint/2010/main" val="337584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9097370-684B-4C12-83A2-465FAB421C7C}"/>
              </a:ext>
            </a:extLst>
          </p:cNvPr>
          <p:cNvSpPr>
            <a:spLocks noGrp="1"/>
          </p:cNvSpPr>
          <p:nvPr>
            <p:ph idx="1"/>
          </p:nvPr>
        </p:nvSpPr>
        <p:spPr>
          <a:xfrm>
            <a:off x="4447308" y="591344"/>
            <a:ext cx="6906491" cy="5585619"/>
          </a:xfrm>
        </p:spPr>
        <p:txBody>
          <a:bodyPr anchor="ctr">
            <a:normAutofit/>
          </a:bodyPr>
          <a:lstStyle/>
          <a:p>
            <a:pPr marL="0" indent="0">
              <a:buNone/>
            </a:pPr>
            <a:r>
              <a:rPr lang="en-IN" dirty="0"/>
              <a:t>Many people think selling is a science and want to find a mechanical formula which will always </a:t>
            </a:r>
            <a:r>
              <a:rPr lang="en-IN" dirty="0" smtClean="0"/>
              <a:t>work</a:t>
            </a:r>
            <a:r>
              <a:rPr lang="en-US" dirty="0" smtClean="0"/>
              <a:t>.</a:t>
            </a:r>
            <a:endParaRPr lang="en-US" dirty="0"/>
          </a:p>
          <a:p>
            <a:pPr marL="0" indent="0">
              <a:buNone/>
            </a:pPr>
            <a:endParaRPr lang="en-US" dirty="0"/>
          </a:p>
          <a:p>
            <a:pPr marL="0" indent="0">
              <a:buNone/>
            </a:pPr>
            <a:r>
              <a:rPr lang="en-IN" dirty="0"/>
              <a:t>Although there are indeed proven techniques that you can learn </a:t>
            </a:r>
            <a:r>
              <a:rPr lang="en-IN" b="1" dirty="0"/>
              <a:t>selling is much more of an art  - it is about behaviours, emotions, communication, and people </a:t>
            </a:r>
            <a:endParaRPr lang="en-US" b="1" dirty="0"/>
          </a:p>
          <a:p>
            <a:pPr marL="0" indent="0">
              <a:buNone/>
            </a:pPr>
            <a:endParaRPr lang="en-US" dirty="0"/>
          </a:p>
        </p:txBody>
      </p:sp>
    </p:spTree>
    <p:extLst>
      <p:ext uri="{BB962C8B-B14F-4D97-AF65-F5344CB8AC3E}">
        <p14:creationId xmlns:p14="http://schemas.microsoft.com/office/powerpoint/2010/main" val="4021104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6C20283-73E0-40EC-8AD8-057F581F64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28">
            <a:extLst>
              <a:ext uri="{FF2B5EF4-FFF2-40B4-BE49-F238E27FC236}">
                <a16:creationId xmlns:a16="http://schemas.microsoft.com/office/drawing/2014/main" id="{3FCC729B-E528-40C3-82D3-BA4375575E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6">
            <a:extLst>
              <a:ext uri="{FF2B5EF4-FFF2-40B4-BE49-F238E27FC236}">
                <a16:creationId xmlns:a16="http://schemas.microsoft.com/office/drawing/2014/main" id="{58F1FB8D-1842-4A04-998D-6CF047AB279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FD26278-41D3-4933-9A25-E1C955368A7C}"/>
              </a:ext>
            </a:extLst>
          </p:cNvPr>
          <p:cNvSpPr>
            <a:spLocks noGrp="1"/>
          </p:cNvSpPr>
          <p:nvPr>
            <p:ph type="title"/>
          </p:nvPr>
        </p:nvSpPr>
        <p:spPr>
          <a:xfrm>
            <a:off x="4384039" y="365125"/>
            <a:ext cx="7164493" cy="1325563"/>
          </a:xfrm>
        </p:spPr>
        <p:txBody>
          <a:bodyPr>
            <a:normAutofit/>
          </a:bodyPr>
          <a:lstStyle/>
          <a:p>
            <a:r>
              <a:rPr lang="en-US" dirty="0"/>
              <a:t>Agenda</a:t>
            </a:r>
            <a:endParaRPr lang="en-IN" dirty="0"/>
          </a:p>
        </p:txBody>
      </p:sp>
      <p:pic>
        <p:nvPicPr>
          <p:cNvPr id="5" name="Content Placeholder 4" descr="Bullseye">
            <a:extLst>
              <a:ext uri="{FF2B5EF4-FFF2-40B4-BE49-F238E27FC236}">
                <a16:creationId xmlns:a16="http://schemas.microsoft.com/office/drawing/2014/main" id="{36552A6D-1E05-4CC9-83BA-AB1DCD654E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9039" y="3903939"/>
            <a:ext cx="2722418" cy="2722418"/>
          </a:xfrm>
          <a:prstGeom prst="rect">
            <a:avLst/>
          </a:prstGeom>
        </p:spPr>
      </p:pic>
      <p:sp>
        <p:nvSpPr>
          <p:cNvPr id="9" name="Content Placeholder 8">
            <a:extLst>
              <a:ext uri="{FF2B5EF4-FFF2-40B4-BE49-F238E27FC236}">
                <a16:creationId xmlns:a16="http://schemas.microsoft.com/office/drawing/2014/main" id="{3D54842A-1DDA-475E-B45E-DE71B181D8D3}"/>
              </a:ext>
            </a:extLst>
          </p:cNvPr>
          <p:cNvSpPr>
            <a:spLocks noGrp="1"/>
          </p:cNvSpPr>
          <p:nvPr>
            <p:ph idx="1"/>
          </p:nvPr>
        </p:nvSpPr>
        <p:spPr>
          <a:xfrm>
            <a:off x="4387515" y="2022601"/>
            <a:ext cx="7161017" cy="4154361"/>
          </a:xfrm>
        </p:spPr>
        <p:txBody>
          <a:bodyPr>
            <a:normAutofit/>
          </a:bodyPr>
          <a:lstStyle/>
          <a:p>
            <a:pPr lvl="0"/>
            <a:r>
              <a:rPr lang="en-IN" dirty="0"/>
              <a:t>Define selling &amp; the sales process   </a:t>
            </a:r>
          </a:p>
          <a:p>
            <a:pPr lvl="0"/>
            <a:r>
              <a:rPr lang="en-IN" dirty="0"/>
              <a:t>How is sales different from marketing?                                                                                                                                    </a:t>
            </a:r>
          </a:p>
          <a:p>
            <a:pPr lvl="0"/>
            <a:r>
              <a:rPr lang="en-IN" dirty="0"/>
              <a:t>Difference between a product and a service</a:t>
            </a:r>
          </a:p>
          <a:p>
            <a:pPr lvl="0"/>
            <a:r>
              <a:rPr lang="en-IN" dirty="0"/>
              <a:t>Importance of product Information – Financial instruments</a:t>
            </a:r>
          </a:p>
          <a:p>
            <a:pPr lvl="0"/>
            <a:r>
              <a:rPr lang="en-IN" dirty="0"/>
              <a:t>Sales and the finance industry</a:t>
            </a:r>
          </a:p>
          <a:p>
            <a:endParaRPr lang="en-US" sz="2000" dirty="0"/>
          </a:p>
        </p:txBody>
      </p:sp>
    </p:spTree>
    <p:extLst>
      <p:ext uri="{BB962C8B-B14F-4D97-AF65-F5344CB8AC3E}">
        <p14:creationId xmlns:p14="http://schemas.microsoft.com/office/powerpoint/2010/main" val="123497561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2285737-90EE-47DC-AC80-8AE156B119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B57BDC17-F1B3-455F-BBF1-680AA1F25C0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8" name="Freeform 6">
              <a:extLst>
                <a:ext uri="{FF2B5EF4-FFF2-40B4-BE49-F238E27FC236}">
                  <a16:creationId xmlns:a16="http://schemas.microsoft.com/office/drawing/2014/main" id="{64E2FA9A-FEF7-4501-B0EB-5E45EDD2177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9" name="Freeform 7">
              <a:extLst>
                <a:ext uri="{FF2B5EF4-FFF2-40B4-BE49-F238E27FC236}">
                  <a16:creationId xmlns:a16="http://schemas.microsoft.com/office/drawing/2014/main" id="{BC38192B-B4CB-47D4-A3B1-10010247F1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0" name="Freeform 8">
              <a:extLst>
                <a:ext uri="{FF2B5EF4-FFF2-40B4-BE49-F238E27FC236}">
                  <a16:creationId xmlns:a16="http://schemas.microsoft.com/office/drawing/2014/main" id="{96330E33-E171-4B0F-82B5-AF7230399B5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1" name="Freeform 9">
              <a:extLst>
                <a:ext uri="{FF2B5EF4-FFF2-40B4-BE49-F238E27FC236}">
                  <a16:creationId xmlns:a16="http://schemas.microsoft.com/office/drawing/2014/main" id="{332B1723-69BF-42D7-B757-0FA059E1525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2" name="Freeform 10">
              <a:extLst>
                <a:ext uri="{FF2B5EF4-FFF2-40B4-BE49-F238E27FC236}">
                  <a16:creationId xmlns:a16="http://schemas.microsoft.com/office/drawing/2014/main" id="{F115D62D-1E96-48D1-A78D-D370A0BFB9B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3" name="Freeform 11">
              <a:extLst>
                <a:ext uri="{FF2B5EF4-FFF2-40B4-BE49-F238E27FC236}">
                  <a16:creationId xmlns:a16="http://schemas.microsoft.com/office/drawing/2014/main" id="{91C2876A-169D-4822-A766-C00578C88B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2ED01F31-30CE-4050-8914-11CD2A4E7EEB}"/>
              </a:ext>
            </a:extLst>
          </p:cNvPr>
          <p:cNvSpPr>
            <a:spLocks noGrp="1"/>
          </p:cNvSpPr>
          <p:nvPr>
            <p:ph type="title"/>
          </p:nvPr>
        </p:nvSpPr>
        <p:spPr>
          <a:xfrm>
            <a:off x="535020" y="685800"/>
            <a:ext cx="2780271" cy="5105400"/>
          </a:xfrm>
        </p:spPr>
        <p:txBody>
          <a:bodyPr>
            <a:normAutofit/>
          </a:bodyPr>
          <a:lstStyle/>
          <a:p>
            <a:r>
              <a:rPr lang="en-US" sz="4000" b="1" dirty="0">
                <a:solidFill>
                  <a:srgbClr val="FFFFFF"/>
                </a:solidFill>
              </a:rPr>
              <a:t>What is Selling?</a:t>
            </a:r>
          </a:p>
        </p:txBody>
      </p:sp>
      <p:graphicFrame>
        <p:nvGraphicFramePr>
          <p:cNvPr id="5" name="Content Placeholder 2">
            <a:extLst>
              <a:ext uri="{FF2B5EF4-FFF2-40B4-BE49-F238E27FC236}">
                <a16:creationId xmlns:a16="http://schemas.microsoft.com/office/drawing/2014/main" id="{557D5D3A-5B90-4F86-AB5E-A8356C2ED4F1}"/>
              </a:ext>
            </a:extLst>
          </p:cNvPr>
          <p:cNvGraphicFramePr>
            <a:graphicFrameLocks noGrp="1"/>
          </p:cNvGraphicFramePr>
          <p:nvPr>
            <p:ph idx="1"/>
            <p:extLst>
              <p:ext uri="{D42A27DB-BD31-4B8C-83A1-F6EECF244321}">
                <p14:modId xmlns:p14="http://schemas.microsoft.com/office/powerpoint/2010/main" val="3168022324"/>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0641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2285737-90EE-47DC-AC80-8AE156B119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B57BDC17-F1B3-455F-BBF1-680AA1F25C0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8" name="Freeform 6">
              <a:extLst>
                <a:ext uri="{FF2B5EF4-FFF2-40B4-BE49-F238E27FC236}">
                  <a16:creationId xmlns:a16="http://schemas.microsoft.com/office/drawing/2014/main" id="{64E2FA9A-FEF7-4501-B0EB-5E45EDD2177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9" name="Freeform 7">
              <a:extLst>
                <a:ext uri="{FF2B5EF4-FFF2-40B4-BE49-F238E27FC236}">
                  <a16:creationId xmlns:a16="http://schemas.microsoft.com/office/drawing/2014/main" id="{BC38192B-B4CB-47D4-A3B1-10010247F1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0" name="Freeform 8">
              <a:extLst>
                <a:ext uri="{FF2B5EF4-FFF2-40B4-BE49-F238E27FC236}">
                  <a16:creationId xmlns:a16="http://schemas.microsoft.com/office/drawing/2014/main" id="{96330E33-E171-4B0F-82B5-AF7230399B5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1" name="Freeform 9">
              <a:extLst>
                <a:ext uri="{FF2B5EF4-FFF2-40B4-BE49-F238E27FC236}">
                  <a16:creationId xmlns:a16="http://schemas.microsoft.com/office/drawing/2014/main" id="{332B1723-69BF-42D7-B757-0FA059E1525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2" name="Freeform 10">
              <a:extLst>
                <a:ext uri="{FF2B5EF4-FFF2-40B4-BE49-F238E27FC236}">
                  <a16:creationId xmlns:a16="http://schemas.microsoft.com/office/drawing/2014/main" id="{F115D62D-1E96-48D1-A78D-D370A0BFB9B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3" name="Freeform 11">
              <a:extLst>
                <a:ext uri="{FF2B5EF4-FFF2-40B4-BE49-F238E27FC236}">
                  <a16:creationId xmlns:a16="http://schemas.microsoft.com/office/drawing/2014/main" id="{91C2876A-169D-4822-A766-C00578C88B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0C866B76-ADCC-421B-8608-41208A0FBE36}"/>
              </a:ext>
            </a:extLst>
          </p:cNvPr>
          <p:cNvSpPr>
            <a:spLocks noGrp="1"/>
          </p:cNvSpPr>
          <p:nvPr>
            <p:ph type="title"/>
          </p:nvPr>
        </p:nvSpPr>
        <p:spPr>
          <a:xfrm>
            <a:off x="535020" y="685800"/>
            <a:ext cx="2780271" cy="5105400"/>
          </a:xfrm>
        </p:spPr>
        <p:txBody>
          <a:bodyPr>
            <a:normAutofit/>
          </a:bodyPr>
          <a:lstStyle/>
          <a:p>
            <a:r>
              <a:rPr lang="en-US" sz="4000" b="1" dirty="0">
                <a:solidFill>
                  <a:srgbClr val="FFFFFF"/>
                </a:solidFill>
              </a:rPr>
              <a:t>Sales Process</a:t>
            </a:r>
            <a:endParaRPr lang="en-IN" sz="4000" b="1" dirty="0">
              <a:solidFill>
                <a:srgbClr val="FFFFFF"/>
              </a:solidFill>
            </a:endParaRPr>
          </a:p>
        </p:txBody>
      </p:sp>
      <p:graphicFrame>
        <p:nvGraphicFramePr>
          <p:cNvPr id="5" name="Content Placeholder 2">
            <a:extLst>
              <a:ext uri="{FF2B5EF4-FFF2-40B4-BE49-F238E27FC236}">
                <a16:creationId xmlns:a16="http://schemas.microsoft.com/office/drawing/2014/main" id="{93E9B0F2-F6D2-437B-8054-C0616E3A2D69}"/>
              </a:ext>
            </a:extLst>
          </p:cNvPr>
          <p:cNvGraphicFramePr>
            <a:graphicFrameLocks noGrp="1"/>
          </p:cNvGraphicFramePr>
          <p:nvPr>
            <p:ph idx="1"/>
            <p:extLst>
              <p:ext uri="{D42A27DB-BD31-4B8C-83A1-F6EECF244321}">
                <p14:modId xmlns:p14="http://schemas.microsoft.com/office/powerpoint/2010/main" val="1008644219"/>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7328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42285737-90EE-47DC-AC80-8AE156B119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6" name="Group 25">
            <a:extLst>
              <a:ext uri="{FF2B5EF4-FFF2-40B4-BE49-F238E27FC236}">
                <a16:creationId xmlns:a16="http://schemas.microsoft.com/office/drawing/2014/main" id="{B57BDC17-F1B3-455F-BBF1-680AA1F25C0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7" name="Freeform 6">
              <a:extLst>
                <a:ext uri="{FF2B5EF4-FFF2-40B4-BE49-F238E27FC236}">
                  <a16:creationId xmlns:a16="http://schemas.microsoft.com/office/drawing/2014/main" id="{64E2FA9A-FEF7-4501-B0EB-5E45EDD2177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8" name="Freeform 7">
              <a:extLst>
                <a:ext uri="{FF2B5EF4-FFF2-40B4-BE49-F238E27FC236}">
                  <a16:creationId xmlns:a16="http://schemas.microsoft.com/office/drawing/2014/main" id="{BC38192B-B4CB-47D4-A3B1-10010247F1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9" name="Freeform 8">
              <a:extLst>
                <a:ext uri="{FF2B5EF4-FFF2-40B4-BE49-F238E27FC236}">
                  <a16:creationId xmlns:a16="http://schemas.microsoft.com/office/drawing/2014/main" id="{96330E33-E171-4B0F-82B5-AF7230399B5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30" name="Freeform 9">
              <a:extLst>
                <a:ext uri="{FF2B5EF4-FFF2-40B4-BE49-F238E27FC236}">
                  <a16:creationId xmlns:a16="http://schemas.microsoft.com/office/drawing/2014/main" id="{332B1723-69BF-42D7-B757-0FA059E1525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1" name="Freeform 10">
              <a:extLst>
                <a:ext uri="{FF2B5EF4-FFF2-40B4-BE49-F238E27FC236}">
                  <a16:creationId xmlns:a16="http://schemas.microsoft.com/office/drawing/2014/main" id="{F115D62D-1E96-48D1-A78D-D370A0BFB9B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2" name="Freeform 11">
              <a:extLst>
                <a:ext uri="{FF2B5EF4-FFF2-40B4-BE49-F238E27FC236}">
                  <a16:creationId xmlns:a16="http://schemas.microsoft.com/office/drawing/2014/main" id="{91C2876A-169D-4822-A766-C00578C88B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E15AB73A-046B-4BFF-BE3E-1740DB38E1F9}"/>
              </a:ext>
            </a:extLst>
          </p:cNvPr>
          <p:cNvSpPr>
            <a:spLocks noGrp="1"/>
          </p:cNvSpPr>
          <p:nvPr>
            <p:ph type="title"/>
          </p:nvPr>
        </p:nvSpPr>
        <p:spPr>
          <a:xfrm>
            <a:off x="236385" y="685800"/>
            <a:ext cx="3465480" cy="5105400"/>
          </a:xfrm>
        </p:spPr>
        <p:txBody>
          <a:bodyPr>
            <a:normAutofit/>
          </a:bodyPr>
          <a:lstStyle/>
          <a:p>
            <a:r>
              <a:rPr lang="en-US" sz="4000" b="1" dirty="0">
                <a:solidFill>
                  <a:srgbClr val="FFFFFF"/>
                </a:solidFill>
              </a:rPr>
              <a:t>The Basic </a:t>
            </a:r>
            <a:br>
              <a:rPr lang="en-US" sz="4000" b="1" dirty="0">
                <a:solidFill>
                  <a:srgbClr val="FFFFFF"/>
                </a:solidFill>
              </a:rPr>
            </a:br>
            <a:r>
              <a:rPr lang="en-US" sz="4000" b="1" dirty="0">
                <a:solidFill>
                  <a:srgbClr val="FFFFFF"/>
                </a:solidFill>
              </a:rPr>
              <a:t>Sales Process</a:t>
            </a:r>
            <a:endParaRPr lang="en-IN" sz="4000" b="1" dirty="0">
              <a:solidFill>
                <a:srgbClr val="FFFFFF"/>
              </a:solidFill>
            </a:endParaRPr>
          </a:p>
        </p:txBody>
      </p:sp>
      <p:graphicFrame>
        <p:nvGraphicFramePr>
          <p:cNvPr id="4" name="Content Placeholder 3">
            <a:extLst>
              <a:ext uri="{FF2B5EF4-FFF2-40B4-BE49-F238E27FC236}">
                <a16:creationId xmlns:a16="http://schemas.microsoft.com/office/drawing/2014/main" id="{27DFC4B7-5795-4818-A572-4C60E833A969}"/>
              </a:ext>
            </a:extLst>
          </p:cNvPr>
          <p:cNvGraphicFramePr>
            <a:graphicFrameLocks noGrp="1"/>
          </p:cNvGraphicFramePr>
          <p:nvPr>
            <p:ph sz="quarter" idx="1"/>
            <p:extLst>
              <p:ext uri="{D42A27DB-BD31-4B8C-83A1-F6EECF244321}">
                <p14:modId xmlns:p14="http://schemas.microsoft.com/office/powerpoint/2010/main" val="3568423230"/>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739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6C2E80F-49A6-4372-B103-219D417A5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FFCEB26-4FF5-43A7-97BC-D2152642A5C1}"/>
              </a:ext>
            </a:extLst>
          </p:cNvPr>
          <p:cNvSpPr>
            <a:spLocks noGrp="1"/>
          </p:cNvSpPr>
          <p:nvPr>
            <p:ph type="title"/>
          </p:nvPr>
        </p:nvSpPr>
        <p:spPr>
          <a:xfrm>
            <a:off x="863029" y="1012004"/>
            <a:ext cx="3416158" cy="4795408"/>
          </a:xfrm>
        </p:spPr>
        <p:txBody>
          <a:bodyPr>
            <a:normAutofit/>
          </a:bodyPr>
          <a:lstStyle/>
          <a:p>
            <a:r>
              <a:rPr lang="en-US" sz="4000" b="1" dirty="0">
                <a:solidFill>
                  <a:srgbClr val="FFFFFF"/>
                </a:solidFill>
              </a:rPr>
              <a:t>Sales Vs Marketing</a:t>
            </a:r>
            <a:endParaRPr lang="en-IN" sz="4000" b="1" dirty="0">
              <a:solidFill>
                <a:srgbClr val="FFFFFF"/>
              </a:solidFill>
            </a:endParaRPr>
          </a:p>
        </p:txBody>
      </p:sp>
      <p:graphicFrame>
        <p:nvGraphicFramePr>
          <p:cNvPr id="5" name="Content Placeholder 2">
            <a:extLst>
              <a:ext uri="{FF2B5EF4-FFF2-40B4-BE49-F238E27FC236}">
                <a16:creationId xmlns:a16="http://schemas.microsoft.com/office/drawing/2014/main" id="{D8397900-BAC3-4B96-8869-127A0E197525}"/>
              </a:ext>
            </a:extLst>
          </p:cNvPr>
          <p:cNvGraphicFramePr>
            <a:graphicFrameLocks noGrp="1"/>
          </p:cNvGraphicFramePr>
          <p:nvPr>
            <p:ph idx="1"/>
            <p:extLst>
              <p:ext uri="{D42A27DB-BD31-4B8C-83A1-F6EECF244321}">
                <p14:modId xmlns:p14="http://schemas.microsoft.com/office/powerpoint/2010/main" val="368285302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2484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TotalTime>
  <Words>2130</Words>
  <Application>Microsoft Office PowerPoint</Application>
  <PresentationFormat>Widescreen</PresentationFormat>
  <Paragraphs>209</Paragraphs>
  <Slides>32</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Times New Roman</vt:lpstr>
      <vt:lpstr>Office Theme</vt:lpstr>
      <vt:lpstr>SELLING SKILLS</vt:lpstr>
      <vt:lpstr>PowerPoint Presentation</vt:lpstr>
      <vt:lpstr>Sell Positive Change </vt:lpstr>
      <vt:lpstr>PowerPoint Presentation</vt:lpstr>
      <vt:lpstr>Agenda</vt:lpstr>
      <vt:lpstr>What is Selling?</vt:lpstr>
      <vt:lpstr>Sales Process</vt:lpstr>
      <vt:lpstr>The Basic  Sales Process</vt:lpstr>
      <vt:lpstr>Sales Vs Marketing</vt:lpstr>
      <vt:lpstr>Product vs Service</vt:lpstr>
      <vt:lpstr>Product vs Service (contdd)</vt:lpstr>
      <vt:lpstr>Product vs Service (contdd)</vt:lpstr>
      <vt:lpstr>PowerPoint Presentation</vt:lpstr>
      <vt:lpstr>Have you done the segmentation of the Finance industry?</vt:lpstr>
      <vt:lpstr>Banking  </vt:lpstr>
      <vt:lpstr>Professional Advisory   </vt:lpstr>
      <vt:lpstr>Wealth Management     </vt:lpstr>
      <vt:lpstr>Mutual Funds   </vt:lpstr>
      <vt:lpstr>Insurance    </vt:lpstr>
      <vt:lpstr>Stock Market   </vt:lpstr>
      <vt:lpstr>Treasury/Debt Instruments    </vt:lpstr>
      <vt:lpstr>Tax/Audit Consulting  </vt:lpstr>
      <vt:lpstr>Capital Restructuring   </vt:lpstr>
      <vt:lpstr>Portfolio Management   </vt:lpstr>
      <vt:lpstr>Importance of sharing correct product information</vt:lpstr>
      <vt:lpstr>PowerPoint Presentation</vt:lpstr>
      <vt:lpstr>You are the Difference </vt:lpstr>
      <vt:lpstr>Case Study </vt:lpstr>
      <vt:lpstr>PowerPoint Presentation</vt:lpstr>
      <vt:lpstr>Do’s of Selling</vt:lpstr>
      <vt:lpstr>Don'ts of Selling</vt:lpstr>
      <vt:lpstr>Summarize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SELLING SKILLS</dc:title>
  <dc:creator>Nithish Poojary</dc:creator>
  <cp:lastModifiedBy>Heena Ansari</cp:lastModifiedBy>
  <cp:revision>9</cp:revision>
  <dcterms:created xsi:type="dcterms:W3CDTF">2019-12-01T05:03:38Z</dcterms:created>
  <dcterms:modified xsi:type="dcterms:W3CDTF">2023-02-21T05:48:42Z</dcterms:modified>
</cp:coreProperties>
</file>