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1450" r:id="rId3"/>
    <p:sldId id="1451" r:id="rId4"/>
    <p:sldId id="264" r:id="rId5"/>
    <p:sldId id="1453" r:id="rId6"/>
    <p:sldId id="267" r:id="rId7"/>
    <p:sldId id="1454" r:id="rId8"/>
    <p:sldId id="266" r:id="rId9"/>
    <p:sldId id="1468" r:id="rId10"/>
    <p:sldId id="1469" r:id="rId11"/>
    <p:sldId id="1470" r:id="rId12"/>
    <p:sldId id="1471" r:id="rId13"/>
    <p:sldId id="1472" r:id="rId14"/>
    <p:sldId id="1473" r:id="rId15"/>
    <p:sldId id="1474" r:id="rId16"/>
    <p:sldId id="1475" r:id="rId17"/>
    <p:sldId id="1476" r:id="rId18"/>
    <p:sldId id="1479" r:id="rId19"/>
    <p:sldId id="1480" r:id="rId20"/>
    <p:sldId id="1455" r:id="rId21"/>
    <p:sldId id="1460" r:id="rId22"/>
    <p:sldId id="268" r:id="rId23"/>
    <p:sldId id="1464" r:id="rId24"/>
    <p:sldId id="1457" r:id="rId25"/>
    <p:sldId id="1461" r:id="rId26"/>
    <p:sldId id="1462" r:id="rId27"/>
    <p:sldId id="1463" r:id="rId28"/>
    <p:sldId id="1459" r:id="rId29"/>
    <p:sldId id="1458" r:id="rId30"/>
    <p:sldId id="1465" r:id="rId31"/>
    <p:sldId id="1481" r:id="rId32"/>
    <p:sldId id="1482" r:id="rId33"/>
    <p:sldId id="1483" r:id="rId34"/>
    <p:sldId id="1484" r:id="rId35"/>
    <p:sldId id="1485" r:id="rId36"/>
    <p:sldId id="1486" r:id="rId37"/>
    <p:sldId id="1487" r:id="rId38"/>
    <p:sldId id="1452" r:id="rId39"/>
    <p:sldId id="1456" r:id="rId40"/>
    <p:sldId id="144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854" autoAdjust="0"/>
  </p:normalViewPr>
  <p:slideViewPr>
    <p:cSldViewPr snapToGrid="0">
      <p:cViewPr varScale="1">
        <p:scale>
          <a:sx n="43" d="100"/>
          <a:sy n="43" d="100"/>
        </p:scale>
        <p:origin x="15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877A9-9879-4F90-89E0-9201F2FA57E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66EF7AB-F0DC-43DE-B5E9-9EDFA869A7EE}">
      <dgm:prSet/>
      <dgm:spPr/>
      <dgm:t>
        <a:bodyPr/>
        <a:lstStyle/>
        <a:p>
          <a:r>
            <a:rPr lang="en-US"/>
            <a:t>Effective Communication</a:t>
          </a:r>
        </a:p>
      </dgm:t>
    </dgm:pt>
    <dgm:pt modelId="{EC254110-CC1B-4A61-ACD9-7B41C114105A}" type="parTrans" cxnId="{E45B2A2F-B4A8-4E11-88BC-02009E507D47}">
      <dgm:prSet/>
      <dgm:spPr/>
      <dgm:t>
        <a:bodyPr/>
        <a:lstStyle/>
        <a:p>
          <a:endParaRPr lang="en-US"/>
        </a:p>
      </dgm:t>
    </dgm:pt>
    <dgm:pt modelId="{376BF90A-E006-489C-AF10-54930287A482}" type="sibTrans" cxnId="{E45B2A2F-B4A8-4E11-88BC-02009E507D47}">
      <dgm:prSet/>
      <dgm:spPr/>
      <dgm:t>
        <a:bodyPr/>
        <a:lstStyle/>
        <a:p>
          <a:endParaRPr lang="en-US"/>
        </a:p>
      </dgm:t>
    </dgm:pt>
    <dgm:pt modelId="{8EAB4318-5D6D-4A83-9401-CDE1D48DBB10}">
      <dgm:prSet/>
      <dgm:spPr/>
      <dgm:t>
        <a:bodyPr/>
        <a:lstStyle/>
        <a:p>
          <a:r>
            <a:rPr lang="en-US"/>
            <a:t>Assertiveness</a:t>
          </a:r>
        </a:p>
      </dgm:t>
    </dgm:pt>
    <dgm:pt modelId="{B92F03A2-D52D-42FE-B0EA-C9E80F883EAE}" type="parTrans" cxnId="{07DA4C83-EC39-468E-A600-594CB06FB5CD}">
      <dgm:prSet/>
      <dgm:spPr/>
      <dgm:t>
        <a:bodyPr/>
        <a:lstStyle/>
        <a:p>
          <a:endParaRPr lang="en-US"/>
        </a:p>
      </dgm:t>
    </dgm:pt>
    <dgm:pt modelId="{786F7ACF-E342-4822-8E1D-52EE540C7BCB}" type="sibTrans" cxnId="{07DA4C83-EC39-468E-A600-594CB06FB5CD}">
      <dgm:prSet/>
      <dgm:spPr/>
      <dgm:t>
        <a:bodyPr/>
        <a:lstStyle/>
        <a:p>
          <a:endParaRPr lang="en-US"/>
        </a:p>
      </dgm:t>
    </dgm:pt>
    <dgm:pt modelId="{67417B66-544B-4D70-8C8F-AD0FE770EC2B}">
      <dgm:prSet/>
      <dgm:spPr/>
      <dgm:t>
        <a:bodyPr/>
        <a:lstStyle/>
        <a:p>
          <a:r>
            <a:rPr lang="en-US"/>
            <a:t>Team Playing</a:t>
          </a:r>
        </a:p>
      </dgm:t>
    </dgm:pt>
    <dgm:pt modelId="{FF9DED5E-7758-4919-B902-5BC33D2095F7}" type="parTrans" cxnId="{F88EF543-3DC7-433C-B5EE-2E38A36F6DBE}">
      <dgm:prSet/>
      <dgm:spPr/>
      <dgm:t>
        <a:bodyPr/>
        <a:lstStyle/>
        <a:p>
          <a:endParaRPr lang="en-US"/>
        </a:p>
      </dgm:t>
    </dgm:pt>
    <dgm:pt modelId="{B2CC75A0-4202-436B-A45D-DEDCE27BA922}" type="sibTrans" cxnId="{F88EF543-3DC7-433C-B5EE-2E38A36F6DBE}">
      <dgm:prSet/>
      <dgm:spPr/>
      <dgm:t>
        <a:bodyPr/>
        <a:lstStyle/>
        <a:p>
          <a:endParaRPr lang="en-US"/>
        </a:p>
      </dgm:t>
    </dgm:pt>
    <dgm:pt modelId="{35EDD2AA-9BA7-4CDA-897C-5741B23CA667}">
      <dgm:prSet/>
      <dgm:spPr/>
      <dgm:t>
        <a:bodyPr/>
        <a:lstStyle/>
        <a:p>
          <a:r>
            <a:rPr lang="en-US"/>
            <a:t>Emotional Intelligence</a:t>
          </a:r>
        </a:p>
      </dgm:t>
    </dgm:pt>
    <dgm:pt modelId="{7D37EDD6-EE1D-4E37-8EB1-9920D29A0234}" type="parTrans" cxnId="{9564E9C4-7FD1-4A6E-8B7F-26A04AFDB390}">
      <dgm:prSet/>
      <dgm:spPr/>
      <dgm:t>
        <a:bodyPr/>
        <a:lstStyle/>
        <a:p>
          <a:endParaRPr lang="en-US"/>
        </a:p>
      </dgm:t>
    </dgm:pt>
    <dgm:pt modelId="{C3756727-3387-4398-B96A-EDC0A456D823}" type="sibTrans" cxnId="{9564E9C4-7FD1-4A6E-8B7F-26A04AFDB390}">
      <dgm:prSet/>
      <dgm:spPr/>
      <dgm:t>
        <a:bodyPr/>
        <a:lstStyle/>
        <a:p>
          <a:endParaRPr lang="en-US"/>
        </a:p>
      </dgm:t>
    </dgm:pt>
    <dgm:pt modelId="{362DB477-D3DF-4686-A48C-0C85F815370D}" type="pres">
      <dgm:prSet presAssocID="{D20877A9-9879-4F90-89E0-9201F2FA57E2}" presName="vert0" presStyleCnt="0">
        <dgm:presLayoutVars>
          <dgm:dir/>
          <dgm:animOne val="branch"/>
          <dgm:animLvl val="lvl"/>
        </dgm:presLayoutVars>
      </dgm:prSet>
      <dgm:spPr/>
      <dgm:t>
        <a:bodyPr/>
        <a:lstStyle/>
        <a:p>
          <a:endParaRPr lang="en-US"/>
        </a:p>
      </dgm:t>
    </dgm:pt>
    <dgm:pt modelId="{D758D396-7436-4FCA-99BD-86E52764F17E}" type="pres">
      <dgm:prSet presAssocID="{E66EF7AB-F0DC-43DE-B5E9-9EDFA869A7EE}" presName="thickLine" presStyleLbl="alignNode1" presStyleIdx="0" presStyleCnt="4"/>
      <dgm:spPr/>
    </dgm:pt>
    <dgm:pt modelId="{96B95FFD-1D47-43C9-BD59-3EC7F30C5D10}" type="pres">
      <dgm:prSet presAssocID="{E66EF7AB-F0DC-43DE-B5E9-9EDFA869A7EE}" presName="horz1" presStyleCnt="0"/>
      <dgm:spPr/>
    </dgm:pt>
    <dgm:pt modelId="{9C6902E3-AE8F-4BD6-B19F-813380422605}" type="pres">
      <dgm:prSet presAssocID="{E66EF7AB-F0DC-43DE-B5E9-9EDFA869A7EE}" presName="tx1" presStyleLbl="revTx" presStyleIdx="0" presStyleCnt="4"/>
      <dgm:spPr/>
      <dgm:t>
        <a:bodyPr/>
        <a:lstStyle/>
        <a:p>
          <a:endParaRPr lang="en-US"/>
        </a:p>
      </dgm:t>
    </dgm:pt>
    <dgm:pt modelId="{5B5F627E-9B3F-4EB3-B5E2-01EC54541DD0}" type="pres">
      <dgm:prSet presAssocID="{E66EF7AB-F0DC-43DE-B5E9-9EDFA869A7EE}" presName="vert1" presStyleCnt="0"/>
      <dgm:spPr/>
    </dgm:pt>
    <dgm:pt modelId="{5ECCE3B0-264A-496D-A618-C2AB906A4A72}" type="pres">
      <dgm:prSet presAssocID="{8EAB4318-5D6D-4A83-9401-CDE1D48DBB10}" presName="thickLine" presStyleLbl="alignNode1" presStyleIdx="1" presStyleCnt="4"/>
      <dgm:spPr/>
    </dgm:pt>
    <dgm:pt modelId="{879F2BB6-0B26-4600-8C74-AF3EF0DD31E9}" type="pres">
      <dgm:prSet presAssocID="{8EAB4318-5D6D-4A83-9401-CDE1D48DBB10}" presName="horz1" presStyleCnt="0"/>
      <dgm:spPr/>
    </dgm:pt>
    <dgm:pt modelId="{46A8C0D8-62CA-4E6F-BAB2-6B2264B56252}" type="pres">
      <dgm:prSet presAssocID="{8EAB4318-5D6D-4A83-9401-CDE1D48DBB10}" presName="tx1" presStyleLbl="revTx" presStyleIdx="1" presStyleCnt="4"/>
      <dgm:spPr/>
      <dgm:t>
        <a:bodyPr/>
        <a:lstStyle/>
        <a:p>
          <a:endParaRPr lang="en-US"/>
        </a:p>
      </dgm:t>
    </dgm:pt>
    <dgm:pt modelId="{3095F0C3-BF7B-407F-A33D-2365E9C5E7A7}" type="pres">
      <dgm:prSet presAssocID="{8EAB4318-5D6D-4A83-9401-CDE1D48DBB10}" presName="vert1" presStyleCnt="0"/>
      <dgm:spPr/>
    </dgm:pt>
    <dgm:pt modelId="{B9BFEF9B-10BF-43D9-9350-420DF5BC014E}" type="pres">
      <dgm:prSet presAssocID="{67417B66-544B-4D70-8C8F-AD0FE770EC2B}" presName="thickLine" presStyleLbl="alignNode1" presStyleIdx="2" presStyleCnt="4"/>
      <dgm:spPr/>
    </dgm:pt>
    <dgm:pt modelId="{88C07432-D04F-43DC-BD39-227C7E68D2B4}" type="pres">
      <dgm:prSet presAssocID="{67417B66-544B-4D70-8C8F-AD0FE770EC2B}" presName="horz1" presStyleCnt="0"/>
      <dgm:spPr/>
    </dgm:pt>
    <dgm:pt modelId="{0882EC50-DD60-4DCC-BC6D-B0BEC74117F0}" type="pres">
      <dgm:prSet presAssocID="{67417B66-544B-4D70-8C8F-AD0FE770EC2B}" presName="tx1" presStyleLbl="revTx" presStyleIdx="2" presStyleCnt="4"/>
      <dgm:spPr/>
      <dgm:t>
        <a:bodyPr/>
        <a:lstStyle/>
        <a:p>
          <a:endParaRPr lang="en-US"/>
        </a:p>
      </dgm:t>
    </dgm:pt>
    <dgm:pt modelId="{84426054-ACAB-4216-BAB4-03E1C749B1DF}" type="pres">
      <dgm:prSet presAssocID="{67417B66-544B-4D70-8C8F-AD0FE770EC2B}" presName="vert1" presStyleCnt="0"/>
      <dgm:spPr/>
    </dgm:pt>
    <dgm:pt modelId="{9B90E748-2E64-49DE-9D5D-A8423D4343C1}" type="pres">
      <dgm:prSet presAssocID="{35EDD2AA-9BA7-4CDA-897C-5741B23CA667}" presName="thickLine" presStyleLbl="alignNode1" presStyleIdx="3" presStyleCnt="4"/>
      <dgm:spPr/>
    </dgm:pt>
    <dgm:pt modelId="{E99737A3-323B-4ABD-ADCA-8D2863646F1C}" type="pres">
      <dgm:prSet presAssocID="{35EDD2AA-9BA7-4CDA-897C-5741B23CA667}" presName="horz1" presStyleCnt="0"/>
      <dgm:spPr/>
    </dgm:pt>
    <dgm:pt modelId="{99A408F9-6BFE-4DBC-854D-381076C9B90B}" type="pres">
      <dgm:prSet presAssocID="{35EDD2AA-9BA7-4CDA-897C-5741B23CA667}" presName="tx1" presStyleLbl="revTx" presStyleIdx="3" presStyleCnt="4"/>
      <dgm:spPr/>
      <dgm:t>
        <a:bodyPr/>
        <a:lstStyle/>
        <a:p>
          <a:endParaRPr lang="en-US"/>
        </a:p>
      </dgm:t>
    </dgm:pt>
    <dgm:pt modelId="{4EEEA059-6588-4BFD-A555-CECFE3015A79}" type="pres">
      <dgm:prSet presAssocID="{35EDD2AA-9BA7-4CDA-897C-5741B23CA667}" presName="vert1" presStyleCnt="0"/>
      <dgm:spPr/>
    </dgm:pt>
  </dgm:ptLst>
  <dgm:cxnLst>
    <dgm:cxn modelId="{E45B2A2F-B4A8-4E11-88BC-02009E507D47}" srcId="{D20877A9-9879-4F90-89E0-9201F2FA57E2}" destId="{E66EF7AB-F0DC-43DE-B5E9-9EDFA869A7EE}" srcOrd="0" destOrd="0" parTransId="{EC254110-CC1B-4A61-ACD9-7B41C114105A}" sibTransId="{376BF90A-E006-489C-AF10-54930287A482}"/>
    <dgm:cxn modelId="{A8C40744-1D05-41F5-9BFD-7A5D9E0C7D24}" type="presOf" srcId="{35EDD2AA-9BA7-4CDA-897C-5741B23CA667}" destId="{99A408F9-6BFE-4DBC-854D-381076C9B90B}" srcOrd="0" destOrd="0" presId="urn:microsoft.com/office/officeart/2008/layout/LinedList"/>
    <dgm:cxn modelId="{F88EF543-3DC7-433C-B5EE-2E38A36F6DBE}" srcId="{D20877A9-9879-4F90-89E0-9201F2FA57E2}" destId="{67417B66-544B-4D70-8C8F-AD0FE770EC2B}" srcOrd="2" destOrd="0" parTransId="{FF9DED5E-7758-4919-B902-5BC33D2095F7}" sibTransId="{B2CC75A0-4202-436B-A45D-DEDCE27BA922}"/>
    <dgm:cxn modelId="{9564E9C4-7FD1-4A6E-8B7F-26A04AFDB390}" srcId="{D20877A9-9879-4F90-89E0-9201F2FA57E2}" destId="{35EDD2AA-9BA7-4CDA-897C-5741B23CA667}" srcOrd="3" destOrd="0" parTransId="{7D37EDD6-EE1D-4E37-8EB1-9920D29A0234}" sibTransId="{C3756727-3387-4398-B96A-EDC0A456D823}"/>
    <dgm:cxn modelId="{4F837DA1-1970-440B-A48E-00B4CC56FC82}" type="presOf" srcId="{8EAB4318-5D6D-4A83-9401-CDE1D48DBB10}" destId="{46A8C0D8-62CA-4E6F-BAB2-6B2264B56252}" srcOrd="0" destOrd="0" presId="urn:microsoft.com/office/officeart/2008/layout/LinedList"/>
    <dgm:cxn modelId="{07DA4C83-EC39-468E-A600-594CB06FB5CD}" srcId="{D20877A9-9879-4F90-89E0-9201F2FA57E2}" destId="{8EAB4318-5D6D-4A83-9401-CDE1D48DBB10}" srcOrd="1" destOrd="0" parTransId="{B92F03A2-D52D-42FE-B0EA-C9E80F883EAE}" sibTransId="{786F7ACF-E342-4822-8E1D-52EE540C7BCB}"/>
    <dgm:cxn modelId="{21A86677-7A68-4BF9-B2FA-C7C37BC9039E}" type="presOf" srcId="{67417B66-544B-4D70-8C8F-AD0FE770EC2B}" destId="{0882EC50-DD60-4DCC-BC6D-B0BEC74117F0}" srcOrd="0" destOrd="0" presId="urn:microsoft.com/office/officeart/2008/layout/LinedList"/>
    <dgm:cxn modelId="{71087ED6-CFE5-412A-B52B-E29F6DCDA2BF}" type="presOf" srcId="{D20877A9-9879-4F90-89E0-9201F2FA57E2}" destId="{362DB477-D3DF-4686-A48C-0C85F815370D}" srcOrd="0" destOrd="0" presId="urn:microsoft.com/office/officeart/2008/layout/LinedList"/>
    <dgm:cxn modelId="{5E9E7D18-B9B6-4C3E-9E21-40FF78034E6D}" type="presOf" srcId="{E66EF7AB-F0DC-43DE-B5E9-9EDFA869A7EE}" destId="{9C6902E3-AE8F-4BD6-B19F-813380422605}" srcOrd="0" destOrd="0" presId="urn:microsoft.com/office/officeart/2008/layout/LinedList"/>
    <dgm:cxn modelId="{16EE9FD8-B2C0-4CFD-96CA-3BD68D55403F}" type="presParOf" srcId="{362DB477-D3DF-4686-A48C-0C85F815370D}" destId="{D758D396-7436-4FCA-99BD-86E52764F17E}" srcOrd="0" destOrd="0" presId="urn:microsoft.com/office/officeart/2008/layout/LinedList"/>
    <dgm:cxn modelId="{68C750F2-8361-4DB2-A561-062861E985B6}" type="presParOf" srcId="{362DB477-D3DF-4686-A48C-0C85F815370D}" destId="{96B95FFD-1D47-43C9-BD59-3EC7F30C5D10}" srcOrd="1" destOrd="0" presId="urn:microsoft.com/office/officeart/2008/layout/LinedList"/>
    <dgm:cxn modelId="{7693CA69-93B5-4281-A56E-BDBCF7FDD940}" type="presParOf" srcId="{96B95FFD-1D47-43C9-BD59-3EC7F30C5D10}" destId="{9C6902E3-AE8F-4BD6-B19F-813380422605}" srcOrd="0" destOrd="0" presId="urn:microsoft.com/office/officeart/2008/layout/LinedList"/>
    <dgm:cxn modelId="{17E2D715-21A0-40E5-B523-55DA4827ECE3}" type="presParOf" srcId="{96B95FFD-1D47-43C9-BD59-3EC7F30C5D10}" destId="{5B5F627E-9B3F-4EB3-B5E2-01EC54541DD0}" srcOrd="1" destOrd="0" presId="urn:microsoft.com/office/officeart/2008/layout/LinedList"/>
    <dgm:cxn modelId="{29EED2F3-FB6F-45A8-814B-B933DBDD1199}" type="presParOf" srcId="{362DB477-D3DF-4686-A48C-0C85F815370D}" destId="{5ECCE3B0-264A-496D-A618-C2AB906A4A72}" srcOrd="2" destOrd="0" presId="urn:microsoft.com/office/officeart/2008/layout/LinedList"/>
    <dgm:cxn modelId="{33783548-4234-403F-9868-26FB735FA1BB}" type="presParOf" srcId="{362DB477-D3DF-4686-A48C-0C85F815370D}" destId="{879F2BB6-0B26-4600-8C74-AF3EF0DD31E9}" srcOrd="3" destOrd="0" presId="urn:microsoft.com/office/officeart/2008/layout/LinedList"/>
    <dgm:cxn modelId="{4081D573-3E59-4E34-AD50-64F8009837C2}" type="presParOf" srcId="{879F2BB6-0B26-4600-8C74-AF3EF0DD31E9}" destId="{46A8C0D8-62CA-4E6F-BAB2-6B2264B56252}" srcOrd="0" destOrd="0" presId="urn:microsoft.com/office/officeart/2008/layout/LinedList"/>
    <dgm:cxn modelId="{B9315C3D-FB4B-45F3-A902-38FFCCFAC69D}" type="presParOf" srcId="{879F2BB6-0B26-4600-8C74-AF3EF0DD31E9}" destId="{3095F0C3-BF7B-407F-A33D-2365E9C5E7A7}" srcOrd="1" destOrd="0" presId="urn:microsoft.com/office/officeart/2008/layout/LinedList"/>
    <dgm:cxn modelId="{7DA7250A-99B0-4CAC-A12A-2BC767C33D7C}" type="presParOf" srcId="{362DB477-D3DF-4686-A48C-0C85F815370D}" destId="{B9BFEF9B-10BF-43D9-9350-420DF5BC014E}" srcOrd="4" destOrd="0" presId="urn:microsoft.com/office/officeart/2008/layout/LinedList"/>
    <dgm:cxn modelId="{760CBD0A-818D-4820-93A3-E3F67D4464EA}" type="presParOf" srcId="{362DB477-D3DF-4686-A48C-0C85F815370D}" destId="{88C07432-D04F-43DC-BD39-227C7E68D2B4}" srcOrd="5" destOrd="0" presId="urn:microsoft.com/office/officeart/2008/layout/LinedList"/>
    <dgm:cxn modelId="{85771D8F-40AD-43CD-8435-FE93BBA6C28B}" type="presParOf" srcId="{88C07432-D04F-43DC-BD39-227C7E68D2B4}" destId="{0882EC50-DD60-4DCC-BC6D-B0BEC74117F0}" srcOrd="0" destOrd="0" presId="urn:microsoft.com/office/officeart/2008/layout/LinedList"/>
    <dgm:cxn modelId="{B5545850-824B-47D5-8D89-78FF08492EFF}" type="presParOf" srcId="{88C07432-D04F-43DC-BD39-227C7E68D2B4}" destId="{84426054-ACAB-4216-BAB4-03E1C749B1DF}" srcOrd="1" destOrd="0" presId="urn:microsoft.com/office/officeart/2008/layout/LinedList"/>
    <dgm:cxn modelId="{19EF39DA-15FC-4C76-89EF-C67A488A8CBE}" type="presParOf" srcId="{362DB477-D3DF-4686-A48C-0C85F815370D}" destId="{9B90E748-2E64-49DE-9D5D-A8423D4343C1}" srcOrd="6" destOrd="0" presId="urn:microsoft.com/office/officeart/2008/layout/LinedList"/>
    <dgm:cxn modelId="{192DA899-BE18-4297-A624-7A90FF4CC18B}" type="presParOf" srcId="{362DB477-D3DF-4686-A48C-0C85F815370D}" destId="{E99737A3-323B-4ABD-ADCA-8D2863646F1C}" srcOrd="7" destOrd="0" presId="urn:microsoft.com/office/officeart/2008/layout/LinedList"/>
    <dgm:cxn modelId="{31C472E0-FD5B-467D-8DFB-C63E09ED8A81}" type="presParOf" srcId="{E99737A3-323B-4ABD-ADCA-8D2863646F1C}" destId="{99A408F9-6BFE-4DBC-854D-381076C9B90B}" srcOrd="0" destOrd="0" presId="urn:microsoft.com/office/officeart/2008/layout/LinedList"/>
    <dgm:cxn modelId="{A169F0F0-E638-4371-AECE-D1D6DAC4EA6F}" type="presParOf" srcId="{E99737A3-323B-4ABD-ADCA-8D2863646F1C}" destId="{4EEEA059-6588-4BFD-A555-CECFE3015A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76C28-5FBB-4516-92AA-D97543F2683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D5D7F73-9638-4EE7-B8D7-49B849F74FE3}">
      <dgm:prSet/>
      <dgm:spPr/>
      <dgm:t>
        <a:bodyPr/>
        <a:lstStyle/>
        <a:p>
          <a:r>
            <a:rPr lang="en-US"/>
            <a:t>Fosters Creativity &amp; Learning</a:t>
          </a:r>
        </a:p>
      </dgm:t>
    </dgm:pt>
    <dgm:pt modelId="{69EAD645-23E4-4DD6-9B3D-7C254797752F}" type="parTrans" cxnId="{DDC40F6A-CD69-4673-A59B-4A52BB067A43}">
      <dgm:prSet/>
      <dgm:spPr/>
      <dgm:t>
        <a:bodyPr/>
        <a:lstStyle/>
        <a:p>
          <a:endParaRPr lang="en-US"/>
        </a:p>
      </dgm:t>
    </dgm:pt>
    <dgm:pt modelId="{F1C26C29-CCB0-4394-91EA-B8BFA5A828B9}" type="sibTrans" cxnId="{DDC40F6A-CD69-4673-A59B-4A52BB067A43}">
      <dgm:prSet/>
      <dgm:spPr/>
      <dgm:t>
        <a:bodyPr/>
        <a:lstStyle/>
        <a:p>
          <a:endParaRPr lang="en-US"/>
        </a:p>
      </dgm:t>
    </dgm:pt>
    <dgm:pt modelId="{DCFA8734-454B-4B76-8939-8D90D24A74D4}">
      <dgm:prSet/>
      <dgm:spPr/>
      <dgm:t>
        <a:bodyPr/>
        <a:lstStyle/>
        <a:p>
          <a:r>
            <a:rPr lang="en-US"/>
            <a:t>Blends Complementary Strengths</a:t>
          </a:r>
        </a:p>
      </dgm:t>
    </dgm:pt>
    <dgm:pt modelId="{6216B5A0-5115-468B-A20E-983C156660D1}" type="parTrans" cxnId="{0DDA65DD-004A-4C6F-B711-61774F5D49B7}">
      <dgm:prSet/>
      <dgm:spPr/>
      <dgm:t>
        <a:bodyPr/>
        <a:lstStyle/>
        <a:p>
          <a:endParaRPr lang="en-US"/>
        </a:p>
      </dgm:t>
    </dgm:pt>
    <dgm:pt modelId="{3F27EB87-2979-4B67-8077-46C5ABF35FE8}" type="sibTrans" cxnId="{0DDA65DD-004A-4C6F-B711-61774F5D49B7}">
      <dgm:prSet/>
      <dgm:spPr/>
      <dgm:t>
        <a:bodyPr/>
        <a:lstStyle/>
        <a:p>
          <a:endParaRPr lang="en-US"/>
        </a:p>
      </dgm:t>
    </dgm:pt>
    <dgm:pt modelId="{5D380A5D-4262-4DC3-BE12-A36D73627283}">
      <dgm:prSet/>
      <dgm:spPr/>
      <dgm:t>
        <a:bodyPr/>
        <a:lstStyle/>
        <a:p>
          <a:r>
            <a:rPr lang="en-US"/>
            <a:t>Builds Trust</a:t>
          </a:r>
        </a:p>
      </dgm:t>
    </dgm:pt>
    <dgm:pt modelId="{811239F5-5509-46C1-A635-B360967418E4}" type="parTrans" cxnId="{7C6F8C2D-05CA-4E4C-A51C-59497C701249}">
      <dgm:prSet/>
      <dgm:spPr/>
      <dgm:t>
        <a:bodyPr/>
        <a:lstStyle/>
        <a:p>
          <a:endParaRPr lang="en-US"/>
        </a:p>
      </dgm:t>
    </dgm:pt>
    <dgm:pt modelId="{1813F252-78E5-4D63-B064-0910E6A0A26D}" type="sibTrans" cxnId="{7C6F8C2D-05CA-4E4C-A51C-59497C701249}">
      <dgm:prSet/>
      <dgm:spPr/>
      <dgm:t>
        <a:bodyPr/>
        <a:lstStyle/>
        <a:p>
          <a:endParaRPr lang="en-US"/>
        </a:p>
      </dgm:t>
    </dgm:pt>
    <dgm:pt modelId="{772D9F7F-E0DA-4D64-B4BC-62C0B2BF9DD0}">
      <dgm:prSet/>
      <dgm:spPr/>
      <dgm:t>
        <a:bodyPr/>
        <a:lstStyle/>
        <a:p>
          <a:r>
            <a:rPr lang="en-US"/>
            <a:t>Teaches Conflict Resolution Skills</a:t>
          </a:r>
        </a:p>
      </dgm:t>
    </dgm:pt>
    <dgm:pt modelId="{88B218FF-80FB-47FC-B4D8-D25453EB7ACD}" type="parTrans" cxnId="{832E5A6F-7E81-4C90-9DA8-42AFDC34A1DF}">
      <dgm:prSet/>
      <dgm:spPr/>
      <dgm:t>
        <a:bodyPr/>
        <a:lstStyle/>
        <a:p>
          <a:endParaRPr lang="en-US"/>
        </a:p>
      </dgm:t>
    </dgm:pt>
    <dgm:pt modelId="{EB35F821-6C1B-49F8-AFFD-EC57ECA5DA1E}" type="sibTrans" cxnId="{832E5A6F-7E81-4C90-9DA8-42AFDC34A1DF}">
      <dgm:prSet/>
      <dgm:spPr/>
      <dgm:t>
        <a:bodyPr/>
        <a:lstStyle/>
        <a:p>
          <a:endParaRPr lang="en-US"/>
        </a:p>
      </dgm:t>
    </dgm:pt>
    <dgm:pt modelId="{8F4B8A4A-F5DA-4240-92AB-155E29969F3A}">
      <dgm:prSet/>
      <dgm:spPr/>
      <dgm:t>
        <a:bodyPr/>
        <a:lstStyle/>
        <a:p>
          <a:r>
            <a:rPr lang="en-US"/>
            <a:t>Promotes a Wider Sense of Ownership</a:t>
          </a:r>
        </a:p>
      </dgm:t>
    </dgm:pt>
    <dgm:pt modelId="{BD850EDF-9A14-47D8-B590-115EC4F7FC67}" type="parTrans" cxnId="{3BCFAB87-D4DC-4DF9-AE57-924F3320F3B6}">
      <dgm:prSet/>
      <dgm:spPr/>
      <dgm:t>
        <a:bodyPr/>
        <a:lstStyle/>
        <a:p>
          <a:endParaRPr lang="en-US"/>
        </a:p>
      </dgm:t>
    </dgm:pt>
    <dgm:pt modelId="{2114CC49-EAEB-4FA6-A687-4EE16BCAA64E}" type="sibTrans" cxnId="{3BCFAB87-D4DC-4DF9-AE57-924F3320F3B6}">
      <dgm:prSet/>
      <dgm:spPr/>
      <dgm:t>
        <a:bodyPr/>
        <a:lstStyle/>
        <a:p>
          <a:endParaRPr lang="en-US"/>
        </a:p>
      </dgm:t>
    </dgm:pt>
    <dgm:pt modelId="{DA62813B-C686-4528-9FAE-67E2B5A9830B}">
      <dgm:prSet/>
      <dgm:spPr/>
      <dgm:t>
        <a:bodyPr/>
        <a:lstStyle/>
        <a:p>
          <a:r>
            <a:rPr lang="en-US"/>
            <a:t>Encourages Healthy Risk Taking</a:t>
          </a:r>
        </a:p>
      </dgm:t>
    </dgm:pt>
    <dgm:pt modelId="{29A7C0EE-0C17-48D7-93F9-132C8A87624D}" type="parTrans" cxnId="{0605E5BB-29A4-41D7-94DD-49CC5E148CE9}">
      <dgm:prSet/>
      <dgm:spPr/>
      <dgm:t>
        <a:bodyPr/>
        <a:lstStyle/>
        <a:p>
          <a:endParaRPr lang="en-US"/>
        </a:p>
      </dgm:t>
    </dgm:pt>
    <dgm:pt modelId="{D7E3AE20-6DAE-43E1-B2AB-A111D4C8477C}" type="sibTrans" cxnId="{0605E5BB-29A4-41D7-94DD-49CC5E148CE9}">
      <dgm:prSet/>
      <dgm:spPr/>
      <dgm:t>
        <a:bodyPr/>
        <a:lstStyle/>
        <a:p>
          <a:endParaRPr lang="en-US"/>
        </a:p>
      </dgm:t>
    </dgm:pt>
    <dgm:pt modelId="{E4A6C250-038F-46D0-A4A7-61C3308F6AFA}" type="pres">
      <dgm:prSet presAssocID="{3EF76C28-5FBB-4516-92AA-D97543F2683E}" presName="vert0" presStyleCnt="0">
        <dgm:presLayoutVars>
          <dgm:dir/>
          <dgm:animOne val="branch"/>
          <dgm:animLvl val="lvl"/>
        </dgm:presLayoutVars>
      </dgm:prSet>
      <dgm:spPr/>
      <dgm:t>
        <a:bodyPr/>
        <a:lstStyle/>
        <a:p>
          <a:endParaRPr lang="en-US"/>
        </a:p>
      </dgm:t>
    </dgm:pt>
    <dgm:pt modelId="{4D1CDDA7-61E6-41CD-B013-B9DEB656B760}" type="pres">
      <dgm:prSet presAssocID="{0D5D7F73-9638-4EE7-B8D7-49B849F74FE3}" presName="thickLine" presStyleLbl="alignNode1" presStyleIdx="0" presStyleCnt="6"/>
      <dgm:spPr/>
    </dgm:pt>
    <dgm:pt modelId="{4F194903-0D87-43B3-B216-FBF4C68A4D12}" type="pres">
      <dgm:prSet presAssocID="{0D5D7F73-9638-4EE7-B8D7-49B849F74FE3}" presName="horz1" presStyleCnt="0"/>
      <dgm:spPr/>
    </dgm:pt>
    <dgm:pt modelId="{B9A9E073-21A2-409F-A358-B17290C96C4B}" type="pres">
      <dgm:prSet presAssocID="{0D5D7F73-9638-4EE7-B8D7-49B849F74FE3}" presName="tx1" presStyleLbl="revTx" presStyleIdx="0" presStyleCnt="6"/>
      <dgm:spPr/>
      <dgm:t>
        <a:bodyPr/>
        <a:lstStyle/>
        <a:p>
          <a:endParaRPr lang="en-US"/>
        </a:p>
      </dgm:t>
    </dgm:pt>
    <dgm:pt modelId="{63DB5DCF-1CD6-43F1-93C6-BBE2C35E2C1B}" type="pres">
      <dgm:prSet presAssocID="{0D5D7F73-9638-4EE7-B8D7-49B849F74FE3}" presName="vert1" presStyleCnt="0"/>
      <dgm:spPr/>
    </dgm:pt>
    <dgm:pt modelId="{9C1155EA-D0FB-4FF0-854E-F0C2BC4513D5}" type="pres">
      <dgm:prSet presAssocID="{DCFA8734-454B-4B76-8939-8D90D24A74D4}" presName="thickLine" presStyleLbl="alignNode1" presStyleIdx="1" presStyleCnt="6"/>
      <dgm:spPr/>
    </dgm:pt>
    <dgm:pt modelId="{C2A5460B-48E5-46B4-AF13-5A14A6907799}" type="pres">
      <dgm:prSet presAssocID="{DCFA8734-454B-4B76-8939-8D90D24A74D4}" presName="horz1" presStyleCnt="0"/>
      <dgm:spPr/>
    </dgm:pt>
    <dgm:pt modelId="{DB6E7D14-DE49-4E89-8ABD-738760E4C312}" type="pres">
      <dgm:prSet presAssocID="{DCFA8734-454B-4B76-8939-8D90D24A74D4}" presName="tx1" presStyleLbl="revTx" presStyleIdx="1" presStyleCnt="6"/>
      <dgm:spPr/>
      <dgm:t>
        <a:bodyPr/>
        <a:lstStyle/>
        <a:p>
          <a:endParaRPr lang="en-US"/>
        </a:p>
      </dgm:t>
    </dgm:pt>
    <dgm:pt modelId="{2A3A99CC-7FAC-4DFF-B769-DBA05B142467}" type="pres">
      <dgm:prSet presAssocID="{DCFA8734-454B-4B76-8939-8D90D24A74D4}" presName="vert1" presStyleCnt="0"/>
      <dgm:spPr/>
    </dgm:pt>
    <dgm:pt modelId="{FC595666-74EF-4A63-90DF-9D1189D1AF58}" type="pres">
      <dgm:prSet presAssocID="{5D380A5D-4262-4DC3-BE12-A36D73627283}" presName="thickLine" presStyleLbl="alignNode1" presStyleIdx="2" presStyleCnt="6"/>
      <dgm:spPr/>
    </dgm:pt>
    <dgm:pt modelId="{2A0B9214-E995-4032-A19B-3A70A2EF6A4A}" type="pres">
      <dgm:prSet presAssocID="{5D380A5D-4262-4DC3-BE12-A36D73627283}" presName="horz1" presStyleCnt="0"/>
      <dgm:spPr/>
    </dgm:pt>
    <dgm:pt modelId="{30FED5C3-21C2-46E7-92B5-839E7F2C992E}" type="pres">
      <dgm:prSet presAssocID="{5D380A5D-4262-4DC3-BE12-A36D73627283}" presName="tx1" presStyleLbl="revTx" presStyleIdx="2" presStyleCnt="6"/>
      <dgm:spPr/>
      <dgm:t>
        <a:bodyPr/>
        <a:lstStyle/>
        <a:p>
          <a:endParaRPr lang="en-US"/>
        </a:p>
      </dgm:t>
    </dgm:pt>
    <dgm:pt modelId="{40BA1535-F54A-41D0-A8D6-3DEBAFCDC5DC}" type="pres">
      <dgm:prSet presAssocID="{5D380A5D-4262-4DC3-BE12-A36D73627283}" presName="vert1" presStyleCnt="0"/>
      <dgm:spPr/>
    </dgm:pt>
    <dgm:pt modelId="{58315B3E-2098-48E2-BAE0-B622F34003DF}" type="pres">
      <dgm:prSet presAssocID="{772D9F7F-E0DA-4D64-B4BC-62C0B2BF9DD0}" presName="thickLine" presStyleLbl="alignNode1" presStyleIdx="3" presStyleCnt="6"/>
      <dgm:spPr/>
    </dgm:pt>
    <dgm:pt modelId="{816376A9-97CE-4AB0-8190-70610857F06C}" type="pres">
      <dgm:prSet presAssocID="{772D9F7F-E0DA-4D64-B4BC-62C0B2BF9DD0}" presName="horz1" presStyleCnt="0"/>
      <dgm:spPr/>
    </dgm:pt>
    <dgm:pt modelId="{4AC7DCAD-57A9-470D-942C-4E880A3962C8}" type="pres">
      <dgm:prSet presAssocID="{772D9F7F-E0DA-4D64-B4BC-62C0B2BF9DD0}" presName="tx1" presStyleLbl="revTx" presStyleIdx="3" presStyleCnt="6"/>
      <dgm:spPr/>
      <dgm:t>
        <a:bodyPr/>
        <a:lstStyle/>
        <a:p>
          <a:endParaRPr lang="en-US"/>
        </a:p>
      </dgm:t>
    </dgm:pt>
    <dgm:pt modelId="{9AC00509-39A0-4013-9866-A63768E68DC3}" type="pres">
      <dgm:prSet presAssocID="{772D9F7F-E0DA-4D64-B4BC-62C0B2BF9DD0}" presName="vert1" presStyleCnt="0"/>
      <dgm:spPr/>
    </dgm:pt>
    <dgm:pt modelId="{9EFF5B7A-4B89-4177-989F-B069878A74D2}" type="pres">
      <dgm:prSet presAssocID="{8F4B8A4A-F5DA-4240-92AB-155E29969F3A}" presName="thickLine" presStyleLbl="alignNode1" presStyleIdx="4" presStyleCnt="6"/>
      <dgm:spPr/>
    </dgm:pt>
    <dgm:pt modelId="{8C627ADC-7958-41B1-A65B-3F1D871EF9A6}" type="pres">
      <dgm:prSet presAssocID="{8F4B8A4A-F5DA-4240-92AB-155E29969F3A}" presName="horz1" presStyleCnt="0"/>
      <dgm:spPr/>
    </dgm:pt>
    <dgm:pt modelId="{149CA3EF-9A98-4DA8-A85B-A36C19F0D7E0}" type="pres">
      <dgm:prSet presAssocID="{8F4B8A4A-F5DA-4240-92AB-155E29969F3A}" presName="tx1" presStyleLbl="revTx" presStyleIdx="4" presStyleCnt="6"/>
      <dgm:spPr/>
      <dgm:t>
        <a:bodyPr/>
        <a:lstStyle/>
        <a:p>
          <a:endParaRPr lang="en-US"/>
        </a:p>
      </dgm:t>
    </dgm:pt>
    <dgm:pt modelId="{0D406BBC-9250-46D9-A3EB-0EBCBBB2AFD1}" type="pres">
      <dgm:prSet presAssocID="{8F4B8A4A-F5DA-4240-92AB-155E29969F3A}" presName="vert1" presStyleCnt="0"/>
      <dgm:spPr/>
    </dgm:pt>
    <dgm:pt modelId="{E64A8F1F-854A-4A44-B9FA-C4D6B787D29D}" type="pres">
      <dgm:prSet presAssocID="{DA62813B-C686-4528-9FAE-67E2B5A9830B}" presName="thickLine" presStyleLbl="alignNode1" presStyleIdx="5" presStyleCnt="6"/>
      <dgm:spPr/>
    </dgm:pt>
    <dgm:pt modelId="{646E96DB-3231-4BFF-AD22-0E61BBD2D8A5}" type="pres">
      <dgm:prSet presAssocID="{DA62813B-C686-4528-9FAE-67E2B5A9830B}" presName="horz1" presStyleCnt="0"/>
      <dgm:spPr/>
    </dgm:pt>
    <dgm:pt modelId="{0094ECDA-389C-44F2-BBD4-AF1CC8AF3C11}" type="pres">
      <dgm:prSet presAssocID="{DA62813B-C686-4528-9FAE-67E2B5A9830B}" presName="tx1" presStyleLbl="revTx" presStyleIdx="5" presStyleCnt="6"/>
      <dgm:spPr/>
      <dgm:t>
        <a:bodyPr/>
        <a:lstStyle/>
        <a:p>
          <a:endParaRPr lang="en-US"/>
        </a:p>
      </dgm:t>
    </dgm:pt>
    <dgm:pt modelId="{3F4DEE42-3576-493A-AB9A-61725CDA0986}" type="pres">
      <dgm:prSet presAssocID="{DA62813B-C686-4528-9FAE-67E2B5A9830B}" presName="vert1" presStyleCnt="0"/>
      <dgm:spPr/>
    </dgm:pt>
  </dgm:ptLst>
  <dgm:cxnLst>
    <dgm:cxn modelId="{0605E5BB-29A4-41D7-94DD-49CC5E148CE9}" srcId="{3EF76C28-5FBB-4516-92AA-D97543F2683E}" destId="{DA62813B-C686-4528-9FAE-67E2B5A9830B}" srcOrd="5" destOrd="0" parTransId="{29A7C0EE-0C17-48D7-93F9-132C8A87624D}" sibTransId="{D7E3AE20-6DAE-43E1-B2AB-A111D4C8477C}"/>
    <dgm:cxn modelId="{F908AA6E-035B-4F0C-804E-2501A093206B}" type="presOf" srcId="{772D9F7F-E0DA-4D64-B4BC-62C0B2BF9DD0}" destId="{4AC7DCAD-57A9-470D-942C-4E880A3962C8}" srcOrd="0" destOrd="0" presId="urn:microsoft.com/office/officeart/2008/layout/LinedList"/>
    <dgm:cxn modelId="{8F011B56-8F92-4B9A-825B-D6DA2BBB7548}" type="presOf" srcId="{8F4B8A4A-F5DA-4240-92AB-155E29969F3A}" destId="{149CA3EF-9A98-4DA8-A85B-A36C19F0D7E0}" srcOrd="0" destOrd="0" presId="urn:microsoft.com/office/officeart/2008/layout/LinedList"/>
    <dgm:cxn modelId="{0DDA65DD-004A-4C6F-B711-61774F5D49B7}" srcId="{3EF76C28-5FBB-4516-92AA-D97543F2683E}" destId="{DCFA8734-454B-4B76-8939-8D90D24A74D4}" srcOrd="1" destOrd="0" parTransId="{6216B5A0-5115-468B-A20E-983C156660D1}" sibTransId="{3F27EB87-2979-4B67-8077-46C5ABF35FE8}"/>
    <dgm:cxn modelId="{832E5A6F-7E81-4C90-9DA8-42AFDC34A1DF}" srcId="{3EF76C28-5FBB-4516-92AA-D97543F2683E}" destId="{772D9F7F-E0DA-4D64-B4BC-62C0B2BF9DD0}" srcOrd="3" destOrd="0" parTransId="{88B218FF-80FB-47FC-B4D8-D25453EB7ACD}" sibTransId="{EB35F821-6C1B-49F8-AFFD-EC57ECA5DA1E}"/>
    <dgm:cxn modelId="{86117587-21AA-4E5D-8EAD-232EB79D3BC4}" type="presOf" srcId="{0D5D7F73-9638-4EE7-B8D7-49B849F74FE3}" destId="{B9A9E073-21A2-409F-A358-B17290C96C4B}" srcOrd="0" destOrd="0" presId="urn:microsoft.com/office/officeart/2008/layout/LinedList"/>
    <dgm:cxn modelId="{3BCFAB87-D4DC-4DF9-AE57-924F3320F3B6}" srcId="{3EF76C28-5FBB-4516-92AA-D97543F2683E}" destId="{8F4B8A4A-F5DA-4240-92AB-155E29969F3A}" srcOrd="4" destOrd="0" parTransId="{BD850EDF-9A14-47D8-B590-115EC4F7FC67}" sibTransId="{2114CC49-EAEB-4FA6-A687-4EE16BCAA64E}"/>
    <dgm:cxn modelId="{C16F8810-8554-4C45-AE99-C2533A72B163}" type="presOf" srcId="{3EF76C28-5FBB-4516-92AA-D97543F2683E}" destId="{E4A6C250-038F-46D0-A4A7-61C3308F6AFA}" srcOrd="0" destOrd="0" presId="urn:microsoft.com/office/officeart/2008/layout/LinedList"/>
    <dgm:cxn modelId="{D5E65679-2951-4A5F-AE3A-F6546EF49D74}" type="presOf" srcId="{5D380A5D-4262-4DC3-BE12-A36D73627283}" destId="{30FED5C3-21C2-46E7-92B5-839E7F2C992E}" srcOrd="0" destOrd="0" presId="urn:microsoft.com/office/officeart/2008/layout/LinedList"/>
    <dgm:cxn modelId="{7955945A-61DA-4BC7-AA8C-D77679E2D945}" type="presOf" srcId="{DA62813B-C686-4528-9FAE-67E2B5A9830B}" destId="{0094ECDA-389C-44F2-BBD4-AF1CC8AF3C11}" srcOrd="0" destOrd="0" presId="urn:microsoft.com/office/officeart/2008/layout/LinedList"/>
    <dgm:cxn modelId="{7C6F8C2D-05CA-4E4C-A51C-59497C701249}" srcId="{3EF76C28-5FBB-4516-92AA-D97543F2683E}" destId="{5D380A5D-4262-4DC3-BE12-A36D73627283}" srcOrd="2" destOrd="0" parTransId="{811239F5-5509-46C1-A635-B360967418E4}" sibTransId="{1813F252-78E5-4D63-B064-0910E6A0A26D}"/>
    <dgm:cxn modelId="{A096C144-76DC-4C85-8166-4DF21A28C938}" type="presOf" srcId="{DCFA8734-454B-4B76-8939-8D90D24A74D4}" destId="{DB6E7D14-DE49-4E89-8ABD-738760E4C312}" srcOrd="0" destOrd="0" presId="urn:microsoft.com/office/officeart/2008/layout/LinedList"/>
    <dgm:cxn modelId="{DDC40F6A-CD69-4673-A59B-4A52BB067A43}" srcId="{3EF76C28-5FBB-4516-92AA-D97543F2683E}" destId="{0D5D7F73-9638-4EE7-B8D7-49B849F74FE3}" srcOrd="0" destOrd="0" parTransId="{69EAD645-23E4-4DD6-9B3D-7C254797752F}" sibTransId="{F1C26C29-CCB0-4394-91EA-B8BFA5A828B9}"/>
    <dgm:cxn modelId="{828FEBD9-10F6-435D-91DA-46B306D38BE4}" type="presParOf" srcId="{E4A6C250-038F-46D0-A4A7-61C3308F6AFA}" destId="{4D1CDDA7-61E6-41CD-B013-B9DEB656B760}" srcOrd="0" destOrd="0" presId="urn:microsoft.com/office/officeart/2008/layout/LinedList"/>
    <dgm:cxn modelId="{66789AC1-7E10-4E7C-B1B5-6695E7594626}" type="presParOf" srcId="{E4A6C250-038F-46D0-A4A7-61C3308F6AFA}" destId="{4F194903-0D87-43B3-B216-FBF4C68A4D12}" srcOrd="1" destOrd="0" presId="urn:microsoft.com/office/officeart/2008/layout/LinedList"/>
    <dgm:cxn modelId="{6E22F22E-1574-47D0-83E7-572C20590462}" type="presParOf" srcId="{4F194903-0D87-43B3-B216-FBF4C68A4D12}" destId="{B9A9E073-21A2-409F-A358-B17290C96C4B}" srcOrd="0" destOrd="0" presId="urn:microsoft.com/office/officeart/2008/layout/LinedList"/>
    <dgm:cxn modelId="{1283525E-1D44-4B93-B583-FC852A0C24F7}" type="presParOf" srcId="{4F194903-0D87-43B3-B216-FBF4C68A4D12}" destId="{63DB5DCF-1CD6-43F1-93C6-BBE2C35E2C1B}" srcOrd="1" destOrd="0" presId="urn:microsoft.com/office/officeart/2008/layout/LinedList"/>
    <dgm:cxn modelId="{B1FB00AD-7EFD-4C92-B7AE-BB6AC9918500}" type="presParOf" srcId="{E4A6C250-038F-46D0-A4A7-61C3308F6AFA}" destId="{9C1155EA-D0FB-4FF0-854E-F0C2BC4513D5}" srcOrd="2" destOrd="0" presId="urn:microsoft.com/office/officeart/2008/layout/LinedList"/>
    <dgm:cxn modelId="{FB536C60-585D-41BD-A5FE-6E51486F7893}" type="presParOf" srcId="{E4A6C250-038F-46D0-A4A7-61C3308F6AFA}" destId="{C2A5460B-48E5-46B4-AF13-5A14A6907799}" srcOrd="3" destOrd="0" presId="urn:microsoft.com/office/officeart/2008/layout/LinedList"/>
    <dgm:cxn modelId="{615D733A-C34F-4A0E-8E6E-F00F75681867}" type="presParOf" srcId="{C2A5460B-48E5-46B4-AF13-5A14A6907799}" destId="{DB6E7D14-DE49-4E89-8ABD-738760E4C312}" srcOrd="0" destOrd="0" presId="urn:microsoft.com/office/officeart/2008/layout/LinedList"/>
    <dgm:cxn modelId="{7280A063-53B8-4CDE-93FF-BC21F4C8CB09}" type="presParOf" srcId="{C2A5460B-48E5-46B4-AF13-5A14A6907799}" destId="{2A3A99CC-7FAC-4DFF-B769-DBA05B142467}" srcOrd="1" destOrd="0" presId="urn:microsoft.com/office/officeart/2008/layout/LinedList"/>
    <dgm:cxn modelId="{9E3DEE85-6F10-47BC-8C78-B69C23A25A7D}" type="presParOf" srcId="{E4A6C250-038F-46D0-A4A7-61C3308F6AFA}" destId="{FC595666-74EF-4A63-90DF-9D1189D1AF58}" srcOrd="4" destOrd="0" presId="urn:microsoft.com/office/officeart/2008/layout/LinedList"/>
    <dgm:cxn modelId="{4627DDD9-0C1F-4E00-B36E-2432BEDF3DCE}" type="presParOf" srcId="{E4A6C250-038F-46D0-A4A7-61C3308F6AFA}" destId="{2A0B9214-E995-4032-A19B-3A70A2EF6A4A}" srcOrd="5" destOrd="0" presId="urn:microsoft.com/office/officeart/2008/layout/LinedList"/>
    <dgm:cxn modelId="{73AA5B19-9AD1-4A73-A7B5-2FCB0DF9409C}" type="presParOf" srcId="{2A0B9214-E995-4032-A19B-3A70A2EF6A4A}" destId="{30FED5C3-21C2-46E7-92B5-839E7F2C992E}" srcOrd="0" destOrd="0" presId="urn:microsoft.com/office/officeart/2008/layout/LinedList"/>
    <dgm:cxn modelId="{C6EBD02F-6313-463C-9AA4-554FDD176FF3}" type="presParOf" srcId="{2A0B9214-E995-4032-A19B-3A70A2EF6A4A}" destId="{40BA1535-F54A-41D0-A8D6-3DEBAFCDC5DC}" srcOrd="1" destOrd="0" presId="urn:microsoft.com/office/officeart/2008/layout/LinedList"/>
    <dgm:cxn modelId="{CBBA5E40-61CC-4F08-B97B-7DE9E0C6D68C}" type="presParOf" srcId="{E4A6C250-038F-46D0-A4A7-61C3308F6AFA}" destId="{58315B3E-2098-48E2-BAE0-B622F34003DF}" srcOrd="6" destOrd="0" presId="urn:microsoft.com/office/officeart/2008/layout/LinedList"/>
    <dgm:cxn modelId="{223C1420-9EB3-4047-9804-0246847A97E1}" type="presParOf" srcId="{E4A6C250-038F-46D0-A4A7-61C3308F6AFA}" destId="{816376A9-97CE-4AB0-8190-70610857F06C}" srcOrd="7" destOrd="0" presId="urn:microsoft.com/office/officeart/2008/layout/LinedList"/>
    <dgm:cxn modelId="{41901EB3-495A-435A-961D-66D446ACA730}" type="presParOf" srcId="{816376A9-97CE-4AB0-8190-70610857F06C}" destId="{4AC7DCAD-57A9-470D-942C-4E880A3962C8}" srcOrd="0" destOrd="0" presId="urn:microsoft.com/office/officeart/2008/layout/LinedList"/>
    <dgm:cxn modelId="{965B0B6A-1751-4B1E-B82D-93A0ECA4B4BF}" type="presParOf" srcId="{816376A9-97CE-4AB0-8190-70610857F06C}" destId="{9AC00509-39A0-4013-9866-A63768E68DC3}" srcOrd="1" destOrd="0" presId="urn:microsoft.com/office/officeart/2008/layout/LinedList"/>
    <dgm:cxn modelId="{3ACE37DF-3104-4068-847F-E1441F8E1E53}" type="presParOf" srcId="{E4A6C250-038F-46D0-A4A7-61C3308F6AFA}" destId="{9EFF5B7A-4B89-4177-989F-B069878A74D2}" srcOrd="8" destOrd="0" presId="urn:microsoft.com/office/officeart/2008/layout/LinedList"/>
    <dgm:cxn modelId="{9FE7EC1B-0AC3-4BA5-A859-79E0E6699F75}" type="presParOf" srcId="{E4A6C250-038F-46D0-A4A7-61C3308F6AFA}" destId="{8C627ADC-7958-41B1-A65B-3F1D871EF9A6}" srcOrd="9" destOrd="0" presId="urn:microsoft.com/office/officeart/2008/layout/LinedList"/>
    <dgm:cxn modelId="{7080FAC6-C2B9-4DAD-9782-08EE69EF9B22}" type="presParOf" srcId="{8C627ADC-7958-41B1-A65B-3F1D871EF9A6}" destId="{149CA3EF-9A98-4DA8-A85B-A36C19F0D7E0}" srcOrd="0" destOrd="0" presId="urn:microsoft.com/office/officeart/2008/layout/LinedList"/>
    <dgm:cxn modelId="{F7BA0F6D-C356-412E-8F0F-ECF14977E95C}" type="presParOf" srcId="{8C627ADC-7958-41B1-A65B-3F1D871EF9A6}" destId="{0D406BBC-9250-46D9-A3EB-0EBCBBB2AFD1}" srcOrd="1" destOrd="0" presId="urn:microsoft.com/office/officeart/2008/layout/LinedList"/>
    <dgm:cxn modelId="{D8A2DA37-2400-42A4-813F-4FA4164E5D39}" type="presParOf" srcId="{E4A6C250-038F-46D0-A4A7-61C3308F6AFA}" destId="{E64A8F1F-854A-4A44-B9FA-C4D6B787D29D}" srcOrd="10" destOrd="0" presId="urn:microsoft.com/office/officeart/2008/layout/LinedList"/>
    <dgm:cxn modelId="{4CE3237B-A48C-40E7-9C60-B0B6B4004B3D}" type="presParOf" srcId="{E4A6C250-038F-46D0-A4A7-61C3308F6AFA}" destId="{646E96DB-3231-4BFF-AD22-0E61BBD2D8A5}" srcOrd="11" destOrd="0" presId="urn:microsoft.com/office/officeart/2008/layout/LinedList"/>
    <dgm:cxn modelId="{E25FBA87-1516-47E4-976C-6C553EA77983}" type="presParOf" srcId="{646E96DB-3231-4BFF-AD22-0E61BBD2D8A5}" destId="{0094ECDA-389C-44F2-BBD4-AF1CC8AF3C11}" srcOrd="0" destOrd="0" presId="urn:microsoft.com/office/officeart/2008/layout/LinedList"/>
    <dgm:cxn modelId="{7D74D890-84F4-4811-9726-B3BBCDED8D89}" type="presParOf" srcId="{646E96DB-3231-4BFF-AD22-0E61BBD2D8A5}" destId="{3F4DEE42-3576-493A-AB9A-61725CDA098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093B72-5C18-42D3-81DC-6658D0BE08A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5E9EB9B-B51B-4DA2-ACDD-824EB2D06780}">
      <dgm:prSet/>
      <dgm:spPr/>
      <dgm:t>
        <a:bodyPr/>
        <a:lstStyle/>
        <a:p>
          <a:r>
            <a:rPr lang="en-US" dirty="0"/>
            <a:t>Master your Body Language</a:t>
          </a:r>
        </a:p>
      </dgm:t>
    </dgm:pt>
    <dgm:pt modelId="{709BB2D6-405C-4DD5-9DCC-EEDD0FABD7A5}" type="parTrans" cxnId="{8742D696-EF2A-42E4-88CE-CABF7D4BB479}">
      <dgm:prSet/>
      <dgm:spPr/>
      <dgm:t>
        <a:bodyPr/>
        <a:lstStyle/>
        <a:p>
          <a:endParaRPr lang="en-US"/>
        </a:p>
      </dgm:t>
    </dgm:pt>
    <dgm:pt modelId="{33768395-C5C6-4B3C-B4FE-0C5E047CBFAF}" type="sibTrans" cxnId="{8742D696-EF2A-42E4-88CE-CABF7D4BB479}">
      <dgm:prSet/>
      <dgm:spPr/>
      <dgm:t>
        <a:bodyPr/>
        <a:lstStyle/>
        <a:p>
          <a:endParaRPr lang="en-US"/>
        </a:p>
      </dgm:t>
    </dgm:pt>
    <dgm:pt modelId="{7A66AFC6-C6DF-4501-95B9-D5256222D279}">
      <dgm:prSet/>
      <dgm:spPr/>
      <dgm:t>
        <a:bodyPr/>
        <a:lstStyle/>
        <a:p>
          <a:r>
            <a:rPr lang="en-US"/>
            <a:t>Learn to empathize with customer</a:t>
          </a:r>
        </a:p>
      </dgm:t>
    </dgm:pt>
    <dgm:pt modelId="{23B1F0E1-3ABA-4003-B87E-0F71B7ED5F11}" type="parTrans" cxnId="{C0DE2142-4E48-4A19-99A7-008A2BAF148C}">
      <dgm:prSet/>
      <dgm:spPr/>
      <dgm:t>
        <a:bodyPr/>
        <a:lstStyle/>
        <a:p>
          <a:endParaRPr lang="en-US"/>
        </a:p>
      </dgm:t>
    </dgm:pt>
    <dgm:pt modelId="{698FF16D-01A7-4DC3-8BBD-145C377DD0B0}" type="sibTrans" cxnId="{C0DE2142-4E48-4A19-99A7-008A2BAF148C}">
      <dgm:prSet/>
      <dgm:spPr/>
      <dgm:t>
        <a:bodyPr/>
        <a:lstStyle/>
        <a:p>
          <a:endParaRPr lang="en-US"/>
        </a:p>
      </dgm:t>
    </dgm:pt>
    <dgm:pt modelId="{FFC5FF93-A894-4099-A3AF-511335965090}">
      <dgm:prSet/>
      <dgm:spPr/>
      <dgm:t>
        <a:bodyPr/>
        <a:lstStyle/>
        <a:p>
          <a:r>
            <a:rPr lang="en-US"/>
            <a:t>Never stop improving your knowledge</a:t>
          </a:r>
        </a:p>
      </dgm:t>
    </dgm:pt>
    <dgm:pt modelId="{246CC559-7CA7-49F1-A7FF-35A399CF70F3}" type="parTrans" cxnId="{534EF186-4E0B-4F60-9709-D7E97A37C0C6}">
      <dgm:prSet/>
      <dgm:spPr/>
      <dgm:t>
        <a:bodyPr/>
        <a:lstStyle/>
        <a:p>
          <a:endParaRPr lang="en-US"/>
        </a:p>
      </dgm:t>
    </dgm:pt>
    <dgm:pt modelId="{9D1D05F7-0B2C-4AF0-876C-A23687F505E6}" type="sibTrans" cxnId="{534EF186-4E0B-4F60-9709-D7E97A37C0C6}">
      <dgm:prSet/>
      <dgm:spPr/>
      <dgm:t>
        <a:bodyPr/>
        <a:lstStyle/>
        <a:p>
          <a:endParaRPr lang="en-US"/>
        </a:p>
      </dgm:t>
    </dgm:pt>
    <dgm:pt modelId="{705CC36A-D84A-442A-A36E-D75514006339}">
      <dgm:prSet/>
      <dgm:spPr/>
      <dgm:t>
        <a:bodyPr/>
        <a:lstStyle/>
        <a:p>
          <a:r>
            <a:rPr lang="en-US"/>
            <a:t>Get down to specifics</a:t>
          </a:r>
        </a:p>
      </dgm:t>
    </dgm:pt>
    <dgm:pt modelId="{D261AFD0-E485-444E-B27A-850F95F6AF19}" type="parTrans" cxnId="{B7B9500D-D54D-44FD-AFAB-98811F92E6DE}">
      <dgm:prSet/>
      <dgm:spPr/>
      <dgm:t>
        <a:bodyPr/>
        <a:lstStyle/>
        <a:p>
          <a:endParaRPr lang="en-US"/>
        </a:p>
      </dgm:t>
    </dgm:pt>
    <dgm:pt modelId="{160A16B5-084C-48E1-87B7-E1AC6CBAD672}" type="sibTrans" cxnId="{B7B9500D-D54D-44FD-AFAB-98811F92E6DE}">
      <dgm:prSet/>
      <dgm:spPr/>
      <dgm:t>
        <a:bodyPr/>
        <a:lstStyle/>
        <a:p>
          <a:endParaRPr lang="en-US"/>
        </a:p>
      </dgm:t>
    </dgm:pt>
    <dgm:pt modelId="{07F43467-792C-42D7-BCD0-6FFD5937B9A5}">
      <dgm:prSet/>
      <dgm:spPr/>
      <dgm:t>
        <a:bodyPr/>
        <a:lstStyle/>
        <a:p>
          <a:r>
            <a:rPr lang="en-US"/>
            <a:t>Be honest about what you don’t know</a:t>
          </a:r>
        </a:p>
      </dgm:t>
    </dgm:pt>
    <dgm:pt modelId="{B95F3F37-5E02-4EAD-BED0-CDF1C46AFDFA}" type="parTrans" cxnId="{0F7BB350-BB1E-48C2-9B22-E5D644D2CE8C}">
      <dgm:prSet/>
      <dgm:spPr/>
      <dgm:t>
        <a:bodyPr/>
        <a:lstStyle/>
        <a:p>
          <a:endParaRPr lang="en-US"/>
        </a:p>
      </dgm:t>
    </dgm:pt>
    <dgm:pt modelId="{C1DA5407-8873-4B07-8112-55C7B1D9A3C1}" type="sibTrans" cxnId="{0F7BB350-BB1E-48C2-9B22-E5D644D2CE8C}">
      <dgm:prSet/>
      <dgm:spPr/>
      <dgm:t>
        <a:bodyPr/>
        <a:lstStyle/>
        <a:p>
          <a:endParaRPr lang="en-US"/>
        </a:p>
      </dgm:t>
    </dgm:pt>
    <dgm:pt modelId="{9E374B40-C026-4181-8E3A-EDEECE46C714}">
      <dgm:prSet/>
      <dgm:spPr/>
      <dgm:t>
        <a:bodyPr/>
        <a:lstStyle/>
        <a:p>
          <a:r>
            <a:rPr lang="en-US"/>
            <a:t>Be inquisitive</a:t>
          </a:r>
        </a:p>
      </dgm:t>
    </dgm:pt>
    <dgm:pt modelId="{84660DB2-0702-42FA-B801-67B694C6ED4A}" type="parTrans" cxnId="{553C2BC2-1D3B-48EE-8577-79476CAB6058}">
      <dgm:prSet/>
      <dgm:spPr/>
      <dgm:t>
        <a:bodyPr/>
        <a:lstStyle/>
        <a:p>
          <a:endParaRPr lang="en-US"/>
        </a:p>
      </dgm:t>
    </dgm:pt>
    <dgm:pt modelId="{6009D514-CA66-44A3-B0CF-E6474490CAC5}" type="sibTrans" cxnId="{553C2BC2-1D3B-48EE-8577-79476CAB6058}">
      <dgm:prSet/>
      <dgm:spPr/>
      <dgm:t>
        <a:bodyPr/>
        <a:lstStyle/>
        <a:p>
          <a:endParaRPr lang="en-US"/>
        </a:p>
      </dgm:t>
    </dgm:pt>
    <dgm:pt modelId="{FF083AD3-4E77-4A23-9E4D-A6BA0C16D113}">
      <dgm:prSet/>
      <dgm:spPr/>
      <dgm:t>
        <a:bodyPr/>
        <a:lstStyle/>
        <a:p>
          <a:r>
            <a:rPr lang="en-US"/>
            <a:t>Be prepared</a:t>
          </a:r>
        </a:p>
      </dgm:t>
    </dgm:pt>
    <dgm:pt modelId="{60D0FF6C-71ED-4DF6-9599-D61F984F3BC6}" type="parTrans" cxnId="{F14765DD-A7AB-486F-A1E7-EFBBD0F70697}">
      <dgm:prSet/>
      <dgm:spPr/>
      <dgm:t>
        <a:bodyPr/>
        <a:lstStyle/>
        <a:p>
          <a:endParaRPr lang="en-US"/>
        </a:p>
      </dgm:t>
    </dgm:pt>
    <dgm:pt modelId="{4214F502-EEB1-4F2B-8C8B-C383E7CEB23C}" type="sibTrans" cxnId="{F14765DD-A7AB-486F-A1E7-EFBBD0F70697}">
      <dgm:prSet/>
      <dgm:spPr/>
      <dgm:t>
        <a:bodyPr/>
        <a:lstStyle/>
        <a:p>
          <a:endParaRPr lang="en-US"/>
        </a:p>
      </dgm:t>
    </dgm:pt>
    <dgm:pt modelId="{6193C004-BF41-49DD-BD90-0244EA4D45D1}" type="pres">
      <dgm:prSet presAssocID="{8C093B72-5C18-42D3-81DC-6658D0BE08A7}" presName="vert0" presStyleCnt="0">
        <dgm:presLayoutVars>
          <dgm:dir/>
          <dgm:animOne val="branch"/>
          <dgm:animLvl val="lvl"/>
        </dgm:presLayoutVars>
      </dgm:prSet>
      <dgm:spPr/>
      <dgm:t>
        <a:bodyPr/>
        <a:lstStyle/>
        <a:p>
          <a:endParaRPr lang="en-US"/>
        </a:p>
      </dgm:t>
    </dgm:pt>
    <dgm:pt modelId="{DF1BC97D-B87B-4BC4-A4F4-5B5D41396B8D}" type="pres">
      <dgm:prSet presAssocID="{45E9EB9B-B51B-4DA2-ACDD-824EB2D06780}" presName="thickLine" presStyleLbl="alignNode1" presStyleIdx="0" presStyleCnt="7"/>
      <dgm:spPr/>
    </dgm:pt>
    <dgm:pt modelId="{10A0C0D1-611A-4031-AD11-1F28C9CB70F9}" type="pres">
      <dgm:prSet presAssocID="{45E9EB9B-B51B-4DA2-ACDD-824EB2D06780}" presName="horz1" presStyleCnt="0"/>
      <dgm:spPr/>
    </dgm:pt>
    <dgm:pt modelId="{205C3F61-1009-4000-8B0F-CEAC261DCB3F}" type="pres">
      <dgm:prSet presAssocID="{45E9EB9B-B51B-4DA2-ACDD-824EB2D06780}" presName="tx1" presStyleLbl="revTx" presStyleIdx="0" presStyleCnt="7"/>
      <dgm:spPr/>
      <dgm:t>
        <a:bodyPr/>
        <a:lstStyle/>
        <a:p>
          <a:endParaRPr lang="en-US"/>
        </a:p>
      </dgm:t>
    </dgm:pt>
    <dgm:pt modelId="{D4EFA8CC-0615-47E4-89FF-9545B0001F62}" type="pres">
      <dgm:prSet presAssocID="{45E9EB9B-B51B-4DA2-ACDD-824EB2D06780}" presName="vert1" presStyleCnt="0"/>
      <dgm:spPr/>
    </dgm:pt>
    <dgm:pt modelId="{D45790A3-0E38-4004-A381-B86D6534C8A3}" type="pres">
      <dgm:prSet presAssocID="{7A66AFC6-C6DF-4501-95B9-D5256222D279}" presName="thickLine" presStyleLbl="alignNode1" presStyleIdx="1" presStyleCnt="7"/>
      <dgm:spPr/>
    </dgm:pt>
    <dgm:pt modelId="{9946C71A-512E-459E-BA69-F158ABB3CFA8}" type="pres">
      <dgm:prSet presAssocID="{7A66AFC6-C6DF-4501-95B9-D5256222D279}" presName="horz1" presStyleCnt="0"/>
      <dgm:spPr/>
    </dgm:pt>
    <dgm:pt modelId="{A9D1A55C-18BC-45E9-AA50-E061E824C6C5}" type="pres">
      <dgm:prSet presAssocID="{7A66AFC6-C6DF-4501-95B9-D5256222D279}" presName="tx1" presStyleLbl="revTx" presStyleIdx="1" presStyleCnt="7"/>
      <dgm:spPr/>
      <dgm:t>
        <a:bodyPr/>
        <a:lstStyle/>
        <a:p>
          <a:endParaRPr lang="en-US"/>
        </a:p>
      </dgm:t>
    </dgm:pt>
    <dgm:pt modelId="{C36064A0-E8B1-4D2B-A5E7-627A077A8E8C}" type="pres">
      <dgm:prSet presAssocID="{7A66AFC6-C6DF-4501-95B9-D5256222D279}" presName="vert1" presStyleCnt="0"/>
      <dgm:spPr/>
    </dgm:pt>
    <dgm:pt modelId="{9131EE6D-7D6A-4824-A857-A6EA324ADB59}" type="pres">
      <dgm:prSet presAssocID="{FFC5FF93-A894-4099-A3AF-511335965090}" presName="thickLine" presStyleLbl="alignNode1" presStyleIdx="2" presStyleCnt="7"/>
      <dgm:spPr/>
    </dgm:pt>
    <dgm:pt modelId="{9E19EDDF-F1F2-4C5F-BC75-B1283B86FC0F}" type="pres">
      <dgm:prSet presAssocID="{FFC5FF93-A894-4099-A3AF-511335965090}" presName="horz1" presStyleCnt="0"/>
      <dgm:spPr/>
    </dgm:pt>
    <dgm:pt modelId="{BD2E1DDF-667B-42CA-8475-3ABBDDB0E02D}" type="pres">
      <dgm:prSet presAssocID="{FFC5FF93-A894-4099-A3AF-511335965090}" presName="tx1" presStyleLbl="revTx" presStyleIdx="2" presStyleCnt="7"/>
      <dgm:spPr/>
      <dgm:t>
        <a:bodyPr/>
        <a:lstStyle/>
        <a:p>
          <a:endParaRPr lang="en-US"/>
        </a:p>
      </dgm:t>
    </dgm:pt>
    <dgm:pt modelId="{5D53002D-C3FC-4FDC-8EBC-62F9B9284D4B}" type="pres">
      <dgm:prSet presAssocID="{FFC5FF93-A894-4099-A3AF-511335965090}" presName="vert1" presStyleCnt="0"/>
      <dgm:spPr/>
    </dgm:pt>
    <dgm:pt modelId="{0C3AB1E6-0AE7-403E-AA49-AF2BCB644044}" type="pres">
      <dgm:prSet presAssocID="{705CC36A-D84A-442A-A36E-D75514006339}" presName="thickLine" presStyleLbl="alignNode1" presStyleIdx="3" presStyleCnt="7"/>
      <dgm:spPr/>
    </dgm:pt>
    <dgm:pt modelId="{177F78B5-2CE4-40ED-AA64-C39A100B7448}" type="pres">
      <dgm:prSet presAssocID="{705CC36A-D84A-442A-A36E-D75514006339}" presName="horz1" presStyleCnt="0"/>
      <dgm:spPr/>
    </dgm:pt>
    <dgm:pt modelId="{5AFDABDE-E381-4E90-BBA9-19AF6EEAB33E}" type="pres">
      <dgm:prSet presAssocID="{705CC36A-D84A-442A-A36E-D75514006339}" presName="tx1" presStyleLbl="revTx" presStyleIdx="3" presStyleCnt="7"/>
      <dgm:spPr/>
      <dgm:t>
        <a:bodyPr/>
        <a:lstStyle/>
        <a:p>
          <a:endParaRPr lang="en-US"/>
        </a:p>
      </dgm:t>
    </dgm:pt>
    <dgm:pt modelId="{4A11395D-BD13-4265-8EFE-FE2313499044}" type="pres">
      <dgm:prSet presAssocID="{705CC36A-D84A-442A-A36E-D75514006339}" presName="vert1" presStyleCnt="0"/>
      <dgm:spPr/>
    </dgm:pt>
    <dgm:pt modelId="{D4AA3A07-76AC-4A98-A849-7AADA779CA0B}" type="pres">
      <dgm:prSet presAssocID="{07F43467-792C-42D7-BCD0-6FFD5937B9A5}" presName="thickLine" presStyleLbl="alignNode1" presStyleIdx="4" presStyleCnt="7"/>
      <dgm:spPr/>
    </dgm:pt>
    <dgm:pt modelId="{63FCFDD8-2399-41B8-B6CD-9ADE75DD7AB2}" type="pres">
      <dgm:prSet presAssocID="{07F43467-792C-42D7-BCD0-6FFD5937B9A5}" presName="horz1" presStyleCnt="0"/>
      <dgm:spPr/>
    </dgm:pt>
    <dgm:pt modelId="{C69FABC3-9528-43D9-ADA6-E40EC5DD3049}" type="pres">
      <dgm:prSet presAssocID="{07F43467-792C-42D7-BCD0-6FFD5937B9A5}" presName="tx1" presStyleLbl="revTx" presStyleIdx="4" presStyleCnt="7"/>
      <dgm:spPr/>
      <dgm:t>
        <a:bodyPr/>
        <a:lstStyle/>
        <a:p>
          <a:endParaRPr lang="en-US"/>
        </a:p>
      </dgm:t>
    </dgm:pt>
    <dgm:pt modelId="{A54D6E91-FE02-491A-9401-ECD893000607}" type="pres">
      <dgm:prSet presAssocID="{07F43467-792C-42D7-BCD0-6FFD5937B9A5}" presName="vert1" presStyleCnt="0"/>
      <dgm:spPr/>
    </dgm:pt>
    <dgm:pt modelId="{E1A48778-4420-448D-9558-623384B25233}" type="pres">
      <dgm:prSet presAssocID="{9E374B40-C026-4181-8E3A-EDEECE46C714}" presName="thickLine" presStyleLbl="alignNode1" presStyleIdx="5" presStyleCnt="7"/>
      <dgm:spPr/>
    </dgm:pt>
    <dgm:pt modelId="{D0D6AE64-54E7-4DA3-859B-B67D1C978898}" type="pres">
      <dgm:prSet presAssocID="{9E374B40-C026-4181-8E3A-EDEECE46C714}" presName="horz1" presStyleCnt="0"/>
      <dgm:spPr/>
    </dgm:pt>
    <dgm:pt modelId="{073DA66F-686C-44B0-88AE-EF73D71B3B4A}" type="pres">
      <dgm:prSet presAssocID="{9E374B40-C026-4181-8E3A-EDEECE46C714}" presName="tx1" presStyleLbl="revTx" presStyleIdx="5" presStyleCnt="7"/>
      <dgm:spPr/>
      <dgm:t>
        <a:bodyPr/>
        <a:lstStyle/>
        <a:p>
          <a:endParaRPr lang="en-US"/>
        </a:p>
      </dgm:t>
    </dgm:pt>
    <dgm:pt modelId="{00DC24D1-D05F-498A-AEAD-755A1762179C}" type="pres">
      <dgm:prSet presAssocID="{9E374B40-C026-4181-8E3A-EDEECE46C714}" presName="vert1" presStyleCnt="0"/>
      <dgm:spPr/>
    </dgm:pt>
    <dgm:pt modelId="{B0D345A0-B96A-40DE-8C62-0763A6318F2A}" type="pres">
      <dgm:prSet presAssocID="{FF083AD3-4E77-4A23-9E4D-A6BA0C16D113}" presName="thickLine" presStyleLbl="alignNode1" presStyleIdx="6" presStyleCnt="7"/>
      <dgm:spPr/>
    </dgm:pt>
    <dgm:pt modelId="{A9DD5A80-B670-4F7C-98AE-454A72F1D0AD}" type="pres">
      <dgm:prSet presAssocID="{FF083AD3-4E77-4A23-9E4D-A6BA0C16D113}" presName="horz1" presStyleCnt="0"/>
      <dgm:spPr/>
    </dgm:pt>
    <dgm:pt modelId="{68D09B51-CD87-427E-97CD-069E6728ED11}" type="pres">
      <dgm:prSet presAssocID="{FF083AD3-4E77-4A23-9E4D-A6BA0C16D113}" presName="tx1" presStyleLbl="revTx" presStyleIdx="6" presStyleCnt="7"/>
      <dgm:spPr/>
      <dgm:t>
        <a:bodyPr/>
        <a:lstStyle/>
        <a:p>
          <a:endParaRPr lang="en-US"/>
        </a:p>
      </dgm:t>
    </dgm:pt>
    <dgm:pt modelId="{2DB9E2AA-199D-4801-8498-25A4B91F9D13}" type="pres">
      <dgm:prSet presAssocID="{FF083AD3-4E77-4A23-9E4D-A6BA0C16D113}" presName="vert1" presStyleCnt="0"/>
      <dgm:spPr/>
    </dgm:pt>
  </dgm:ptLst>
  <dgm:cxnLst>
    <dgm:cxn modelId="{BF8BDCDB-E5EA-458E-8C67-B818AADCACBD}" type="presOf" srcId="{07F43467-792C-42D7-BCD0-6FFD5937B9A5}" destId="{C69FABC3-9528-43D9-ADA6-E40EC5DD3049}" srcOrd="0" destOrd="0" presId="urn:microsoft.com/office/officeart/2008/layout/LinedList"/>
    <dgm:cxn modelId="{835337D7-61A6-4CE2-B180-D1B527F45923}" type="presOf" srcId="{705CC36A-D84A-442A-A36E-D75514006339}" destId="{5AFDABDE-E381-4E90-BBA9-19AF6EEAB33E}" srcOrd="0" destOrd="0" presId="urn:microsoft.com/office/officeart/2008/layout/LinedList"/>
    <dgm:cxn modelId="{8742D696-EF2A-42E4-88CE-CABF7D4BB479}" srcId="{8C093B72-5C18-42D3-81DC-6658D0BE08A7}" destId="{45E9EB9B-B51B-4DA2-ACDD-824EB2D06780}" srcOrd="0" destOrd="0" parTransId="{709BB2D6-405C-4DD5-9DCC-EEDD0FABD7A5}" sibTransId="{33768395-C5C6-4B3C-B4FE-0C5E047CBFAF}"/>
    <dgm:cxn modelId="{78E219CB-D20B-4331-A446-62D01F8D7DEC}" type="presOf" srcId="{45E9EB9B-B51B-4DA2-ACDD-824EB2D06780}" destId="{205C3F61-1009-4000-8B0F-CEAC261DCB3F}" srcOrd="0" destOrd="0" presId="urn:microsoft.com/office/officeart/2008/layout/LinedList"/>
    <dgm:cxn modelId="{292D48C4-44CE-4C18-8ED5-3AFC78CB0530}" type="presOf" srcId="{8C093B72-5C18-42D3-81DC-6658D0BE08A7}" destId="{6193C004-BF41-49DD-BD90-0244EA4D45D1}" srcOrd="0" destOrd="0" presId="urn:microsoft.com/office/officeart/2008/layout/LinedList"/>
    <dgm:cxn modelId="{C0DE2142-4E48-4A19-99A7-008A2BAF148C}" srcId="{8C093B72-5C18-42D3-81DC-6658D0BE08A7}" destId="{7A66AFC6-C6DF-4501-95B9-D5256222D279}" srcOrd="1" destOrd="0" parTransId="{23B1F0E1-3ABA-4003-B87E-0F71B7ED5F11}" sibTransId="{698FF16D-01A7-4DC3-8BBD-145C377DD0B0}"/>
    <dgm:cxn modelId="{B7B9500D-D54D-44FD-AFAB-98811F92E6DE}" srcId="{8C093B72-5C18-42D3-81DC-6658D0BE08A7}" destId="{705CC36A-D84A-442A-A36E-D75514006339}" srcOrd="3" destOrd="0" parTransId="{D261AFD0-E485-444E-B27A-850F95F6AF19}" sibTransId="{160A16B5-084C-48E1-87B7-E1AC6CBAD672}"/>
    <dgm:cxn modelId="{534EF186-4E0B-4F60-9709-D7E97A37C0C6}" srcId="{8C093B72-5C18-42D3-81DC-6658D0BE08A7}" destId="{FFC5FF93-A894-4099-A3AF-511335965090}" srcOrd="2" destOrd="0" parTransId="{246CC559-7CA7-49F1-A7FF-35A399CF70F3}" sibTransId="{9D1D05F7-0B2C-4AF0-876C-A23687F505E6}"/>
    <dgm:cxn modelId="{0F7BB350-BB1E-48C2-9B22-E5D644D2CE8C}" srcId="{8C093B72-5C18-42D3-81DC-6658D0BE08A7}" destId="{07F43467-792C-42D7-BCD0-6FFD5937B9A5}" srcOrd="4" destOrd="0" parTransId="{B95F3F37-5E02-4EAD-BED0-CDF1C46AFDFA}" sibTransId="{C1DA5407-8873-4B07-8112-55C7B1D9A3C1}"/>
    <dgm:cxn modelId="{F7F26FE9-C982-4A6A-8C08-DE1F62CEB18C}" type="presOf" srcId="{FF083AD3-4E77-4A23-9E4D-A6BA0C16D113}" destId="{68D09B51-CD87-427E-97CD-069E6728ED11}" srcOrd="0" destOrd="0" presId="urn:microsoft.com/office/officeart/2008/layout/LinedList"/>
    <dgm:cxn modelId="{F14765DD-A7AB-486F-A1E7-EFBBD0F70697}" srcId="{8C093B72-5C18-42D3-81DC-6658D0BE08A7}" destId="{FF083AD3-4E77-4A23-9E4D-A6BA0C16D113}" srcOrd="6" destOrd="0" parTransId="{60D0FF6C-71ED-4DF6-9599-D61F984F3BC6}" sibTransId="{4214F502-EEB1-4F2B-8C8B-C383E7CEB23C}"/>
    <dgm:cxn modelId="{AC744CED-49A9-483B-B5AB-EC3F2C42D5DA}" type="presOf" srcId="{FFC5FF93-A894-4099-A3AF-511335965090}" destId="{BD2E1DDF-667B-42CA-8475-3ABBDDB0E02D}" srcOrd="0" destOrd="0" presId="urn:microsoft.com/office/officeart/2008/layout/LinedList"/>
    <dgm:cxn modelId="{2CC2DDEE-816F-4667-876B-AA84AB55DA60}" type="presOf" srcId="{7A66AFC6-C6DF-4501-95B9-D5256222D279}" destId="{A9D1A55C-18BC-45E9-AA50-E061E824C6C5}" srcOrd="0" destOrd="0" presId="urn:microsoft.com/office/officeart/2008/layout/LinedList"/>
    <dgm:cxn modelId="{553C2BC2-1D3B-48EE-8577-79476CAB6058}" srcId="{8C093B72-5C18-42D3-81DC-6658D0BE08A7}" destId="{9E374B40-C026-4181-8E3A-EDEECE46C714}" srcOrd="5" destOrd="0" parTransId="{84660DB2-0702-42FA-B801-67B694C6ED4A}" sibTransId="{6009D514-CA66-44A3-B0CF-E6474490CAC5}"/>
    <dgm:cxn modelId="{04DBF900-9DFA-49BD-AD06-7F70AD431BE9}" type="presOf" srcId="{9E374B40-C026-4181-8E3A-EDEECE46C714}" destId="{073DA66F-686C-44B0-88AE-EF73D71B3B4A}" srcOrd="0" destOrd="0" presId="urn:microsoft.com/office/officeart/2008/layout/LinedList"/>
    <dgm:cxn modelId="{CEB2A660-9C92-43DD-9A5D-A3BBAB762ACE}" type="presParOf" srcId="{6193C004-BF41-49DD-BD90-0244EA4D45D1}" destId="{DF1BC97D-B87B-4BC4-A4F4-5B5D41396B8D}" srcOrd="0" destOrd="0" presId="urn:microsoft.com/office/officeart/2008/layout/LinedList"/>
    <dgm:cxn modelId="{545EC11E-F78B-468A-93DD-E7AE5D284DF7}" type="presParOf" srcId="{6193C004-BF41-49DD-BD90-0244EA4D45D1}" destId="{10A0C0D1-611A-4031-AD11-1F28C9CB70F9}" srcOrd="1" destOrd="0" presId="urn:microsoft.com/office/officeart/2008/layout/LinedList"/>
    <dgm:cxn modelId="{A4B151A8-D6F3-4E00-A0CB-B9D90685EB55}" type="presParOf" srcId="{10A0C0D1-611A-4031-AD11-1F28C9CB70F9}" destId="{205C3F61-1009-4000-8B0F-CEAC261DCB3F}" srcOrd="0" destOrd="0" presId="urn:microsoft.com/office/officeart/2008/layout/LinedList"/>
    <dgm:cxn modelId="{9700E768-C4E6-4BF9-9AED-61539614DF07}" type="presParOf" srcId="{10A0C0D1-611A-4031-AD11-1F28C9CB70F9}" destId="{D4EFA8CC-0615-47E4-89FF-9545B0001F62}" srcOrd="1" destOrd="0" presId="urn:microsoft.com/office/officeart/2008/layout/LinedList"/>
    <dgm:cxn modelId="{AFCE560F-D757-42B4-BE87-120E2F4553F8}" type="presParOf" srcId="{6193C004-BF41-49DD-BD90-0244EA4D45D1}" destId="{D45790A3-0E38-4004-A381-B86D6534C8A3}" srcOrd="2" destOrd="0" presId="urn:microsoft.com/office/officeart/2008/layout/LinedList"/>
    <dgm:cxn modelId="{1D7B5CEB-0472-41D8-B9B9-FEDF3020005B}" type="presParOf" srcId="{6193C004-BF41-49DD-BD90-0244EA4D45D1}" destId="{9946C71A-512E-459E-BA69-F158ABB3CFA8}" srcOrd="3" destOrd="0" presId="urn:microsoft.com/office/officeart/2008/layout/LinedList"/>
    <dgm:cxn modelId="{A6E2E379-0524-4321-AB18-89EA22D4E3A6}" type="presParOf" srcId="{9946C71A-512E-459E-BA69-F158ABB3CFA8}" destId="{A9D1A55C-18BC-45E9-AA50-E061E824C6C5}" srcOrd="0" destOrd="0" presId="urn:microsoft.com/office/officeart/2008/layout/LinedList"/>
    <dgm:cxn modelId="{0E27E7E5-6213-46ED-B066-BD2EAA58DE9E}" type="presParOf" srcId="{9946C71A-512E-459E-BA69-F158ABB3CFA8}" destId="{C36064A0-E8B1-4D2B-A5E7-627A077A8E8C}" srcOrd="1" destOrd="0" presId="urn:microsoft.com/office/officeart/2008/layout/LinedList"/>
    <dgm:cxn modelId="{9C9BA4E5-FF4C-4B89-9E1D-A96D4DE09DA9}" type="presParOf" srcId="{6193C004-BF41-49DD-BD90-0244EA4D45D1}" destId="{9131EE6D-7D6A-4824-A857-A6EA324ADB59}" srcOrd="4" destOrd="0" presId="urn:microsoft.com/office/officeart/2008/layout/LinedList"/>
    <dgm:cxn modelId="{0EB0952B-222C-45FE-8787-03EF6EF800F8}" type="presParOf" srcId="{6193C004-BF41-49DD-BD90-0244EA4D45D1}" destId="{9E19EDDF-F1F2-4C5F-BC75-B1283B86FC0F}" srcOrd="5" destOrd="0" presId="urn:microsoft.com/office/officeart/2008/layout/LinedList"/>
    <dgm:cxn modelId="{BDBF3B5A-41D1-4AA9-9C44-27081546588C}" type="presParOf" srcId="{9E19EDDF-F1F2-4C5F-BC75-B1283B86FC0F}" destId="{BD2E1DDF-667B-42CA-8475-3ABBDDB0E02D}" srcOrd="0" destOrd="0" presId="urn:microsoft.com/office/officeart/2008/layout/LinedList"/>
    <dgm:cxn modelId="{56B3CE9E-2399-444D-8D83-53B8CCFCE7ED}" type="presParOf" srcId="{9E19EDDF-F1F2-4C5F-BC75-B1283B86FC0F}" destId="{5D53002D-C3FC-4FDC-8EBC-62F9B9284D4B}" srcOrd="1" destOrd="0" presId="urn:microsoft.com/office/officeart/2008/layout/LinedList"/>
    <dgm:cxn modelId="{C6FA3B54-A143-44A9-8161-AA0BCCA6CD39}" type="presParOf" srcId="{6193C004-BF41-49DD-BD90-0244EA4D45D1}" destId="{0C3AB1E6-0AE7-403E-AA49-AF2BCB644044}" srcOrd="6" destOrd="0" presId="urn:microsoft.com/office/officeart/2008/layout/LinedList"/>
    <dgm:cxn modelId="{D2C923C1-FC5C-4B9E-8FA0-F95E7E19258C}" type="presParOf" srcId="{6193C004-BF41-49DD-BD90-0244EA4D45D1}" destId="{177F78B5-2CE4-40ED-AA64-C39A100B7448}" srcOrd="7" destOrd="0" presId="urn:microsoft.com/office/officeart/2008/layout/LinedList"/>
    <dgm:cxn modelId="{DDF6EB9C-F303-4A6C-9756-737B998BBA0C}" type="presParOf" srcId="{177F78B5-2CE4-40ED-AA64-C39A100B7448}" destId="{5AFDABDE-E381-4E90-BBA9-19AF6EEAB33E}" srcOrd="0" destOrd="0" presId="urn:microsoft.com/office/officeart/2008/layout/LinedList"/>
    <dgm:cxn modelId="{5E0956C7-AA85-4562-97A5-F0089C4579EC}" type="presParOf" srcId="{177F78B5-2CE4-40ED-AA64-C39A100B7448}" destId="{4A11395D-BD13-4265-8EFE-FE2313499044}" srcOrd="1" destOrd="0" presId="urn:microsoft.com/office/officeart/2008/layout/LinedList"/>
    <dgm:cxn modelId="{D06257D6-0598-45F5-897A-C57CD47DAE45}" type="presParOf" srcId="{6193C004-BF41-49DD-BD90-0244EA4D45D1}" destId="{D4AA3A07-76AC-4A98-A849-7AADA779CA0B}" srcOrd="8" destOrd="0" presId="urn:microsoft.com/office/officeart/2008/layout/LinedList"/>
    <dgm:cxn modelId="{CC9AD880-580C-45E9-B219-66898159E280}" type="presParOf" srcId="{6193C004-BF41-49DD-BD90-0244EA4D45D1}" destId="{63FCFDD8-2399-41B8-B6CD-9ADE75DD7AB2}" srcOrd="9" destOrd="0" presId="urn:microsoft.com/office/officeart/2008/layout/LinedList"/>
    <dgm:cxn modelId="{CD16ABFE-76B3-4FDB-9316-EDDDD4223C21}" type="presParOf" srcId="{63FCFDD8-2399-41B8-B6CD-9ADE75DD7AB2}" destId="{C69FABC3-9528-43D9-ADA6-E40EC5DD3049}" srcOrd="0" destOrd="0" presId="urn:microsoft.com/office/officeart/2008/layout/LinedList"/>
    <dgm:cxn modelId="{CC68FF35-B93C-4527-8D19-FD31ADC4A1C0}" type="presParOf" srcId="{63FCFDD8-2399-41B8-B6CD-9ADE75DD7AB2}" destId="{A54D6E91-FE02-491A-9401-ECD893000607}" srcOrd="1" destOrd="0" presId="urn:microsoft.com/office/officeart/2008/layout/LinedList"/>
    <dgm:cxn modelId="{55C33527-CAFF-420F-BE09-C3CEC3DF307B}" type="presParOf" srcId="{6193C004-BF41-49DD-BD90-0244EA4D45D1}" destId="{E1A48778-4420-448D-9558-623384B25233}" srcOrd="10" destOrd="0" presId="urn:microsoft.com/office/officeart/2008/layout/LinedList"/>
    <dgm:cxn modelId="{4B8EF0BB-04A5-41BF-8563-F29487BDF22F}" type="presParOf" srcId="{6193C004-BF41-49DD-BD90-0244EA4D45D1}" destId="{D0D6AE64-54E7-4DA3-859B-B67D1C978898}" srcOrd="11" destOrd="0" presId="urn:microsoft.com/office/officeart/2008/layout/LinedList"/>
    <dgm:cxn modelId="{7C589980-D88B-4983-8210-52FD730F938B}" type="presParOf" srcId="{D0D6AE64-54E7-4DA3-859B-B67D1C978898}" destId="{073DA66F-686C-44B0-88AE-EF73D71B3B4A}" srcOrd="0" destOrd="0" presId="urn:microsoft.com/office/officeart/2008/layout/LinedList"/>
    <dgm:cxn modelId="{E53A42C4-8AE5-403C-A3DE-DB824F9F070C}" type="presParOf" srcId="{D0D6AE64-54E7-4DA3-859B-B67D1C978898}" destId="{00DC24D1-D05F-498A-AEAD-755A1762179C}" srcOrd="1" destOrd="0" presId="urn:microsoft.com/office/officeart/2008/layout/LinedList"/>
    <dgm:cxn modelId="{6B702286-7061-40E6-BECB-554B0EDDFACF}" type="presParOf" srcId="{6193C004-BF41-49DD-BD90-0244EA4D45D1}" destId="{B0D345A0-B96A-40DE-8C62-0763A6318F2A}" srcOrd="12" destOrd="0" presId="urn:microsoft.com/office/officeart/2008/layout/LinedList"/>
    <dgm:cxn modelId="{F3773D28-968D-41CD-BDB9-0306B9CC0A41}" type="presParOf" srcId="{6193C004-BF41-49DD-BD90-0244EA4D45D1}" destId="{A9DD5A80-B670-4F7C-98AE-454A72F1D0AD}" srcOrd="13" destOrd="0" presId="urn:microsoft.com/office/officeart/2008/layout/LinedList"/>
    <dgm:cxn modelId="{DBAC8A02-1DAF-44E2-9C0B-86175D439888}" type="presParOf" srcId="{A9DD5A80-B670-4F7C-98AE-454A72F1D0AD}" destId="{68D09B51-CD87-427E-97CD-069E6728ED11}" srcOrd="0" destOrd="0" presId="urn:microsoft.com/office/officeart/2008/layout/LinedList"/>
    <dgm:cxn modelId="{83B661D1-43D9-444B-A69E-310B13B16F98}" type="presParOf" srcId="{A9DD5A80-B670-4F7C-98AE-454A72F1D0AD}" destId="{2DB9E2AA-199D-4801-8498-25A4B91F9D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424EE-0085-4083-9269-146E7E29C4F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7C2D0B8-A963-444E-9E12-54542F1826AA}">
      <dgm:prSet/>
      <dgm:spPr/>
      <dgm:t>
        <a:bodyPr/>
        <a:lstStyle/>
        <a:p>
          <a:r>
            <a:rPr lang="en-US"/>
            <a:t>Know Yourself </a:t>
          </a:r>
        </a:p>
      </dgm:t>
    </dgm:pt>
    <dgm:pt modelId="{94F224CB-2F7C-485C-BD7D-90F6A6EF4809}" type="parTrans" cxnId="{9D799057-3AE5-4D35-974B-43F935256B96}">
      <dgm:prSet/>
      <dgm:spPr/>
      <dgm:t>
        <a:bodyPr/>
        <a:lstStyle/>
        <a:p>
          <a:endParaRPr lang="en-US"/>
        </a:p>
      </dgm:t>
    </dgm:pt>
    <dgm:pt modelId="{F6874DA5-CADF-434C-B0A4-54719E317CE1}" type="sibTrans" cxnId="{9D799057-3AE5-4D35-974B-43F935256B96}">
      <dgm:prSet/>
      <dgm:spPr/>
      <dgm:t>
        <a:bodyPr/>
        <a:lstStyle/>
        <a:p>
          <a:endParaRPr lang="en-US"/>
        </a:p>
      </dgm:t>
    </dgm:pt>
    <dgm:pt modelId="{D7FA471C-08D5-4E90-82BE-C8BABEC63449}">
      <dgm:prSet/>
      <dgm:spPr/>
      <dgm:t>
        <a:bodyPr/>
        <a:lstStyle/>
        <a:p>
          <a:r>
            <a:rPr lang="en-US"/>
            <a:t>Schedule Downtime</a:t>
          </a:r>
        </a:p>
      </dgm:t>
    </dgm:pt>
    <dgm:pt modelId="{E48C6ED1-B65D-47F7-8045-D80E088928FF}" type="parTrans" cxnId="{185AB25A-0D4A-4B5E-94D4-8576F0F88D52}">
      <dgm:prSet/>
      <dgm:spPr/>
      <dgm:t>
        <a:bodyPr/>
        <a:lstStyle/>
        <a:p>
          <a:endParaRPr lang="en-US"/>
        </a:p>
      </dgm:t>
    </dgm:pt>
    <dgm:pt modelId="{B18E6915-BBC5-4E45-B7EC-87FF2830D13D}" type="sibTrans" cxnId="{185AB25A-0D4A-4B5E-94D4-8576F0F88D52}">
      <dgm:prSet/>
      <dgm:spPr/>
      <dgm:t>
        <a:bodyPr/>
        <a:lstStyle/>
        <a:p>
          <a:endParaRPr lang="en-US"/>
        </a:p>
      </dgm:t>
    </dgm:pt>
    <dgm:pt modelId="{B25E6E43-5F32-4338-AC70-DE4D9104BC85}">
      <dgm:prSet/>
      <dgm:spPr/>
      <dgm:t>
        <a:bodyPr/>
        <a:lstStyle/>
        <a:p>
          <a:r>
            <a:rPr lang="en-US"/>
            <a:t>Cultivate Empathy</a:t>
          </a:r>
        </a:p>
      </dgm:t>
    </dgm:pt>
    <dgm:pt modelId="{B2B8BA65-6637-4A95-A0FE-6400D66BB5DB}" type="parTrans" cxnId="{978615E7-328C-40A4-83B9-617C8E962EDA}">
      <dgm:prSet/>
      <dgm:spPr/>
      <dgm:t>
        <a:bodyPr/>
        <a:lstStyle/>
        <a:p>
          <a:endParaRPr lang="en-US"/>
        </a:p>
      </dgm:t>
    </dgm:pt>
    <dgm:pt modelId="{95EA2D28-A1AA-41E6-86AF-81715B6D654B}" type="sibTrans" cxnId="{978615E7-328C-40A4-83B9-617C8E962EDA}">
      <dgm:prSet/>
      <dgm:spPr/>
      <dgm:t>
        <a:bodyPr/>
        <a:lstStyle/>
        <a:p>
          <a:endParaRPr lang="en-US"/>
        </a:p>
      </dgm:t>
    </dgm:pt>
    <dgm:pt modelId="{4AF858CC-CB39-457E-850E-03600AA14A12}">
      <dgm:prSet/>
      <dgm:spPr/>
      <dgm:t>
        <a:bodyPr/>
        <a:lstStyle/>
        <a:p>
          <a:r>
            <a:rPr lang="en-US"/>
            <a:t>Maintain Assertiveness</a:t>
          </a:r>
        </a:p>
      </dgm:t>
    </dgm:pt>
    <dgm:pt modelId="{F1EB9F01-2735-4524-9DDA-576B683DB08E}" type="parTrans" cxnId="{AC4DDCB1-01FD-4097-BA2B-5EF287E7EAE5}">
      <dgm:prSet/>
      <dgm:spPr/>
      <dgm:t>
        <a:bodyPr/>
        <a:lstStyle/>
        <a:p>
          <a:endParaRPr lang="en-US"/>
        </a:p>
      </dgm:t>
    </dgm:pt>
    <dgm:pt modelId="{A884592C-4753-4E37-BBD0-596DE86FB8FD}" type="sibTrans" cxnId="{AC4DDCB1-01FD-4097-BA2B-5EF287E7EAE5}">
      <dgm:prSet/>
      <dgm:spPr/>
      <dgm:t>
        <a:bodyPr/>
        <a:lstStyle/>
        <a:p>
          <a:endParaRPr lang="en-US"/>
        </a:p>
      </dgm:t>
    </dgm:pt>
    <dgm:pt modelId="{AB63DF49-47B7-47A3-A87B-01D0695800AD}">
      <dgm:prSet/>
      <dgm:spPr/>
      <dgm:t>
        <a:bodyPr/>
        <a:lstStyle/>
        <a:p>
          <a:r>
            <a:rPr lang="en-US"/>
            <a:t>Earn the reward</a:t>
          </a:r>
        </a:p>
      </dgm:t>
    </dgm:pt>
    <dgm:pt modelId="{BF479F06-417E-4174-B1D3-EFB63E402C3D}" type="parTrans" cxnId="{874C42BC-F30E-4944-979B-2B0A7AECB818}">
      <dgm:prSet/>
      <dgm:spPr/>
      <dgm:t>
        <a:bodyPr/>
        <a:lstStyle/>
        <a:p>
          <a:endParaRPr lang="en-US"/>
        </a:p>
      </dgm:t>
    </dgm:pt>
    <dgm:pt modelId="{759D48D2-D2AA-4EA0-82AC-30C7F18CB24F}" type="sibTrans" cxnId="{874C42BC-F30E-4944-979B-2B0A7AECB818}">
      <dgm:prSet/>
      <dgm:spPr/>
      <dgm:t>
        <a:bodyPr/>
        <a:lstStyle/>
        <a:p>
          <a:endParaRPr lang="en-US"/>
        </a:p>
      </dgm:t>
    </dgm:pt>
    <dgm:pt modelId="{1FAACD12-9F62-4E95-8CDB-8E6F3A4A3D40}">
      <dgm:prSet/>
      <dgm:spPr/>
      <dgm:t>
        <a:bodyPr/>
        <a:lstStyle/>
        <a:p>
          <a:r>
            <a:rPr lang="en-US"/>
            <a:t>Do a reality check</a:t>
          </a:r>
        </a:p>
      </dgm:t>
    </dgm:pt>
    <dgm:pt modelId="{9B76EB4E-AF1F-4FA1-AC9E-43A52C0EB6B5}" type="parTrans" cxnId="{491A5C30-1CE5-45DC-89C0-9E161614EF6A}">
      <dgm:prSet/>
      <dgm:spPr/>
      <dgm:t>
        <a:bodyPr/>
        <a:lstStyle/>
        <a:p>
          <a:endParaRPr lang="en-US"/>
        </a:p>
      </dgm:t>
    </dgm:pt>
    <dgm:pt modelId="{91BCF9DF-C9A1-4564-8A21-7C2E42D5BEC2}" type="sibTrans" cxnId="{491A5C30-1CE5-45DC-89C0-9E161614EF6A}">
      <dgm:prSet/>
      <dgm:spPr/>
      <dgm:t>
        <a:bodyPr/>
        <a:lstStyle/>
        <a:p>
          <a:endParaRPr lang="en-US"/>
        </a:p>
      </dgm:t>
    </dgm:pt>
    <dgm:pt modelId="{5C8016CB-9B41-40D5-A5AF-A5ADA9DF7CCD}" type="pres">
      <dgm:prSet presAssocID="{52C424EE-0085-4083-9269-146E7E29C4F7}" presName="vert0" presStyleCnt="0">
        <dgm:presLayoutVars>
          <dgm:dir/>
          <dgm:animOne val="branch"/>
          <dgm:animLvl val="lvl"/>
        </dgm:presLayoutVars>
      </dgm:prSet>
      <dgm:spPr/>
      <dgm:t>
        <a:bodyPr/>
        <a:lstStyle/>
        <a:p>
          <a:endParaRPr lang="en-US"/>
        </a:p>
      </dgm:t>
    </dgm:pt>
    <dgm:pt modelId="{9D46CE2D-FCAF-42FE-8453-C24EB596F998}" type="pres">
      <dgm:prSet presAssocID="{B7C2D0B8-A963-444E-9E12-54542F1826AA}" presName="thickLine" presStyleLbl="alignNode1" presStyleIdx="0" presStyleCnt="6"/>
      <dgm:spPr/>
    </dgm:pt>
    <dgm:pt modelId="{F07F67AF-3987-47DB-8844-66E9DD7AD8F4}" type="pres">
      <dgm:prSet presAssocID="{B7C2D0B8-A963-444E-9E12-54542F1826AA}" presName="horz1" presStyleCnt="0"/>
      <dgm:spPr/>
    </dgm:pt>
    <dgm:pt modelId="{4ED65515-C760-48D3-9C58-94B44CBA8297}" type="pres">
      <dgm:prSet presAssocID="{B7C2D0B8-A963-444E-9E12-54542F1826AA}" presName="tx1" presStyleLbl="revTx" presStyleIdx="0" presStyleCnt="6"/>
      <dgm:spPr/>
      <dgm:t>
        <a:bodyPr/>
        <a:lstStyle/>
        <a:p>
          <a:endParaRPr lang="en-US"/>
        </a:p>
      </dgm:t>
    </dgm:pt>
    <dgm:pt modelId="{43F60FB7-243A-449F-BDF2-9B725E525E2F}" type="pres">
      <dgm:prSet presAssocID="{B7C2D0B8-A963-444E-9E12-54542F1826AA}" presName="vert1" presStyleCnt="0"/>
      <dgm:spPr/>
    </dgm:pt>
    <dgm:pt modelId="{EAE5FC73-A419-4997-AC67-7A9D87B98037}" type="pres">
      <dgm:prSet presAssocID="{D7FA471C-08D5-4E90-82BE-C8BABEC63449}" presName="thickLine" presStyleLbl="alignNode1" presStyleIdx="1" presStyleCnt="6"/>
      <dgm:spPr/>
    </dgm:pt>
    <dgm:pt modelId="{B7BCB867-685A-48C9-B348-879E74AEA6E4}" type="pres">
      <dgm:prSet presAssocID="{D7FA471C-08D5-4E90-82BE-C8BABEC63449}" presName="horz1" presStyleCnt="0"/>
      <dgm:spPr/>
    </dgm:pt>
    <dgm:pt modelId="{9C4AAB91-DEF6-4761-A247-C272A911E739}" type="pres">
      <dgm:prSet presAssocID="{D7FA471C-08D5-4E90-82BE-C8BABEC63449}" presName="tx1" presStyleLbl="revTx" presStyleIdx="1" presStyleCnt="6"/>
      <dgm:spPr/>
      <dgm:t>
        <a:bodyPr/>
        <a:lstStyle/>
        <a:p>
          <a:endParaRPr lang="en-US"/>
        </a:p>
      </dgm:t>
    </dgm:pt>
    <dgm:pt modelId="{7A457AE3-CD52-475C-82BC-28B1FB459B62}" type="pres">
      <dgm:prSet presAssocID="{D7FA471C-08D5-4E90-82BE-C8BABEC63449}" presName="vert1" presStyleCnt="0"/>
      <dgm:spPr/>
    </dgm:pt>
    <dgm:pt modelId="{760EF607-E229-4954-B32F-6D2DD1C44574}" type="pres">
      <dgm:prSet presAssocID="{B25E6E43-5F32-4338-AC70-DE4D9104BC85}" presName="thickLine" presStyleLbl="alignNode1" presStyleIdx="2" presStyleCnt="6"/>
      <dgm:spPr/>
    </dgm:pt>
    <dgm:pt modelId="{3D8F89AA-53BF-4B0C-AF3F-3F756C979183}" type="pres">
      <dgm:prSet presAssocID="{B25E6E43-5F32-4338-AC70-DE4D9104BC85}" presName="horz1" presStyleCnt="0"/>
      <dgm:spPr/>
    </dgm:pt>
    <dgm:pt modelId="{9ECC2B9F-0BF9-4925-B5F7-79550CB7F515}" type="pres">
      <dgm:prSet presAssocID="{B25E6E43-5F32-4338-AC70-DE4D9104BC85}" presName="tx1" presStyleLbl="revTx" presStyleIdx="2" presStyleCnt="6"/>
      <dgm:spPr/>
      <dgm:t>
        <a:bodyPr/>
        <a:lstStyle/>
        <a:p>
          <a:endParaRPr lang="en-US"/>
        </a:p>
      </dgm:t>
    </dgm:pt>
    <dgm:pt modelId="{AB4D9A1C-A97D-4C62-8D80-05C55D289B30}" type="pres">
      <dgm:prSet presAssocID="{B25E6E43-5F32-4338-AC70-DE4D9104BC85}" presName="vert1" presStyleCnt="0"/>
      <dgm:spPr/>
    </dgm:pt>
    <dgm:pt modelId="{34FB8F85-2DB5-481F-814D-337F3400D78B}" type="pres">
      <dgm:prSet presAssocID="{4AF858CC-CB39-457E-850E-03600AA14A12}" presName="thickLine" presStyleLbl="alignNode1" presStyleIdx="3" presStyleCnt="6"/>
      <dgm:spPr/>
    </dgm:pt>
    <dgm:pt modelId="{E9DDA55E-A7FE-453F-97CF-589375FE560E}" type="pres">
      <dgm:prSet presAssocID="{4AF858CC-CB39-457E-850E-03600AA14A12}" presName="horz1" presStyleCnt="0"/>
      <dgm:spPr/>
    </dgm:pt>
    <dgm:pt modelId="{E6E6EBE7-5059-4DBC-84C5-C607864E94F7}" type="pres">
      <dgm:prSet presAssocID="{4AF858CC-CB39-457E-850E-03600AA14A12}" presName="tx1" presStyleLbl="revTx" presStyleIdx="3" presStyleCnt="6"/>
      <dgm:spPr/>
      <dgm:t>
        <a:bodyPr/>
        <a:lstStyle/>
        <a:p>
          <a:endParaRPr lang="en-US"/>
        </a:p>
      </dgm:t>
    </dgm:pt>
    <dgm:pt modelId="{6400DB48-B7B2-46F0-A35A-6513A8EC64C1}" type="pres">
      <dgm:prSet presAssocID="{4AF858CC-CB39-457E-850E-03600AA14A12}" presName="vert1" presStyleCnt="0"/>
      <dgm:spPr/>
    </dgm:pt>
    <dgm:pt modelId="{5D957996-1BC5-46DC-BF0B-325BA654767C}" type="pres">
      <dgm:prSet presAssocID="{AB63DF49-47B7-47A3-A87B-01D0695800AD}" presName="thickLine" presStyleLbl="alignNode1" presStyleIdx="4" presStyleCnt="6"/>
      <dgm:spPr/>
    </dgm:pt>
    <dgm:pt modelId="{89FAC040-1CAC-4762-835B-2788267F3F8A}" type="pres">
      <dgm:prSet presAssocID="{AB63DF49-47B7-47A3-A87B-01D0695800AD}" presName="horz1" presStyleCnt="0"/>
      <dgm:spPr/>
    </dgm:pt>
    <dgm:pt modelId="{DFFB0E8B-469A-455E-950A-854BB29A894C}" type="pres">
      <dgm:prSet presAssocID="{AB63DF49-47B7-47A3-A87B-01D0695800AD}" presName="tx1" presStyleLbl="revTx" presStyleIdx="4" presStyleCnt="6"/>
      <dgm:spPr/>
      <dgm:t>
        <a:bodyPr/>
        <a:lstStyle/>
        <a:p>
          <a:endParaRPr lang="en-US"/>
        </a:p>
      </dgm:t>
    </dgm:pt>
    <dgm:pt modelId="{8EFCF7A1-7811-4475-AB74-09C4F1DD722E}" type="pres">
      <dgm:prSet presAssocID="{AB63DF49-47B7-47A3-A87B-01D0695800AD}" presName="vert1" presStyleCnt="0"/>
      <dgm:spPr/>
    </dgm:pt>
    <dgm:pt modelId="{9050F956-A7D4-421D-BD2A-D5DD291B2547}" type="pres">
      <dgm:prSet presAssocID="{1FAACD12-9F62-4E95-8CDB-8E6F3A4A3D40}" presName="thickLine" presStyleLbl="alignNode1" presStyleIdx="5" presStyleCnt="6"/>
      <dgm:spPr/>
    </dgm:pt>
    <dgm:pt modelId="{6B3F21BB-7ABA-4C44-939D-83DFBCAE4F77}" type="pres">
      <dgm:prSet presAssocID="{1FAACD12-9F62-4E95-8CDB-8E6F3A4A3D40}" presName="horz1" presStyleCnt="0"/>
      <dgm:spPr/>
    </dgm:pt>
    <dgm:pt modelId="{71AA3322-40DF-4FC2-9526-C6760796D976}" type="pres">
      <dgm:prSet presAssocID="{1FAACD12-9F62-4E95-8CDB-8E6F3A4A3D40}" presName="tx1" presStyleLbl="revTx" presStyleIdx="5" presStyleCnt="6"/>
      <dgm:spPr/>
      <dgm:t>
        <a:bodyPr/>
        <a:lstStyle/>
        <a:p>
          <a:endParaRPr lang="en-US"/>
        </a:p>
      </dgm:t>
    </dgm:pt>
    <dgm:pt modelId="{9BE0BA25-6987-4082-8DD9-FFC3A555419E}" type="pres">
      <dgm:prSet presAssocID="{1FAACD12-9F62-4E95-8CDB-8E6F3A4A3D40}" presName="vert1" presStyleCnt="0"/>
      <dgm:spPr/>
    </dgm:pt>
  </dgm:ptLst>
  <dgm:cxnLst>
    <dgm:cxn modelId="{AC4DDCB1-01FD-4097-BA2B-5EF287E7EAE5}" srcId="{52C424EE-0085-4083-9269-146E7E29C4F7}" destId="{4AF858CC-CB39-457E-850E-03600AA14A12}" srcOrd="3" destOrd="0" parTransId="{F1EB9F01-2735-4524-9DDA-576B683DB08E}" sibTransId="{A884592C-4753-4E37-BBD0-596DE86FB8FD}"/>
    <dgm:cxn modelId="{065B218C-0A3A-47B1-B10F-D41724ADC69A}" type="presOf" srcId="{4AF858CC-CB39-457E-850E-03600AA14A12}" destId="{E6E6EBE7-5059-4DBC-84C5-C607864E94F7}" srcOrd="0" destOrd="0" presId="urn:microsoft.com/office/officeart/2008/layout/LinedList"/>
    <dgm:cxn modelId="{874C42BC-F30E-4944-979B-2B0A7AECB818}" srcId="{52C424EE-0085-4083-9269-146E7E29C4F7}" destId="{AB63DF49-47B7-47A3-A87B-01D0695800AD}" srcOrd="4" destOrd="0" parTransId="{BF479F06-417E-4174-B1D3-EFB63E402C3D}" sibTransId="{759D48D2-D2AA-4EA0-82AC-30C7F18CB24F}"/>
    <dgm:cxn modelId="{9D799057-3AE5-4D35-974B-43F935256B96}" srcId="{52C424EE-0085-4083-9269-146E7E29C4F7}" destId="{B7C2D0B8-A963-444E-9E12-54542F1826AA}" srcOrd="0" destOrd="0" parTransId="{94F224CB-2F7C-485C-BD7D-90F6A6EF4809}" sibTransId="{F6874DA5-CADF-434C-B0A4-54719E317CE1}"/>
    <dgm:cxn modelId="{0F925D07-572C-475A-9F54-3989EF2DDDAF}" type="presOf" srcId="{52C424EE-0085-4083-9269-146E7E29C4F7}" destId="{5C8016CB-9B41-40D5-A5AF-A5ADA9DF7CCD}" srcOrd="0" destOrd="0" presId="urn:microsoft.com/office/officeart/2008/layout/LinedList"/>
    <dgm:cxn modelId="{491A5C30-1CE5-45DC-89C0-9E161614EF6A}" srcId="{52C424EE-0085-4083-9269-146E7E29C4F7}" destId="{1FAACD12-9F62-4E95-8CDB-8E6F3A4A3D40}" srcOrd="5" destOrd="0" parTransId="{9B76EB4E-AF1F-4FA1-AC9E-43A52C0EB6B5}" sibTransId="{91BCF9DF-C9A1-4564-8A21-7C2E42D5BEC2}"/>
    <dgm:cxn modelId="{185AB25A-0D4A-4B5E-94D4-8576F0F88D52}" srcId="{52C424EE-0085-4083-9269-146E7E29C4F7}" destId="{D7FA471C-08D5-4E90-82BE-C8BABEC63449}" srcOrd="1" destOrd="0" parTransId="{E48C6ED1-B65D-47F7-8045-D80E088928FF}" sibTransId="{B18E6915-BBC5-4E45-B7EC-87FF2830D13D}"/>
    <dgm:cxn modelId="{978615E7-328C-40A4-83B9-617C8E962EDA}" srcId="{52C424EE-0085-4083-9269-146E7E29C4F7}" destId="{B25E6E43-5F32-4338-AC70-DE4D9104BC85}" srcOrd="2" destOrd="0" parTransId="{B2B8BA65-6637-4A95-A0FE-6400D66BB5DB}" sibTransId="{95EA2D28-A1AA-41E6-86AF-81715B6D654B}"/>
    <dgm:cxn modelId="{0E34AC6D-073D-4DA3-9D46-08ADB4D53488}" type="presOf" srcId="{B25E6E43-5F32-4338-AC70-DE4D9104BC85}" destId="{9ECC2B9F-0BF9-4925-B5F7-79550CB7F515}" srcOrd="0" destOrd="0" presId="urn:microsoft.com/office/officeart/2008/layout/LinedList"/>
    <dgm:cxn modelId="{528A0513-18C4-4B43-9DB3-351484ACB756}" type="presOf" srcId="{D7FA471C-08D5-4E90-82BE-C8BABEC63449}" destId="{9C4AAB91-DEF6-4761-A247-C272A911E739}" srcOrd="0" destOrd="0" presId="urn:microsoft.com/office/officeart/2008/layout/LinedList"/>
    <dgm:cxn modelId="{4106BEB4-E657-4723-A2CC-20BF979294C4}" type="presOf" srcId="{B7C2D0B8-A963-444E-9E12-54542F1826AA}" destId="{4ED65515-C760-48D3-9C58-94B44CBA8297}" srcOrd="0" destOrd="0" presId="urn:microsoft.com/office/officeart/2008/layout/LinedList"/>
    <dgm:cxn modelId="{D7B3EF0C-EC77-4264-AA73-D987AB1F6C8E}" type="presOf" srcId="{1FAACD12-9F62-4E95-8CDB-8E6F3A4A3D40}" destId="{71AA3322-40DF-4FC2-9526-C6760796D976}" srcOrd="0" destOrd="0" presId="urn:microsoft.com/office/officeart/2008/layout/LinedList"/>
    <dgm:cxn modelId="{8C5BF3A5-34A4-4F34-AC08-A0CAC349BA8F}" type="presOf" srcId="{AB63DF49-47B7-47A3-A87B-01D0695800AD}" destId="{DFFB0E8B-469A-455E-950A-854BB29A894C}" srcOrd="0" destOrd="0" presId="urn:microsoft.com/office/officeart/2008/layout/LinedList"/>
    <dgm:cxn modelId="{DFF1213A-51E7-4A54-80C0-1A481986531B}" type="presParOf" srcId="{5C8016CB-9B41-40D5-A5AF-A5ADA9DF7CCD}" destId="{9D46CE2D-FCAF-42FE-8453-C24EB596F998}" srcOrd="0" destOrd="0" presId="urn:microsoft.com/office/officeart/2008/layout/LinedList"/>
    <dgm:cxn modelId="{8836815D-07C1-4504-844D-1E5EFE5702C8}" type="presParOf" srcId="{5C8016CB-9B41-40D5-A5AF-A5ADA9DF7CCD}" destId="{F07F67AF-3987-47DB-8844-66E9DD7AD8F4}" srcOrd="1" destOrd="0" presId="urn:microsoft.com/office/officeart/2008/layout/LinedList"/>
    <dgm:cxn modelId="{C0BEF924-3FFE-4A1E-8246-221CAF54160D}" type="presParOf" srcId="{F07F67AF-3987-47DB-8844-66E9DD7AD8F4}" destId="{4ED65515-C760-48D3-9C58-94B44CBA8297}" srcOrd="0" destOrd="0" presId="urn:microsoft.com/office/officeart/2008/layout/LinedList"/>
    <dgm:cxn modelId="{067A5CB5-3F59-43B7-A9D0-1697E6881C35}" type="presParOf" srcId="{F07F67AF-3987-47DB-8844-66E9DD7AD8F4}" destId="{43F60FB7-243A-449F-BDF2-9B725E525E2F}" srcOrd="1" destOrd="0" presId="urn:microsoft.com/office/officeart/2008/layout/LinedList"/>
    <dgm:cxn modelId="{0ADB3AAE-C47D-4062-939F-7A5074777507}" type="presParOf" srcId="{5C8016CB-9B41-40D5-A5AF-A5ADA9DF7CCD}" destId="{EAE5FC73-A419-4997-AC67-7A9D87B98037}" srcOrd="2" destOrd="0" presId="urn:microsoft.com/office/officeart/2008/layout/LinedList"/>
    <dgm:cxn modelId="{86F5B350-2817-4762-92B3-737F3D02232C}" type="presParOf" srcId="{5C8016CB-9B41-40D5-A5AF-A5ADA9DF7CCD}" destId="{B7BCB867-685A-48C9-B348-879E74AEA6E4}" srcOrd="3" destOrd="0" presId="urn:microsoft.com/office/officeart/2008/layout/LinedList"/>
    <dgm:cxn modelId="{4260600F-6158-463E-8E8C-3EA44C712068}" type="presParOf" srcId="{B7BCB867-685A-48C9-B348-879E74AEA6E4}" destId="{9C4AAB91-DEF6-4761-A247-C272A911E739}" srcOrd="0" destOrd="0" presId="urn:microsoft.com/office/officeart/2008/layout/LinedList"/>
    <dgm:cxn modelId="{1BB497BA-39B4-4ABB-AFFB-FC27DCBF6BBF}" type="presParOf" srcId="{B7BCB867-685A-48C9-B348-879E74AEA6E4}" destId="{7A457AE3-CD52-475C-82BC-28B1FB459B62}" srcOrd="1" destOrd="0" presId="urn:microsoft.com/office/officeart/2008/layout/LinedList"/>
    <dgm:cxn modelId="{AB9A036C-D636-405B-9C3F-1FA9D1CCDDE1}" type="presParOf" srcId="{5C8016CB-9B41-40D5-A5AF-A5ADA9DF7CCD}" destId="{760EF607-E229-4954-B32F-6D2DD1C44574}" srcOrd="4" destOrd="0" presId="urn:microsoft.com/office/officeart/2008/layout/LinedList"/>
    <dgm:cxn modelId="{762E395A-C31B-4CB8-87C3-67D857151FC1}" type="presParOf" srcId="{5C8016CB-9B41-40D5-A5AF-A5ADA9DF7CCD}" destId="{3D8F89AA-53BF-4B0C-AF3F-3F756C979183}" srcOrd="5" destOrd="0" presId="urn:microsoft.com/office/officeart/2008/layout/LinedList"/>
    <dgm:cxn modelId="{3D337AFD-B0AB-4A35-BE2D-D2888F1E9DEB}" type="presParOf" srcId="{3D8F89AA-53BF-4B0C-AF3F-3F756C979183}" destId="{9ECC2B9F-0BF9-4925-B5F7-79550CB7F515}" srcOrd="0" destOrd="0" presId="urn:microsoft.com/office/officeart/2008/layout/LinedList"/>
    <dgm:cxn modelId="{304597BB-B23F-45EB-9051-3B3A880A378D}" type="presParOf" srcId="{3D8F89AA-53BF-4B0C-AF3F-3F756C979183}" destId="{AB4D9A1C-A97D-4C62-8D80-05C55D289B30}" srcOrd="1" destOrd="0" presId="urn:microsoft.com/office/officeart/2008/layout/LinedList"/>
    <dgm:cxn modelId="{44AA9519-A9D5-4DF1-9CF7-1A6805E9C432}" type="presParOf" srcId="{5C8016CB-9B41-40D5-A5AF-A5ADA9DF7CCD}" destId="{34FB8F85-2DB5-481F-814D-337F3400D78B}" srcOrd="6" destOrd="0" presId="urn:microsoft.com/office/officeart/2008/layout/LinedList"/>
    <dgm:cxn modelId="{8A4E7994-A168-4AF3-A3F1-8BA6B9B0A2BD}" type="presParOf" srcId="{5C8016CB-9B41-40D5-A5AF-A5ADA9DF7CCD}" destId="{E9DDA55E-A7FE-453F-97CF-589375FE560E}" srcOrd="7" destOrd="0" presId="urn:microsoft.com/office/officeart/2008/layout/LinedList"/>
    <dgm:cxn modelId="{EAB230E0-BB96-40A2-9DC5-97637CF254B5}" type="presParOf" srcId="{E9DDA55E-A7FE-453F-97CF-589375FE560E}" destId="{E6E6EBE7-5059-4DBC-84C5-C607864E94F7}" srcOrd="0" destOrd="0" presId="urn:microsoft.com/office/officeart/2008/layout/LinedList"/>
    <dgm:cxn modelId="{D6323840-53A7-481A-B6DA-903900A6B59D}" type="presParOf" srcId="{E9DDA55E-A7FE-453F-97CF-589375FE560E}" destId="{6400DB48-B7B2-46F0-A35A-6513A8EC64C1}" srcOrd="1" destOrd="0" presId="urn:microsoft.com/office/officeart/2008/layout/LinedList"/>
    <dgm:cxn modelId="{EBE2F96A-2C04-403F-9DEB-6BBDF8AE73B9}" type="presParOf" srcId="{5C8016CB-9B41-40D5-A5AF-A5ADA9DF7CCD}" destId="{5D957996-1BC5-46DC-BF0B-325BA654767C}" srcOrd="8" destOrd="0" presId="urn:microsoft.com/office/officeart/2008/layout/LinedList"/>
    <dgm:cxn modelId="{72B10878-3C7A-4754-8119-EA61824B7455}" type="presParOf" srcId="{5C8016CB-9B41-40D5-A5AF-A5ADA9DF7CCD}" destId="{89FAC040-1CAC-4762-835B-2788267F3F8A}" srcOrd="9" destOrd="0" presId="urn:microsoft.com/office/officeart/2008/layout/LinedList"/>
    <dgm:cxn modelId="{AB567225-9B4E-44B3-998A-F2C48AC1EBB6}" type="presParOf" srcId="{89FAC040-1CAC-4762-835B-2788267F3F8A}" destId="{DFFB0E8B-469A-455E-950A-854BB29A894C}" srcOrd="0" destOrd="0" presId="urn:microsoft.com/office/officeart/2008/layout/LinedList"/>
    <dgm:cxn modelId="{1AC04CC7-C845-4F44-9D33-AA7165B6E839}" type="presParOf" srcId="{89FAC040-1CAC-4762-835B-2788267F3F8A}" destId="{8EFCF7A1-7811-4475-AB74-09C4F1DD722E}" srcOrd="1" destOrd="0" presId="urn:microsoft.com/office/officeart/2008/layout/LinedList"/>
    <dgm:cxn modelId="{27617749-6C3E-4D6B-B11A-D71BC57C39CB}" type="presParOf" srcId="{5C8016CB-9B41-40D5-A5AF-A5ADA9DF7CCD}" destId="{9050F956-A7D4-421D-BD2A-D5DD291B2547}" srcOrd="10" destOrd="0" presId="urn:microsoft.com/office/officeart/2008/layout/LinedList"/>
    <dgm:cxn modelId="{790820B9-AC54-4652-A2E6-FD03BE1FDD67}" type="presParOf" srcId="{5C8016CB-9B41-40D5-A5AF-A5ADA9DF7CCD}" destId="{6B3F21BB-7ABA-4C44-939D-83DFBCAE4F77}" srcOrd="11" destOrd="0" presId="urn:microsoft.com/office/officeart/2008/layout/LinedList"/>
    <dgm:cxn modelId="{35E370F4-0F9D-4634-AD55-79C437DAD887}" type="presParOf" srcId="{6B3F21BB-7ABA-4C44-939D-83DFBCAE4F77}" destId="{71AA3322-40DF-4FC2-9526-C6760796D976}" srcOrd="0" destOrd="0" presId="urn:microsoft.com/office/officeart/2008/layout/LinedList"/>
    <dgm:cxn modelId="{08B9D766-DB08-44AC-9598-EEDEE092FBDE}" type="presParOf" srcId="{6B3F21BB-7ABA-4C44-939D-83DFBCAE4F77}" destId="{9BE0BA25-6987-4082-8DD9-FFC3A55541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B8A76B-DF35-46CA-84BD-1AFDCF6907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AC480D-006A-4736-821F-64428377E1AA}">
      <dgm:prSet custT="1"/>
      <dgm:spPr/>
      <dgm:t>
        <a:bodyPr/>
        <a:lstStyle/>
        <a:p>
          <a:r>
            <a:rPr lang="en-IN" sz="2400" b="1" i="1" dirty="0"/>
            <a:t>Self-Regulation</a:t>
          </a:r>
          <a:endParaRPr lang="en-US" sz="2400" b="1" dirty="0"/>
        </a:p>
      </dgm:t>
    </dgm:pt>
    <dgm:pt modelId="{E6BBD7F2-8DAD-4E7D-93DE-D3423CE56D93}" type="parTrans" cxnId="{3F58CC97-B832-43F9-A556-EDCD472B0C71}">
      <dgm:prSet/>
      <dgm:spPr/>
      <dgm:t>
        <a:bodyPr/>
        <a:lstStyle/>
        <a:p>
          <a:endParaRPr lang="en-US" sz="2400"/>
        </a:p>
      </dgm:t>
    </dgm:pt>
    <dgm:pt modelId="{8571DB40-7269-44D6-A679-1715F927E94B}" type="sibTrans" cxnId="{3F58CC97-B832-43F9-A556-EDCD472B0C71}">
      <dgm:prSet/>
      <dgm:spPr/>
      <dgm:t>
        <a:bodyPr/>
        <a:lstStyle/>
        <a:p>
          <a:endParaRPr lang="en-US" sz="2400"/>
        </a:p>
      </dgm:t>
    </dgm:pt>
    <dgm:pt modelId="{1CF175CF-201F-4B14-A8EB-D3847037E755}">
      <dgm:prSet custT="1"/>
      <dgm:spPr/>
      <dgm:t>
        <a:bodyPr/>
        <a:lstStyle/>
        <a:p>
          <a:r>
            <a:rPr lang="en-IN" sz="2400" dirty="0"/>
            <a:t>Self-regulation, also referred to as impulse control, is the ability to control and adapt one’s own emotions to fit the situation or to avoid disrupting others.</a:t>
          </a:r>
          <a:endParaRPr lang="en-US" sz="2400" dirty="0"/>
        </a:p>
      </dgm:t>
    </dgm:pt>
    <dgm:pt modelId="{598488E2-F26B-4517-ADD3-D4FBBD66827F}" type="parTrans" cxnId="{2C000DA6-85E9-47E5-96A2-C736BB7F3DE1}">
      <dgm:prSet/>
      <dgm:spPr/>
      <dgm:t>
        <a:bodyPr/>
        <a:lstStyle/>
        <a:p>
          <a:endParaRPr lang="en-US" sz="2400"/>
        </a:p>
      </dgm:t>
    </dgm:pt>
    <dgm:pt modelId="{E7E9AF25-697B-4D64-B8A9-822CFEA4D71E}" type="sibTrans" cxnId="{2C000DA6-85E9-47E5-96A2-C736BB7F3DE1}">
      <dgm:prSet/>
      <dgm:spPr/>
      <dgm:t>
        <a:bodyPr/>
        <a:lstStyle/>
        <a:p>
          <a:endParaRPr lang="en-US" sz="2400"/>
        </a:p>
      </dgm:t>
    </dgm:pt>
    <dgm:pt modelId="{6894E68B-4221-4CEF-8AA2-8B308B8AD3B8}">
      <dgm:prSet custT="1"/>
      <dgm:spPr/>
      <dgm:t>
        <a:bodyPr/>
        <a:lstStyle/>
        <a:p>
          <a:r>
            <a:rPr lang="en-IN" sz="2400" dirty="0"/>
            <a:t>A self-regulated salesperson can avoid bringing their negative emotions such as fear, anxiety, or irritation to sales conversations. They are better able to adapt their </a:t>
          </a:r>
          <a:r>
            <a:rPr lang="en-IN" sz="2400" dirty="0" err="1"/>
            <a:t>behavior</a:t>
          </a:r>
          <a:r>
            <a:rPr lang="en-IN" sz="2400" dirty="0"/>
            <a:t> to the needs of their job. And they’re capable of generating enthusiasm and motivation over the long term to fuel their job performance.</a:t>
          </a:r>
          <a:endParaRPr lang="en-US" sz="2400" dirty="0"/>
        </a:p>
      </dgm:t>
    </dgm:pt>
    <dgm:pt modelId="{A1125911-A3F2-4AF3-94A4-7E58A340B4D5}" type="parTrans" cxnId="{01D09CA0-5305-4266-A4FB-B262F81AA291}">
      <dgm:prSet/>
      <dgm:spPr/>
      <dgm:t>
        <a:bodyPr/>
        <a:lstStyle/>
        <a:p>
          <a:endParaRPr lang="en-US" sz="2400"/>
        </a:p>
      </dgm:t>
    </dgm:pt>
    <dgm:pt modelId="{273377B3-AA35-477A-B7F5-8706184111D5}" type="sibTrans" cxnId="{01D09CA0-5305-4266-A4FB-B262F81AA291}">
      <dgm:prSet/>
      <dgm:spPr/>
      <dgm:t>
        <a:bodyPr/>
        <a:lstStyle/>
        <a:p>
          <a:endParaRPr lang="en-US" sz="2400"/>
        </a:p>
      </dgm:t>
    </dgm:pt>
    <dgm:pt modelId="{31AD04DB-2CDC-4B36-8D28-2CBE3D2ECB8E}" type="pres">
      <dgm:prSet presAssocID="{BEB8A76B-DF35-46CA-84BD-1AFDCF690790}" presName="vert0" presStyleCnt="0">
        <dgm:presLayoutVars>
          <dgm:dir/>
          <dgm:animOne val="branch"/>
          <dgm:animLvl val="lvl"/>
        </dgm:presLayoutVars>
      </dgm:prSet>
      <dgm:spPr/>
      <dgm:t>
        <a:bodyPr/>
        <a:lstStyle/>
        <a:p>
          <a:endParaRPr lang="en-US"/>
        </a:p>
      </dgm:t>
    </dgm:pt>
    <dgm:pt modelId="{F55B8510-B20E-460A-8CCA-7DBFDD774ED1}" type="pres">
      <dgm:prSet presAssocID="{B1AC480D-006A-4736-821F-64428377E1AA}" presName="thickLine" presStyleLbl="alignNode1" presStyleIdx="0" presStyleCnt="3"/>
      <dgm:spPr/>
    </dgm:pt>
    <dgm:pt modelId="{20AA95C6-A2E2-40EF-AB0C-710B8C6D3CF1}" type="pres">
      <dgm:prSet presAssocID="{B1AC480D-006A-4736-821F-64428377E1AA}" presName="horz1" presStyleCnt="0"/>
      <dgm:spPr/>
    </dgm:pt>
    <dgm:pt modelId="{13AB8F21-C3FE-4A75-AF17-D11DAA46E2BA}" type="pres">
      <dgm:prSet presAssocID="{B1AC480D-006A-4736-821F-64428377E1AA}" presName="tx1" presStyleLbl="revTx" presStyleIdx="0" presStyleCnt="3"/>
      <dgm:spPr/>
      <dgm:t>
        <a:bodyPr/>
        <a:lstStyle/>
        <a:p>
          <a:endParaRPr lang="en-US"/>
        </a:p>
      </dgm:t>
    </dgm:pt>
    <dgm:pt modelId="{D1D39090-93D1-4705-B2FB-13E1A9520566}" type="pres">
      <dgm:prSet presAssocID="{B1AC480D-006A-4736-821F-64428377E1AA}" presName="vert1" presStyleCnt="0"/>
      <dgm:spPr/>
    </dgm:pt>
    <dgm:pt modelId="{5FB9B1CC-6D98-4771-A830-4E7206C5D4E1}" type="pres">
      <dgm:prSet presAssocID="{1CF175CF-201F-4B14-A8EB-D3847037E755}" presName="thickLine" presStyleLbl="alignNode1" presStyleIdx="1" presStyleCnt="3"/>
      <dgm:spPr/>
    </dgm:pt>
    <dgm:pt modelId="{9D094DF1-EAC9-4708-80AD-496F30FF7C7C}" type="pres">
      <dgm:prSet presAssocID="{1CF175CF-201F-4B14-A8EB-D3847037E755}" presName="horz1" presStyleCnt="0"/>
      <dgm:spPr/>
    </dgm:pt>
    <dgm:pt modelId="{E04B32FF-126C-4997-BA89-BA3C3BE8D0C3}" type="pres">
      <dgm:prSet presAssocID="{1CF175CF-201F-4B14-A8EB-D3847037E755}" presName="tx1" presStyleLbl="revTx" presStyleIdx="1" presStyleCnt="3"/>
      <dgm:spPr/>
      <dgm:t>
        <a:bodyPr/>
        <a:lstStyle/>
        <a:p>
          <a:endParaRPr lang="en-US"/>
        </a:p>
      </dgm:t>
    </dgm:pt>
    <dgm:pt modelId="{9CAF8926-D403-4794-ACF4-67DFD7635FA8}" type="pres">
      <dgm:prSet presAssocID="{1CF175CF-201F-4B14-A8EB-D3847037E755}" presName="vert1" presStyleCnt="0"/>
      <dgm:spPr/>
    </dgm:pt>
    <dgm:pt modelId="{05576566-91FC-41EC-B555-8DA7299608F1}" type="pres">
      <dgm:prSet presAssocID="{6894E68B-4221-4CEF-8AA2-8B308B8AD3B8}" presName="thickLine" presStyleLbl="alignNode1" presStyleIdx="2" presStyleCnt="3"/>
      <dgm:spPr/>
    </dgm:pt>
    <dgm:pt modelId="{57D7CBCF-9022-4822-B67C-DAC0D0ECEC16}" type="pres">
      <dgm:prSet presAssocID="{6894E68B-4221-4CEF-8AA2-8B308B8AD3B8}" presName="horz1" presStyleCnt="0"/>
      <dgm:spPr/>
    </dgm:pt>
    <dgm:pt modelId="{B1C3DEA1-C86D-40D2-8F8A-9DA402A00D9F}" type="pres">
      <dgm:prSet presAssocID="{6894E68B-4221-4CEF-8AA2-8B308B8AD3B8}" presName="tx1" presStyleLbl="revTx" presStyleIdx="2" presStyleCnt="3"/>
      <dgm:spPr/>
      <dgm:t>
        <a:bodyPr/>
        <a:lstStyle/>
        <a:p>
          <a:endParaRPr lang="en-US"/>
        </a:p>
      </dgm:t>
    </dgm:pt>
    <dgm:pt modelId="{46401D7C-17DF-4416-BDDB-E1CDA9D9B926}" type="pres">
      <dgm:prSet presAssocID="{6894E68B-4221-4CEF-8AA2-8B308B8AD3B8}" presName="vert1" presStyleCnt="0"/>
      <dgm:spPr/>
    </dgm:pt>
  </dgm:ptLst>
  <dgm:cxnLst>
    <dgm:cxn modelId="{4D099E2C-0BE2-40A6-B840-03E69FC99032}" type="presOf" srcId="{1CF175CF-201F-4B14-A8EB-D3847037E755}" destId="{E04B32FF-126C-4997-BA89-BA3C3BE8D0C3}" srcOrd="0" destOrd="0" presId="urn:microsoft.com/office/officeart/2008/layout/LinedList"/>
    <dgm:cxn modelId="{3F58CC97-B832-43F9-A556-EDCD472B0C71}" srcId="{BEB8A76B-DF35-46CA-84BD-1AFDCF690790}" destId="{B1AC480D-006A-4736-821F-64428377E1AA}" srcOrd="0" destOrd="0" parTransId="{E6BBD7F2-8DAD-4E7D-93DE-D3423CE56D93}" sibTransId="{8571DB40-7269-44D6-A679-1715F927E94B}"/>
    <dgm:cxn modelId="{947EA953-FD78-4102-883A-97748F60CFC4}" type="presOf" srcId="{B1AC480D-006A-4736-821F-64428377E1AA}" destId="{13AB8F21-C3FE-4A75-AF17-D11DAA46E2BA}" srcOrd="0" destOrd="0" presId="urn:microsoft.com/office/officeart/2008/layout/LinedList"/>
    <dgm:cxn modelId="{01D09CA0-5305-4266-A4FB-B262F81AA291}" srcId="{BEB8A76B-DF35-46CA-84BD-1AFDCF690790}" destId="{6894E68B-4221-4CEF-8AA2-8B308B8AD3B8}" srcOrd="2" destOrd="0" parTransId="{A1125911-A3F2-4AF3-94A4-7E58A340B4D5}" sibTransId="{273377B3-AA35-477A-B7F5-8706184111D5}"/>
    <dgm:cxn modelId="{ABA081EC-D633-4758-9703-39375B055A96}" type="presOf" srcId="{6894E68B-4221-4CEF-8AA2-8B308B8AD3B8}" destId="{B1C3DEA1-C86D-40D2-8F8A-9DA402A00D9F}" srcOrd="0" destOrd="0" presId="urn:microsoft.com/office/officeart/2008/layout/LinedList"/>
    <dgm:cxn modelId="{2C000DA6-85E9-47E5-96A2-C736BB7F3DE1}" srcId="{BEB8A76B-DF35-46CA-84BD-1AFDCF690790}" destId="{1CF175CF-201F-4B14-A8EB-D3847037E755}" srcOrd="1" destOrd="0" parTransId="{598488E2-F26B-4517-ADD3-D4FBBD66827F}" sibTransId="{E7E9AF25-697B-4D64-B8A9-822CFEA4D71E}"/>
    <dgm:cxn modelId="{A3E2D8C8-2B6B-4FE6-8BE2-20463752B77F}" type="presOf" srcId="{BEB8A76B-DF35-46CA-84BD-1AFDCF690790}" destId="{31AD04DB-2CDC-4B36-8D28-2CBE3D2ECB8E}" srcOrd="0" destOrd="0" presId="urn:microsoft.com/office/officeart/2008/layout/LinedList"/>
    <dgm:cxn modelId="{B9888537-E885-43FF-A0DD-60A3DD079582}" type="presParOf" srcId="{31AD04DB-2CDC-4B36-8D28-2CBE3D2ECB8E}" destId="{F55B8510-B20E-460A-8CCA-7DBFDD774ED1}" srcOrd="0" destOrd="0" presId="urn:microsoft.com/office/officeart/2008/layout/LinedList"/>
    <dgm:cxn modelId="{FECFFD9E-CA2C-4C15-9F03-11452C00DEE2}" type="presParOf" srcId="{31AD04DB-2CDC-4B36-8D28-2CBE3D2ECB8E}" destId="{20AA95C6-A2E2-40EF-AB0C-710B8C6D3CF1}" srcOrd="1" destOrd="0" presId="urn:microsoft.com/office/officeart/2008/layout/LinedList"/>
    <dgm:cxn modelId="{A6B3C012-C763-49F8-9D7B-8EFECA0D7508}" type="presParOf" srcId="{20AA95C6-A2E2-40EF-AB0C-710B8C6D3CF1}" destId="{13AB8F21-C3FE-4A75-AF17-D11DAA46E2BA}" srcOrd="0" destOrd="0" presId="urn:microsoft.com/office/officeart/2008/layout/LinedList"/>
    <dgm:cxn modelId="{A6277AC7-8BF8-4A1D-A833-76EA5ABB7514}" type="presParOf" srcId="{20AA95C6-A2E2-40EF-AB0C-710B8C6D3CF1}" destId="{D1D39090-93D1-4705-B2FB-13E1A9520566}" srcOrd="1" destOrd="0" presId="urn:microsoft.com/office/officeart/2008/layout/LinedList"/>
    <dgm:cxn modelId="{662B972E-CB8A-4CE1-B2D4-4FA77BBD086B}" type="presParOf" srcId="{31AD04DB-2CDC-4B36-8D28-2CBE3D2ECB8E}" destId="{5FB9B1CC-6D98-4771-A830-4E7206C5D4E1}" srcOrd="2" destOrd="0" presId="urn:microsoft.com/office/officeart/2008/layout/LinedList"/>
    <dgm:cxn modelId="{98D278C8-EA81-44FC-BA39-B47F1B50CF34}" type="presParOf" srcId="{31AD04DB-2CDC-4B36-8D28-2CBE3D2ECB8E}" destId="{9D094DF1-EAC9-4708-80AD-496F30FF7C7C}" srcOrd="3" destOrd="0" presId="urn:microsoft.com/office/officeart/2008/layout/LinedList"/>
    <dgm:cxn modelId="{E7DE9603-C0C0-441A-9316-892DA6E05916}" type="presParOf" srcId="{9D094DF1-EAC9-4708-80AD-496F30FF7C7C}" destId="{E04B32FF-126C-4997-BA89-BA3C3BE8D0C3}" srcOrd="0" destOrd="0" presId="urn:microsoft.com/office/officeart/2008/layout/LinedList"/>
    <dgm:cxn modelId="{B743162B-D710-4834-AE8C-A34CDF5E6031}" type="presParOf" srcId="{9D094DF1-EAC9-4708-80AD-496F30FF7C7C}" destId="{9CAF8926-D403-4794-ACF4-67DFD7635FA8}" srcOrd="1" destOrd="0" presId="urn:microsoft.com/office/officeart/2008/layout/LinedList"/>
    <dgm:cxn modelId="{2EE006AF-7335-4AA8-92B3-3201917C0B7D}" type="presParOf" srcId="{31AD04DB-2CDC-4B36-8D28-2CBE3D2ECB8E}" destId="{05576566-91FC-41EC-B555-8DA7299608F1}" srcOrd="4" destOrd="0" presId="urn:microsoft.com/office/officeart/2008/layout/LinedList"/>
    <dgm:cxn modelId="{B4497154-EFAF-47B4-8B62-5F175FA4F565}" type="presParOf" srcId="{31AD04DB-2CDC-4B36-8D28-2CBE3D2ECB8E}" destId="{57D7CBCF-9022-4822-B67C-DAC0D0ECEC16}" srcOrd="5" destOrd="0" presId="urn:microsoft.com/office/officeart/2008/layout/LinedList"/>
    <dgm:cxn modelId="{D5CFEF36-3FC1-440E-9E6F-2A42AAD51645}" type="presParOf" srcId="{57D7CBCF-9022-4822-B67C-DAC0D0ECEC16}" destId="{B1C3DEA1-C86D-40D2-8F8A-9DA402A00D9F}" srcOrd="0" destOrd="0" presId="urn:microsoft.com/office/officeart/2008/layout/LinedList"/>
    <dgm:cxn modelId="{D8F4515C-B2CB-4721-AE75-1B87DA09E5F8}" type="presParOf" srcId="{57D7CBCF-9022-4822-B67C-DAC0D0ECEC16}" destId="{46401D7C-17DF-4416-BDDB-E1CDA9D9B9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8D396-7436-4FCA-99BD-86E52764F17E}">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902E3-AE8F-4BD6-B19F-813380422605}">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a:t>Effective Communication</a:t>
          </a:r>
        </a:p>
      </dsp:txBody>
      <dsp:txXfrm>
        <a:off x="0" y="0"/>
        <a:ext cx="6492875" cy="1276350"/>
      </dsp:txXfrm>
    </dsp:sp>
    <dsp:sp modelId="{5ECCE3B0-264A-496D-A618-C2AB906A4A72}">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8C0D8-62CA-4E6F-BAB2-6B2264B56252}">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a:t>Assertiveness</a:t>
          </a:r>
        </a:p>
      </dsp:txBody>
      <dsp:txXfrm>
        <a:off x="0" y="1276350"/>
        <a:ext cx="6492875" cy="1276350"/>
      </dsp:txXfrm>
    </dsp:sp>
    <dsp:sp modelId="{B9BFEF9B-10BF-43D9-9350-420DF5BC014E}">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2EC50-DD60-4DCC-BC6D-B0BEC74117F0}">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a:t>Team Playing</a:t>
          </a:r>
        </a:p>
      </dsp:txBody>
      <dsp:txXfrm>
        <a:off x="0" y="2552700"/>
        <a:ext cx="6492875" cy="1276350"/>
      </dsp:txXfrm>
    </dsp:sp>
    <dsp:sp modelId="{9B90E748-2E64-49DE-9D5D-A8423D4343C1}">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408F9-6BFE-4DBC-854D-381076C9B90B}">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a:t>Emotional Intelligence</a:t>
          </a:r>
        </a:p>
      </dsp:txBody>
      <dsp:txXfrm>
        <a:off x="0" y="3829050"/>
        <a:ext cx="6492875" cy="127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CDDA7-61E6-41CD-B013-B9DEB656B760}">
      <dsp:nvSpPr>
        <dsp:cNvPr id="0" name=""/>
        <dsp:cNvSpPr/>
      </dsp:nvSpPr>
      <dsp:spPr>
        <a:xfrm>
          <a:off x="0" y="249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9E073-21A2-409F-A358-B17290C96C4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Fosters Creativity &amp; Learning</a:t>
          </a:r>
        </a:p>
      </dsp:txBody>
      <dsp:txXfrm>
        <a:off x="0" y="2492"/>
        <a:ext cx="6492875" cy="850069"/>
      </dsp:txXfrm>
    </dsp:sp>
    <dsp:sp modelId="{9C1155EA-D0FB-4FF0-854E-F0C2BC4513D5}">
      <dsp:nvSpPr>
        <dsp:cNvPr id="0" name=""/>
        <dsp:cNvSpPr/>
      </dsp:nvSpPr>
      <dsp:spPr>
        <a:xfrm>
          <a:off x="0" y="852561"/>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E7D14-DE49-4E89-8ABD-738760E4C312}">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Blends Complementary Strengths</a:t>
          </a:r>
        </a:p>
      </dsp:txBody>
      <dsp:txXfrm>
        <a:off x="0" y="852561"/>
        <a:ext cx="6492875" cy="850069"/>
      </dsp:txXfrm>
    </dsp:sp>
    <dsp:sp modelId="{FC595666-74EF-4A63-90DF-9D1189D1AF58}">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ED5C3-21C2-46E7-92B5-839E7F2C992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Builds Trust</a:t>
          </a:r>
        </a:p>
      </dsp:txBody>
      <dsp:txXfrm>
        <a:off x="0" y="1702630"/>
        <a:ext cx="6492875" cy="850069"/>
      </dsp:txXfrm>
    </dsp:sp>
    <dsp:sp modelId="{58315B3E-2098-48E2-BAE0-B622F34003DF}">
      <dsp:nvSpPr>
        <dsp:cNvPr id="0" name=""/>
        <dsp:cNvSpPr/>
      </dsp:nvSpPr>
      <dsp:spPr>
        <a:xfrm>
          <a:off x="0" y="255269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7DCAD-57A9-470D-942C-4E880A3962C8}">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Teaches Conflict Resolution Skills</a:t>
          </a:r>
        </a:p>
      </dsp:txBody>
      <dsp:txXfrm>
        <a:off x="0" y="2552699"/>
        <a:ext cx="6492875" cy="850069"/>
      </dsp:txXfrm>
    </dsp:sp>
    <dsp:sp modelId="{9EFF5B7A-4B89-4177-989F-B069878A74D2}">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CA3EF-9A98-4DA8-A85B-A36C19F0D7E0}">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Promotes a Wider Sense of Ownership</a:t>
          </a:r>
        </a:p>
      </dsp:txBody>
      <dsp:txXfrm>
        <a:off x="0" y="3402769"/>
        <a:ext cx="6492875" cy="850069"/>
      </dsp:txXfrm>
    </dsp:sp>
    <dsp:sp modelId="{E64A8F1F-854A-4A44-B9FA-C4D6B787D29D}">
      <dsp:nvSpPr>
        <dsp:cNvPr id="0" name=""/>
        <dsp:cNvSpPr/>
      </dsp:nvSpPr>
      <dsp:spPr>
        <a:xfrm>
          <a:off x="0" y="4252838"/>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4ECDA-389C-44F2-BBD4-AF1CC8AF3C11}">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Encourages Healthy Risk Taking</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BC97D-B87B-4BC4-A4F4-5B5D41396B8D}">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C3F61-1009-4000-8B0F-CEAC261DCB3F}">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Master your Body Language</a:t>
          </a:r>
        </a:p>
      </dsp:txBody>
      <dsp:txXfrm>
        <a:off x="0" y="623"/>
        <a:ext cx="6492875" cy="729164"/>
      </dsp:txXfrm>
    </dsp:sp>
    <dsp:sp modelId="{D45790A3-0E38-4004-A381-B86D6534C8A3}">
      <dsp:nvSpPr>
        <dsp:cNvPr id="0" name=""/>
        <dsp:cNvSpPr/>
      </dsp:nvSpPr>
      <dsp:spPr>
        <a:xfrm>
          <a:off x="0" y="729788"/>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1A55C-18BC-45E9-AA50-E061E824C6C5}">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Learn to empathize with customer</a:t>
          </a:r>
        </a:p>
      </dsp:txBody>
      <dsp:txXfrm>
        <a:off x="0" y="729788"/>
        <a:ext cx="6492875" cy="729164"/>
      </dsp:txXfrm>
    </dsp:sp>
    <dsp:sp modelId="{9131EE6D-7D6A-4824-A857-A6EA324ADB59}">
      <dsp:nvSpPr>
        <dsp:cNvPr id="0" name=""/>
        <dsp:cNvSpPr/>
      </dsp:nvSpPr>
      <dsp:spPr>
        <a:xfrm>
          <a:off x="0" y="145895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E1DDF-667B-42CA-8475-3ABBDDB0E02D}">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Never stop improving your knowledge</a:t>
          </a:r>
        </a:p>
      </dsp:txBody>
      <dsp:txXfrm>
        <a:off x="0" y="1458952"/>
        <a:ext cx="6492875" cy="729164"/>
      </dsp:txXfrm>
    </dsp:sp>
    <dsp:sp modelId="{0C3AB1E6-0AE7-403E-AA49-AF2BCB644044}">
      <dsp:nvSpPr>
        <dsp:cNvPr id="0" name=""/>
        <dsp:cNvSpPr/>
      </dsp:nvSpPr>
      <dsp:spPr>
        <a:xfrm>
          <a:off x="0" y="218811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ABDE-E381-4E90-BBA9-19AF6EEAB33E}">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Get down to specifics</a:t>
          </a:r>
        </a:p>
      </dsp:txBody>
      <dsp:txXfrm>
        <a:off x="0" y="2188117"/>
        <a:ext cx="6492875" cy="729164"/>
      </dsp:txXfrm>
    </dsp:sp>
    <dsp:sp modelId="{D4AA3A07-76AC-4A98-A849-7AADA779CA0B}">
      <dsp:nvSpPr>
        <dsp:cNvPr id="0" name=""/>
        <dsp:cNvSpPr/>
      </dsp:nvSpPr>
      <dsp:spPr>
        <a:xfrm>
          <a:off x="0" y="2917282"/>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FABC3-9528-43D9-ADA6-E40EC5DD3049}">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Be honest about what you don’t know</a:t>
          </a:r>
        </a:p>
      </dsp:txBody>
      <dsp:txXfrm>
        <a:off x="0" y="2917282"/>
        <a:ext cx="6492875" cy="729164"/>
      </dsp:txXfrm>
    </dsp:sp>
    <dsp:sp modelId="{E1A48778-4420-448D-9558-623384B25233}">
      <dsp:nvSpPr>
        <dsp:cNvPr id="0" name=""/>
        <dsp:cNvSpPr/>
      </dsp:nvSpPr>
      <dsp:spPr>
        <a:xfrm>
          <a:off x="0" y="3646447"/>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DA66F-686C-44B0-88AE-EF73D71B3B4A}">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Be inquisitive</a:t>
          </a:r>
        </a:p>
      </dsp:txBody>
      <dsp:txXfrm>
        <a:off x="0" y="3646447"/>
        <a:ext cx="6492875" cy="729164"/>
      </dsp:txXfrm>
    </dsp:sp>
    <dsp:sp modelId="{B0D345A0-B96A-40DE-8C62-0763A6318F2A}">
      <dsp:nvSpPr>
        <dsp:cNvPr id="0" name=""/>
        <dsp:cNvSpPr/>
      </dsp:nvSpPr>
      <dsp:spPr>
        <a:xfrm>
          <a:off x="0" y="437561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09B51-CD87-427E-97CD-069E6728ED11}">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Be prepared</a:t>
          </a:r>
        </a:p>
      </dsp:txBody>
      <dsp:txXfrm>
        <a:off x="0" y="4375611"/>
        <a:ext cx="6492875" cy="729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6CE2D-FCAF-42FE-8453-C24EB596F998}">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65515-C760-48D3-9C58-94B44CBA8297}">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Know Yourself </a:t>
          </a:r>
        </a:p>
      </dsp:txBody>
      <dsp:txXfrm>
        <a:off x="0" y="2492"/>
        <a:ext cx="6492875" cy="850069"/>
      </dsp:txXfrm>
    </dsp:sp>
    <dsp:sp modelId="{EAE5FC73-A419-4997-AC67-7A9D87B98037}">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AAB91-DEF6-4761-A247-C272A911E739}">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Schedule Downtime</a:t>
          </a:r>
        </a:p>
      </dsp:txBody>
      <dsp:txXfrm>
        <a:off x="0" y="852561"/>
        <a:ext cx="6492875" cy="850069"/>
      </dsp:txXfrm>
    </dsp:sp>
    <dsp:sp modelId="{760EF607-E229-4954-B32F-6D2DD1C44574}">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C2B9F-0BF9-4925-B5F7-79550CB7F515}">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Cultivate Empathy</a:t>
          </a:r>
        </a:p>
      </dsp:txBody>
      <dsp:txXfrm>
        <a:off x="0" y="1702630"/>
        <a:ext cx="6492875" cy="850069"/>
      </dsp:txXfrm>
    </dsp:sp>
    <dsp:sp modelId="{34FB8F85-2DB5-481F-814D-337F3400D78B}">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6EBE7-5059-4DBC-84C5-C607864E94F7}">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Maintain Assertiveness</a:t>
          </a:r>
        </a:p>
      </dsp:txBody>
      <dsp:txXfrm>
        <a:off x="0" y="2552699"/>
        <a:ext cx="6492875" cy="850069"/>
      </dsp:txXfrm>
    </dsp:sp>
    <dsp:sp modelId="{5D957996-1BC5-46DC-BF0B-325BA654767C}">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B0E8B-469A-455E-950A-854BB29A894C}">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Earn the reward</a:t>
          </a:r>
        </a:p>
      </dsp:txBody>
      <dsp:txXfrm>
        <a:off x="0" y="3402769"/>
        <a:ext cx="6492875" cy="850069"/>
      </dsp:txXfrm>
    </dsp:sp>
    <dsp:sp modelId="{9050F956-A7D4-421D-BD2A-D5DD291B2547}">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A3322-40DF-4FC2-9526-C6760796D976}">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Do a reality check</a:t>
          </a:r>
        </a:p>
      </dsp:txBody>
      <dsp:txXfrm>
        <a:off x="0" y="4252838"/>
        <a:ext cx="6492875" cy="850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B8510-B20E-460A-8CCA-7DBFDD774ED1}">
      <dsp:nvSpPr>
        <dsp:cNvPr id="0" name=""/>
        <dsp:cNvSpPr/>
      </dsp:nvSpPr>
      <dsp:spPr>
        <a:xfrm>
          <a:off x="0" y="1848"/>
          <a:ext cx="71110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B8F21-C3FE-4A75-AF17-D11DAA46E2BA}">
      <dsp:nvSpPr>
        <dsp:cNvPr id="0" name=""/>
        <dsp:cNvSpPr/>
      </dsp:nvSpPr>
      <dsp:spPr>
        <a:xfrm>
          <a:off x="0" y="1848"/>
          <a:ext cx="711104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i="1" kern="1200" dirty="0"/>
            <a:t>Self-Regulation</a:t>
          </a:r>
          <a:endParaRPr lang="en-US" sz="2400" b="1" kern="1200" dirty="0"/>
        </a:p>
      </dsp:txBody>
      <dsp:txXfrm>
        <a:off x="0" y="1848"/>
        <a:ext cx="7111046" cy="1260574"/>
      </dsp:txXfrm>
    </dsp:sp>
    <dsp:sp modelId="{5FB9B1CC-6D98-4771-A830-4E7206C5D4E1}">
      <dsp:nvSpPr>
        <dsp:cNvPr id="0" name=""/>
        <dsp:cNvSpPr/>
      </dsp:nvSpPr>
      <dsp:spPr>
        <a:xfrm>
          <a:off x="0" y="1262422"/>
          <a:ext cx="71110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B32FF-126C-4997-BA89-BA3C3BE8D0C3}">
      <dsp:nvSpPr>
        <dsp:cNvPr id="0" name=""/>
        <dsp:cNvSpPr/>
      </dsp:nvSpPr>
      <dsp:spPr>
        <a:xfrm>
          <a:off x="0" y="1262422"/>
          <a:ext cx="711104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kern="1200" dirty="0"/>
            <a:t>Self-regulation, also referred to as impulse control, is the ability to control and adapt one’s own emotions to fit the situation or to avoid disrupting others.</a:t>
          </a:r>
          <a:endParaRPr lang="en-US" sz="2400" kern="1200" dirty="0"/>
        </a:p>
      </dsp:txBody>
      <dsp:txXfrm>
        <a:off x="0" y="1262422"/>
        <a:ext cx="7111046" cy="1260574"/>
      </dsp:txXfrm>
    </dsp:sp>
    <dsp:sp modelId="{05576566-91FC-41EC-B555-8DA7299608F1}">
      <dsp:nvSpPr>
        <dsp:cNvPr id="0" name=""/>
        <dsp:cNvSpPr/>
      </dsp:nvSpPr>
      <dsp:spPr>
        <a:xfrm>
          <a:off x="0" y="2522996"/>
          <a:ext cx="71110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3DEA1-C86D-40D2-8F8A-9DA402A00D9F}">
      <dsp:nvSpPr>
        <dsp:cNvPr id="0" name=""/>
        <dsp:cNvSpPr/>
      </dsp:nvSpPr>
      <dsp:spPr>
        <a:xfrm>
          <a:off x="0" y="2522996"/>
          <a:ext cx="711104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kern="1200" dirty="0"/>
            <a:t>A self-regulated salesperson can avoid bringing their negative emotions such as fear, anxiety, or irritation to sales conversations. They are better able to adapt their </a:t>
          </a:r>
          <a:r>
            <a:rPr lang="en-IN" sz="2400" kern="1200" dirty="0" err="1"/>
            <a:t>behavior</a:t>
          </a:r>
          <a:r>
            <a:rPr lang="en-IN" sz="2400" kern="1200" dirty="0"/>
            <a:t> to the needs of their job. And they’re capable of generating enthusiasm and motivation over the long term to fuel their job performance.</a:t>
          </a:r>
          <a:endParaRPr lang="en-US" sz="2400" kern="1200" dirty="0"/>
        </a:p>
      </dsp:txBody>
      <dsp:txXfrm>
        <a:off x="0" y="2522996"/>
        <a:ext cx="7111046" cy="12605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ED685-B631-436D-9A96-CF392E9BB4EC}" type="datetimeFigureOut">
              <a:rPr lang="en-IN" smtClean="0"/>
              <a:t>21-02-2023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F48E7-9F3C-4A73-8D26-BCAB63036C67}" type="slidenum">
              <a:rPr lang="en-IN" smtClean="0"/>
              <a:t>‹#›</a:t>
            </a:fld>
            <a:endParaRPr lang="en-IN"/>
          </a:p>
        </p:txBody>
      </p:sp>
    </p:spTree>
    <p:extLst>
      <p:ext uri="{BB962C8B-B14F-4D97-AF65-F5344CB8AC3E}">
        <p14:creationId xmlns:p14="http://schemas.microsoft.com/office/powerpoint/2010/main" val="5988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rooksgroup.com/sales-hiring-assessmen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rainfall.com/quizzes/communication-style-quiz-whats-your-communication-sty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Human Knot Game</a:t>
            </a:r>
          </a:p>
          <a:p>
            <a:r>
              <a:rPr lang="en-US" dirty="0"/>
              <a:t>Connect:</a:t>
            </a:r>
          </a:p>
          <a:p>
            <a:r>
              <a:rPr lang="en-US" dirty="0"/>
              <a:t>Common Goal</a:t>
            </a:r>
          </a:p>
          <a:p>
            <a:r>
              <a:rPr lang="en-US" dirty="0"/>
              <a:t>Communication</a:t>
            </a:r>
          </a:p>
          <a:p>
            <a:r>
              <a:rPr lang="en-US" dirty="0"/>
              <a:t>Listening</a:t>
            </a:r>
          </a:p>
          <a:p>
            <a:r>
              <a:rPr lang="en-US" dirty="0"/>
              <a:t>Coordination</a:t>
            </a:r>
          </a:p>
          <a:p>
            <a:r>
              <a:rPr lang="en-US" dirty="0"/>
              <a:t>Leadership</a:t>
            </a:r>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2</a:t>
            </a:fld>
            <a:endParaRPr lang="en-IN"/>
          </a:p>
        </p:txBody>
      </p:sp>
    </p:spTree>
    <p:extLst>
      <p:ext uri="{BB962C8B-B14F-4D97-AF65-F5344CB8AC3E}">
        <p14:creationId xmlns:p14="http://schemas.microsoft.com/office/powerpoint/2010/main" val="252155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12</a:t>
            </a:fld>
            <a:endParaRPr lang="en-US"/>
          </a:p>
        </p:txBody>
      </p:sp>
    </p:spTree>
    <p:extLst>
      <p:ext uri="{BB962C8B-B14F-4D97-AF65-F5344CB8AC3E}">
        <p14:creationId xmlns:p14="http://schemas.microsoft.com/office/powerpoint/2010/main" val="33440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13</a:t>
            </a:fld>
            <a:endParaRPr lang="en-US"/>
          </a:p>
        </p:txBody>
      </p:sp>
    </p:spTree>
    <p:extLst>
      <p:ext uri="{BB962C8B-B14F-4D97-AF65-F5344CB8AC3E}">
        <p14:creationId xmlns:p14="http://schemas.microsoft.com/office/powerpoint/2010/main" val="54185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14</a:t>
            </a:fld>
            <a:endParaRPr lang="en-US"/>
          </a:p>
        </p:txBody>
      </p:sp>
    </p:spTree>
    <p:extLst>
      <p:ext uri="{BB962C8B-B14F-4D97-AF65-F5344CB8AC3E}">
        <p14:creationId xmlns:p14="http://schemas.microsoft.com/office/powerpoint/2010/main" val="325720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r>
              <a:rPr lang="en-US" b="1" i="0" dirty="0">
                <a:solidFill>
                  <a:srgbClr val="0398DE"/>
                </a:solidFill>
                <a:effectLst/>
                <a:latin typeface="Raleway" panose="020B0604020202020204" pitchFamily="2" charset="0"/>
              </a:rPr>
              <a:t>Examples</a:t>
            </a:r>
          </a:p>
          <a:p>
            <a:pPr algn="l">
              <a:buFont typeface="+mj-lt"/>
              <a:buAutoNum type="arabicPeriod"/>
            </a:pPr>
            <a:r>
              <a:rPr lang="en-US" b="0" i="0" dirty="0">
                <a:solidFill>
                  <a:srgbClr val="848484"/>
                </a:solidFill>
                <a:effectLst/>
                <a:latin typeface="Lato" panose="020F0502020204030203" pitchFamily="34" charset="0"/>
              </a:rPr>
              <a:t>Scenario: Your mother wants you to come over to her house right away so you can help her sort through items she wants to sell at a garage sale. You had planned to spend the evening relaxing, taking a soothing bath, and just lounging around because you’ve had a rough week at work.</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“I understand you need help, and I would like to help you. Today, I need to take care of myself because I’m very run-down. I can better help you tomorrow. Would that work for you?”</a:t>
            </a:r>
          </a:p>
          <a:p>
            <a:pPr algn="l">
              <a:buFont typeface="+mj-lt"/>
              <a:buAutoNum type="arabicPeriod"/>
            </a:pPr>
            <a:r>
              <a:rPr lang="en-US" b="0" i="0" dirty="0">
                <a:solidFill>
                  <a:srgbClr val="848484"/>
                </a:solidFill>
                <a:effectLst/>
                <a:latin typeface="Lato" panose="020F0502020204030203" pitchFamily="34" charset="0"/>
              </a:rPr>
              <a:t>Part of being assertive is caring for yourself and valuing your needs just as much as the other person’s needs. An assertive person says, “I am worthy of this. I deserve this”.</a:t>
            </a:r>
          </a:p>
          <a:p>
            <a:pPr algn="l">
              <a:buFont typeface="+mj-lt"/>
              <a:buAutoNum type="arabicPeriod"/>
            </a:pPr>
            <a:r>
              <a:rPr lang="en-US" b="0" i="0" dirty="0">
                <a:solidFill>
                  <a:srgbClr val="848484"/>
                </a:solidFill>
                <a:effectLst/>
                <a:latin typeface="Lato" panose="020F0502020204030203" pitchFamily="34" charset="0"/>
              </a:rPr>
              <a:t>Scenario: You planned to meet up with your girlfriend to have a nice meal at a restaurant. You get there, but she’s late – again. Every time you make plans, she seems to leave you waiting while she shows up 20-30 minutes after the scheduled meeting time.</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“Did something happen unexpectedly that made you late? I feel hurt when I have to wait time and time again because you are often late. It makes me feel anxious and like I’m not a priority. Is there something I can do to help you fix this problem?”</a:t>
            </a:r>
          </a:p>
          <a:p>
            <a:pPr algn="l">
              <a:buFont typeface="+mj-lt"/>
              <a:buAutoNum type="arabicPeriod"/>
            </a:pPr>
            <a:r>
              <a:rPr lang="en-US" b="0" i="0" dirty="0">
                <a:solidFill>
                  <a:srgbClr val="848484"/>
                </a:solidFill>
                <a:effectLst/>
                <a:latin typeface="Lato" panose="020F0502020204030203" pitchFamily="34" charset="0"/>
              </a:rPr>
              <a:t>Assertive people use “I” statements instead of hurling blame or insults at the other person. Offering to help come up with a solution lets the other person know that you care.</a:t>
            </a:r>
          </a:p>
          <a:p>
            <a:pPr algn="l">
              <a:buFont typeface="+mj-lt"/>
              <a:buAutoNum type="arabicPeriod"/>
            </a:pPr>
            <a:r>
              <a:rPr lang="en-US" b="0" i="0" dirty="0">
                <a:solidFill>
                  <a:srgbClr val="848484"/>
                </a:solidFill>
                <a:effectLst/>
                <a:latin typeface="Lato" panose="020F0502020204030203" pitchFamily="34" charset="0"/>
              </a:rPr>
              <a:t>Scenario: Every day when you come home from work, your husband and kids ignore you and continue doing whatever they’re doing. No one acknowledges you or ask you how your day was.</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“I feel sad when I come home and no one seems happy to see me or asks how my day was. I feel lonely and not appreciated.”</a:t>
            </a:r>
          </a:p>
          <a:p>
            <a:pPr algn="l">
              <a:buFont typeface="+mj-lt"/>
              <a:buAutoNum type="arabicPeriod"/>
            </a:pPr>
            <a:r>
              <a:rPr lang="en-US" b="0" i="0" dirty="0">
                <a:solidFill>
                  <a:srgbClr val="848484"/>
                </a:solidFill>
                <a:effectLst/>
                <a:latin typeface="Lato" panose="020F0502020204030203" pitchFamily="34" charset="0"/>
              </a:rPr>
              <a:t>Assertive people always state what the problem is instead of assuming that others know what they think, feel, or need.</a:t>
            </a:r>
          </a:p>
          <a:p>
            <a:pPr algn="l">
              <a:buFont typeface="+mj-lt"/>
              <a:buAutoNum type="arabicPeriod"/>
            </a:pPr>
            <a:r>
              <a:rPr lang="en-US" b="0" i="0" dirty="0">
                <a:solidFill>
                  <a:srgbClr val="848484"/>
                </a:solidFill>
                <a:effectLst/>
                <a:latin typeface="Lato" panose="020F0502020204030203" pitchFamily="34" charset="0"/>
              </a:rPr>
              <a:t>Scenario: Your teenage son is known to get angry every time you try to tell him to clean up his room or help out around the house.</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“I feel overburdened when you don’t pitch in and help keep the house clean and tidy. I understand that you don’t like having me remind you to clean your room, but it’s a task that needs to be done, and everyone needs to do their part.”</a:t>
            </a:r>
          </a:p>
          <a:p>
            <a:pPr algn="l">
              <a:buFont typeface="+mj-lt"/>
              <a:buAutoNum type="arabicPeriod"/>
            </a:pPr>
            <a:r>
              <a:rPr lang="en-US" b="0" i="0" dirty="0">
                <a:solidFill>
                  <a:srgbClr val="848484"/>
                </a:solidFill>
                <a:effectLst/>
                <a:latin typeface="Lato" panose="020F0502020204030203" pitchFamily="34" charset="0"/>
              </a:rPr>
              <a:t>Sometimes we don’t express ourselves because we’re afraid of how the other person will react (Will he get angry? Will he not like me if I say this?). Assertive people understand that they have no responsibility for how the other person chooses to react – that’s on them. A normal human being will understand that we all have needs and desires and should be allowed to express them freely.</a:t>
            </a:r>
          </a:p>
          <a:p>
            <a:pPr algn="l">
              <a:buFont typeface="+mj-lt"/>
              <a:buAutoNum type="arabicPeriod"/>
            </a:pPr>
            <a:r>
              <a:rPr lang="en-US" b="0" i="0" dirty="0">
                <a:solidFill>
                  <a:srgbClr val="848484"/>
                </a:solidFill>
                <a:effectLst/>
                <a:latin typeface="Lato" panose="020F0502020204030203" pitchFamily="34" charset="0"/>
              </a:rPr>
              <a:t>Scenario: Your boss wants you to do your co-worker’s report because she has fallen behind schedule, and he knows you work efficiently. This has happened frequently.</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“This is the fourth time this month that I’ve been given extra work because Suzie has fallen behind. I want to be a team player, but I feel stressed when I’m overburdened. What can we do to make sure this doesn’t happen again?”</a:t>
            </a:r>
          </a:p>
          <a:p>
            <a:pPr algn="l">
              <a:buFont typeface="+mj-lt"/>
              <a:buAutoNum type="arabicPeriod"/>
            </a:pPr>
            <a:r>
              <a:rPr lang="en-US" b="0" i="0" dirty="0">
                <a:solidFill>
                  <a:srgbClr val="848484"/>
                </a:solidFill>
                <a:effectLst/>
                <a:latin typeface="Lato" panose="020F0502020204030203" pitchFamily="34" charset="0"/>
              </a:rPr>
              <a:t>Stating the facts and expressing your own feelings helps avoid making the other person get their defenses up. Offering to help solve the problem expresses your concerns.</a:t>
            </a:r>
          </a:p>
          <a:p>
            <a:pPr algn="l">
              <a:buFont typeface="+mj-lt"/>
              <a:buAutoNum type="arabicPeriod"/>
            </a:pPr>
            <a:r>
              <a:rPr lang="en-US" b="0" i="0" dirty="0">
                <a:solidFill>
                  <a:srgbClr val="848484"/>
                </a:solidFill>
                <a:effectLst/>
                <a:latin typeface="Lato" panose="020F0502020204030203" pitchFamily="34" charset="0"/>
              </a:rPr>
              <a:t>Scenario: You work full-time, have 3 small kids at home, and you teach yoga classes two nights a week. Some members of your church are badgering you to get involved in a fundraiser they’re having that requires a lot of work.</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“This is not a priority for me. I will help out on the next fundraiser if I have time.”</a:t>
            </a:r>
          </a:p>
          <a:p>
            <a:pPr algn="l">
              <a:buFont typeface="+mj-lt"/>
              <a:buAutoNum type="arabicPeriod"/>
            </a:pPr>
            <a:r>
              <a:rPr lang="en-US" b="0" i="0" dirty="0">
                <a:solidFill>
                  <a:srgbClr val="848484"/>
                </a:solidFill>
                <a:effectLst/>
                <a:latin typeface="Lato" panose="020F0502020204030203" pitchFamily="34" charset="0"/>
              </a:rPr>
              <a:t>Assertive people know that it’s perfectly fine to say no to something you don’t want to do. Explaining why you’re declining may be helpful, but it’s not necessary. Acquiescing doesn’t do anybody any good.</a:t>
            </a:r>
          </a:p>
          <a:p>
            <a:pPr algn="l">
              <a:buFont typeface="+mj-lt"/>
              <a:buAutoNum type="arabicPeriod"/>
            </a:pPr>
            <a:r>
              <a:rPr lang="en-US" b="0" i="0" dirty="0">
                <a:solidFill>
                  <a:srgbClr val="848484"/>
                </a:solidFill>
                <a:effectLst/>
                <a:latin typeface="Lato" panose="020F0502020204030203" pitchFamily="34" charset="0"/>
              </a:rPr>
              <a:t>Scenario: Your brother-in-law asks to borrow $500 and you doubt he has a history of defaulting on his financial obligations.</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“My policy is to never lend money to friends or family members”.</a:t>
            </a:r>
          </a:p>
          <a:p>
            <a:pPr algn="l">
              <a:buFont typeface="+mj-lt"/>
              <a:buAutoNum type="arabicPeriod"/>
            </a:pPr>
            <a:r>
              <a:rPr lang="en-US" b="0" i="0" dirty="0">
                <a:solidFill>
                  <a:srgbClr val="848484"/>
                </a:solidFill>
                <a:effectLst/>
                <a:latin typeface="Lato" panose="020F0502020204030203" pitchFamily="34" charset="0"/>
              </a:rPr>
              <a:t>Using a “policy statement” is a good way to express your core beliefs and delineate what you will and won’t do.</a:t>
            </a:r>
          </a:p>
          <a:p>
            <a:pPr algn="l">
              <a:buFont typeface="+mj-lt"/>
              <a:buAutoNum type="arabicPeriod"/>
            </a:pPr>
            <a:r>
              <a:rPr lang="en-US" b="0" i="0" dirty="0">
                <a:solidFill>
                  <a:srgbClr val="848484"/>
                </a:solidFill>
                <a:effectLst/>
                <a:latin typeface="Lato" panose="020F0502020204030203" pitchFamily="34" charset="0"/>
              </a:rPr>
              <a:t>Scenario: Your spouse is yelling and complaining that you’re not devoting enough time and attention to the household. He launches into a long list of what he perceives to be your character flaws.</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“I see you are angry. I hear you saying that you think I should spend more time doing ___. However, I disagree with you, and here’s why.”</a:t>
            </a:r>
          </a:p>
          <a:p>
            <a:pPr algn="l">
              <a:buFont typeface="+mj-lt"/>
              <a:buAutoNum type="arabicPeriod"/>
            </a:pPr>
            <a:r>
              <a:rPr lang="en-US" b="0" i="0" dirty="0">
                <a:solidFill>
                  <a:srgbClr val="848484"/>
                </a:solidFill>
                <a:effectLst/>
                <a:latin typeface="Lato" panose="020F0502020204030203" pitchFamily="34" charset="0"/>
              </a:rPr>
              <a:t>Assertive people don’t get caught up in anger or strong emotions. They acknowledge the other person’s thoughts and feelings, but then honestly express their own as well.</a:t>
            </a:r>
          </a:p>
          <a:p>
            <a:pPr algn="l">
              <a:buFont typeface="+mj-lt"/>
              <a:buAutoNum type="arabicPeriod"/>
            </a:pPr>
            <a:r>
              <a:rPr lang="en-US" b="0" i="0" dirty="0">
                <a:solidFill>
                  <a:srgbClr val="848484"/>
                </a:solidFill>
                <a:effectLst/>
                <a:latin typeface="Lato" panose="020F0502020204030203" pitchFamily="34" charset="0"/>
              </a:rPr>
              <a:t>Scenario: Someone in the car you are riding in decides to sing offkey and continues doing it for 20 minutes. It begins to get on your nerves and you politely ask her to stop, but she doesn’t.</a:t>
            </a:r>
            <a:br>
              <a:rPr lang="en-US" b="0" i="0" dirty="0">
                <a:solidFill>
                  <a:srgbClr val="848484"/>
                </a:solidFill>
                <a:effectLst/>
                <a:latin typeface="Lato" panose="020F0502020204030203" pitchFamily="34" charset="0"/>
              </a:rPr>
            </a:br>
            <a:r>
              <a:rPr lang="en-US" b="1" i="0" dirty="0">
                <a:solidFill>
                  <a:srgbClr val="DEB202"/>
                </a:solidFill>
                <a:effectLst/>
                <a:latin typeface="Raleway" panose="020B0604020202020204" pitchFamily="2" charset="0"/>
              </a:rPr>
              <a:t>“I know you like to sing, but I simply can’t tolerate it right now. If you don’t stop, I’m going to stop the car and get out.”</a:t>
            </a:r>
          </a:p>
          <a:p>
            <a:pPr algn="l">
              <a:buFont typeface="+mj-lt"/>
              <a:buNone/>
            </a:pPr>
            <a:r>
              <a:rPr lang="en-US" b="0" i="0" dirty="0">
                <a:solidFill>
                  <a:srgbClr val="848484"/>
                </a:solidFill>
                <a:effectLst/>
                <a:latin typeface="Lato" panose="020F0502020204030203" pitchFamily="34" charset="0"/>
              </a:rPr>
              <a:t>Sometimes being assertive involves telling the other person the consequences of their actions. It’s alright to assert your needs and follow through with action that solidifies your own beliefs and desires.</a:t>
            </a:r>
          </a:p>
          <a:p>
            <a:pPr algn="l">
              <a:buFont typeface="+mj-lt"/>
              <a:buNone/>
            </a:pPr>
            <a:endParaRPr lang="en-US" b="0" i="0" dirty="0">
              <a:solidFill>
                <a:srgbClr val="848484"/>
              </a:solidFill>
              <a:effectLst/>
              <a:latin typeface="Lato" panose="020F0502020204030203" pitchFamily="34" charset="0"/>
            </a:endParaRPr>
          </a:p>
          <a:p>
            <a:pPr algn="l"/>
            <a:r>
              <a:rPr lang="en-US" b="0" i="0" dirty="0">
                <a:solidFill>
                  <a:srgbClr val="848484"/>
                </a:solidFill>
                <a:effectLst/>
                <a:latin typeface="Lato" panose="020F0502020204030203" pitchFamily="34" charset="0"/>
              </a:rPr>
              <a:t>Being assertive is something everyone gets better at the more they practice. No one responds assertively 100% of the time. When we get angry, we might slip into an aggressive mode. When we find ourselves in a situation where we face authoritative people, we might slip into passive mode. Your goal should be to practice your assertiveness skills and bring them into your relationships more and more. Maybe you have no problem being assertive with your family, but you have trouble with it at work. The most important part of being assertive is taking the time to notice how you feel and realize that you have the right to be true to yourself and express your thoughts and desires honestly.</a:t>
            </a:r>
          </a:p>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15</a:t>
            </a:fld>
            <a:endParaRPr lang="en-US"/>
          </a:p>
        </p:txBody>
      </p:sp>
    </p:spTree>
    <p:extLst>
      <p:ext uri="{BB962C8B-B14F-4D97-AF65-F5344CB8AC3E}">
        <p14:creationId xmlns:p14="http://schemas.microsoft.com/office/powerpoint/2010/main" val="178404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16</a:t>
            </a:fld>
            <a:endParaRPr lang="en-US"/>
          </a:p>
        </p:txBody>
      </p:sp>
    </p:spTree>
    <p:extLst>
      <p:ext uri="{BB962C8B-B14F-4D97-AF65-F5344CB8AC3E}">
        <p14:creationId xmlns:p14="http://schemas.microsoft.com/office/powerpoint/2010/main" val="28287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474747"/>
                </a:solidFill>
                <a:effectLst/>
                <a:latin typeface="le-monde-livre-std"/>
              </a:rPr>
              <a:t>When you're moving a sale forward, it's a mistake to be either too passive or too aggressive.  Instead, be assertive, which is a completely different thing altogether.</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17</a:t>
            </a:fld>
            <a:endParaRPr lang="en-US"/>
          </a:p>
        </p:txBody>
      </p:sp>
    </p:spTree>
    <p:extLst>
      <p:ext uri="{BB962C8B-B14F-4D97-AF65-F5344CB8AC3E}">
        <p14:creationId xmlns:p14="http://schemas.microsoft.com/office/powerpoint/2010/main" val="232016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474747"/>
                </a:solidFill>
                <a:effectLst/>
                <a:latin typeface="le-monde-livre-std"/>
              </a:rPr>
              <a:t>When you're moving a sale forward, it's a mistake to be either too passive or too aggressive.  Instead, be assertive, which is a completely different thing altogether.</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18</a:t>
            </a:fld>
            <a:endParaRPr lang="en-US"/>
          </a:p>
        </p:txBody>
      </p:sp>
    </p:spTree>
    <p:extLst>
      <p:ext uri="{BB962C8B-B14F-4D97-AF65-F5344CB8AC3E}">
        <p14:creationId xmlns:p14="http://schemas.microsoft.com/office/powerpoint/2010/main" val="85467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474747"/>
                </a:solidFill>
                <a:effectLst/>
                <a:latin typeface="le-monde-livre-std"/>
              </a:rPr>
              <a:t>When you're moving a sale forward, it's a mistake to be either too passive or too aggressive.  Instead, be assertive, which is a completely different thing altogether.</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19</a:t>
            </a:fld>
            <a:endParaRPr lang="en-US"/>
          </a:p>
        </p:txBody>
      </p:sp>
    </p:spTree>
    <p:extLst>
      <p:ext uri="{BB962C8B-B14F-4D97-AF65-F5344CB8AC3E}">
        <p14:creationId xmlns:p14="http://schemas.microsoft.com/office/powerpoint/2010/main" val="35601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21</a:t>
            </a:fld>
            <a:endParaRPr lang="en-US"/>
          </a:p>
        </p:txBody>
      </p:sp>
    </p:spTree>
    <p:extLst>
      <p:ext uri="{BB962C8B-B14F-4D97-AF65-F5344CB8AC3E}">
        <p14:creationId xmlns:p14="http://schemas.microsoft.com/office/powerpoint/2010/main" val="74341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Customer satisfaction and future business is based</a:t>
            </a:r>
            <a:r>
              <a:rPr lang="en-US" baseline="0" dirty="0"/>
              <a:t> on an emotional connection with the salesperson. Customers who like their salespersons are 10 times likely to continue to purchase or do business. Salespeople need to posses both high-concept and high touch skills in order to sell today. High concept is the ability to synthesize data, recognize trends and patterns, and transfer them to creative solution. High touch skills are connected to emotional intelligence skills, such as critical thinking, problem solving, and relationship building.  </a:t>
            </a:r>
          </a:p>
          <a:p>
            <a:r>
              <a:rPr lang="en-US" dirty="0"/>
              <a:t>What is Emotional Intelligence – </a:t>
            </a:r>
          </a:p>
          <a:p>
            <a:r>
              <a:rPr lang="en-US" dirty="0"/>
              <a:t>Is the ability to recognize, understand, and manage our own emotions, and recognize, understand, and influence the emotions of others.</a:t>
            </a:r>
          </a:p>
          <a:p>
            <a:r>
              <a:rPr lang="en-US" dirty="0"/>
              <a:t>Boosting Your Emotional Intelligence Quotient – </a:t>
            </a:r>
          </a:p>
          <a:p>
            <a:endParaRPr lang="en-US" baseline="0" dirty="0"/>
          </a:p>
          <a:p>
            <a:pPr>
              <a:buFont typeface="Wingdings" pitchFamily="2" charset="2"/>
              <a:buChar char="§"/>
            </a:pPr>
            <a:r>
              <a:rPr lang="en-US" baseline="0" dirty="0"/>
              <a:t> Know Yourself – Identify your hot buttons and the situations that trigger you to react in a way. Make a plan for acting professionally and productively once those arise.</a:t>
            </a:r>
          </a:p>
          <a:p>
            <a:pPr>
              <a:buFont typeface="Wingdings" pitchFamily="2" charset="2"/>
              <a:buChar char="§"/>
            </a:pPr>
            <a:r>
              <a:rPr lang="en-US" baseline="0" dirty="0"/>
              <a:t> Schedule Downtime – Regularly unplug yourself so that you can clear your head and get in touch with yourself.</a:t>
            </a:r>
          </a:p>
          <a:p>
            <a:pPr>
              <a:buFont typeface="Wingdings" pitchFamily="2" charset="2"/>
              <a:buChar char="§"/>
            </a:pPr>
            <a:r>
              <a:rPr lang="en-US" baseline="0" dirty="0"/>
              <a:t> Cultivate Empathy – Buying is an emotionally charged process and call upon patience to get you through frustrating parts of prospecting and selling. Cultivating more empathy for your buyers, you can better prepare for conversations and interactions that are more likely to resonate with them. Better understanding your prospect’s emotions will make you better at working with them.</a:t>
            </a:r>
          </a:p>
          <a:p>
            <a:pPr>
              <a:buFont typeface="Wingdings" pitchFamily="2" charset="2"/>
              <a:buChar char="§"/>
            </a:pPr>
            <a:r>
              <a:rPr lang="en-US" baseline="0" dirty="0"/>
              <a:t> Maintain Assertiveness – Being assertive, means you stick to ground rather than give up under situation of pressure or stress.</a:t>
            </a:r>
          </a:p>
          <a:p>
            <a:pPr>
              <a:buFont typeface="Wingdings" pitchFamily="2" charset="2"/>
              <a:buChar char="§"/>
            </a:pPr>
            <a:r>
              <a:rPr lang="en-US" baseline="0" dirty="0"/>
              <a:t> Earn the reward – Delayed Gratification – Working on this is critical while prospecting and working on opportunity over an extended time because the reality is that you likely aren’t going to instantly get what to want. It make you better at managing your time because you understand you need a formal plan for being productive and achieving your desired outcome. </a:t>
            </a:r>
          </a:p>
          <a:p>
            <a:pPr>
              <a:buFont typeface="Wingdings" pitchFamily="2" charset="2"/>
              <a:buChar char="§"/>
            </a:pPr>
            <a:r>
              <a:rPr lang="en-US" baseline="0" dirty="0"/>
              <a:t> Do a reality check – Doing timely reality check on the consistency in business development approach, </a:t>
            </a:r>
            <a:r>
              <a:rPr lang="en-US" baseline="0" dirty="0" err="1"/>
              <a:t>engaing</a:t>
            </a:r>
            <a:r>
              <a:rPr lang="en-US" baseline="0" dirty="0"/>
              <a:t> prospects in relevant conversations, uniqueness and personalization in value proposition for each prospect.</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22</a:t>
            </a:fld>
            <a:endParaRPr lang="en-US"/>
          </a:p>
        </p:txBody>
      </p:sp>
    </p:spTree>
    <p:extLst>
      <p:ext uri="{BB962C8B-B14F-4D97-AF65-F5344CB8AC3E}">
        <p14:creationId xmlns:p14="http://schemas.microsoft.com/office/powerpoint/2010/main" val="182189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3</a:t>
            </a:fld>
            <a:endParaRPr lang="en-IN"/>
          </a:p>
        </p:txBody>
      </p:sp>
    </p:spTree>
    <p:extLst>
      <p:ext uri="{BB962C8B-B14F-4D97-AF65-F5344CB8AC3E}">
        <p14:creationId xmlns:p14="http://schemas.microsoft.com/office/powerpoint/2010/main" val="416902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lnSpc>
                <a:spcPct val="107000"/>
              </a:lnSpc>
              <a:spcAft>
                <a:spcPts val="800"/>
              </a:spcAf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Emotionally intelligent sales professionals perform better than their non-emotionally intelligent peers.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understand why that is, let’s take a look at how the 5 types of EQ affect sales performance.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23</a:t>
            </a:fld>
            <a:endParaRPr lang="en-US"/>
          </a:p>
        </p:txBody>
      </p:sp>
    </p:spTree>
    <p:extLst>
      <p:ext uri="{BB962C8B-B14F-4D97-AF65-F5344CB8AC3E}">
        <p14:creationId xmlns:p14="http://schemas.microsoft.com/office/powerpoint/2010/main" val="46397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24</a:t>
            </a:fld>
            <a:endParaRPr lang="en-US"/>
          </a:p>
        </p:txBody>
      </p:sp>
    </p:spTree>
    <p:extLst>
      <p:ext uri="{BB962C8B-B14F-4D97-AF65-F5344CB8AC3E}">
        <p14:creationId xmlns:p14="http://schemas.microsoft.com/office/powerpoint/2010/main" val="196150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25</a:t>
            </a:fld>
            <a:endParaRPr lang="en-US"/>
          </a:p>
        </p:txBody>
      </p:sp>
    </p:spTree>
    <p:extLst>
      <p:ext uri="{BB962C8B-B14F-4D97-AF65-F5344CB8AC3E}">
        <p14:creationId xmlns:p14="http://schemas.microsoft.com/office/powerpoint/2010/main" val="205204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fontAlgn="base">
              <a:lnSpc>
                <a:spcPct val="107000"/>
              </a:lnSpc>
              <a:spcAft>
                <a:spcPts val="800"/>
              </a:spcAf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 For a salesperson to be effective, their empathy levels shouldn’t be too low </a:t>
            </a:r>
            <a:r>
              <a:rPr lang="en-IN"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a:t>
            </a: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too high. After </a:t>
            </a:r>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assessing</a:t>
            </a: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thousands of salespeople, we’ve found that too much empathy can cause a rep to be overly sensitive to the feelings of others, resulting in avoidance during the sales process.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example, they may avoid: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2160"/>
              </a:lnSpc>
              <a:spcAft>
                <a:spcPts val="1500"/>
              </a:spcAft>
              <a:buSzPts val="1000"/>
              <a:buFont typeface="Symbol" panose="05050102010706020507" pitchFamily="18" charset="2"/>
              <a:buChar char=""/>
              <a:tabLst>
                <a:tab pos="457200" algn="l"/>
              </a:tabLs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Asking who else is involved in the decision-making process</a:t>
            </a:r>
            <a:endPar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2160"/>
              </a:lnSpc>
              <a:spcAft>
                <a:spcPts val="1500"/>
              </a:spcAft>
              <a:buSzPts val="1000"/>
              <a:buFont typeface="Symbol" panose="05050102010706020507" pitchFamily="18" charset="2"/>
              <a:buChar char=""/>
              <a:tabLst>
                <a:tab pos="457200" algn="l"/>
              </a:tabLs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Inquiring about budget</a:t>
            </a:r>
            <a:endPar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2160"/>
              </a:lnSpc>
              <a:spcAft>
                <a:spcPts val="1500"/>
              </a:spcAft>
              <a:buSzPts val="1000"/>
              <a:buFont typeface="Symbol" panose="05050102010706020507" pitchFamily="18" charset="2"/>
              <a:buChar char=""/>
              <a:tabLst>
                <a:tab pos="457200" algn="l"/>
              </a:tabLs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Asking for the business because they feel the other person may find it rude, pushy, or confrontational</a:t>
            </a:r>
            <a:endPar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26</a:t>
            </a:fld>
            <a:endParaRPr lang="en-US"/>
          </a:p>
        </p:txBody>
      </p:sp>
    </p:spTree>
    <p:extLst>
      <p:ext uri="{BB962C8B-B14F-4D97-AF65-F5344CB8AC3E}">
        <p14:creationId xmlns:p14="http://schemas.microsoft.com/office/powerpoint/2010/main" val="293283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27</a:t>
            </a:fld>
            <a:endParaRPr lang="en-US"/>
          </a:p>
        </p:txBody>
      </p:sp>
    </p:spTree>
    <p:extLst>
      <p:ext uri="{BB962C8B-B14F-4D97-AF65-F5344CB8AC3E}">
        <p14:creationId xmlns:p14="http://schemas.microsoft.com/office/powerpoint/2010/main" val="312142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High EI</a:t>
            </a:r>
          </a:p>
          <a:p>
            <a:pPr marL="514350" indent="-514350" algn="l">
              <a:buFont typeface="+mj-lt"/>
              <a:buAutoNum type="arabicPeriod"/>
            </a:pPr>
            <a:r>
              <a:rPr lang="en-US" sz="1200" b="0" i="0" dirty="0">
                <a:solidFill>
                  <a:srgbClr val="2A2A2A"/>
                </a:solidFill>
                <a:effectLst/>
              </a:rPr>
              <a:t>People express themselves openly and respectfully without fear of offending coworkers</a:t>
            </a:r>
          </a:p>
          <a:p>
            <a:pPr marL="514350" indent="-514350" algn="l">
              <a:buFont typeface="+mj-lt"/>
              <a:buAutoNum type="arabicPeriod"/>
            </a:pPr>
            <a:r>
              <a:rPr lang="en-US" sz="1200" b="0" i="0" dirty="0">
                <a:solidFill>
                  <a:srgbClr val="2A2A2A"/>
                </a:solidFill>
                <a:effectLst/>
              </a:rPr>
              <a:t> Resilience is evident when new initiatives are introduced</a:t>
            </a:r>
          </a:p>
          <a:p>
            <a:pPr marL="514350" indent="-514350" algn="l">
              <a:buFont typeface="+mj-lt"/>
              <a:buAutoNum type="arabicPeriod"/>
            </a:pPr>
            <a:r>
              <a:rPr lang="en-US" sz="1200" b="0" i="0" dirty="0">
                <a:solidFill>
                  <a:srgbClr val="2A2A2A"/>
                </a:solidFill>
                <a:effectLst/>
              </a:rPr>
              <a:t> Flexibility is present</a:t>
            </a:r>
          </a:p>
          <a:p>
            <a:pPr marL="514350" indent="-514350" algn="l">
              <a:buFont typeface="+mj-lt"/>
              <a:buAutoNum type="arabicPeriod"/>
            </a:pPr>
            <a:r>
              <a:rPr lang="en-US" sz="1200" b="0" i="0" dirty="0">
                <a:solidFill>
                  <a:srgbClr val="2A2A2A"/>
                </a:solidFill>
                <a:effectLst/>
              </a:rPr>
              <a:t> Employees spend time together outside of work</a:t>
            </a:r>
          </a:p>
          <a:p>
            <a:pPr marL="514350" indent="-514350" algn="l">
              <a:buFont typeface="+mj-lt"/>
              <a:buAutoNum type="arabicPeriod"/>
            </a:pPr>
            <a:r>
              <a:rPr lang="en-US" sz="1200" b="0" i="0" dirty="0">
                <a:solidFill>
                  <a:srgbClr val="2A2A2A"/>
                </a:solidFill>
                <a:effectLst/>
              </a:rPr>
              <a:t> Freedom of creativity is celebrated and consistent</a:t>
            </a:r>
          </a:p>
          <a:p>
            <a:pPr marL="514350" indent="-514350" algn="l">
              <a:buFont typeface="+mj-lt"/>
              <a:buAutoNum type="arabicPeriod"/>
            </a:pPr>
            <a:r>
              <a:rPr lang="en-US" sz="1200" b="0" i="0" dirty="0">
                <a:solidFill>
                  <a:srgbClr val="2A2A2A"/>
                </a:solidFill>
                <a:effectLst/>
              </a:rPr>
              <a:t> Active listening in meetings is the norm</a:t>
            </a:r>
          </a:p>
          <a:p>
            <a:pPr marL="514350" indent="-514350" algn="l">
              <a:buFont typeface="+mj-lt"/>
              <a:buAutoNum type="arabicPeriod"/>
            </a:pPr>
            <a:r>
              <a:rPr lang="en-US" sz="1200" b="0" i="0" dirty="0">
                <a:solidFill>
                  <a:srgbClr val="2A2A2A"/>
                </a:solidFill>
                <a:effectLst/>
              </a:rPr>
              <a:t> Employees will find a compassionate ear when needed, as we all have bad days</a:t>
            </a:r>
          </a:p>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28</a:t>
            </a:fld>
            <a:endParaRPr lang="en-US"/>
          </a:p>
        </p:txBody>
      </p:sp>
    </p:spTree>
    <p:extLst>
      <p:ext uri="{BB962C8B-B14F-4D97-AF65-F5344CB8AC3E}">
        <p14:creationId xmlns:p14="http://schemas.microsoft.com/office/powerpoint/2010/main" val="278576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people with Low EI</a:t>
            </a:r>
          </a:p>
          <a:p>
            <a:endParaRPr lang="en-US" dirty="0"/>
          </a:p>
          <a:p>
            <a:pPr algn="l">
              <a:buFont typeface="Arial" panose="020B0604020202020204" pitchFamily="34" charset="0"/>
              <a:buChar char="•"/>
            </a:pPr>
            <a:r>
              <a:rPr lang="en-US" sz="1200" b="0" i="0" dirty="0">
                <a:solidFill>
                  <a:srgbClr val="2A2A2A"/>
                </a:solidFill>
                <a:effectLst/>
              </a:rPr>
              <a:t>A person with low EQ will likely have emotional outbursts, typically out of proportion to the situation at hand.</a:t>
            </a:r>
          </a:p>
          <a:p>
            <a:pPr algn="l">
              <a:buFont typeface="Arial" panose="020B0604020202020204" pitchFamily="34" charset="0"/>
              <a:buChar char="•"/>
            </a:pPr>
            <a:r>
              <a:rPr lang="en-US" sz="1200" b="0" i="0" dirty="0">
                <a:solidFill>
                  <a:srgbClr val="2A2A2A"/>
                </a:solidFill>
                <a:effectLst/>
              </a:rPr>
              <a:t>People with low EQ also have difficulty listening to others.</a:t>
            </a:r>
          </a:p>
          <a:p>
            <a:pPr algn="l">
              <a:buFont typeface="Arial" panose="020B0604020202020204" pitchFamily="34" charset="0"/>
              <a:buChar char="•"/>
            </a:pPr>
            <a:r>
              <a:rPr lang="en-US" sz="1200" b="0" i="0" dirty="0">
                <a:solidFill>
                  <a:srgbClr val="2A2A2A"/>
                </a:solidFill>
                <a:effectLst/>
              </a:rPr>
              <a:t>Becoming argumentative is another example of behavior that is elicited from someone with low EQ.</a:t>
            </a:r>
          </a:p>
          <a:p>
            <a:pPr algn="l">
              <a:buFont typeface="Arial" panose="020B0604020202020204" pitchFamily="34" charset="0"/>
              <a:buChar char="•"/>
            </a:pPr>
            <a:r>
              <a:rPr lang="en-US" sz="1200" b="0" i="0" dirty="0">
                <a:solidFill>
                  <a:srgbClr val="2A2A2A"/>
                </a:solidFill>
                <a:effectLst/>
              </a:rPr>
              <a:t>Another sign of low EQ is blaming others.</a:t>
            </a:r>
          </a:p>
          <a:p>
            <a:pPr algn="l">
              <a:buFont typeface="Arial" panose="020B0604020202020204" pitchFamily="34" charset="0"/>
              <a:buChar char="•"/>
            </a:pPr>
            <a:r>
              <a:rPr lang="en-US" sz="1200" b="0" i="0" dirty="0">
                <a:solidFill>
                  <a:srgbClr val="2A2A2A"/>
                </a:solidFill>
                <a:effectLst/>
              </a:rPr>
              <a:t>Another example is believing that others are overly sensitive because the person with EQ cannot understand how others feel.</a:t>
            </a:r>
          </a:p>
          <a:p>
            <a:pPr algn="l">
              <a:buFont typeface="Arial" panose="020B0604020202020204" pitchFamily="34" charset="0"/>
              <a:buChar char="•"/>
            </a:pPr>
            <a:r>
              <a:rPr lang="en-US" sz="1200" b="0" i="0" dirty="0">
                <a:solidFill>
                  <a:srgbClr val="2A2A2A"/>
                </a:solidFill>
                <a:effectLst/>
              </a:rPr>
              <a:t>Difficulty maintaining friendships and other relationships with others is another sign.</a:t>
            </a:r>
          </a:p>
          <a:p>
            <a:pPr algn="l">
              <a:buFont typeface="Arial" panose="020B0604020202020204" pitchFamily="34" charset="0"/>
              <a:buChar char="•"/>
            </a:pPr>
            <a:r>
              <a:rPr lang="en-US" sz="1200" b="0" i="0" dirty="0">
                <a:solidFill>
                  <a:srgbClr val="2A2A2A"/>
                </a:solidFill>
                <a:effectLst/>
              </a:rPr>
              <a:t>Stonewalling, or refusing to see other’s points of view, is another example.</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29</a:t>
            </a:fld>
            <a:endParaRPr lang="en-US"/>
          </a:p>
        </p:txBody>
      </p:sp>
    </p:spTree>
    <p:extLst>
      <p:ext uri="{BB962C8B-B14F-4D97-AF65-F5344CB8AC3E}">
        <p14:creationId xmlns:p14="http://schemas.microsoft.com/office/powerpoint/2010/main" val="49232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lnSpc>
                <a:spcPts val="1560"/>
              </a:lnSpc>
            </a:pPr>
            <a:r>
              <a:rPr lang="en-IN" sz="1800" b="0" dirty="0">
                <a:solidFill>
                  <a:srgbClr val="000000"/>
                </a:solidFill>
                <a:effectLst/>
                <a:latin typeface="Calibri" panose="020F0502020204030204" pitchFamily="34" charset="0"/>
                <a:ea typeface="Times New Roman" panose="02020603050405020304" pitchFamily="18" charset="0"/>
              </a:rPr>
              <a:t>How to Develop EQ on Your Sales Team</a:t>
            </a:r>
            <a:endParaRPr lang="en-IN"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30</a:t>
            </a:fld>
            <a:endParaRPr lang="en-US"/>
          </a:p>
        </p:txBody>
      </p:sp>
    </p:spTree>
    <p:extLst>
      <p:ext uri="{BB962C8B-B14F-4D97-AF65-F5344CB8AC3E}">
        <p14:creationId xmlns:p14="http://schemas.microsoft.com/office/powerpoint/2010/main" val="384270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participants watch the movie from Rocket Singh and talk about some important lessons learnt.</a:t>
            </a:r>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39</a:t>
            </a:fld>
            <a:endParaRPr lang="en-IN"/>
          </a:p>
        </p:txBody>
      </p:sp>
    </p:spTree>
    <p:extLst>
      <p:ext uri="{BB962C8B-B14F-4D97-AF65-F5344CB8AC3E}">
        <p14:creationId xmlns:p14="http://schemas.microsoft.com/office/powerpoint/2010/main" val="33763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40</a:t>
            </a:fld>
            <a:endParaRPr lang="en-IN"/>
          </a:p>
        </p:txBody>
      </p:sp>
    </p:spTree>
    <p:extLst>
      <p:ext uri="{BB962C8B-B14F-4D97-AF65-F5344CB8AC3E}">
        <p14:creationId xmlns:p14="http://schemas.microsoft.com/office/powerpoint/2010/main" val="352721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Creativity thrives, Brainstorming ideas as a group</a:t>
            </a:r>
            <a:r>
              <a:rPr lang="en-US" baseline="0" dirty="0"/>
              <a:t> prevents stale viewpoints, maximizes shared knowledge, learn new skills, combining unique perspectives from each team member creates more effective selling solutions.</a:t>
            </a:r>
          </a:p>
          <a:p>
            <a:pPr marL="228600" indent="-228600">
              <a:buAutoNum type="arabicPeriod"/>
            </a:pPr>
            <a:r>
              <a:rPr lang="en-US" baseline="0" dirty="0"/>
              <a:t>Learning to combine each team members strengths to build complimentary strengths for yourself</a:t>
            </a:r>
          </a:p>
          <a:p>
            <a:pPr marL="228600" indent="-228600">
              <a:buAutoNum type="arabicPeriod"/>
            </a:pPr>
            <a:r>
              <a:rPr lang="en-US" baseline="0" dirty="0"/>
              <a:t>Establish strong relationships with co-workers, provides feeling of safety, produces effective solutions in difficult group projects, generates confidence in each other</a:t>
            </a:r>
          </a:p>
          <a:p>
            <a:pPr marL="228600" indent="-228600">
              <a:buAutoNum type="arabicPeriod"/>
            </a:pPr>
            <a:r>
              <a:rPr lang="en-US" baseline="0" dirty="0"/>
              <a:t>When trust build, team members are forced to resolve the internal conflicts, instead of involving management</a:t>
            </a:r>
          </a:p>
          <a:p>
            <a:pPr marL="228600" indent="-228600">
              <a:buAutoNum type="arabicPeriod"/>
            </a:pPr>
            <a:r>
              <a:rPr lang="en-US" baseline="0" dirty="0"/>
              <a:t>Feeling of accomplishment, sense of pride of their contributions, feels connected with company and workplace which develops ownership</a:t>
            </a:r>
          </a:p>
          <a:p>
            <a:pPr marL="228600" indent="-228600">
              <a:buAutoNum type="arabicPeriod"/>
            </a:pPr>
            <a:r>
              <a:rPr lang="en-US" baseline="0" dirty="0"/>
              <a:t>Allows members to take risk as they have support of the entire team to fall back in case of failure</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5</a:t>
            </a:fld>
            <a:endParaRPr lang="en-US"/>
          </a:p>
        </p:txBody>
      </p:sp>
    </p:spTree>
    <p:extLst>
      <p:ext uri="{BB962C8B-B14F-4D97-AF65-F5344CB8AC3E}">
        <p14:creationId xmlns:p14="http://schemas.microsoft.com/office/powerpoint/2010/main" val="192951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en-US" dirty="0"/>
              <a:t>A salesperson’s success is linked to his or her ability to communicate clearly, concisely, and openly, while maintaining positive client relationships. </a:t>
            </a:r>
          </a:p>
          <a:p>
            <a:pPr algn="just"/>
            <a:r>
              <a:rPr lang="en-US" dirty="0"/>
              <a:t>This involves strong presentation skills, the ability to engage in business conversations with customers at all levels, negotiating from win-win stance, and communicating customer needs within their own company.   </a:t>
            </a:r>
          </a:p>
          <a:p>
            <a:endParaRPr lang="en-US" dirty="0"/>
          </a:p>
          <a:p>
            <a:endParaRPr lang="en-US" dirty="0"/>
          </a:p>
          <a:p>
            <a:r>
              <a:rPr lang="en-US" dirty="0"/>
              <a:t>1. Research shows that more than half of all</a:t>
            </a:r>
            <a:r>
              <a:rPr lang="en-US" baseline="0" dirty="0"/>
              <a:t> communication is non-verbal. Every hand gesture, every smile and every change of vocal intonation send a signal to the person you are speaking too. Its important to access your body language flaws. Assess your body language, either by standing  in front of mirror, or asking a friend to help you. Work on your stance, hand gestures, and other areas that needs improvement.</a:t>
            </a:r>
          </a:p>
          <a:p>
            <a:r>
              <a:rPr lang="en-US" baseline="0" dirty="0"/>
              <a:t>2. Empathy means showing you understand customer’s problem, and that you care about helping them solve it. Hear their problem, think about which product is the best match, and present the selling points that are most relevant.</a:t>
            </a:r>
          </a:p>
          <a:p>
            <a:r>
              <a:rPr lang="en-US" baseline="0" dirty="0"/>
              <a:t>3. When you know your product well, you can: 1. Answer any customer question with confidence, which increases trust of the customer on you. 2. Pick the most persuasive selling points for each customer, based on the information they shared with you about their needs. 3. Impress customer with your overall expertise.</a:t>
            </a:r>
          </a:p>
          <a:p>
            <a:r>
              <a:rPr lang="en-US" baseline="0" dirty="0"/>
              <a:t>4. Use benefits, numbers, proven statistics, to make the conversation more focused and effective for selling.</a:t>
            </a:r>
          </a:p>
          <a:p>
            <a:r>
              <a:rPr lang="en-US" baseline="0" dirty="0"/>
              <a:t>5. Apologize, and clear them that you will find out and let them know.</a:t>
            </a:r>
          </a:p>
          <a:p>
            <a:r>
              <a:rPr lang="en-US" baseline="0" dirty="0"/>
              <a:t>6. Inquisitiveness to ask questions, to understand needs, can give you insights into new needs and ways of approaching to customer with need based solution. </a:t>
            </a:r>
          </a:p>
          <a:p>
            <a:r>
              <a:rPr lang="en-US" baseline="0" dirty="0"/>
              <a:t>7. Being prepared, means knowing your product, knowing as much as about your customer as possible, and knowing your script thoroughly which you will use for making your sales pitch.   </a:t>
            </a:r>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6</a:t>
            </a:fld>
            <a:endParaRPr lang="en-US"/>
          </a:p>
        </p:txBody>
      </p:sp>
    </p:spTree>
    <p:extLst>
      <p:ext uri="{BB962C8B-B14F-4D97-AF65-F5344CB8AC3E}">
        <p14:creationId xmlns:p14="http://schemas.microsoft.com/office/powerpoint/2010/main" val="334771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hlinkClick r:id="rId3"/>
              </a:rPr>
              <a:t>Communication Style Quiz: What’s Your Communication Style? | </a:t>
            </a:r>
            <a:r>
              <a:rPr lang="en-IN" dirty="0" err="1">
                <a:hlinkClick r:id="rId3"/>
              </a:rPr>
              <a:t>BrainFall</a:t>
            </a:r>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7</a:t>
            </a:fld>
            <a:endParaRPr lang="en-IN"/>
          </a:p>
        </p:txBody>
      </p:sp>
    </p:spTree>
    <p:extLst>
      <p:ext uri="{BB962C8B-B14F-4D97-AF65-F5344CB8AC3E}">
        <p14:creationId xmlns:p14="http://schemas.microsoft.com/office/powerpoint/2010/main" val="155505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28600">
              <a:lnSpc>
                <a:spcPct val="90000"/>
              </a:lnSpc>
              <a:spcAft>
                <a:spcPts val="600"/>
              </a:spcAft>
              <a:buFont typeface="Arial" panose="020B0604020202020204" pitchFamily="34" charset="0"/>
              <a:buChar char="•"/>
            </a:pPr>
            <a:r>
              <a:rPr lang="en-US" sz="1200" dirty="0"/>
              <a:t>Establish your presence – </a:t>
            </a:r>
          </a:p>
          <a:p>
            <a:pPr marL="342900" indent="-228600">
              <a:lnSpc>
                <a:spcPct val="90000"/>
              </a:lnSpc>
              <a:spcAft>
                <a:spcPts val="600"/>
              </a:spcAft>
              <a:buFont typeface="Arial" panose="020B0604020202020204" pitchFamily="34" charset="0"/>
              <a:buChar char="•"/>
            </a:pPr>
            <a:r>
              <a:rPr lang="en-US" sz="1200" dirty="0"/>
              <a:t> Work on your presence – 55% of the message you send out when you meet    people is through your body language, Dress appropriately, make eye contact.</a:t>
            </a:r>
          </a:p>
          <a:p>
            <a:pPr marL="342900" indent="-228600">
              <a:lnSpc>
                <a:spcPct val="90000"/>
              </a:lnSpc>
              <a:spcAft>
                <a:spcPts val="600"/>
              </a:spcAft>
              <a:buFont typeface="Arial" panose="020B0604020202020204" pitchFamily="34" charset="0"/>
              <a:buChar char="•"/>
            </a:pPr>
            <a:r>
              <a:rPr lang="en-US" sz="1200" dirty="0"/>
              <a:t>Prepare ahead of time – Know what you want, Practice </a:t>
            </a:r>
          </a:p>
          <a:p>
            <a:pPr marL="342900" indent="-228600">
              <a:lnSpc>
                <a:spcPct val="90000"/>
              </a:lnSpc>
              <a:spcAft>
                <a:spcPts val="600"/>
              </a:spcAft>
              <a:buFont typeface="Arial" panose="020B0604020202020204" pitchFamily="34" charset="0"/>
              <a:buChar char="•"/>
            </a:pPr>
            <a:r>
              <a:rPr lang="en-US" sz="1200" dirty="0"/>
              <a:t>Active Listening</a:t>
            </a:r>
          </a:p>
          <a:p>
            <a:pPr marL="342900" indent="-228600">
              <a:lnSpc>
                <a:spcPct val="90000"/>
              </a:lnSpc>
              <a:spcAft>
                <a:spcPts val="600"/>
              </a:spcAft>
              <a:buFont typeface="Arial" panose="020B0604020202020204" pitchFamily="34" charset="0"/>
              <a:buChar char="•"/>
            </a:pPr>
            <a:r>
              <a:rPr lang="en-US" sz="1200" dirty="0"/>
              <a:t>Control your body language   </a:t>
            </a:r>
          </a:p>
          <a:p>
            <a:pPr marL="342900" indent="-228600">
              <a:lnSpc>
                <a:spcPct val="90000"/>
              </a:lnSpc>
              <a:spcAft>
                <a:spcPts val="600"/>
              </a:spcAft>
              <a:buFont typeface="Arial" panose="020B0604020202020204" pitchFamily="34" charset="0"/>
              <a:buChar char="•"/>
            </a:pPr>
            <a:r>
              <a:rPr lang="en-US" sz="1200" dirty="0"/>
              <a:t>Trust your judgment</a:t>
            </a:r>
          </a:p>
          <a:p>
            <a:pPr marL="342900" indent="-228600">
              <a:lnSpc>
                <a:spcPct val="90000"/>
              </a:lnSpc>
              <a:spcAft>
                <a:spcPts val="600"/>
              </a:spcAft>
              <a:buFont typeface="Arial" panose="020B0604020202020204" pitchFamily="34" charset="0"/>
              <a:buChar char="•"/>
            </a:pPr>
            <a:r>
              <a:rPr lang="en-US" sz="1200" dirty="0"/>
              <a:t>Tone of voice – Use a clear and calm voice</a:t>
            </a:r>
          </a:p>
          <a:p>
            <a:pPr marL="342900" indent="-228600">
              <a:lnSpc>
                <a:spcPct val="90000"/>
              </a:lnSpc>
              <a:spcAft>
                <a:spcPts val="600"/>
              </a:spcAft>
              <a:buFont typeface="Arial" panose="020B0604020202020204" pitchFamily="34" charset="0"/>
              <a:buChar char="•"/>
            </a:pPr>
            <a:r>
              <a:rPr lang="en-US" sz="1200" dirty="0"/>
              <a:t> Time Management</a:t>
            </a:r>
          </a:p>
          <a:p>
            <a:pPr marL="342900" indent="-228600">
              <a:lnSpc>
                <a:spcPct val="90000"/>
              </a:lnSpc>
              <a:spcAft>
                <a:spcPts val="600"/>
              </a:spcAft>
              <a:buFont typeface="Arial" panose="020B0604020202020204" pitchFamily="34" charset="0"/>
              <a:buChar char="•"/>
            </a:pPr>
            <a:r>
              <a:rPr lang="en-US" sz="1200" dirty="0"/>
              <a:t>Learn what customers needs are</a:t>
            </a:r>
          </a:p>
          <a:p>
            <a:pPr marL="342900" indent="-228600">
              <a:lnSpc>
                <a:spcPct val="90000"/>
              </a:lnSpc>
              <a:spcAft>
                <a:spcPts val="600"/>
              </a:spcAft>
              <a:buFont typeface="Arial" panose="020B0604020202020204" pitchFamily="34" charset="0"/>
              <a:buChar char="•"/>
            </a:pPr>
            <a:r>
              <a:rPr lang="en-US" sz="1200" dirty="0"/>
              <a:t>Be realistic about your aims</a:t>
            </a:r>
          </a:p>
          <a:p>
            <a:pPr marL="342900" indent="-228600">
              <a:lnSpc>
                <a:spcPct val="90000"/>
              </a:lnSpc>
              <a:spcAft>
                <a:spcPts val="600"/>
              </a:spcAft>
              <a:buFont typeface="Arial" panose="020B0604020202020204" pitchFamily="34" charset="0"/>
              <a:buChar char="•"/>
            </a:pPr>
            <a:r>
              <a:rPr lang="en-US" sz="1200" dirty="0"/>
              <a:t>Be friendly</a:t>
            </a:r>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8</a:t>
            </a:fld>
            <a:endParaRPr lang="en-IN"/>
          </a:p>
        </p:txBody>
      </p:sp>
    </p:spTree>
    <p:extLst>
      <p:ext uri="{BB962C8B-B14F-4D97-AF65-F5344CB8AC3E}">
        <p14:creationId xmlns:p14="http://schemas.microsoft.com/office/powerpoint/2010/main" val="11368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9</a:t>
            </a:fld>
            <a:endParaRPr lang="en-US"/>
          </a:p>
        </p:txBody>
      </p:sp>
    </p:spTree>
    <p:extLst>
      <p:ext uri="{BB962C8B-B14F-4D97-AF65-F5344CB8AC3E}">
        <p14:creationId xmlns:p14="http://schemas.microsoft.com/office/powerpoint/2010/main" val="263882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10</a:t>
            </a:fld>
            <a:endParaRPr lang="en-US"/>
          </a:p>
        </p:txBody>
      </p:sp>
    </p:spTree>
    <p:extLst>
      <p:ext uri="{BB962C8B-B14F-4D97-AF65-F5344CB8AC3E}">
        <p14:creationId xmlns:p14="http://schemas.microsoft.com/office/powerpoint/2010/main" val="204983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923CA-A4A8-4CF6-A9DC-B9ABF4004425}" type="slidenum">
              <a:rPr lang="en-US" smtClean="0"/>
              <a:pPr/>
              <a:t>11</a:t>
            </a:fld>
            <a:endParaRPr lang="en-US"/>
          </a:p>
        </p:txBody>
      </p:sp>
    </p:spTree>
    <p:extLst>
      <p:ext uri="{BB962C8B-B14F-4D97-AF65-F5344CB8AC3E}">
        <p14:creationId xmlns:p14="http://schemas.microsoft.com/office/powerpoint/2010/main" val="65497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77D1-4637-43CD-B7B5-C867CFC0B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6E154D0-BAB0-4EF1-9D6F-3D883BBDA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3CE7170-CFB0-45DF-AE99-BD26CFC9A188}"/>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EEEE3B9-944C-45DE-8479-CB1CC62A3E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E0F05D-CAA2-4B2A-BE01-98434ACB46A1}"/>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2397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F825-BC1C-4367-AD08-E495B67234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676CF1-79FC-46D0-9A81-50ABB529A6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D00F5-D999-456E-9DEA-4B7D700A02F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2E798430-57CE-4DAA-96E0-B02DC6BCBC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B60A2C-B8D9-48A5-A6B9-815F6B72A81E}"/>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330449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9363C-CFC0-449D-8473-3670ABD0C4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1DF379-5946-4460-A5D9-48EA3BC4E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FE7FCB-852F-4ADC-B61C-51E622C054B6}"/>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98E0E0CC-3286-4CD2-8798-64A9196352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4D1C17-2A73-4D57-972A-EA04B3396D1C}"/>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99305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013B-A2DF-4580-91A2-ABB4A86CC8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21236C-ABC0-4749-90B1-DA4C9821F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289CA6-842B-4D5A-A110-EF7456C47F0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4017200-765F-4862-AAFC-5BBBAA472F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AA1F8B-444F-405B-9EA0-0D5E4E8C3B30}"/>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63635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BA4F-A9DA-4F1E-B235-B584183FE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1790227-77F4-466B-A211-262C56A09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319AA-E6D8-40C5-9955-1E7D3236C824}"/>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6B567AD-28FD-46AE-830B-5219DFB2CB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92C6A9-41C1-407F-8A12-EEA9CC76B9E4}"/>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54055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6271-492A-4CD4-8FC1-2F1414170F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3B7FA3-27DB-42DC-BCE4-62D3F70D3A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507D9A5-FA29-449F-BB27-B47B2C0DC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8A440A5-B261-41C2-8BF7-903BF2F85C8C}"/>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97C893F5-C0A2-4A95-9A67-A70C841FFF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42FC36-2AA7-4F3A-9253-C49C43EC609C}"/>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89415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1D6-28DB-47D4-9CF4-775685E668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BF743D8-BF13-4963-91C4-BD5D4662F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55EF-1C97-4964-84F5-08AE3F2AE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92F8E5-E20F-47B8-8886-3CF52612B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46E7BE-3352-497F-878F-697F87404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EB70CF5-72A4-40F4-9623-851ACBF1B851}"/>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8" name="Footer Placeholder 7">
            <a:extLst>
              <a:ext uri="{FF2B5EF4-FFF2-40B4-BE49-F238E27FC236}">
                <a16:creationId xmlns:a16="http://schemas.microsoft.com/office/drawing/2014/main" id="{4313B841-AE75-410F-8F8D-D2CF4ADE3DA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508BC23-4D6E-47D6-BFD4-0CD18E31E4D2}"/>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15544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24C1-0E09-495D-8683-DDC7E5DDD4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E92D526-0515-4EDF-A894-7D9D6A159A9E}"/>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4" name="Footer Placeholder 3">
            <a:extLst>
              <a:ext uri="{FF2B5EF4-FFF2-40B4-BE49-F238E27FC236}">
                <a16:creationId xmlns:a16="http://schemas.microsoft.com/office/drawing/2014/main" id="{DE32ED0B-8354-4D77-8091-CD49E12F27C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F0ECDA3-01E8-451F-8677-B2E2EF683450}"/>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9708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76FD5-0A98-42FA-9122-B16F335729B0}"/>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3" name="Footer Placeholder 2">
            <a:extLst>
              <a:ext uri="{FF2B5EF4-FFF2-40B4-BE49-F238E27FC236}">
                <a16:creationId xmlns:a16="http://schemas.microsoft.com/office/drawing/2014/main" id="{CC2CDC0D-5FF9-4A2B-B33C-7454EE7F6AB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757737E-0A2F-47F6-9B4C-4D3225D530E5}"/>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348698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5489-E44C-461F-9A42-8B251BD2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491B1C4-F89A-468C-AA38-88610E2B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B26F7C1-3C53-4ECE-B994-B2FDD576C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19A0E-240A-4E19-9DDA-846D308533E6}"/>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9169540C-F765-4092-BB34-34F3F49AF1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09205E-AD87-4EBE-B894-5FBB71848A5A}"/>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0169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5F26-1C1E-4059-80E9-21E9277F8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C6F3285-A581-406E-908B-7EE5AA7FB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4B2FEC4-54F3-48B4-B2D4-8C0E0B089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29923-7A38-4638-A4DA-D154A93CF00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1164E6F8-9495-4CDC-8F19-038AC36783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9100EF-ADB0-42A0-B670-F56A27C52776}"/>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41116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A1394-1EC9-4320-A4CE-6AECC9F0C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A46988-CC9F-45C9-A6B4-C99CF6DEE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733066-C7B7-416E-9D8E-A2E811CA1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82294A83-3A7E-4192-8812-97CB8005D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6CFAE8B-0140-4EC0-9191-4D439B9D9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FEF74-919F-4B07-9EBA-9016AD239C41}" type="slidenum">
              <a:rPr lang="en-IN" smtClean="0"/>
              <a:t>‹#›</a:t>
            </a:fld>
            <a:endParaRPr lang="en-IN"/>
          </a:p>
        </p:txBody>
      </p:sp>
    </p:spTree>
    <p:extLst>
      <p:ext uri="{BB962C8B-B14F-4D97-AF65-F5344CB8AC3E}">
        <p14:creationId xmlns:p14="http://schemas.microsoft.com/office/powerpoint/2010/main" val="411156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journals.lww.com/psychosomaticmedicine/Abstract/1995/09000/Improved_Hypertension_Control_After_Disclosure_of.14.aspx"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jpsychores.com/article/S0022-3999(99)00091-4/abstrac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n9h8fG1DKhA"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brooksgroup.com/sales-training/selling-different-personality-typ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BD70C-C4A0-46C4-9518-A731098B4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5F97D-BD5E-471E-807E-6B9C27B3D000}"/>
              </a:ext>
            </a:extLst>
          </p:cNvPr>
          <p:cNvSpPr>
            <a:spLocks noGrp="1"/>
          </p:cNvSpPr>
          <p:nvPr>
            <p:ph type="ctrTitle"/>
          </p:nvPr>
        </p:nvSpPr>
        <p:spPr>
          <a:xfrm>
            <a:off x="6072445" y="3640254"/>
            <a:ext cx="5319433" cy="2076333"/>
          </a:xfrm>
        </p:spPr>
        <p:txBody>
          <a:bodyPr anchor="t">
            <a:normAutofit/>
          </a:bodyPr>
          <a:lstStyle/>
          <a:p>
            <a:pPr algn="l"/>
            <a:r>
              <a:rPr lang="en-US" sz="4800">
                <a:solidFill>
                  <a:schemeClr val="bg1"/>
                </a:solidFill>
              </a:rPr>
              <a:t>SELLING SKILLS</a:t>
            </a:r>
            <a:endParaRPr lang="en-IN" sz="4800">
              <a:solidFill>
                <a:schemeClr val="bg1"/>
              </a:solidFill>
            </a:endParaRPr>
          </a:p>
        </p:txBody>
      </p:sp>
      <p:sp>
        <p:nvSpPr>
          <p:cNvPr id="3" name="Subtitle 2">
            <a:extLst>
              <a:ext uri="{FF2B5EF4-FFF2-40B4-BE49-F238E27FC236}">
                <a16:creationId xmlns:a16="http://schemas.microsoft.com/office/drawing/2014/main" id="{661EE3CC-D791-4FDB-BB09-224B91959AD8}"/>
              </a:ext>
            </a:extLst>
          </p:cNvPr>
          <p:cNvSpPr>
            <a:spLocks noGrp="1"/>
          </p:cNvSpPr>
          <p:nvPr>
            <p:ph type="subTitle" idx="1"/>
          </p:nvPr>
        </p:nvSpPr>
        <p:spPr>
          <a:xfrm>
            <a:off x="5006715" y="4439725"/>
            <a:ext cx="6425515" cy="972180"/>
          </a:xfrm>
        </p:spPr>
        <p:txBody>
          <a:bodyPr anchor="b">
            <a:normAutofit/>
          </a:bodyPr>
          <a:lstStyle/>
          <a:p>
            <a:pPr algn="l"/>
            <a:r>
              <a:rPr lang="en-US" sz="3200" dirty="0" smtClean="0">
                <a:solidFill>
                  <a:schemeClr val="bg1"/>
                </a:solidFill>
              </a:rPr>
              <a:t>ATTRIBUTES </a:t>
            </a:r>
            <a:r>
              <a:rPr lang="en-US" sz="3200" dirty="0">
                <a:solidFill>
                  <a:schemeClr val="bg1"/>
                </a:solidFill>
              </a:rPr>
              <a:t>OF A </a:t>
            </a:r>
            <a:r>
              <a:rPr lang="en-US" sz="3200" dirty="0" smtClean="0">
                <a:solidFill>
                  <a:schemeClr val="bg1"/>
                </a:solidFill>
              </a:rPr>
              <a:t>PROFESSIONAL SALES PERSON</a:t>
            </a:r>
            <a:endParaRPr lang="en-IN" sz="3200" dirty="0">
              <a:solidFill>
                <a:schemeClr val="bg1"/>
              </a:solidFill>
            </a:endParaRPr>
          </a:p>
        </p:txBody>
      </p:sp>
      <p:sp>
        <p:nvSpPr>
          <p:cNvPr id="12" name="Freeform: Shape 11">
            <a:extLst>
              <a:ext uri="{FF2B5EF4-FFF2-40B4-BE49-F238E27FC236}">
                <a16:creationId xmlns:a16="http://schemas.microsoft.com/office/drawing/2014/main" id="{39B74A45-BDDD-4892-B8C0-B290C0944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16C73E-9465-4C9E-9B86-9E58FB326B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andshake">
            <a:extLst>
              <a:ext uri="{FF2B5EF4-FFF2-40B4-BE49-F238E27FC236}">
                <a16:creationId xmlns:a16="http://schemas.microsoft.com/office/drawing/2014/main" id="{37B3C614-831D-4A72-B469-140B4CB0E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8498" y="1779038"/>
            <a:ext cx="3440610" cy="3440610"/>
          </a:xfrm>
          <a:prstGeom prst="rect">
            <a:avLst/>
          </a:prstGeom>
        </p:spPr>
      </p:pic>
    </p:spTree>
    <p:extLst>
      <p:ext uri="{BB962C8B-B14F-4D97-AF65-F5344CB8AC3E}">
        <p14:creationId xmlns:p14="http://schemas.microsoft.com/office/powerpoint/2010/main" val="386289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1524000" y="1293338"/>
            <a:ext cx="9144000" cy="3274592"/>
          </a:xfrm>
        </p:spPr>
        <p:txBody>
          <a:bodyPr vert="horz" lIns="91440" tIns="45720" rIns="91440" bIns="45720" rtlCol="0" anchor="ctr">
            <a:noAutofit/>
          </a:bodyPr>
          <a:lstStyle/>
          <a:p>
            <a:pPr algn="ctr"/>
            <a:r>
              <a:rPr lang="en-US" sz="2800" b="0" i="0" kern="1200" dirty="0">
                <a:effectLst/>
                <a:latin typeface="+mj-lt"/>
                <a:ea typeface="+mj-ea"/>
                <a:cs typeface="+mj-cs"/>
              </a:rPr>
              <a:t>Assertiveness is the ability to honestly express your feelings, thoughts, beliefs, and attitudes while respecting the other person’s wants, needs, and feelings as well.</a:t>
            </a:r>
            <a:br>
              <a:rPr lang="en-US" sz="2800" b="0" i="0" kern="1200" dirty="0">
                <a:effectLst/>
                <a:latin typeface="+mj-lt"/>
                <a:ea typeface="+mj-ea"/>
                <a:cs typeface="+mj-cs"/>
              </a:rPr>
            </a:br>
            <a:r>
              <a:rPr lang="en-US" sz="2800" b="0" i="0" kern="1200" dirty="0">
                <a:effectLst/>
                <a:latin typeface="+mj-lt"/>
                <a:ea typeface="+mj-ea"/>
                <a:cs typeface="+mj-cs"/>
              </a:rPr>
              <a:t/>
            </a:r>
            <a:br>
              <a:rPr lang="en-US" sz="2800" b="0" i="0" kern="1200" dirty="0">
                <a:effectLst/>
                <a:latin typeface="+mj-lt"/>
                <a:ea typeface="+mj-ea"/>
                <a:cs typeface="+mj-cs"/>
              </a:rPr>
            </a:br>
            <a:r>
              <a:rPr lang="en-US" sz="2800" b="0" i="0" kern="1200" dirty="0">
                <a:effectLst/>
                <a:latin typeface="+mj-lt"/>
                <a:ea typeface="+mj-ea"/>
                <a:cs typeface="+mj-cs"/>
              </a:rPr>
              <a:t> Few people have perfect communication skills that they implement 100% of the time, and many people could brush up on their assertiveness communication skills. </a:t>
            </a:r>
            <a:endParaRPr lang="en-US" sz="2800" kern="1200" dirty="0">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4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1524000" y="1293337"/>
            <a:ext cx="9144000" cy="3671207"/>
          </a:xfrm>
        </p:spPr>
        <p:txBody>
          <a:bodyPr vert="horz" lIns="91440" tIns="45720" rIns="91440" bIns="45720" rtlCol="0" anchor="ctr">
            <a:noAutofit/>
          </a:bodyPr>
          <a:lstStyle/>
          <a:p>
            <a:pPr algn="ctr"/>
            <a:r>
              <a:rPr lang="en-US" sz="2800" b="0" i="0" kern="1200" dirty="0">
                <a:solidFill>
                  <a:schemeClr val="tx1"/>
                </a:solidFill>
                <a:effectLst/>
                <a:latin typeface="+mn-lt"/>
              </a:rPr>
              <a:t>There are negative repercussions that occur when you don’t </a:t>
            </a:r>
            <a:r>
              <a:rPr lang="en-US" sz="2800" b="0" i="0" kern="1200" dirty="0">
                <a:effectLst/>
                <a:latin typeface="+mn-lt"/>
              </a:rPr>
              <a:t>communicate</a:t>
            </a:r>
            <a:r>
              <a:rPr lang="en-US" sz="2800" b="0" i="0" kern="1200" dirty="0">
                <a:solidFill>
                  <a:schemeClr val="tx1"/>
                </a:solidFill>
                <a:effectLst/>
                <a:latin typeface="+mn-lt"/>
              </a:rPr>
              <a:t> assertively – some short-term and some long-term.  </a:t>
            </a:r>
            <a:br>
              <a:rPr lang="en-US" sz="2800" b="0" i="0" kern="1200" dirty="0">
                <a:solidFill>
                  <a:schemeClr val="tx1"/>
                </a:solidFill>
                <a:effectLst/>
                <a:latin typeface="+mn-lt"/>
              </a:rPr>
            </a:br>
            <a:r>
              <a:rPr lang="en-US" sz="2800" dirty="0">
                <a:latin typeface="+mn-lt"/>
              </a:rPr>
              <a:t/>
            </a:r>
            <a:br>
              <a:rPr lang="en-US" sz="2800" dirty="0">
                <a:latin typeface="+mn-lt"/>
              </a:rPr>
            </a:br>
            <a:r>
              <a:rPr lang="en-US" sz="2800" b="0" i="0" kern="1200" dirty="0">
                <a:solidFill>
                  <a:schemeClr val="tx1"/>
                </a:solidFill>
                <a:effectLst/>
                <a:latin typeface="+mn-lt"/>
              </a:rPr>
              <a:t>Let’s say your friend wants you to come over to her house right away because she’s cleaning but her three kids are on her last nerve.  You are currently in the middle of a household project of your own, and you feel as if you always do for this friend, but she rarely does anything for you.</a:t>
            </a:r>
            <a:endParaRPr lang="en-US" sz="2800" kern="1200" dirty="0">
              <a:solidFill>
                <a:schemeClr val="tx1"/>
              </a:solidFill>
              <a:latin typeface="+mn-lt"/>
            </a:endParaRPr>
          </a:p>
        </p:txBody>
      </p:sp>
      <p:cxnSp>
        <p:nvCxnSpPr>
          <p:cNvPr id="2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5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9C7E0A2C-7C0A-4AAC-B3B0-6C12B2EBA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1174171" y="3012168"/>
            <a:ext cx="9843656" cy="2387600"/>
          </a:xfrm>
        </p:spPr>
        <p:txBody>
          <a:bodyPr vert="horz" lIns="91440" tIns="45720" rIns="91440" bIns="45720" rtlCol="0" anchor="b">
            <a:noAutofit/>
          </a:bodyPr>
          <a:lstStyle/>
          <a:p>
            <a:pPr algn="ctr"/>
            <a:r>
              <a:rPr lang="en-US" sz="2800" b="0" i="0" kern="1200" dirty="0">
                <a:effectLst/>
                <a:latin typeface="+mn-lt"/>
                <a:ea typeface="+mj-ea"/>
                <a:cs typeface="+mj-cs"/>
              </a:rPr>
              <a:t>Let’s say you decide to take a passive stance.  Once again, you drop the important project you’re working on to drive over and help her out.  Initially, you may feel resentful and a bit angry at yourself and at your friend. Your self-esteem takes another hit as you berate yourself with thoughts like, “Why am I always the one who has to sacrifice?  Why can’t I just be honest and say ‘No, not now’?”.  Those are some of the possible short-term effects.  </a:t>
            </a:r>
            <a:br>
              <a:rPr lang="en-US" sz="2800" b="0" i="0" kern="1200" dirty="0">
                <a:effectLst/>
                <a:latin typeface="+mn-lt"/>
                <a:ea typeface="+mj-ea"/>
                <a:cs typeface="+mj-cs"/>
              </a:rPr>
            </a:br>
            <a:r>
              <a:rPr lang="en-US" sz="2800" b="0" i="0" kern="1200" dirty="0">
                <a:effectLst/>
                <a:latin typeface="+mn-lt"/>
                <a:ea typeface="+mj-ea"/>
                <a:cs typeface="+mj-cs"/>
              </a:rPr>
              <a:t/>
            </a:r>
            <a:br>
              <a:rPr lang="en-US" sz="2800" b="0" i="0" kern="1200" dirty="0">
                <a:effectLst/>
                <a:latin typeface="+mn-lt"/>
                <a:ea typeface="+mj-ea"/>
                <a:cs typeface="+mj-cs"/>
              </a:rPr>
            </a:br>
            <a:r>
              <a:rPr lang="en-US" sz="2800" b="0" i="0" kern="1200" dirty="0">
                <a:effectLst/>
                <a:latin typeface="+mn-lt"/>
                <a:ea typeface="+mj-ea"/>
                <a:cs typeface="+mj-cs"/>
              </a:rPr>
              <a:t>But studies also show that those who repress their emotions, desires, and needs are more likely to suffer from depression, low self-esteem, loneliness, and even </a:t>
            </a:r>
            <a:r>
              <a:rPr lang="en-US" sz="2800" b="0" i="0" u="none" strike="noStrike" kern="1200" dirty="0">
                <a:effectLst/>
                <a:latin typeface="+mn-lt"/>
                <a:ea typeface="+mj-ea"/>
                <a:cs typeface="+mj-cs"/>
                <a:hlinkClick r:id="rId3">
                  <a:extLst>
                    <a:ext uri="{A12FA001-AC4F-418D-AE19-62706E023703}">
                      <ahyp:hlinkClr xmlns:ahyp="http://schemas.microsoft.com/office/drawing/2018/hyperlinkcolor" xmlns="" val="tx"/>
                    </a:ext>
                  </a:extLst>
                </a:hlinkClick>
              </a:rPr>
              <a:t>some physical disorders</a:t>
            </a:r>
            <a:r>
              <a:rPr lang="en-US" sz="2800" b="0" i="0" kern="1200" dirty="0">
                <a:effectLst/>
                <a:latin typeface="+mn-lt"/>
                <a:ea typeface="+mj-ea"/>
                <a:cs typeface="+mj-cs"/>
              </a:rPr>
              <a:t>.</a:t>
            </a:r>
            <a:endParaRPr lang="en-US" sz="2800" kern="1200" dirty="0">
              <a:latin typeface="+mn-lt"/>
              <a:ea typeface="+mj-ea"/>
              <a:cs typeface="+mj-cs"/>
            </a:endParaRPr>
          </a:p>
        </p:txBody>
      </p:sp>
      <p:cxnSp>
        <p:nvCxnSpPr>
          <p:cNvPr id="18"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966278" y="1301789"/>
            <a:ext cx="9910296" cy="2590027"/>
          </a:xfrm>
        </p:spPr>
        <p:txBody>
          <a:bodyPr vert="horz" lIns="91440" tIns="45720" rIns="91440" bIns="45720" rtlCol="0" anchor="t">
            <a:noAutofit/>
          </a:bodyPr>
          <a:lstStyle/>
          <a:p>
            <a:r>
              <a:rPr lang="en-US" sz="2800" b="0" i="0" kern="1200" dirty="0">
                <a:solidFill>
                  <a:schemeClr val="tx1"/>
                </a:solidFill>
                <a:effectLst/>
                <a:latin typeface="+mn-lt"/>
                <a:ea typeface="+mj-ea"/>
                <a:cs typeface="+mj-cs"/>
              </a:rPr>
              <a:t>If you take an aggressive stance, you might get angry and throw some items around the room or yell at your friend, or at someone else nearby.  You might berate, belittle, or otherwise verbally abuse her.  Of course, the immediate repercussions of aggressive behavior is that the other person becomes either angry, scared, or guilty.  If you regularly engage in this behavior, you’ll probably find yourself alone since people do not want to tolerate such behavior. </a:t>
            </a:r>
            <a:br>
              <a:rPr lang="en-US" sz="2800" b="0" i="0" kern="1200" dirty="0">
                <a:solidFill>
                  <a:schemeClr val="tx1"/>
                </a:solidFill>
                <a:effectLst/>
                <a:latin typeface="+mn-lt"/>
                <a:ea typeface="+mj-ea"/>
                <a:cs typeface="+mj-cs"/>
              </a:rPr>
            </a:br>
            <a:r>
              <a:rPr lang="en-US" sz="2800" b="0" i="0" kern="1200" dirty="0">
                <a:solidFill>
                  <a:schemeClr val="tx1"/>
                </a:solidFill>
                <a:effectLst/>
                <a:latin typeface="+mn-lt"/>
                <a:ea typeface="+mj-ea"/>
                <a:cs typeface="+mj-cs"/>
              </a:rPr>
              <a:t/>
            </a:r>
            <a:br>
              <a:rPr lang="en-US" sz="2800" b="0" i="0" kern="1200" dirty="0">
                <a:solidFill>
                  <a:schemeClr val="tx1"/>
                </a:solidFill>
                <a:effectLst/>
                <a:latin typeface="+mn-lt"/>
                <a:ea typeface="+mj-ea"/>
                <a:cs typeface="+mj-cs"/>
              </a:rPr>
            </a:br>
            <a:r>
              <a:rPr lang="en-US" sz="2800" b="0" i="0" kern="1200" dirty="0">
                <a:solidFill>
                  <a:schemeClr val="tx1"/>
                </a:solidFill>
                <a:effectLst/>
                <a:latin typeface="+mn-lt"/>
                <a:ea typeface="+mj-ea"/>
                <a:cs typeface="+mj-cs"/>
              </a:rPr>
              <a:t>Prolonged, excessive outbursts that come from such aggression has also been indicated as a </a:t>
            </a:r>
            <a:r>
              <a:rPr lang="en-US" sz="2800" b="0" i="0" u="none" strike="noStrike" kern="1200" dirty="0">
                <a:solidFill>
                  <a:schemeClr val="tx1"/>
                </a:solidFill>
                <a:effectLst/>
                <a:latin typeface="+mn-lt"/>
                <a:ea typeface="+mj-ea"/>
                <a:cs typeface="+mj-cs"/>
                <a:hlinkClick r:id="rId3">
                  <a:extLst>
                    <a:ext uri="{A12FA001-AC4F-418D-AE19-62706E023703}">
                      <ahyp:hlinkClr xmlns:ahyp="http://schemas.microsoft.com/office/drawing/2018/hyperlinkcolor" xmlns="" val="tx"/>
                    </a:ext>
                  </a:extLst>
                </a:hlinkClick>
              </a:rPr>
              <a:t>risk  factor in heart disease</a:t>
            </a:r>
            <a:r>
              <a:rPr lang="en-US" sz="2800" b="0" i="0" kern="1200" dirty="0">
                <a:solidFill>
                  <a:schemeClr val="tx1"/>
                </a:solidFill>
                <a:effectLst/>
                <a:latin typeface="+mn-lt"/>
                <a:ea typeface="+mj-ea"/>
                <a:cs typeface="+mj-cs"/>
              </a:rPr>
              <a:t>.</a:t>
            </a:r>
            <a:endParaRPr lang="en-US" sz="28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1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42565C-E3CC-4EF0-8093-88FCC788A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796493" y="1420689"/>
            <a:ext cx="7108911" cy="4016621"/>
          </a:xfrm>
        </p:spPr>
        <p:txBody>
          <a:bodyPr vert="horz" lIns="91440" tIns="45720" rIns="91440" bIns="45720" rtlCol="0" anchor="ctr">
            <a:noAutofit/>
          </a:bodyPr>
          <a:lstStyle/>
          <a:p>
            <a:r>
              <a:rPr lang="en-US" sz="2800" b="0" i="0" kern="1200" dirty="0">
                <a:effectLst/>
                <a:latin typeface="+mn-lt"/>
                <a:ea typeface="+mj-ea"/>
                <a:cs typeface="+mj-cs"/>
              </a:rPr>
              <a:t>If you tend to use passive-aggressive strategies, you’re not really making your desires known.  Maybe you state what you want then mask it by saying something like, “I was only joking.  Can’t you take a joke?”  In essence, you kind of hint at what you need, but you’re basically wanting the other person to guess what it is you want or need. </a:t>
            </a:r>
            <a:br>
              <a:rPr lang="en-US" sz="2800" b="0" i="0" kern="1200" dirty="0">
                <a:effectLst/>
                <a:latin typeface="+mn-lt"/>
                <a:ea typeface="+mj-ea"/>
                <a:cs typeface="+mj-cs"/>
              </a:rPr>
            </a:br>
            <a:r>
              <a:rPr lang="en-US" sz="2800" b="0" i="0" kern="1200" dirty="0">
                <a:effectLst/>
                <a:latin typeface="+mn-lt"/>
                <a:ea typeface="+mj-ea"/>
                <a:cs typeface="+mj-cs"/>
              </a:rPr>
              <a:t/>
            </a:r>
            <a:br>
              <a:rPr lang="en-US" sz="2800" b="0" i="0" kern="1200" dirty="0">
                <a:effectLst/>
                <a:latin typeface="+mn-lt"/>
                <a:ea typeface="+mj-ea"/>
                <a:cs typeface="+mj-cs"/>
              </a:rPr>
            </a:br>
            <a:r>
              <a:rPr lang="en-US" sz="2800" b="0" i="0" kern="1200" dirty="0">
                <a:effectLst/>
                <a:latin typeface="+mn-lt"/>
                <a:ea typeface="+mj-ea"/>
                <a:cs typeface="+mj-cs"/>
              </a:rPr>
              <a:t> It’s an ineffective way to communicate, and you’re not standing up for yourself and being honest.</a:t>
            </a:r>
            <a:endParaRPr lang="en-US" sz="2800" kern="1200" dirty="0">
              <a:latin typeface="+mn-lt"/>
              <a:ea typeface="+mj-ea"/>
              <a:cs typeface="+mj-cs"/>
            </a:endParaRPr>
          </a:p>
        </p:txBody>
      </p:sp>
      <p:sp>
        <p:nvSpPr>
          <p:cNvPr id="29" name="Rectangle 28">
            <a:extLst>
              <a:ext uri="{FF2B5EF4-FFF2-40B4-BE49-F238E27FC236}">
                <a16:creationId xmlns:a16="http://schemas.microsoft.com/office/drawing/2014/main"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98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654627" y="2723536"/>
            <a:ext cx="10882745" cy="2824090"/>
          </a:xfrm>
        </p:spPr>
        <p:txBody>
          <a:bodyPr>
            <a:noAutofit/>
          </a:bodyPr>
          <a:lstStyle/>
          <a:p>
            <a:r>
              <a:rPr lang="en-US" sz="2800" b="0" i="0" dirty="0">
                <a:solidFill>
                  <a:srgbClr val="848484"/>
                </a:solidFill>
                <a:effectLst/>
                <a:latin typeface="+mn-lt"/>
              </a:rPr>
              <a:t>Scenario: Your boss wants you to do your co-worker’s report because she has fallen behind schedule, and he knows you work efficiently. This has happened frequently.</a:t>
            </a:r>
            <a:br>
              <a:rPr lang="en-US" sz="2800" b="0" i="0" dirty="0">
                <a:solidFill>
                  <a:srgbClr val="848484"/>
                </a:solidFill>
                <a:effectLst/>
                <a:latin typeface="+mn-lt"/>
              </a:rPr>
            </a:br>
            <a:r>
              <a:rPr lang="en-US" sz="2800" b="0" i="0" dirty="0">
                <a:solidFill>
                  <a:srgbClr val="848484"/>
                </a:solidFill>
                <a:effectLst/>
                <a:latin typeface="+mn-lt"/>
              </a:rPr>
              <a:t/>
            </a:r>
            <a:br>
              <a:rPr lang="en-US" sz="2800" b="0" i="0" dirty="0">
                <a:solidFill>
                  <a:srgbClr val="848484"/>
                </a:solidFill>
                <a:effectLst/>
                <a:latin typeface="+mn-lt"/>
              </a:rPr>
            </a:br>
            <a:r>
              <a:rPr lang="en-US" sz="2800" b="1" i="0" dirty="0">
                <a:solidFill>
                  <a:srgbClr val="DEB202"/>
                </a:solidFill>
                <a:effectLst/>
                <a:latin typeface="+mn-lt"/>
              </a:rPr>
              <a:t>“This is the fourth time this month that I’ve been given extra work because Suzie has fallen behind. I want to be a team player, but I feel stressed when I’m overburdened. What can we do to make sure this doesn’t happen again?”</a:t>
            </a:r>
            <a:br>
              <a:rPr lang="en-US" sz="2800" b="1" i="0" dirty="0">
                <a:solidFill>
                  <a:srgbClr val="DEB202"/>
                </a:solidFill>
                <a:effectLst/>
                <a:latin typeface="+mn-lt"/>
              </a:rPr>
            </a:br>
            <a:r>
              <a:rPr lang="en-US" sz="3200" b="1" i="0" dirty="0">
                <a:solidFill>
                  <a:srgbClr val="DEB202"/>
                </a:solidFill>
                <a:effectLst/>
                <a:latin typeface="+mn-lt"/>
              </a:rPr>
              <a:t/>
            </a:r>
            <a:br>
              <a:rPr lang="en-US" sz="3200" b="1" i="0" dirty="0">
                <a:solidFill>
                  <a:srgbClr val="DEB202"/>
                </a:solidFill>
                <a:effectLst/>
                <a:latin typeface="+mn-lt"/>
              </a:rPr>
            </a:br>
            <a:r>
              <a:rPr lang="en-US" sz="2400" b="1" i="0" dirty="0">
                <a:solidFill>
                  <a:srgbClr val="848484"/>
                </a:solidFill>
                <a:effectLst/>
                <a:latin typeface="+mn-lt"/>
              </a:rPr>
              <a:t>Stating the facts and expressing your own feelings helps avoid making the other person get their defenses up. Offering to help solve the problem expresses your concerns.</a:t>
            </a:r>
            <a:br>
              <a:rPr lang="en-US" sz="2400" b="1" i="0" dirty="0">
                <a:solidFill>
                  <a:srgbClr val="848484"/>
                </a:solidFill>
                <a:effectLst/>
                <a:latin typeface="+mn-lt"/>
              </a:rPr>
            </a:br>
            <a:r>
              <a:rPr lang="en-US" sz="2400" b="1" i="0" dirty="0">
                <a:solidFill>
                  <a:srgbClr val="DEB202"/>
                </a:solidFill>
                <a:effectLst/>
                <a:latin typeface="+mn-lt"/>
              </a:rPr>
              <a:t/>
            </a:r>
            <a:br>
              <a:rPr lang="en-US" sz="2400" b="1" i="0" dirty="0">
                <a:solidFill>
                  <a:srgbClr val="DEB202"/>
                </a:solidFill>
                <a:effectLst/>
                <a:latin typeface="+mn-lt"/>
              </a:rPr>
            </a:br>
            <a:endParaRPr lang="en-IN" sz="2400" dirty="0">
              <a:latin typeface="+mn-lt"/>
            </a:endParaRPr>
          </a:p>
        </p:txBody>
      </p:sp>
    </p:spTree>
    <p:extLst>
      <p:ext uri="{BB962C8B-B14F-4D97-AF65-F5344CB8AC3E}">
        <p14:creationId xmlns:p14="http://schemas.microsoft.com/office/powerpoint/2010/main" val="2827007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654627" y="2432591"/>
            <a:ext cx="10882745" cy="2824090"/>
          </a:xfrm>
        </p:spPr>
        <p:txBody>
          <a:bodyPr>
            <a:noAutofit/>
          </a:bodyPr>
          <a:lstStyle/>
          <a:p>
            <a:pPr algn="l"/>
            <a:r>
              <a:rPr lang="en-US" sz="2800" b="0" i="0" dirty="0">
                <a:solidFill>
                  <a:srgbClr val="848484"/>
                </a:solidFill>
                <a:effectLst/>
                <a:latin typeface="+mn-lt"/>
              </a:rPr>
              <a:t>2. Scenario: Your teenage son is known to get angry every time you try to tell him to clean up his room or help out around the house.</a:t>
            </a:r>
            <a:br>
              <a:rPr lang="en-US" sz="2800" b="0" i="0" dirty="0">
                <a:solidFill>
                  <a:srgbClr val="848484"/>
                </a:solidFill>
                <a:effectLst/>
                <a:latin typeface="+mn-lt"/>
              </a:rPr>
            </a:br>
            <a:r>
              <a:rPr lang="en-US" sz="2800" b="1" i="0" dirty="0">
                <a:solidFill>
                  <a:srgbClr val="DEB202"/>
                </a:solidFill>
                <a:effectLst/>
                <a:latin typeface="+mn-lt"/>
              </a:rPr>
              <a:t>“I feel overburdened when you don’t pitch in and help keep the house clean and tidy. I understand that you don’t like having me remind you to clean your room, but it’s a task that needs to be done, and everyone needs to do their part.”</a:t>
            </a:r>
            <a:br>
              <a:rPr lang="en-US" sz="2800" b="1" i="0" dirty="0">
                <a:solidFill>
                  <a:srgbClr val="DEB202"/>
                </a:solidFill>
                <a:effectLst/>
                <a:latin typeface="+mn-lt"/>
              </a:rPr>
            </a:br>
            <a:r>
              <a:rPr lang="en-US" sz="2800" b="1" i="0" dirty="0">
                <a:solidFill>
                  <a:srgbClr val="DEB202"/>
                </a:solidFill>
                <a:effectLst/>
                <a:latin typeface="+mn-lt"/>
              </a:rPr>
              <a:t/>
            </a:r>
            <a:br>
              <a:rPr lang="en-US" sz="2800" b="1" i="0" dirty="0">
                <a:solidFill>
                  <a:srgbClr val="DEB202"/>
                </a:solidFill>
                <a:effectLst/>
                <a:latin typeface="+mn-lt"/>
              </a:rPr>
            </a:br>
            <a:r>
              <a:rPr lang="en-US" sz="2800" b="0" i="0" dirty="0">
                <a:solidFill>
                  <a:srgbClr val="848484"/>
                </a:solidFill>
                <a:effectLst/>
                <a:latin typeface="+mn-lt"/>
              </a:rPr>
              <a:t>Sometimes we don’t express ourselves because we’re afraid of how the other person will react (Will he get angry? Will he not like me if I say this?). Assertive people understand that they have no responsibility for how the other person chooses to react – that’s on them. A normal human being will understand that we all have needs and desires and should be allowed to express them freely.</a:t>
            </a:r>
          </a:p>
        </p:txBody>
      </p:sp>
    </p:spTree>
    <p:extLst>
      <p:ext uri="{BB962C8B-B14F-4D97-AF65-F5344CB8AC3E}">
        <p14:creationId xmlns:p14="http://schemas.microsoft.com/office/powerpoint/2010/main" val="308659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195F7CD-FE9F-4A8E-AC8D-A45200F46B2C}"/>
              </a:ext>
            </a:extLst>
          </p:cNvPr>
          <p:cNvSpPr txBox="1">
            <a:spLocks/>
          </p:cNvSpPr>
          <p:nvPr/>
        </p:nvSpPr>
        <p:spPr>
          <a:xfrm>
            <a:off x="6110958" y="142874"/>
            <a:ext cx="5459413" cy="496888"/>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800" b="1" dirty="0">
                <a:solidFill>
                  <a:srgbClr val="474747"/>
                </a:solidFill>
                <a:latin typeface="+mn-lt"/>
              </a:rPr>
              <a:t/>
            </a:r>
            <a:br>
              <a:rPr lang="en-IN" sz="2800" b="1" dirty="0">
                <a:solidFill>
                  <a:srgbClr val="474747"/>
                </a:solidFill>
                <a:latin typeface="+mn-lt"/>
              </a:rPr>
            </a:br>
            <a:r>
              <a:rPr lang="en-IN" sz="2800" b="1" dirty="0">
                <a:solidFill>
                  <a:srgbClr val="474747"/>
                </a:solidFill>
                <a:latin typeface="+mn-lt"/>
              </a:rPr>
              <a:t/>
            </a:r>
            <a:br>
              <a:rPr lang="en-IN" sz="2800" b="1" dirty="0">
                <a:solidFill>
                  <a:srgbClr val="474747"/>
                </a:solidFill>
                <a:latin typeface="+mn-lt"/>
              </a:rPr>
            </a:br>
            <a:r>
              <a:rPr lang="en-US" sz="2800" b="1" dirty="0">
                <a:solidFill>
                  <a:srgbClr val="474747"/>
                </a:solidFill>
                <a:latin typeface="+mn-lt"/>
              </a:rPr>
              <a:t>Which sales approach is this?</a:t>
            </a:r>
            <a:endParaRPr lang="en-US" sz="2800" b="1" dirty="0">
              <a:solidFill>
                <a:srgbClr val="848484"/>
              </a:solidFill>
              <a:latin typeface="+mn-lt"/>
            </a:endParaRPr>
          </a:p>
        </p:txBody>
      </p:sp>
      <p:sp>
        <p:nvSpPr>
          <p:cNvPr id="5" name="TextBox 4">
            <a:extLst>
              <a:ext uri="{FF2B5EF4-FFF2-40B4-BE49-F238E27FC236}">
                <a16:creationId xmlns:a16="http://schemas.microsoft.com/office/drawing/2014/main" id="{6D8EB8C1-A453-4EDB-872E-2B46DA7EE38D}"/>
              </a:ext>
            </a:extLst>
          </p:cNvPr>
          <p:cNvSpPr txBox="1"/>
          <p:nvPr/>
        </p:nvSpPr>
        <p:spPr>
          <a:xfrm>
            <a:off x="5890197" y="2325256"/>
            <a:ext cx="5900933" cy="5013325"/>
          </a:xfrm>
          <a:prstGeom prst="rect">
            <a:avLst/>
          </a:prstGeom>
          <a:noFill/>
        </p:spPr>
        <p:txBody>
          <a:bodyPr wrap="square" anchor="t">
            <a:normAutofit/>
          </a:bodyPr>
          <a:lstStyle/>
          <a:p>
            <a:pPr>
              <a:spcAft>
                <a:spcPts val="600"/>
              </a:spcAft>
            </a:pPr>
            <a:r>
              <a:rPr lang="en-US" sz="2800" b="0" i="0" dirty="0">
                <a:effectLst/>
              </a:rPr>
              <a:t>The passive approach does not move the sale forward but instead creates a next step that's irrelevant to the decision-making. Sellers take the passive approach out of fear of losing the sale, fear of offending, and fear of, well–pretty much fear of selling.</a:t>
            </a:r>
            <a:endParaRPr lang="en-US" sz="2800" dirty="0"/>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621629" y="640080"/>
            <a:ext cx="4225290" cy="5578816"/>
          </a:xfrm>
        </p:spPr>
        <p:txBody>
          <a:bodyPr vert="horz" lIns="91440" tIns="45720" rIns="91440" bIns="45720" rtlCol="0" anchor="ctr">
            <a:normAutofit fontScale="90000"/>
          </a:bodyPr>
          <a:lstStyle/>
          <a:p>
            <a:r>
              <a:rPr lang="en-US" sz="3400" b="1" i="0" kern="1200" dirty="0">
                <a:solidFill>
                  <a:srgbClr val="FFFFFF"/>
                </a:solidFill>
                <a:effectLst/>
                <a:latin typeface="+mj-lt"/>
                <a:ea typeface="+mj-ea"/>
                <a:cs typeface="+mj-cs"/>
              </a:rPr>
              <a:t>Could you give me a call when you've made a decision?</a:t>
            </a:r>
            <a:br>
              <a:rPr lang="en-US" sz="3400" b="1" i="0" kern="1200" dirty="0">
                <a:solidFill>
                  <a:srgbClr val="FFFFFF"/>
                </a:solidFill>
                <a:effectLst/>
                <a:latin typeface="+mj-lt"/>
                <a:ea typeface="+mj-ea"/>
                <a:cs typeface="+mj-cs"/>
              </a:rPr>
            </a:br>
            <a:r>
              <a:rPr lang="en-US" sz="3400" b="1" i="0" kern="1200" dirty="0">
                <a:solidFill>
                  <a:srgbClr val="FFFFFF"/>
                </a:solidFill>
                <a:effectLst/>
                <a:latin typeface="+mj-lt"/>
                <a:ea typeface="+mj-ea"/>
                <a:cs typeface="+mj-cs"/>
              </a:rPr>
              <a:t/>
            </a:r>
            <a:br>
              <a:rPr lang="en-US" sz="3400" b="1" i="0" kern="1200" dirty="0">
                <a:solidFill>
                  <a:srgbClr val="FFFFFF"/>
                </a:solidFill>
                <a:effectLst/>
                <a:latin typeface="+mj-lt"/>
                <a:ea typeface="+mj-ea"/>
                <a:cs typeface="+mj-cs"/>
              </a:rPr>
            </a:br>
            <a:r>
              <a:rPr lang="en-US" sz="3400" b="1" i="0" kern="1200" dirty="0">
                <a:solidFill>
                  <a:srgbClr val="FFFFFF"/>
                </a:solidFill>
                <a:effectLst/>
                <a:latin typeface="+mj-lt"/>
                <a:ea typeface="+mj-ea"/>
                <a:cs typeface="+mj-cs"/>
              </a:rPr>
              <a:t>Would you mind if I sent you a brochure to help you decide?</a:t>
            </a:r>
            <a:br>
              <a:rPr lang="en-US" sz="3400" b="1" i="0" kern="1200" dirty="0">
                <a:solidFill>
                  <a:srgbClr val="FFFFFF"/>
                </a:solidFill>
                <a:effectLst/>
                <a:latin typeface="+mj-lt"/>
                <a:ea typeface="+mj-ea"/>
                <a:cs typeface="+mj-cs"/>
              </a:rPr>
            </a:br>
            <a:r>
              <a:rPr lang="en-US" sz="3400" b="1" i="0" kern="1200" dirty="0">
                <a:solidFill>
                  <a:srgbClr val="FFFFFF"/>
                </a:solidFill>
                <a:effectLst/>
                <a:latin typeface="+mj-lt"/>
                <a:ea typeface="+mj-ea"/>
                <a:cs typeface="+mj-cs"/>
              </a:rPr>
              <a:t/>
            </a:r>
            <a:br>
              <a:rPr lang="en-US" sz="3400" b="1" i="0" kern="1200" dirty="0">
                <a:solidFill>
                  <a:srgbClr val="FFFFFF"/>
                </a:solidFill>
                <a:effectLst/>
                <a:latin typeface="+mj-lt"/>
                <a:ea typeface="+mj-ea"/>
                <a:cs typeface="+mj-cs"/>
              </a:rPr>
            </a:br>
            <a:r>
              <a:rPr lang="en-US" sz="3400" b="1" i="0" kern="1200" dirty="0">
                <a:solidFill>
                  <a:srgbClr val="FFFFFF"/>
                </a:solidFill>
                <a:effectLst/>
                <a:latin typeface="+mj-lt"/>
                <a:ea typeface="+mj-ea"/>
                <a:cs typeface="+mj-cs"/>
              </a:rPr>
              <a:t>How about I call you in a few days to see if you've made a decision?</a:t>
            </a:r>
            <a:br>
              <a:rPr lang="en-US" sz="3400" b="1" i="0" kern="1200" dirty="0">
                <a:solidFill>
                  <a:srgbClr val="FFFFFF"/>
                </a:solidFill>
                <a:effectLst/>
                <a:latin typeface="+mj-lt"/>
                <a:ea typeface="+mj-ea"/>
                <a:cs typeface="+mj-cs"/>
              </a:rPr>
            </a:br>
            <a:endParaRPr lang="en-US" sz="3400" b="1" i="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41764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195F7CD-FE9F-4A8E-AC8D-A45200F46B2C}"/>
              </a:ext>
            </a:extLst>
          </p:cNvPr>
          <p:cNvSpPr txBox="1">
            <a:spLocks/>
          </p:cNvSpPr>
          <p:nvPr/>
        </p:nvSpPr>
        <p:spPr>
          <a:xfrm>
            <a:off x="6110958" y="142874"/>
            <a:ext cx="5459413" cy="496888"/>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800" b="1" dirty="0">
                <a:solidFill>
                  <a:srgbClr val="474747"/>
                </a:solidFill>
                <a:latin typeface="+mn-lt"/>
              </a:rPr>
              <a:t/>
            </a:r>
            <a:br>
              <a:rPr lang="en-IN" sz="2800" b="1" dirty="0">
                <a:solidFill>
                  <a:srgbClr val="474747"/>
                </a:solidFill>
                <a:latin typeface="+mn-lt"/>
              </a:rPr>
            </a:br>
            <a:r>
              <a:rPr lang="en-IN" sz="2800" b="1" dirty="0">
                <a:solidFill>
                  <a:srgbClr val="474747"/>
                </a:solidFill>
                <a:latin typeface="+mn-lt"/>
              </a:rPr>
              <a:t/>
            </a:r>
            <a:br>
              <a:rPr lang="en-IN" sz="2800" b="1" dirty="0">
                <a:solidFill>
                  <a:srgbClr val="474747"/>
                </a:solidFill>
                <a:latin typeface="+mn-lt"/>
              </a:rPr>
            </a:br>
            <a:r>
              <a:rPr lang="en-US" sz="2800" b="1" dirty="0">
                <a:solidFill>
                  <a:srgbClr val="474747"/>
                </a:solidFill>
                <a:latin typeface="+mn-lt"/>
              </a:rPr>
              <a:t>Which sales approach is this?</a:t>
            </a:r>
            <a:endParaRPr lang="en-US" sz="2800" b="1" dirty="0">
              <a:solidFill>
                <a:srgbClr val="848484"/>
              </a:solidFill>
              <a:latin typeface="+mn-lt"/>
            </a:endParaRPr>
          </a:p>
        </p:txBody>
      </p:sp>
      <p:sp>
        <p:nvSpPr>
          <p:cNvPr id="5" name="TextBox 4">
            <a:extLst>
              <a:ext uri="{FF2B5EF4-FFF2-40B4-BE49-F238E27FC236}">
                <a16:creationId xmlns:a16="http://schemas.microsoft.com/office/drawing/2014/main" id="{6D8EB8C1-A453-4EDB-872E-2B46DA7EE38D}"/>
              </a:ext>
            </a:extLst>
          </p:cNvPr>
          <p:cNvSpPr txBox="1"/>
          <p:nvPr/>
        </p:nvSpPr>
        <p:spPr>
          <a:xfrm>
            <a:off x="5890197" y="2325256"/>
            <a:ext cx="5900933" cy="5013325"/>
          </a:xfrm>
          <a:prstGeom prst="rect">
            <a:avLst/>
          </a:prstGeom>
          <a:noFill/>
        </p:spPr>
        <p:txBody>
          <a:bodyPr wrap="square" anchor="t">
            <a:normAutofit/>
          </a:bodyPr>
          <a:lstStyle/>
          <a:p>
            <a:r>
              <a:rPr lang="en-US" sz="2800" dirty="0"/>
              <a:t>The aggressive approach often antagonizes customers.  Even if the customer decides, he or she may resent being pressured–and often as not will find a way to get out of the deal or delay it until the pressure is off.</a:t>
            </a:r>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145473" y="639592"/>
            <a:ext cx="4846919" cy="5578816"/>
          </a:xfrm>
        </p:spPr>
        <p:txBody>
          <a:bodyPr vert="horz" lIns="91440" tIns="45720" rIns="91440" bIns="45720" rtlCol="0" anchor="ctr">
            <a:normAutofit/>
          </a:bodyPr>
          <a:lstStyle/>
          <a:p>
            <a:r>
              <a:rPr lang="en-US" sz="3600" b="0" i="0" dirty="0">
                <a:solidFill>
                  <a:schemeClr val="bg1"/>
                </a:solidFill>
                <a:effectLst/>
                <a:latin typeface="+mn-lt"/>
              </a:rPr>
              <a:t>If you don't buy now, the offer is off the table.</a:t>
            </a:r>
            <a:br>
              <a:rPr lang="en-US" sz="3600" b="0" i="0" dirty="0">
                <a:solidFill>
                  <a:schemeClr val="bg1"/>
                </a:solidFill>
                <a:effectLst/>
                <a:latin typeface="+mn-lt"/>
              </a:rPr>
            </a:br>
            <a:r>
              <a:rPr lang="en-US" sz="3600" b="0" i="0" dirty="0">
                <a:solidFill>
                  <a:schemeClr val="bg1"/>
                </a:solidFill>
                <a:effectLst/>
                <a:latin typeface="+mn-lt"/>
              </a:rPr>
              <a:t/>
            </a:r>
            <a:br>
              <a:rPr lang="en-US" sz="3600" b="0" i="0" dirty="0">
                <a:solidFill>
                  <a:schemeClr val="bg1"/>
                </a:solidFill>
                <a:effectLst/>
                <a:latin typeface="+mn-lt"/>
              </a:rPr>
            </a:br>
            <a:r>
              <a:rPr lang="en-US" sz="3600" b="0" i="0" dirty="0">
                <a:solidFill>
                  <a:schemeClr val="bg1"/>
                </a:solidFill>
                <a:effectLst/>
                <a:latin typeface="+mn-lt"/>
              </a:rPr>
              <a:t>If you don't want to do business with us, please tell me so we won't be wasting our time.</a:t>
            </a:r>
            <a:br>
              <a:rPr lang="en-US" sz="3600" b="0" i="0" dirty="0">
                <a:solidFill>
                  <a:schemeClr val="bg1"/>
                </a:solidFill>
                <a:effectLst/>
                <a:latin typeface="+mn-lt"/>
              </a:rPr>
            </a:br>
            <a:r>
              <a:rPr lang="en-US" sz="3600" b="0" i="0" dirty="0">
                <a:solidFill>
                  <a:schemeClr val="bg1"/>
                </a:solidFill>
                <a:effectLst/>
                <a:latin typeface="+mn-lt"/>
              </a:rPr>
              <a:t/>
            </a:r>
            <a:br>
              <a:rPr lang="en-US" sz="3600" b="0" i="0" dirty="0">
                <a:solidFill>
                  <a:schemeClr val="bg1"/>
                </a:solidFill>
                <a:effectLst/>
                <a:latin typeface="+mn-lt"/>
              </a:rPr>
            </a:br>
            <a:r>
              <a:rPr lang="en-US" sz="3600" b="0" i="0" dirty="0">
                <a:solidFill>
                  <a:schemeClr val="bg1"/>
                </a:solidFill>
                <a:effectLst/>
                <a:latin typeface="+mn-lt"/>
              </a:rPr>
              <a:t>What do I need to do to decide now?</a:t>
            </a:r>
            <a:endParaRPr lang="en-US" sz="3400" b="1" i="0" kern="1200" dirty="0">
              <a:solidFill>
                <a:schemeClr val="bg1"/>
              </a:solidFill>
              <a:effectLst/>
              <a:latin typeface="+mj-lt"/>
              <a:ea typeface="+mj-ea"/>
              <a:cs typeface="+mj-cs"/>
            </a:endParaRPr>
          </a:p>
        </p:txBody>
      </p:sp>
    </p:spTree>
    <p:extLst>
      <p:ext uri="{BB962C8B-B14F-4D97-AF65-F5344CB8AC3E}">
        <p14:creationId xmlns:p14="http://schemas.microsoft.com/office/powerpoint/2010/main" val="28835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195F7CD-FE9F-4A8E-AC8D-A45200F46B2C}"/>
              </a:ext>
            </a:extLst>
          </p:cNvPr>
          <p:cNvSpPr txBox="1">
            <a:spLocks/>
          </p:cNvSpPr>
          <p:nvPr/>
        </p:nvSpPr>
        <p:spPr>
          <a:xfrm>
            <a:off x="6110958" y="142874"/>
            <a:ext cx="5459413" cy="496888"/>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800" b="1" dirty="0">
                <a:solidFill>
                  <a:srgbClr val="474747"/>
                </a:solidFill>
                <a:latin typeface="+mn-lt"/>
              </a:rPr>
              <a:t/>
            </a:r>
            <a:br>
              <a:rPr lang="en-IN" sz="2800" b="1" dirty="0">
                <a:solidFill>
                  <a:srgbClr val="474747"/>
                </a:solidFill>
                <a:latin typeface="+mn-lt"/>
              </a:rPr>
            </a:br>
            <a:r>
              <a:rPr lang="en-IN" sz="2800" b="1" dirty="0">
                <a:solidFill>
                  <a:srgbClr val="474747"/>
                </a:solidFill>
                <a:latin typeface="+mn-lt"/>
              </a:rPr>
              <a:t/>
            </a:r>
            <a:br>
              <a:rPr lang="en-IN" sz="2800" b="1" dirty="0">
                <a:solidFill>
                  <a:srgbClr val="474747"/>
                </a:solidFill>
                <a:latin typeface="+mn-lt"/>
              </a:rPr>
            </a:br>
            <a:r>
              <a:rPr lang="en-US" sz="2800" b="1" dirty="0">
                <a:solidFill>
                  <a:srgbClr val="474747"/>
                </a:solidFill>
                <a:latin typeface="+mn-lt"/>
              </a:rPr>
              <a:t>Which sales approach is this?</a:t>
            </a:r>
            <a:endParaRPr lang="en-US" sz="2800" b="1" dirty="0">
              <a:solidFill>
                <a:srgbClr val="848484"/>
              </a:solidFill>
              <a:latin typeface="+mn-lt"/>
            </a:endParaRPr>
          </a:p>
        </p:txBody>
      </p:sp>
      <p:sp>
        <p:nvSpPr>
          <p:cNvPr id="5" name="TextBox 4">
            <a:extLst>
              <a:ext uri="{FF2B5EF4-FFF2-40B4-BE49-F238E27FC236}">
                <a16:creationId xmlns:a16="http://schemas.microsoft.com/office/drawing/2014/main" id="{6D8EB8C1-A453-4EDB-872E-2B46DA7EE38D}"/>
              </a:ext>
            </a:extLst>
          </p:cNvPr>
          <p:cNvSpPr txBox="1"/>
          <p:nvPr/>
        </p:nvSpPr>
        <p:spPr>
          <a:xfrm>
            <a:off x="5890197" y="2325256"/>
            <a:ext cx="5900933" cy="5013325"/>
          </a:xfrm>
          <a:prstGeom prst="rect">
            <a:avLst/>
          </a:prstGeom>
          <a:noFill/>
        </p:spPr>
        <p:txBody>
          <a:bodyPr wrap="square" anchor="t">
            <a:normAutofit/>
          </a:bodyPr>
          <a:lstStyle/>
          <a:p>
            <a:r>
              <a:rPr lang="en-US" sz="2800" dirty="0">
                <a:latin typeface="le-monde-livre-std"/>
              </a:rPr>
              <a:t>The assertive approach is neither pushy nor flaccid, but instead creates a discussion that helps you and the customer better understand what's going on, and what you can do to help the decision-making process along.</a:t>
            </a:r>
          </a:p>
        </p:txBody>
      </p:sp>
      <p:sp>
        <p:nvSpPr>
          <p:cNvPr id="2" name="Title 1">
            <a:extLst>
              <a:ext uri="{FF2B5EF4-FFF2-40B4-BE49-F238E27FC236}">
                <a16:creationId xmlns:a16="http://schemas.microsoft.com/office/drawing/2014/main" id="{7233B01B-2AD9-4E24-8EBE-422DE97E5482}"/>
              </a:ext>
            </a:extLst>
          </p:cNvPr>
          <p:cNvSpPr>
            <a:spLocks noGrp="1"/>
          </p:cNvSpPr>
          <p:nvPr>
            <p:ph type="title"/>
          </p:nvPr>
        </p:nvSpPr>
        <p:spPr>
          <a:xfrm>
            <a:off x="145473" y="639592"/>
            <a:ext cx="5091545" cy="5578816"/>
          </a:xfrm>
        </p:spPr>
        <p:txBody>
          <a:bodyPr vert="horz" lIns="91440" tIns="45720" rIns="91440" bIns="45720" rtlCol="0" anchor="ctr">
            <a:normAutofit/>
          </a:bodyPr>
          <a:lstStyle/>
          <a:p>
            <a:r>
              <a:rPr lang="en-US" sz="3600" b="0" i="0" dirty="0">
                <a:solidFill>
                  <a:schemeClr val="bg1"/>
                </a:solidFill>
                <a:effectLst/>
                <a:latin typeface="+mn-lt"/>
              </a:rPr>
              <a:t>Can you give me a specific date when you'll decide?</a:t>
            </a:r>
            <a:br>
              <a:rPr lang="en-US" sz="3600" b="0" i="0" dirty="0">
                <a:solidFill>
                  <a:schemeClr val="bg1"/>
                </a:solidFill>
                <a:effectLst/>
                <a:latin typeface="+mn-lt"/>
              </a:rPr>
            </a:br>
            <a:r>
              <a:rPr lang="en-US" sz="3600" b="0" i="0" dirty="0">
                <a:solidFill>
                  <a:schemeClr val="bg1"/>
                </a:solidFill>
                <a:effectLst/>
                <a:latin typeface="+mn-lt"/>
              </a:rPr>
              <a:t/>
            </a:r>
            <a:br>
              <a:rPr lang="en-US" sz="3600" b="0" i="0" dirty="0">
                <a:solidFill>
                  <a:schemeClr val="bg1"/>
                </a:solidFill>
                <a:effectLst/>
                <a:latin typeface="+mn-lt"/>
              </a:rPr>
            </a:br>
            <a:r>
              <a:rPr lang="en-US" sz="3600" b="0" i="0" dirty="0">
                <a:solidFill>
                  <a:schemeClr val="bg1"/>
                </a:solidFill>
                <a:effectLst/>
                <a:latin typeface="+mn-lt"/>
              </a:rPr>
              <a:t>What factors might cause the delay in the decision-making process?</a:t>
            </a:r>
            <a:br>
              <a:rPr lang="en-US" sz="3600" b="0" i="0" dirty="0">
                <a:solidFill>
                  <a:schemeClr val="bg1"/>
                </a:solidFill>
                <a:effectLst/>
                <a:latin typeface="+mn-lt"/>
              </a:rPr>
            </a:br>
            <a:r>
              <a:rPr lang="en-US" sz="3600" b="0" i="0" dirty="0">
                <a:solidFill>
                  <a:schemeClr val="bg1"/>
                </a:solidFill>
                <a:effectLst/>
                <a:latin typeface="+mn-lt"/>
              </a:rPr>
              <a:t/>
            </a:r>
            <a:br>
              <a:rPr lang="en-US" sz="3600" b="0" i="0" dirty="0">
                <a:solidFill>
                  <a:schemeClr val="bg1"/>
                </a:solidFill>
                <a:effectLst/>
                <a:latin typeface="+mn-lt"/>
              </a:rPr>
            </a:br>
            <a:r>
              <a:rPr lang="en-US" sz="3600" b="0" i="0" dirty="0">
                <a:solidFill>
                  <a:schemeClr val="bg1"/>
                </a:solidFill>
                <a:effectLst/>
                <a:latin typeface="+mn-lt"/>
              </a:rPr>
              <a:t>What steps will you be taking in order to decide?</a:t>
            </a:r>
            <a:endParaRPr lang="en-US" sz="3400" b="1" i="0" kern="1200" dirty="0">
              <a:solidFill>
                <a:schemeClr val="bg1"/>
              </a:solidFill>
              <a:effectLst/>
              <a:latin typeface="+mj-lt"/>
              <a:ea typeface="+mj-ea"/>
              <a:cs typeface="+mj-cs"/>
            </a:endParaRPr>
          </a:p>
        </p:txBody>
      </p:sp>
    </p:spTree>
    <p:extLst>
      <p:ext uri="{BB962C8B-B14F-4D97-AF65-F5344CB8AC3E}">
        <p14:creationId xmlns:p14="http://schemas.microsoft.com/office/powerpoint/2010/main" val="1469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ice">
            <a:extLst>
              <a:ext uri="{FF2B5EF4-FFF2-40B4-BE49-F238E27FC236}">
                <a16:creationId xmlns:a16="http://schemas.microsoft.com/office/drawing/2014/main" id="{7E8CA000-F8CA-4BD8-AA89-C994EC21BC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91189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09B9C9-BB94-4CDC-8F8C-E8030E34B53C}"/>
              </a:ext>
            </a:extLst>
          </p:cNvPr>
          <p:cNvSpPr txBox="1"/>
          <p:nvPr/>
        </p:nvSpPr>
        <p:spPr>
          <a:xfrm>
            <a:off x="526073" y="46657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a:solidFill>
                  <a:srgbClr val="FFFFFF"/>
                </a:solidFill>
                <a:latin typeface="+mj-lt"/>
                <a:ea typeface="+mj-ea"/>
                <a:cs typeface="+mj-cs"/>
              </a:rPr>
              <a:t>Take the Quiz</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Graphic 2" descr="Chat">
            <a:extLst>
              <a:ext uri="{FF2B5EF4-FFF2-40B4-BE49-F238E27FC236}">
                <a16:creationId xmlns:a16="http://schemas.microsoft.com/office/drawing/2014/main" id="{5688403C-2840-4D22-A2BA-7691EC1F01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69632" y="2509911"/>
            <a:ext cx="3997637" cy="3997637"/>
          </a:xfrm>
          <a:prstGeom prst="rect">
            <a:avLst/>
          </a:prstGeom>
        </p:spPr>
      </p:pic>
    </p:spTree>
    <p:extLst>
      <p:ext uri="{BB962C8B-B14F-4D97-AF65-F5344CB8AC3E}">
        <p14:creationId xmlns:p14="http://schemas.microsoft.com/office/powerpoint/2010/main" val="180377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9B58A5EC-9C23-45C8-AF8E-009B253D96EF}" type="slidenum">
              <a:rPr lang="en-US">
                <a:solidFill>
                  <a:prstClr val="black">
                    <a:tint val="75000"/>
                  </a:prstClr>
                </a:solidFill>
              </a:rPr>
              <a:pPr>
                <a:spcAft>
                  <a:spcPts val="600"/>
                </a:spcAft>
              </a:pPr>
              <a:t>21</a:t>
            </a:fld>
            <a:endParaRPr lang="en-US">
              <a:solidFill>
                <a:prstClr val="black">
                  <a:tint val="75000"/>
                </a:prstClr>
              </a:solidFill>
            </a:endParaRPr>
          </a:p>
        </p:txBody>
      </p:sp>
      <p:sp>
        <p:nvSpPr>
          <p:cNvPr id="14" name="TextBox 13">
            <a:extLst>
              <a:ext uri="{FF2B5EF4-FFF2-40B4-BE49-F238E27FC236}">
                <a16:creationId xmlns:a16="http://schemas.microsoft.com/office/drawing/2014/main" id="{5D243A6C-3859-4DF3-94EA-4B0B02F096E0}"/>
              </a:ext>
            </a:extLst>
          </p:cNvPr>
          <p:cNvSpPr txBox="1"/>
          <p:nvPr/>
        </p:nvSpPr>
        <p:spPr>
          <a:xfrm>
            <a:off x="457199" y="3244334"/>
            <a:ext cx="11055927" cy="646331"/>
          </a:xfrm>
          <a:prstGeom prst="rect">
            <a:avLst/>
          </a:prstGeom>
          <a:noFill/>
        </p:spPr>
        <p:txBody>
          <a:bodyPr wrap="square">
            <a:spAutoFit/>
          </a:bodyPr>
          <a:lstStyle/>
          <a:p>
            <a:pPr algn="ctr"/>
            <a:r>
              <a:rPr lang="en-IN" sz="3600" dirty="0">
                <a:hlinkClick r:id="rId3"/>
              </a:rPr>
              <a:t>Developing Emotional Intelligence - YouTube</a:t>
            </a:r>
            <a:endParaRPr lang="en-IN" sz="3600" dirty="0"/>
          </a:p>
        </p:txBody>
      </p:sp>
    </p:spTree>
    <p:extLst>
      <p:ext uri="{BB962C8B-B14F-4D97-AF65-F5344CB8AC3E}">
        <p14:creationId xmlns:p14="http://schemas.microsoft.com/office/powerpoint/2010/main" val="15906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extBox 1"/>
          <p:cNvSpPr txBox="1"/>
          <p:nvPr/>
        </p:nvSpPr>
        <p:spPr>
          <a:xfrm>
            <a:off x="489295" y="4164806"/>
            <a:ext cx="2780271" cy="23288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mj-lt"/>
                <a:ea typeface="+mj-ea"/>
                <a:cs typeface="+mj-cs"/>
              </a:rPr>
              <a:t>Boosting EI</a:t>
            </a:r>
          </a:p>
        </p:txBody>
      </p:sp>
      <p:sp>
        <p:nvSpPr>
          <p:cNvPr id="4" name="Slide Number Placeholder 3"/>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a:spcAft>
                <a:spcPts val="600"/>
              </a:spcAft>
            </a:pPr>
            <a:fld id="{9B58A5EC-9C23-45C8-AF8E-009B253D96EF}" type="slidenum">
              <a:rPr lang="en-US">
                <a:solidFill>
                  <a:prstClr val="black">
                    <a:tint val="75000"/>
                  </a:prstClr>
                </a:solidFill>
              </a:rPr>
              <a:pPr>
                <a:spcAft>
                  <a:spcPts val="600"/>
                </a:spcAft>
              </a:pPr>
              <a:t>22</a:t>
            </a:fld>
            <a:endParaRPr lang="en-US">
              <a:solidFill>
                <a:prstClr val="black">
                  <a:tint val="75000"/>
                </a:prstClr>
              </a:solidFill>
            </a:endParaRPr>
          </a:p>
        </p:txBody>
      </p:sp>
      <p:graphicFrame>
        <p:nvGraphicFramePr>
          <p:cNvPr id="6" name="TextBox 2">
            <a:extLst>
              <a:ext uri="{FF2B5EF4-FFF2-40B4-BE49-F238E27FC236}">
                <a16:creationId xmlns:a16="http://schemas.microsoft.com/office/drawing/2014/main" id="{F0BF236D-E793-49BA-905E-D7B76F31B0B9}"/>
              </a:ext>
            </a:extLst>
          </p:cNvPr>
          <p:cNvGraphicFramePr/>
          <p:nvPr>
            <p:extLst>
              <p:ext uri="{D42A27DB-BD31-4B8C-83A1-F6EECF244321}">
                <p14:modId xmlns:p14="http://schemas.microsoft.com/office/powerpoint/2010/main" val="2623846121"/>
              </p:ext>
            </p:extLst>
          </p:nvPr>
        </p:nvGraphicFramePr>
        <p:xfrm>
          <a:off x="4962140" y="966787"/>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675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5E5E9C-4AC0-41C0-B163-F9B28E871199}"/>
              </a:ext>
            </a:extLst>
          </p:cNvPr>
          <p:cNvSpPr txBox="1"/>
          <p:nvPr/>
        </p:nvSpPr>
        <p:spPr>
          <a:xfrm>
            <a:off x="4803805" y="1536290"/>
            <a:ext cx="6586489" cy="3785419"/>
          </a:xfrm>
          <a:prstGeom prst="rect">
            <a:avLst/>
          </a:prstGeom>
        </p:spPr>
        <p:txBody>
          <a:bodyPr vert="horz" lIns="91440" tIns="45720" rIns="91440" bIns="45720" rtlCol="0">
            <a:noAutofit/>
          </a:bodyPr>
          <a:lstStyle/>
          <a:p>
            <a:pPr marL="285750" fontAlgn="base">
              <a:lnSpc>
                <a:spcPct val="90000"/>
              </a:lnSpc>
              <a:spcAft>
                <a:spcPts val="800"/>
              </a:spcAft>
            </a:pPr>
            <a:r>
              <a:rPr lang="en-US" sz="2400" b="1" i="1" dirty="0">
                <a:effectLst/>
              </a:rPr>
              <a:t>Self-Awareness</a:t>
            </a:r>
          </a:p>
          <a:p>
            <a:pPr indent="-228600" fontAlgn="base">
              <a:lnSpc>
                <a:spcPct val="90000"/>
              </a:lnSpc>
              <a:spcAft>
                <a:spcPts val="800"/>
              </a:spcAft>
              <a:buFont typeface="Arial" panose="020B0604020202020204" pitchFamily="34" charset="0"/>
              <a:buChar char="•"/>
            </a:pPr>
            <a:endParaRPr lang="en-US" sz="2400" dirty="0">
              <a:effectLst/>
            </a:endParaRPr>
          </a:p>
          <a:p>
            <a:pPr indent="-228600" fontAlgn="base">
              <a:lnSpc>
                <a:spcPct val="90000"/>
              </a:lnSpc>
              <a:spcAft>
                <a:spcPts val="800"/>
              </a:spcAft>
              <a:buFont typeface="Arial" panose="020B0604020202020204" pitchFamily="34" charset="0"/>
              <a:buChar char="•"/>
            </a:pPr>
            <a:r>
              <a:rPr lang="en-US" sz="2400" dirty="0">
                <a:effectLst/>
              </a:rPr>
              <a:t>Self-awareness is the ability to identify and understand one’s own emotions and the impact they may have on your actions and on other people.</a:t>
            </a:r>
          </a:p>
          <a:p>
            <a:pPr indent="-228600" fontAlgn="base">
              <a:lnSpc>
                <a:spcPct val="90000"/>
              </a:lnSpc>
              <a:spcAft>
                <a:spcPts val="800"/>
              </a:spcAft>
              <a:buFont typeface="Arial" panose="020B0604020202020204" pitchFamily="34" charset="0"/>
              <a:buChar char="•"/>
            </a:pPr>
            <a:r>
              <a:rPr lang="en-US" sz="2400" dirty="0">
                <a:effectLst/>
              </a:rPr>
              <a:t>A self-aware salesperson is better able to manage their time and energy around their emotional states. They are less likely to anger or annoy a potential customer with their own negative emotions. And they bounce back from disappointment and rejection faster than sales reps who ignore or are unaware of their negative feelings.</a:t>
            </a:r>
          </a:p>
        </p:txBody>
      </p:sp>
      <p:pic>
        <p:nvPicPr>
          <p:cNvPr id="7" name="Picture 6" descr="Plant growing in a concrete crack">
            <a:extLst>
              <a:ext uri="{FF2B5EF4-FFF2-40B4-BE49-F238E27FC236}">
                <a16:creationId xmlns:a16="http://schemas.microsoft.com/office/drawing/2014/main" id="{84E55720-E51F-4768-BC1A-352E0FB412D5}"/>
              </a:ext>
            </a:extLst>
          </p:cNvPr>
          <p:cNvPicPr>
            <a:picLocks noChangeAspect="1"/>
          </p:cNvPicPr>
          <p:nvPr/>
        </p:nvPicPr>
        <p:blipFill rotWithShape="1">
          <a:blip r:embed="rId3"/>
          <a:srcRect l="18123" r="36757"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BE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277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F1843DA-1E54-471A-801F-5D5657DB2139}"/>
              </a:ext>
            </a:extLst>
          </p:cNvPr>
          <p:cNvPicPr>
            <a:picLocks noChangeAspect="1"/>
          </p:cNvPicPr>
          <p:nvPr/>
        </p:nvPicPr>
        <p:blipFill rotWithShape="1">
          <a:blip r:embed="rId3"/>
          <a:srcRect l="23492" r="32235" b="2"/>
          <a:stretch/>
        </p:blipFill>
        <p:spPr>
          <a:xfrm>
            <a:off x="20" y="10"/>
            <a:ext cx="4635571" cy="6857990"/>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DBEFE"/>
            </a:solidFill>
          </a:ln>
        </p:spPr>
        <p:style>
          <a:lnRef idx="1">
            <a:schemeClr val="accent1"/>
          </a:lnRef>
          <a:fillRef idx="0">
            <a:schemeClr val="accent1"/>
          </a:fillRef>
          <a:effectRef idx="0">
            <a:schemeClr val="accent1"/>
          </a:effectRef>
          <a:fontRef idx="minor">
            <a:schemeClr val="tx1"/>
          </a:fontRef>
        </p:style>
      </p:cxnSp>
      <p:graphicFrame>
        <p:nvGraphicFramePr>
          <p:cNvPr id="18" name="TextBox 15">
            <a:extLst>
              <a:ext uri="{FF2B5EF4-FFF2-40B4-BE49-F238E27FC236}">
                <a16:creationId xmlns:a16="http://schemas.microsoft.com/office/drawing/2014/main" id="{17461ECB-AA03-4E29-BB63-29B39B6B01A7}"/>
              </a:ext>
            </a:extLst>
          </p:cNvPr>
          <p:cNvGraphicFramePr/>
          <p:nvPr>
            <p:extLst>
              <p:ext uri="{D42A27DB-BD31-4B8C-83A1-F6EECF244321}">
                <p14:modId xmlns:p14="http://schemas.microsoft.com/office/powerpoint/2010/main" val="240947279"/>
              </p:ext>
            </p:extLst>
          </p:nvPr>
        </p:nvGraphicFramePr>
        <p:xfrm>
          <a:off x="5032443" y="1378528"/>
          <a:ext cx="7111046"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184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4">
            <a:extLst>
              <a:ext uri="{FF2B5EF4-FFF2-40B4-BE49-F238E27FC236}">
                <a16:creationId xmlns:a16="http://schemas.microsoft.com/office/drawing/2014/main" id="{DBB85937-6676-406F-AE77-B87BFB000A24}"/>
              </a:ext>
            </a:extLst>
          </p:cNvPr>
          <p:cNvSpPr txBox="1"/>
          <p:nvPr/>
        </p:nvSpPr>
        <p:spPr>
          <a:xfrm>
            <a:off x="838201" y="1165081"/>
            <a:ext cx="7315200" cy="4121152"/>
          </a:xfrm>
          <a:prstGeom prst="rect">
            <a:avLst/>
          </a:prstGeom>
        </p:spPr>
        <p:txBody>
          <a:bodyPr vert="horz" lIns="91440" tIns="45720" rIns="91440" bIns="45720" rtlCol="0">
            <a:noAutofit/>
          </a:bodyPr>
          <a:lstStyle/>
          <a:p>
            <a:pPr fontAlgn="base">
              <a:lnSpc>
                <a:spcPct val="90000"/>
              </a:lnSpc>
              <a:spcAft>
                <a:spcPts val="800"/>
              </a:spcAft>
            </a:pPr>
            <a:r>
              <a:rPr lang="en-US" sz="2400" b="1" i="1" dirty="0">
                <a:solidFill>
                  <a:schemeClr val="bg1"/>
                </a:solidFill>
                <a:effectLst/>
              </a:rPr>
              <a:t>Social Skills</a:t>
            </a:r>
          </a:p>
          <a:p>
            <a:pPr indent="-228600" fontAlgn="base">
              <a:lnSpc>
                <a:spcPct val="90000"/>
              </a:lnSpc>
              <a:spcAft>
                <a:spcPts val="800"/>
              </a:spcAft>
              <a:buFont typeface="Arial" panose="020B0604020202020204" pitchFamily="34" charset="0"/>
              <a:buChar char="•"/>
            </a:pPr>
            <a:endParaRPr lang="en-US" sz="2400" dirty="0">
              <a:effectLst/>
            </a:endParaRPr>
          </a:p>
          <a:p>
            <a:pPr indent="-228600" fontAlgn="base">
              <a:lnSpc>
                <a:spcPct val="90000"/>
              </a:lnSpc>
              <a:spcAft>
                <a:spcPts val="800"/>
              </a:spcAft>
              <a:buFont typeface="Arial" panose="020B0604020202020204" pitchFamily="34" charset="0"/>
              <a:buChar char="•"/>
            </a:pPr>
            <a:r>
              <a:rPr lang="en-US" sz="2400" dirty="0">
                <a:effectLst/>
              </a:rPr>
              <a:t>Social skills are the ability to have social awareness, make meaningful connections, build rapport, and maintain relationships over an extended period of time.</a:t>
            </a:r>
          </a:p>
          <a:p>
            <a:pPr indent="-228600" fontAlgn="base">
              <a:lnSpc>
                <a:spcPct val="90000"/>
              </a:lnSpc>
              <a:spcAft>
                <a:spcPts val="800"/>
              </a:spcAft>
              <a:buFont typeface="Arial" panose="020B0604020202020204" pitchFamily="34" charset="0"/>
              <a:buChar char="•"/>
            </a:pPr>
            <a:r>
              <a:rPr lang="en-US" sz="2400" dirty="0">
                <a:effectLst/>
              </a:rPr>
              <a:t>A sales professional with strong social skills will be successful at prospecting because they’re able to maintain a larger, stronger network from which to draw sales opportunities. They’ll be good at collaborating and cooperating with their peers. And they’ll know how to “read a room” and make adjustments to their own behavior to get the outcomes they desire.</a:t>
            </a:r>
          </a:p>
          <a:p>
            <a:pPr fontAlgn="base">
              <a:lnSpc>
                <a:spcPct val="90000"/>
              </a:lnSpc>
              <a:spcAft>
                <a:spcPts val="800"/>
              </a:spcAft>
            </a:pPr>
            <a:r>
              <a:rPr lang="en-US" sz="2400" dirty="0">
                <a:effectLst/>
              </a:rPr>
              <a:t> </a:t>
            </a:r>
          </a:p>
          <a:p>
            <a:pPr indent="-228600" fontAlgn="base">
              <a:lnSpc>
                <a:spcPct val="90000"/>
              </a:lnSpc>
              <a:spcAft>
                <a:spcPts val="800"/>
              </a:spcAft>
              <a:buFont typeface="Arial" panose="020B0604020202020204" pitchFamily="34" charset="0"/>
              <a:buChar char="•"/>
            </a:pPr>
            <a:endParaRPr lang="en-US" sz="2400" dirty="0">
              <a:effectLst/>
            </a:endParaRPr>
          </a:p>
        </p:txBody>
      </p:sp>
      <p:sp>
        <p:nvSpPr>
          <p:cNvPr id="23" name="Freeform: Shape 22">
            <a:extLst>
              <a:ext uri="{FF2B5EF4-FFF2-40B4-BE49-F238E27FC236}">
                <a16:creationId xmlns:a16="http://schemas.microsoft.com/office/drawing/2014/main"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B58A5EC-9C23-45C8-AF8E-009B253D96EF}" type="slidenum">
              <a:rPr lang="en-US">
                <a:solidFill>
                  <a:schemeClr val="bg1"/>
                </a:solidFill>
              </a:rPr>
              <a:pPr>
                <a:spcAft>
                  <a:spcPts val="600"/>
                </a:spcAft>
              </a:pPr>
              <a:t>25</a:t>
            </a:fld>
            <a:endParaRPr lang="en-US">
              <a:solidFill>
                <a:schemeClr val="bg1"/>
              </a:solidFill>
            </a:endParaRPr>
          </a:p>
        </p:txBody>
      </p:sp>
    </p:spTree>
    <p:extLst>
      <p:ext uri="{BB962C8B-B14F-4D97-AF65-F5344CB8AC3E}">
        <p14:creationId xmlns:p14="http://schemas.microsoft.com/office/powerpoint/2010/main" val="85845157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D6CAA1DC-7D2E-4B2C-814E-1C31D80C89D5}"/>
              </a:ext>
            </a:extLst>
          </p:cNvPr>
          <p:cNvSpPr txBox="1"/>
          <p:nvPr/>
        </p:nvSpPr>
        <p:spPr>
          <a:xfrm>
            <a:off x="1764100" y="1124712"/>
            <a:ext cx="9367204" cy="4041648"/>
          </a:xfrm>
          <a:prstGeom prst="rect">
            <a:avLst/>
          </a:prstGeom>
        </p:spPr>
        <p:txBody>
          <a:bodyPr vert="horz" lIns="91440" tIns="45720" rIns="91440" bIns="45720" rtlCol="0" anchor="t">
            <a:noAutofit/>
          </a:bodyPr>
          <a:lstStyle/>
          <a:p>
            <a:pPr fontAlgn="base">
              <a:lnSpc>
                <a:spcPct val="90000"/>
              </a:lnSpc>
              <a:spcAft>
                <a:spcPts val="800"/>
              </a:spcAft>
            </a:pPr>
            <a:r>
              <a:rPr lang="en-US" sz="2400" b="1" i="1" dirty="0">
                <a:effectLst/>
              </a:rPr>
              <a:t>Empathy</a:t>
            </a:r>
          </a:p>
          <a:p>
            <a:pPr indent="-228600" fontAlgn="base">
              <a:lnSpc>
                <a:spcPct val="90000"/>
              </a:lnSpc>
              <a:spcAft>
                <a:spcPts val="800"/>
              </a:spcAft>
              <a:buFont typeface="Arial" panose="020B0604020202020204" pitchFamily="34" charset="0"/>
              <a:buChar char="•"/>
            </a:pPr>
            <a:endParaRPr lang="en-US" sz="2400" dirty="0">
              <a:effectLst/>
            </a:endParaRPr>
          </a:p>
          <a:p>
            <a:pPr indent="-228600" fontAlgn="base">
              <a:lnSpc>
                <a:spcPct val="90000"/>
              </a:lnSpc>
              <a:spcAft>
                <a:spcPts val="800"/>
              </a:spcAft>
              <a:buFont typeface="Arial" panose="020B0604020202020204" pitchFamily="34" charset="0"/>
              <a:buChar char="•"/>
            </a:pPr>
            <a:endParaRPr lang="en-US" sz="2400" dirty="0">
              <a:effectLst/>
            </a:endParaRPr>
          </a:p>
          <a:p>
            <a:pPr fontAlgn="base">
              <a:lnSpc>
                <a:spcPct val="90000"/>
              </a:lnSpc>
              <a:spcAft>
                <a:spcPts val="800"/>
              </a:spcAft>
            </a:pPr>
            <a:endParaRPr lang="en-US" sz="2400" dirty="0">
              <a:effectLst/>
            </a:endParaRPr>
          </a:p>
          <a:p>
            <a:pPr indent="-228600" fontAlgn="base">
              <a:lnSpc>
                <a:spcPct val="90000"/>
              </a:lnSpc>
              <a:spcAft>
                <a:spcPts val="800"/>
              </a:spcAft>
              <a:buFont typeface="Arial" panose="020B0604020202020204" pitchFamily="34" charset="0"/>
              <a:buChar char="•"/>
            </a:pPr>
            <a:r>
              <a:rPr lang="en-US" sz="2400" dirty="0">
                <a:effectLst/>
              </a:rPr>
              <a:t>Empathy is the counterpoint to self-awareness. It’s the ability to identify and understand other people’s emotions, and the desire to respond to them productively.</a:t>
            </a:r>
          </a:p>
          <a:p>
            <a:pPr indent="-228600" fontAlgn="base">
              <a:lnSpc>
                <a:spcPct val="90000"/>
              </a:lnSpc>
              <a:spcAft>
                <a:spcPts val="800"/>
              </a:spcAft>
              <a:buFont typeface="Arial" panose="020B0604020202020204" pitchFamily="34" charset="0"/>
              <a:buChar char="•"/>
            </a:pPr>
            <a:endParaRPr lang="en-US" sz="2400" dirty="0">
              <a:effectLst/>
            </a:endParaRPr>
          </a:p>
          <a:p>
            <a:pPr indent="-228600" fontAlgn="base">
              <a:lnSpc>
                <a:spcPct val="90000"/>
              </a:lnSpc>
              <a:spcAft>
                <a:spcPts val="800"/>
              </a:spcAft>
              <a:buFont typeface="Arial" panose="020B0604020202020204" pitchFamily="34" charset="0"/>
              <a:buChar char="•"/>
            </a:pPr>
            <a:r>
              <a:rPr lang="en-US" sz="2400" dirty="0">
                <a:effectLst/>
              </a:rPr>
              <a:t>An empathetic salesperson is good at judging how the customer or prospect is feeling, so that they can </a:t>
            </a:r>
            <a:r>
              <a:rPr lang="en-US" sz="2400" u="none" strike="noStrike" dirty="0">
                <a:effectLst/>
                <a:hlinkClick r:id="rId3">
                  <a:extLst>
                    <a:ext uri="{A12FA001-AC4F-418D-AE19-62706E023703}">
                      <ahyp:hlinkClr xmlns:ahyp="http://schemas.microsoft.com/office/drawing/2018/hyperlinkcolor" xmlns="" val="tx"/>
                    </a:ext>
                  </a:extLst>
                </a:hlinkClick>
              </a:rPr>
              <a:t>adapt their approach</a:t>
            </a:r>
            <a:r>
              <a:rPr lang="en-US" sz="2400" dirty="0">
                <a:effectLst/>
              </a:rPr>
              <a:t> and steer conversations in the right direction. Empathy also helps the salesperson visualize the customer experience to better understand their needs, their goals, and their pain points so that they can address them in the most effective way.</a:t>
            </a:r>
          </a:p>
        </p:txBody>
      </p:sp>
    </p:spTree>
    <p:extLst>
      <p:ext uri="{BB962C8B-B14F-4D97-AF65-F5344CB8AC3E}">
        <p14:creationId xmlns:p14="http://schemas.microsoft.com/office/powerpoint/2010/main" val="282622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924341-AEB3-49AB-AD54-6A6F4F4CAA82}"/>
              </a:ext>
            </a:extLst>
          </p:cNvPr>
          <p:cNvSpPr txBox="1"/>
          <p:nvPr/>
        </p:nvSpPr>
        <p:spPr>
          <a:xfrm>
            <a:off x="436419" y="2278173"/>
            <a:ext cx="7980394" cy="3450613"/>
          </a:xfrm>
          <a:prstGeom prst="rect">
            <a:avLst/>
          </a:prstGeom>
        </p:spPr>
        <p:txBody>
          <a:bodyPr vert="horz" lIns="91440" tIns="45720" rIns="91440" bIns="45720" rtlCol="0" anchor="ctr">
            <a:noAutofit/>
          </a:bodyPr>
          <a:lstStyle/>
          <a:p>
            <a:pPr fontAlgn="base">
              <a:lnSpc>
                <a:spcPct val="90000"/>
              </a:lnSpc>
              <a:spcAft>
                <a:spcPts val="800"/>
              </a:spcAft>
            </a:pPr>
            <a:r>
              <a:rPr lang="en-US" sz="2400" b="1" i="1" dirty="0">
                <a:effectLst/>
              </a:rPr>
              <a:t>Motivation</a:t>
            </a:r>
          </a:p>
          <a:p>
            <a:pPr indent="-228600" fontAlgn="base">
              <a:lnSpc>
                <a:spcPct val="90000"/>
              </a:lnSpc>
              <a:spcAft>
                <a:spcPts val="800"/>
              </a:spcAft>
              <a:buFont typeface="Arial" panose="020B0604020202020204" pitchFamily="34" charset="0"/>
              <a:buChar char="•"/>
            </a:pPr>
            <a:endParaRPr lang="en-US" sz="2400" dirty="0">
              <a:effectLst/>
            </a:endParaRPr>
          </a:p>
          <a:p>
            <a:pPr indent="-228600" fontAlgn="base">
              <a:lnSpc>
                <a:spcPct val="90000"/>
              </a:lnSpc>
              <a:spcAft>
                <a:spcPts val="800"/>
              </a:spcAft>
              <a:buFont typeface="Arial" panose="020B0604020202020204" pitchFamily="34" charset="0"/>
              <a:buChar char="•"/>
            </a:pPr>
            <a:r>
              <a:rPr lang="en-US" sz="2400" dirty="0">
                <a:effectLst/>
              </a:rPr>
              <a:t>Motivation is the internally generated desire to complete a task or accomplish a goal.</a:t>
            </a:r>
          </a:p>
          <a:p>
            <a:pPr indent="-228600" fontAlgn="base">
              <a:lnSpc>
                <a:spcPct val="90000"/>
              </a:lnSpc>
              <a:spcAft>
                <a:spcPts val="800"/>
              </a:spcAft>
              <a:buFont typeface="Arial" panose="020B0604020202020204" pitchFamily="34" charset="0"/>
              <a:buChar char="•"/>
            </a:pPr>
            <a:endParaRPr lang="en-US" sz="2400" dirty="0">
              <a:effectLst/>
            </a:endParaRPr>
          </a:p>
          <a:p>
            <a:pPr indent="-228600" fontAlgn="base">
              <a:lnSpc>
                <a:spcPct val="90000"/>
              </a:lnSpc>
              <a:spcAft>
                <a:spcPts val="800"/>
              </a:spcAft>
              <a:buFont typeface="Arial" panose="020B0604020202020204" pitchFamily="34" charset="0"/>
              <a:buChar char="•"/>
            </a:pPr>
            <a:r>
              <a:rPr lang="en-US" sz="2400" dirty="0">
                <a:effectLst/>
              </a:rPr>
              <a:t>Salespeople with strong motivation get more done in a day. They respond better to rejection and seek out training and opportunities to improve their skills. They embrace new behaviors and activities that help them reach their goals. They listen to coaching and apply it to their work. And they pursue promising leads and follow up on opportunities more assertively than their peers.</a:t>
            </a:r>
          </a:p>
        </p:txBody>
      </p:sp>
      <p:sp>
        <p:nvSpPr>
          <p:cNvPr id="39"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ullseye">
            <a:extLst>
              <a:ext uri="{FF2B5EF4-FFF2-40B4-BE49-F238E27FC236}">
                <a16:creationId xmlns:a16="http://schemas.microsoft.com/office/drawing/2014/main" id="{B7146CC2-17B6-4662-973F-689ABF7D96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80071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9B58A5EC-9C23-45C8-AF8E-009B253D96EF}" type="slidenum">
              <a:rPr lang="en-US">
                <a:solidFill>
                  <a:prstClr val="black">
                    <a:tint val="75000"/>
                  </a:prstClr>
                </a:solidFill>
              </a:rPr>
              <a:pPr>
                <a:spcAft>
                  <a:spcPts val="600"/>
                </a:spcAft>
              </a:pPr>
              <a:t>28</a:t>
            </a:fld>
            <a:endParaRPr lang="en-US">
              <a:solidFill>
                <a:prstClr val="black">
                  <a:tint val="75000"/>
                </a:prstClr>
              </a:solidFill>
            </a:endParaRPr>
          </a:p>
        </p:txBody>
      </p:sp>
      <p:sp>
        <p:nvSpPr>
          <p:cNvPr id="14" name="TextBox 13">
            <a:extLst>
              <a:ext uri="{FF2B5EF4-FFF2-40B4-BE49-F238E27FC236}">
                <a16:creationId xmlns:a16="http://schemas.microsoft.com/office/drawing/2014/main" id="{5D243A6C-3859-4DF3-94EA-4B0B02F096E0}"/>
              </a:ext>
            </a:extLst>
          </p:cNvPr>
          <p:cNvSpPr txBox="1"/>
          <p:nvPr/>
        </p:nvSpPr>
        <p:spPr>
          <a:xfrm>
            <a:off x="568036" y="3954389"/>
            <a:ext cx="11055927" cy="2246769"/>
          </a:xfrm>
          <a:prstGeom prst="rect">
            <a:avLst/>
          </a:prstGeom>
          <a:noFill/>
        </p:spPr>
        <p:txBody>
          <a:bodyPr wrap="square">
            <a:spAutoFit/>
          </a:bodyPr>
          <a:lstStyle/>
          <a:p>
            <a:pPr marL="514350" indent="-514350" algn="l">
              <a:buAutoNum type="arabicPeriod"/>
            </a:pPr>
            <a:r>
              <a:rPr lang="en-US" sz="2800" dirty="0">
                <a:solidFill>
                  <a:srgbClr val="2A2A2A"/>
                </a:solidFill>
              </a:rPr>
              <a:t>E</a:t>
            </a:r>
            <a:r>
              <a:rPr lang="en-US" sz="2800" b="0" i="0" dirty="0">
                <a:solidFill>
                  <a:srgbClr val="2A2A2A"/>
                </a:solidFill>
                <a:effectLst/>
              </a:rPr>
              <a:t>xpress openly and respectfully without fear of offending others</a:t>
            </a:r>
          </a:p>
          <a:p>
            <a:pPr marL="514350" indent="-514350" algn="l">
              <a:buAutoNum type="arabicPeriod"/>
            </a:pPr>
            <a:r>
              <a:rPr lang="en-US" sz="2800" b="0" i="0" dirty="0">
                <a:solidFill>
                  <a:srgbClr val="2A2A2A"/>
                </a:solidFill>
                <a:effectLst/>
              </a:rPr>
              <a:t>Flexible</a:t>
            </a:r>
          </a:p>
          <a:p>
            <a:pPr marL="514350" indent="-514350" algn="l">
              <a:buFont typeface="+mj-lt"/>
              <a:buAutoNum type="arabicPeriod"/>
            </a:pPr>
            <a:r>
              <a:rPr lang="en-US" sz="2800" b="0" i="0" dirty="0">
                <a:solidFill>
                  <a:srgbClr val="2A2A2A"/>
                </a:solidFill>
                <a:effectLst/>
              </a:rPr>
              <a:t>Open to creativity and consistent about it</a:t>
            </a:r>
          </a:p>
          <a:p>
            <a:pPr marL="514350" indent="-514350" algn="l">
              <a:buFont typeface="+mj-lt"/>
              <a:buAutoNum type="arabicPeriod"/>
            </a:pPr>
            <a:r>
              <a:rPr lang="en-US" sz="2800" b="0" i="0" dirty="0">
                <a:solidFill>
                  <a:srgbClr val="2A2A2A"/>
                </a:solidFill>
                <a:effectLst/>
              </a:rPr>
              <a:t>Active listening in meetings is the norm</a:t>
            </a:r>
          </a:p>
          <a:p>
            <a:pPr marL="514350" indent="-514350" algn="l">
              <a:buFont typeface="+mj-lt"/>
              <a:buAutoNum type="arabicPeriod"/>
            </a:pPr>
            <a:r>
              <a:rPr lang="en-US" sz="2800" b="0" i="0" dirty="0">
                <a:solidFill>
                  <a:srgbClr val="2A2A2A"/>
                </a:solidFill>
                <a:effectLst/>
              </a:rPr>
              <a:t>Lending a compassionate ear when needed, as we all have bad days</a:t>
            </a:r>
          </a:p>
        </p:txBody>
      </p:sp>
      <p:pic>
        <p:nvPicPr>
          <p:cNvPr id="3" name="Picture 2">
            <a:extLst>
              <a:ext uri="{FF2B5EF4-FFF2-40B4-BE49-F238E27FC236}">
                <a16:creationId xmlns:a16="http://schemas.microsoft.com/office/drawing/2014/main" id="{BAAE9756-B282-45A9-8BE9-48457815D6CE}"/>
              </a:ext>
            </a:extLst>
          </p:cNvPr>
          <p:cNvPicPr>
            <a:picLocks noChangeAspect="1"/>
          </p:cNvPicPr>
          <p:nvPr/>
        </p:nvPicPr>
        <p:blipFill rotWithShape="1">
          <a:blip r:embed="rId3"/>
          <a:srcRect b="51793"/>
          <a:stretch/>
        </p:blipFill>
        <p:spPr>
          <a:xfrm>
            <a:off x="568036" y="391803"/>
            <a:ext cx="5508203" cy="2511808"/>
          </a:xfrm>
          <a:prstGeom prst="rect">
            <a:avLst/>
          </a:prstGeom>
        </p:spPr>
      </p:pic>
      <p:pic>
        <p:nvPicPr>
          <p:cNvPr id="6" name="Picture 5">
            <a:extLst>
              <a:ext uri="{FF2B5EF4-FFF2-40B4-BE49-F238E27FC236}">
                <a16:creationId xmlns:a16="http://schemas.microsoft.com/office/drawing/2014/main" id="{324D5868-47EB-4BF2-9A7B-87E05BA026BA}"/>
              </a:ext>
            </a:extLst>
          </p:cNvPr>
          <p:cNvPicPr>
            <a:picLocks noChangeAspect="1"/>
          </p:cNvPicPr>
          <p:nvPr/>
        </p:nvPicPr>
        <p:blipFill rotWithShape="1">
          <a:blip r:embed="rId3"/>
          <a:srcRect t="45974" b="5819"/>
          <a:stretch/>
        </p:blipFill>
        <p:spPr>
          <a:xfrm>
            <a:off x="5597238" y="1110716"/>
            <a:ext cx="5756562" cy="2625065"/>
          </a:xfrm>
          <a:prstGeom prst="rect">
            <a:avLst/>
          </a:prstGeom>
        </p:spPr>
      </p:pic>
    </p:spTree>
    <p:extLst>
      <p:ext uri="{BB962C8B-B14F-4D97-AF65-F5344CB8AC3E}">
        <p14:creationId xmlns:p14="http://schemas.microsoft.com/office/powerpoint/2010/main" val="318092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9B58A5EC-9C23-45C8-AF8E-009B253D96EF}" type="slidenum">
              <a:rPr lang="en-US">
                <a:solidFill>
                  <a:prstClr val="black">
                    <a:tint val="75000"/>
                  </a:prstClr>
                </a:solidFill>
              </a:rPr>
              <a:pPr>
                <a:spcAft>
                  <a:spcPts val="600"/>
                </a:spcAft>
              </a:pPr>
              <a:t>29</a:t>
            </a:fld>
            <a:endParaRPr lang="en-US">
              <a:solidFill>
                <a:prstClr val="black">
                  <a:tint val="75000"/>
                </a:prstClr>
              </a:solidFill>
            </a:endParaRPr>
          </a:p>
        </p:txBody>
      </p:sp>
      <p:sp>
        <p:nvSpPr>
          <p:cNvPr id="14" name="TextBox 13">
            <a:extLst>
              <a:ext uri="{FF2B5EF4-FFF2-40B4-BE49-F238E27FC236}">
                <a16:creationId xmlns:a16="http://schemas.microsoft.com/office/drawing/2014/main" id="{5D243A6C-3859-4DF3-94EA-4B0B02F096E0}"/>
              </a:ext>
            </a:extLst>
          </p:cNvPr>
          <p:cNvSpPr txBox="1"/>
          <p:nvPr/>
        </p:nvSpPr>
        <p:spPr>
          <a:xfrm>
            <a:off x="734291" y="3678694"/>
            <a:ext cx="11055927" cy="2677656"/>
          </a:xfrm>
          <a:prstGeom prst="rect">
            <a:avLst/>
          </a:prstGeom>
          <a:noFill/>
        </p:spPr>
        <p:txBody>
          <a:bodyPr wrap="square">
            <a:spAutoFit/>
          </a:bodyPr>
          <a:lstStyle/>
          <a:p>
            <a:pPr marL="514350" indent="-514350" algn="l">
              <a:buFont typeface="+mj-lt"/>
              <a:buAutoNum type="arabicPeriod"/>
            </a:pPr>
            <a:r>
              <a:rPr lang="en-US" sz="2800" b="0" i="0" dirty="0">
                <a:solidFill>
                  <a:srgbClr val="2A2A2A"/>
                </a:solidFill>
                <a:effectLst/>
              </a:rPr>
              <a:t> Emotional outbursts, typically out of proportion to the situation at hand</a:t>
            </a:r>
          </a:p>
          <a:p>
            <a:pPr marL="514350" indent="-514350" algn="l">
              <a:buFont typeface="+mj-lt"/>
              <a:buAutoNum type="arabicPeriod"/>
            </a:pPr>
            <a:r>
              <a:rPr lang="en-US" sz="2800" b="0" i="0" dirty="0">
                <a:solidFill>
                  <a:srgbClr val="2A2A2A"/>
                </a:solidFill>
                <a:effectLst/>
              </a:rPr>
              <a:t> Difficulty in listening to others</a:t>
            </a:r>
          </a:p>
          <a:p>
            <a:pPr marL="514350" indent="-514350" algn="l">
              <a:buFont typeface="+mj-lt"/>
              <a:buAutoNum type="arabicPeriod"/>
            </a:pPr>
            <a:r>
              <a:rPr lang="en-US" sz="2800" dirty="0">
                <a:solidFill>
                  <a:srgbClr val="2A2A2A"/>
                </a:solidFill>
              </a:rPr>
              <a:t>B</a:t>
            </a:r>
            <a:r>
              <a:rPr lang="en-US" sz="2800" b="0" i="0" dirty="0">
                <a:solidFill>
                  <a:srgbClr val="2A2A2A"/>
                </a:solidFill>
                <a:effectLst/>
              </a:rPr>
              <a:t>elieving that others are overly sensitive</a:t>
            </a:r>
          </a:p>
          <a:p>
            <a:pPr marL="514350" indent="-514350" algn="l">
              <a:buFont typeface="+mj-lt"/>
              <a:buAutoNum type="arabicPeriod"/>
            </a:pPr>
            <a:r>
              <a:rPr lang="en-US" sz="2800" dirty="0">
                <a:solidFill>
                  <a:srgbClr val="2A2A2A"/>
                </a:solidFill>
              </a:rPr>
              <a:t> </a:t>
            </a:r>
            <a:r>
              <a:rPr lang="en-US" sz="2800" b="0" i="0" dirty="0">
                <a:solidFill>
                  <a:srgbClr val="2A2A2A"/>
                </a:solidFill>
                <a:effectLst/>
              </a:rPr>
              <a:t>Difficulty maintaining friendships and other relationships </a:t>
            </a:r>
          </a:p>
          <a:p>
            <a:pPr marL="514350" indent="-514350" algn="l">
              <a:buFont typeface="+mj-lt"/>
              <a:buAutoNum type="arabicPeriod"/>
            </a:pPr>
            <a:r>
              <a:rPr lang="en-US" sz="2800" dirty="0">
                <a:solidFill>
                  <a:srgbClr val="2A2A2A"/>
                </a:solidFill>
              </a:rPr>
              <a:t> </a:t>
            </a:r>
            <a:r>
              <a:rPr lang="en-US" sz="2800" b="0" i="0" dirty="0">
                <a:solidFill>
                  <a:srgbClr val="2A2A2A"/>
                </a:solidFill>
                <a:effectLst/>
              </a:rPr>
              <a:t>Stonewalling, or refusing to see other’s points of view</a:t>
            </a:r>
          </a:p>
        </p:txBody>
      </p:sp>
      <p:pic>
        <p:nvPicPr>
          <p:cNvPr id="5" name="Picture 4">
            <a:extLst>
              <a:ext uri="{FF2B5EF4-FFF2-40B4-BE49-F238E27FC236}">
                <a16:creationId xmlns:a16="http://schemas.microsoft.com/office/drawing/2014/main" id="{A1E0B018-0941-4833-B3A0-468992620EB7}"/>
              </a:ext>
            </a:extLst>
          </p:cNvPr>
          <p:cNvPicPr>
            <a:picLocks noChangeAspect="1"/>
          </p:cNvPicPr>
          <p:nvPr/>
        </p:nvPicPr>
        <p:blipFill rotWithShape="1">
          <a:blip r:embed="rId3"/>
          <a:srcRect b="51793"/>
          <a:stretch/>
        </p:blipFill>
        <p:spPr>
          <a:xfrm>
            <a:off x="568036" y="391803"/>
            <a:ext cx="5508203" cy="2511808"/>
          </a:xfrm>
          <a:prstGeom prst="rect">
            <a:avLst/>
          </a:prstGeom>
        </p:spPr>
      </p:pic>
      <p:pic>
        <p:nvPicPr>
          <p:cNvPr id="6" name="Picture 5">
            <a:extLst>
              <a:ext uri="{FF2B5EF4-FFF2-40B4-BE49-F238E27FC236}">
                <a16:creationId xmlns:a16="http://schemas.microsoft.com/office/drawing/2014/main" id="{EE658A32-C796-472E-A2D7-1BC5052479F3}"/>
              </a:ext>
            </a:extLst>
          </p:cNvPr>
          <p:cNvPicPr>
            <a:picLocks noChangeAspect="1"/>
          </p:cNvPicPr>
          <p:nvPr/>
        </p:nvPicPr>
        <p:blipFill rotWithShape="1">
          <a:blip r:embed="rId3"/>
          <a:srcRect t="45974" b="5819"/>
          <a:stretch/>
        </p:blipFill>
        <p:spPr>
          <a:xfrm>
            <a:off x="5597238" y="1110716"/>
            <a:ext cx="5756562" cy="2625065"/>
          </a:xfrm>
          <a:prstGeom prst="rect">
            <a:avLst/>
          </a:prstGeom>
        </p:spPr>
      </p:pic>
    </p:spTree>
    <p:extLst>
      <p:ext uri="{BB962C8B-B14F-4D97-AF65-F5344CB8AC3E}">
        <p14:creationId xmlns:p14="http://schemas.microsoft.com/office/powerpoint/2010/main" val="210030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D26278-41D3-4933-9A25-E1C955368A7C}"/>
              </a:ext>
            </a:extLst>
          </p:cNvPr>
          <p:cNvSpPr>
            <a:spLocks noGrp="1"/>
          </p:cNvSpPr>
          <p:nvPr>
            <p:ph type="title"/>
          </p:nvPr>
        </p:nvSpPr>
        <p:spPr>
          <a:xfrm>
            <a:off x="4384039" y="365125"/>
            <a:ext cx="7164493" cy="1325563"/>
          </a:xfrm>
        </p:spPr>
        <p:txBody>
          <a:bodyPr>
            <a:normAutofit/>
          </a:bodyPr>
          <a:lstStyle/>
          <a:p>
            <a:r>
              <a:rPr lang="en-US" dirty="0"/>
              <a:t>Agenda</a:t>
            </a:r>
            <a:endParaRPr lang="en-IN" dirty="0"/>
          </a:p>
        </p:txBody>
      </p:sp>
      <p:pic>
        <p:nvPicPr>
          <p:cNvPr id="5" name="Content Placeholder 4" descr="Bullseye">
            <a:extLst>
              <a:ext uri="{FF2B5EF4-FFF2-40B4-BE49-F238E27FC236}">
                <a16:creationId xmlns:a16="http://schemas.microsoft.com/office/drawing/2014/main" id="{36552A6D-1E05-4CC9-83BA-AB1DCD654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219" y="3919135"/>
            <a:ext cx="2938865" cy="2938865"/>
          </a:xfrm>
          <a:prstGeom prst="rect">
            <a:avLst/>
          </a:prstGeom>
        </p:spPr>
      </p:pic>
      <p:sp>
        <p:nvSpPr>
          <p:cNvPr id="9" name="Content Placeholder 8">
            <a:extLst>
              <a:ext uri="{FF2B5EF4-FFF2-40B4-BE49-F238E27FC236}">
                <a16:creationId xmlns:a16="http://schemas.microsoft.com/office/drawing/2014/main" id="{3D54842A-1DDA-475E-B45E-DE71B181D8D3}"/>
              </a:ext>
            </a:extLst>
          </p:cNvPr>
          <p:cNvSpPr>
            <a:spLocks noGrp="1"/>
          </p:cNvSpPr>
          <p:nvPr>
            <p:ph idx="1"/>
          </p:nvPr>
        </p:nvSpPr>
        <p:spPr>
          <a:xfrm>
            <a:off x="4387515" y="2022601"/>
            <a:ext cx="7161017" cy="4154361"/>
          </a:xfrm>
        </p:spPr>
        <p:txBody>
          <a:bodyPr>
            <a:normAutofit/>
          </a:bodyPr>
          <a:lstStyle/>
          <a:p>
            <a:pPr lvl="0"/>
            <a:r>
              <a:rPr lang="en-IN" dirty="0"/>
              <a:t>Teamwork</a:t>
            </a:r>
          </a:p>
          <a:p>
            <a:pPr lvl="0"/>
            <a:r>
              <a:rPr lang="en-IN" dirty="0"/>
              <a:t>Effective communication</a:t>
            </a:r>
          </a:p>
          <a:p>
            <a:r>
              <a:rPr lang="en-IN" dirty="0"/>
              <a:t>Assertiveness</a:t>
            </a:r>
          </a:p>
          <a:p>
            <a:pPr lvl="0"/>
            <a:r>
              <a:rPr lang="en-IN" dirty="0"/>
              <a:t>Emotional Intelligence</a:t>
            </a:r>
          </a:p>
          <a:p>
            <a:pPr lvl="0"/>
            <a:r>
              <a:rPr lang="en-IN" dirty="0"/>
              <a:t>Famous salesmen through the ages</a:t>
            </a:r>
          </a:p>
          <a:p>
            <a:endParaRPr lang="en-US" sz="2000" dirty="0"/>
          </a:p>
        </p:txBody>
      </p:sp>
    </p:spTree>
    <p:extLst>
      <p:ext uri="{BB962C8B-B14F-4D97-AF65-F5344CB8AC3E}">
        <p14:creationId xmlns:p14="http://schemas.microsoft.com/office/powerpoint/2010/main" val="123497561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5D243A6C-3859-4DF3-94EA-4B0B02F096E0}"/>
              </a:ext>
            </a:extLst>
          </p:cNvPr>
          <p:cNvSpPr txBox="1"/>
          <p:nvPr/>
        </p:nvSpPr>
        <p:spPr>
          <a:xfrm>
            <a:off x="1653362" y="1124712"/>
            <a:ext cx="9367204" cy="4041648"/>
          </a:xfrm>
          <a:prstGeom prst="rect">
            <a:avLst/>
          </a:prstGeom>
        </p:spPr>
        <p:txBody>
          <a:bodyPr vert="horz" lIns="91440" tIns="45720" rIns="91440" bIns="45720" rtlCol="0" anchor="t">
            <a:noAutofit/>
          </a:bodyPr>
          <a:lstStyle/>
          <a:p>
            <a:pPr fontAlgn="base">
              <a:lnSpc>
                <a:spcPct val="90000"/>
              </a:lnSpc>
              <a:spcAft>
                <a:spcPts val="1500"/>
              </a:spcAft>
              <a:buSzPts val="1000"/>
              <a:tabLst>
                <a:tab pos="457200" algn="l"/>
              </a:tabLst>
            </a:pPr>
            <a:r>
              <a:rPr lang="en-US" sz="2400" b="1" dirty="0">
                <a:effectLst/>
              </a:rPr>
              <a:t>Emotionally intelligent sales professionals are:</a:t>
            </a:r>
          </a:p>
          <a:p>
            <a:pPr indent="-228600" fontAlgn="base">
              <a:lnSpc>
                <a:spcPct val="90000"/>
              </a:lnSpc>
              <a:spcAft>
                <a:spcPts val="1500"/>
              </a:spcAft>
              <a:buSzPts val="1000"/>
              <a:buFont typeface="Arial" panose="020B0604020202020204" pitchFamily="34" charset="0"/>
              <a:buChar char="•"/>
              <a:tabLst>
                <a:tab pos="457200" algn="l"/>
              </a:tabLst>
            </a:pPr>
            <a:endParaRPr lang="en-US" sz="2400" b="1" dirty="0">
              <a:effectLst/>
            </a:endParaRP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Aware of their own strengths and weaknesses</a:t>
            </a: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Resilient and able to bounce back from setbacks and losses</a:t>
            </a: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Capable of establishing and maintaining strong internal and external connections</a:t>
            </a: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Assertive in obtaining what they need to do in their work</a:t>
            </a: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Eager to learn and apply new skills to improve their performance</a:t>
            </a: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Capable of generating their own internal motivation</a:t>
            </a:r>
          </a:p>
          <a:p>
            <a:pPr marL="342900" lvl="0" indent="-228600" fontAlgn="base">
              <a:lnSpc>
                <a:spcPct val="90000"/>
              </a:lnSpc>
              <a:spcAft>
                <a:spcPts val="1500"/>
              </a:spcAft>
              <a:buSzPts val="1000"/>
              <a:buFont typeface="Arial" panose="020B0604020202020204" pitchFamily="34" charset="0"/>
              <a:buChar char="•"/>
              <a:tabLst>
                <a:tab pos="457200" algn="l"/>
              </a:tabLst>
            </a:pPr>
            <a:r>
              <a:rPr lang="en-US" sz="2400" dirty="0">
                <a:effectLst/>
              </a:rPr>
              <a:t>Skilled at recognizing other’s behavior styles and adapting their own to match</a:t>
            </a:r>
          </a:p>
          <a:p>
            <a:pPr indent="-228600">
              <a:lnSpc>
                <a:spcPct val="90000"/>
              </a:lnSpc>
              <a:buFont typeface="Arial" panose="020B0604020202020204" pitchFamily="34" charset="0"/>
              <a:buChar char="•"/>
            </a:pPr>
            <a:endParaRPr lang="en-US" sz="2400" b="0" i="0" dirty="0">
              <a:effectLst/>
            </a:endParaRPr>
          </a:p>
        </p:txBody>
      </p:sp>
      <p:sp>
        <p:nvSpPr>
          <p:cNvPr id="4" name="Slide Number Placeholder 3"/>
          <p:cNvSpPr>
            <a:spLocks noGrp="1"/>
          </p:cNvSpPr>
          <p:nvPr>
            <p:ph type="sldNum" sz="quarter" idx="12"/>
          </p:nvPr>
        </p:nvSpPr>
        <p:spPr>
          <a:xfrm>
            <a:off x="9091182" y="6356350"/>
            <a:ext cx="1929384" cy="365125"/>
          </a:xfrm>
        </p:spPr>
        <p:txBody>
          <a:bodyPr vert="horz" lIns="91440" tIns="45720" rIns="91440" bIns="45720" rtlCol="0" anchor="ctr">
            <a:normAutofit/>
          </a:bodyPr>
          <a:lstStyle/>
          <a:p>
            <a:pPr>
              <a:spcAft>
                <a:spcPts val="600"/>
              </a:spcAft>
            </a:pPr>
            <a:fld id="{9B58A5EC-9C23-45C8-AF8E-009B253D96EF}" type="slidenum">
              <a:rPr lang="en-US">
                <a:solidFill>
                  <a:schemeClr val="tx1">
                    <a:alpha val="80000"/>
                  </a:schemeClr>
                </a:solidFill>
              </a:rPr>
              <a:pPr>
                <a:spcAft>
                  <a:spcPts val="600"/>
                </a:spcAft>
              </a:pPr>
              <a:t>30</a:t>
            </a:fld>
            <a:endParaRPr lang="en-US">
              <a:solidFill>
                <a:schemeClr val="tx1">
                  <a:alpha val="80000"/>
                </a:schemeClr>
              </a:solidFill>
            </a:endParaRPr>
          </a:p>
        </p:txBody>
      </p:sp>
    </p:spTree>
    <p:extLst>
      <p:ext uri="{BB962C8B-B14F-4D97-AF65-F5344CB8AC3E}">
        <p14:creationId xmlns:p14="http://schemas.microsoft.com/office/powerpoint/2010/main" val="238484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4">
            <a:extLst>
              <a:ext uri="{FF2B5EF4-FFF2-40B4-BE49-F238E27FC236}">
                <a16:creationId xmlns:a16="http://schemas.microsoft.com/office/drawing/2014/main" id="{175057DB-ED19-4106-AA10-CB0A87AFA5FB}"/>
              </a:ext>
            </a:extLst>
          </p:cNvPr>
          <p:cNvSpPr txBox="1"/>
          <p:nvPr/>
        </p:nvSpPr>
        <p:spPr>
          <a:xfrm>
            <a:off x="838200" y="1825625"/>
            <a:ext cx="10515600" cy="4351338"/>
          </a:xfrm>
          <a:prstGeom prst="rect">
            <a:avLst/>
          </a:prstGeom>
        </p:spPr>
        <p:txBody>
          <a:bodyPr vert="horz" lIns="91440" tIns="45720" rIns="91440" bIns="45720" rtlCol="0">
            <a:normAutofit/>
          </a:bodyPr>
          <a:lstStyle/>
          <a:p>
            <a:pPr>
              <a:lnSpc>
                <a:spcPct val="90000"/>
              </a:lnSpc>
              <a:spcAft>
                <a:spcPts val="600"/>
              </a:spcAft>
            </a:pPr>
            <a:endParaRPr lang="en-US" sz="2400" b="1" i="0" dirty="0">
              <a:effectLst/>
            </a:endParaRPr>
          </a:p>
          <a:p>
            <a:pPr>
              <a:lnSpc>
                <a:spcPct val="90000"/>
              </a:lnSpc>
              <a:spcAft>
                <a:spcPts val="600"/>
              </a:spcAft>
            </a:pPr>
            <a:endParaRPr lang="en-US" sz="2400" b="1" dirty="0"/>
          </a:p>
          <a:p>
            <a:pPr>
              <a:lnSpc>
                <a:spcPct val="90000"/>
              </a:lnSpc>
              <a:spcAft>
                <a:spcPts val="600"/>
              </a:spcAft>
            </a:pPr>
            <a:r>
              <a:rPr lang="en-US" sz="2400" b="1" i="0" dirty="0">
                <a:effectLst/>
              </a:rPr>
              <a:t>The definition of a great salesperson varies…</a:t>
            </a:r>
          </a:p>
          <a:p>
            <a:pPr>
              <a:lnSpc>
                <a:spcPct val="90000"/>
              </a:lnSpc>
              <a:spcAft>
                <a:spcPts val="600"/>
              </a:spcAft>
            </a:pPr>
            <a:endParaRPr lang="en-US" sz="2400" b="1" dirty="0"/>
          </a:p>
          <a:p>
            <a:pPr>
              <a:lnSpc>
                <a:spcPct val="90000"/>
              </a:lnSpc>
              <a:spcAft>
                <a:spcPts val="600"/>
              </a:spcAft>
            </a:pPr>
            <a:r>
              <a:rPr lang="en-US" sz="2400" b="1" i="0" dirty="0">
                <a:effectLst/>
              </a:rPr>
              <a:t> </a:t>
            </a:r>
            <a:r>
              <a:rPr lang="en-US" sz="2400" b="0" i="0" dirty="0">
                <a:effectLst/>
              </a:rPr>
              <a:t>As the stereotype goes, the archetypal salesperson is extroverted, aggressive and pushy among other traits. Are these the qualities and qualifications of a great salesperson? The best way to learn what defines a great salesperson is to consider examples of famous salespeople and identify their defining traits. Let’s take a look at 3 of them…</a:t>
            </a:r>
          </a:p>
        </p:txBody>
      </p:sp>
    </p:spTree>
    <p:extLst>
      <p:ext uri="{BB962C8B-B14F-4D97-AF65-F5344CB8AC3E}">
        <p14:creationId xmlns:p14="http://schemas.microsoft.com/office/powerpoint/2010/main" val="3221930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7B421-0B5A-48A6-BE3A-FFF1AD037C57}"/>
              </a:ext>
            </a:extLst>
          </p:cNvPr>
          <p:cNvSpPr>
            <a:spLocks noGrp="1"/>
          </p:cNvSpPr>
          <p:nvPr>
            <p:ph type="title"/>
          </p:nvPr>
        </p:nvSpPr>
        <p:spPr>
          <a:xfrm>
            <a:off x="686834" y="1153572"/>
            <a:ext cx="3200400" cy="4461163"/>
          </a:xfrm>
        </p:spPr>
        <p:txBody>
          <a:bodyPr>
            <a:normAutofit/>
          </a:bodyPr>
          <a:lstStyle/>
          <a:p>
            <a:r>
              <a:rPr lang="en-IN" sz="3400" b="1" i="0">
                <a:solidFill>
                  <a:srgbClr val="FFFFFF"/>
                </a:solidFill>
                <a:effectLst/>
                <a:latin typeface="Roboto" panose="02000000000000000000" pitchFamily="2" charset="0"/>
              </a:rPr>
              <a:t>Mary Kay Ash</a:t>
            </a:r>
            <a:br>
              <a:rPr lang="en-IN" sz="3400" b="1" i="0">
                <a:solidFill>
                  <a:srgbClr val="FFFFFF"/>
                </a:solidFill>
                <a:effectLst/>
                <a:latin typeface="Roboto" panose="02000000000000000000" pitchFamily="2" charset="0"/>
              </a:rPr>
            </a:br>
            <a:r>
              <a:rPr lang="en-US" sz="3400" b="0" i="0">
                <a:solidFill>
                  <a:srgbClr val="FFFFFF"/>
                </a:solidFill>
                <a:effectLst/>
                <a:latin typeface="+mn-lt"/>
              </a:rPr>
              <a:t>American businesswoman and founder of Mary Kay Cosmetics, Inc</a:t>
            </a:r>
            <a:endParaRPr lang="en-IN" sz="340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7381A1-8BAD-4543-BA8C-584730E6F34B}"/>
              </a:ext>
            </a:extLst>
          </p:cNvPr>
          <p:cNvSpPr>
            <a:spLocks noGrp="1"/>
          </p:cNvSpPr>
          <p:nvPr>
            <p:ph idx="1"/>
          </p:nvPr>
        </p:nvSpPr>
        <p:spPr>
          <a:xfrm>
            <a:off x="4167273" y="636190"/>
            <a:ext cx="7740710" cy="5585619"/>
          </a:xfrm>
        </p:spPr>
        <p:txBody>
          <a:bodyPr anchor="ctr">
            <a:noAutofit/>
          </a:bodyPr>
          <a:lstStyle/>
          <a:p>
            <a:pPr marL="0" indent="0">
              <a:buNone/>
            </a:pPr>
            <a:r>
              <a:rPr lang="en-US" sz="2000" b="0" i="0">
                <a:effectLst/>
              </a:rPr>
              <a:t>Highly famed for developing the very first multi-level marketing strategy, Mary Kay Ash is considered a pioneer for businesswomen. Ash had humble beginnings, selling books door-to-door.</a:t>
            </a:r>
          </a:p>
          <a:p>
            <a:pPr marL="0" indent="0">
              <a:buNone/>
            </a:pPr>
            <a:endParaRPr lang="en-US" sz="2000" b="0" i="0">
              <a:effectLst/>
            </a:endParaRPr>
          </a:p>
          <a:p>
            <a:pPr marL="0" indent="0">
              <a:buNone/>
            </a:pPr>
            <a:r>
              <a:rPr lang="en-US" sz="2000" b="0" i="0">
                <a:effectLst/>
              </a:rPr>
              <a:t>Her main sales tactic involved convincing women to host parties where they would sell to their friends. The principle behind this was that people are more likely to buy from friends rather than strangers. Another signature strategy was the use of sales incentives. Her company made headlines for awarding the top salesperson with a pink Cadillac.</a:t>
            </a:r>
          </a:p>
          <a:p>
            <a:pPr marL="0" indent="0">
              <a:buNone/>
            </a:pPr>
            <a:r>
              <a:rPr lang="en-US" sz="2000" b="0" i="0">
                <a:effectLst/>
              </a:rPr>
              <a:t> </a:t>
            </a:r>
          </a:p>
          <a:p>
            <a:pPr marL="0" indent="0">
              <a:buNone/>
            </a:pPr>
            <a:r>
              <a:rPr lang="en-US" sz="2000" b="0" i="0">
                <a:effectLst/>
              </a:rPr>
              <a:t>Due to frustrations at her workplace that kept her from advancing because she was a woman, she founded her own cosmetics company. Here she applied her sales philosophies. One of her rules was to treat others as you want to be treated. By its second year, the company sold almost $1 million worth of products and has received countless accolades since then.</a:t>
            </a:r>
          </a:p>
          <a:p>
            <a:endParaRPr lang="en-IN" sz="2000"/>
          </a:p>
        </p:txBody>
      </p:sp>
    </p:spTree>
    <p:extLst>
      <p:ext uri="{BB962C8B-B14F-4D97-AF65-F5344CB8AC3E}">
        <p14:creationId xmlns:p14="http://schemas.microsoft.com/office/powerpoint/2010/main" val="2524767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381A1-8BAD-4543-BA8C-584730E6F34B}"/>
              </a:ext>
            </a:extLst>
          </p:cNvPr>
          <p:cNvSpPr>
            <a:spLocks noGrp="1"/>
          </p:cNvSpPr>
          <p:nvPr>
            <p:ph idx="1"/>
          </p:nvPr>
        </p:nvSpPr>
        <p:spPr>
          <a:xfrm>
            <a:off x="1046018" y="3711143"/>
            <a:ext cx="10515600" cy="4351338"/>
          </a:xfrm>
        </p:spPr>
        <p:txBody>
          <a:bodyPr>
            <a:normAutofit/>
          </a:bodyPr>
          <a:lstStyle/>
          <a:p>
            <a:pPr marL="0" indent="0" algn="ctr">
              <a:buNone/>
            </a:pPr>
            <a:r>
              <a:rPr lang="en-US" sz="3200" b="0" i="0" dirty="0">
                <a:solidFill>
                  <a:srgbClr val="056DAD"/>
                </a:solidFill>
                <a:effectLst/>
              </a:rPr>
              <a:t>If you are in a position of power, empower the people around you and offer incentives and rewards for great performance. Treat everyone as you would like to be treated and use frustrations as opportunities. And always expand your network to increase sales.</a:t>
            </a:r>
            <a:endParaRPr lang="en-IN" sz="3200" dirty="0"/>
          </a:p>
        </p:txBody>
      </p:sp>
      <p:pic>
        <p:nvPicPr>
          <p:cNvPr id="1026" name="Picture 2">
            <a:extLst>
              <a:ext uri="{FF2B5EF4-FFF2-40B4-BE49-F238E27FC236}">
                <a16:creationId xmlns:a16="http://schemas.microsoft.com/office/drawing/2014/main" id="{501F3EA5-698D-41B2-9C44-AC6075556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068" y="178377"/>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3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00F0C-F270-4ABA-8C77-0430A86F158D}"/>
              </a:ext>
            </a:extLst>
          </p:cNvPr>
          <p:cNvSpPr>
            <a:spLocks noGrp="1"/>
          </p:cNvSpPr>
          <p:nvPr>
            <p:ph type="title"/>
          </p:nvPr>
        </p:nvSpPr>
        <p:spPr>
          <a:xfrm>
            <a:off x="686834" y="1153572"/>
            <a:ext cx="3200400" cy="4461163"/>
          </a:xfrm>
        </p:spPr>
        <p:txBody>
          <a:bodyPr>
            <a:normAutofit/>
          </a:bodyPr>
          <a:lstStyle/>
          <a:p>
            <a:r>
              <a:rPr lang="en-IN" b="1" i="0">
                <a:solidFill>
                  <a:srgbClr val="FFFFFF"/>
                </a:solidFill>
                <a:effectLst/>
                <a:latin typeface="Roboto" panose="02000000000000000000" pitchFamily="2" charset="0"/>
              </a:rPr>
              <a:t>Dale Carnegie</a:t>
            </a:r>
            <a:br>
              <a:rPr lang="en-IN" b="1" i="0">
                <a:solidFill>
                  <a:srgbClr val="FFFFFF"/>
                </a:solidFill>
                <a:effectLst/>
                <a:latin typeface="Roboto" panose="02000000000000000000" pitchFamily="2" charset="0"/>
              </a:rPr>
            </a:br>
            <a:endParaRPr lang="en-IN">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61348D-8F1E-45BE-809A-7262F8D2DEC5}"/>
              </a:ext>
            </a:extLst>
          </p:cNvPr>
          <p:cNvSpPr>
            <a:spLocks noGrp="1"/>
          </p:cNvSpPr>
          <p:nvPr>
            <p:ph idx="1"/>
          </p:nvPr>
        </p:nvSpPr>
        <p:spPr>
          <a:xfrm>
            <a:off x="4315175" y="636190"/>
            <a:ext cx="7419110" cy="5585619"/>
          </a:xfrm>
        </p:spPr>
        <p:txBody>
          <a:bodyPr anchor="ctr">
            <a:normAutofit/>
          </a:bodyPr>
          <a:lstStyle/>
          <a:p>
            <a:pPr marL="0" indent="0">
              <a:buNone/>
            </a:pPr>
            <a:r>
              <a:rPr lang="en-US" sz="2400" b="0" i="0">
                <a:effectLst/>
              </a:rPr>
              <a:t>Most highly famed for his book “How to Win Friends and Influence People” Dale Carnegie came from a really humble background. In spite of this, he realized early on that he had a way with words and went on to become a pioneer in modern sales.</a:t>
            </a:r>
          </a:p>
          <a:p>
            <a:pPr marL="0" indent="0">
              <a:buNone/>
            </a:pPr>
            <a:endParaRPr lang="en-US" sz="2400" b="0" i="0">
              <a:effectLst/>
            </a:endParaRPr>
          </a:p>
          <a:p>
            <a:pPr marL="0" indent="0">
              <a:buNone/>
            </a:pPr>
            <a:r>
              <a:rPr lang="en-US" sz="2400" b="0" i="0">
                <a:effectLst/>
              </a:rPr>
              <a:t>He was so good at public speaking that his college mates were willing to pay him to get his skills. Soon, he started adult public speaking classes, and two years afterward, he founded the Dale Carnegie Institute. The book mentioned at the onset was his second and has sold over 8 million copies to date.</a:t>
            </a:r>
          </a:p>
          <a:p>
            <a:pPr marL="0" indent="0">
              <a:buNone/>
            </a:pPr>
            <a:endParaRPr lang="en-US" sz="2400" b="0" i="0">
              <a:effectLst/>
            </a:endParaRPr>
          </a:p>
          <a:p>
            <a:pPr marL="0" indent="0">
              <a:buNone/>
            </a:pPr>
            <a:r>
              <a:rPr lang="en-US" sz="2400" b="0" i="0">
                <a:effectLst/>
              </a:rPr>
              <a:t>He outlined lots of social and business lessons in the 1936 book which still remain relevant to date for salespeople.</a:t>
            </a:r>
          </a:p>
          <a:p>
            <a:pPr marL="0" indent="0">
              <a:buNone/>
            </a:pPr>
            <a:endParaRPr lang="en-IN" sz="2400"/>
          </a:p>
        </p:txBody>
      </p:sp>
    </p:spTree>
    <p:extLst>
      <p:ext uri="{BB962C8B-B14F-4D97-AF65-F5344CB8AC3E}">
        <p14:creationId xmlns:p14="http://schemas.microsoft.com/office/powerpoint/2010/main" val="273870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1348D-8F1E-45BE-809A-7262F8D2DEC5}"/>
              </a:ext>
            </a:extLst>
          </p:cNvPr>
          <p:cNvSpPr>
            <a:spLocks noGrp="1"/>
          </p:cNvSpPr>
          <p:nvPr>
            <p:ph idx="1"/>
          </p:nvPr>
        </p:nvSpPr>
        <p:spPr>
          <a:xfrm>
            <a:off x="6072188" y="1822450"/>
            <a:ext cx="5742709" cy="4351338"/>
          </a:xfrm>
        </p:spPr>
        <p:txBody>
          <a:bodyPr>
            <a:normAutofit/>
          </a:bodyPr>
          <a:lstStyle/>
          <a:p>
            <a:pPr marL="0" indent="0">
              <a:buNone/>
            </a:pPr>
            <a:r>
              <a:rPr lang="en-US" sz="3200" b="0" i="0" dirty="0">
                <a:solidFill>
                  <a:srgbClr val="056DAD"/>
                </a:solidFill>
                <a:effectLst/>
              </a:rPr>
              <a:t>Carnegie believed that influence began with relationships and that to engage someone, you need to make them feel important. </a:t>
            </a:r>
          </a:p>
          <a:p>
            <a:pPr marL="0" indent="0">
              <a:buNone/>
            </a:pPr>
            <a:endParaRPr lang="en-US" sz="3200" dirty="0">
              <a:solidFill>
                <a:srgbClr val="056DAD"/>
              </a:solidFill>
            </a:endParaRPr>
          </a:p>
          <a:p>
            <a:pPr marL="0" indent="0">
              <a:buNone/>
            </a:pPr>
            <a:r>
              <a:rPr lang="en-US" sz="3200" b="0" i="0" dirty="0">
                <a:solidFill>
                  <a:srgbClr val="056DAD"/>
                </a:solidFill>
                <a:effectLst/>
              </a:rPr>
              <a:t>His sales secret to success was to show genuine interest in people, asking questions, remembering names, and avoiding flattery.</a:t>
            </a:r>
            <a:endParaRPr lang="en-IN" sz="3200" dirty="0"/>
          </a:p>
        </p:txBody>
      </p:sp>
      <p:pic>
        <p:nvPicPr>
          <p:cNvPr id="5" name="Picture 4">
            <a:extLst>
              <a:ext uri="{FF2B5EF4-FFF2-40B4-BE49-F238E27FC236}">
                <a16:creationId xmlns:a16="http://schemas.microsoft.com/office/drawing/2014/main" id="{E366DC17-D2B9-4A71-8288-7E6A03F25287}"/>
              </a:ext>
            </a:extLst>
          </p:cNvPr>
          <p:cNvPicPr>
            <a:picLocks noChangeAspect="1"/>
          </p:cNvPicPr>
          <p:nvPr/>
        </p:nvPicPr>
        <p:blipFill>
          <a:blip r:embed="rId2"/>
          <a:stretch>
            <a:fillRect/>
          </a:stretch>
        </p:blipFill>
        <p:spPr>
          <a:xfrm>
            <a:off x="855085" y="1822450"/>
            <a:ext cx="4926471" cy="4351338"/>
          </a:xfrm>
          <a:prstGeom prst="rect">
            <a:avLst/>
          </a:prstGeom>
        </p:spPr>
      </p:pic>
    </p:spTree>
    <p:extLst>
      <p:ext uri="{BB962C8B-B14F-4D97-AF65-F5344CB8AC3E}">
        <p14:creationId xmlns:p14="http://schemas.microsoft.com/office/powerpoint/2010/main" val="1977920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00F0C-F270-4ABA-8C77-0430A86F158D}"/>
              </a:ext>
            </a:extLst>
          </p:cNvPr>
          <p:cNvSpPr>
            <a:spLocks noGrp="1"/>
          </p:cNvSpPr>
          <p:nvPr>
            <p:ph type="title"/>
          </p:nvPr>
        </p:nvSpPr>
        <p:spPr>
          <a:xfrm>
            <a:off x="686834" y="1153572"/>
            <a:ext cx="3200400" cy="4461163"/>
          </a:xfrm>
        </p:spPr>
        <p:txBody>
          <a:bodyPr>
            <a:normAutofit/>
          </a:bodyPr>
          <a:lstStyle/>
          <a:p>
            <a:r>
              <a:rPr lang="en-IN" b="1" i="0" dirty="0">
                <a:solidFill>
                  <a:srgbClr val="FFFFFF"/>
                </a:solidFill>
                <a:effectLst/>
                <a:latin typeface="var(--e-global-typography-primary-font-family)"/>
              </a:rPr>
              <a:t>Zig Ziglar</a:t>
            </a:r>
            <a:br>
              <a:rPr lang="en-IN" b="1" i="0" dirty="0">
                <a:solidFill>
                  <a:srgbClr val="FFFFFF"/>
                </a:solidFill>
                <a:effectLst/>
                <a:latin typeface="var(--e-global-typography-primary-font-family)"/>
              </a:rPr>
            </a:br>
            <a:r>
              <a:rPr lang="en-IN" b="0" i="0" dirty="0">
                <a:solidFill>
                  <a:srgbClr val="FFFFFF"/>
                </a:solidFill>
                <a:effectLst/>
                <a:latin typeface="Roboto" panose="02000000000000000000" pitchFamily="2" charset="0"/>
              </a:rPr>
              <a:t/>
            </a:r>
            <a:br>
              <a:rPr lang="en-IN" b="0" i="0" dirty="0">
                <a:solidFill>
                  <a:srgbClr val="FFFFFF"/>
                </a:solidFill>
                <a:effectLst/>
                <a:latin typeface="Roboto" panose="02000000000000000000" pitchFamily="2" charset="0"/>
              </a:rPr>
            </a:br>
            <a:r>
              <a:rPr lang="en-IN" b="1" i="0" dirty="0">
                <a:solidFill>
                  <a:srgbClr val="FFFFFF"/>
                </a:solidFill>
                <a:effectLst/>
                <a:latin typeface="Roboto" panose="02000000000000000000" pitchFamily="2" charset="0"/>
              </a:rPr>
              <a:t/>
            </a:r>
            <a:br>
              <a:rPr lang="en-IN" b="1" i="0" dirty="0">
                <a:solidFill>
                  <a:srgbClr val="FFFFFF"/>
                </a:solidFill>
                <a:effectLst/>
                <a:latin typeface="Roboto" panose="02000000000000000000" pitchFamily="2" charset="0"/>
              </a:rPr>
            </a:br>
            <a:endParaRPr lang="en-IN"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61348D-8F1E-45BE-809A-7262F8D2DEC5}"/>
              </a:ext>
            </a:extLst>
          </p:cNvPr>
          <p:cNvSpPr>
            <a:spLocks noGrp="1"/>
          </p:cNvSpPr>
          <p:nvPr>
            <p:ph idx="1"/>
          </p:nvPr>
        </p:nvSpPr>
        <p:spPr>
          <a:xfrm>
            <a:off x="4571020" y="953293"/>
            <a:ext cx="6906491" cy="5585619"/>
          </a:xfrm>
        </p:spPr>
        <p:txBody>
          <a:bodyPr anchor="ctr">
            <a:normAutofit/>
          </a:bodyPr>
          <a:lstStyle/>
          <a:p>
            <a:pPr marL="0" indent="0">
              <a:buNone/>
            </a:pPr>
            <a:r>
              <a:rPr lang="en-US" sz="2400" b="0" i="0" dirty="0">
                <a:effectLst/>
              </a:rPr>
              <a:t>One of the world’s most popular motivational speakers, Zig Ziglar, left a rich sales legacy in the form of books, recorded speeches and so much more. He started out as a humble salesman, becoming exceptionally good at it, and later went on to be a renowned author.</a:t>
            </a:r>
          </a:p>
          <a:p>
            <a:pPr marL="0" indent="0">
              <a:buNone/>
            </a:pPr>
            <a:r>
              <a:rPr lang="en-US" sz="2400" b="0" i="0" dirty="0">
                <a:effectLst/>
              </a:rPr>
              <a:t> </a:t>
            </a:r>
          </a:p>
          <a:p>
            <a:pPr marL="0" indent="0">
              <a:buNone/>
            </a:pPr>
            <a:r>
              <a:rPr lang="en-US" sz="2400" b="0" i="0" dirty="0">
                <a:effectLst/>
              </a:rPr>
              <a:t>As a salesperson, he started out selling pots and pans, and later cooking equipment. Following his success at sales, he became field manager and later, supervisor. Later, he left sales to become a full-time public speaker and then started authoring books.</a:t>
            </a:r>
          </a:p>
          <a:p>
            <a:pPr marL="0" indent="0">
              <a:buNone/>
            </a:pPr>
            <a:r>
              <a:rPr lang="en-US" sz="2400" b="0" i="0" dirty="0">
                <a:effectLst/>
              </a:rPr>
              <a:t> </a:t>
            </a:r>
          </a:p>
          <a:p>
            <a:pPr marL="0" indent="0">
              <a:buNone/>
            </a:pPr>
            <a:r>
              <a:rPr lang="en-US" sz="2400" b="0" i="0" dirty="0">
                <a:effectLst/>
              </a:rPr>
              <a:t>In his lectures and writings, he taught attitudes needed to succeed in life and professionally.</a:t>
            </a:r>
          </a:p>
          <a:p>
            <a:pPr marL="0" indent="0">
              <a:buNone/>
            </a:pPr>
            <a:endParaRPr lang="en-IN" sz="2400" dirty="0"/>
          </a:p>
        </p:txBody>
      </p:sp>
    </p:spTree>
    <p:extLst>
      <p:ext uri="{BB962C8B-B14F-4D97-AF65-F5344CB8AC3E}">
        <p14:creationId xmlns:p14="http://schemas.microsoft.com/office/powerpoint/2010/main" val="163458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1348D-8F1E-45BE-809A-7262F8D2DEC5}"/>
              </a:ext>
            </a:extLst>
          </p:cNvPr>
          <p:cNvSpPr>
            <a:spLocks noGrp="1"/>
          </p:cNvSpPr>
          <p:nvPr>
            <p:ph idx="1"/>
          </p:nvPr>
        </p:nvSpPr>
        <p:spPr>
          <a:xfrm>
            <a:off x="838200" y="3429000"/>
            <a:ext cx="10515600" cy="4351338"/>
          </a:xfrm>
        </p:spPr>
        <p:txBody>
          <a:bodyPr/>
          <a:lstStyle/>
          <a:p>
            <a:pPr marL="0" indent="0" algn="ctr">
              <a:buNone/>
            </a:pPr>
            <a:r>
              <a:rPr lang="en-US" b="0" i="0" dirty="0">
                <a:solidFill>
                  <a:srgbClr val="056DAD"/>
                </a:solidFill>
                <a:effectLst/>
              </a:rPr>
              <a:t>Confidence in your ability to help others, being able to showcase your value to prospects and the ability to get up when knocked down are the qualities that make famous salespeople what they are. </a:t>
            </a:r>
          </a:p>
          <a:p>
            <a:pPr marL="0" indent="0" algn="ctr">
              <a:buNone/>
            </a:pPr>
            <a:endParaRPr lang="en-US" dirty="0">
              <a:solidFill>
                <a:srgbClr val="056DAD"/>
              </a:solidFill>
            </a:endParaRPr>
          </a:p>
          <a:p>
            <a:pPr marL="0" indent="0" algn="ctr">
              <a:buNone/>
            </a:pPr>
            <a:r>
              <a:rPr lang="en-US" b="0" i="0" dirty="0">
                <a:solidFill>
                  <a:srgbClr val="056DAD"/>
                </a:solidFill>
                <a:effectLst/>
              </a:rPr>
              <a:t>He also emphasized the value of teamwork saying you can achieve more with others than you can alone.</a:t>
            </a:r>
            <a:endParaRPr lang="en-IN" dirty="0"/>
          </a:p>
        </p:txBody>
      </p:sp>
      <p:pic>
        <p:nvPicPr>
          <p:cNvPr id="4" name="Picture 3">
            <a:extLst>
              <a:ext uri="{FF2B5EF4-FFF2-40B4-BE49-F238E27FC236}">
                <a16:creationId xmlns:a16="http://schemas.microsoft.com/office/drawing/2014/main" id="{B658B9ED-13E5-4E2F-9C58-A01C3086695D}"/>
              </a:ext>
            </a:extLst>
          </p:cNvPr>
          <p:cNvPicPr>
            <a:picLocks noChangeAspect="1"/>
          </p:cNvPicPr>
          <p:nvPr/>
        </p:nvPicPr>
        <p:blipFill>
          <a:blip r:embed="rId2"/>
          <a:stretch>
            <a:fillRect/>
          </a:stretch>
        </p:blipFill>
        <p:spPr>
          <a:xfrm>
            <a:off x="2019300" y="336406"/>
            <a:ext cx="8153400" cy="2770882"/>
          </a:xfrm>
          <a:prstGeom prst="rect">
            <a:avLst/>
          </a:prstGeom>
        </p:spPr>
      </p:pic>
    </p:spTree>
    <p:extLst>
      <p:ext uri="{BB962C8B-B14F-4D97-AF65-F5344CB8AC3E}">
        <p14:creationId xmlns:p14="http://schemas.microsoft.com/office/powerpoint/2010/main" val="330739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62BEE-48EB-48A1-8627-2816DA1D2D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Summarize</a:t>
            </a:r>
          </a:p>
        </p:txBody>
      </p:sp>
      <p:pic>
        <p:nvPicPr>
          <p:cNvPr id="5" name="Content Placeholder 4" descr="Hourglass">
            <a:extLst>
              <a:ext uri="{FF2B5EF4-FFF2-40B4-BE49-F238E27FC236}">
                <a16:creationId xmlns:a16="http://schemas.microsoft.com/office/drawing/2014/main" id="{FBCCC000-BB25-488F-909C-A236FC71C0A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33758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BB98189D-78A0-4F01-A945-9A0DA7C17F1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Lessons from the Movie</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Graphic 10" descr="Video camera">
            <a:extLst>
              <a:ext uri="{FF2B5EF4-FFF2-40B4-BE49-F238E27FC236}">
                <a16:creationId xmlns:a16="http://schemas.microsoft.com/office/drawing/2014/main" id="{D6FA4652-2ACF-4C64-A52A-CAD0D5749F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24300" y="2187742"/>
            <a:ext cx="4133850" cy="4133850"/>
          </a:xfrm>
          <a:prstGeom prst="rect">
            <a:avLst/>
          </a:prstGeom>
        </p:spPr>
      </p:pic>
    </p:spTree>
    <p:extLst>
      <p:ext uri="{BB962C8B-B14F-4D97-AF65-F5344CB8AC3E}">
        <p14:creationId xmlns:p14="http://schemas.microsoft.com/office/powerpoint/2010/main" val="1437388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277078" y="4209097"/>
            <a:ext cx="2780271" cy="2100263"/>
          </a:xfrm>
        </p:spPr>
        <p:txBody>
          <a:bodyPr>
            <a:normAutofit/>
          </a:bodyPr>
          <a:lstStyle/>
          <a:p>
            <a:pPr algn="ctr"/>
            <a:r>
              <a:rPr lang="en-US" sz="4000" dirty="0">
                <a:solidFill>
                  <a:srgbClr val="FFFFFF"/>
                </a:solidFill>
              </a:rPr>
              <a:t>Qualities	</a:t>
            </a:r>
          </a:p>
        </p:txBody>
      </p:sp>
      <p:sp>
        <p:nvSpPr>
          <p:cNvPr id="4" name="Slide Number Placeholder 3"/>
          <p:cNvSpPr>
            <a:spLocks noGrp="1"/>
          </p:cNvSpPr>
          <p:nvPr>
            <p:ph type="sldNum" sz="quarter" idx="12"/>
          </p:nvPr>
        </p:nvSpPr>
        <p:spPr>
          <a:xfrm>
            <a:off x="10265568" y="6309360"/>
            <a:ext cx="1088231" cy="365125"/>
          </a:xfrm>
        </p:spPr>
        <p:txBody>
          <a:bodyPr>
            <a:normAutofit/>
          </a:bodyPr>
          <a:lstStyle/>
          <a:p>
            <a:pPr>
              <a:spcAft>
                <a:spcPts val="600"/>
              </a:spcAft>
            </a:pPr>
            <a:fld id="{9B58A5EC-9C23-45C8-AF8E-009B253D96EF}" type="slidenum">
              <a:rPr lang="en-US">
                <a:solidFill>
                  <a:prstClr val="black">
                    <a:tint val="75000"/>
                  </a:prstClr>
                </a:solidFill>
              </a:rPr>
              <a:pPr>
                <a:spcAft>
                  <a:spcPts val="600"/>
                </a:spcAft>
              </a:pPr>
              <a:t>4</a:t>
            </a:fld>
            <a:endParaRPr 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id="{63F1C463-ADC5-455B-BD2E-45EDA5F34A9B}"/>
              </a:ext>
            </a:extLst>
          </p:cNvPr>
          <p:cNvGraphicFramePr>
            <a:graphicFrameLocks noGrp="1"/>
          </p:cNvGraphicFramePr>
          <p:nvPr>
            <p:ph sz="quarter" idx="1"/>
            <p:extLst>
              <p:ext uri="{D42A27DB-BD31-4B8C-83A1-F6EECF244321}">
                <p14:modId xmlns:p14="http://schemas.microsoft.com/office/powerpoint/2010/main" val="590277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78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A7BFA5-DB7D-4EDD-8F8A-3943478CF3AD}"/>
              </a:ext>
            </a:extLst>
          </p:cNvPr>
          <p:cNvSpPr>
            <a:spLocks noGrp="1"/>
          </p:cNvSpPr>
          <p:nvPr>
            <p:ph type="title"/>
          </p:nvPr>
        </p:nvSpPr>
        <p:spPr>
          <a:xfrm>
            <a:off x="763661" y="3009651"/>
            <a:ext cx="9013052" cy="1623312"/>
          </a:xfrm>
        </p:spPr>
        <p:txBody>
          <a:bodyPr anchor="b">
            <a:normAutofit/>
          </a:bodyPr>
          <a:lstStyle/>
          <a:p>
            <a:r>
              <a:rPr lang="en-US" sz="4000" b="1" dirty="0"/>
              <a:t>Thank You</a:t>
            </a:r>
            <a:endParaRPr lang="en-IN" sz="4000" b="1"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2680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8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8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Slide Number Placeholder 1"/>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a:spcAft>
                <a:spcPts val="600"/>
              </a:spcAft>
            </a:pPr>
            <a:fld id="{9B58A5EC-9C23-45C8-AF8E-009B253D96EF}" type="slidenum">
              <a:rPr lang="en-US">
                <a:solidFill>
                  <a:prstClr val="black">
                    <a:tint val="75000"/>
                  </a:prstClr>
                </a:solidFill>
              </a:rPr>
              <a:pPr>
                <a:spcAft>
                  <a:spcPts val="600"/>
                </a:spcAft>
              </a:pPr>
              <a:t>5</a:t>
            </a:fld>
            <a:endParaRPr lang="en-US">
              <a:solidFill>
                <a:prstClr val="black">
                  <a:tint val="75000"/>
                </a:prstClr>
              </a:solidFill>
            </a:endParaRPr>
          </a:p>
        </p:txBody>
      </p:sp>
      <p:sp>
        <p:nvSpPr>
          <p:cNvPr id="23554" name="AutoShape 2" descr="Image result for how can we use teamwork to sell mor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Image result for how can we use teamwork to sell mor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Image result for how can we use teamwork to sell mor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23560" name="TextBox 6">
            <a:extLst>
              <a:ext uri="{FF2B5EF4-FFF2-40B4-BE49-F238E27FC236}">
                <a16:creationId xmlns:a16="http://schemas.microsoft.com/office/drawing/2014/main" id="{F1E6B85F-B1AC-43AA-8C2A-402E8AB1A432}"/>
              </a:ext>
            </a:extLst>
          </p:cNvPr>
          <p:cNvGraphicFramePr/>
          <p:nvPr>
            <p:extLst>
              <p:ext uri="{D42A27DB-BD31-4B8C-83A1-F6EECF244321}">
                <p14:modId xmlns:p14="http://schemas.microsoft.com/office/powerpoint/2010/main" val="360006059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629BC477-6DC4-446F-B224-B5926017B6BE}"/>
              </a:ext>
            </a:extLst>
          </p:cNvPr>
          <p:cNvSpPr txBox="1">
            <a:spLocks/>
          </p:cNvSpPr>
          <p:nvPr/>
        </p:nvSpPr>
        <p:spPr>
          <a:xfrm>
            <a:off x="466368" y="5019674"/>
            <a:ext cx="2780271" cy="105251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FFFF"/>
                </a:solidFill>
              </a:rPr>
              <a:t>Teamwork	</a:t>
            </a:r>
          </a:p>
        </p:txBody>
      </p:sp>
    </p:spTree>
    <p:extLst>
      <p:ext uri="{BB962C8B-B14F-4D97-AF65-F5344CB8AC3E}">
        <p14:creationId xmlns:p14="http://schemas.microsoft.com/office/powerpoint/2010/main" val="227242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extBox 1"/>
          <p:cNvSpPr txBox="1"/>
          <p:nvPr/>
        </p:nvSpPr>
        <p:spPr>
          <a:xfrm>
            <a:off x="25770" y="4698365"/>
            <a:ext cx="3455601" cy="215963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FFFFFF"/>
                </a:solidFill>
                <a:latin typeface="+mj-lt"/>
                <a:ea typeface="+mj-ea"/>
                <a:cs typeface="+mj-cs"/>
              </a:rPr>
              <a:t>Effective Communication</a:t>
            </a:r>
          </a:p>
        </p:txBody>
      </p:sp>
      <p:sp>
        <p:nvSpPr>
          <p:cNvPr id="5" name="Slide Number Placeholder 4"/>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a:spcAft>
                <a:spcPts val="600"/>
              </a:spcAft>
            </a:pPr>
            <a:fld id="{9B58A5EC-9C23-45C8-AF8E-009B253D96EF}" type="slidenum">
              <a:rPr lang="en-US">
                <a:solidFill>
                  <a:prstClr val="black">
                    <a:tint val="75000"/>
                  </a:prstClr>
                </a:solidFill>
              </a:rPr>
              <a:pPr>
                <a:spcAft>
                  <a:spcPts val="600"/>
                </a:spcAft>
              </a:pPr>
              <a:t>6</a:t>
            </a:fld>
            <a:endParaRPr lang="en-US">
              <a:solidFill>
                <a:prstClr val="black">
                  <a:tint val="75000"/>
                </a:prstClr>
              </a:solidFill>
            </a:endParaRPr>
          </a:p>
        </p:txBody>
      </p:sp>
      <p:graphicFrame>
        <p:nvGraphicFramePr>
          <p:cNvPr id="7" name="TextBox 3">
            <a:extLst>
              <a:ext uri="{FF2B5EF4-FFF2-40B4-BE49-F238E27FC236}">
                <a16:creationId xmlns:a16="http://schemas.microsoft.com/office/drawing/2014/main" id="{5FC7D247-C88C-42D6-9177-651BE885B5D9}"/>
              </a:ext>
            </a:extLst>
          </p:cNvPr>
          <p:cNvGraphicFramePr/>
          <p:nvPr>
            <p:extLst>
              <p:ext uri="{D42A27DB-BD31-4B8C-83A1-F6EECF244321}">
                <p14:modId xmlns:p14="http://schemas.microsoft.com/office/powerpoint/2010/main" val="404624846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60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09B9C9-BB94-4CDC-8F8C-E8030E34B53C}"/>
              </a:ext>
            </a:extLst>
          </p:cNvPr>
          <p:cNvSpPr txBox="1"/>
          <p:nvPr/>
        </p:nvSpPr>
        <p:spPr>
          <a:xfrm>
            <a:off x="526073" y="46657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a:solidFill>
                  <a:srgbClr val="FFFFFF"/>
                </a:solidFill>
                <a:latin typeface="+mj-lt"/>
                <a:ea typeface="+mj-ea"/>
                <a:cs typeface="+mj-cs"/>
              </a:rPr>
              <a:t>Take the Quiz</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Graphic 2" descr="Chat">
            <a:extLst>
              <a:ext uri="{FF2B5EF4-FFF2-40B4-BE49-F238E27FC236}">
                <a16:creationId xmlns:a16="http://schemas.microsoft.com/office/drawing/2014/main" id="{5688403C-2840-4D22-A2BA-7691EC1F0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69632" y="2509911"/>
            <a:ext cx="3997637" cy="3997637"/>
          </a:xfrm>
          <a:prstGeom prst="rect">
            <a:avLst/>
          </a:prstGeom>
        </p:spPr>
      </p:pic>
    </p:spTree>
    <p:extLst>
      <p:ext uri="{BB962C8B-B14F-4D97-AF65-F5344CB8AC3E}">
        <p14:creationId xmlns:p14="http://schemas.microsoft.com/office/powerpoint/2010/main" val="67144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EB181E26-89C4-4A14-92DE-0F4C4B0E9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1" name="Picture 3" descr="C:\Users\admin\Desktop\download (1).jpg"/>
          <p:cNvPicPr>
            <a:picLocks noChangeAspect="1" noChangeArrowheads="1"/>
          </p:cNvPicPr>
          <p:nvPr/>
        </p:nvPicPr>
        <p:blipFill rotWithShape="1">
          <a:blip r:embed="rId3"/>
          <a:srcRect t="12599" r="1" b="10394"/>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p:spPr>
      </p:pic>
      <p:pic>
        <p:nvPicPr>
          <p:cNvPr id="22529" name="Picture 1" descr="C:\Users\admin\Desktop\download (2).jpg"/>
          <p:cNvPicPr>
            <a:picLocks noChangeAspect="1" noChangeArrowheads="1"/>
          </p:cNvPicPr>
          <p:nvPr/>
        </p:nvPicPr>
        <p:blipFill rotWithShape="1">
          <a:blip r:embed="rId4"/>
          <a:srcRect t="14404" r="-1" b="23712"/>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p:spPr>
      </p:pic>
      <p:sp>
        <p:nvSpPr>
          <p:cNvPr id="141"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bg1"/>
                </a:solidFill>
                <a:latin typeface="+mj-lt"/>
                <a:ea typeface="+mj-ea"/>
                <a:cs typeface="+mj-cs"/>
              </a:rPr>
              <a:t>Assertiveness</a:t>
            </a:r>
          </a:p>
        </p:txBody>
      </p:sp>
      <p:sp>
        <p:nvSpPr>
          <p:cNvPr id="3" name="TextBox 2"/>
          <p:cNvSpPr txBox="1"/>
          <p:nvPr/>
        </p:nvSpPr>
        <p:spPr>
          <a:xfrm>
            <a:off x="454344" y="2426889"/>
            <a:ext cx="5097779" cy="4065986"/>
          </a:xfrm>
          <a:prstGeom prst="rect">
            <a:avLst/>
          </a:prstGeom>
        </p:spPr>
        <p:txBody>
          <a:bodyPr vert="horz" lIns="91440" tIns="45720" rIns="91440" bIns="45720" rtlCol="0" anchor="t">
            <a:normAutofit fontScale="92500" lnSpcReduction="10000"/>
          </a:bodyPr>
          <a:lstStyle/>
          <a:p>
            <a:pPr marL="342900" indent="-228600">
              <a:lnSpc>
                <a:spcPct val="90000"/>
              </a:lnSpc>
              <a:spcAft>
                <a:spcPts val="600"/>
              </a:spcAft>
              <a:buFont typeface="Arial" panose="020B0604020202020204" pitchFamily="34" charset="0"/>
              <a:buChar char="•"/>
            </a:pPr>
            <a:r>
              <a:rPr lang="en-US" sz="2400" dirty="0"/>
              <a:t>Establish your presence</a:t>
            </a:r>
          </a:p>
          <a:p>
            <a:pPr marL="342900" indent="-228600">
              <a:lnSpc>
                <a:spcPct val="90000"/>
              </a:lnSpc>
              <a:spcAft>
                <a:spcPts val="600"/>
              </a:spcAft>
              <a:buFont typeface="Arial" panose="020B0604020202020204" pitchFamily="34" charset="0"/>
              <a:buChar char="•"/>
            </a:pPr>
            <a:r>
              <a:rPr lang="en-US" sz="2400" dirty="0"/>
              <a:t> Work on your presence </a:t>
            </a:r>
          </a:p>
          <a:p>
            <a:pPr marL="342900" indent="-228600">
              <a:lnSpc>
                <a:spcPct val="90000"/>
              </a:lnSpc>
              <a:spcAft>
                <a:spcPts val="600"/>
              </a:spcAft>
              <a:buFont typeface="Arial" panose="020B0604020202020204" pitchFamily="34" charset="0"/>
              <a:buChar char="•"/>
            </a:pPr>
            <a:r>
              <a:rPr lang="en-US" sz="2400" dirty="0"/>
              <a:t>Prepare ahead of time</a:t>
            </a:r>
          </a:p>
          <a:p>
            <a:pPr marL="342900" indent="-228600">
              <a:lnSpc>
                <a:spcPct val="90000"/>
              </a:lnSpc>
              <a:spcAft>
                <a:spcPts val="600"/>
              </a:spcAft>
              <a:buFont typeface="Arial" panose="020B0604020202020204" pitchFamily="34" charset="0"/>
              <a:buChar char="•"/>
            </a:pPr>
            <a:r>
              <a:rPr lang="en-US" sz="2400" dirty="0"/>
              <a:t>Active Listening</a:t>
            </a:r>
          </a:p>
          <a:p>
            <a:pPr marL="342900" indent="-228600">
              <a:lnSpc>
                <a:spcPct val="90000"/>
              </a:lnSpc>
              <a:spcAft>
                <a:spcPts val="600"/>
              </a:spcAft>
              <a:buFont typeface="Arial" panose="020B0604020202020204" pitchFamily="34" charset="0"/>
              <a:buChar char="•"/>
            </a:pPr>
            <a:r>
              <a:rPr lang="en-US" sz="2400" dirty="0"/>
              <a:t>Control your body language   </a:t>
            </a:r>
          </a:p>
          <a:p>
            <a:pPr marL="342900" indent="-228600">
              <a:lnSpc>
                <a:spcPct val="90000"/>
              </a:lnSpc>
              <a:spcAft>
                <a:spcPts val="600"/>
              </a:spcAft>
              <a:buFont typeface="Arial" panose="020B0604020202020204" pitchFamily="34" charset="0"/>
              <a:buChar char="•"/>
            </a:pPr>
            <a:r>
              <a:rPr lang="en-US" sz="2400" dirty="0"/>
              <a:t>Trust your judgment</a:t>
            </a:r>
          </a:p>
          <a:p>
            <a:pPr marL="342900" indent="-228600">
              <a:lnSpc>
                <a:spcPct val="90000"/>
              </a:lnSpc>
              <a:spcAft>
                <a:spcPts val="600"/>
              </a:spcAft>
              <a:buFont typeface="Arial" panose="020B0604020202020204" pitchFamily="34" charset="0"/>
              <a:buChar char="•"/>
            </a:pPr>
            <a:r>
              <a:rPr lang="en-US" sz="2400" dirty="0"/>
              <a:t>Tone of voice </a:t>
            </a:r>
          </a:p>
          <a:p>
            <a:pPr marL="342900" indent="-228600">
              <a:lnSpc>
                <a:spcPct val="90000"/>
              </a:lnSpc>
              <a:spcAft>
                <a:spcPts val="600"/>
              </a:spcAft>
              <a:buFont typeface="Arial" panose="020B0604020202020204" pitchFamily="34" charset="0"/>
              <a:buChar char="•"/>
            </a:pPr>
            <a:r>
              <a:rPr lang="en-US" sz="2400" dirty="0"/>
              <a:t>Time Management</a:t>
            </a:r>
          </a:p>
          <a:p>
            <a:pPr marL="342900" indent="-228600">
              <a:lnSpc>
                <a:spcPct val="90000"/>
              </a:lnSpc>
              <a:spcAft>
                <a:spcPts val="600"/>
              </a:spcAft>
              <a:buFont typeface="Arial" panose="020B0604020202020204" pitchFamily="34" charset="0"/>
              <a:buChar char="•"/>
            </a:pPr>
            <a:r>
              <a:rPr lang="en-US" sz="2400" dirty="0"/>
              <a:t>Learn what customers needs are</a:t>
            </a:r>
          </a:p>
          <a:p>
            <a:pPr marL="342900" indent="-228600">
              <a:lnSpc>
                <a:spcPct val="90000"/>
              </a:lnSpc>
              <a:spcAft>
                <a:spcPts val="600"/>
              </a:spcAft>
              <a:buFont typeface="Arial" panose="020B0604020202020204" pitchFamily="34" charset="0"/>
              <a:buChar char="•"/>
            </a:pPr>
            <a:r>
              <a:rPr lang="en-US" sz="2400" dirty="0"/>
              <a:t>Be realistic about your aims</a:t>
            </a:r>
          </a:p>
          <a:p>
            <a:pPr marL="342900" indent="-228600">
              <a:lnSpc>
                <a:spcPct val="90000"/>
              </a:lnSpc>
              <a:spcAft>
                <a:spcPts val="600"/>
              </a:spcAft>
              <a:buFont typeface="Arial" panose="020B0604020202020204" pitchFamily="34" charset="0"/>
              <a:buChar char="•"/>
            </a:pPr>
            <a:r>
              <a:rPr lang="en-US" sz="2400" dirty="0"/>
              <a:t>Be friendly</a:t>
            </a:r>
          </a:p>
        </p:txBody>
      </p:sp>
      <p:sp>
        <p:nvSpPr>
          <p:cNvPr id="4" name="Slide Number Placeholder 3"/>
          <p:cNvSpPr>
            <a:spLocks noGrp="1"/>
          </p:cNvSpPr>
          <p:nvPr>
            <p:ph type="sldNum" sz="quarter" idx="12"/>
          </p:nvPr>
        </p:nvSpPr>
        <p:spPr>
          <a:xfrm>
            <a:off x="10496550" y="6356350"/>
            <a:ext cx="857249" cy="365125"/>
          </a:xfrm>
        </p:spPr>
        <p:txBody>
          <a:bodyPr vert="horz" lIns="91440" tIns="45720" rIns="91440" bIns="45720" rtlCol="0" anchor="ctr">
            <a:normAutofit/>
          </a:bodyPr>
          <a:lstStyle/>
          <a:p>
            <a:pPr>
              <a:spcAft>
                <a:spcPts val="600"/>
              </a:spcAft>
            </a:pPr>
            <a:fld id="{9B58A5EC-9C23-45C8-AF8E-009B253D96EF}"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436570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784FC-3FED-4A71-A1B8-38704CC374BD}"/>
              </a:ext>
            </a:extLst>
          </p:cNvPr>
          <p:cNvPicPr>
            <a:picLocks noChangeAspect="1"/>
          </p:cNvPicPr>
          <p:nvPr/>
        </p:nvPicPr>
        <p:blipFill>
          <a:blip r:embed="rId3"/>
          <a:stretch>
            <a:fillRect/>
          </a:stretch>
        </p:blipFill>
        <p:spPr>
          <a:xfrm>
            <a:off x="1891145" y="381000"/>
            <a:ext cx="7620000" cy="6096000"/>
          </a:xfrm>
          <a:prstGeom prst="rect">
            <a:avLst/>
          </a:prstGeom>
        </p:spPr>
      </p:pic>
    </p:spTree>
    <p:extLst>
      <p:ext uri="{BB962C8B-B14F-4D97-AF65-F5344CB8AC3E}">
        <p14:creationId xmlns:p14="http://schemas.microsoft.com/office/powerpoint/2010/main" val="2748826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5008</Words>
  <Application>Microsoft Office PowerPoint</Application>
  <PresentationFormat>Widescreen</PresentationFormat>
  <Paragraphs>278</Paragraphs>
  <Slides>40</Slides>
  <Notes>29</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Lato</vt:lpstr>
      <vt:lpstr>le-monde-livre-std</vt:lpstr>
      <vt:lpstr>Raleway</vt:lpstr>
      <vt:lpstr>Roboto</vt:lpstr>
      <vt:lpstr>Symbol</vt:lpstr>
      <vt:lpstr>Times New Roman</vt:lpstr>
      <vt:lpstr>var(--e-global-typography-primary-font-family)</vt:lpstr>
      <vt:lpstr>Wingdings</vt:lpstr>
      <vt:lpstr>Office Theme</vt:lpstr>
      <vt:lpstr>SELLING SKILLS</vt:lpstr>
      <vt:lpstr>PowerPoint Presentation</vt:lpstr>
      <vt:lpstr>Agenda</vt:lpstr>
      <vt:lpstr>Qualities </vt:lpstr>
      <vt:lpstr>PowerPoint Presentation</vt:lpstr>
      <vt:lpstr>PowerPoint Presentation</vt:lpstr>
      <vt:lpstr>PowerPoint Presentation</vt:lpstr>
      <vt:lpstr>PowerPoint Presentation</vt:lpstr>
      <vt:lpstr>PowerPoint Presentation</vt:lpstr>
      <vt:lpstr>Assertiveness is the ability to honestly express your feelings, thoughts, beliefs, and attitudes while respecting the other person’s wants, needs, and feelings as well.   Few people have perfect communication skills that they implement 100% of the time, and many people could brush up on their assertiveness communication skills. </vt:lpstr>
      <vt:lpstr>There are negative repercussions that occur when you don’t communicate assertively – some short-term and some long-term.    Let’s say your friend wants you to come over to her house right away because she’s cleaning but her three kids are on her last nerve.  You are currently in the middle of a household project of your own, and you feel as if you always do for this friend, but she rarely does anything for you.</vt:lpstr>
      <vt:lpstr>Let’s say you decide to take a passive stance.  Once again, you drop the important project you’re working on to drive over and help her out.  Initially, you may feel resentful and a bit angry at yourself and at your friend. Your self-esteem takes another hit as you berate yourself with thoughts like, “Why am I always the one who has to sacrifice?  Why can’t I just be honest and say ‘No, not now’?”.  Those are some of the possible short-term effects.    But studies also show that those who repress their emotions, desires, and needs are more likely to suffer from depression, low self-esteem, loneliness, and even some physical disorders.</vt:lpstr>
      <vt:lpstr>If you take an aggressive stance, you might get angry and throw some items around the room or yell at your friend, or at someone else nearby.  You might berate, belittle, or otherwise verbally abuse her.  Of course, the immediate repercussions of aggressive behavior is that the other person becomes either angry, scared, or guilty.  If you regularly engage in this behavior, you’ll probably find yourself alone since people do not want to tolerate such behavior.   Prolonged, excessive outbursts that come from such aggression has also been indicated as a risk  factor in heart disease.</vt:lpstr>
      <vt:lpstr>If you tend to use passive-aggressive strategies, you’re not really making your desires known.  Maybe you state what you want then mask it by saying something like, “I was only joking.  Can’t you take a joke?”  In essence, you kind of hint at what you need, but you’re basically wanting the other person to guess what it is you want or need.    It’s an ineffective way to communicate, and you’re not standing up for yourself and being honest.</vt:lpstr>
      <vt:lpstr>Scenario: Your boss wants you to do your co-worker’s report because she has fallen behind schedule, and he knows you work efficiently. This has happened frequently.  “This is the fourth time this month that I’ve been given extra work because Suzie has fallen behind. I want to be a team player, but I feel stressed when I’m overburdened. What can we do to make sure this doesn’t happen again?”  Stating the facts and expressing your own feelings helps avoid making the other person get their defenses up. Offering to help solve the problem expresses your concerns.  </vt:lpstr>
      <vt:lpstr>2. Scenario: Your teenage son is known to get angry every time you try to tell him to clean up his room or help out around the house. “I feel overburdened when you don’t pitch in and help keep the house clean and tidy. I understand that you don’t like having me remind you to clean your room, but it’s a task that needs to be done, and everyone needs to do their part.”  Sometimes we don’t express ourselves because we’re afraid of how the other person will react (Will he get angry? Will he not like me if I say this?). Assertive people understand that they have no responsibility for how the other person chooses to react – that’s on them. A normal human being will understand that we all have needs and desires and should be allowed to express them freely.</vt:lpstr>
      <vt:lpstr>Could you give me a call when you've made a decision?  Would you mind if I sent you a brochure to help you decide?  How about I call you in a few days to see if you've made a decision? </vt:lpstr>
      <vt:lpstr>If you don't buy now, the offer is off the table.  If you don't want to do business with us, please tell me so we won't be wasting our time.  What do I need to do to decide now?</vt:lpstr>
      <vt:lpstr>Can you give me a specific date when you'll decide?  What factors might cause the delay in the decision-making process?  What steps will you be taking in order to decide?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Mary Kay Ash American businesswoman and founder of Mary Kay Cosmetics, Inc</vt:lpstr>
      <vt:lpstr>PowerPoint Presentation</vt:lpstr>
      <vt:lpstr>Dale Carnegie </vt:lpstr>
      <vt:lpstr>PowerPoint Presentation</vt:lpstr>
      <vt:lpstr>Zig Ziglar   </vt:lpstr>
      <vt:lpstr>PowerPoint Presentation</vt:lpstr>
      <vt:lpstr>Summarize</vt:lpstr>
      <vt:lpstr>Lessons from the Movie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SKILLS</dc:title>
  <dc:creator>Nithish Poojary</dc:creator>
  <cp:lastModifiedBy>Heena Ansari</cp:lastModifiedBy>
  <cp:revision>8</cp:revision>
  <dcterms:created xsi:type="dcterms:W3CDTF">2019-12-01T05:51:32Z</dcterms:created>
  <dcterms:modified xsi:type="dcterms:W3CDTF">2023-02-21T05:48:20Z</dcterms:modified>
</cp:coreProperties>
</file>