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1478" r:id="rId3"/>
    <p:sldId id="1479" r:id="rId4"/>
    <p:sldId id="1451" r:id="rId5"/>
    <p:sldId id="1453" r:id="rId6"/>
    <p:sldId id="1454" r:id="rId7"/>
    <p:sldId id="1455" r:id="rId8"/>
    <p:sldId id="1463" r:id="rId9"/>
    <p:sldId id="1465" r:id="rId10"/>
    <p:sldId id="1464" r:id="rId11"/>
    <p:sldId id="1466" r:id="rId12"/>
    <p:sldId id="1467" r:id="rId13"/>
    <p:sldId id="1468" r:id="rId14"/>
    <p:sldId id="1469" r:id="rId15"/>
    <p:sldId id="1470" r:id="rId16"/>
    <p:sldId id="1471" r:id="rId17"/>
    <p:sldId id="1472" r:id="rId18"/>
    <p:sldId id="1473" r:id="rId19"/>
    <p:sldId id="1474" r:id="rId20"/>
    <p:sldId id="1475" r:id="rId21"/>
    <p:sldId id="1476" r:id="rId22"/>
    <p:sldId id="1457" r:id="rId23"/>
    <p:sldId id="1458" r:id="rId24"/>
    <p:sldId id="1480" r:id="rId25"/>
    <p:sldId id="1481" r:id="rId26"/>
    <p:sldId id="1487" r:id="rId27"/>
    <p:sldId id="1482" r:id="rId28"/>
    <p:sldId id="1483" r:id="rId29"/>
    <p:sldId id="1484" r:id="rId30"/>
    <p:sldId id="1485" r:id="rId31"/>
    <p:sldId id="1486" r:id="rId32"/>
    <p:sldId id="1477" r:id="rId33"/>
    <p:sldId id="1459" r:id="rId34"/>
    <p:sldId id="1460" r:id="rId35"/>
    <p:sldId id="1452" r:id="rId36"/>
    <p:sldId id="144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3854" autoAdjust="0"/>
  </p:normalViewPr>
  <p:slideViewPr>
    <p:cSldViewPr snapToGrid="0">
      <p:cViewPr varScale="1">
        <p:scale>
          <a:sx n="43" d="100"/>
          <a:sy n="43" d="100"/>
        </p:scale>
        <p:origin x="15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_rels/data6.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14.svg"/><Relationship Id="rId1" Type="http://schemas.openxmlformats.org/officeDocument/2006/relationships/image" Target="../media/image8.png"/><Relationship Id="rId6" Type="http://schemas.openxmlformats.org/officeDocument/2006/relationships/image" Target="../media/image18.svg"/><Relationship Id="rId5" Type="http://schemas.openxmlformats.org/officeDocument/2006/relationships/image" Target="../media/image10.png"/><Relationship Id="rId4" Type="http://schemas.openxmlformats.org/officeDocument/2006/relationships/image" Target="../media/image16.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14.svg"/><Relationship Id="rId1" Type="http://schemas.openxmlformats.org/officeDocument/2006/relationships/image" Target="../media/image8.png"/><Relationship Id="rId6" Type="http://schemas.openxmlformats.org/officeDocument/2006/relationships/image" Target="../media/image18.svg"/><Relationship Id="rId5" Type="http://schemas.openxmlformats.org/officeDocument/2006/relationships/image" Target="../media/image10.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76AABA-D298-4D4D-BFD2-D4B2950773FF}"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FE975F90-1CC8-4BE6-B4F0-3ED5440C0064}">
      <dgm:prSet custT="1"/>
      <dgm:spPr/>
      <dgm:t>
        <a:bodyPr/>
        <a:lstStyle/>
        <a:p>
          <a:r>
            <a:rPr lang="en-US" sz="2400" dirty="0">
              <a:solidFill>
                <a:schemeClr val="bg1"/>
              </a:solidFill>
            </a:rPr>
            <a:t>Business </a:t>
          </a:r>
          <a:r>
            <a:rPr lang="en-IN" sz="2400" dirty="0">
              <a:solidFill>
                <a:schemeClr val="bg1"/>
              </a:solidFill>
            </a:rPr>
            <a:t>marketing tool</a:t>
          </a:r>
          <a:endParaRPr lang="en-US" sz="2400" dirty="0">
            <a:solidFill>
              <a:schemeClr val="bg1"/>
            </a:solidFill>
          </a:endParaRPr>
        </a:p>
      </dgm:t>
    </dgm:pt>
    <dgm:pt modelId="{C54E0128-7FF7-4DA4-9209-D63C433161CB}" type="parTrans" cxnId="{77BBF51E-C7ED-4524-B5DA-EA685F9CDB4C}">
      <dgm:prSet/>
      <dgm:spPr/>
      <dgm:t>
        <a:bodyPr/>
        <a:lstStyle/>
        <a:p>
          <a:endParaRPr lang="en-US"/>
        </a:p>
      </dgm:t>
    </dgm:pt>
    <dgm:pt modelId="{72719CD7-3704-4E07-BCD4-E3C77B8B4B78}" type="sibTrans" cxnId="{77BBF51E-C7ED-4524-B5DA-EA685F9CDB4C}">
      <dgm:prSet/>
      <dgm:spPr/>
      <dgm:t>
        <a:bodyPr/>
        <a:lstStyle/>
        <a:p>
          <a:endParaRPr lang="en-US"/>
        </a:p>
      </dgm:t>
    </dgm:pt>
    <dgm:pt modelId="{94F67336-59C1-4327-85DC-3450B62D8B1A}">
      <dgm:prSet custT="1"/>
      <dgm:spPr/>
      <dgm:t>
        <a:bodyPr/>
        <a:lstStyle/>
        <a:p>
          <a:r>
            <a:rPr lang="en-IN" sz="2400" dirty="0">
              <a:solidFill>
                <a:schemeClr val="bg1"/>
              </a:solidFill>
            </a:rPr>
            <a:t>Understand</a:t>
          </a:r>
          <a:r>
            <a:rPr lang="en-IN" sz="2400" dirty="0">
              <a:solidFill>
                <a:schemeClr val="tx1"/>
              </a:solidFill>
            </a:rPr>
            <a:t> </a:t>
          </a:r>
          <a:r>
            <a:rPr lang="en-IN" sz="2400" dirty="0">
              <a:solidFill>
                <a:schemeClr val="bg1"/>
              </a:solidFill>
            </a:rPr>
            <a:t>customers</a:t>
          </a:r>
          <a:endParaRPr lang="en-US" sz="2400" dirty="0">
            <a:solidFill>
              <a:schemeClr val="bg1"/>
            </a:solidFill>
          </a:endParaRPr>
        </a:p>
      </dgm:t>
    </dgm:pt>
    <dgm:pt modelId="{12EC433B-3AA8-4F2A-AC09-8904E7064F00}" type="parTrans" cxnId="{2D883DD2-F1BF-4F2B-939E-3EE32A22D838}">
      <dgm:prSet/>
      <dgm:spPr/>
      <dgm:t>
        <a:bodyPr/>
        <a:lstStyle/>
        <a:p>
          <a:endParaRPr lang="en-US"/>
        </a:p>
      </dgm:t>
    </dgm:pt>
    <dgm:pt modelId="{DE02D277-A105-41D8-B077-11C212DB8727}" type="sibTrans" cxnId="{2D883DD2-F1BF-4F2B-939E-3EE32A22D838}">
      <dgm:prSet/>
      <dgm:spPr/>
      <dgm:t>
        <a:bodyPr/>
        <a:lstStyle/>
        <a:p>
          <a:endParaRPr lang="en-US"/>
        </a:p>
      </dgm:t>
    </dgm:pt>
    <dgm:pt modelId="{B9E45D33-A4E4-45EE-93C6-5D662A5C4990}">
      <dgm:prSet custT="1"/>
      <dgm:spPr/>
      <dgm:t>
        <a:bodyPr/>
        <a:lstStyle/>
        <a:p>
          <a:r>
            <a:rPr lang="en-IN" sz="2400">
              <a:solidFill>
                <a:schemeClr val="bg1"/>
              </a:solidFill>
            </a:rPr>
            <a:t>Better business decisions</a:t>
          </a:r>
          <a:endParaRPr lang="en-US" sz="2400">
            <a:solidFill>
              <a:schemeClr val="bg1"/>
            </a:solidFill>
          </a:endParaRPr>
        </a:p>
      </dgm:t>
    </dgm:pt>
    <dgm:pt modelId="{F19BD38D-F454-4B2C-A273-99C55E74A306}" type="parTrans" cxnId="{1FB1ED45-D4D8-41F4-8AC7-949979F2FB50}">
      <dgm:prSet/>
      <dgm:spPr/>
      <dgm:t>
        <a:bodyPr/>
        <a:lstStyle/>
        <a:p>
          <a:endParaRPr lang="en-US"/>
        </a:p>
      </dgm:t>
    </dgm:pt>
    <dgm:pt modelId="{5EF1520C-FD02-470E-8E10-3775DCF2443B}" type="sibTrans" cxnId="{1FB1ED45-D4D8-41F4-8AC7-949979F2FB50}">
      <dgm:prSet/>
      <dgm:spPr/>
      <dgm:t>
        <a:bodyPr/>
        <a:lstStyle/>
        <a:p>
          <a:endParaRPr lang="en-US"/>
        </a:p>
      </dgm:t>
    </dgm:pt>
    <dgm:pt modelId="{CDA4F369-0C80-4E97-AF95-92A18DDB34FA}">
      <dgm:prSet custT="1"/>
      <dgm:spPr/>
      <dgm:t>
        <a:bodyPr/>
        <a:lstStyle/>
        <a:p>
          <a:r>
            <a:rPr lang="en-IN" sz="2400">
              <a:solidFill>
                <a:schemeClr val="bg1"/>
              </a:solidFill>
            </a:rPr>
            <a:t>Description of customers</a:t>
          </a:r>
          <a:endParaRPr lang="en-US" sz="2400">
            <a:solidFill>
              <a:schemeClr val="bg1"/>
            </a:solidFill>
          </a:endParaRPr>
        </a:p>
      </dgm:t>
    </dgm:pt>
    <dgm:pt modelId="{A6269D68-0A8B-4505-B7BA-44A0A0897330}" type="parTrans" cxnId="{DE219F70-48C5-4D2E-98A5-02DF59AA09EA}">
      <dgm:prSet/>
      <dgm:spPr/>
      <dgm:t>
        <a:bodyPr/>
        <a:lstStyle/>
        <a:p>
          <a:endParaRPr lang="en-US"/>
        </a:p>
      </dgm:t>
    </dgm:pt>
    <dgm:pt modelId="{CE5A663F-B926-420B-8091-965736C03AED}" type="sibTrans" cxnId="{DE219F70-48C5-4D2E-98A5-02DF59AA09EA}">
      <dgm:prSet/>
      <dgm:spPr/>
      <dgm:t>
        <a:bodyPr/>
        <a:lstStyle/>
        <a:p>
          <a:endParaRPr lang="en-US"/>
        </a:p>
      </dgm:t>
    </dgm:pt>
    <dgm:pt modelId="{AEF07DC5-46F0-4EA6-9FA2-1A6A2C485089}">
      <dgm:prSet custT="1"/>
      <dgm:spPr/>
      <dgm:t>
        <a:bodyPr/>
        <a:lstStyle/>
        <a:p>
          <a:r>
            <a:rPr lang="en-IN" sz="2400" dirty="0">
              <a:solidFill>
                <a:schemeClr val="bg1"/>
              </a:solidFill>
            </a:rPr>
            <a:t>Set of attributes</a:t>
          </a:r>
          <a:endParaRPr lang="en-US" sz="2400" dirty="0">
            <a:solidFill>
              <a:schemeClr val="bg1"/>
            </a:solidFill>
          </a:endParaRPr>
        </a:p>
      </dgm:t>
    </dgm:pt>
    <dgm:pt modelId="{32204140-C041-4BFD-A7CD-995479FD7809}" type="parTrans" cxnId="{DC806043-1946-4B0E-94EB-E28683314585}">
      <dgm:prSet/>
      <dgm:spPr/>
      <dgm:t>
        <a:bodyPr/>
        <a:lstStyle/>
        <a:p>
          <a:endParaRPr lang="en-US"/>
        </a:p>
      </dgm:t>
    </dgm:pt>
    <dgm:pt modelId="{C66A282C-0510-42D2-A77D-843577551D22}" type="sibTrans" cxnId="{DC806043-1946-4B0E-94EB-E28683314585}">
      <dgm:prSet/>
      <dgm:spPr/>
      <dgm:t>
        <a:bodyPr/>
        <a:lstStyle/>
        <a:p>
          <a:endParaRPr lang="en-US"/>
        </a:p>
      </dgm:t>
    </dgm:pt>
    <dgm:pt modelId="{90084C20-1F02-4E11-9C1C-5882D64A714A}" type="pres">
      <dgm:prSet presAssocID="{E776AABA-D298-4D4D-BFD2-D4B2950773FF}" presName="linear" presStyleCnt="0">
        <dgm:presLayoutVars>
          <dgm:dir/>
          <dgm:animLvl val="lvl"/>
          <dgm:resizeHandles val="exact"/>
        </dgm:presLayoutVars>
      </dgm:prSet>
      <dgm:spPr/>
      <dgm:t>
        <a:bodyPr/>
        <a:lstStyle/>
        <a:p>
          <a:endParaRPr lang="en-US"/>
        </a:p>
      </dgm:t>
    </dgm:pt>
    <dgm:pt modelId="{E69CB6FE-8EBC-469D-84D2-03C4A04BA835}" type="pres">
      <dgm:prSet presAssocID="{FE975F90-1CC8-4BE6-B4F0-3ED5440C0064}" presName="parentLin" presStyleCnt="0"/>
      <dgm:spPr/>
    </dgm:pt>
    <dgm:pt modelId="{EC672883-1BD1-4C3C-8FED-4884DF2A8262}" type="pres">
      <dgm:prSet presAssocID="{FE975F90-1CC8-4BE6-B4F0-3ED5440C0064}" presName="parentLeftMargin" presStyleLbl="node1" presStyleIdx="0" presStyleCnt="5"/>
      <dgm:spPr/>
      <dgm:t>
        <a:bodyPr/>
        <a:lstStyle/>
        <a:p>
          <a:endParaRPr lang="en-US"/>
        </a:p>
      </dgm:t>
    </dgm:pt>
    <dgm:pt modelId="{D4AB7ECD-80A9-40C3-8F32-474D6CAB9425}" type="pres">
      <dgm:prSet presAssocID="{FE975F90-1CC8-4BE6-B4F0-3ED5440C0064}" presName="parentText" presStyleLbl="node1" presStyleIdx="0" presStyleCnt="5">
        <dgm:presLayoutVars>
          <dgm:chMax val="0"/>
          <dgm:bulletEnabled val="1"/>
        </dgm:presLayoutVars>
      </dgm:prSet>
      <dgm:spPr/>
      <dgm:t>
        <a:bodyPr/>
        <a:lstStyle/>
        <a:p>
          <a:endParaRPr lang="en-US"/>
        </a:p>
      </dgm:t>
    </dgm:pt>
    <dgm:pt modelId="{7276EC69-FF3B-4581-B626-1FDA2EEC1535}" type="pres">
      <dgm:prSet presAssocID="{FE975F90-1CC8-4BE6-B4F0-3ED5440C0064}" presName="negativeSpace" presStyleCnt="0"/>
      <dgm:spPr/>
    </dgm:pt>
    <dgm:pt modelId="{A6D635C0-D214-4280-98AF-4143564673CC}" type="pres">
      <dgm:prSet presAssocID="{FE975F90-1CC8-4BE6-B4F0-3ED5440C0064}" presName="childText" presStyleLbl="conFgAcc1" presStyleIdx="0" presStyleCnt="5">
        <dgm:presLayoutVars>
          <dgm:bulletEnabled val="1"/>
        </dgm:presLayoutVars>
      </dgm:prSet>
      <dgm:spPr/>
    </dgm:pt>
    <dgm:pt modelId="{7E9DF026-EA82-4953-8157-18CEBECBA75B}" type="pres">
      <dgm:prSet presAssocID="{72719CD7-3704-4E07-BCD4-E3C77B8B4B78}" presName="spaceBetweenRectangles" presStyleCnt="0"/>
      <dgm:spPr/>
    </dgm:pt>
    <dgm:pt modelId="{37B93AE9-13F5-420D-AB9A-ED55F2769C9C}" type="pres">
      <dgm:prSet presAssocID="{94F67336-59C1-4327-85DC-3450B62D8B1A}" presName="parentLin" presStyleCnt="0"/>
      <dgm:spPr/>
    </dgm:pt>
    <dgm:pt modelId="{1F9420B9-923A-4073-B392-12263ABB6887}" type="pres">
      <dgm:prSet presAssocID="{94F67336-59C1-4327-85DC-3450B62D8B1A}" presName="parentLeftMargin" presStyleLbl="node1" presStyleIdx="0" presStyleCnt="5"/>
      <dgm:spPr/>
      <dgm:t>
        <a:bodyPr/>
        <a:lstStyle/>
        <a:p>
          <a:endParaRPr lang="en-US"/>
        </a:p>
      </dgm:t>
    </dgm:pt>
    <dgm:pt modelId="{95D291D2-1C69-4EB9-AD20-4F7AB39BC344}" type="pres">
      <dgm:prSet presAssocID="{94F67336-59C1-4327-85DC-3450B62D8B1A}" presName="parentText" presStyleLbl="node1" presStyleIdx="1" presStyleCnt="5">
        <dgm:presLayoutVars>
          <dgm:chMax val="0"/>
          <dgm:bulletEnabled val="1"/>
        </dgm:presLayoutVars>
      </dgm:prSet>
      <dgm:spPr/>
      <dgm:t>
        <a:bodyPr/>
        <a:lstStyle/>
        <a:p>
          <a:endParaRPr lang="en-US"/>
        </a:p>
      </dgm:t>
    </dgm:pt>
    <dgm:pt modelId="{5767C783-CCF9-4F97-A3A0-54B528DABC04}" type="pres">
      <dgm:prSet presAssocID="{94F67336-59C1-4327-85DC-3450B62D8B1A}" presName="negativeSpace" presStyleCnt="0"/>
      <dgm:spPr/>
    </dgm:pt>
    <dgm:pt modelId="{09497E68-2224-433D-95B1-65BCC373EAB8}" type="pres">
      <dgm:prSet presAssocID="{94F67336-59C1-4327-85DC-3450B62D8B1A}" presName="childText" presStyleLbl="conFgAcc1" presStyleIdx="1" presStyleCnt="5">
        <dgm:presLayoutVars>
          <dgm:bulletEnabled val="1"/>
        </dgm:presLayoutVars>
      </dgm:prSet>
      <dgm:spPr/>
    </dgm:pt>
    <dgm:pt modelId="{9F68FE72-7442-4AF8-BA3C-7E5453B6B3E2}" type="pres">
      <dgm:prSet presAssocID="{DE02D277-A105-41D8-B077-11C212DB8727}" presName="spaceBetweenRectangles" presStyleCnt="0"/>
      <dgm:spPr/>
    </dgm:pt>
    <dgm:pt modelId="{EC78F8D1-AF52-4CE3-BCEB-39812A8F162D}" type="pres">
      <dgm:prSet presAssocID="{B9E45D33-A4E4-45EE-93C6-5D662A5C4990}" presName="parentLin" presStyleCnt="0"/>
      <dgm:spPr/>
    </dgm:pt>
    <dgm:pt modelId="{C1DDA46B-62BD-4621-9A3A-A2BDBF7F29BA}" type="pres">
      <dgm:prSet presAssocID="{B9E45D33-A4E4-45EE-93C6-5D662A5C4990}" presName="parentLeftMargin" presStyleLbl="node1" presStyleIdx="1" presStyleCnt="5"/>
      <dgm:spPr/>
      <dgm:t>
        <a:bodyPr/>
        <a:lstStyle/>
        <a:p>
          <a:endParaRPr lang="en-US"/>
        </a:p>
      </dgm:t>
    </dgm:pt>
    <dgm:pt modelId="{62552A63-08E5-4301-8928-65699F09020A}" type="pres">
      <dgm:prSet presAssocID="{B9E45D33-A4E4-45EE-93C6-5D662A5C4990}" presName="parentText" presStyleLbl="node1" presStyleIdx="2" presStyleCnt="5">
        <dgm:presLayoutVars>
          <dgm:chMax val="0"/>
          <dgm:bulletEnabled val="1"/>
        </dgm:presLayoutVars>
      </dgm:prSet>
      <dgm:spPr/>
      <dgm:t>
        <a:bodyPr/>
        <a:lstStyle/>
        <a:p>
          <a:endParaRPr lang="en-US"/>
        </a:p>
      </dgm:t>
    </dgm:pt>
    <dgm:pt modelId="{1B3F9CFD-9E33-4FF5-9620-83A08F8C8D38}" type="pres">
      <dgm:prSet presAssocID="{B9E45D33-A4E4-45EE-93C6-5D662A5C4990}" presName="negativeSpace" presStyleCnt="0"/>
      <dgm:spPr/>
    </dgm:pt>
    <dgm:pt modelId="{90633243-F30D-4634-9D91-C2696FFB06CA}" type="pres">
      <dgm:prSet presAssocID="{B9E45D33-A4E4-45EE-93C6-5D662A5C4990}" presName="childText" presStyleLbl="conFgAcc1" presStyleIdx="2" presStyleCnt="5">
        <dgm:presLayoutVars>
          <dgm:bulletEnabled val="1"/>
        </dgm:presLayoutVars>
      </dgm:prSet>
      <dgm:spPr/>
    </dgm:pt>
    <dgm:pt modelId="{AB03D833-53A8-42C9-ADF2-3A4608BC110C}" type="pres">
      <dgm:prSet presAssocID="{5EF1520C-FD02-470E-8E10-3775DCF2443B}" presName="spaceBetweenRectangles" presStyleCnt="0"/>
      <dgm:spPr/>
    </dgm:pt>
    <dgm:pt modelId="{C30AA72D-CD6C-4917-8985-E6251B966ADA}" type="pres">
      <dgm:prSet presAssocID="{CDA4F369-0C80-4E97-AF95-92A18DDB34FA}" presName="parentLin" presStyleCnt="0"/>
      <dgm:spPr/>
    </dgm:pt>
    <dgm:pt modelId="{A735BB1F-DCF6-4232-8A93-E6C2D1278CE5}" type="pres">
      <dgm:prSet presAssocID="{CDA4F369-0C80-4E97-AF95-92A18DDB34FA}" presName="parentLeftMargin" presStyleLbl="node1" presStyleIdx="2" presStyleCnt="5"/>
      <dgm:spPr/>
      <dgm:t>
        <a:bodyPr/>
        <a:lstStyle/>
        <a:p>
          <a:endParaRPr lang="en-US"/>
        </a:p>
      </dgm:t>
    </dgm:pt>
    <dgm:pt modelId="{67D48309-4BCD-496D-B5EE-0385A7216135}" type="pres">
      <dgm:prSet presAssocID="{CDA4F369-0C80-4E97-AF95-92A18DDB34FA}" presName="parentText" presStyleLbl="node1" presStyleIdx="3" presStyleCnt="5">
        <dgm:presLayoutVars>
          <dgm:chMax val="0"/>
          <dgm:bulletEnabled val="1"/>
        </dgm:presLayoutVars>
      </dgm:prSet>
      <dgm:spPr/>
      <dgm:t>
        <a:bodyPr/>
        <a:lstStyle/>
        <a:p>
          <a:endParaRPr lang="en-US"/>
        </a:p>
      </dgm:t>
    </dgm:pt>
    <dgm:pt modelId="{EA3878B4-033E-41D6-967D-71D851E84876}" type="pres">
      <dgm:prSet presAssocID="{CDA4F369-0C80-4E97-AF95-92A18DDB34FA}" presName="negativeSpace" presStyleCnt="0"/>
      <dgm:spPr/>
    </dgm:pt>
    <dgm:pt modelId="{E6D17ED3-1F17-4795-9FEC-E99D9DAD742C}" type="pres">
      <dgm:prSet presAssocID="{CDA4F369-0C80-4E97-AF95-92A18DDB34FA}" presName="childText" presStyleLbl="conFgAcc1" presStyleIdx="3" presStyleCnt="5">
        <dgm:presLayoutVars>
          <dgm:bulletEnabled val="1"/>
        </dgm:presLayoutVars>
      </dgm:prSet>
      <dgm:spPr/>
    </dgm:pt>
    <dgm:pt modelId="{96E0D44B-0FE6-4C7C-BF41-951B472C0864}" type="pres">
      <dgm:prSet presAssocID="{CE5A663F-B926-420B-8091-965736C03AED}" presName="spaceBetweenRectangles" presStyleCnt="0"/>
      <dgm:spPr/>
    </dgm:pt>
    <dgm:pt modelId="{00505D94-D30B-4F4E-857B-F06C7831C156}" type="pres">
      <dgm:prSet presAssocID="{AEF07DC5-46F0-4EA6-9FA2-1A6A2C485089}" presName="parentLin" presStyleCnt="0"/>
      <dgm:spPr/>
    </dgm:pt>
    <dgm:pt modelId="{43B384DB-2883-4B47-B2AD-BBF469384392}" type="pres">
      <dgm:prSet presAssocID="{AEF07DC5-46F0-4EA6-9FA2-1A6A2C485089}" presName="parentLeftMargin" presStyleLbl="node1" presStyleIdx="3" presStyleCnt="5"/>
      <dgm:spPr/>
      <dgm:t>
        <a:bodyPr/>
        <a:lstStyle/>
        <a:p>
          <a:endParaRPr lang="en-US"/>
        </a:p>
      </dgm:t>
    </dgm:pt>
    <dgm:pt modelId="{AE0B9C4C-DD67-45AC-A0E5-91D73444473B}" type="pres">
      <dgm:prSet presAssocID="{AEF07DC5-46F0-4EA6-9FA2-1A6A2C485089}" presName="parentText" presStyleLbl="node1" presStyleIdx="4" presStyleCnt="5">
        <dgm:presLayoutVars>
          <dgm:chMax val="0"/>
          <dgm:bulletEnabled val="1"/>
        </dgm:presLayoutVars>
      </dgm:prSet>
      <dgm:spPr/>
      <dgm:t>
        <a:bodyPr/>
        <a:lstStyle/>
        <a:p>
          <a:endParaRPr lang="en-US"/>
        </a:p>
      </dgm:t>
    </dgm:pt>
    <dgm:pt modelId="{95166195-90EA-4A50-9EE7-25F3DB0290FB}" type="pres">
      <dgm:prSet presAssocID="{AEF07DC5-46F0-4EA6-9FA2-1A6A2C485089}" presName="negativeSpace" presStyleCnt="0"/>
      <dgm:spPr/>
    </dgm:pt>
    <dgm:pt modelId="{3630C8E4-7632-409C-92D5-D182320C2637}" type="pres">
      <dgm:prSet presAssocID="{AEF07DC5-46F0-4EA6-9FA2-1A6A2C485089}" presName="childText" presStyleLbl="conFgAcc1" presStyleIdx="4" presStyleCnt="5">
        <dgm:presLayoutVars>
          <dgm:bulletEnabled val="1"/>
        </dgm:presLayoutVars>
      </dgm:prSet>
      <dgm:spPr/>
    </dgm:pt>
  </dgm:ptLst>
  <dgm:cxnLst>
    <dgm:cxn modelId="{DC806043-1946-4B0E-94EB-E28683314585}" srcId="{E776AABA-D298-4D4D-BFD2-D4B2950773FF}" destId="{AEF07DC5-46F0-4EA6-9FA2-1A6A2C485089}" srcOrd="4" destOrd="0" parTransId="{32204140-C041-4BFD-A7CD-995479FD7809}" sibTransId="{C66A282C-0510-42D2-A77D-843577551D22}"/>
    <dgm:cxn modelId="{E91BF38E-968D-4AA7-AB94-EFA23DEC61DF}" type="presOf" srcId="{94F67336-59C1-4327-85DC-3450B62D8B1A}" destId="{1F9420B9-923A-4073-B392-12263ABB6887}" srcOrd="0" destOrd="0" presId="urn:microsoft.com/office/officeart/2005/8/layout/list1"/>
    <dgm:cxn modelId="{229302D3-D56E-4287-8939-CE0D56D7D118}" type="presOf" srcId="{B9E45D33-A4E4-45EE-93C6-5D662A5C4990}" destId="{C1DDA46B-62BD-4621-9A3A-A2BDBF7F29BA}" srcOrd="0" destOrd="0" presId="urn:microsoft.com/office/officeart/2005/8/layout/list1"/>
    <dgm:cxn modelId="{0D3CEBAB-3775-4420-B586-52F1ED7426F0}" type="presOf" srcId="{FE975F90-1CC8-4BE6-B4F0-3ED5440C0064}" destId="{D4AB7ECD-80A9-40C3-8F32-474D6CAB9425}" srcOrd="1" destOrd="0" presId="urn:microsoft.com/office/officeart/2005/8/layout/list1"/>
    <dgm:cxn modelId="{1241B6AC-E964-4BA3-8CDA-12631F2B10BC}" type="presOf" srcId="{E776AABA-D298-4D4D-BFD2-D4B2950773FF}" destId="{90084C20-1F02-4E11-9C1C-5882D64A714A}" srcOrd="0" destOrd="0" presId="urn:microsoft.com/office/officeart/2005/8/layout/list1"/>
    <dgm:cxn modelId="{1FB1ED45-D4D8-41F4-8AC7-949979F2FB50}" srcId="{E776AABA-D298-4D4D-BFD2-D4B2950773FF}" destId="{B9E45D33-A4E4-45EE-93C6-5D662A5C4990}" srcOrd="2" destOrd="0" parTransId="{F19BD38D-F454-4B2C-A273-99C55E74A306}" sibTransId="{5EF1520C-FD02-470E-8E10-3775DCF2443B}"/>
    <dgm:cxn modelId="{2D883DD2-F1BF-4F2B-939E-3EE32A22D838}" srcId="{E776AABA-D298-4D4D-BFD2-D4B2950773FF}" destId="{94F67336-59C1-4327-85DC-3450B62D8B1A}" srcOrd="1" destOrd="0" parTransId="{12EC433B-3AA8-4F2A-AC09-8904E7064F00}" sibTransId="{DE02D277-A105-41D8-B077-11C212DB8727}"/>
    <dgm:cxn modelId="{E1AA69E4-20C3-47E2-9D78-91254358F810}" type="presOf" srcId="{CDA4F369-0C80-4E97-AF95-92A18DDB34FA}" destId="{67D48309-4BCD-496D-B5EE-0385A7216135}" srcOrd="1" destOrd="0" presId="urn:microsoft.com/office/officeart/2005/8/layout/list1"/>
    <dgm:cxn modelId="{724DA388-6E6B-41D6-8946-BD4CE24ECC55}" type="presOf" srcId="{CDA4F369-0C80-4E97-AF95-92A18DDB34FA}" destId="{A735BB1F-DCF6-4232-8A93-E6C2D1278CE5}" srcOrd="0" destOrd="0" presId="urn:microsoft.com/office/officeart/2005/8/layout/list1"/>
    <dgm:cxn modelId="{77BBF51E-C7ED-4524-B5DA-EA685F9CDB4C}" srcId="{E776AABA-D298-4D4D-BFD2-D4B2950773FF}" destId="{FE975F90-1CC8-4BE6-B4F0-3ED5440C0064}" srcOrd="0" destOrd="0" parTransId="{C54E0128-7FF7-4DA4-9209-D63C433161CB}" sibTransId="{72719CD7-3704-4E07-BCD4-E3C77B8B4B78}"/>
    <dgm:cxn modelId="{F054A708-C8C9-4ABF-8A64-8BBD1FD13A48}" type="presOf" srcId="{AEF07DC5-46F0-4EA6-9FA2-1A6A2C485089}" destId="{43B384DB-2883-4B47-B2AD-BBF469384392}" srcOrd="0" destOrd="0" presId="urn:microsoft.com/office/officeart/2005/8/layout/list1"/>
    <dgm:cxn modelId="{DE5B530D-B410-4DD4-A7AD-1AD40894434E}" type="presOf" srcId="{94F67336-59C1-4327-85DC-3450B62D8B1A}" destId="{95D291D2-1C69-4EB9-AD20-4F7AB39BC344}" srcOrd="1" destOrd="0" presId="urn:microsoft.com/office/officeart/2005/8/layout/list1"/>
    <dgm:cxn modelId="{41E6F6F8-8CD3-4A63-BBE8-008D20455360}" type="presOf" srcId="{AEF07DC5-46F0-4EA6-9FA2-1A6A2C485089}" destId="{AE0B9C4C-DD67-45AC-A0E5-91D73444473B}" srcOrd="1" destOrd="0" presId="urn:microsoft.com/office/officeart/2005/8/layout/list1"/>
    <dgm:cxn modelId="{BBAE77A3-9034-4C94-8E23-E588553B0DA2}" type="presOf" srcId="{FE975F90-1CC8-4BE6-B4F0-3ED5440C0064}" destId="{EC672883-1BD1-4C3C-8FED-4884DF2A8262}" srcOrd="0" destOrd="0" presId="urn:microsoft.com/office/officeart/2005/8/layout/list1"/>
    <dgm:cxn modelId="{ABC22053-DB39-4431-9C92-F08313EB6535}" type="presOf" srcId="{B9E45D33-A4E4-45EE-93C6-5D662A5C4990}" destId="{62552A63-08E5-4301-8928-65699F09020A}" srcOrd="1" destOrd="0" presId="urn:microsoft.com/office/officeart/2005/8/layout/list1"/>
    <dgm:cxn modelId="{DE219F70-48C5-4D2E-98A5-02DF59AA09EA}" srcId="{E776AABA-D298-4D4D-BFD2-D4B2950773FF}" destId="{CDA4F369-0C80-4E97-AF95-92A18DDB34FA}" srcOrd="3" destOrd="0" parTransId="{A6269D68-0A8B-4505-B7BA-44A0A0897330}" sibTransId="{CE5A663F-B926-420B-8091-965736C03AED}"/>
    <dgm:cxn modelId="{B3A214FC-48EC-4490-8E2D-B50D872B953B}" type="presParOf" srcId="{90084C20-1F02-4E11-9C1C-5882D64A714A}" destId="{E69CB6FE-8EBC-469D-84D2-03C4A04BA835}" srcOrd="0" destOrd="0" presId="urn:microsoft.com/office/officeart/2005/8/layout/list1"/>
    <dgm:cxn modelId="{B776B653-2AC1-4418-863C-FE47B995F60E}" type="presParOf" srcId="{E69CB6FE-8EBC-469D-84D2-03C4A04BA835}" destId="{EC672883-1BD1-4C3C-8FED-4884DF2A8262}" srcOrd="0" destOrd="0" presId="urn:microsoft.com/office/officeart/2005/8/layout/list1"/>
    <dgm:cxn modelId="{36139025-3506-4455-A22E-C0C4EEAC6D6E}" type="presParOf" srcId="{E69CB6FE-8EBC-469D-84D2-03C4A04BA835}" destId="{D4AB7ECD-80A9-40C3-8F32-474D6CAB9425}" srcOrd="1" destOrd="0" presId="urn:microsoft.com/office/officeart/2005/8/layout/list1"/>
    <dgm:cxn modelId="{BF904C49-3806-4512-A0DB-D9F394F32CF9}" type="presParOf" srcId="{90084C20-1F02-4E11-9C1C-5882D64A714A}" destId="{7276EC69-FF3B-4581-B626-1FDA2EEC1535}" srcOrd="1" destOrd="0" presId="urn:microsoft.com/office/officeart/2005/8/layout/list1"/>
    <dgm:cxn modelId="{0C14731D-DC4E-4857-9E4B-04A97CB9879A}" type="presParOf" srcId="{90084C20-1F02-4E11-9C1C-5882D64A714A}" destId="{A6D635C0-D214-4280-98AF-4143564673CC}" srcOrd="2" destOrd="0" presId="urn:microsoft.com/office/officeart/2005/8/layout/list1"/>
    <dgm:cxn modelId="{BAE30820-F8ED-4167-A05F-528E5B8AF57D}" type="presParOf" srcId="{90084C20-1F02-4E11-9C1C-5882D64A714A}" destId="{7E9DF026-EA82-4953-8157-18CEBECBA75B}" srcOrd="3" destOrd="0" presId="urn:microsoft.com/office/officeart/2005/8/layout/list1"/>
    <dgm:cxn modelId="{D99E09B1-1ADF-4478-AB06-5502F1B82336}" type="presParOf" srcId="{90084C20-1F02-4E11-9C1C-5882D64A714A}" destId="{37B93AE9-13F5-420D-AB9A-ED55F2769C9C}" srcOrd="4" destOrd="0" presId="urn:microsoft.com/office/officeart/2005/8/layout/list1"/>
    <dgm:cxn modelId="{FA571A46-4BDB-4C9E-9151-8DD8FBA94235}" type="presParOf" srcId="{37B93AE9-13F5-420D-AB9A-ED55F2769C9C}" destId="{1F9420B9-923A-4073-B392-12263ABB6887}" srcOrd="0" destOrd="0" presId="urn:microsoft.com/office/officeart/2005/8/layout/list1"/>
    <dgm:cxn modelId="{52E2BC50-CA1E-4BEC-8D1F-9E1FA6F567DB}" type="presParOf" srcId="{37B93AE9-13F5-420D-AB9A-ED55F2769C9C}" destId="{95D291D2-1C69-4EB9-AD20-4F7AB39BC344}" srcOrd="1" destOrd="0" presId="urn:microsoft.com/office/officeart/2005/8/layout/list1"/>
    <dgm:cxn modelId="{1498509C-55F8-4C4E-8EB5-A03132F0F6ED}" type="presParOf" srcId="{90084C20-1F02-4E11-9C1C-5882D64A714A}" destId="{5767C783-CCF9-4F97-A3A0-54B528DABC04}" srcOrd="5" destOrd="0" presId="urn:microsoft.com/office/officeart/2005/8/layout/list1"/>
    <dgm:cxn modelId="{8D07604E-A9BD-4FB6-8F01-B707A24E4793}" type="presParOf" srcId="{90084C20-1F02-4E11-9C1C-5882D64A714A}" destId="{09497E68-2224-433D-95B1-65BCC373EAB8}" srcOrd="6" destOrd="0" presId="urn:microsoft.com/office/officeart/2005/8/layout/list1"/>
    <dgm:cxn modelId="{D810E9D8-9D32-44D0-81C0-E6DBCE4449B9}" type="presParOf" srcId="{90084C20-1F02-4E11-9C1C-5882D64A714A}" destId="{9F68FE72-7442-4AF8-BA3C-7E5453B6B3E2}" srcOrd="7" destOrd="0" presId="urn:microsoft.com/office/officeart/2005/8/layout/list1"/>
    <dgm:cxn modelId="{DA0A3661-AD66-4AE9-907D-C828EB921EE3}" type="presParOf" srcId="{90084C20-1F02-4E11-9C1C-5882D64A714A}" destId="{EC78F8D1-AF52-4CE3-BCEB-39812A8F162D}" srcOrd="8" destOrd="0" presId="urn:microsoft.com/office/officeart/2005/8/layout/list1"/>
    <dgm:cxn modelId="{E22122D4-D9A8-4D43-8636-87E5E5B1C4F6}" type="presParOf" srcId="{EC78F8D1-AF52-4CE3-BCEB-39812A8F162D}" destId="{C1DDA46B-62BD-4621-9A3A-A2BDBF7F29BA}" srcOrd="0" destOrd="0" presId="urn:microsoft.com/office/officeart/2005/8/layout/list1"/>
    <dgm:cxn modelId="{EBFDAD47-DECC-4F15-B919-9975B2B90724}" type="presParOf" srcId="{EC78F8D1-AF52-4CE3-BCEB-39812A8F162D}" destId="{62552A63-08E5-4301-8928-65699F09020A}" srcOrd="1" destOrd="0" presId="urn:microsoft.com/office/officeart/2005/8/layout/list1"/>
    <dgm:cxn modelId="{39D5CE35-3F75-4A36-A0DC-08846164E525}" type="presParOf" srcId="{90084C20-1F02-4E11-9C1C-5882D64A714A}" destId="{1B3F9CFD-9E33-4FF5-9620-83A08F8C8D38}" srcOrd="9" destOrd="0" presId="urn:microsoft.com/office/officeart/2005/8/layout/list1"/>
    <dgm:cxn modelId="{6AEC7AA7-0086-4A03-8096-05F8ECAC88AF}" type="presParOf" srcId="{90084C20-1F02-4E11-9C1C-5882D64A714A}" destId="{90633243-F30D-4634-9D91-C2696FFB06CA}" srcOrd="10" destOrd="0" presId="urn:microsoft.com/office/officeart/2005/8/layout/list1"/>
    <dgm:cxn modelId="{96C7BBCE-25C5-4844-BAB0-6CD9FB3A2C85}" type="presParOf" srcId="{90084C20-1F02-4E11-9C1C-5882D64A714A}" destId="{AB03D833-53A8-42C9-ADF2-3A4608BC110C}" srcOrd="11" destOrd="0" presId="urn:microsoft.com/office/officeart/2005/8/layout/list1"/>
    <dgm:cxn modelId="{720255A1-58C7-41E9-B547-06B71AA535EE}" type="presParOf" srcId="{90084C20-1F02-4E11-9C1C-5882D64A714A}" destId="{C30AA72D-CD6C-4917-8985-E6251B966ADA}" srcOrd="12" destOrd="0" presId="urn:microsoft.com/office/officeart/2005/8/layout/list1"/>
    <dgm:cxn modelId="{05333F7D-AE93-488E-A6DB-534CE515DC1D}" type="presParOf" srcId="{C30AA72D-CD6C-4917-8985-E6251B966ADA}" destId="{A735BB1F-DCF6-4232-8A93-E6C2D1278CE5}" srcOrd="0" destOrd="0" presId="urn:microsoft.com/office/officeart/2005/8/layout/list1"/>
    <dgm:cxn modelId="{36A3D65F-E4B0-4517-9E7A-3A988C8382B3}" type="presParOf" srcId="{C30AA72D-CD6C-4917-8985-E6251B966ADA}" destId="{67D48309-4BCD-496D-B5EE-0385A7216135}" srcOrd="1" destOrd="0" presId="urn:microsoft.com/office/officeart/2005/8/layout/list1"/>
    <dgm:cxn modelId="{56B250EA-C1F4-4576-9243-88A3AA402D77}" type="presParOf" srcId="{90084C20-1F02-4E11-9C1C-5882D64A714A}" destId="{EA3878B4-033E-41D6-967D-71D851E84876}" srcOrd="13" destOrd="0" presId="urn:microsoft.com/office/officeart/2005/8/layout/list1"/>
    <dgm:cxn modelId="{59DACE44-3781-4E30-A394-ABAA05145C84}" type="presParOf" srcId="{90084C20-1F02-4E11-9C1C-5882D64A714A}" destId="{E6D17ED3-1F17-4795-9FEC-E99D9DAD742C}" srcOrd="14" destOrd="0" presId="urn:microsoft.com/office/officeart/2005/8/layout/list1"/>
    <dgm:cxn modelId="{6B4FC1D1-2966-4ADE-9695-BB8AF291DB4C}" type="presParOf" srcId="{90084C20-1F02-4E11-9C1C-5882D64A714A}" destId="{96E0D44B-0FE6-4C7C-BF41-951B472C0864}" srcOrd="15" destOrd="0" presId="urn:microsoft.com/office/officeart/2005/8/layout/list1"/>
    <dgm:cxn modelId="{F5318011-C187-4082-AF36-811805EB653E}" type="presParOf" srcId="{90084C20-1F02-4E11-9C1C-5882D64A714A}" destId="{00505D94-D30B-4F4E-857B-F06C7831C156}" srcOrd="16" destOrd="0" presId="urn:microsoft.com/office/officeart/2005/8/layout/list1"/>
    <dgm:cxn modelId="{7F1E4EDB-7A41-4591-8F17-391F5CCD9B33}" type="presParOf" srcId="{00505D94-D30B-4F4E-857B-F06C7831C156}" destId="{43B384DB-2883-4B47-B2AD-BBF469384392}" srcOrd="0" destOrd="0" presId="urn:microsoft.com/office/officeart/2005/8/layout/list1"/>
    <dgm:cxn modelId="{DE30A2FA-D755-40B4-A4D5-CEAEF163B726}" type="presParOf" srcId="{00505D94-D30B-4F4E-857B-F06C7831C156}" destId="{AE0B9C4C-DD67-45AC-A0E5-91D73444473B}" srcOrd="1" destOrd="0" presId="urn:microsoft.com/office/officeart/2005/8/layout/list1"/>
    <dgm:cxn modelId="{EC8FC35C-F329-4B9B-840C-7ED860DC01D6}" type="presParOf" srcId="{90084C20-1F02-4E11-9C1C-5882D64A714A}" destId="{95166195-90EA-4A50-9EE7-25F3DB0290FB}" srcOrd="17" destOrd="0" presId="urn:microsoft.com/office/officeart/2005/8/layout/list1"/>
    <dgm:cxn modelId="{368C6CA8-6137-4AE4-97D6-ED4F25D38C72}" type="presParOf" srcId="{90084C20-1F02-4E11-9C1C-5882D64A714A}" destId="{3630C8E4-7632-409C-92D5-D182320C263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85E946-7586-4CE7-9101-FEC9F532A7FC}"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DEA22886-C9A0-48DA-82C2-4671867A7314}">
      <dgm:prSet custT="1"/>
      <dgm:spPr/>
      <dgm:t>
        <a:bodyPr/>
        <a:lstStyle/>
        <a:p>
          <a:r>
            <a:rPr lang="en-IN" sz="2800" b="1" dirty="0">
              <a:solidFill>
                <a:schemeClr val="bg1"/>
              </a:solidFill>
            </a:rPr>
            <a:t>Who they are</a:t>
          </a:r>
          <a:endParaRPr lang="en-US" sz="2800" b="1" dirty="0">
            <a:solidFill>
              <a:schemeClr val="bg1"/>
            </a:solidFill>
          </a:endParaRPr>
        </a:p>
      </dgm:t>
    </dgm:pt>
    <dgm:pt modelId="{10103D73-6523-41DE-A859-3DC0AB72E174}" type="parTrans" cxnId="{214182B0-B3DA-4B35-9875-A1971D309816}">
      <dgm:prSet/>
      <dgm:spPr/>
      <dgm:t>
        <a:bodyPr/>
        <a:lstStyle/>
        <a:p>
          <a:endParaRPr lang="en-US" b="1"/>
        </a:p>
      </dgm:t>
    </dgm:pt>
    <dgm:pt modelId="{F0213C0B-A90E-4D33-9ED8-76B199924755}" type="sibTrans" cxnId="{214182B0-B3DA-4B35-9875-A1971D309816}">
      <dgm:prSet/>
      <dgm:spPr/>
      <dgm:t>
        <a:bodyPr/>
        <a:lstStyle/>
        <a:p>
          <a:endParaRPr lang="en-US" b="1"/>
        </a:p>
      </dgm:t>
    </dgm:pt>
    <dgm:pt modelId="{9B157D74-85A7-4248-BC6D-64F430209AB6}">
      <dgm:prSet custT="1"/>
      <dgm:spPr/>
      <dgm:t>
        <a:bodyPr/>
        <a:lstStyle/>
        <a:p>
          <a:r>
            <a:rPr lang="en-IN" sz="2800" b="1">
              <a:solidFill>
                <a:schemeClr val="bg1"/>
              </a:solidFill>
            </a:rPr>
            <a:t>What they look like</a:t>
          </a:r>
          <a:endParaRPr lang="en-US" sz="2800" b="1">
            <a:solidFill>
              <a:schemeClr val="bg1"/>
            </a:solidFill>
          </a:endParaRPr>
        </a:p>
      </dgm:t>
    </dgm:pt>
    <dgm:pt modelId="{555D6117-F6F7-4A84-B3F3-E580B827C7EA}" type="parTrans" cxnId="{72041052-BC8A-45F3-8D77-107370A4EF86}">
      <dgm:prSet/>
      <dgm:spPr/>
      <dgm:t>
        <a:bodyPr/>
        <a:lstStyle/>
        <a:p>
          <a:endParaRPr lang="en-US" b="1"/>
        </a:p>
      </dgm:t>
    </dgm:pt>
    <dgm:pt modelId="{8208B80F-66B8-4D85-A220-51E3CC30D870}" type="sibTrans" cxnId="{72041052-BC8A-45F3-8D77-107370A4EF86}">
      <dgm:prSet/>
      <dgm:spPr/>
      <dgm:t>
        <a:bodyPr/>
        <a:lstStyle/>
        <a:p>
          <a:endParaRPr lang="en-US" b="1"/>
        </a:p>
      </dgm:t>
    </dgm:pt>
    <dgm:pt modelId="{F5827186-C254-4B74-B8C5-C3BA6A56FB7A}">
      <dgm:prSet custT="1"/>
      <dgm:spPr/>
      <dgm:t>
        <a:bodyPr/>
        <a:lstStyle/>
        <a:p>
          <a:r>
            <a:rPr lang="en-IN" sz="2800" b="1" dirty="0">
              <a:solidFill>
                <a:schemeClr val="bg1"/>
              </a:solidFill>
            </a:rPr>
            <a:t>Interests and wants</a:t>
          </a:r>
          <a:endParaRPr lang="en-US" sz="2800" b="1" dirty="0">
            <a:solidFill>
              <a:schemeClr val="bg1"/>
            </a:solidFill>
          </a:endParaRPr>
        </a:p>
      </dgm:t>
    </dgm:pt>
    <dgm:pt modelId="{A9322E34-A136-4437-8584-DA2527A22AAF}" type="parTrans" cxnId="{D2FB22F3-5612-4739-9CE9-6918FBE23F82}">
      <dgm:prSet/>
      <dgm:spPr/>
      <dgm:t>
        <a:bodyPr/>
        <a:lstStyle/>
        <a:p>
          <a:endParaRPr lang="en-US" b="1"/>
        </a:p>
      </dgm:t>
    </dgm:pt>
    <dgm:pt modelId="{36815B81-6AD7-4F68-84AC-3BE5753A235F}" type="sibTrans" cxnId="{D2FB22F3-5612-4739-9CE9-6918FBE23F82}">
      <dgm:prSet/>
      <dgm:spPr/>
      <dgm:t>
        <a:bodyPr/>
        <a:lstStyle/>
        <a:p>
          <a:endParaRPr lang="en-US" b="1"/>
        </a:p>
      </dgm:t>
    </dgm:pt>
    <dgm:pt modelId="{10FD0B13-A8A3-4EC7-A5A1-DC1E92C2A5C2}">
      <dgm:prSet custT="1"/>
      <dgm:spPr/>
      <dgm:t>
        <a:bodyPr/>
        <a:lstStyle/>
        <a:p>
          <a:r>
            <a:rPr lang="en-IN" sz="2800" b="1" dirty="0">
              <a:solidFill>
                <a:schemeClr val="bg1"/>
              </a:solidFill>
            </a:rPr>
            <a:t>Characteristics</a:t>
          </a:r>
          <a:endParaRPr lang="en-US" sz="2800" b="1" dirty="0">
            <a:solidFill>
              <a:schemeClr val="bg1"/>
            </a:solidFill>
          </a:endParaRPr>
        </a:p>
      </dgm:t>
    </dgm:pt>
    <dgm:pt modelId="{7E42C7B4-907D-4BF1-A917-807A0850FC91}" type="parTrans" cxnId="{F0889C72-EDAD-4727-A7EA-FE4089B64540}">
      <dgm:prSet/>
      <dgm:spPr/>
      <dgm:t>
        <a:bodyPr/>
        <a:lstStyle/>
        <a:p>
          <a:endParaRPr lang="en-US" b="1"/>
        </a:p>
      </dgm:t>
    </dgm:pt>
    <dgm:pt modelId="{CB261571-67DB-481A-BFBA-D0BF247ABE85}" type="sibTrans" cxnId="{F0889C72-EDAD-4727-A7EA-FE4089B64540}">
      <dgm:prSet/>
      <dgm:spPr/>
      <dgm:t>
        <a:bodyPr/>
        <a:lstStyle/>
        <a:p>
          <a:endParaRPr lang="en-US" b="1"/>
        </a:p>
      </dgm:t>
    </dgm:pt>
    <dgm:pt modelId="{6A0AE74E-4A6A-4ABF-BDFC-2CD0B586F2EB}">
      <dgm:prSet custT="1"/>
      <dgm:spPr/>
      <dgm:t>
        <a:bodyPr/>
        <a:lstStyle/>
        <a:p>
          <a:r>
            <a:rPr lang="en-IN" sz="2800" b="1">
              <a:solidFill>
                <a:schemeClr val="bg1"/>
              </a:solidFill>
            </a:rPr>
            <a:t>Behaviour</a:t>
          </a:r>
          <a:endParaRPr lang="en-US" sz="2800" b="1">
            <a:solidFill>
              <a:schemeClr val="bg1"/>
            </a:solidFill>
          </a:endParaRPr>
        </a:p>
      </dgm:t>
    </dgm:pt>
    <dgm:pt modelId="{8C167A21-8112-407A-8192-A6170BCA08F5}" type="parTrans" cxnId="{0F69854A-CE98-4164-9AA8-2999C6ED4474}">
      <dgm:prSet/>
      <dgm:spPr/>
      <dgm:t>
        <a:bodyPr/>
        <a:lstStyle/>
        <a:p>
          <a:endParaRPr lang="en-US" b="1"/>
        </a:p>
      </dgm:t>
    </dgm:pt>
    <dgm:pt modelId="{8A74E9E8-E962-455E-9253-6DF302EC8B74}" type="sibTrans" cxnId="{0F69854A-CE98-4164-9AA8-2999C6ED4474}">
      <dgm:prSet/>
      <dgm:spPr/>
      <dgm:t>
        <a:bodyPr/>
        <a:lstStyle/>
        <a:p>
          <a:endParaRPr lang="en-US" b="1"/>
        </a:p>
      </dgm:t>
    </dgm:pt>
    <dgm:pt modelId="{4E8C2432-E2EC-4AFF-9E25-008A7C74E541}">
      <dgm:prSet custT="1"/>
      <dgm:spPr/>
      <dgm:t>
        <a:bodyPr/>
        <a:lstStyle/>
        <a:p>
          <a:r>
            <a:rPr lang="en-IN" sz="2800" b="1">
              <a:solidFill>
                <a:schemeClr val="bg1"/>
              </a:solidFill>
            </a:rPr>
            <a:t>Traits</a:t>
          </a:r>
          <a:endParaRPr lang="en-US" sz="2800" b="1">
            <a:solidFill>
              <a:schemeClr val="bg1"/>
            </a:solidFill>
          </a:endParaRPr>
        </a:p>
      </dgm:t>
    </dgm:pt>
    <dgm:pt modelId="{B24EBC0F-968F-41A6-959F-EDCC6DABC009}" type="parTrans" cxnId="{770ACF18-101B-4899-97A5-7AE7C020B53D}">
      <dgm:prSet/>
      <dgm:spPr/>
      <dgm:t>
        <a:bodyPr/>
        <a:lstStyle/>
        <a:p>
          <a:endParaRPr lang="en-US" b="1"/>
        </a:p>
      </dgm:t>
    </dgm:pt>
    <dgm:pt modelId="{F7ABE7C6-1A3A-4FE5-A024-F471FF117D95}" type="sibTrans" cxnId="{770ACF18-101B-4899-97A5-7AE7C020B53D}">
      <dgm:prSet/>
      <dgm:spPr/>
      <dgm:t>
        <a:bodyPr/>
        <a:lstStyle/>
        <a:p>
          <a:endParaRPr lang="en-US" b="1"/>
        </a:p>
      </dgm:t>
    </dgm:pt>
    <dgm:pt modelId="{11F2621C-F952-4ED3-94A4-2FCCE147AE06}" type="pres">
      <dgm:prSet presAssocID="{3785E946-7586-4CE7-9101-FEC9F532A7FC}" presName="diagram" presStyleCnt="0">
        <dgm:presLayoutVars>
          <dgm:dir/>
          <dgm:resizeHandles val="exact"/>
        </dgm:presLayoutVars>
      </dgm:prSet>
      <dgm:spPr/>
      <dgm:t>
        <a:bodyPr/>
        <a:lstStyle/>
        <a:p>
          <a:endParaRPr lang="en-US"/>
        </a:p>
      </dgm:t>
    </dgm:pt>
    <dgm:pt modelId="{B6C05D58-3418-464E-A9F3-FA837FF7ECDB}" type="pres">
      <dgm:prSet presAssocID="{DEA22886-C9A0-48DA-82C2-4671867A7314}" presName="node" presStyleLbl="node1" presStyleIdx="0" presStyleCnt="6">
        <dgm:presLayoutVars>
          <dgm:bulletEnabled val="1"/>
        </dgm:presLayoutVars>
      </dgm:prSet>
      <dgm:spPr/>
      <dgm:t>
        <a:bodyPr/>
        <a:lstStyle/>
        <a:p>
          <a:endParaRPr lang="en-US"/>
        </a:p>
      </dgm:t>
    </dgm:pt>
    <dgm:pt modelId="{34ECEA4B-2959-4AE1-B8ED-500C20A6868F}" type="pres">
      <dgm:prSet presAssocID="{F0213C0B-A90E-4D33-9ED8-76B199924755}" presName="sibTrans" presStyleCnt="0"/>
      <dgm:spPr/>
    </dgm:pt>
    <dgm:pt modelId="{9CADD908-4588-4DAB-B4E5-39ABFA5D491F}" type="pres">
      <dgm:prSet presAssocID="{9B157D74-85A7-4248-BC6D-64F430209AB6}" presName="node" presStyleLbl="node1" presStyleIdx="1" presStyleCnt="6">
        <dgm:presLayoutVars>
          <dgm:bulletEnabled val="1"/>
        </dgm:presLayoutVars>
      </dgm:prSet>
      <dgm:spPr/>
      <dgm:t>
        <a:bodyPr/>
        <a:lstStyle/>
        <a:p>
          <a:endParaRPr lang="en-US"/>
        </a:p>
      </dgm:t>
    </dgm:pt>
    <dgm:pt modelId="{8A3AEFDE-BCEB-44D3-9B72-2B79C43181DD}" type="pres">
      <dgm:prSet presAssocID="{8208B80F-66B8-4D85-A220-51E3CC30D870}" presName="sibTrans" presStyleCnt="0"/>
      <dgm:spPr/>
    </dgm:pt>
    <dgm:pt modelId="{574C4379-21B4-4796-9564-B15A6BC43F8B}" type="pres">
      <dgm:prSet presAssocID="{F5827186-C254-4B74-B8C5-C3BA6A56FB7A}" presName="node" presStyleLbl="node1" presStyleIdx="2" presStyleCnt="6">
        <dgm:presLayoutVars>
          <dgm:bulletEnabled val="1"/>
        </dgm:presLayoutVars>
      </dgm:prSet>
      <dgm:spPr/>
      <dgm:t>
        <a:bodyPr/>
        <a:lstStyle/>
        <a:p>
          <a:endParaRPr lang="en-US"/>
        </a:p>
      </dgm:t>
    </dgm:pt>
    <dgm:pt modelId="{3F95609E-0B15-48AD-9556-47E972A0019F}" type="pres">
      <dgm:prSet presAssocID="{36815B81-6AD7-4F68-84AC-3BE5753A235F}" presName="sibTrans" presStyleCnt="0"/>
      <dgm:spPr/>
    </dgm:pt>
    <dgm:pt modelId="{EC18A5C1-E410-4791-949C-C1824B727670}" type="pres">
      <dgm:prSet presAssocID="{10FD0B13-A8A3-4EC7-A5A1-DC1E92C2A5C2}" presName="node" presStyleLbl="node1" presStyleIdx="3" presStyleCnt="6">
        <dgm:presLayoutVars>
          <dgm:bulletEnabled val="1"/>
        </dgm:presLayoutVars>
      </dgm:prSet>
      <dgm:spPr/>
      <dgm:t>
        <a:bodyPr/>
        <a:lstStyle/>
        <a:p>
          <a:endParaRPr lang="en-US"/>
        </a:p>
      </dgm:t>
    </dgm:pt>
    <dgm:pt modelId="{25CA2017-6F81-47C3-9A09-0E3B58F66780}" type="pres">
      <dgm:prSet presAssocID="{CB261571-67DB-481A-BFBA-D0BF247ABE85}" presName="sibTrans" presStyleCnt="0"/>
      <dgm:spPr/>
    </dgm:pt>
    <dgm:pt modelId="{17491CE2-5A25-4A46-9795-3D0CABDFF2EB}" type="pres">
      <dgm:prSet presAssocID="{6A0AE74E-4A6A-4ABF-BDFC-2CD0B586F2EB}" presName="node" presStyleLbl="node1" presStyleIdx="4" presStyleCnt="6">
        <dgm:presLayoutVars>
          <dgm:bulletEnabled val="1"/>
        </dgm:presLayoutVars>
      </dgm:prSet>
      <dgm:spPr/>
      <dgm:t>
        <a:bodyPr/>
        <a:lstStyle/>
        <a:p>
          <a:endParaRPr lang="en-US"/>
        </a:p>
      </dgm:t>
    </dgm:pt>
    <dgm:pt modelId="{B6AD7013-1541-463D-BCC9-72815515F4FD}" type="pres">
      <dgm:prSet presAssocID="{8A74E9E8-E962-455E-9253-6DF302EC8B74}" presName="sibTrans" presStyleCnt="0"/>
      <dgm:spPr/>
    </dgm:pt>
    <dgm:pt modelId="{490B9C62-2CA8-4C90-AB4A-964868A31D4A}" type="pres">
      <dgm:prSet presAssocID="{4E8C2432-E2EC-4AFF-9E25-008A7C74E541}" presName="node" presStyleLbl="node1" presStyleIdx="5" presStyleCnt="6">
        <dgm:presLayoutVars>
          <dgm:bulletEnabled val="1"/>
        </dgm:presLayoutVars>
      </dgm:prSet>
      <dgm:spPr/>
      <dgm:t>
        <a:bodyPr/>
        <a:lstStyle/>
        <a:p>
          <a:endParaRPr lang="en-US"/>
        </a:p>
      </dgm:t>
    </dgm:pt>
  </dgm:ptLst>
  <dgm:cxnLst>
    <dgm:cxn modelId="{F8508F65-3592-4F3E-9212-8B6FF954863D}" type="presOf" srcId="{DEA22886-C9A0-48DA-82C2-4671867A7314}" destId="{B6C05D58-3418-464E-A9F3-FA837FF7ECDB}" srcOrd="0" destOrd="0" presId="urn:microsoft.com/office/officeart/2005/8/layout/default"/>
    <dgm:cxn modelId="{ABB83489-3440-4190-A1E8-923C404BD2D1}" type="presOf" srcId="{4E8C2432-E2EC-4AFF-9E25-008A7C74E541}" destId="{490B9C62-2CA8-4C90-AB4A-964868A31D4A}" srcOrd="0" destOrd="0" presId="urn:microsoft.com/office/officeart/2005/8/layout/default"/>
    <dgm:cxn modelId="{72041052-BC8A-45F3-8D77-107370A4EF86}" srcId="{3785E946-7586-4CE7-9101-FEC9F532A7FC}" destId="{9B157D74-85A7-4248-BC6D-64F430209AB6}" srcOrd="1" destOrd="0" parTransId="{555D6117-F6F7-4A84-B3F3-E580B827C7EA}" sibTransId="{8208B80F-66B8-4D85-A220-51E3CC30D870}"/>
    <dgm:cxn modelId="{D2FB22F3-5612-4739-9CE9-6918FBE23F82}" srcId="{3785E946-7586-4CE7-9101-FEC9F532A7FC}" destId="{F5827186-C254-4B74-B8C5-C3BA6A56FB7A}" srcOrd="2" destOrd="0" parTransId="{A9322E34-A136-4437-8584-DA2527A22AAF}" sibTransId="{36815B81-6AD7-4F68-84AC-3BE5753A235F}"/>
    <dgm:cxn modelId="{C1861AAE-2C6A-4302-9350-782A5A2A804C}" type="presOf" srcId="{9B157D74-85A7-4248-BC6D-64F430209AB6}" destId="{9CADD908-4588-4DAB-B4E5-39ABFA5D491F}" srcOrd="0" destOrd="0" presId="urn:microsoft.com/office/officeart/2005/8/layout/default"/>
    <dgm:cxn modelId="{F0889C72-EDAD-4727-A7EA-FE4089B64540}" srcId="{3785E946-7586-4CE7-9101-FEC9F532A7FC}" destId="{10FD0B13-A8A3-4EC7-A5A1-DC1E92C2A5C2}" srcOrd="3" destOrd="0" parTransId="{7E42C7B4-907D-4BF1-A917-807A0850FC91}" sibTransId="{CB261571-67DB-481A-BFBA-D0BF247ABE85}"/>
    <dgm:cxn modelId="{1E3A5067-4141-4CC6-9F16-2D6277104BAA}" type="presOf" srcId="{6A0AE74E-4A6A-4ABF-BDFC-2CD0B586F2EB}" destId="{17491CE2-5A25-4A46-9795-3D0CABDFF2EB}" srcOrd="0" destOrd="0" presId="urn:microsoft.com/office/officeart/2005/8/layout/default"/>
    <dgm:cxn modelId="{0F69854A-CE98-4164-9AA8-2999C6ED4474}" srcId="{3785E946-7586-4CE7-9101-FEC9F532A7FC}" destId="{6A0AE74E-4A6A-4ABF-BDFC-2CD0B586F2EB}" srcOrd="4" destOrd="0" parTransId="{8C167A21-8112-407A-8192-A6170BCA08F5}" sibTransId="{8A74E9E8-E962-455E-9253-6DF302EC8B74}"/>
    <dgm:cxn modelId="{770ACF18-101B-4899-97A5-7AE7C020B53D}" srcId="{3785E946-7586-4CE7-9101-FEC9F532A7FC}" destId="{4E8C2432-E2EC-4AFF-9E25-008A7C74E541}" srcOrd="5" destOrd="0" parTransId="{B24EBC0F-968F-41A6-959F-EDCC6DABC009}" sibTransId="{F7ABE7C6-1A3A-4FE5-A024-F471FF117D95}"/>
    <dgm:cxn modelId="{F154A89D-2051-46A1-9ADF-0BB8185BD762}" type="presOf" srcId="{10FD0B13-A8A3-4EC7-A5A1-DC1E92C2A5C2}" destId="{EC18A5C1-E410-4791-949C-C1824B727670}" srcOrd="0" destOrd="0" presId="urn:microsoft.com/office/officeart/2005/8/layout/default"/>
    <dgm:cxn modelId="{5843412B-0854-4B10-9214-7DF0775F3F20}" type="presOf" srcId="{F5827186-C254-4B74-B8C5-C3BA6A56FB7A}" destId="{574C4379-21B4-4796-9564-B15A6BC43F8B}" srcOrd="0" destOrd="0" presId="urn:microsoft.com/office/officeart/2005/8/layout/default"/>
    <dgm:cxn modelId="{D0F2366E-C94E-4168-BABB-3C6D6957CF6E}" type="presOf" srcId="{3785E946-7586-4CE7-9101-FEC9F532A7FC}" destId="{11F2621C-F952-4ED3-94A4-2FCCE147AE06}" srcOrd="0" destOrd="0" presId="urn:microsoft.com/office/officeart/2005/8/layout/default"/>
    <dgm:cxn modelId="{214182B0-B3DA-4B35-9875-A1971D309816}" srcId="{3785E946-7586-4CE7-9101-FEC9F532A7FC}" destId="{DEA22886-C9A0-48DA-82C2-4671867A7314}" srcOrd="0" destOrd="0" parTransId="{10103D73-6523-41DE-A859-3DC0AB72E174}" sibTransId="{F0213C0B-A90E-4D33-9ED8-76B199924755}"/>
    <dgm:cxn modelId="{85A9DE3A-427D-43DB-82E7-742B4DF0EDAE}" type="presParOf" srcId="{11F2621C-F952-4ED3-94A4-2FCCE147AE06}" destId="{B6C05D58-3418-464E-A9F3-FA837FF7ECDB}" srcOrd="0" destOrd="0" presId="urn:microsoft.com/office/officeart/2005/8/layout/default"/>
    <dgm:cxn modelId="{B1A102D2-B687-4C5A-99BA-B8CA64827604}" type="presParOf" srcId="{11F2621C-F952-4ED3-94A4-2FCCE147AE06}" destId="{34ECEA4B-2959-4AE1-B8ED-500C20A6868F}" srcOrd="1" destOrd="0" presId="urn:microsoft.com/office/officeart/2005/8/layout/default"/>
    <dgm:cxn modelId="{3732CD42-7623-4077-94F5-975ABCA71345}" type="presParOf" srcId="{11F2621C-F952-4ED3-94A4-2FCCE147AE06}" destId="{9CADD908-4588-4DAB-B4E5-39ABFA5D491F}" srcOrd="2" destOrd="0" presId="urn:microsoft.com/office/officeart/2005/8/layout/default"/>
    <dgm:cxn modelId="{772D4A50-3187-485C-83EC-C7736328BF18}" type="presParOf" srcId="{11F2621C-F952-4ED3-94A4-2FCCE147AE06}" destId="{8A3AEFDE-BCEB-44D3-9B72-2B79C43181DD}" srcOrd="3" destOrd="0" presId="urn:microsoft.com/office/officeart/2005/8/layout/default"/>
    <dgm:cxn modelId="{C4553D7A-24BB-4FFB-ADE4-B21B2F229E37}" type="presParOf" srcId="{11F2621C-F952-4ED3-94A4-2FCCE147AE06}" destId="{574C4379-21B4-4796-9564-B15A6BC43F8B}" srcOrd="4" destOrd="0" presId="urn:microsoft.com/office/officeart/2005/8/layout/default"/>
    <dgm:cxn modelId="{B0959A4A-0702-4A0D-9486-779935575524}" type="presParOf" srcId="{11F2621C-F952-4ED3-94A4-2FCCE147AE06}" destId="{3F95609E-0B15-48AD-9556-47E972A0019F}" srcOrd="5" destOrd="0" presId="urn:microsoft.com/office/officeart/2005/8/layout/default"/>
    <dgm:cxn modelId="{5BB846BA-1486-4979-B7C6-92E21D9122E7}" type="presParOf" srcId="{11F2621C-F952-4ED3-94A4-2FCCE147AE06}" destId="{EC18A5C1-E410-4791-949C-C1824B727670}" srcOrd="6" destOrd="0" presId="urn:microsoft.com/office/officeart/2005/8/layout/default"/>
    <dgm:cxn modelId="{42D68A95-8329-44D5-A601-855E25A5CC43}" type="presParOf" srcId="{11F2621C-F952-4ED3-94A4-2FCCE147AE06}" destId="{25CA2017-6F81-47C3-9A09-0E3B58F66780}" srcOrd="7" destOrd="0" presId="urn:microsoft.com/office/officeart/2005/8/layout/default"/>
    <dgm:cxn modelId="{94CA841D-C6C9-4711-B71D-5941AF169C50}" type="presParOf" srcId="{11F2621C-F952-4ED3-94A4-2FCCE147AE06}" destId="{17491CE2-5A25-4A46-9795-3D0CABDFF2EB}" srcOrd="8" destOrd="0" presId="urn:microsoft.com/office/officeart/2005/8/layout/default"/>
    <dgm:cxn modelId="{72760EF6-B5BA-4A2C-A8C1-45A22F42315D}" type="presParOf" srcId="{11F2621C-F952-4ED3-94A4-2FCCE147AE06}" destId="{B6AD7013-1541-463D-BCC9-72815515F4FD}" srcOrd="9" destOrd="0" presId="urn:microsoft.com/office/officeart/2005/8/layout/default"/>
    <dgm:cxn modelId="{0ACB3D8C-8C27-4428-93C8-A429A7357C04}" type="presParOf" srcId="{11F2621C-F952-4ED3-94A4-2FCCE147AE06}" destId="{490B9C62-2CA8-4C90-AB4A-964868A31D4A}"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108C3F-6881-4BC2-B794-7EE724BE82B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298B27D-D51C-4040-A0A6-91CF62B2081A}">
      <dgm:prSet/>
      <dgm:spPr/>
      <dgm:t>
        <a:bodyPr/>
        <a:lstStyle/>
        <a:p>
          <a:r>
            <a:rPr lang="en-IN"/>
            <a:t>Approach</a:t>
          </a:r>
          <a:endParaRPr lang="en-US"/>
        </a:p>
      </dgm:t>
    </dgm:pt>
    <dgm:pt modelId="{04D428B4-41AB-4A55-992D-98DF31A10325}" type="parTrans" cxnId="{AD56A681-0836-4E3F-A31D-9E1AC6224171}">
      <dgm:prSet/>
      <dgm:spPr/>
      <dgm:t>
        <a:bodyPr/>
        <a:lstStyle/>
        <a:p>
          <a:endParaRPr lang="en-US"/>
        </a:p>
      </dgm:t>
    </dgm:pt>
    <dgm:pt modelId="{D925078B-755B-4CD5-8560-A73E1E3656CC}" type="sibTrans" cxnId="{AD56A681-0836-4E3F-A31D-9E1AC6224171}">
      <dgm:prSet/>
      <dgm:spPr/>
      <dgm:t>
        <a:bodyPr/>
        <a:lstStyle/>
        <a:p>
          <a:endParaRPr lang="en-US"/>
        </a:p>
      </dgm:t>
    </dgm:pt>
    <dgm:pt modelId="{40F6BA34-FA50-40BC-B0D5-57C5B83925DC}">
      <dgm:prSet/>
      <dgm:spPr/>
      <dgm:t>
        <a:bodyPr/>
        <a:lstStyle/>
        <a:p>
          <a:r>
            <a:rPr lang="en-IN"/>
            <a:t>Needs</a:t>
          </a:r>
          <a:endParaRPr lang="en-US"/>
        </a:p>
      </dgm:t>
    </dgm:pt>
    <dgm:pt modelId="{126109B2-9F9E-4B16-A612-AFE3C3B101C7}" type="parTrans" cxnId="{E85CE12E-6523-4612-B59C-3CB0A222494A}">
      <dgm:prSet/>
      <dgm:spPr/>
      <dgm:t>
        <a:bodyPr/>
        <a:lstStyle/>
        <a:p>
          <a:endParaRPr lang="en-US"/>
        </a:p>
      </dgm:t>
    </dgm:pt>
    <dgm:pt modelId="{8E2DEBC0-ABB4-41F4-974A-9E6A47B44F3D}" type="sibTrans" cxnId="{E85CE12E-6523-4612-B59C-3CB0A222494A}">
      <dgm:prSet/>
      <dgm:spPr/>
      <dgm:t>
        <a:bodyPr/>
        <a:lstStyle/>
        <a:p>
          <a:endParaRPr lang="en-US"/>
        </a:p>
      </dgm:t>
    </dgm:pt>
    <dgm:pt modelId="{1F859EF9-3FDC-42FA-9618-84A5F16718E6}">
      <dgm:prSet/>
      <dgm:spPr/>
      <dgm:t>
        <a:bodyPr/>
        <a:lstStyle/>
        <a:p>
          <a:r>
            <a:rPr lang="en-IN"/>
            <a:t>Communication</a:t>
          </a:r>
          <a:endParaRPr lang="en-US"/>
        </a:p>
      </dgm:t>
    </dgm:pt>
    <dgm:pt modelId="{474FCD52-416F-4560-B79B-41B0CC9282BD}" type="parTrans" cxnId="{766F1D16-6469-4733-A05F-F288EC2BE243}">
      <dgm:prSet/>
      <dgm:spPr/>
      <dgm:t>
        <a:bodyPr/>
        <a:lstStyle/>
        <a:p>
          <a:endParaRPr lang="en-US"/>
        </a:p>
      </dgm:t>
    </dgm:pt>
    <dgm:pt modelId="{A96F26F8-002C-4F63-A557-B82018690173}" type="sibTrans" cxnId="{766F1D16-6469-4733-A05F-F288EC2BE243}">
      <dgm:prSet/>
      <dgm:spPr/>
      <dgm:t>
        <a:bodyPr/>
        <a:lstStyle/>
        <a:p>
          <a:endParaRPr lang="en-US"/>
        </a:p>
      </dgm:t>
    </dgm:pt>
    <dgm:pt modelId="{F3ACBB91-3802-4FD7-934F-AF79D4CFA25D}" type="pres">
      <dgm:prSet presAssocID="{19108C3F-6881-4BC2-B794-7EE724BE82B7}" presName="linear" presStyleCnt="0">
        <dgm:presLayoutVars>
          <dgm:animLvl val="lvl"/>
          <dgm:resizeHandles val="exact"/>
        </dgm:presLayoutVars>
      </dgm:prSet>
      <dgm:spPr/>
      <dgm:t>
        <a:bodyPr/>
        <a:lstStyle/>
        <a:p>
          <a:endParaRPr lang="en-US"/>
        </a:p>
      </dgm:t>
    </dgm:pt>
    <dgm:pt modelId="{325F9035-A4CD-4593-AAFE-C34F8FCDA9D2}" type="pres">
      <dgm:prSet presAssocID="{3298B27D-D51C-4040-A0A6-91CF62B2081A}" presName="parentText" presStyleLbl="node1" presStyleIdx="0" presStyleCnt="3">
        <dgm:presLayoutVars>
          <dgm:chMax val="0"/>
          <dgm:bulletEnabled val="1"/>
        </dgm:presLayoutVars>
      </dgm:prSet>
      <dgm:spPr/>
      <dgm:t>
        <a:bodyPr/>
        <a:lstStyle/>
        <a:p>
          <a:endParaRPr lang="en-US"/>
        </a:p>
      </dgm:t>
    </dgm:pt>
    <dgm:pt modelId="{66D1A626-9A14-4CB0-8B79-9575273928CE}" type="pres">
      <dgm:prSet presAssocID="{D925078B-755B-4CD5-8560-A73E1E3656CC}" presName="spacer" presStyleCnt="0"/>
      <dgm:spPr/>
    </dgm:pt>
    <dgm:pt modelId="{4981EA45-DF73-4E30-BDBC-3001C876AB66}" type="pres">
      <dgm:prSet presAssocID="{40F6BA34-FA50-40BC-B0D5-57C5B83925DC}" presName="parentText" presStyleLbl="node1" presStyleIdx="1" presStyleCnt="3">
        <dgm:presLayoutVars>
          <dgm:chMax val="0"/>
          <dgm:bulletEnabled val="1"/>
        </dgm:presLayoutVars>
      </dgm:prSet>
      <dgm:spPr/>
      <dgm:t>
        <a:bodyPr/>
        <a:lstStyle/>
        <a:p>
          <a:endParaRPr lang="en-US"/>
        </a:p>
      </dgm:t>
    </dgm:pt>
    <dgm:pt modelId="{2B25311C-FB3D-40B5-B6A2-B2C374782204}" type="pres">
      <dgm:prSet presAssocID="{8E2DEBC0-ABB4-41F4-974A-9E6A47B44F3D}" presName="spacer" presStyleCnt="0"/>
      <dgm:spPr/>
    </dgm:pt>
    <dgm:pt modelId="{DD115BDB-229E-4F37-BAFC-7AF377D3EF49}" type="pres">
      <dgm:prSet presAssocID="{1F859EF9-3FDC-42FA-9618-84A5F16718E6}" presName="parentText" presStyleLbl="node1" presStyleIdx="2" presStyleCnt="3">
        <dgm:presLayoutVars>
          <dgm:chMax val="0"/>
          <dgm:bulletEnabled val="1"/>
        </dgm:presLayoutVars>
      </dgm:prSet>
      <dgm:spPr/>
      <dgm:t>
        <a:bodyPr/>
        <a:lstStyle/>
        <a:p>
          <a:endParaRPr lang="en-US"/>
        </a:p>
      </dgm:t>
    </dgm:pt>
  </dgm:ptLst>
  <dgm:cxnLst>
    <dgm:cxn modelId="{C3308286-AE02-45FF-A3F4-9BDF88154D4B}" type="presOf" srcId="{1F859EF9-3FDC-42FA-9618-84A5F16718E6}" destId="{DD115BDB-229E-4F37-BAFC-7AF377D3EF49}" srcOrd="0" destOrd="0" presId="urn:microsoft.com/office/officeart/2005/8/layout/vList2"/>
    <dgm:cxn modelId="{E85CE12E-6523-4612-B59C-3CB0A222494A}" srcId="{19108C3F-6881-4BC2-B794-7EE724BE82B7}" destId="{40F6BA34-FA50-40BC-B0D5-57C5B83925DC}" srcOrd="1" destOrd="0" parTransId="{126109B2-9F9E-4B16-A612-AFE3C3B101C7}" sibTransId="{8E2DEBC0-ABB4-41F4-974A-9E6A47B44F3D}"/>
    <dgm:cxn modelId="{AD56A681-0836-4E3F-A31D-9E1AC6224171}" srcId="{19108C3F-6881-4BC2-B794-7EE724BE82B7}" destId="{3298B27D-D51C-4040-A0A6-91CF62B2081A}" srcOrd="0" destOrd="0" parTransId="{04D428B4-41AB-4A55-992D-98DF31A10325}" sibTransId="{D925078B-755B-4CD5-8560-A73E1E3656CC}"/>
    <dgm:cxn modelId="{AAE93C4F-0A53-4C05-9162-B88A2801B60C}" type="presOf" srcId="{40F6BA34-FA50-40BC-B0D5-57C5B83925DC}" destId="{4981EA45-DF73-4E30-BDBC-3001C876AB66}" srcOrd="0" destOrd="0" presId="urn:microsoft.com/office/officeart/2005/8/layout/vList2"/>
    <dgm:cxn modelId="{FABAD5F5-823C-4487-9AA3-26FFB8A54D8F}" type="presOf" srcId="{19108C3F-6881-4BC2-B794-7EE724BE82B7}" destId="{F3ACBB91-3802-4FD7-934F-AF79D4CFA25D}" srcOrd="0" destOrd="0" presId="urn:microsoft.com/office/officeart/2005/8/layout/vList2"/>
    <dgm:cxn modelId="{EC8E004A-AD49-44C7-BCD5-FE7CAE4D571A}" type="presOf" srcId="{3298B27D-D51C-4040-A0A6-91CF62B2081A}" destId="{325F9035-A4CD-4593-AAFE-C34F8FCDA9D2}" srcOrd="0" destOrd="0" presId="urn:microsoft.com/office/officeart/2005/8/layout/vList2"/>
    <dgm:cxn modelId="{766F1D16-6469-4733-A05F-F288EC2BE243}" srcId="{19108C3F-6881-4BC2-B794-7EE724BE82B7}" destId="{1F859EF9-3FDC-42FA-9618-84A5F16718E6}" srcOrd="2" destOrd="0" parTransId="{474FCD52-416F-4560-B79B-41B0CC9282BD}" sibTransId="{A96F26F8-002C-4F63-A557-B82018690173}"/>
    <dgm:cxn modelId="{87ABEAB3-3734-472F-A9ED-E0FCFAB0389E}" type="presParOf" srcId="{F3ACBB91-3802-4FD7-934F-AF79D4CFA25D}" destId="{325F9035-A4CD-4593-AAFE-C34F8FCDA9D2}" srcOrd="0" destOrd="0" presId="urn:microsoft.com/office/officeart/2005/8/layout/vList2"/>
    <dgm:cxn modelId="{AFF4D519-B234-41FE-B669-39E78C8CC9A2}" type="presParOf" srcId="{F3ACBB91-3802-4FD7-934F-AF79D4CFA25D}" destId="{66D1A626-9A14-4CB0-8B79-9575273928CE}" srcOrd="1" destOrd="0" presId="urn:microsoft.com/office/officeart/2005/8/layout/vList2"/>
    <dgm:cxn modelId="{14B52CC2-CBCC-4888-90AE-C2BA5A879C79}" type="presParOf" srcId="{F3ACBB91-3802-4FD7-934F-AF79D4CFA25D}" destId="{4981EA45-DF73-4E30-BDBC-3001C876AB66}" srcOrd="2" destOrd="0" presId="urn:microsoft.com/office/officeart/2005/8/layout/vList2"/>
    <dgm:cxn modelId="{10904C5F-103E-48A2-9ACF-AC139A6CC521}" type="presParOf" srcId="{F3ACBB91-3802-4FD7-934F-AF79D4CFA25D}" destId="{2B25311C-FB3D-40B5-B6A2-B2C374782204}" srcOrd="3" destOrd="0" presId="urn:microsoft.com/office/officeart/2005/8/layout/vList2"/>
    <dgm:cxn modelId="{9CB3000A-3F94-4052-80EF-060399C344B2}" type="presParOf" srcId="{F3ACBB91-3802-4FD7-934F-AF79D4CFA25D}" destId="{DD115BDB-229E-4F37-BAFC-7AF377D3EF4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58C427-82B8-407D-84A3-903FE3A301D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378EDD3-F3E1-415A-A120-B7E5BAA2C38D}">
      <dgm:prSet/>
      <dgm:spPr/>
      <dgm:t>
        <a:bodyPr/>
        <a:lstStyle/>
        <a:p>
          <a:r>
            <a:rPr lang="en-IN" b="0" i="0"/>
            <a:t>Behavioral Segmentation</a:t>
          </a:r>
          <a:endParaRPr lang="en-US"/>
        </a:p>
      </dgm:t>
    </dgm:pt>
    <dgm:pt modelId="{0E4033EC-D54B-4A1C-9708-761CE6C4EAA5}" type="parTrans" cxnId="{ECB67B3B-C017-46C6-8316-1CA05458BB9D}">
      <dgm:prSet/>
      <dgm:spPr/>
      <dgm:t>
        <a:bodyPr/>
        <a:lstStyle/>
        <a:p>
          <a:endParaRPr lang="en-US"/>
        </a:p>
      </dgm:t>
    </dgm:pt>
    <dgm:pt modelId="{FB5864E2-D0AD-47BA-A189-0709248C06EE}" type="sibTrans" cxnId="{ECB67B3B-C017-46C6-8316-1CA05458BB9D}">
      <dgm:prSet/>
      <dgm:spPr/>
      <dgm:t>
        <a:bodyPr/>
        <a:lstStyle/>
        <a:p>
          <a:endParaRPr lang="en-US"/>
        </a:p>
      </dgm:t>
    </dgm:pt>
    <dgm:pt modelId="{DA8AA695-D450-423D-9174-83DAE753F645}">
      <dgm:prSet/>
      <dgm:spPr/>
      <dgm:t>
        <a:bodyPr/>
        <a:lstStyle/>
        <a:p>
          <a:r>
            <a:rPr lang="en-IN" b="0" i="0"/>
            <a:t>Psychographic Segmentation</a:t>
          </a:r>
          <a:endParaRPr lang="en-US"/>
        </a:p>
      </dgm:t>
    </dgm:pt>
    <dgm:pt modelId="{CFA7ADF0-415C-4B59-A1A8-A61697F7AFBB}" type="parTrans" cxnId="{509CB465-420C-4A0C-BAEE-6B65816C8A43}">
      <dgm:prSet/>
      <dgm:spPr/>
      <dgm:t>
        <a:bodyPr/>
        <a:lstStyle/>
        <a:p>
          <a:endParaRPr lang="en-US"/>
        </a:p>
      </dgm:t>
    </dgm:pt>
    <dgm:pt modelId="{A54C2BAD-FF8E-4437-A36D-80E396066A5F}" type="sibTrans" cxnId="{509CB465-420C-4A0C-BAEE-6B65816C8A43}">
      <dgm:prSet/>
      <dgm:spPr/>
      <dgm:t>
        <a:bodyPr/>
        <a:lstStyle/>
        <a:p>
          <a:endParaRPr lang="en-US"/>
        </a:p>
      </dgm:t>
    </dgm:pt>
    <dgm:pt modelId="{5BBE5D96-AB8A-4948-A0D2-F0B72379D973}">
      <dgm:prSet/>
      <dgm:spPr/>
      <dgm:t>
        <a:bodyPr/>
        <a:lstStyle/>
        <a:p>
          <a:r>
            <a:rPr lang="en-IN" b="0" i="0"/>
            <a:t>Demographic Segmentation</a:t>
          </a:r>
          <a:endParaRPr lang="en-US"/>
        </a:p>
      </dgm:t>
    </dgm:pt>
    <dgm:pt modelId="{CBCCE131-C6E5-45F1-8ED3-4DC5E3F66CA9}" type="parTrans" cxnId="{D86313A6-9D24-451B-B9B9-C71F2912C711}">
      <dgm:prSet/>
      <dgm:spPr/>
      <dgm:t>
        <a:bodyPr/>
        <a:lstStyle/>
        <a:p>
          <a:endParaRPr lang="en-US"/>
        </a:p>
      </dgm:t>
    </dgm:pt>
    <dgm:pt modelId="{4321D627-0F73-489E-AFBB-81D1C934C7FB}" type="sibTrans" cxnId="{D86313A6-9D24-451B-B9B9-C71F2912C711}">
      <dgm:prSet/>
      <dgm:spPr/>
      <dgm:t>
        <a:bodyPr/>
        <a:lstStyle/>
        <a:p>
          <a:endParaRPr lang="en-US"/>
        </a:p>
      </dgm:t>
    </dgm:pt>
    <dgm:pt modelId="{5FCE06AD-525C-4735-8281-D4F385D32BAC}">
      <dgm:prSet/>
      <dgm:spPr/>
      <dgm:t>
        <a:bodyPr/>
        <a:lstStyle/>
        <a:p>
          <a:r>
            <a:rPr lang="en-IN" b="0" i="0"/>
            <a:t>Geographic Segmentation</a:t>
          </a:r>
          <a:endParaRPr lang="en-US"/>
        </a:p>
      </dgm:t>
    </dgm:pt>
    <dgm:pt modelId="{6D8FD34E-D49D-4C17-9949-7288553CBD0B}" type="parTrans" cxnId="{D035D881-E536-4C67-B693-2F025EF95586}">
      <dgm:prSet/>
      <dgm:spPr/>
      <dgm:t>
        <a:bodyPr/>
        <a:lstStyle/>
        <a:p>
          <a:endParaRPr lang="en-US"/>
        </a:p>
      </dgm:t>
    </dgm:pt>
    <dgm:pt modelId="{1FA78E73-1F49-436B-B2A8-FD8F73177048}" type="sibTrans" cxnId="{D035D881-E536-4C67-B693-2F025EF95586}">
      <dgm:prSet/>
      <dgm:spPr/>
      <dgm:t>
        <a:bodyPr/>
        <a:lstStyle/>
        <a:p>
          <a:endParaRPr lang="en-US"/>
        </a:p>
      </dgm:t>
    </dgm:pt>
    <dgm:pt modelId="{B72371DE-8607-4BCB-AD9F-A820522CAA14}">
      <dgm:prSet/>
      <dgm:spPr/>
      <dgm:t>
        <a:bodyPr/>
        <a:lstStyle/>
        <a:p>
          <a:r>
            <a:rPr lang="en-IN" b="0" i="0"/>
            <a:t>Firmographic Segmentation</a:t>
          </a:r>
          <a:endParaRPr lang="en-US"/>
        </a:p>
      </dgm:t>
    </dgm:pt>
    <dgm:pt modelId="{2C5CCB09-4F3C-4A70-870A-D9515DF41AF2}" type="parTrans" cxnId="{ADDBCF08-76FD-4907-83E3-580F4BFEBBAF}">
      <dgm:prSet/>
      <dgm:spPr/>
      <dgm:t>
        <a:bodyPr/>
        <a:lstStyle/>
        <a:p>
          <a:endParaRPr lang="en-US"/>
        </a:p>
      </dgm:t>
    </dgm:pt>
    <dgm:pt modelId="{3375CACB-DDDA-40F8-8C5D-37DD8F945943}" type="sibTrans" cxnId="{ADDBCF08-76FD-4907-83E3-580F4BFEBBAF}">
      <dgm:prSet/>
      <dgm:spPr/>
      <dgm:t>
        <a:bodyPr/>
        <a:lstStyle/>
        <a:p>
          <a:endParaRPr lang="en-US"/>
        </a:p>
      </dgm:t>
    </dgm:pt>
    <dgm:pt modelId="{BB377794-E0DA-443B-AB9C-6F2E3E241776}" type="pres">
      <dgm:prSet presAssocID="{0C58C427-82B8-407D-84A3-903FE3A301D0}" presName="vert0" presStyleCnt="0">
        <dgm:presLayoutVars>
          <dgm:dir/>
          <dgm:animOne val="branch"/>
          <dgm:animLvl val="lvl"/>
        </dgm:presLayoutVars>
      </dgm:prSet>
      <dgm:spPr/>
      <dgm:t>
        <a:bodyPr/>
        <a:lstStyle/>
        <a:p>
          <a:endParaRPr lang="en-US"/>
        </a:p>
      </dgm:t>
    </dgm:pt>
    <dgm:pt modelId="{9FAE3645-E9C9-4E8D-A4CB-10A1D871BADE}" type="pres">
      <dgm:prSet presAssocID="{4378EDD3-F3E1-415A-A120-B7E5BAA2C38D}" presName="thickLine" presStyleLbl="alignNode1" presStyleIdx="0" presStyleCnt="5"/>
      <dgm:spPr/>
    </dgm:pt>
    <dgm:pt modelId="{D8C46382-6595-42EB-AF62-39E347C4FD7A}" type="pres">
      <dgm:prSet presAssocID="{4378EDD3-F3E1-415A-A120-B7E5BAA2C38D}" presName="horz1" presStyleCnt="0"/>
      <dgm:spPr/>
    </dgm:pt>
    <dgm:pt modelId="{5C22A986-3A98-4B86-B835-6D03DB0DE15D}" type="pres">
      <dgm:prSet presAssocID="{4378EDD3-F3E1-415A-A120-B7E5BAA2C38D}" presName="tx1" presStyleLbl="revTx" presStyleIdx="0" presStyleCnt="5"/>
      <dgm:spPr/>
      <dgm:t>
        <a:bodyPr/>
        <a:lstStyle/>
        <a:p>
          <a:endParaRPr lang="en-US"/>
        </a:p>
      </dgm:t>
    </dgm:pt>
    <dgm:pt modelId="{80A881D0-6833-457C-8F83-7DDE0739EB82}" type="pres">
      <dgm:prSet presAssocID="{4378EDD3-F3E1-415A-A120-B7E5BAA2C38D}" presName="vert1" presStyleCnt="0"/>
      <dgm:spPr/>
    </dgm:pt>
    <dgm:pt modelId="{693DDBF9-13E3-444C-98CB-3D269F1E4894}" type="pres">
      <dgm:prSet presAssocID="{DA8AA695-D450-423D-9174-83DAE753F645}" presName="thickLine" presStyleLbl="alignNode1" presStyleIdx="1" presStyleCnt="5"/>
      <dgm:spPr/>
    </dgm:pt>
    <dgm:pt modelId="{13DD177B-589F-4550-B7D5-ED222BE89A02}" type="pres">
      <dgm:prSet presAssocID="{DA8AA695-D450-423D-9174-83DAE753F645}" presName="horz1" presStyleCnt="0"/>
      <dgm:spPr/>
    </dgm:pt>
    <dgm:pt modelId="{793CBA2F-0110-4421-88EE-9027225D2C88}" type="pres">
      <dgm:prSet presAssocID="{DA8AA695-D450-423D-9174-83DAE753F645}" presName="tx1" presStyleLbl="revTx" presStyleIdx="1" presStyleCnt="5"/>
      <dgm:spPr/>
      <dgm:t>
        <a:bodyPr/>
        <a:lstStyle/>
        <a:p>
          <a:endParaRPr lang="en-US"/>
        </a:p>
      </dgm:t>
    </dgm:pt>
    <dgm:pt modelId="{C5C3C2A9-5B05-4416-9C94-6B4C09125746}" type="pres">
      <dgm:prSet presAssocID="{DA8AA695-D450-423D-9174-83DAE753F645}" presName="vert1" presStyleCnt="0"/>
      <dgm:spPr/>
    </dgm:pt>
    <dgm:pt modelId="{20A22795-9CF8-4AA7-83D3-DA47DB8E5C64}" type="pres">
      <dgm:prSet presAssocID="{5BBE5D96-AB8A-4948-A0D2-F0B72379D973}" presName="thickLine" presStyleLbl="alignNode1" presStyleIdx="2" presStyleCnt="5"/>
      <dgm:spPr/>
    </dgm:pt>
    <dgm:pt modelId="{632C7087-7408-4605-844B-B220F34734C0}" type="pres">
      <dgm:prSet presAssocID="{5BBE5D96-AB8A-4948-A0D2-F0B72379D973}" presName="horz1" presStyleCnt="0"/>
      <dgm:spPr/>
    </dgm:pt>
    <dgm:pt modelId="{B8C9BB65-13C3-4C29-8020-E4D1B83A7969}" type="pres">
      <dgm:prSet presAssocID="{5BBE5D96-AB8A-4948-A0D2-F0B72379D973}" presName="tx1" presStyleLbl="revTx" presStyleIdx="2" presStyleCnt="5"/>
      <dgm:spPr/>
      <dgm:t>
        <a:bodyPr/>
        <a:lstStyle/>
        <a:p>
          <a:endParaRPr lang="en-US"/>
        </a:p>
      </dgm:t>
    </dgm:pt>
    <dgm:pt modelId="{C7E66F36-F568-4E77-90E8-3834717E3E93}" type="pres">
      <dgm:prSet presAssocID="{5BBE5D96-AB8A-4948-A0D2-F0B72379D973}" presName="vert1" presStyleCnt="0"/>
      <dgm:spPr/>
    </dgm:pt>
    <dgm:pt modelId="{C27279C4-DEE8-4672-B9B8-9087FCD46E5A}" type="pres">
      <dgm:prSet presAssocID="{5FCE06AD-525C-4735-8281-D4F385D32BAC}" presName="thickLine" presStyleLbl="alignNode1" presStyleIdx="3" presStyleCnt="5"/>
      <dgm:spPr/>
    </dgm:pt>
    <dgm:pt modelId="{B7A32EE4-F957-41A4-BD61-5E8DA472891A}" type="pres">
      <dgm:prSet presAssocID="{5FCE06AD-525C-4735-8281-D4F385D32BAC}" presName="horz1" presStyleCnt="0"/>
      <dgm:spPr/>
    </dgm:pt>
    <dgm:pt modelId="{5B7271E5-165D-470B-B66C-A22B9B27552D}" type="pres">
      <dgm:prSet presAssocID="{5FCE06AD-525C-4735-8281-D4F385D32BAC}" presName="tx1" presStyleLbl="revTx" presStyleIdx="3" presStyleCnt="5"/>
      <dgm:spPr/>
      <dgm:t>
        <a:bodyPr/>
        <a:lstStyle/>
        <a:p>
          <a:endParaRPr lang="en-US"/>
        </a:p>
      </dgm:t>
    </dgm:pt>
    <dgm:pt modelId="{AEE2D12B-905F-4CA1-A2DE-60AFF3FF62B4}" type="pres">
      <dgm:prSet presAssocID="{5FCE06AD-525C-4735-8281-D4F385D32BAC}" presName="vert1" presStyleCnt="0"/>
      <dgm:spPr/>
    </dgm:pt>
    <dgm:pt modelId="{E1084AF1-0797-4BFA-A094-2AC816A13075}" type="pres">
      <dgm:prSet presAssocID="{B72371DE-8607-4BCB-AD9F-A820522CAA14}" presName="thickLine" presStyleLbl="alignNode1" presStyleIdx="4" presStyleCnt="5"/>
      <dgm:spPr/>
    </dgm:pt>
    <dgm:pt modelId="{2B7E4998-69D2-4F00-A290-9FAAD4D12027}" type="pres">
      <dgm:prSet presAssocID="{B72371DE-8607-4BCB-AD9F-A820522CAA14}" presName="horz1" presStyleCnt="0"/>
      <dgm:spPr/>
    </dgm:pt>
    <dgm:pt modelId="{0183E793-73B6-40AB-BB3A-1B87C32114C9}" type="pres">
      <dgm:prSet presAssocID="{B72371DE-8607-4BCB-AD9F-A820522CAA14}" presName="tx1" presStyleLbl="revTx" presStyleIdx="4" presStyleCnt="5"/>
      <dgm:spPr/>
      <dgm:t>
        <a:bodyPr/>
        <a:lstStyle/>
        <a:p>
          <a:endParaRPr lang="en-US"/>
        </a:p>
      </dgm:t>
    </dgm:pt>
    <dgm:pt modelId="{BCCE48AC-7121-4B2C-A130-D20B73346808}" type="pres">
      <dgm:prSet presAssocID="{B72371DE-8607-4BCB-AD9F-A820522CAA14}" presName="vert1" presStyleCnt="0"/>
      <dgm:spPr/>
    </dgm:pt>
  </dgm:ptLst>
  <dgm:cxnLst>
    <dgm:cxn modelId="{ADDBCF08-76FD-4907-83E3-580F4BFEBBAF}" srcId="{0C58C427-82B8-407D-84A3-903FE3A301D0}" destId="{B72371DE-8607-4BCB-AD9F-A820522CAA14}" srcOrd="4" destOrd="0" parTransId="{2C5CCB09-4F3C-4A70-870A-D9515DF41AF2}" sibTransId="{3375CACB-DDDA-40F8-8C5D-37DD8F945943}"/>
    <dgm:cxn modelId="{D86313A6-9D24-451B-B9B9-C71F2912C711}" srcId="{0C58C427-82B8-407D-84A3-903FE3A301D0}" destId="{5BBE5D96-AB8A-4948-A0D2-F0B72379D973}" srcOrd="2" destOrd="0" parTransId="{CBCCE131-C6E5-45F1-8ED3-4DC5E3F66CA9}" sibTransId="{4321D627-0F73-489E-AFBB-81D1C934C7FB}"/>
    <dgm:cxn modelId="{ECB67B3B-C017-46C6-8316-1CA05458BB9D}" srcId="{0C58C427-82B8-407D-84A3-903FE3A301D0}" destId="{4378EDD3-F3E1-415A-A120-B7E5BAA2C38D}" srcOrd="0" destOrd="0" parTransId="{0E4033EC-D54B-4A1C-9708-761CE6C4EAA5}" sibTransId="{FB5864E2-D0AD-47BA-A189-0709248C06EE}"/>
    <dgm:cxn modelId="{A4F403C2-2FC8-449C-BA3D-DA3C9FC16B1D}" type="presOf" srcId="{DA8AA695-D450-423D-9174-83DAE753F645}" destId="{793CBA2F-0110-4421-88EE-9027225D2C88}" srcOrd="0" destOrd="0" presId="urn:microsoft.com/office/officeart/2008/layout/LinedList"/>
    <dgm:cxn modelId="{509CB465-420C-4A0C-BAEE-6B65816C8A43}" srcId="{0C58C427-82B8-407D-84A3-903FE3A301D0}" destId="{DA8AA695-D450-423D-9174-83DAE753F645}" srcOrd="1" destOrd="0" parTransId="{CFA7ADF0-415C-4B59-A1A8-A61697F7AFBB}" sibTransId="{A54C2BAD-FF8E-4437-A36D-80E396066A5F}"/>
    <dgm:cxn modelId="{57073050-F909-42D2-897E-3FA8AFE7B059}" type="presOf" srcId="{B72371DE-8607-4BCB-AD9F-A820522CAA14}" destId="{0183E793-73B6-40AB-BB3A-1B87C32114C9}" srcOrd="0" destOrd="0" presId="urn:microsoft.com/office/officeart/2008/layout/LinedList"/>
    <dgm:cxn modelId="{E15D6655-EBE6-4534-9A7C-B53EDAA1A596}" type="presOf" srcId="{5FCE06AD-525C-4735-8281-D4F385D32BAC}" destId="{5B7271E5-165D-470B-B66C-A22B9B27552D}" srcOrd="0" destOrd="0" presId="urn:microsoft.com/office/officeart/2008/layout/LinedList"/>
    <dgm:cxn modelId="{D035D881-E536-4C67-B693-2F025EF95586}" srcId="{0C58C427-82B8-407D-84A3-903FE3A301D0}" destId="{5FCE06AD-525C-4735-8281-D4F385D32BAC}" srcOrd="3" destOrd="0" parTransId="{6D8FD34E-D49D-4C17-9949-7288553CBD0B}" sibTransId="{1FA78E73-1F49-436B-B2A8-FD8F73177048}"/>
    <dgm:cxn modelId="{09E788C3-AB8D-43E8-A98C-70A5797A7AFE}" type="presOf" srcId="{0C58C427-82B8-407D-84A3-903FE3A301D0}" destId="{BB377794-E0DA-443B-AB9C-6F2E3E241776}" srcOrd="0" destOrd="0" presId="urn:microsoft.com/office/officeart/2008/layout/LinedList"/>
    <dgm:cxn modelId="{0360E617-DE41-4196-8451-2582F9BC8B64}" type="presOf" srcId="{4378EDD3-F3E1-415A-A120-B7E5BAA2C38D}" destId="{5C22A986-3A98-4B86-B835-6D03DB0DE15D}" srcOrd="0" destOrd="0" presId="urn:microsoft.com/office/officeart/2008/layout/LinedList"/>
    <dgm:cxn modelId="{8558ADAA-4BE1-4067-BF87-28DB4D42127C}" type="presOf" srcId="{5BBE5D96-AB8A-4948-A0D2-F0B72379D973}" destId="{B8C9BB65-13C3-4C29-8020-E4D1B83A7969}" srcOrd="0" destOrd="0" presId="urn:microsoft.com/office/officeart/2008/layout/LinedList"/>
    <dgm:cxn modelId="{BCADD7F8-62A0-4252-9076-A97A1F870292}" type="presParOf" srcId="{BB377794-E0DA-443B-AB9C-6F2E3E241776}" destId="{9FAE3645-E9C9-4E8D-A4CB-10A1D871BADE}" srcOrd="0" destOrd="0" presId="urn:microsoft.com/office/officeart/2008/layout/LinedList"/>
    <dgm:cxn modelId="{98B0A462-E757-4038-BBE5-5EC793A2AB54}" type="presParOf" srcId="{BB377794-E0DA-443B-AB9C-6F2E3E241776}" destId="{D8C46382-6595-42EB-AF62-39E347C4FD7A}" srcOrd="1" destOrd="0" presId="urn:microsoft.com/office/officeart/2008/layout/LinedList"/>
    <dgm:cxn modelId="{8FD70EE0-AB2F-42A4-8F30-96CEEA4CB5DD}" type="presParOf" srcId="{D8C46382-6595-42EB-AF62-39E347C4FD7A}" destId="{5C22A986-3A98-4B86-B835-6D03DB0DE15D}" srcOrd="0" destOrd="0" presId="urn:microsoft.com/office/officeart/2008/layout/LinedList"/>
    <dgm:cxn modelId="{E44D80A6-09F8-40AD-8530-933FB5EE65B9}" type="presParOf" srcId="{D8C46382-6595-42EB-AF62-39E347C4FD7A}" destId="{80A881D0-6833-457C-8F83-7DDE0739EB82}" srcOrd="1" destOrd="0" presId="urn:microsoft.com/office/officeart/2008/layout/LinedList"/>
    <dgm:cxn modelId="{A3C91945-9834-431B-9C4B-EB63EA7E66A7}" type="presParOf" srcId="{BB377794-E0DA-443B-AB9C-6F2E3E241776}" destId="{693DDBF9-13E3-444C-98CB-3D269F1E4894}" srcOrd="2" destOrd="0" presId="urn:microsoft.com/office/officeart/2008/layout/LinedList"/>
    <dgm:cxn modelId="{7D9623BC-8465-4F33-80B4-64C0569B4E56}" type="presParOf" srcId="{BB377794-E0DA-443B-AB9C-6F2E3E241776}" destId="{13DD177B-589F-4550-B7D5-ED222BE89A02}" srcOrd="3" destOrd="0" presId="urn:microsoft.com/office/officeart/2008/layout/LinedList"/>
    <dgm:cxn modelId="{45C58EB4-5664-4F9D-AE2E-8E9E2AEC37C8}" type="presParOf" srcId="{13DD177B-589F-4550-B7D5-ED222BE89A02}" destId="{793CBA2F-0110-4421-88EE-9027225D2C88}" srcOrd="0" destOrd="0" presId="urn:microsoft.com/office/officeart/2008/layout/LinedList"/>
    <dgm:cxn modelId="{FBF497C1-9AB3-46A2-9AAA-30A2F2FC938B}" type="presParOf" srcId="{13DD177B-589F-4550-B7D5-ED222BE89A02}" destId="{C5C3C2A9-5B05-4416-9C94-6B4C09125746}" srcOrd="1" destOrd="0" presId="urn:microsoft.com/office/officeart/2008/layout/LinedList"/>
    <dgm:cxn modelId="{5FA9EBF1-0DC1-4AC0-BD23-B227903934A0}" type="presParOf" srcId="{BB377794-E0DA-443B-AB9C-6F2E3E241776}" destId="{20A22795-9CF8-4AA7-83D3-DA47DB8E5C64}" srcOrd="4" destOrd="0" presId="urn:microsoft.com/office/officeart/2008/layout/LinedList"/>
    <dgm:cxn modelId="{D32FAAE2-4E8E-4B09-BA33-A022B5B176F8}" type="presParOf" srcId="{BB377794-E0DA-443B-AB9C-6F2E3E241776}" destId="{632C7087-7408-4605-844B-B220F34734C0}" srcOrd="5" destOrd="0" presId="urn:microsoft.com/office/officeart/2008/layout/LinedList"/>
    <dgm:cxn modelId="{A06418BD-7C15-4DA6-8553-A906CBE21DAE}" type="presParOf" srcId="{632C7087-7408-4605-844B-B220F34734C0}" destId="{B8C9BB65-13C3-4C29-8020-E4D1B83A7969}" srcOrd="0" destOrd="0" presId="urn:microsoft.com/office/officeart/2008/layout/LinedList"/>
    <dgm:cxn modelId="{2025B66D-9B15-4733-8CDD-FF8B48E9B735}" type="presParOf" srcId="{632C7087-7408-4605-844B-B220F34734C0}" destId="{C7E66F36-F568-4E77-90E8-3834717E3E93}" srcOrd="1" destOrd="0" presId="urn:microsoft.com/office/officeart/2008/layout/LinedList"/>
    <dgm:cxn modelId="{92135F53-39EA-4A43-A503-380B4D9C48FC}" type="presParOf" srcId="{BB377794-E0DA-443B-AB9C-6F2E3E241776}" destId="{C27279C4-DEE8-4672-B9B8-9087FCD46E5A}" srcOrd="6" destOrd="0" presId="urn:microsoft.com/office/officeart/2008/layout/LinedList"/>
    <dgm:cxn modelId="{B397C3AC-2AB2-4A0A-8295-858D977AB1C9}" type="presParOf" srcId="{BB377794-E0DA-443B-AB9C-6F2E3E241776}" destId="{B7A32EE4-F957-41A4-BD61-5E8DA472891A}" srcOrd="7" destOrd="0" presId="urn:microsoft.com/office/officeart/2008/layout/LinedList"/>
    <dgm:cxn modelId="{C81EF07E-49B5-415E-9879-2CC3C9B86FCF}" type="presParOf" srcId="{B7A32EE4-F957-41A4-BD61-5E8DA472891A}" destId="{5B7271E5-165D-470B-B66C-A22B9B27552D}" srcOrd="0" destOrd="0" presId="urn:microsoft.com/office/officeart/2008/layout/LinedList"/>
    <dgm:cxn modelId="{610F4139-C5BB-4689-870B-28B5DAEA2424}" type="presParOf" srcId="{B7A32EE4-F957-41A4-BD61-5E8DA472891A}" destId="{AEE2D12B-905F-4CA1-A2DE-60AFF3FF62B4}" srcOrd="1" destOrd="0" presId="urn:microsoft.com/office/officeart/2008/layout/LinedList"/>
    <dgm:cxn modelId="{436D6199-22BA-4D50-8A82-C8996B6699EF}" type="presParOf" srcId="{BB377794-E0DA-443B-AB9C-6F2E3E241776}" destId="{E1084AF1-0797-4BFA-A094-2AC816A13075}" srcOrd="8" destOrd="0" presId="urn:microsoft.com/office/officeart/2008/layout/LinedList"/>
    <dgm:cxn modelId="{5D4E5DB8-5D4E-4DE3-82C2-27B4CCB0ACD0}" type="presParOf" srcId="{BB377794-E0DA-443B-AB9C-6F2E3E241776}" destId="{2B7E4998-69D2-4F00-A290-9FAAD4D12027}" srcOrd="9" destOrd="0" presId="urn:microsoft.com/office/officeart/2008/layout/LinedList"/>
    <dgm:cxn modelId="{5F5505AE-729F-4918-B28F-5F512AC0A4DC}" type="presParOf" srcId="{2B7E4998-69D2-4F00-A290-9FAAD4D12027}" destId="{0183E793-73B6-40AB-BB3A-1B87C32114C9}" srcOrd="0" destOrd="0" presId="urn:microsoft.com/office/officeart/2008/layout/LinedList"/>
    <dgm:cxn modelId="{B8E8960E-3FFB-49AD-8920-601D36619277}" type="presParOf" srcId="{2B7E4998-69D2-4F00-A290-9FAAD4D12027}" destId="{BCCE48AC-7121-4B2C-A130-D20B7334680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F7981F-C4DF-4712-B204-6A5652237447}"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E468C35E-EB90-4C2B-9C7F-DFE9B90166B7}">
      <dgm:prSet/>
      <dgm:spPr/>
      <dgm:t>
        <a:bodyPr/>
        <a:lstStyle/>
        <a:p>
          <a:r>
            <a:rPr lang="en-US" b="0" i="0"/>
            <a:t>Benefit(s) sought from product or service</a:t>
          </a:r>
          <a:endParaRPr lang="en-US"/>
        </a:p>
      </dgm:t>
    </dgm:pt>
    <dgm:pt modelId="{3F6C8B4E-6EF3-481B-BCD8-D36346A1583E}" type="parTrans" cxnId="{C613D2E3-4029-4B13-88CD-DD3484D9EB20}">
      <dgm:prSet/>
      <dgm:spPr/>
      <dgm:t>
        <a:bodyPr/>
        <a:lstStyle/>
        <a:p>
          <a:endParaRPr lang="en-US"/>
        </a:p>
      </dgm:t>
    </dgm:pt>
    <dgm:pt modelId="{7DC9C59F-D838-4456-B265-8B4D6071988B}" type="sibTrans" cxnId="{C613D2E3-4029-4B13-88CD-DD3484D9EB20}">
      <dgm:prSet/>
      <dgm:spPr/>
      <dgm:t>
        <a:bodyPr/>
        <a:lstStyle/>
        <a:p>
          <a:endParaRPr lang="en-US"/>
        </a:p>
      </dgm:t>
    </dgm:pt>
    <dgm:pt modelId="{0B973AD5-48B4-4D13-8C42-6CCABC32BA77}">
      <dgm:prSet/>
      <dgm:spPr/>
      <dgm:t>
        <a:bodyPr/>
        <a:lstStyle/>
        <a:p>
          <a:r>
            <a:rPr lang="en-US" b="0" i="0"/>
            <a:t>Readiness to buy or purchase</a:t>
          </a:r>
          <a:endParaRPr lang="en-US"/>
        </a:p>
      </dgm:t>
    </dgm:pt>
    <dgm:pt modelId="{BE226756-22B2-422F-A66A-C578EEE1610E}" type="parTrans" cxnId="{634D12B1-4A64-4596-AB5E-BC0FF87FFF3B}">
      <dgm:prSet/>
      <dgm:spPr/>
      <dgm:t>
        <a:bodyPr/>
        <a:lstStyle/>
        <a:p>
          <a:endParaRPr lang="en-US"/>
        </a:p>
      </dgm:t>
    </dgm:pt>
    <dgm:pt modelId="{439F34CC-9E2B-47FA-8208-F30A18C844BA}" type="sibTrans" cxnId="{634D12B1-4A64-4596-AB5E-BC0FF87FFF3B}">
      <dgm:prSet/>
      <dgm:spPr/>
      <dgm:t>
        <a:bodyPr/>
        <a:lstStyle/>
        <a:p>
          <a:endParaRPr lang="en-US"/>
        </a:p>
      </dgm:t>
    </dgm:pt>
    <dgm:pt modelId="{40FC74DE-9B99-4149-A3A6-7D9CB56F6CB5}">
      <dgm:prSet/>
      <dgm:spPr/>
      <dgm:t>
        <a:bodyPr/>
        <a:lstStyle/>
        <a:p>
          <a:r>
            <a:rPr lang="en-US" b="0" i="0"/>
            <a:t>Usage-based segmentation</a:t>
          </a:r>
          <a:endParaRPr lang="en-US"/>
        </a:p>
      </dgm:t>
    </dgm:pt>
    <dgm:pt modelId="{83C8DA57-B478-479D-9D99-46CAEEB2691C}" type="parTrans" cxnId="{3EA4BA0C-FB6D-4B7B-B88F-9F1FF19331DC}">
      <dgm:prSet/>
      <dgm:spPr/>
      <dgm:t>
        <a:bodyPr/>
        <a:lstStyle/>
        <a:p>
          <a:endParaRPr lang="en-US"/>
        </a:p>
      </dgm:t>
    </dgm:pt>
    <dgm:pt modelId="{7226485C-AC6F-4244-810D-E700794F7948}" type="sibTrans" cxnId="{3EA4BA0C-FB6D-4B7B-B88F-9F1FF19331DC}">
      <dgm:prSet/>
      <dgm:spPr/>
      <dgm:t>
        <a:bodyPr/>
        <a:lstStyle/>
        <a:p>
          <a:endParaRPr lang="en-US"/>
        </a:p>
      </dgm:t>
    </dgm:pt>
    <dgm:pt modelId="{31DCB34D-3743-4DB1-9515-27EC64363F9F}">
      <dgm:prSet/>
      <dgm:spPr/>
      <dgm:t>
        <a:bodyPr/>
        <a:lstStyle/>
        <a:p>
          <a:r>
            <a:rPr lang="en-US" b="0" i="0"/>
            <a:t>Common characteristics</a:t>
          </a:r>
          <a:endParaRPr lang="en-US"/>
        </a:p>
      </dgm:t>
    </dgm:pt>
    <dgm:pt modelId="{36B126B5-52B3-4557-9FBC-0381CEDC22CD}" type="parTrans" cxnId="{89999436-5AA9-4CD8-B5B1-8F6FFC16C7CF}">
      <dgm:prSet/>
      <dgm:spPr/>
      <dgm:t>
        <a:bodyPr/>
        <a:lstStyle/>
        <a:p>
          <a:endParaRPr lang="en-US"/>
        </a:p>
      </dgm:t>
    </dgm:pt>
    <dgm:pt modelId="{9F459FB6-F383-4875-BB91-85770A352A8B}" type="sibTrans" cxnId="{89999436-5AA9-4CD8-B5B1-8F6FFC16C7CF}">
      <dgm:prSet/>
      <dgm:spPr/>
      <dgm:t>
        <a:bodyPr/>
        <a:lstStyle/>
        <a:p>
          <a:endParaRPr lang="en-US"/>
        </a:p>
      </dgm:t>
    </dgm:pt>
    <dgm:pt modelId="{05420174-61BE-43D3-BF9F-956ADDE2B55B}" type="pres">
      <dgm:prSet presAssocID="{5DF7981F-C4DF-4712-B204-6A5652237447}" presName="vert0" presStyleCnt="0">
        <dgm:presLayoutVars>
          <dgm:dir/>
          <dgm:animOne val="branch"/>
          <dgm:animLvl val="lvl"/>
        </dgm:presLayoutVars>
      </dgm:prSet>
      <dgm:spPr/>
      <dgm:t>
        <a:bodyPr/>
        <a:lstStyle/>
        <a:p>
          <a:endParaRPr lang="en-US"/>
        </a:p>
      </dgm:t>
    </dgm:pt>
    <dgm:pt modelId="{168AA933-03EB-4601-978C-474D8ECD8DCF}" type="pres">
      <dgm:prSet presAssocID="{E468C35E-EB90-4C2B-9C7F-DFE9B90166B7}" presName="thickLine" presStyleLbl="alignNode1" presStyleIdx="0" presStyleCnt="4"/>
      <dgm:spPr/>
    </dgm:pt>
    <dgm:pt modelId="{250BAEC5-8F36-4954-8278-E28569C272D2}" type="pres">
      <dgm:prSet presAssocID="{E468C35E-EB90-4C2B-9C7F-DFE9B90166B7}" presName="horz1" presStyleCnt="0"/>
      <dgm:spPr/>
    </dgm:pt>
    <dgm:pt modelId="{4B4D1CD3-FE35-4AE1-99F1-0D1A6908328D}" type="pres">
      <dgm:prSet presAssocID="{E468C35E-EB90-4C2B-9C7F-DFE9B90166B7}" presName="tx1" presStyleLbl="revTx" presStyleIdx="0" presStyleCnt="4"/>
      <dgm:spPr/>
      <dgm:t>
        <a:bodyPr/>
        <a:lstStyle/>
        <a:p>
          <a:endParaRPr lang="en-US"/>
        </a:p>
      </dgm:t>
    </dgm:pt>
    <dgm:pt modelId="{EB928C62-F9B8-418F-A61D-DAF0B35C5716}" type="pres">
      <dgm:prSet presAssocID="{E468C35E-EB90-4C2B-9C7F-DFE9B90166B7}" presName="vert1" presStyleCnt="0"/>
      <dgm:spPr/>
    </dgm:pt>
    <dgm:pt modelId="{2021735D-FB8F-4048-BF29-14C28E8B0588}" type="pres">
      <dgm:prSet presAssocID="{0B973AD5-48B4-4D13-8C42-6CCABC32BA77}" presName="thickLine" presStyleLbl="alignNode1" presStyleIdx="1" presStyleCnt="4"/>
      <dgm:spPr/>
    </dgm:pt>
    <dgm:pt modelId="{74C16AFC-D4A3-4A9E-A333-AD99D85C2E95}" type="pres">
      <dgm:prSet presAssocID="{0B973AD5-48B4-4D13-8C42-6CCABC32BA77}" presName="horz1" presStyleCnt="0"/>
      <dgm:spPr/>
    </dgm:pt>
    <dgm:pt modelId="{4F70B7AA-18DB-4D1A-B204-1E47035664EF}" type="pres">
      <dgm:prSet presAssocID="{0B973AD5-48B4-4D13-8C42-6CCABC32BA77}" presName="tx1" presStyleLbl="revTx" presStyleIdx="1" presStyleCnt="4"/>
      <dgm:spPr/>
      <dgm:t>
        <a:bodyPr/>
        <a:lstStyle/>
        <a:p>
          <a:endParaRPr lang="en-US"/>
        </a:p>
      </dgm:t>
    </dgm:pt>
    <dgm:pt modelId="{BC7FFEF9-8144-4AC6-A103-F6B21CEDAE6D}" type="pres">
      <dgm:prSet presAssocID="{0B973AD5-48B4-4D13-8C42-6CCABC32BA77}" presName="vert1" presStyleCnt="0"/>
      <dgm:spPr/>
    </dgm:pt>
    <dgm:pt modelId="{6FB93E36-C767-460E-A280-CFAF81C91577}" type="pres">
      <dgm:prSet presAssocID="{40FC74DE-9B99-4149-A3A6-7D9CB56F6CB5}" presName="thickLine" presStyleLbl="alignNode1" presStyleIdx="2" presStyleCnt="4"/>
      <dgm:spPr/>
    </dgm:pt>
    <dgm:pt modelId="{58DB92DC-C36F-4DAA-8CFE-D0AB3B09EC8F}" type="pres">
      <dgm:prSet presAssocID="{40FC74DE-9B99-4149-A3A6-7D9CB56F6CB5}" presName="horz1" presStyleCnt="0"/>
      <dgm:spPr/>
    </dgm:pt>
    <dgm:pt modelId="{023A5F44-E722-4310-AD59-34254E1CEEFF}" type="pres">
      <dgm:prSet presAssocID="{40FC74DE-9B99-4149-A3A6-7D9CB56F6CB5}" presName="tx1" presStyleLbl="revTx" presStyleIdx="2" presStyleCnt="4"/>
      <dgm:spPr/>
      <dgm:t>
        <a:bodyPr/>
        <a:lstStyle/>
        <a:p>
          <a:endParaRPr lang="en-US"/>
        </a:p>
      </dgm:t>
    </dgm:pt>
    <dgm:pt modelId="{AB22B8CD-3128-4D35-BFAA-305289D52EF8}" type="pres">
      <dgm:prSet presAssocID="{40FC74DE-9B99-4149-A3A6-7D9CB56F6CB5}" presName="vert1" presStyleCnt="0"/>
      <dgm:spPr/>
    </dgm:pt>
    <dgm:pt modelId="{F5CED636-6673-4E34-A608-668EC8A1B9C7}" type="pres">
      <dgm:prSet presAssocID="{31DCB34D-3743-4DB1-9515-27EC64363F9F}" presName="thickLine" presStyleLbl="alignNode1" presStyleIdx="3" presStyleCnt="4"/>
      <dgm:spPr/>
    </dgm:pt>
    <dgm:pt modelId="{A0EDEC78-A2D6-432D-AA4B-18BF20BB95AC}" type="pres">
      <dgm:prSet presAssocID="{31DCB34D-3743-4DB1-9515-27EC64363F9F}" presName="horz1" presStyleCnt="0"/>
      <dgm:spPr/>
    </dgm:pt>
    <dgm:pt modelId="{93403AB5-D451-4EF9-AB94-219E26A24FA0}" type="pres">
      <dgm:prSet presAssocID="{31DCB34D-3743-4DB1-9515-27EC64363F9F}" presName="tx1" presStyleLbl="revTx" presStyleIdx="3" presStyleCnt="4"/>
      <dgm:spPr/>
      <dgm:t>
        <a:bodyPr/>
        <a:lstStyle/>
        <a:p>
          <a:endParaRPr lang="en-US"/>
        </a:p>
      </dgm:t>
    </dgm:pt>
    <dgm:pt modelId="{F9BB209F-BC93-46EE-9886-80EA01B8FD38}" type="pres">
      <dgm:prSet presAssocID="{31DCB34D-3743-4DB1-9515-27EC64363F9F}" presName="vert1" presStyleCnt="0"/>
      <dgm:spPr/>
    </dgm:pt>
  </dgm:ptLst>
  <dgm:cxnLst>
    <dgm:cxn modelId="{634D12B1-4A64-4596-AB5E-BC0FF87FFF3B}" srcId="{5DF7981F-C4DF-4712-B204-6A5652237447}" destId="{0B973AD5-48B4-4D13-8C42-6CCABC32BA77}" srcOrd="1" destOrd="0" parTransId="{BE226756-22B2-422F-A66A-C578EEE1610E}" sibTransId="{439F34CC-9E2B-47FA-8208-F30A18C844BA}"/>
    <dgm:cxn modelId="{953CBFB1-C794-4467-8709-3917E55C47CE}" type="presOf" srcId="{31DCB34D-3743-4DB1-9515-27EC64363F9F}" destId="{93403AB5-D451-4EF9-AB94-219E26A24FA0}" srcOrd="0" destOrd="0" presId="urn:microsoft.com/office/officeart/2008/layout/LinedList"/>
    <dgm:cxn modelId="{89999436-5AA9-4CD8-B5B1-8F6FFC16C7CF}" srcId="{5DF7981F-C4DF-4712-B204-6A5652237447}" destId="{31DCB34D-3743-4DB1-9515-27EC64363F9F}" srcOrd="3" destOrd="0" parTransId="{36B126B5-52B3-4557-9FBC-0381CEDC22CD}" sibTransId="{9F459FB6-F383-4875-BB91-85770A352A8B}"/>
    <dgm:cxn modelId="{3EA4BA0C-FB6D-4B7B-B88F-9F1FF19331DC}" srcId="{5DF7981F-C4DF-4712-B204-6A5652237447}" destId="{40FC74DE-9B99-4149-A3A6-7D9CB56F6CB5}" srcOrd="2" destOrd="0" parTransId="{83C8DA57-B478-479D-9D99-46CAEEB2691C}" sibTransId="{7226485C-AC6F-4244-810D-E700794F7948}"/>
    <dgm:cxn modelId="{C613D2E3-4029-4B13-88CD-DD3484D9EB20}" srcId="{5DF7981F-C4DF-4712-B204-6A5652237447}" destId="{E468C35E-EB90-4C2B-9C7F-DFE9B90166B7}" srcOrd="0" destOrd="0" parTransId="{3F6C8B4E-6EF3-481B-BCD8-D36346A1583E}" sibTransId="{7DC9C59F-D838-4456-B265-8B4D6071988B}"/>
    <dgm:cxn modelId="{E9320F55-9BBF-4458-8278-8D3819769C2F}" type="presOf" srcId="{40FC74DE-9B99-4149-A3A6-7D9CB56F6CB5}" destId="{023A5F44-E722-4310-AD59-34254E1CEEFF}" srcOrd="0" destOrd="0" presId="urn:microsoft.com/office/officeart/2008/layout/LinedList"/>
    <dgm:cxn modelId="{5E978407-4101-4383-9BF7-96FF8A35CAA3}" type="presOf" srcId="{E468C35E-EB90-4C2B-9C7F-DFE9B90166B7}" destId="{4B4D1CD3-FE35-4AE1-99F1-0D1A6908328D}" srcOrd="0" destOrd="0" presId="urn:microsoft.com/office/officeart/2008/layout/LinedList"/>
    <dgm:cxn modelId="{C4ECB0E6-30A3-445F-B32E-28D3DB966747}" type="presOf" srcId="{0B973AD5-48B4-4D13-8C42-6CCABC32BA77}" destId="{4F70B7AA-18DB-4D1A-B204-1E47035664EF}" srcOrd="0" destOrd="0" presId="urn:microsoft.com/office/officeart/2008/layout/LinedList"/>
    <dgm:cxn modelId="{3BA1A393-13FE-40EF-BE77-6E30769558BD}" type="presOf" srcId="{5DF7981F-C4DF-4712-B204-6A5652237447}" destId="{05420174-61BE-43D3-BF9F-956ADDE2B55B}" srcOrd="0" destOrd="0" presId="urn:microsoft.com/office/officeart/2008/layout/LinedList"/>
    <dgm:cxn modelId="{55B205DC-81AF-4576-B780-BCFC803247BE}" type="presParOf" srcId="{05420174-61BE-43D3-BF9F-956ADDE2B55B}" destId="{168AA933-03EB-4601-978C-474D8ECD8DCF}" srcOrd="0" destOrd="0" presId="urn:microsoft.com/office/officeart/2008/layout/LinedList"/>
    <dgm:cxn modelId="{6F2995EE-00CA-4F15-9C3B-17C2E7CA8A93}" type="presParOf" srcId="{05420174-61BE-43D3-BF9F-956ADDE2B55B}" destId="{250BAEC5-8F36-4954-8278-E28569C272D2}" srcOrd="1" destOrd="0" presId="urn:microsoft.com/office/officeart/2008/layout/LinedList"/>
    <dgm:cxn modelId="{9B374A4D-620C-4D64-9309-22095EE15253}" type="presParOf" srcId="{250BAEC5-8F36-4954-8278-E28569C272D2}" destId="{4B4D1CD3-FE35-4AE1-99F1-0D1A6908328D}" srcOrd="0" destOrd="0" presId="urn:microsoft.com/office/officeart/2008/layout/LinedList"/>
    <dgm:cxn modelId="{54228836-1A82-46AC-9787-74AF4C2BF9A4}" type="presParOf" srcId="{250BAEC5-8F36-4954-8278-E28569C272D2}" destId="{EB928C62-F9B8-418F-A61D-DAF0B35C5716}" srcOrd="1" destOrd="0" presId="urn:microsoft.com/office/officeart/2008/layout/LinedList"/>
    <dgm:cxn modelId="{3A706DE8-25EA-4D44-B546-8D3707E67936}" type="presParOf" srcId="{05420174-61BE-43D3-BF9F-956ADDE2B55B}" destId="{2021735D-FB8F-4048-BF29-14C28E8B0588}" srcOrd="2" destOrd="0" presId="urn:microsoft.com/office/officeart/2008/layout/LinedList"/>
    <dgm:cxn modelId="{A6CC852A-E40B-483B-9C9A-AE8D61DA5E47}" type="presParOf" srcId="{05420174-61BE-43D3-BF9F-956ADDE2B55B}" destId="{74C16AFC-D4A3-4A9E-A333-AD99D85C2E95}" srcOrd="3" destOrd="0" presId="urn:microsoft.com/office/officeart/2008/layout/LinedList"/>
    <dgm:cxn modelId="{8368000B-0DB9-4DB4-B42B-D103287C3238}" type="presParOf" srcId="{74C16AFC-D4A3-4A9E-A333-AD99D85C2E95}" destId="{4F70B7AA-18DB-4D1A-B204-1E47035664EF}" srcOrd="0" destOrd="0" presId="urn:microsoft.com/office/officeart/2008/layout/LinedList"/>
    <dgm:cxn modelId="{62ED71D4-8712-4453-9467-715DDC6ABEF8}" type="presParOf" srcId="{74C16AFC-D4A3-4A9E-A333-AD99D85C2E95}" destId="{BC7FFEF9-8144-4AC6-A103-F6B21CEDAE6D}" srcOrd="1" destOrd="0" presId="urn:microsoft.com/office/officeart/2008/layout/LinedList"/>
    <dgm:cxn modelId="{3AE2876F-9279-48C9-809A-693AF0CE0BC9}" type="presParOf" srcId="{05420174-61BE-43D3-BF9F-956ADDE2B55B}" destId="{6FB93E36-C767-460E-A280-CFAF81C91577}" srcOrd="4" destOrd="0" presId="urn:microsoft.com/office/officeart/2008/layout/LinedList"/>
    <dgm:cxn modelId="{C0A62878-DF00-4476-A1E7-CA7EC1306866}" type="presParOf" srcId="{05420174-61BE-43D3-BF9F-956ADDE2B55B}" destId="{58DB92DC-C36F-4DAA-8CFE-D0AB3B09EC8F}" srcOrd="5" destOrd="0" presId="urn:microsoft.com/office/officeart/2008/layout/LinedList"/>
    <dgm:cxn modelId="{8F373178-6D69-4E7D-BC84-B1B8264E9656}" type="presParOf" srcId="{58DB92DC-C36F-4DAA-8CFE-D0AB3B09EC8F}" destId="{023A5F44-E722-4310-AD59-34254E1CEEFF}" srcOrd="0" destOrd="0" presId="urn:microsoft.com/office/officeart/2008/layout/LinedList"/>
    <dgm:cxn modelId="{7F6C8F76-8A84-4D80-95BA-EE2D9CC31D96}" type="presParOf" srcId="{58DB92DC-C36F-4DAA-8CFE-D0AB3B09EC8F}" destId="{AB22B8CD-3128-4D35-BFAA-305289D52EF8}" srcOrd="1" destOrd="0" presId="urn:microsoft.com/office/officeart/2008/layout/LinedList"/>
    <dgm:cxn modelId="{7AAC562B-F8B3-4D19-9AD7-A3752A26685D}" type="presParOf" srcId="{05420174-61BE-43D3-BF9F-956ADDE2B55B}" destId="{F5CED636-6673-4E34-A608-668EC8A1B9C7}" srcOrd="6" destOrd="0" presId="urn:microsoft.com/office/officeart/2008/layout/LinedList"/>
    <dgm:cxn modelId="{1CECA45A-FD1B-4E3A-AD8E-60BD252AE838}" type="presParOf" srcId="{05420174-61BE-43D3-BF9F-956ADDE2B55B}" destId="{A0EDEC78-A2D6-432D-AA4B-18BF20BB95AC}" srcOrd="7" destOrd="0" presId="urn:microsoft.com/office/officeart/2008/layout/LinedList"/>
    <dgm:cxn modelId="{95DC703E-F560-42A0-8E2F-82C9A82758FB}" type="presParOf" srcId="{A0EDEC78-A2D6-432D-AA4B-18BF20BB95AC}" destId="{93403AB5-D451-4EF9-AB94-219E26A24FA0}" srcOrd="0" destOrd="0" presId="urn:microsoft.com/office/officeart/2008/layout/LinedList"/>
    <dgm:cxn modelId="{79A6C819-7C08-43D1-918B-C04015D4D579}" type="presParOf" srcId="{A0EDEC78-A2D6-432D-AA4B-18BF20BB95AC}" destId="{F9BB209F-BC93-46EE-9886-80EA01B8FD3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51C1AC5-BCB8-4A75-A6C0-0BBF964836F8}"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F518704-0913-41FE-BFCA-94BD558C7E30}">
      <dgm:prSet custT="1"/>
      <dgm:spPr/>
      <dgm:t>
        <a:bodyPr/>
        <a:lstStyle/>
        <a:p>
          <a:pPr>
            <a:lnSpc>
              <a:spcPct val="100000"/>
            </a:lnSpc>
          </a:pPr>
          <a:r>
            <a:rPr lang="en-US" sz="2400" dirty="0"/>
            <a:t>Transactional data</a:t>
          </a:r>
        </a:p>
      </dgm:t>
    </dgm:pt>
    <dgm:pt modelId="{B7AB1C62-1414-4600-BA5F-C71CC7C4F51A}" type="parTrans" cxnId="{AF87A958-8248-424E-BF17-7E1B168CB59C}">
      <dgm:prSet/>
      <dgm:spPr/>
      <dgm:t>
        <a:bodyPr/>
        <a:lstStyle/>
        <a:p>
          <a:endParaRPr lang="en-US"/>
        </a:p>
      </dgm:t>
    </dgm:pt>
    <dgm:pt modelId="{53C45B9B-7AD6-412E-8799-9C20271184B3}" type="sibTrans" cxnId="{AF87A958-8248-424E-BF17-7E1B168CB59C}">
      <dgm:prSet/>
      <dgm:spPr/>
      <dgm:t>
        <a:bodyPr/>
        <a:lstStyle/>
        <a:p>
          <a:endParaRPr lang="en-US"/>
        </a:p>
      </dgm:t>
    </dgm:pt>
    <dgm:pt modelId="{34A039B7-8B54-4ECD-9B55-0154D3B8E588}">
      <dgm:prSet custT="1"/>
      <dgm:spPr/>
      <dgm:t>
        <a:bodyPr/>
        <a:lstStyle/>
        <a:p>
          <a:pPr>
            <a:lnSpc>
              <a:spcPct val="100000"/>
            </a:lnSpc>
          </a:pPr>
          <a:r>
            <a:rPr lang="en-US" sz="2400" dirty="0"/>
            <a:t>Identify patterns &amp; trends</a:t>
          </a:r>
        </a:p>
      </dgm:t>
    </dgm:pt>
    <dgm:pt modelId="{C2C30C1F-3725-491C-9C7A-9FB12822883F}" type="parTrans" cxnId="{92EE32CF-FBE2-452D-BDD6-22ADB0401366}">
      <dgm:prSet/>
      <dgm:spPr/>
      <dgm:t>
        <a:bodyPr/>
        <a:lstStyle/>
        <a:p>
          <a:endParaRPr lang="en-US"/>
        </a:p>
      </dgm:t>
    </dgm:pt>
    <dgm:pt modelId="{4C762F24-6B48-43F6-A301-EBFDE576F1A0}" type="sibTrans" cxnId="{92EE32CF-FBE2-452D-BDD6-22ADB0401366}">
      <dgm:prSet/>
      <dgm:spPr/>
      <dgm:t>
        <a:bodyPr/>
        <a:lstStyle/>
        <a:p>
          <a:endParaRPr lang="en-US"/>
        </a:p>
      </dgm:t>
    </dgm:pt>
    <dgm:pt modelId="{3A3D43B8-9043-4397-AD70-FB85E7256AE4}">
      <dgm:prSet/>
      <dgm:spPr/>
      <dgm:t>
        <a:bodyPr/>
        <a:lstStyle/>
        <a:p>
          <a:pPr>
            <a:lnSpc>
              <a:spcPct val="100000"/>
            </a:lnSpc>
          </a:pPr>
          <a:r>
            <a:rPr lang="en-US" dirty="0"/>
            <a:t>Develop a strategy</a:t>
          </a:r>
        </a:p>
      </dgm:t>
    </dgm:pt>
    <dgm:pt modelId="{66AE35DC-CDD3-4C5D-93C1-EA1001B85319}" type="parTrans" cxnId="{0586A9AC-D9E3-4721-AFB3-C89D787029E2}">
      <dgm:prSet/>
      <dgm:spPr/>
      <dgm:t>
        <a:bodyPr/>
        <a:lstStyle/>
        <a:p>
          <a:endParaRPr lang="en-US"/>
        </a:p>
      </dgm:t>
    </dgm:pt>
    <dgm:pt modelId="{DC38F463-5A6D-4D2B-B3D2-341E0111936D}" type="sibTrans" cxnId="{0586A9AC-D9E3-4721-AFB3-C89D787029E2}">
      <dgm:prSet/>
      <dgm:spPr/>
      <dgm:t>
        <a:bodyPr/>
        <a:lstStyle/>
        <a:p>
          <a:endParaRPr lang="en-US"/>
        </a:p>
      </dgm:t>
    </dgm:pt>
    <dgm:pt modelId="{DF28F94C-DE2B-482E-908D-ED7E9ABAE4A9}">
      <dgm:prSet/>
      <dgm:spPr/>
      <dgm:t>
        <a:bodyPr/>
        <a:lstStyle/>
        <a:p>
          <a:pPr>
            <a:lnSpc>
              <a:spcPct val="100000"/>
            </a:lnSpc>
          </a:pPr>
          <a:r>
            <a:rPr lang="en-US" dirty="0"/>
            <a:t>Improve return on investment</a:t>
          </a:r>
        </a:p>
      </dgm:t>
    </dgm:pt>
    <dgm:pt modelId="{A2D72947-830D-41B8-A3EF-BBB7ECA4EC42}" type="parTrans" cxnId="{46AA4A51-736C-41C0-9623-FB3393A0AC36}">
      <dgm:prSet/>
      <dgm:spPr/>
      <dgm:t>
        <a:bodyPr/>
        <a:lstStyle/>
        <a:p>
          <a:endParaRPr lang="en-US"/>
        </a:p>
      </dgm:t>
    </dgm:pt>
    <dgm:pt modelId="{F8109BC3-3E52-4214-A096-27A2090FC13C}" type="sibTrans" cxnId="{46AA4A51-736C-41C0-9623-FB3393A0AC36}">
      <dgm:prSet/>
      <dgm:spPr/>
      <dgm:t>
        <a:bodyPr/>
        <a:lstStyle/>
        <a:p>
          <a:endParaRPr lang="en-US"/>
        </a:p>
      </dgm:t>
    </dgm:pt>
    <dgm:pt modelId="{3FCC7168-001E-4652-8CFD-9F9500CC39B7}" type="pres">
      <dgm:prSet presAssocID="{C51C1AC5-BCB8-4A75-A6C0-0BBF964836F8}" presName="root" presStyleCnt="0">
        <dgm:presLayoutVars>
          <dgm:dir/>
          <dgm:resizeHandles val="exact"/>
        </dgm:presLayoutVars>
      </dgm:prSet>
      <dgm:spPr/>
      <dgm:t>
        <a:bodyPr/>
        <a:lstStyle/>
        <a:p>
          <a:endParaRPr lang="en-US"/>
        </a:p>
      </dgm:t>
    </dgm:pt>
    <dgm:pt modelId="{7A4700CD-94E4-43CA-AB91-5B98D3E79F4E}" type="pres">
      <dgm:prSet presAssocID="{5F518704-0913-41FE-BFCA-94BD558C7E30}" presName="compNode" presStyleCnt="0"/>
      <dgm:spPr/>
    </dgm:pt>
    <dgm:pt modelId="{A6CE3B8D-C7DF-4EC9-AFD6-057119871B76}" type="pres">
      <dgm:prSet presAssocID="{5F518704-0913-41FE-BFCA-94BD558C7E30}" presName="iconRect" presStyleLbl="node1" presStyleIdx="0" presStyleCnt="4" custScaleX="266449" custScaleY="15967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Database"/>
        </a:ext>
      </dgm:extLst>
    </dgm:pt>
    <dgm:pt modelId="{1FBCFC86-E806-476A-BAD1-C3E8AC120EBD}" type="pres">
      <dgm:prSet presAssocID="{5F518704-0913-41FE-BFCA-94BD558C7E30}" presName="spaceRect" presStyleCnt="0"/>
      <dgm:spPr/>
    </dgm:pt>
    <dgm:pt modelId="{1BA7146E-93C2-4212-8535-355D0ACD272B}" type="pres">
      <dgm:prSet presAssocID="{5F518704-0913-41FE-BFCA-94BD558C7E30}" presName="textRect" presStyleLbl="revTx" presStyleIdx="0" presStyleCnt="4">
        <dgm:presLayoutVars>
          <dgm:chMax val="1"/>
          <dgm:chPref val="1"/>
        </dgm:presLayoutVars>
      </dgm:prSet>
      <dgm:spPr/>
      <dgm:t>
        <a:bodyPr/>
        <a:lstStyle/>
        <a:p>
          <a:endParaRPr lang="en-US"/>
        </a:p>
      </dgm:t>
    </dgm:pt>
    <dgm:pt modelId="{320E0E1E-E9B3-4787-9132-B97766E7D0D8}" type="pres">
      <dgm:prSet presAssocID="{53C45B9B-7AD6-412E-8799-9C20271184B3}" presName="sibTrans" presStyleCnt="0"/>
      <dgm:spPr/>
    </dgm:pt>
    <dgm:pt modelId="{CE03EAA9-3C9C-436B-98C1-4BDB8D715ED1}" type="pres">
      <dgm:prSet presAssocID="{34A039B7-8B54-4ECD-9B55-0154D3B8E588}" presName="compNode" presStyleCnt="0"/>
      <dgm:spPr/>
    </dgm:pt>
    <dgm:pt modelId="{5CB6B348-819C-4C8C-B0C9-7773FE6F6872}" type="pres">
      <dgm:prSet presAssocID="{34A039B7-8B54-4ECD-9B55-0154D3B8E588}" presName="iconRect" presStyleLbl="node1" presStyleIdx="1" presStyleCnt="4" custScaleX="182633" custScaleY="16784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Magnifying glass"/>
        </a:ext>
      </dgm:extLst>
    </dgm:pt>
    <dgm:pt modelId="{96D7DA55-8EF8-452D-8C2E-E8A7DFC588DC}" type="pres">
      <dgm:prSet presAssocID="{34A039B7-8B54-4ECD-9B55-0154D3B8E588}" presName="spaceRect" presStyleCnt="0"/>
      <dgm:spPr/>
    </dgm:pt>
    <dgm:pt modelId="{8A52656A-E1F2-497B-AE4B-2DE4784F4F7B}" type="pres">
      <dgm:prSet presAssocID="{34A039B7-8B54-4ECD-9B55-0154D3B8E588}" presName="textRect" presStyleLbl="revTx" presStyleIdx="1" presStyleCnt="4" custScaleX="133125">
        <dgm:presLayoutVars>
          <dgm:chMax val="1"/>
          <dgm:chPref val="1"/>
        </dgm:presLayoutVars>
      </dgm:prSet>
      <dgm:spPr/>
      <dgm:t>
        <a:bodyPr/>
        <a:lstStyle/>
        <a:p>
          <a:endParaRPr lang="en-US"/>
        </a:p>
      </dgm:t>
    </dgm:pt>
    <dgm:pt modelId="{7A25DF1B-9BEC-415D-94CB-7D996F6334E9}" type="pres">
      <dgm:prSet presAssocID="{4C762F24-6B48-43F6-A301-EBFDE576F1A0}" presName="sibTrans" presStyleCnt="0"/>
      <dgm:spPr/>
    </dgm:pt>
    <dgm:pt modelId="{34D73F04-16C3-48D7-8347-A1CE4CC09502}" type="pres">
      <dgm:prSet presAssocID="{3A3D43B8-9043-4397-AD70-FB85E7256AE4}" presName="compNode" presStyleCnt="0"/>
      <dgm:spPr/>
    </dgm:pt>
    <dgm:pt modelId="{E9566C3F-8474-41D6-97C9-7312D386EFC6}" type="pres">
      <dgm:prSet presAssocID="{3A3D43B8-9043-4397-AD70-FB85E7256AE4}" presName="iconRect" presStyleLbl="node1" presStyleIdx="2" presStyleCnt="4" custScaleX="236849" custScaleY="21235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Playbook"/>
        </a:ext>
      </dgm:extLst>
    </dgm:pt>
    <dgm:pt modelId="{7867C2DC-1D8C-4731-80D5-F5D3486AB355}" type="pres">
      <dgm:prSet presAssocID="{3A3D43B8-9043-4397-AD70-FB85E7256AE4}" presName="spaceRect" presStyleCnt="0"/>
      <dgm:spPr/>
    </dgm:pt>
    <dgm:pt modelId="{5450767F-C386-4287-9138-F573A8B81624}" type="pres">
      <dgm:prSet presAssocID="{3A3D43B8-9043-4397-AD70-FB85E7256AE4}" presName="textRect" presStyleLbl="revTx" presStyleIdx="2" presStyleCnt="4">
        <dgm:presLayoutVars>
          <dgm:chMax val="1"/>
          <dgm:chPref val="1"/>
        </dgm:presLayoutVars>
      </dgm:prSet>
      <dgm:spPr/>
      <dgm:t>
        <a:bodyPr/>
        <a:lstStyle/>
        <a:p>
          <a:endParaRPr lang="en-US"/>
        </a:p>
      </dgm:t>
    </dgm:pt>
    <dgm:pt modelId="{22000EF0-EA0E-4B31-84AB-B69C4B9021FF}" type="pres">
      <dgm:prSet presAssocID="{DC38F463-5A6D-4D2B-B3D2-341E0111936D}" presName="sibTrans" presStyleCnt="0"/>
      <dgm:spPr/>
    </dgm:pt>
    <dgm:pt modelId="{D66AACF9-EFE8-43DF-942F-C51292D9223E}" type="pres">
      <dgm:prSet presAssocID="{DF28F94C-DE2B-482E-908D-ED7E9ABAE4A9}" presName="compNode" presStyleCnt="0"/>
      <dgm:spPr/>
    </dgm:pt>
    <dgm:pt modelId="{E8B6642C-6EE2-4DDF-B676-F67586DE9593}" type="pres">
      <dgm:prSet presAssocID="{DF28F94C-DE2B-482E-908D-ED7E9ABAE4A9}" presName="iconRect" presStyleLbl="node1" presStyleIdx="3" presStyleCnt="4" custScaleX="199834" custScaleY="17114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Bar Graph with Upward Trend"/>
        </a:ext>
      </dgm:extLst>
    </dgm:pt>
    <dgm:pt modelId="{658BBD9D-C4B2-4B5E-AAA0-9C455D6D3CF5}" type="pres">
      <dgm:prSet presAssocID="{DF28F94C-DE2B-482E-908D-ED7E9ABAE4A9}" presName="spaceRect" presStyleCnt="0"/>
      <dgm:spPr/>
    </dgm:pt>
    <dgm:pt modelId="{05B933A5-2BEE-42AF-9598-6E781938C258}" type="pres">
      <dgm:prSet presAssocID="{DF28F94C-DE2B-482E-908D-ED7E9ABAE4A9}" presName="textRect" presStyleLbl="revTx" presStyleIdx="3" presStyleCnt="4">
        <dgm:presLayoutVars>
          <dgm:chMax val="1"/>
          <dgm:chPref val="1"/>
        </dgm:presLayoutVars>
      </dgm:prSet>
      <dgm:spPr/>
      <dgm:t>
        <a:bodyPr/>
        <a:lstStyle/>
        <a:p>
          <a:endParaRPr lang="en-US"/>
        </a:p>
      </dgm:t>
    </dgm:pt>
  </dgm:ptLst>
  <dgm:cxnLst>
    <dgm:cxn modelId="{AF87A958-8248-424E-BF17-7E1B168CB59C}" srcId="{C51C1AC5-BCB8-4A75-A6C0-0BBF964836F8}" destId="{5F518704-0913-41FE-BFCA-94BD558C7E30}" srcOrd="0" destOrd="0" parTransId="{B7AB1C62-1414-4600-BA5F-C71CC7C4F51A}" sibTransId="{53C45B9B-7AD6-412E-8799-9C20271184B3}"/>
    <dgm:cxn modelId="{46AA4A51-736C-41C0-9623-FB3393A0AC36}" srcId="{C51C1AC5-BCB8-4A75-A6C0-0BBF964836F8}" destId="{DF28F94C-DE2B-482E-908D-ED7E9ABAE4A9}" srcOrd="3" destOrd="0" parTransId="{A2D72947-830D-41B8-A3EF-BBB7ECA4EC42}" sibTransId="{F8109BC3-3E52-4214-A096-27A2090FC13C}"/>
    <dgm:cxn modelId="{94953772-C7EB-4F80-822E-9FC52AA1EF4A}" type="presOf" srcId="{5F518704-0913-41FE-BFCA-94BD558C7E30}" destId="{1BA7146E-93C2-4212-8535-355D0ACD272B}" srcOrd="0" destOrd="0" presId="urn:microsoft.com/office/officeart/2018/2/layout/IconLabelList"/>
    <dgm:cxn modelId="{92EE32CF-FBE2-452D-BDD6-22ADB0401366}" srcId="{C51C1AC5-BCB8-4A75-A6C0-0BBF964836F8}" destId="{34A039B7-8B54-4ECD-9B55-0154D3B8E588}" srcOrd="1" destOrd="0" parTransId="{C2C30C1F-3725-491C-9C7A-9FB12822883F}" sibTransId="{4C762F24-6B48-43F6-A301-EBFDE576F1A0}"/>
    <dgm:cxn modelId="{EF5FE172-124C-47A8-97CA-E069CF5884D2}" type="presOf" srcId="{3A3D43B8-9043-4397-AD70-FB85E7256AE4}" destId="{5450767F-C386-4287-9138-F573A8B81624}" srcOrd="0" destOrd="0" presId="urn:microsoft.com/office/officeart/2018/2/layout/IconLabelList"/>
    <dgm:cxn modelId="{0586A9AC-D9E3-4721-AFB3-C89D787029E2}" srcId="{C51C1AC5-BCB8-4A75-A6C0-0BBF964836F8}" destId="{3A3D43B8-9043-4397-AD70-FB85E7256AE4}" srcOrd="2" destOrd="0" parTransId="{66AE35DC-CDD3-4C5D-93C1-EA1001B85319}" sibTransId="{DC38F463-5A6D-4D2B-B3D2-341E0111936D}"/>
    <dgm:cxn modelId="{6BAE99EF-BEA4-41B3-ABDF-5180C9093264}" type="presOf" srcId="{DF28F94C-DE2B-482E-908D-ED7E9ABAE4A9}" destId="{05B933A5-2BEE-42AF-9598-6E781938C258}" srcOrd="0" destOrd="0" presId="urn:microsoft.com/office/officeart/2018/2/layout/IconLabelList"/>
    <dgm:cxn modelId="{F6F3ACAC-B565-4069-9532-F316B8D8CB32}" type="presOf" srcId="{C51C1AC5-BCB8-4A75-A6C0-0BBF964836F8}" destId="{3FCC7168-001E-4652-8CFD-9F9500CC39B7}" srcOrd="0" destOrd="0" presId="urn:microsoft.com/office/officeart/2018/2/layout/IconLabelList"/>
    <dgm:cxn modelId="{1547FF86-AE67-4412-BE1A-980D7152AF54}" type="presOf" srcId="{34A039B7-8B54-4ECD-9B55-0154D3B8E588}" destId="{8A52656A-E1F2-497B-AE4B-2DE4784F4F7B}" srcOrd="0" destOrd="0" presId="urn:microsoft.com/office/officeart/2018/2/layout/IconLabelList"/>
    <dgm:cxn modelId="{50F9F127-84D3-4D06-B5D2-2D8EA7CB0C66}" type="presParOf" srcId="{3FCC7168-001E-4652-8CFD-9F9500CC39B7}" destId="{7A4700CD-94E4-43CA-AB91-5B98D3E79F4E}" srcOrd="0" destOrd="0" presId="urn:microsoft.com/office/officeart/2018/2/layout/IconLabelList"/>
    <dgm:cxn modelId="{983FD277-D6ED-4598-BE64-61A4F857C8D4}" type="presParOf" srcId="{7A4700CD-94E4-43CA-AB91-5B98D3E79F4E}" destId="{A6CE3B8D-C7DF-4EC9-AFD6-057119871B76}" srcOrd="0" destOrd="0" presId="urn:microsoft.com/office/officeart/2018/2/layout/IconLabelList"/>
    <dgm:cxn modelId="{B1459EFD-EE29-4E4E-8070-088DBDE4C5F7}" type="presParOf" srcId="{7A4700CD-94E4-43CA-AB91-5B98D3E79F4E}" destId="{1FBCFC86-E806-476A-BAD1-C3E8AC120EBD}" srcOrd="1" destOrd="0" presId="urn:microsoft.com/office/officeart/2018/2/layout/IconLabelList"/>
    <dgm:cxn modelId="{FB9659FC-3B0D-4542-9A7D-71C481318BDE}" type="presParOf" srcId="{7A4700CD-94E4-43CA-AB91-5B98D3E79F4E}" destId="{1BA7146E-93C2-4212-8535-355D0ACD272B}" srcOrd="2" destOrd="0" presId="urn:microsoft.com/office/officeart/2018/2/layout/IconLabelList"/>
    <dgm:cxn modelId="{0B69B43C-C617-4A5D-BC27-DD664F549FCA}" type="presParOf" srcId="{3FCC7168-001E-4652-8CFD-9F9500CC39B7}" destId="{320E0E1E-E9B3-4787-9132-B97766E7D0D8}" srcOrd="1" destOrd="0" presId="urn:microsoft.com/office/officeart/2018/2/layout/IconLabelList"/>
    <dgm:cxn modelId="{2AE62A02-B29B-45AD-B217-587359371E56}" type="presParOf" srcId="{3FCC7168-001E-4652-8CFD-9F9500CC39B7}" destId="{CE03EAA9-3C9C-436B-98C1-4BDB8D715ED1}" srcOrd="2" destOrd="0" presId="urn:microsoft.com/office/officeart/2018/2/layout/IconLabelList"/>
    <dgm:cxn modelId="{8B01175F-E17A-43DB-965A-24A5ADC78D3D}" type="presParOf" srcId="{CE03EAA9-3C9C-436B-98C1-4BDB8D715ED1}" destId="{5CB6B348-819C-4C8C-B0C9-7773FE6F6872}" srcOrd="0" destOrd="0" presId="urn:microsoft.com/office/officeart/2018/2/layout/IconLabelList"/>
    <dgm:cxn modelId="{46EA3BB4-A4D8-4E66-9FAE-F886C52AF15C}" type="presParOf" srcId="{CE03EAA9-3C9C-436B-98C1-4BDB8D715ED1}" destId="{96D7DA55-8EF8-452D-8C2E-E8A7DFC588DC}" srcOrd="1" destOrd="0" presId="urn:microsoft.com/office/officeart/2018/2/layout/IconLabelList"/>
    <dgm:cxn modelId="{8209D6EA-3CF5-48DF-9F5C-EADB6FA97FA7}" type="presParOf" srcId="{CE03EAA9-3C9C-436B-98C1-4BDB8D715ED1}" destId="{8A52656A-E1F2-497B-AE4B-2DE4784F4F7B}" srcOrd="2" destOrd="0" presId="urn:microsoft.com/office/officeart/2018/2/layout/IconLabelList"/>
    <dgm:cxn modelId="{2AE4F44E-5972-46C8-B382-F1A669173CAC}" type="presParOf" srcId="{3FCC7168-001E-4652-8CFD-9F9500CC39B7}" destId="{7A25DF1B-9BEC-415D-94CB-7D996F6334E9}" srcOrd="3" destOrd="0" presId="urn:microsoft.com/office/officeart/2018/2/layout/IconLabelList"/>
    <dgm:cxn modelId="{832560B9-DA07-4D01-B590-54A3E8F0ABDF}" type="presParOf" srcId="{3FCC7168-001E-4652-8CFD-9F9500CC39B7}" destId="{34D73F04-16C3-48D7-8347-A1CE4CC09502}" srcOrd="4" destOrd="0" presId="urn:microsoft.com/office/officeart/2018/2/layout/IconLabelList"/>
    <dgm:cxn modelId="{0D5F9FFA-460F-49A3-B1B4-B147E719BB3E}" type="presParOf" srcId="{34D73F04-16C3-48D7-8347-A1CE4CC09502}" destId="{E9566C3F-8474-41D6-97C9-7312D386EFC6}" srcOrd="0" destOrd="0" presId="urn:microsoft.com/office/officeart/2018/2/layout/IconLabelList"/>
    <dgm:cxn modelId="{00198835-4608-4E5B-B384-D2BDAE7D5FFA}" type="presParOf" srcId="{34D73F04-16C3-48D7-8347-A1CE4CC09502}" destId="{7867C2DC-1D8C-4731-80D5-F5D3486AB355}" srcOrd="1" destOrd="0" presId="urn:microsoft.com/office/officeart/2018/2/layout/IconLabelList"/>
    <dgm:cxn modelId="{5D1CD8BF-5555-457B-BD18-0D50AC64CD9B}" type="presParOf" srcId="{34D73F04-16C3-48D7-8347-A1CE4CC09502}" destId="{5450767F-C386-4287-9138-F573A8B81624}" srcOrd="2" destOrd="0" presId="urn:microsoft.com/office/officeart/2018/2/layout/IconLabelList"/>
    <dgm:cxn modelId="{66EDB6B2-E2B7-43E0-99AD-FBABD12A7E55}" type="presParOf" srcId="{3FCC7168-001E-4652-8CFD-9F9500CC39B7}" destId="{22000EF0-EA0E-4B31-84AB-B69C4B9021FF}" srcOrd="5" destOrd="0" presId="urn:microsoft.com/office/officeart/2018/2/layout/IconLabelList"/>
    <dgm:cxn modelId="{3E69E467-6B6E-4D04-B368-FA3FEA7FF165}" type="presParOf" srcId="{3FCC7168-001E-4652-8CFD-9F9500CC39B7}" destId="{D66AACF9-EFE8-43DF-942F-C51292D9223E}" srcOrd="6" destOrd="0" presId="urn:microsoft.com/office/officeart/2018/2/layout/IconLabelList"/>
    <dgm:cxn modelId="{AA8EC986-F0A1-4BA0-A4AC-51F92C04DF96}" type="presParOf" srcId="{D66AACF9-EFE8-43DF-942F-C51292D9223E}" destId="{E8B6642C-6EE2-4DDF-B676-F67586DE9593}" srcOrd="0" destOrd="0" presId="urn:microsoft.com/office/officeart/2018/2/layout/IconLabelList"/>
    <dgm:cxn modelId="{6A8EAD92-FC3C-457F-9933-2D21ADEFD65F}" type="presParOf" srcId="{D66AACF9-EFE8-43DF-942F-C51292D9223E}" destId="{658BBD9D-C4B2-4B5E-AAA0-9C455D6D3CF5}" srcOrd="1" destOrd="0" presId="urn:microsoft.com/office/officeart/2018/2/layout/IconLabelList"/>
    <dgm:cxn modelId="{FD1241BF-873C-494C-A31A-99F38779E885}" type="presParOf" srcId="{D66AACF9-EFE8-43DF-942F-C51292D9223E}" destId="{05B933A5-2BEE-42AF-9598-6E781938C258}"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B1EADF-D4B4-4DAA-ADBA-B5D43009C67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37AEF30-5CAC-4DD7-9430-26B9B6FC3837}">
      <dgm:prSet custT="1"/>
      <dgm:spPr/>
      <dgm:t>
        <a:bodyPr/>
        <a:lstStyle/>
        <a:p>
          <a:r>
            <a:rPr lang="en-US" sz="4800" dirty="0"/>
            <a:t>Prospects</a:t>
          </a:r>
        </a:p>
      </dgm:t>
    </dgm:pt>
    <dgm:pt modelId="{FC737CAE-F1A7-4FB2-B9A6-8573B180A8BD}" type="parTrans" cxnId="{CE0FDDED-AA92-4AB1-A5BA-C8A615EF71EB}">
      <dgm:prSet/>
      <dgm:spPr/>
      <dgm:t>
        <a:bodyPr/>
        <a:lstStyle/>
        <a:p>
          <a:endParaRPr lang="en-US" sz="1600"/>
        </a:p>
      </dgm:t>
    </dgm:pt>
    <dgm:pt modelId="{311280B0-DC4A-410E-BA5A-C087A9EA6608}" type="sibTrans" cxnId="{CE0FDDED-AA92-4AB1-A5BA-C8A615EF71EB}">
      <dgm:prSet/>
      <dgm:spPr/>
      <dgm:t>
        <a:bodyPr/>
        <a:lstStyle/>
        <a:p>
          <a:endParaRPr lang="en-US" sz="1600"/>
        </a:p>
      </dgm:t>
    </dgm:pt>
    <dgm:pt modelId="{E3C39CE8-907D-4165-BD8D-B5B891BA6F9B}">
      <dgm:prSet custT="1"/>
      <dgm:spPr/>
      <dgm:t>
        <a:bodyPr/>
        <a:lstStyle/>
        <a:p>
          <a:r>
            <a:rPr lang="en-US" sz="4800"/>
            <a:t>High propensity</a:t>
          </a:r>
        </a:p>
      </dgm:t>
    </dgm:pt>
    <dgm:pt modelId="{A8F33235-AB1F-42F0-9F33-3C5F86C49B84}" type="parTrans" cxnId="{9BE47121-6CAE-43A8-AA72-6E04177D318A}">
      <dgm:prSet/>
      <dgm:spPr/>
      <dgm:t>
        <a:bodyPr/>
        <a:lstStyle/>
        <a:p>
          <a:endParaRPr lang="en-US" sz="1600"/>
        </a:p>
      </dgm:t>
    </dgm:pt>
    <dgm:pt modelId="{EADF1C24-042A-4E93-835C-E27F93769634}" type="sibTrans" cxnId="{9BE47121-6CAE-43A8-AA72-6E04177D318A}">
      <dgm:prSet/>
      <dgm:spPr/>
      <dgm:t>
        <a:bodyPr/>
        <a:lstStyle/>
        <a:p>
          <a:endParaRPr lang="en-US" sz="1600"/>
        </a:p>
      </dgm:t>
    </dgm:pt>
    <dgm:pt modelId="{FF0FDE72-979D-4087-A005-794C437831B0}">
      <dgm:prSet custT="1"/>
      <dgm:spPr/>
      <dgm:t>
        <a:bodyPr/>
        <a:lstStyle/>
        <a:p>
          <a:r>
            <a:rPr lang="en-US" sz="4800"/>
            <a:t>Cost-effective means</a:t>
          </a:r>
        </a:p>
      </dgm:t>
    </dgm:pt>
    <dgm:pt modelId="{CC9E01C1-B2E0-4898-BB32-118467F20040}" type="parTrans" cxnId="{87D2DB87-FD5B-4754-AC5A-925FCFF59428}">
      <dgm:prSet/>
      <dgm:spPr/>
      <dgm:t>
        <a:bodyPr/>
        <a:lstStyle/>
        <a:p>
          <a:endParaRPr lang="en-US" sz="1600"/>
        </a:p>
      </dgm:t>
    </dgm:pt>
    <dgm:pt modelId="{C3431F67-730F-4EAE-82C0-AD880C70AA00}" type="sibTrans" cxnId="{87D2DB87-FD5B-4754-AC5A-925FCFF59428}">
      <dgm:prSet/>
      <dgm:spPr/>
      <dgm:t>
        <a:bodyPr/>
        <a:lstStyle/>
        <a:p>
          <a:endParaRPr lang="en-US" sz="1600"/>
        </a:p>
      </dgm:t>
    </dgm:pt>
    <dgm:pt modelId="{38D1F56A-A7DA-4BEB-AB68-AF5318E8CBE0}">
      <dgm:prSet custT="1"/>
      <dgm:spPr/>
      <dgm:t>
        <a:bodyPr/>
        <a:lstStyle/>
        <a:p>
          <a:r>
            <a:rPr lang="en-US" sz="4800"/>
            <a:t>Target new customers</a:t>
          </a:r>
        </a:p>
      </dgm:t>
    </dgm:pt>
    <dgm:pt modelId="{95C8E089-C762-42B8-B072-26E71BFB00DF}" type="parTrans" cxnId="{D12CFFA8-0E97-495B-8710-0D418A5EF0E8}">
      <dgm:prSet/>
      <dgm:spPr/>
      <dgm:t>
        <a:bodyPr/>
        <a:lstStyle/>
        <a:p>
          <a:endParaRPr lang="en-US" sz="1600"/>
        </a:p>
      </dgm:t>
    </dgm:pt>
    <dgm:pt modelId="{5E9B3733-91E3-42DB-B408-E5B9AC1FF092}" type="sibTrans" cxnId="{D12CFFA8-0E97-495B-8710-0D418A5EF0E8}">
      <dgm:prSet/>
      <dgm:spPr/>
      <dgm:t>
        <a:bodyPr/>
        <a:lstStyle/>
        <a:p>
          <a:endParaRPr lang="en-US" sz="1600"/>
        </a:p>
      </dgm:t>
    </dgm:pt>
    <dgm:pt modelId="{DE4EB421-879C-4AD2-AF51-64067BD061D6}" type="pres">
      <dgm:prSet presAssocID="{59B1EADF-D4B4-4DAA-ADBA-B5D43009C67D}" presName="linear" presStyleCnt="0">
        <dgm:presLayoutVars>
          <dgm:animLvl val="lvl"/>
          <dgm:resizeHandles val="exact"/>
        </dgm:presLayoutVars>
      </dgm:prSet>
      <dgm:spPr/>
      <dgm:t>
        <a:bodyPr/>
        <a:lstStyle/>
        <a:p>
          <a:endParaRPr lang="en-US"/>
        </a:p>
      </dgm:t>
    </dgm:pt>
    <dgm:pt modelId="{F64EB777-D65C-41F9-93FD-896D57BEFD37}" type="pres">
      <dgm:prSet presAssocID="{C37AEF30-5CAC-4DD7-9430-26B9B6FC3837}" presName="parentText" presStyleLbl="node1" presStyleIdx="0" presStyleCnt="4">
        <dgm:presLayoutVars>
          <dgm:chMax val="0"/>
          <dgm:bulletEnabled val="1"/>
        </dgm:presLayoutVars>
      </dgm:prSet>
      <dgm:spPr/>
      <dgm:t>
        <a:bodyPr/>
        <a:lstStyle/>
        <a:p>
          <a:endParaRPr lang="en-US"/>
        </a:p>
      </dgm:t>
    </dgm:pt>
    <dgm:pt modelId="{99CD2E68-8760-43D3-90BC-F868B81F8DBE}" type="pres">
      <dgm:prSet presAssocID="{311280B0-DC4A-410E-BA5A-C087A9EA6608}" presName="spacer" presStyleCnt="0"/>
      <dgm:spPr/>
    </dgm:pt>
    <dgm:pt modelId="{0CB507FD-18CF-4D78-844E-8361F2D0A2D2}" type="pres">
      <dgm:prSet presAssocID="{E3C39CE8-907D-4165-BD8D-B5B891BA6F9B}" presName="parentText" presStyleLbl="node1" presStyleIdx="1" presStyleCnt="4">
        <dgm:presLayoutVars>
          <dgm:chMax val="0"/>
          <dgm:bulletEnabled val="1"/>
        </dgm:presLayoutVars>
      </dgm:prSet>
      <dgm:spPr/>
      <dgm:t>
        <a:bodyPr/>
        <a:lstStyle/>
        <a:p>
          <a:endParaRPr lang="en-US"/>
        </a:p>
      </dgm:t>
    </dgm:pt>
    <dgm:pt modelId="{79AE9C11-3277-488A-A106-DF058CBF61D7}" type="pres">
      <dgm:prSet presAssocID="{EADF1C24-042A-4E93-835C-E27F93769634}" presName="spacer" presStyleCnt="0"/>
      <dgm:spPr/>
    </dgm:pt>
    <dgm:pt modelId="{4741BF12-FD05-496B-8272-2162649B7FA1}" type="pres">
      <dgm:prSet presAssocID="{FF0FDE72-979D-4087-A005-794C437831B0}" presName="parentText" presStyleLbl="node1" presStyleIdx="2" presStyleCnt="4">
        <dgm:presLayoutVars>
          <dgm:chMax val="0"/>
          <dgm:bulletEnabled val="1"/>
        </dgm:presLayoutVars>
      </dgm:prSet>
      <dgm:spPr/>
      <dgm:t>
        <a:bodyPr/>
        <a:lstStyle/>
        <a:p>
          <a:endParaRPr lang="en-US"/>
        </a:p>
      </dgm:t>
    </dgm:pt>
    <dgm:pt modelId="{57213904-349A-450B-A1CA-C2CC7CF43D39}" type="pres">
      <dgm:prSet presAssocID="{C3431F67-730F-4EAE-82C0-AD880C70AA00}" presName="spacer" presStyleCnt="0"/>
      <dgm:spPr/>
    </dgm:pt>
    <dgm:pt modelId="{860951CE-374C-4547-8560-7BC7252879C0}" type="pres">
      <dgm:prSet presAssocID="{38D1F56A-A7DA-4BEB-AB68-AF5318E8CBE0}" presName="parentText" presStyleLbl="node1" presStyleIdx="3" presStyleCnt="4">
        <dgm:presLayoutVars>
          <dgm:chMax val="0"/>
          <dgm:bulletEnabled val="1"/>
        </dgm:presLayoutVars>
      </dgm:prSet>
      <dgm:spPr/>
      <dgm:t>
        <a:bodyPr/>
        <a:lstStyle/>
        <a:p>
          <a:endParaRPr lang="en-US"/>
        </a:p>
      </dgm:t>
    </dgm:pt>
  </dgm:ptLst>
  <dgm:cxnLst>
    <dgm:cxn modelId="{88EAAB90-9E13-4374-8D7B-C6D3FB860B18}" type="presOf" srcId="{E3C39CE8-907D-4165-BD8D-B5B891BA6F9B}" destId="{0CB507FD-18CF-4D78-844E-8361F2D0A2D2}" srcOrd="0" destOrd="0" presId="urn:microsoft.com/office/officeart/2005/8/layout/vList2"/>
    <dgm:cxn modelId="{87D2DB87-FD5B-4754-AC5A-925FCFF59428}" srcId="{59B1EADF-D4B4-4DAA-ADBA-B5D43009C67D}" destId="{FF0FDE72-979D-4087-A005-794C437831B0}" srcOrd="2" destOrd="0" parTransId="{CC9E01C1-B2E0-4898-BB32-118467F20040}" sibTransId="{C3431F67-730F-4EAE-82C0-AD880C70AA00}"/>
    <dgm:cxn modelId="{CE0FDDED-AA92-4AB1-A5BA-C8A615EF71EB}" srcId="{59B1EADF-D4B4-4DAA-ADBA-B5D43009C67D}" destId="{C37AEF30-5CAC-4DD7-9430-26B9B6FC3837}" srcOrd="0" destOrd="0" parTransId="{FC737CAE-F1A7-4FB2-B9A6-8573B180A8BD}" sibTransId="{311280B0-DC4A-410E-BA5A-C087A9EA6608}"/>
    <dgm:cxn modelId="{9BE47121-6CAE-43A8-AA72-6E04177D318A}" srcId="{59B1EADF-D4B4-4DAA-ADBA-B5D43009C67D}" destId="{E3C39CE8-907D-4165-BD8D-B5B891BA6F9B}" srcOrd="1" destOrd="0" parTransId="{A8F33235-AB1F-42F0-9F33-3C5F86C49B84}" sibTransId="{EADF1C24-042A-4E93-835C-E27F93769634}"/>
    <dgm:cxn modelId="{C673A678-1931-40C0-A896-BF8529AF1BA0}" type="presOf" srcId="{FF0FDE72-979D-4087-A005-794C437831B0}" destId="{4741BF12-FD05-496B-8272-2162649B7FA1}" srcOrd="0" destOrd="0" presId="urn:microsoft.com/office/officeart/2005/8/layout/vList2"/>
    <dgm:cxn modelId="{331BDAE5-AC21-4F6A-A511-68BD02B9D864}" type="presOf" srcId="{38D1F56A-A7DA-4BEB-AB68-AF5318E8CBE0}" destId="{860951CE-374C-4547-8560-7BC7252879C0}" srcOrd="0" destOrd="0" presId="urn:microsoft.com/office/officeart/2005/8/layout/vList2"/>
    <dgm:cxn modelId="{46D04BD0-F9D6-4787-AF32-E98ED5E40B91}" type="presOf" srcId="{59B1EADF-D4B4-4DAA-ADBA-B5D43009C67D}" destId="{DE4EB421-879C-4AD2-AF51-64067BD061D6}" srcOrd="0" destOrd="0" presId="urn:microsoft.com/office/officeart/2005/8/layout/vList2"/>
    <dgm:cxn modelId="{DF125492-8526-4CAD-8719-F1B464794620}" type="presOf" srcId="{C37AEF30-5CAC-4DD7-9430-26B9B6FC3837}" destId="{F64EB777-D65C-41F9-93FD-896D57BEFD37}" srcOrd="0" destOrd="0" presId="urn:microsoft.com/office/officeart/2005/8/layout/vList2"/>
    <dgm:cxn modelId="{D12CFFA8-0E97-495B-8710-0D418A5EF0E8}" srcId="{59B1EADF-D4B4-4DAA-ADBA-B5D43009C67D}" destId="{38D1F56A-A7DA-4BEB-AB68-AF5318E8CBE0}" srcOrd="3" destOrd="0" parTransId="{95C8E089-C762-42B8-B072-26E71BFB00DF}" sibTransId="{5E9B3733-91E3-42DB-B408-E5B9AC1FF092}"/>
    <dgm:cxn modelId="{EFA2A217-DE18-4A9C-9B5F-BD9821C7132A}" type="presParOf" srcId="{DE4EB421-879C-4AD2-AF51-64067BD061D6}" destId="{F64EB777-D65C-41F9-93FD-896D57BEFD37}" srcOrd="0" destOrd="0" presId="urn:microsoft.com/office/officeart/2005/8/layout/vList2"/>
    <dgm:cxn modelId="{CCF02ACF-9ACD-44D9-AF91-5C02F3C4E1FD}" type="presParOf" srcId="{DE4EB421-879C-4AD2-AF51-64067BD061D6}" destId="{99CD2E68-8760-43D3-90BC-F868B81F8DBE}" srcOrd="1" destOrd="0" presId="urn:microsoft.com/office/officeart/2005/8/layout/vList2"/>
    <dgm:cxn modelId="{B6E2A8AA-46E5-472D-A697-0DA2B8A81A34}" type="presParOf" srcId="{DE4EB421-879C-4AD2-AF51-64067BD061D6}" destId="{0CB507FD-18CF-4D78-844E-8361F2D0A2D2}" srcOrd="2" destOrd="0" presId="urn:microsoft.com/office/officeart/2005/8/layout/vList2"/>
    <dgm:cxn modelId="{9E0A747B-26B8-433E-A64F-36148C7AA30D}" type="presParOf" srcId="{DE4EB421-879C-4AD2-AF51-64067BD061D6}" destId="{79AE9C11-3277-488A-A106-DF058CBF61D7}" srcOrd="3" destOrd="0" presId="urn:microsoft.com/office/officeart/2005/8/layout/vList2"/>
    <dgm:cxn modelId="{171A7897-4F43-4BAE-8B8F-F8348554044B}" type="presParOf" srcId="{DE4EB421-879C-4AD2-AF51-64067BD061D6}" destId="{4741BF12-FD05-496B-8272-2162649B7FA1}" srcOrd="4" destOrd="0" presId="urn:microsoft.com/office/officeart/2005/8/layout/vList2"/>
    <dgm:cxn modelId="{19CF20F3-3A58-4BBA-9743-0B966C4E6E87}" type="presParOf" srcId="{DE4EB421-879C-4AD2-AF51-64067BD061D6}" destId="{57213904-349A-450B-A1CA-C2CC7CF43D39}" srcOrd="5" destOrd="0" presId="urn:microsoft.com/office/officeart/2005/8/layout/vList2"/>
    <dgm:cxn modelId="{58C7F930-7229-4236-B7F1-CDD388FCED47}" type="presParOf" srcId="{DE4EB421-879C-4AD2-AF51-64067BD061D6}" destId="{860951CE-374C-4547-8560-7BC7252879C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9DA4D35-F486-422A-A114-1CF28E3CE8D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7D983DB-E068-43B7-8262-C0271A5B81F9}">
      <dgm:prSet/>
      <dgm:spPr/>
      <dgm:t>
        <a:bodyPr/>
        <a:lstStyle/>
        <a:p>
          <a:r>
            <a:rPr lang="en-US"/>
            <a:t>HNI</a:t>
          </a:r>
        </a:p>
      </dgm:t>
    </dgm:pt>
    <dgm:pt modelId="{CBA4C36F-8C20-4EF2-A9D3-6FD8D8CA4B70}" type="parTrans" cxnId="{9D828FE4-29EE-4F8A-9D06-F57AC8E2FC1B}">
      <dgm:prSet/>
      <dgm:spPr/>
      <dgm:t>
        <a:bodyPr/>
        <a:lstStyle/>
        <a:p>
          <a:endParaRPr lang="en-US"/>
        </a:p>
      </dgm:t>
    </dgm:pt>
    <dgm:pt modelId="{9787DCE9-343E-4325-8217-7C5A6D9B5FCC}" type="sibTrans" cxnId="{9D828FE4-29EE-4F8A-9D06-F57AC8E2FC1B}">
      <dgm:prSet/>
      <dgm:spPr/>
      <dgm:t>
        <a:bodyPr/>
        <a:lstStyle/>
        <a:p>
          <a:endParaRPr lang="en-US"/>
        </a:p>
      </dgm:t>
    </dgm:pt>
    <dgm:pt modelId="{935FD245-97A0-419A-867E-B8177F95CCAB}">
      <dgm:prSet/>
      <dgm:spPr/>
      <dgm:t>
        <a:bodyPr/>
        <a:lstStyle/>
        <a:p>
          <a:r>
            <a:rPr lang="en-US"/>
            <a:t>NRIs</a:t>
          </a:r>
        </a:p>
      </dgm:t>
    </dgm:pt>
    <dgm:pt modelId="{DF1BB726-26E6-4020-A717-80F8F4DF297A}" type="parTrans" cxnId="{0E1CC580-0432-40DD-87A0-465F5C4326E6}">
      <dgm:prSet/>
      <dgm:spPr/>
      <dgm:t>
        <a:bodyPr/>
        <a:lstStyle/>
        <a:p>
          <a:endParaRPr lang="en-US"/>
        </a:p>
      </dgm:t>
    </dgm:pt>
    <dgm:pt modelId="{A334F4F1-4507-498A-8AF7-8C95FAFFB9EC}" type="sibTrans" cxnId="{0E1CC580-0432-40DD-87A0-465F5C4326E6}">
      <dgm:prSet/>
      <dgm:spPr/>
      <dgm:t>
        <a:bodyPr/>
        <a:lstStyle/>
        <a:p>
          <a:endParaRPr lang="en-US"/>
        </a:p>
      </dgm:t>
    </dgm:pt>
    <dgm:pt modelId="{EBC83EF9-D5EE-49B7-9903-24623BCE67A5}">
      <dgm:prSet/>
      <dgm:spPr/>
      <dgm:t>
        <a:bodyPr/>
        <a:lstStyle/>
        <a:p>
          <a:r>
            <a:rPr lang="en-US"/>
            <a:t>Business / HUFs</a:t>
          </a:r>
        </a:p>
      </dgm:t>
    </dgm:pt>
    <dgm:pt modelId="{CC5B3C7D-77DF-4AEE-8890-43D5261ACDEA}" type="parTrans" cxnId="{23E84995-2961-43CB-8419-4366A5CF00F1}">
      <dgm:prSet/>
      <dgm:spPr/>
      <dgm:t>
        <a:bodyPr/>
        <a:lstStyle/>
        <a:p>
          <a:endParaRPr lang="en-US"/>
        </a:p>
      </dgm:t>
    </dgm:pt>
    <dgm:pt modelId="{C29323E0-FC15-4AC7-8141-5D6E8AEA5E07}" type="sibTrans" cxnId="{23E84995-2961-43CB-8419-4366A5CF00F1}">
      <dgm:prSet/>
      <dgm:spPr/>
      <dgm:t>
        <a:bodyPr/>
        <a:lstStyle/>
        <a:p>
          <a:endParaRPr lang="en-US"/>
        </a:p>
      </dgm:t>
    </dgm:pt>
    <dgm:pt modelId="{9A8CEC37-8737-4EA8-9C7E-BF2171BE51D1}">
      <dgm:prSet/>
      <dgm:spPr/>
      <dgm:t>
        <a:bodyPr/>
        <a:lstStyle/>
        <a:p>
          <a:r>
            <a:rPr lang="en-US"/>
            <a:t>Partnerships / Sole-Proprietors</a:t>
          </a:r>
        </a:p>
      </dgm:t>
    </dgm:pt>
    <dgm:pt modelId="{6C571152-5B96-4237-839A-D0B6F4ACD953}" type="parTrans" cxnId="{32200918-2428-44EB-8AF5-D9C191DE7E7E}">
      <dgm:prSet/>
      <dgm:spPr/>
      <dgm:t>
        <a:bodyPr/>
        <a:lstStyle/>
        <a:p>
          <a:endParaRPr lang="en-US"/>
        </a:p>
      </dgm:t>
    </dgm:pt>
    <dgm:pt modelId="{6312F44F-BC3A-4E83-8C57-A5D19B83F885}" type="sibTrans" cxnId="{32200918-2428-44EB-8AF5-D9C191DE7E7E}">
      <dgm:prSet/>
      <dgm:spPr/>
      <dgm:t>
        <a:bodyPr/>
        <a:lstStyle/>
        <a:p>
          <a:endParaRPr lang="en-US"/>
        </a:p>
      </dgm:t>
    </dgm:pt>
    <dgm:pt modelId="{2D370C1C-50E5-4875-BB4E-FD83C1AF58E9}">
      <dgm:prSet/>
      <dgm:spPr/>
      <dgm:t>
        <a:bodyPr/>
        <a:lstStyle/>
        <a:p>
          <a:r>
            <a:rPr lang="en-US"/>
            <a:t>Life Stages of Customers</a:t>
          </a:r>
        </a:p>
      </dgm:t>
    </dgm:pt>
    <dgm:pt modelId="{F3CDE2CB-E057-4B73-801F-560411DAE8EB}" type="parTrans" cxnId="{F1DF1813-20DC-412E-88DF-F13C8972AA00}">
      <dgm:prSet/>
      <dgm:spPr/>
      <dgm:t>
        <a:bodyPr/>
        <a:lstStyle/>
        <a:p>
          <a:endParaRPr lang="en-US"/>
        </a:p>
      </dgm:t>
    </dgm:pt>
    <dgm:pt modelId="{DEED65DE-FE72-4AC5-88B3-606603A9A212}" type="sibTrans" cxnId="{F1DF1813-20DC-412E-88DF-F13C8972AA00}">
      <dgm:prSet/>
      <dgm:spPr/>
      <dgm:t>
        <a:bodyPr/>
        <a:lstStyle/>
        <a:p>
          <a:endParaRPr lang="en-US"/>
        </a:p>
      </dgm:t>
    </dgm:pt>
    <dgm:pt modelId="{0B52F131-94C7-4867-81CF-30C94604CCD8}">
      <dgm:prSet/>
      <dgm:spPr/>
      <dgm:t>
        <a:bodyPr/>
        <a:lstStyle/>
        <a:p>
          <a:r>
            <a:rPr lang="en-US"/>
            <a:t>MSMEs</a:t>
          </a:r>
        </a:p>
      </dgm:t>
    </dgm:pt>
    <dgm:pt modelId="{84BAFB8A-79DC-4030-A578-20B4510DF26C}" type="parTrans" cxnId="{5080821A-7947-4FB6-8B95-1DCC31C8742C}">
      <dgm:prSet/>
      <dgm:spPr/>
      <dgm:t>
        <a:bodyPr/>
        <a:lstStyle/>
        <a:p>
          <a:endParaRPr lang="en-US"/>
        </a:p>
      </dgm:t>
    </dgm:pt>
    <dgm:pt modelId="{B78DBE1B-8923-47DB-B686-BD4753541C4D}" type="sibTrans" cxnId="{5080821A-7947-4FB6-8B95-1DCC31C8742C}">
      <dgm:prSet/>
      <dgm:spPr/>
      <dgm:t>
        <a:bodyPr/>
        <a:lstStyle/>
        <a:p>
          <a:endParaRPr lang="en-US"/>
        </a:p>
      </dgm:t>
    </dgm:pt>
    <dgm:pt modelId="{8E038FAB-6397-4AA3-8393-8F631BDE0D22}" type="pres">
      <dgm:prSet presAssocID="{C9DA4D35-F486-422A-A114-1CF28E3CE8D9}" presName="linear" presStyleCnt="0">
        <dgm:presLayoutVars>
          <dgm:animLvl val="lvl"/>
          <dgm:resizeHandles val="exact"/>
        </dgm:presLayoutVars>
      </dgm:prSet>
      <dgm:spPr/>
      <dgm:t>
        <a:bodyPr/>
        <a:lstStyle/>
        <a:p>
          <a:endParaRPr lang="en-US"/>
        </a:p>
      </dgm:t>
    </dgm:pt>
    <dgm:pt modelId="{20184E91-6CD3-40A1-97CC-A317E8A71372}" type="pres">
      <dgm:prSet presAssocID="{07D983DB-E068-43B7-8262-C0271A5B81F9}" presName="parentText" presStyleLbl="node1" presStyleIdx="0" presStyleCnt="6">
        <dgm:presLayoutVars>
          <dgm:chMax val="0"/>
          <dgm:bulletEnabled val="1"/>
        </dgm:presLayoutVars>
      </dgm:prSet>
      <dgm:spPr/>
      <dgm:t>
        <a:bodyPr/>
        <a:lstStyle/>
        <a:p>
          <a:endParaRPr lang="en-US"/>
        </a:p>
      </dgm:t>
    </dgm:pt>
    <dgm:pt modelId="{CC7EB79A-5E34-40E0-887C-824F1F78758F}" type="pres">
      <dgm:prSet presAssocID="{9787DCE9-343E-4325-8217-7C5A6D9B5FCC}" presName="spacer" presStyleCnt="0"/>
      <dgm:spPr/>
    </dgm:pt>
    <dgm:pt modelId="{10A2A9D5-B7C9-4908-BEC7-06E4476037A5}" type="pres">
      <dgm:prSet presAssocID="{935FD245-97A0-419A-867E-B8177F95CCAB}" presName="parentText" presStyleLbl="node1" presStyleIdx="1" presStyleCnt="6">
        <dgm:presLayoutVars>
          <dgm:chMax val="0"/>
          <dgm:bulletEnabled val="1"/>
        </dgm:presLayoutVars>
      </dgm:prSet>
      <dgm:spPr/>
      <dgm:t>
        <a:bodyPr/>
        <a:lstStyle/>
        <a:p>
          <a:endParaRPr lang="en-US"/>
        </a:p>
      </dgm:t>
    </dgm:pt>
    <dgm:pt modelId="{11C5B3A1-0EEF-46B2-99A7-F561E7240F04}" type="pres">
      <dgm:prSet presAssocID="{A334F4F1-4507-498A-8AF7-8C95FAFFB9EC}" presName="spacer" presStyleCnt="0"/>
      <dgm:spPr/>
    </dgm:pt>
    <dgm:pt modelId="{5731D5A6-5439-44E4-B3A3-9401960AB73A}" type="pres">
      <dgm:prSet presAssocID="{EBC83EF9-D5EE-49B7-9903-24623BCE67A5}" presName="parentText" presStyleLbl="node1" presStyleIdx="2" presStyleCnt="6">
        <dgm:presLayoutVars>
          <dgm:chMax val="0"/>
          <dgm:bulletEnabled val="1"/>
        </dgm:presLayoutVars>
      </dgm:prSet>
      <dgm:spPr/>
      <dgm:t>
        <a:bodyPr/>
        <a:lstStyle/>
        <a:p>
          <a:endParaRPr lang="en-US"/>
        </a:p>
      </dgm:t>
    </dgm:pt>
    <dgm:pt modelId="{2EB71CFA-B67D-490A-8D02-8867279AB707}" type="pres">
      <dgm:prSet presAssocID="{C29323E0-FC15-4AC7-8141-5D6E8AEA5E07}" presName="spacer" presStyleCnt="0"/>
      <dgm:spPr/>
    </dgm:pt>
    <dgm:pt modelId="{F5D4590C-4D22-4CBC-A951-84602138A94F}" type="pres">
      <dgm:prSet presAssocID="{9A8CEC37-8737-4EA8-9C7E-BF2171BE51D1}" presName="parentText" presStyleLbl="node1" presStyleIdx="3" presStyleCnt="6">
        <dgm:presLayoutVars>
          <dgm:chMax val="0"/>
          <dgm:bulletEnabled val="1"/>
        </dgm:presLayoutVars>
      </dgm:prSet>
      <dgm:spPr/>
      <dgm:t>
        <a:bodyPr/>
        <a:lstStyle/>
        <a:p>
          <a:endParaRPr lang="en-US"/>
        </a:p>
      </dgm:t>
    </dgm:pt>
    <dgm:pt modelId="{EFFD91EC-C193-41DB-B464-A74193EA36A7}" type="pres">
      <dgm:prSet presAssocID="{6312F44F-BC3A-4E83-8C57-A5D19B83F885}" presName="spacer" presStyleCnt="0"/>
      <dgm:spPr/>
    </dgm:pt>
    <dgm:pt modelId="{F731A8A9-3CC4-4BBD-9C20-9FE43BEF6AF6}" type="pres">
      <dgm:prSet presAssocID="{2D370C1C-50E5-4875-BB4E-FD83C1AF58E9}" presName="parentText" presStyleLbl="node1" presStyleIdx="4" presStyleCnt="6">
        <dgm:presLayoutVars>
          <dgm:chMax val="0"/>
          <dgm:bulletEnabled val="1"/>
        </dgm:presLayoutVars>
      </dgm:prSet>
      <dgm:spPr/>
      <dgm:t>
        <a:bodyPr/>
        <a:lstStyle/>
        <a:p>
          <a:endParaRPr lang="en-US"/>
        </a:p>
      </dgm:t>
    </dgm:pt>
    <dgm:pt modelId="{75576AA2-0992-4257-B230-D636CA5AF475}" type="pres">
      <dgm:prSet presAssocID="{DEED65DE-FE72-4AC5-88B3-606603A9A212}" presName="spacer" presStyleCnt="0"/>
      <dgm:spPr/>
    </dgm:pt>
    <dgm:pt modelId="{74890556-5120-4DBF-AF52-219A09937CD8}" type="pres">
      <dgm:prSet presAssocID="{0B52F131-94C7-4867-81CF-30C94604CCD8}" presName="parentText" presStyleLbl="node1" presStyleIdx="5" presStyleCnt="6">
        <dgm:presLayoutVars>
          <dgm:chMax val="0"/>
          <dgm:bulletEnabled val="1"/>
        </dgm:presLayoutVars>
      </dgm:prSet>
      <dgm:spPr/>
      <dgm:t>
        <a:bodyPr/>
        <a:lstStyle/>
        <a:p>
          <a:endParaRPr lang="en-US"/>
        </a:p>
      </dgm:t>
    </dgm:pt>
  </dgm:ptLst>
  <dgm:cxnLst>
    <dgm:cxn modelId="{6B16E3E9-C808-4D45-A313-FC29171D1D7F}" type="presOf" srcId="{9A8CEC37-8737-4EA8-9C7E-BF2171BE51D1}" destId="{F5D4590C-4D22-4CBC-A951-84602138A94F}" srcOrd="0" destOrd="0" presId="urn:microsoft.com/office/officeart/2005/8/layout/vList2"/>
    <dgm:cxn modelId="{75AD6DA2-B20F-43BD-A725-8D43F8111442}" type="presOf" srcId="{935FD245-97A0-419A-867E-B8177F95CCAB}" destId="{10A2A9D5-B7C9-4908-BEC7-06E4476037A5}" srcOrd="0" destOrd="0" presId="urn:microsoft.com/office/officeart/2005/8/layout/vList2"/>
    <dgm:cxn modelId="{4BEF17D2-872F-413A-A350-3D00196F3853}" type="presOf" srcId="{07D983DB-E068-43B7-8262-C0271A5B81F9}" destId="{20184E91-6CD3-40A1-97CC-A317E8A71372}" srcOrd="0" destOrd="0" presId="urn:microsoft.com/office/officeart/2005/8/layout/vList2"/>
    <dgm:cxn modelId="{23E84995-2961-43CB-8419-4366A5CF00F1}" srcId="{C9DA4D35-F486-422A-A114-1CF28E3CE8D9}" destId="{EBC83EF9-D5EE-49B7-9903-24623BCE67A5}" srcOrd="2" destOrd="0" parTransId="{CC5B3C7D-77DF-4AEE-8890-43D5261ACDEA}" sibTransId="{C29323E0-FC15-4AC7-8141-5D6E8AEA5E07}"/>
    <dgm:cxn modelId="{E1A2D5A8-27D0-4EA9-A22E-F20917AB7DCD}" type="presOf" srcId="{C9DA4D35-F486-422A-A114-1CF28E3CE8D9}" destId="{8E038FAB-6397-4AA3-8393-8F631BDE0D22}" srcOrd="0" destOrd="0" presId="urn:microsoft.com/office/officeart/2005/8/layout/vList2"/>
    <dgm:cxn modelId="{F1DF1813-20DC-412E-88DF-F13C8972AA00}" srcId="{C9DA4D35-F486-422A-A114-1CF28E3CE8D9}" destId="{2D370C1C-50E5-4875-BB4E-FD83C1AF58E9}" srcOrd="4" destOrd="0" parTransId="{F3CDE2CB-E057-4B73-801F-560411DAE8EB}" sibTransId="{DEED65DE-FE72-4AC5-88B3-606603A9A212}"/>
    <dgm:cxn modelId="{72330458-2318-48C4-9226-1B012A4CF5CF}" type="presOf" srcId="{2D370C1C-50E5-4875-BB4E-FD83C1AF58E9}" destId="{F731A8A9-3CC4-4BBD-9C20-9FE43BEF6AF6}" srcOrd="0" destOrd="0" presId="urn:microsoft.com/office/officeart/2005/8/layout/vList2"/>
    <dgm:cxn modelId="{957A60B7-2344-49AC-8820-E164D24A45DC}" type="presOf" srcId="{EBC83EF9-D5EE-49B7-9903-24623BCE67A5}" destId="{5731D5A6-5439-44E4-B3A3-9401960AB73A}" srcOrd="0" destOrd="0" presId="urn:microsoft.com/office/officeart/2005/8/layout/vList2"/>
    <dgm:cxn modelId="{9D828FE4-29EE-4F8A-9D06-F57AC8E2FC1B}" srcId="{C9DA4D35-F486-422A-A114-1CF28E3CE8D9}" destId="{07D983DB-E068-43B7-8262-C0271A5B81F9}" srcOrd="0" destOrd="0" parTransId="{CBA4C36F-8C20-4EF2-A9D3-6FD8D8CA4B70}" sibTransId="{9787DCE9-343E-4325-8217-7C5A6D9B5FCC}"/>
    <dgm:cxn modelId="{5080821A-7947-4FB6-8B95-1DCC31C8742C}" srcId="{C9DA4D35-F486-422A-A114-1CF28E3CE8D9}" destId="{0B52F131-94C7-4867-81CF-30C94604CCD8}" srcOrd="5" destOrd="0" parTransId="{84BAFB8A-79DC-4030-A578-20B4510DF26C}" sibTransId="{B78DBE1B-8923-47DB-B686-BD4753541C4D}"/>
    <dgm:cxn modelId="{2559D1FE-C3C3-4920-AC52-5E6FDD1B2C8D}" type="presOf" srcId="{0B52F131-94C7-4867-81CF-30C94604CCD8}" destId="{74890556-5120-4DBF-AF52-219A09937CD8}" srcOrd="0" destOrd="0" presId="urn:microsoft.com/office/officeart/2005/8/layout/vList2"/>
    <dgm:cxn modelId="{0E1CC580-0432-40DD-87A0-465F5C4326E6}" srcId="{C9DA4D35-F486-422A-A114-1CF28E3CE8D9}" destId="{935FD245-97A0-419A-867E-B8177F95CCAB}" srcOrd="1" destOrd="0" parTransId="{DF1BB726-26E6-4020-A717-80F8F4DF297A}" sibTransId="{A334F4F1-4507-498A-8AF7-8C95FAFFB9EC}"/>
    <dgm:cxn modelId="{32200918-2428-44EB-8AF5-D9C191DE7E7E}" srcId="{C9DA4D35-F486-422A-A114-1CF28E3CE8D9}" destId="{9A8CEC37-8737-4EA8-9C7E-BF2171BE51D1}" srcOrd="3" destOrd="0" parTransId="{6C571152-5B96-4237-839A-D0B6F4ACD953}" sibTransId="{6312F44F-BC3A-4E83-8C57-A5D19B83F885}"/>
    <dgm:cxn modelId="{7DAD7A37-B779-4880-9AC3-17D3D566442B}" type="presParOf" srcId="{8E038FAB-6397-4AA3-8393-8F631BDE0D22}" destId="{20184E91-6CD3-40A1-97CC-A317E8A71372}" srcOrd="0" destOrd="0" presId="urn:microsoft.com/office/officeart/2005/8/layout/vList2"/>
    <dgm:cxn modelId="{A9A83A96-9125-40B5-9474-23E732087E19}" type="presParOf" srcId="{8E038FAB-6397-4AA3-8393-8F631BDE0D22}" destId="{CC7EB79A-5E34-40E0-887C-824F1F78758F}" srcOrd="1" destOrd="0" presId="urn:microsoft.com/office/officeart/2005/8/layout/vList2"/>
    <dgm:cxn modelId="{39EED70C-35CC-44E9-9B08-06038F6721A5}" type="presParOf" srcId="{8E038FAB-6397-4AA3-8393-8F631BDE0D22}" destId="{10A2A9D5-B7C9-4908-BEC7-06E4476037A5}" srcOrd="2" destOrd="0" presId="urn:microsoft.com/office/officeart/2005/8/layout/vList2"/>
    <dgm:cxn modelId="{3A5C3E35-0D2D-413F-85B5-23AFCF10184D}" type="presParOf" srcId="{8E038FAB-6397-4AA3-8393-8F631BDE0D22}" destId="{11C5B3A1-0EEF-46B2-99A7-F561E7240F04}" srcOrd="3" destOrd="0" presId="urn:microsoft.com/office/officeart/2005/8/layout/vList2"/>
    <dgm:cxn modelId="{BDEAA271-38FB-4104-ACF1-6F7484A425F3}" type="presParOf" srcId="{8E038FAB-6397-4AA3-8393-8F631BDE0D22}" destId="{5731D5A6-5439-44E4-B3A3-9401960AB73A}" srcOrd="4" destOrd="0" presId="urn:microsoft.com/office/officeart/2005/8/layout/vList2"/>
    <dgm:cxn modelId="{E869A07F-1210-431F-AF20-122F053863FA}" type="presParOf" srcId="{8E038FAB-6397-4AA3-8393-8F631BDE0D22}" destId="{2EB71CFA-B67D-490A-8D02-8867279AB707}" srcOrd="5" destOrd="0" presId="urn:microsoft.com/office/officeart/2005/8/layout/vList2"/>
    <dgm:cxn modelId="{4B5A42DF-5D5D-4548-9F62-965CA63CB077}" type="presParOf" srcId="{8E038FAB-6397-4AA3-8393-8F631BDE0D22}" destId="{F5D4590C-4D22-4CBC-A951-84602138A94F}" srcOrd="6" destOrd="0" presId="urn:microsoft.com/office/officeart/2005/8/layout/vList2"/>
    <dgm:cxn modelId="{AE74E77A-DCE4-4298-BE87-0BDA737CFFFC}" type="presParOf" srcId="{8E038FAB-6397-4AA3-8393-8F631BDE0D22}" destId="{EFFD91EC-C193-41DB-B464-A74193EA36A7}" srcOrd="7" destOrd="0" presId="urn:microsoft.com/office/officeart/2005/8/layout/vList2"/>
    <dgm:cxn modelId="{ABBB6BCF-C519-456F-AD9B-26F57B60CF4B}" type="presParOf" srcId="{8E038FAB-6397-4AA3-8393-8F631BDE0D22}" destId="{F731A8A9-3CC4-4BBD-9C20-9FE43BEF6AF6}" srcOrd="8" destOrd="0" presId="urn:microsoft.com/office/officeart/2005/8/layout/vList2"/>
    <dgm:cxn modelId="{DE4F204C-63F0-4C03-8775-773B277AD32B}" type="presParOf" srcId="{8E038FAB-6397-4AA3-8393-8F631BDE0D22}" destId="{75576AA2-0992-4257-B230-D636CA5AF475}" srcOrd="9" destOrd="0" presId="urn:microsoft.com/office/officeart/2005/8/layout/vList2"/>
    <dgm:cxn modelId="{D4607582-35E1-49A8-ADF8-5F7E4350F2E9}" type="presParOf" srcId="{8E038FAB-6397-4AA3-8393-8F631BDE0D22}" destId="{74890556-5120-4DBF-AF52-219A09937CD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0DC60FA-DC04-489F-9759-15E65B32CB56}"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D0D9A384-1BD1-4CDF-8F9C-E51F50E25A45}">
      <dgm:prSet/>
      <dgm:spPr/>
      <dgm:t>
        <a:bodyPr/>
        <a:lstStyle/>
        <a:p>
          <a:r>
            <a:rPr lang="en-US"/>
            <a:t>Irate</a:t>
          </a:r>
        </a:p>
      </dgm:t>
    </dgm:pt>
    <dgm:pt modelId="{FF03A9EE-5D0B-41F4-A132-C66E1A36C8A6}" type="parTrans" cxnId="{8C64DA7F-750F-42E0-9260-A989B7F3C8B3}">
      <dgm:prSet/>
      <dgm:spPr/>
      <dgm:t>
        <a:bodyPr/>
        <a:lstStyle/>
        <a:p>
          <a:endParaRPr lang="en-US"/>
        </a:p>
      </dgm:t>
    </dgm:pt>
    <dgm:pt modelId="{A3A18936-51B5-4D20-B8E6-77C8EC83EDF3}" type="sibTrans" cxnId="{8C64DA7F-750F-42E0-9260-A989B7F3C8B3}">
      <dgm:prSet/>
      <dgm:spPr/>
      <dgm:t>
        <a:bodyPr/>
        <a:lstStyle/>
        <a:p>
          <a:endParaRPr lang="en-US"/>
        </a:p>
      </dgm:t>
    </dgm:pt>
    <dgm:pt modelId="{AA3890C0-C7FC-4BE0-BE8E-20D4006E1970}">
      <dgm:prSet/>
      <dgm:spPr/>
      <dgm:t>
        <a:bodyPr/>
        <a:lstStyle/>
        <a:p>
          <a:r>
            <a:rPr lang="en-US"/>
            <a:t>Talkative</a:t>
          </a:r>
        </a:p>
      </dgm:t>
    </dgm:pt>
    <dgm:pt modelId="{6602E6AC-0B36-465A-9565-3CD8E18A3A4E}" type="parTrans" cxnId="{6F8D60E9-6646-4BA5-821B-501A6B3879E6}">
      <dgm:prSet/>
      <dgm:spPr/>
      <dgm:t>
        <a:bodyPr/>
        <a:lstStyle/>
        <a:p>
          <a:endParaRPr lang="en-US"/>
        </a:p>
      </dgm:t>
    </dgm:pt>
    <dgm:pt modelId="{3D263E3F-EC03-48DA-922D-6DA332ED877D}" type="sibTrans" cxnId="{6F8D60E9-6646-4BA5-821B-501A6B3879E6}">
      <dgm:prSet/>
      <dgm:spPr/>
      <dgm:t>
        <a:bodyPr/>
        <a:lstStyle/>
        <a:p>
          <a:endParaRPr lang="en-US"/>
        </a:p>
      </dgm:t>
    </dgm:pt>
    <dgm:pt modelId="{A186B585-A4B2-4E8B-9242-1A95C06B88C5}">
      <dgm:prSet/>
      <dgm:spPr/>
      <dgm:t>
        <a:bodyPr/>
        <a:lstStyle/>
        <a:p>
          <a:r>
            <a:rPr lang="en-US"/>
            <a:t>Mistaken</a:t>
          </a:r>
        </a:p>
      </dgm:t>
    </dgm:pt>
    <dgm:pt modelId="{11108E24-49AD-4D23-8615-CF7BB13CBABA}" type="parTrans" cxnId="{58B51FDF-A066-4820-B3CB-DED754549038}">
      <dgm:prSet/>
      <dgm:spPr/>
      <dgm:t>
        <a:bodyPr/>
        <a:lstStyle/>
        <a:p>
          <a:endParaRPr lang="en-US"/>
        </a:p>
      </dgm:t>
    </dgm:pt>
    <dgm:pt modelId="{411B7F17-32C5-46E6-9E9A-EE8C8094C5D1}" type="sibTrans" cxnId="{58B51FDF-A066-4820-B3CB-DED754549038}">
      <dgm:prSet/>
      <dgm:spPr/>
      <dgm:t>
        <a:bodyPr/>
        <a:lstStyle/>
        <a:p>
          <a:endParaRPr lang="en-US"/>
        </a:p>
      </dgm:t>
    </dgm:pt>
    <dgm:pt modelId="{2C801AB9-6877-46A4-B4BF-F2F842856821}">
      <dgm:prSet/>
      <dgm:spPr/>
      <dgm:t>
        <a:bodyPr/>
        <a:lstStyle/>
        <a:p>
          <a:r>
            <a:rPr lang="en-US"/>
            <a:t>Elitist</a:t>
          </a:r>
        </a:p>
      </dgm:t>
    </dgm:pt>
    <dgm:pt modelId="{1FB90467-5032-480A-A0F3-4C2E7F678802}" type="parTrans" cxnId="{469144D5-E744-4834-B459-33C2F24E43B3}">
      <dgm:prSet/>
      <dgm:spPr/>
      <dgm:t>
        <a:bodyPr/>
        <a:lstStyle/>
        <a:p>
          <a:endParaRPr lang="en-US"/>
        </a:p>
      </dgm:t>
    </dgm:pt>
    <dgm:pt modelId="{09BB72CA-7830-4373-B934-60E2A5C86EC3}" type="sibTrans" cxnId="{469144D5-E744-4834-B459-33C2F24E43B3}">
      <dgm:prSet/>
      <dgm:spPr/>
      <dgm:t>
        <a:bodyPr/>
        <a:lstStyle/>
        <a:p>
          <a:endParaRPr lang="en-US"/>
        </a:p>
      </dgm:t>
    </dgm:pt>
    <dgm:pt modelId="{6627A479-86E1-4A70-98DC-949A67AA81B1}">
      <dgm:prSet/>
      <dgm:spPr/>
      <dgm:t>
        <a:bodyPr/>
        <a:lstStyle/>
        <a:p>
          <a:r>
            <a:rPr lang="en-US"/>
            <a:t>Positive</a:t>
          </a:r>
        </a:p>
      </dgm:t>
    </dgm:pt>
    <dgm:pt modelId="{674DCE93-313D-4647-AFE6-795429F6E817}" type="parTrans" cxnId="{7B3AFAD2-C6D4-442B-AD38-832FA585783E}">
      <dgm:prSet/>
      <dgm:spPr/>
      <dgm:t>
        <a:bodyPr/>
        <a:lstStyle/>
        <a:p>
          <a:endParaRPr lang="en-US"/>
        </a:p>
      </dgm:t>
    </dgm:pt>
    <dgm:pt modelId="{0A747FE6-74E0-4F1C-A4BE-2F61BF24213D}" type="sibTrans" cxnId="{7B3AFAD2-C6D4-442B-AD38-832FA585783E}">
      <dgm:prSet/>
      <dgm:spPr/>
      <dgm:t>
        <a:bodyPr/>
        <a:lstStyle/>
        <a:p>
          <a:endParaRPr lang="en-US"/>
        </a:p>
      </dgm:t>
    </dgm:pt>
    <dgm:pt modelId="{2FF15C8E-9D72-4A10-8390-488D5854F5CC}" type="pres">
      <dgm:prSet presAssocID="{00DC60FA-DC04-489F-9759-15E65B32CB56}" presName="vert0" presStyleCnt="0">
        <dgm:presLayoutVars>
          <dgm:dir/>
          <dgm:animOne val="branch"/>
          <dgm:animLvl val="lvl"/>
        </dgm:presLayoutVars>
      </dgm:prSet>
      <dgm:spPr/>
      <dgm:t>
        <a:bodyPr/>
        <a:lstStyle/>
        <a:p>
          <a:endParaRPr lang="en-US"/>
        </a:p>
      </dgm:t>
    </dgm:pt>
    <dgm:pt modelId="{272DA8C0-343D-46DA-A028-714AF32606D3}" type="pres">
      <dgm:prSet presAssocID="{D0D9A384-1BD1-4CDF-8F9C-E51F50E25A45}" presName="thickLine" presStyleLbl="alignNode1" presStyleIdx="0" presStyleCnt="5"/>
      <dgm:spPr/>
    </dgm:pt>
    <dgm:pt modelId="{7EB85C69-C345-44E3-BE2A-2E7EE6D165B3}" type="pres">
      <dgm:prSet presAssocID="{D0D9A384-1BD1-4CDF-8F9C-E51F50E25A45}" presName="horz1" presStyleCnt="0"/>
      <dgm:spPr/>
    </dgm:pt>
    <dgm:pt modelId="{5753E016-4EE0-442E-AAFF-22E50F6363FC}" type="pres">
      <dgm:prSet presAssocID="{D0D9A384-1BD1-4CDF-8F9C-E51F50E25A45}" presName="tx1" presStyleLbl="revTx" presStyleIdx="0" presStyleCnt="5"/>
      <dgm:spPr/>
      <dgm:t>
        <a:bodyPr/>
        <a:lstStyle/>
        <a:p>
          <a:endParaRPr lang="en-US"/>
        </a:p>
      </dgm:t>
    </dgm:pt>
    <dgm:pt modelId="{4078D16F-6343-40B4-8D32-164AE85F68DE}" type="pres">
      <dgm:prSet presAssocID="{D0D9A384-1BD1-4CDF-8F9C-E51F50E25A45}" presName="vert1" presStyleCnt="0"/>
      <dgm:spPr/>
    </dgm:pt>
    <dgm:pt modelId="{9A40DB69-1532-428D-95B0-4416C0817B40}" type="pres">
      <dgm:prSet presAssocID="{AA3890C0-C7FC-4BE0-BE8E-20D4006E1970}" presName="thickLine" presStyleLbl="alignNode1" presStyleIdx="1" presStyleCnt="5"/>
      <dgm:spPr/>
    </dgm:pt>
    <dgm:pt modelId="{F7E4457B-4915-4D5D-8255-7B06ED268CED}" type="pres">
      <dgm:prSet presAssocID="{AA3890C0-C7FC-4BE0-BE8E-20D4006E1970}" presName="horz1" presStyleCnt="0"/>
      <dgm:spPr/>
    </dgm:pt>
    <dgm:pt modelId="{F85BD79C-330A-4574-8613-2E5E94D3173C}" type="pres">
      <dgm:prSet presAssocID="{AA3890C0-C7FC-4BE0-BE8E-20D4006E1970}" presName="tx1" presStyleLbl="revTx" presStyleIdx="1" presStyleCnt="5"/>
      <dgm:spPr/>
      <dgm:t>
        <a:bodyPr/>
        <a:lstStyle/>
        <a:p>
          <a:endParaRPr lang="en-US"/>
        </a:p>
      </dgm:t>
    </dgm:pt>
    <dgm:pt modelId="{C1F7F9CE-FCF6-4A09-8CDB-D49CFA40099B}" type="pres">
      <dgm:prSet presAssocID="{AA3890C0-C7FC-4BE0-BE8E-20D4006E1970}" presName="vert1" presStyleCnt="0"/>
      <dgm:spPr/>
    </dgm:pt>
    <dgm:pt modelId="{984DD46D-F67D-4C32-86CB-1EA0AA249456}" type="pres">
      <dgm:prSet presAssocID="{A186B585-A4B2-4E8B-9242-1A95C06B88C5}" presName="thickLine" presStyleLbl="alignNode1" presStyleIdx="2" presStyleCnt="5"/>
      <dgm:spPr/>
    </dgm:pt>
    <dgm:pt modelId="{61A0A806-F72F-4156-90C7-03FBF35364E3}" type="pres">
      <dgm:prSet presAssocID="{A186B585-A4B2-4E8B-9242-1A95C06B88C5}" presName="horz1" presStyleCnt="0"/>
      <dgm:spPr/>
    </dgm:pt>
    <dgm:pt modelId="{9985F1A3-3707-4613-B7A0-BAD1EEA61228}" type="pres">
      <dgm:prSet presAssocID="{A186B585-A4B2-4E8B-9242-1A95C06B88C5}" presName="tx1" presStyleLbl="revTx" presStyleIdx="2" presStyleCnt="5"/>
      <dgm:spPr/>
      <dgm:t>
        <a:bodyPr/>
        <a:lstStyle/>
        <a:p>
          <a:endParaRPr lang="en-US"/>
        </a:p>
      </dgm:t>
    </dgm:pt>
    <dgm:pt modelId="{11EA841A-5FB4-4B7A-90AC-1E21B5A799BE}" type="pres">
      <dgm:prSet presAssocID="{A186B585-A4B2-4E8B-9242-1A95C06B88C5}" presName="vert1" presStyleCnt="0"/>
      <dgm:spPr/>
    </dgm:pt>
    <dgm:pt modelId="{25FA7C06-4365-49D1-84C2-E99BBF9245D4}" type="pres">
      <dgm:prSet presAssocID="{2C801AB9-6877-46A4-B4BF-F2F842856821}" presName="thickLine" presStyleLbl="alignNode1" presStyleIdx="3" presStyleCnt="5"/>
      <dgm:spPr/>
    </dgm:pt>
    <dgm:pt modelId="{DE4F46D2-DF9D-441B-862A-C14DB681DA40}" type="pres">
      <dgm:prSet presAssocID="{2C801AB9-6877-46A4-B4BF-F2F842856821}" presName="horz1" presStyleCnt="0"/>
      <dgm:spPr/>
    </dgm:pt>
    <dgm:pt modelId="{7072FADA-2726-4C4C-BB2F-270DBBEF2ED5}" type="pres">
      <dgm:prSet presAssocID="{2C801AB9-6877-46A4-B4BF-F2F842856821}" presName="tx1" presStyleLbl="revTx" presStyleIdx="3" presStyleCnt="5"/>
      <dgm:spPr/>
      <dgm:t>
        <a:bodyPr/>
        <a:lstStyle/>
        <a:p>
          <a:endParaRPr lang="en-US"/>
        </a:p>
      </dgm:t>
    </dgm:pt>
    <dgm:pt modelId="{56EC92D6-E8ED-4052-95F7-D6BBDC71C91B}" type="pres">
      <dgm:prSet presAssocID="{2C801AB9-6877-46A4-B4BF-F2F842856821}" presName="vert1" presStyleCnt="0"/>
      <dgm:spPr/>
    </dgm:pt>
    <dgm:pt modelId="{020A1781-4C88-4867-AB2A-08A456A33032}" type="pres">
      <dgm:prSet presAssocID="{6627A479-86E1-4A70-98DC-949A67AA81B1}" presName="thickLine" presStyleLbl="alignNode1" presStyleIdx="4" presStyleCnt="5"/>
      <dgm:spPr/>
    </dgm:pt>
    <dgm:pt modelId="{3FFE44CC-F41C-4D65-A222-ADAA55B96E63}" type="pres">
      <dgm:prSet presAssocID="{6627A479-86E1-4A70-98DC-949A67AA81B1}" presName="horz1" presStyleCnt="0"/>
      <dgm:spPr/>
    </dgm:pt>
    <dgm:pt modelId="{B83F2694-0F7B-48DA-B60E-8F796FE4728A}" type="pres">
      <dgm:prSet presAssocID="{6627A479-86E1-4A70-98DC-949A67AA81B1}" presName="tx1" presStyleLbl="revTx" presStyleIdx="4" presStyleCnt="5"/>
      <dgm:spPr/>
      <dgm:t>
        <a:bodyPr/>
        <a:lstStyle/>
        <a:p>
          <a:endParaRPr lang="en-US"/>
        </a:p>
      </dgm:t>
    </dgm:pt>
    <dgm:pt modelId="{D0640FF2-DA97-4D8F-90D8-4CEA5DB5C36D}" type="pres">
      <dgm:prSet presAssocID="{6627A479-86E1-4A70-98DC-949A67AA81B1}" presName="vert1" presStyleCnt="0"/>
      <dgm:spPr/>
    </dgm:pt>
  </dgm:ptLst>
  <dgm:cxnLst>
    <dgm:cxn modelId="{37EFE7A3-4E60-4BCB-B278-FB4E9C2800AD}" type="presOf" srcId="{D0D9A384-1BD1-4CDF-8F9C-E51F50E25A45}" destId="{5753E016-4EE0-442E-AAFF-22E50F6363FC}" srcOrd="0" destOrd="0" presId="urn:microsoft.com/office/officeart/2008/layout/LinedList"/>
    <dgm:cxn modelId="{8C64DA7F-750F-42E0-9260-A989B7F3C8B3}" srcId="{00DC60FA-DC04-489F-9759-15E65B32CB56}" destId="{D0D9A384-1BD1-4CDF-8F9C-E51F50E25A45}" srcOrd="0" destOrd="0" parTransId="{FF03A9EE-5D0B-41F4-A132-C66E1A36C8A6}" sibTransId="{A3A18936-51B5-4D20-B8E6-77C8EC83EDF3}"/>
    <dgm:cxn modelId="{36D400E9-A3E8-415D-A800-A5A32E4FB815}" type="presOf" srcId="{00DC60FA-DC04-489F-9759-15E65B32CB56}" destId="{2FF15C8E-9D72-4A10-8390-488D5854F5CC}" srcOrd="0" destOrd="0" presId="urn:microsoft.com/office/officeart/2008/layout/LinedList"/>
    <dgm:cxn modelId="{6304FCD1-241E-47B1-9A94-92491AEF7E7B}" type="presOf" srcId="{6627A479-86E1-4A70-98DC-949A67AA81B1}" destId="{B83F2694-0F7B-48DA-B60E-8F796FE4728A}" srcOrd="0" destOrd="0" presId="urn:microsoft.com/office/officeart/2008/layout/LinedList"/>
    <dgm:cxn modelId="{58B51FDF-A066-4820-B3CB-DED754549038}" srcId="{00DC60FA-DC04-489F-9759-15E65B32CB56}" destId="{A186B585-A4B2-4E8B-9242-1A95C06B88C5}" srcOrd="2" destOrd="0" parTransId="{11108E24-49AD-4D23-8615-CF7BB13CBABA}" sibTransId="{411B7F17-32C5-46E6-9E9A-EE8C8094C5D1}"/>
    <dgm:cxn modelId="{469144D5-E744-4834-B459-33C2F24E43B3}" srcId="{00DC60FA-DC04-489F-9759-15E65B32CB56}" destId="{2C801AB9-6877-46A4-B4BF-F2F842856821}" srcOrd="3" destOrd="0" parTransId="{1FB90467-5032-480A-A0F3-4C2E7F678802}" sibTransId="{09BB72CA-7830-4373-B934-60E2A5C86EC3}"/>
    <dgm:cxn modelId="{D45547B2-FC97-4635-B635-602E54CDBF6D}" type="presOf" srcId="{A186B585-A4B2-4E8B-9242-1A95C06B88C5}" destId="{9985F1A3-3707-4613-B7A0-BAD1EEA61228}" srcOrd="0" destOrd="0" presId="urn:microsoft.com/office/officeart/2008/layout/LinedList"/>
    <dgm:cxn modelId="{6F8D60E9-6646-4BA5-821B-501A6B3879E6}" srcId="{00DC60FA-DC04-489F-9759-15E65B32CB56}" destId="{AA3890C0-C7FC-4BE0-BE8E-20D4006E1970}" srcOrd="1" destOrd="0" parTransId="{6602E6AC-0B36-465A-9565-3CD8E18A3A4E}" sibTransId="{3D263E3F-EC03-48DA-922D-6DA332ED877D}"/>
    <dgm:cxn modelId="{9FB48CCD-4E29-457C-A8AF-788B7AD7DF5E}" type="presOf" srcId="{2C801AB9-6877-46A4-B4BF-F2F842856821}" destId="{7072FADA-2726-4C4C-BB2F-270DBBEF2ED5}" srcOrd="0" destOrd="0" presId="urn:microsoft.com/office/officeart/2008/layout/LinedList"/>
    <dgm:cxn modelId="{80BDC6DA-9448-46E2-AC82-2CD278908A91}" type="presOf" srcId="{AA3890C0-C7FC-4BE0-BE8E-20D4006E1970}" destId="{F85BD79C-330A-4574-8613-2E5E94D3173C}" srcOrd="0" destOrd="0" presId="urn:microsoft.com/office/officeart/2008/layout/LinedList"/>
    <dgm:cxn modelId="{7B3AFAD2-C6D4-442B-AD38-832FA585783E}" srcId="{00DC60FA-DC04-489F-9759-15E65B32CB56}" destId="{6627A479-86E1-4A70-98DC-949A67AA81B1}" srcOrd="4" destOrd="0" parTransId="{674DCE93-313D-4647-AFE6-795429F6E817}" sibTransId="{0A747FE6-74E0-4F1C-A4BE-2F61BF24213D}"/>
    <dgm:cxn modelId="{3776435A-02FB-43DB-BDBD-C6C9B6B1FCD3}" type="presParOf" srcId="{2FF15C8E-9D72-4A10-8390-488D5854F5CC}" destId="{272DA8C0-343D-46DA-A028-714AF32606D3}" srcOrd="0" destOrd="0" presId="urn:microsoft.com/office/officeart/2008/layout/LinedList"/>
    <dgm:cxn modelId="{DB140D0A-88AE-41B3-86A7-0B3088887CEE}" type="presParOf" srcId="{2FF15C8E-9D72-4A10-8390-488D5854F5CC}" destId="{7EB85C69-C345-44E3-BE2A-2E7EE6D165B3}" srcOrd="1" destOrd="0" presId="urn:microsoft.com/office/officeart/2008/layout/LinedList"/>
    <dgm:cxn modelId="{EA65CA7B-9B2D-4A5F-AFB9-1DB07AD6B6C1}" type="presParOf" srcId="{7EB85C69-C345-44E3-BE2A-2E7EE6D165B3}" destId="{5753E016-4EE0-442E-AAFF-22E50F6363FC}" srcOrd="0" destOrd="0" presId="urn:microsoft.com/office/officeart/2008/layout/LinedList"/>
    <dgm:cxn modelId="{D70E3697-3BD2-420B-8A66-4E7AD3E2B821}" type="presParOf" srcId="{7EB85C69-C345-44E3-BE2A-2E7EE6D165B3}" destId="{4078D16F-6343-40B4-8D32-164AE85F68DE}" srcOrd="1" destOrd="0" presId="urn:microsoft.com/office/officeart/2008/layout/LinedList"/>
    <dgm:cxn modelId="{8022B512-CF07-42A4-A0EA-102D9692D125}" type="presParOf" srcId="{2FF15C8E-9D72-4A10-8390-488D5854F5CC}" destId="{9A40DB69-1532-428D-95B0-4416C0817B40}" srcOrd="2" destOrd="0" presId="urn:microsoft.com/office/officeart/2008/layout/LinedList"/>
    <dgm:cxn modelId="{2E3515E1-4F22-429B-8A06-588B6CD73644}" type="presParOf" srcId="{2FF15C8E-9D72-4A10-8390-488D5854F5CC}" destId="{F7E4457B-4915-4D5D-8255-7B06ED268CED}" srcOrd="3" destOrd="0" presId="urn:microsoft.com/office/officeart/2008/layout/LinedList"/>
    <dgm:cxn modelId="{6A63FF3E-D37D-4F32-B8F9-20E0CC3E7D5A}" type="presParOf" srcId="{F7E4457B-4915-4D5D-8255-7B06ED268CED}" destId="{F85BD79C-330A-4574-8613-2E5E94D3173C}" srcOrd="0" destOrd="0" presId="urn:microsoft.com/office/officeart/2008/layout/LinedList"/>
    <dgm:cxn modelId="{E8C8FC25-C3AF-4AD2-8520-843D9BF40DB1}" type="presParOf" srcId="{F7E4457B-4915-4D5D-8255-7B06ED268CED}" destId="{C1F7F9CE-FCF6-4A09-8CDB-D49CFA40099B}" srcOrd="1" destOrd="0" presId="urn:microsoft.com/office/officeart/2008/layout/LinedList"/>
    <dgm:cxn modelId="{9DA2FA31-EF29-4B81-8D9E-8C5216E4F616}" type="presParOf" srcId="{2FF15C8E-9D72-4A10-8390-488D5854F5CC}" destId="{984DD46D-F67D-4C32-86CB-1EA0AA249456}" srcOrd="4" destOrd="0" presId="urn:microsoft.com/office/officeart/2008/layout/LinedList"/>
    <dgm:cxn modelId="{CF7966EF-76AA-4A79-81DB-F1A7C1791889}" type="presParOf" srcId="{2FF15C8E-9D72-4A10-8390-488D5854F5CC}" destId="{61A0A806-F72F-4156-90C7-03FBF35364E3}" srcOrd="5" destOrd="0" presId="urn:microsoft.com/office/officeart/2008/layout/LinedList"/>
    <dgm:cxn modelId="{4C3EC1B7-C078-4811-A764-03C06FB9FF72}" type="presParOf" srcId="{61A0A806-F72F-4156-90C7-03FBF35364E3}" destId="{9985F1A3-3707-4613-B7A0-BAD1EEA61228}" srcOrd="0" destOrd="0" presId="urn:microsoft.com/office/officeart/2008/layout/LinedList"/>
    <dgm:cxn modelId="{772FCF38-00DE-46A8-A3C5-CE25057EC8F8}" type="presParOf" srcId="{61A0A806-F72F-4156-90C7-03FBF35364E3}" destId="{11EA841A-5FB4-4B7A-90AC-1E21B5A799BE}" srcOrd="1" destOrd="0" presId="urn:microsoft.com/office/officeart/2008/layout/LinedList"/>
    <dgm:cxn modelId="{B1E8D7F6-3041-4085-9FAB-38199CB39AE9}" type="presParOf" srcId="{2FF15C8E-9D72-4A10-8390-488D5854F5CC}" destId="{25FA7C06-4365-49D1-84C2-E99BBF9245D4}" srcOrd="6" destOrd="0" presId="urn:microsoft.com/office/officeart/2008/layout/LinedList"/>
    <dgm:cxn modelId="{B4F2683C-487E-4089-99F7-8A46C4FF2AA8}" type="presParOf" srcId="{2FF15C8E-9D72-4A10-8390-488D5854F5CC}" destId="{DE4F46D2-DF9D-441B-862A-C14DB681DA40}" srcOrd="7" destOrd="0" presId="urn:microsoft.com/office/officeart/2008/layout/LinedList"/>
    <dgm:cxn modelId="{FC684084-E698-4596-BE59-8FA06043BDF7}" type="presParOf" srcId="{DE4F46D2-DF9D-441B-862A-C14DB681DA40}" destId="{7072FADA-2726-4C4C-BB2F-270DBBEF2ED5}" srcOrd="0" destOrd="0" presId="urn:microsoft.com/office/officeart/2008/layout/LinedList"/>
    <dgm:cxn modelId="{6DBE40EA-22CC-4A4F-9535-2A2CCC68DFC2}" type="presParOf" srcId="{DE4F46D2-DF9D-441B-862A-C14DB681DA40}" destId="{56EC92D6-E8ED-4052-95F7-D6BBDC71C91B}" srcOrd="1" destOrd="0" presId="urn:microsoft.com/office/officeart/2008/layout/LinedList"/>
    <dgm:cxn modelId="{6CC63E71-9CCE-4C5A-B137-A934C1315320}" type="presParOf" srcId="{2FF15C8E-9D72-4A10-8390-488D5854F5CC}" destId="{020A1781-4C88-4867-AB2A-08A456A33032}" srcOrd="8" destOrd="0" presId="urn:microsoft.com/office/officeart/2008/layout/LinedList"/>
    <dgm:cxn modelId="{557E96AE-CDDE-41D9-99FF-6196088D2C0F}" type="presParOf" srcId="{2FF15C8E-9D72-4A10-8390-488D5854F5CC}" destId="{3FFE44CC-F41C-4D65-A222-ADAA55B96E63}" srcOrd="9" destOrd="0" presId="urn:microsoft.com/office/officeart/2008/layout/LinedList"/>
    <dgm:cxn modelId="{A8220411-BC3C-40E3-9849-99928B395B9D}" type="presParOf" srcId="{3FFE44CC-F41C-4D65-A222-ADAA55B96E63}" destId="{B83F2694-0F7B-48DA-B60E-8F796FE4728A}" srcOrd="0" destOrd="0" presId="urn:microsoft.com/office/officeart/2008/layout/LinedList"/>
    <dgm:cxn modelId="{ADFF4683-852E-44E6-8179-114347048026}" type="presParOf" srcId="{3FFE44CC-F41C-4D65-A222-ADAA55B96E63}" destId="{D0640FF2-DA97-4D8F-90D8-4CEA5DB5C36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635C0-D214-4280-98AF-4143564673CC}">
      <dsp:nvSpPr>
        <dsp:cNvPr id="0" name=""/>
        <dsp:cNvSpPr/>
      </dsp:nvSpPr>
      <dsp:spPr>
        <a:xfrm>
          <a:off x="0" y="346080"/>
          <a:ext cx="6492875" cy="579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AB7ECD-80A9-40C3-8F32-474D6CAB9425}">
      <dsp:nvSpPr>
        <dsp:cNvPr id="0" name=""/>
        <dsp:cNvSpPr/>
      </dsp:nvSpPr>
      <dsp:spPr>
        <a:xfrm>
          <a:off x="324643" y="6600"/>
          <a:ext cx="4545012" cy="678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lvl="0" algn="l" defTabSz="1066800">
            <a:lnSpc>
              <a:spcPct val="90000"/>
            </a:lnSpc>
            <a:spcBef>
              <a:spcPct val="0"/>
            </a:spcBef>
            <a:spcAft>
              <a:spcPct val="35000"/>
            </a:spcAft>
          </a:pPr>
          <a:r>
            <a:rPr lang="en-US" sz="2400" kern="1200" dirty="0">
              <a:solidFill>
                <a:schemeClr val="bg1"/>
              </a:solidFill>
            </a:rPr>
            <a:t>Business </a:t>
          </a:r>
          <a:r>
            <a:rPr lang="en-IN" sz="2400" kern="1200" dirty="0">
              <a:solidFill>
                <a:schemeClr val="bg1"/>
              </a:solidFill>
            </a:rPr>
            <a:t>marketing tool</a:t>
          </a:r>
          <a:endParaRPr lang="en-US" sz="2400" kern="1200" dirty="0">
            <a:solidFill>
              <a:schemeClr val="bg1"/>
            </a:solidFill>
          </a:endParaRPr>
        </a:p>
      </dsp:txBody>
      <dsp:txXfrm>
        <a:off x="357787" y="39744"/>
        <a:ext cx="4478724" cy="612672"/>
      </dsp:txXfrm>
    </dsp:sp>
    <dsp:sp modelId="{09497E68-2224-433D-95B1-65BCC373EAB8}">
      <dsp:nvSpPr>
        <dsp:cNvPr id="0" name=""/>
        <dsp:cNvSpPr/>
      </dsp:nvSpPr>
      <dsp:spPr>
        <a:xfrm>
          <a:off x="0" y="1389360"/>
          <a:ext cx="6492875" cy="579600"/>
        </a:xfrm>
        <a:prstGeom prst="rect">
          <a:avLst/>
        </a:prstGeom>
        <a:solidFill>
          <a:schemeClr val="lt1">
            <a:alpha val="90000"/>
            <a:hueOff val="0"/>
            <a:satOff val="0"/>
            <a:lumOff val="0"/>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D291D2-1C69-4EB9-AD20-4F7AB39BC344}">
      <dsp:nvSpPr>
        <dsp:cNvPr id="0" name=""/>
        <dsp:cNvSpPr/>
      </dsp:nvSpPr>
      <dsp:spPr>
        <a:xfrm>
          <a:off x="324643" y="1049880"/>
          <a:ext cx="4545012" cy="67896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lvl="0" algn="l" defTabSz="1066800">
            <a:lnSpc>
              <a:spcPct val="90000"/>
            </a:lnSpc>
            <a:spcBef>
              <a:spcPct val="0"/>
            </a:spcBef>
            <a:spcAft>
              <a:spcPct val="35000"/>
            </a:spcAft>
          </a:pPr>
          <a:r>
            <a:rPr lang="en-IN" sz="2400" kern="1200" dirty="0">
              <a:solidFill>
                <a:schemeClr val="bg1"/>
              </a:solidFill>
            </a:rPr>
            <a:t>Understand</a:t>
          </a:r>
          <a:r>
            <a:rPr lang="en-IN" sz="2400" kern="1200" dirty="0">
              <a:solidFill>
                <a:schemeClr val="tx1"/>
              </a:solidFill>
            </a:rPr>
            <a:t> </a:t>
          </a:r>
          <a:r>
            <a:rPr lang="en-IN" sz="2400" kern="1200" dirty="0">
              <a:solidFill>
                <a:schemeClr val="bg1"/>
              </a:solidFill>
            </a:rPr>
            <a:t>customers</a:t>
          </a:r>
          <a:endParaRPr lang="en-US" sz="2400" kern="1200" dirty="0">
            <a:solidFill>
              <a:schemeClr val="bg1"/>
            </a:solidFill>
          </a:endParaRPr>
        </a:p>
      </dsp:txBody>
      <dsp:txXfrm>
        <a:off x="357787" y="1083024"/>
        <a:ext cx="4478724" cy="612672"/>
      </dsp:txXfrm>
    </dsp:sp>
    <dsp:sp modelId="{90633243-F30D-4634-9D91-C2696FFB06CA}">
      <dsp:nvSpPr>
        <dsp:cNvPr id="0" name=""/>
        <dsp:cNvSpPr/>
      </dsp:nvSpPr>
      <dsp:spPr>
        <a:xfrm>
          <a:off x="0" y="2432640"/>
          <a:ext cx="6492875" cy="5796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552A63-08E5-4301-8928-65699F09020A}">
      <dsp:nvSpPr>
        <dsp:cNvPr id="0" name=""/>
        <dsp:cNvSpPr/>
      </dsp:nvSpPr>
      <dsp:spPr>
        <a:xfrm>
          <a:off x="324643" y="2093160"/>
          <a:ext cx="4545012" cy="6789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lvl="0" algn="l" defTabSz="1066800">
            <a:lnSpc>
              <a:spcPct val="90000"/>
            </a:lnSpc>
            <a:spcBef>
              <a:spcPct val="0"/>
            </a:spcBef>
            <a:spcAft>
              <a:spcPct val="35000"/>
            </a:spcAft>
          </a:pPr>
          <a:r>
            <a:rPr lang="en-IN" sz="2400" kern="1200">
              <a:solidFill>
                <a:schemeClr val="bg1"/>
              </a:solidFill>
            </a:rPr>
            <a:t>Better business decisions</a:t>
          </a:r>
          <a:endParaRPr lang="en-US" sz="2400" kern="1200">
            <a:solidFill>
              <a:schemeClr val="bg1"/>
            </a:solidFill>
          </a:endParaRPr>
        </a:p>
      </dsp:txBody>
      <dsp:txXfrm>
        <a:off x="357787" y="2126304"/>
        <a:ext cx="4478724" cy="612672"/>
      </dsp:txXfrm>
    </dsp:sp>
    <dsp:sp modelId="{E6D17ED3-1F17-4795-9FEC-E99D9DAD742C}">
      <dsp:nvSpPr>
        <dsp:cNvPr id="0" name=""/>
        <dsp:cNvSpPr/>
      </dsp:nvSpPr>
      <dsp:spPr>
        <a:xfrm>
          <a:off x="0" y="3475920"/>
          <a:ext cx="6492875" cy="579600"/>
        </a:xfrm>
        <a:prstGeom prst="rect">
          <a:avLst/>
        </a:prstGeom>
        <a:solidFill>
          <a:schemeClr val="lt1">
            <a:alpha val="90000"/>
            <a:hueOff val="0"/>
            <a:satOff val="0"/>
            <a:lumOff val="0"/>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D48309-4BCD-496D-B5EE-0385A7216135}">
      <dsp:nvSpPr>
        <dsp:cNvPr id="0" name=""/>
        <dsp:cNvSpPr/>
      </dsp:nvSpPr>
      <dsp:spPr>
        <a:xfrm>
          <a:off x="324643" y="3136440"/>
          <a:ext cx="4545012" cy="67896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lvl="0" algn="l" defTabSz="1066800">
            <a:lnSpc>
              <a:spcPct val="90000"/>
            </a:lnSpc>
            <a:spcBef>
              <a:spcPct val="0"/>
            </a:spcBef>
            <a:spcAft>
              <a:spcPct val="35000"/>
            </a:spcAft>
          </a:pPr>
          <a:r>
            <a:rPr lang="en-IN" sz="2400" kern="1200">
              <a:solidFill>
                <a:schemeClr val="bg1"/>
              </a:solidFill>
            </a:rPr>
            <a:t>Description of customers</a:t>
          </a:r>
          <a:endParaRPr lang="en-US" sz="2400" kern="1200">
            <a:solidFill>
              <a:schemeClr val="bg1"/>
            </a:solidFill>
          </a:endParaRPr>
        </a:p>
      </dsp:txBody>
      <dsp:txXfrm>
        <a:off x="357787" y="3169584"/>
        <a:ext cx="4478724" cy="612672"/>
      </dsp:txXfrm>
    </dsp:sp>
    <dsp:sp modelId="{3630C8E4-7632-409C-92D5-D182320C2637}">
      <dsp:nvSpPr>
        <dsp:cNvPr id="0" name=""/>
        <dsp:cNvSpPr/>
      </dsp:nvSpPr>
      <dsp:spPr>
        <a:xfrm>
          <a:off x="0" y="4519200"/>
          <a:ext cx="6492875" cy="5796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0B9C4C-DD67-45AC-A0E5-91D73444473B}">
      <dsp:nvSpPr>
        <dsp:cNvPr id="0" name=""/>
        <dsp:cNvSpPr/>
      </dsp:nvSpPr>
      <dsp:spPr>
        <a:xfrm>
          <a:off x="324643" y="4179720"/>
          <a:ext cx="4545012" cy="678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791" tIns="0" rIns="171791" bIns="0" numCol="1" spcCol="1270" anchor="ctr" anchorCtr="0">
          <a:noAutofit/>
        </a:bodyPr>
        <a:lstStyle/>
        <a:p>
          <a:pPr lvl="0" algn="l" defTabSz="1066800">
            <a:lnSpc>
              <a:spcPct val="90000"/>
            </a:lnSpc>
            <a:spcBef>
              <a:spcPct val="0"/>
            </a:spcBef>
            <a:spcAft>
              <a:spcPct val="35000"/>
            </a:spcAft>
          </a:pPr>
          <a:r>
            <a:rPr lang="en-IN" sz="2400" kern="1200" dirty="0">
              <a:solidFill>
                <a:schemeClr val="bg1"/>
              </a:solidFill>
            </a:rPr>
            <a:t>Set of attributes</a:t>
          </a:r>
          <a:endParaRPr lang="en-US" sz="2400" kern="1200" dirty="0">
            <a:solidFill>
              <a:schemeClr val="bg1"/>
            </a:solidFill>
          </a:endParaRPr>
        </a:p>
      </dsp:txBody>
      <dsp:txXfrm>
        <a:off x="357787" y="4212864"/>
        <a:ext cx="4478724"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05D58-3418-464E-A9F3-FA837FF7ECDB}">
      <dsp:nvSpPr>
        <dsp:cNvPr id="0" name=""/>
        <dsp:cNvSpPr/>
      </dsp:nvSpPr>
      <dsp:spPr>
        <a:xfrm>
          <a:off x="167769" y="777"/>
          <a:ext cx="2941935" cy="176516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dirty="0">
              <a:solidFill>
                <a:schemeClr val="bg1"/>
              </a:solidFill>
            </a:rPr>
            <a:t>Who they are</a:t>
          </a:r>
          <a:endParaRPr lang="en-US" sz="2800" b="1" kern="1200" dirty="0">
            <a:solidFill>
              <a:schemeClr val="bg1"/>
            </a:solidFill>
          </a:endParaRPr>
        </a:p>
      </dsp:txBody>
      <dsp:txXfrm>
        <a:off x="167769" y="777"/>
        <a:ext cx="2941935" cy="1765161"/>
      </dsp:txXfrm>
    </dsp:sp>
    <dsp:sp modelId="{9CADD908-4588-4DAB-B4E5-39ABFA5D491F}">
      <dsp:nvSpPr>
        <dsp:cNvPr id="0" name=""/>
        <dsp:cNvSpPr/>
      </dsp:nvSpPr>
      <dsp:spPr>
        <a:xfrm>
          <a:off x="3403898" y="777"/>
          <a:ext cx="2941935" cy="1765161"/>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a:solidFill>
                <a:schemeClr val="bg1"/>
              </a:solidFill>
            </a:rPr>
            <a:t>What they look like</a:t>
          </a:r>
          <a:endParaRPr lang="en-US" sz="2800" b="1" kern="1200">
            <a:solidFill>
              <a:schemeClr val="bg1"/>
            </a:solidFill>
          </a:endParaRPr>
        </a:p>
      </dsp:txBody>
      <dsp:txXfrm>
        <a:off x="3403898" y="777"/>
        <a:ext cx="2941935" cy="1765161"/>
      </dsp:txXfrm>
    </dsp:sp>
    <dsp:sp modelId="{574C4379-21B4-4796-9564-B15A6BC43F8B}">
      <dsp:nvSpPr>
        <dsp:cNvPr id="0" name=""/>
        <dsp:cNvSpPr/>
      </dsp:nvSpPr>
      <dsp:spPr>
        <a:xfrm>
          <a:off x="167769" y="2060132"/>
          <a:ext cx="2941935" cy="1765161"/>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dirty="0">
              <a:solidFill>
                <a:schemeClr val="bg1"/>
              </a:solidFill>
            </a:rPr>
            <a:t>Interests and wants</a:t>
          </a:r>
          <a:endParaRPr lang="en-US" sz="2800" b="1" kern="1200" dirty="0">
            <a:solidFill>
              <a:schemeClr val="bg1"/>
            </a:solidFill>
          </a:endParaRPr>
        </a:p>
      </dsp:txBody>
      <dsp:txXfrm>
        <a:off x="167769" y="2060132"/>
        <a:ext cx="2941935" cy="1765161"/>
      </dsp:txXfrm>
    </dsp:sp>
    <dsp:sp modelId="{EC18A5C1-E410-4791-949C-C1824B727670}">
      <dsp:nvSpPr>
        <dsp:cNvPr id="0" name=""/>
        <dsp:cNvSpPr/>
      </dsp:nvSpPr>
      <dsp:spPr>
        <a:xfrm>
          <a:off x="3403898" y="2060132"/>
          <a:ext cx="2941935" cy="1765161"/>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dirty="0">
              <a:solidFill>
                <a:schemeClr val="bg1"/>
              </a:solidFill>
            </a:rPr>
            <a:t>Characteristics</a:t>
          </a:r>
          <a:endParaRPr lang="en-US" sz="2800" b="1" kern="1200" dirty="0">
            <a:solidFill>
              <a:schemeClr val="bg1"/>
            </a:solidFill>
          </a:endParaRPr>
        </a:p>
      </dsp:txBody>
      <dsp:txXfrm>
        <a:off x="3403898" y="2060132"/>
        <a:ext cx="2941935" cy="1765161"/>
      </dsp:txXfrm>
    </dsp:sp>
    <dsp:sp modelId="{17491CE2-5A25-4A46-9795-3D0CABDFF2EB}">
      <dsp:nvSpPr>
        <dsp:cNvPr id="0" name=""/>
        <dsp:cNvSpPr/>
      </dsp:nvSpPr>
      <dsp:spPr>
        <a:xfrm>
          <a:off x="167769" y="4119487"/>
          <a:ext cx="2941935" cy="1765161"/>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a:solidFill>
                <a:schemeClr val="bg1"/>
              </a:solidFill>
            </a:rPr>
            <a:t>Behaviour</a:t>
          </a:r>
          <a:endParaRPr lang="en-US" sz="2800" b="1" kern="1200">
            <a:solidFill>
              <a:schemeClr val="bg1"/>
            </a:solidFill>
          </a:endParaRPr>
        </a:p>
      </dsp:txBody>
      <dsp:txXfrm>
        <a:off x="167769" y="4119487"/>
        <a:ext cx="2941935" cy="1765161"/>
      </dsp:txXfrm>
    </dsp:sp>
    <dsp:sp modelId="{490B9C62-2CA8-4C90-AB4A-964868A31D4A}">
      <dsp:nvSpPr>
        <dsp:cNvPr id="0" name=""/>
        <dsp:cNvSpPr/>
      </dsp:nvSpPr>
      <dsp:spPr>
        <a:xfrm>
          <a:off x="3403898" y="4119487"/>
          <a:ext cx="2941935" cy="1765161"/>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b="1" kern="1200">
              <a:solidFill>
                <a:schemeClr val="bg1"/>
              </a:solidFill>
            </a:rPr>
            <a:t>Traits</a:t>
          </a:r>
          <a:endParaRPr lang="en-US" sz="2800" b="1" kern="1200">
            <a:solidFill>
              <a:schemeClr val="bg1"/>
            </a:solidFill>
          </a:endParaRPr>
        </a:p>
      </dsp:txBody>
      <dsp:txXfrm>
        <a:off x="3403898" y="4119487"/>
        <a:ext cx="2941935" cy="17651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5F9035-A4CD-4593-AAFE-C34F8FCDA9D2}">
      <dsp:nvSpPr>
        <dsp:cNvPr id="0" name=""/>
        <dsp:cNvSpPr/>
      </dsp:nvSpPr>
      <dsp:spPr>
        <a:xfrm>
          <a:off x="0" y="416975"/>
          <a:ext cx="6513603" cy="15590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IN" sz="6500" kern="1200"/>
            <a:t>Approach</a:t>
          </a:r>
          <a:endParaRPr lang="en-US" sz="6500" kern="1200"/>
        </a:p>
      </dsp:txBody>
      <dsp:txXfrm>
        <a:off x="76105" y="493080"/>
        <a:ext cx="6361393" cy="1406815"/>
      </dsp:txXfrm>
    </dsp:sp>
    <dsp:sp modelId="{4981EA45-DF73-4E30-BDBC-3001C876AB66}">
      <dsp:nvSpPr>
        <dsp:cNvPr id="0" name=""/>
        <dsp:cNvSpPr/>
      </dsp:nvSpPr>
      <dsp:spPr>
        <a:xfrm>
          <a:off x="0" y="2163200"/>
          <a:ext cx="6513603" cy="155902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IN" sz="6500" kern="1200"/>
            <a:t>Needs</a:t>
          </a:r>
          <a:endParaRPr lang="en-US" sz="6500" kern="1200"/>
        </a:p>
      </dsp:txBody>
      <dsp:txXfrm>
        <a:off x="76105" y="2239305"/>
        <a:ext cx="6361393" cy="1406815"/>
      </dsp:txXfrm>
    </dsp:sp>
    <dsp:sp modelId="{DD115BDB-229E-4F37-BAFC-7AF377D3EF49}">
      <dsp:nvSpPr>
        <dsp:cNvPr id="0" name=""/>
        <dsp:cNvSpPr/>
      </dsp:nvSpPr>
      <dsp:spPr>
        <a:xfrm>
          <a:off x="0" y="3909425"/>
          <a:ext cx="6513603" cy="155902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IN" sz="6500" kern="1200"/>
            <a:t>Communication</a:t>
          </a:r>
          <a:endParaRPr lang="en-US" sz="6500" kern="1200"/>
        </a:p>
      </dsp:txBody>
      <dsp:txXfrm>
        <a:off x="76105" y="3985530"/>
        <a:ext cx="6361393" cy="14068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E3645-E9C9-4E8D-A4CB-10A1D871BADE}">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22A986-3A98-4B86-B835-6D03DB0DE15D}">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lvl="0" algn="l" defTabSz="1822450">
            <a:lnSpc>
              <a:spcPct val="90000"/>
            </a:lnSpc>
            <a:spcBef>
              <a:spcPct val="0"/>
            </a:spcBef>
            <a:spcAft>
              <a:spcPct val="35000"/>
            </a:spcAft>
          </a:pPr>
          <a:r>
            <a:rPr lang="en-IN" sz="4100" b="0" i="0" kern="1200"/>
            <a:t>Behavioral Segmentation</a:t>
          </a:r>
          <a:endParaRPr lang="en-US" sz="4100" kern="1200"/>
        </a:p>
      </dsp:txBody>
      <dsp:txXfrm>
        <a:off x="0" y="623"/>
        <a:ext cx="6492875" cy="1020830"/>
      </dsp:txXfrm>
    </dsp:sp>
    <dsp:sp modelId="{693DDBF9-13E3-444C-98CB-3D269F1E4894}">
      <dsp:nvSpPr>
        <dsp:cNvPr id="0" name=""/>
        <dsp:cNvSpPr/>
      </dsp:nvSpPr>
      <dsp:spPr>
        <a:xfrm>
          <a:off x="0" y="1021453"/>
          <a:ext cx="6492875"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3CBA2F-0110-4421-88EE-9027225D2C88}">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lvl="0" algn="l" defTabSz="1822450">
            <a:lnSpc>
              <a:spcPct val="90000"/>
            </a:lnSpc>
            <a:spcBef>
              <a:spcPct val="0"/>
            </a:spcBef>
            <a:spcAft>
              <a:spcPct val="35000"/>
            </a:spcAft>
          </a:pPr>
          <a:r>
            <a:rPr lang="en-IN" sz="4100" b="0" i="0" kern="1200"/>
            <a:t>Psychographic Segmentation</a:t>
          </a:r>
          <a:endParaRPr lang="en-US" sz="4100" kern="1200"/>
        </a:p>
      </dsp:txBody>
      <dsp:txXfrm>
        <a:off x="0" y="1021453"/>
        <a:ext cx="6492875" cy="1020830"/>
      </dsp:txXfrm>
    </dsp:sp>
    <dsp:sp modelId="{20A22795-9CF8-4AA7-83D3-DA47DB8E5C64}">
      <dsp:nvSpPr>
        <dsp:cNvPr id="0" name=""/>
        <dsp:cNvSpPr/>
      </dsp:nvSpPr>
      <dsp:spPr>
        <a:xfrm>
          <a:off x="0" y="2042284"/>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C9BB65-13C3-4C29-8020-E4D1B83A7969}">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lvl="0" algn="l" defTabSz="1822450">
            <a:lnSpc>
              <a:spcPct val="90000"/>
            </a:lnSpc>
            <a:spcBef>
              <a:spcPct val="0"/>
            </a:spcBef>
            <a:spcAft>
              <a:spcPct val="35000"/>
            </a:spcAft>
          </a:pPr>
          <a:r>
            <a:rPr lang="en-IN" sz="4100" b="0" i="0" kern="1200"/>
            <a:t>Demographic Segmentation</a:t>
          </a:r>
          <a:endParaRPr lang="en-US" sz="4100" kern="1200"/>
        </a:p>
      </dsp:txBody>
      <dsp:txXfrm>
        <a:off x="0" y="2042284"/>
        <a:ext cx="6492875" cy="1020830"/>
      </dsp:txXfrm>
    </dsp:sp>
    <dsp:sp modelId="{C27279C4-DEE8-4672-B9B8-9087FCD46E5A}">
      <dsp:nvSpPr>
        <dsp:cNvPr id="0" name=""/>
        <dsp:cNvSpPr/>
      </dsp:nvSpPr>
      <dsp:spPr>
        <a:xfrm>
          <a:off x="0" y="3063115"/>
          <a:ext cx="6492875"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7271E5-165D-470B-B66C-A22B9B27552D}">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lvl="0" algn="l" defTabSz="1822450">
            <a:lnSpc>
              <a:spcPct val="90000"/>
            </a:lnSpc>
            <a:spcBef>
              <a:spcPct val="0"/>
            </a:spcBef>
            <a:spcAft>
              <a:spcPct val="35000"/>
            </a:spcAft>
          </a:pPr>
          <a:r>
            <a:rPr lang="en-IN" sz="4100" b="0" i="0" kern="1200"/>
            <a:t>Geographic Segmentation</a:t>
          </a:r>
          <a:endParaRPr lang="en-US" sz="4100" kern="1200"/>
        </a:p>
      </dsp:txBody>
      <dsp:txXfrm>
        <a:off x="0" y="3063115"/>
        <a:ext cx="6492875" cy="1020830"/>
      </dsp:txXfrm>
    </dsp:sp>
    <dsp:sp modelId="{E1084AF1-0797-4BFA-A094-2AC816A13075}">
      <dsp:nvSpPr>
        <dsp:cNvPr id="0" name=""/>
        <dsp:cNvSpPr/>
      </dsp:nvSpPr>
      <dsp:spPr>
        <a:xfrm>
          <a:off x="0" y="4083946"/>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83E793-73B6-40AB-BB3A-1B87C32114C9}">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lvl="0" algn="l" defTabSz="1822450">
            <a:lnSpc>
              <a:spcPct val="90000"/>
            </a:lnSpc>
            <a:spcBef>
              <a:spcPct val="0"/>
            </a:spcBef>
            <a:spcAft>
              <a:spcPct val="35000"/>
            </a:spcAft>
          </a:pPr>
          <a:r>
            <a:rPr lang="en-IN" sz="4100" b="0" i="0" kern="1200"/>
            <a:t>Firmographic Segmentation</a:t>
          </a:r>
          <a:endParaRPr lang="en-US" sz="4100" kern="1200"/>
        </a:p>
      </dsp:txBody>
      <dsp:txXfrm>
        <a:off x="0" y="4083946"/>
        <a:ext cx="6492875" cy="10208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8AA933-03EB-4601-978C-474D8ECD8DCF}">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4D1CD3-FE35-4AE1-99F1-0D1A6908328D}">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b="0" i="0" kern="1200"/>
            <a:t>Benefit(s) sought from product or service</a:t>
          </a:r>
          <a:endParaRPr lang="en-US" sz="3500" kern="1200"/>
        </a:p>
      </dsp:txBody>
      <dsp:txXfrm>
        <a:off x="0" y="0"/>
        <a:ext cx="6492875" cy="1276350"/>
      </dsp:txXfrm>
    </dsp:sp>
    <dsp:sp modelId="{2021735D-FB8F-4048-BF29-14C28E8B0588}">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70B7AA-18DB-4D1A-B204-1E47035664EF}">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b="0" i="0" kern="1200"/>
            <a:t>Readiness to buy or purchase</a:t>
          </a:r>
          <a:endParaRPr lang="en-US" sz="3500" kern="1200"/>
        </a:p>
      </dsp:txBody>
      <dsp:txXfrm>
        <a:off x="0" y="1276350"/>
        <a:ext cx="6492875" cy="1276350"/>
      </dsp:txXfrm>
    </dsp:sp>
    <dsp:sp modelId="{6FB93E36-C767-460E-A280-CFAF81C91577}">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3A5F44-E722-4310-AD59-34254E1CEEFF}">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b="0" i="0" kern="1200"/>
            <a:t>Usage-based segmentation</a:t>
          </a:r>
          <a:endParaRPr lang="en-US" sz="3500" kern="1200"/>
        </a:p>
      </dsp:txBody>
      <dsp:txXfrm>
        <a:off x="0" y="2552700"/>
        <a:ext cx="6492875" cy="1276350"/>
      </dsp:txXfrm>
    </dsp:sp>
    <dsp:sp modelId="{F5CED636-6673-4E34-A608-668EC8A1B9C7}">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403AB5-D451-4EF9-AB94-219E26A24FA0}">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lvl="0" algn="l" defTabSz="1555750">
            <a:lnSpc>
              <a:spcPct val="90000"/>
            </a:lnSpc>
            <a:spcBef>
              <a:spcPct val="0"/>
            </a:spcBef>
            <a:spcAft>
              <a:spcPct val="35000"/>
            </a:spcAft>
          </a:pPr>
          <a:r>
            <a:rPr lang="en-US" sz="3500" b="0" i="0" kern="1200"/>
            <a:t>Common characteristics</a:t>
          </a:r>
          <a:endParaRPr lang="en-US" sz="3500" kern="1200"/>
        </a:p>
      </dsp:txBody>
      <dsp:txXfrm>
        <a:off x="0" y="3829050"/>
        <a:ext cx="6492875" cy="12763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CE3B8D-C7DF-4EC9-AFD6-057119871B76}">
      <dsp:nvSpPr>
        <dsp:cNvPr id="0" name=""/>
        <dsp:cNvSpPr/>
      </dsp:nvSpPr>
      <dsp:spPr>
        <a:xfrm>
          <a:off x="822058" y="440485"/>
          <a:ext cx="2158236" cy="12933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BA7146E-93C2-4212-8535-355D0ACD272B}">
      <dsp:nvSpPr>
        <dsp:cNvPr id="0" name=""/>
        <dsp:cNvSpPr/>
      </dsp:nvSpPr>
      <dsp:spPr>
        <a:xfrm>
          <a:off x="1001176" y="1845282"/>
          <a:ext cx="1800000" cy="765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pPr>
          <a:r>
            <a:rPr lang="en-US" sz="2400" kern="1200" dirty="0"/>
            <a:t>Transactional data</a:t>
          </a:r>
        </a:p>
      </dsp:txBody>
      <dsp:txXfrm>
        <a:off x="1001176" y="1845282"/>
        <a:ext cx="1800000" cy="765747"/>
      </dsp:txXfrm>
    </dsp:sp>
    <dsp:sp modelId="{5CB6B348-819C-4C8C-B0C9-7773FE6F6872}">
      <dsp:nvSpPr>
        <dsp:cNvPr id="0" name=""/>
        <dsp:cNvSpPr/>
      </dsp:nvSpPr>
      <dsp:spPr>
        <a:xfrm>
          <a:off x="3753756" y="423941"/>
          <a:ext cx="1479327" cy="13595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52656A-E1F2-497B-AE4B-2DE4784F4F7B}">
      <dsp:nvSpPr>
        <dsp:cNvPr id="0" name=""/>
        <dsp:cNvSpPr/>
      </dsp:nvSpPr>
      <dsp:spPr>
        <a:xfrm>
          <a:off x="3295295" y="1861827"/>
          <a:ext cx="2396250" cy="765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pPr>
          <a:r>
            <a:rPr lang="en-US" sz="2400" kern="1200" dirty="0"/>
            <a:t>Identify patterns &amp; trends</a:t>
          </a:r>
        </a:p>
      </dsp:txBody>
      <dsp:txXfrm>
        <a:off x="3295295" y="1861827"/>
        <a:ext cx="2396250" cy="765747"/>
      </dsp:txXfrm>
    </dsp:sp>
    <dsp:sp modelId="{E9566C3F-8474-41D6-97C9-7312D386EFC6}">
      <dsp:nvSpPr>
        <dsp:cNvPr id="0" name=""/>
        <dsp:cNvSpPr/>
      </dsp:nvSpPr>
      <dsp:spPr>
        <a:xfrm>
          <a:off x="1240063" y="3077574"/>
          <a:ext cx="1918476" cy="17200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50767F-C386-4287-9138-F573A8B81624}">
      <dsp:nvSpPr>
        <dsp:cNvPr id="0" name=""/>
        <dsp:cNvSpPr/>
      </dsp:nvSpPr>
      <dsp:spPr>
        <a:xfrm>
          <a:off x="1299301" y="4695737"/>
          <a:ext cx="1800000" cy="765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pPr>
          <a:r>
            <a:rPr lang="en-US" sz="2300" kern="1200" dirty="0"/>
            <a:t>Develop a strategy</a:t>
          </a:r>
        </a:p>
      </dsp:txBody>
      <dsp:txXfrm>
        <a:off x="1299301" y="4695737"/>
        <a:ext cx="1800000" cy="765747"/>
      </dsp:txXfrm>
    </dsp:sp>
    <dsp:sp modelId="{E8B6642C-6EE2-4DDF-B676-F67586DE9593}">
      <dsp:nvSpPr>
        <dsp:cNvPr id="0" name=""/>
        <dsp:cNvSpPr/>
      </dsp:nvSpPr>
      <dsp:spPr>
        <a:xfrm>
          <a:off x="3564212" y="3161022"/>
          <a:ext cx="1618655" cy="138628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B933A5-2BEE-42AF-9598-6E781938C258}">
      <dsp:nvSpPr>
        <dsp:cNvPr id="0" name=""/>
        <dsp:cNvSpPr/>
      </dsp:nvSpPr>
      <dsp:spPr>
        <a:xfrm>
          <a:off x="3473540" y="4612289"/>
          <a:ext cx="1800000" cy="765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pPr>
          <a:r>
            <a:rPr lang="en-US" sz="2300" kern="1200" dirty="0"/>
            <a:t>Improve return on investment</a:t>
          </a:r>
        </a:p>
      </dsp:txBody>
      <dsp:txXfrm>
        <a:off x="3473540" y="4612289"/>
        <a:ext cx="1800000" cy="7657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4EB777-D65C-41F9-93FD-896D57BEFD37}">
      <dsp:nvSpPr>
        <dsp:cNvPr id="0" name=""/>
        <dsp:cNvSpPr/>
      </dsp:nvSpPr>
      <dsp:spPr>
        <a:xfrm>
          <a:off x="0" y="228312"/>
          <a:ext cx="6513603"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dirty="0"/>
            <a:t>Prospects</a:t>
          </a:r>
        </a:p>
      </dsp:txBody>
      <dsp:txXfrm>
        <a:off x="59399" y="287711"/>
        <a:ext cx="6394805" cy="1098002"/>
      </dsp:txXfrm>
    </dsp:sp>
    <dsp:sp modelId="{0CB507FD-18CF-4D78-844E-8361F2D0A2D2}">
      <dsp:nvSpPr>
        <dsp:cNvPr id="0" name=""/>
        <dsp:cNvSpPr/>
      </dsp:nvSpPr>
      <dsp:spPr>
        <a:xfrm>
          <a:off x="0" y="1632313"/>
          <a:ext cx="6513603" cy="121680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a:t>High propensity</a:t>
          </a:r>
        </a:p>
      </dsp:txBody>
      <dsp:txXfrm>
        <a:off x="59399" y="1691712"/>
        <a:ext cx="6394805" cy="1098002"/>
      </dsp:txXfrm>
    </dsp:sp>
    <dsp:sp modelId="{4741BF12-FD05-496B-8272-2162649B7FA1}">
      <dsp:nvSpPr>
        <dsp:cNvPr id="0" name=""/>
        <dsp:cNvSpPr/>
      </dsp:nvSpPr>
      <dsp:spPr>
        <a:xfrm>
          <a:off x="0" y="3036313"/>
          <a:ext cx="6513603" cy="121680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a:t>Cost-effective means</a:t>
          </a:r>
        </a:p>
      </dsp:txBody>
      <dsp:txXfrm>
        <a:off x="59399" y="3095712"/>
        <a:ext cx="6394805" cy="1098002"/>
      </dsp:txXfrm>
    </dsp:sp>
    <dsp:sp modelId="{860951CE-374C-4547-8560-7BC7252879C0}">
      <dsp:nvSpPr>
        <dsp:cNvPr id="0" name=""/>
        <dsp:cNvSpPr/>
      </dsp:nvSpPr>
      <dsp:spPr>
        <a:xfrm>
          <a:off x="0" y="4440313"/>
          <a:ext cx="6513603" cy="12168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a:t>Target new customers</a:t>
          </a:r>
        </a:p>
      </dsp:txBody>
      <dsp:txXfrm>
        <a:off x="59399" y="4499712"/>
        <a:ext cx="6394805" cy="10980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84E91-6CD3-40A1-97CC-A317E8A71372}">
      <dsp:nvSpPr>
        <dsp:cNvPr id="0" name=""/>
        <dsp:cNvSpPr/>
      </dsp:nvSpPr>
      <dsp:spPr>
        <a:xfrm>
          <a:off x="0" y="35689"/>
          <a:ext cx="6666833" cy="81549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a:t>HNI</a:t>
          </a:r>
        </a:p>
      </dsp:txBody>
      <dsp:txXfrm>
        <a:off x="39809" y="75498"/>
        <a:ext cx="6587215" cy="735872"/>
      </dsp:txXfrm>
    </dsp:sp>
    <dsp:sp modelId="{10A2A9D5-B7C9-4908-BEC7-06E4476037A5}">
      <dsp:nvSpPr>
        <dsp:cNvPr id="0" name=""/>
        <dsp:cNvSpPr/>
      </dsp:nvSpPr>
      <dsp:spPr>
        <a:xfrm>
          <a:off x="0" y="949099"/>
          <a:ext cx="6666833" cy="815490"/>
        </a:xfrm>
        <a:prstGeom prst="roundRect">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a:t>NRIs</a:t>
          </a:r>
        </a:p>
      </dsp:txBody>
      <dsp:txXfrm>
        <a:off x="39809" y="988908"/>
        <a:ext cx="6587215" cy="735872"/>
      </dsp:txXfrm>
    </dsp:sp>
    <dsp:sp modelId="{5731D5A6-5439-44E4-B3A3-9401960AB73A}">
      <dsp:nvSpPr>
        <dsp:cNvPr id="0" name=""/>
        <dsp:cNvSpPr/>
      </dsp:nvSpPr>
      <dsp:spPr>
        <a:xfrm>
          <a:off x="0" y="1862509"/>
          <a:ext cx="6666833" cy="815490"/>
        </a:xfrm>
        <a:prstGeom prst="roundRect">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a:t>Business / HUFs</a:t>
          </a:r>
        </a:p>
      </dsp:txBody>
      <dsp:txXfrm>
        <a:off x="39809" y="1902318"/>
        <a:ext cx="6587215" cy="735872"/>
      </dsp:txXfrm>
    </dsp:sp>
    <dsp:sp modelId="{F5D4590C-4D22-4CBC-A951-84602138A94F}">
      <dsp:nvSpPr>
        <dsp:cNvPr id="0" name=""/>
        <dsp:cNvSpPr/>
      </dsp:nvSpPr>
      <dsp:spPr>
        <a:xfrm>
          <a:off x="0" y="2775920"/>
          <a:ext cx="6666833" cy="815490"/>
        </a:xfrm>
        <a:prstGeom prst="roundRect">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a:t>Partnerships / Sole-Proprietors</a:t>
          </a:r>
        </a:p>
      </dsp:txBody>
      <dsp:txXfrm>
        <a:off x="39809" y="2815729"/>
        <a:ext cx="6587215" cy="735872"/>
      </dsp:txXfrm>
    </dsp:sp>
    <dsp:sp modelId="{F731A8A9-3CC4-4BBD-9C20-9FE43BEF6AF6}">
      <dsp:nvSpPr>
        <dsp:cNvPr id="0" name=""/>
        <dsp:cNvSpPr/>
      </dsp:nvSpPr>
      <dsp:spPr>
        <a:xfrm>
          <a:off x="0" y="3689330"/>
          <a:ext cx="6666833" cy="815490"/>
        </a:xfrm>
        <a:prstGeom prst="roundRect">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a:t>Life Stages of Customers</a:t>
          </a:r>
        </a:p>
      </dsp:txBody>
      <dsp:txXfrm>
        <a:off x="39809" y="3729139"/>
        <a:ext cx="6587215" cy="735872"/>
      </dsp:txXfrm>
    </dsp:sp>
    <dsp:sp modelId="{74890556-5120-4DBF-AF52-219A09937CD8}">
      <dsp:nvSpPr>
        <dsp:cNvPr id="0" name=""/>
        <dsp:cNvSpPr/>
      </dsp:nvSpPr>
      <dsp:spPr>
        <a:xfrm>
          <a:off x="0" y="4602740"/>
          <a:ext cx="6666833" cy="81549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a:t>MSMEs</a:t>
          </a:r>
        </a:p>
      </dsp:txBody>
      <dsp:txXfrm>
        <a:off x="39809" y="4642549"/>
        <a:ext cx="6587215" cy="73587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DA8C0-343D-46DA-A028-714AF32606D3}">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53E016-4EE0-442E-AAFF-22E50F6363FC}">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lvl="0" algn="l" defTabSz="2089150">
            <a:lnSpc>
              <a:spcPct val="90000"/>
            </a:lnSpc>
            <a:spcBef>
              <a:spcPct val="0"/>
            </a:spcBef>
            <a:spcAft>
              <a:spcPct val="35000"/>
            </a:spcAft>
          </a:pPr>
          <a:r>
            <a:rPr lang="en-US" sz="4700" kern="1200"/>
            <a:t>Irate</a:t>
          </a:r>
        </a:p>
      </dsp:txBody>
      <dsp:txXfrm>
        <a:off x="0" y="623"/>
        <a:ext cx="6492875" cy="1020830"/>
      </dsp:txXfrm>
    </dsp:sp>
    <dsp:sp modelId="{9A40DB69-1532-428D-95B0-4416C0817B40}">
      <dsp:nvSpPr>
        <dsp:cNvPr id="0" name=""/>
        <dsp:cNvSpPr/>
      </dsp:nvSpPr>
      <dsp:spPr>
        <a:xfrm>
          <a:off x="0" y="1021453"/>
          <a:ext cx="6492875"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5BD79C-330A-4574-8613-2E5E94D3173C}">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lvl="0" algn="l" defTabSz="2089150">
            <a:lnSpc>
              <a:spcPct val="90000"/>
            </a:lnSpc>
            <a:spcBef>
              <a:spcPct val="0"/>
            </a:spcBef>
            <a:spcAft>
              <a:spcPct val="35000"/>
            </a:spcAft>
          </a:pPr>
          <a:r>
            <a:rPr lang="en-US" sz="4700" kern="1200"/>
            <a:t>Talkative</a:t>
          </a:r>
        </a:p>
      </dsp:txBody>
      <dsp:txXfrm>
        <a:off x="0" y="1021453"/>
        <a:ext cx="6492875" cy="1020830"/>
      </dsp:txXfrm>
    </dsp:sp>
    <dsp:sp modelId="{984DD46D-F67D-4C32-86CB-1EA0AA249456}">
      <dsp:nvSpPr>
        <dsp:cNvPr id="0" name=""/>
        <dsp:cNvSpPr/>
      </dsp:nvSpPr>
      <dsp:spPr>
        <a:xfrm>
          <a:off x="0" y="2042284"/>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85F1A3-3707-4613-B7A0-BAD1EEA61228}">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lvl="0" algn="l" defTabSz="2089150">
            <a:lnSpc>
              <a:spcPct val="90000"/>
            </a:lnSpc>
            <a:spcBef>
              <a:spcPct val="0"/>
            </a:spcBef>
            <a:spcAft>
              <a:spcPct val="35000"/>
            </a:spcAft>
          </a:pPr>
          <a:r>
            <a:rPr lang="en-US" sz="4700" kern="1200"/>
            <a:t>Mistaken</a:t>
          </a:r>
        </a:p>
      </dsp:txBody>
      <dsp:txXfrm>
        <a:off x="0" y="2042284"/>
        <a:ext cx="6492875" cy="1020830"/>
      </dsp:txXfrm>
    </dsp:sp>
    <dsp:sp modelId="{25FA7C06-4365-49D1-84C2-E99BBF9245D4}">
      <dsp:nvSpPr>
        <dsp:cNvPr id="0" name=""/>
        <dsp:cNvSpPr/>
      </dsp:nvSpPr>
      <dsp:spPr>
        <a:xfrm>
          <a:off x="0" y="3063115"/>
          <a:ext cx="6492875"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72FADA-2726-4C4C-BB2F-270DBBEF2ED5}">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lvl="0" algn="l" defTabSz="2089150">
            <a:lnSpc>
              <a:spcPct val="90000"/>
            </a:lnSpc>
            <a:spcBef>
              <a:spcPct val="0"/>
            </a:spcBef>
            <a:spcAft>
              <a:spcPct val="35000"/>
            </a:spcAft>
          </a:pPr>
          <a:r>
            <a:rPr lang="en-US" sz="4700" kern="1200"/>
            <a:t>Elitist</a:t>
          </a:r>
        </a:p>
      </dsp:txBody>
      <dsp:txXfrm>
        <a:off x="0" y="3063115"/>
        <a:ext cx="6492875" cy="1020830"/>
      </dsp:txXfrm>
    </dsp:sp>
    <dsp:sp modelId="{020A1781-4C88-4867-AB2A-08A456A33032}">
      <dsp:nvSpPr>
        <dsp:cNvPr id="0" name=""/>
        <dsp:cNvSpPr/>
      </dsp:nvSpPr>
      <dsp:spPr>
        <a:xfrm>
          <a:off x="0" y="4083946"/>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F2694-0F7B-48DA-B60E-8F796FE4728A}">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070" tIns="179070" rIns="179070" bIns="179070" numCol="1" spcCol="1270" anchor="t" anchorCtr="0">
          <a:noAutofit/>
        </a:bodyPr>
        <a:lstStyle/>
        <a:p>
          <a:pPr lvl="0" algn="l" defTabSz="2089150">
            <a:lnSpc>
              <a:spcPct val="90000"/>
            </a:lnSpc>
            <a:spcBef>
              <a:spcPct val="0"/>
            </a:spcBef>
            <a:spcAft>
              <a:spcPct val="35000"/>
            </a:spcAft>
          </a:pPr>
          <a:r>
            <a:rPr lang="en-US" sz="4700" kern="1200"/>
            <a:t>Positive</a:t>
          </a:r>
        </a:p>
      </dsp:txBody>
      <dsp:txXfrm>
        <a:off x="0" y="4083946"/>
        <a:ext cx="6492875" cy="10208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9ED685-B631-436D-9A96-CF392E9BB4EC}" type="datetimeFigureOut">
              <a:rPr lang="en-IN" smtClean="0"/>
              <a:t>21-02-2023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0F48E7-9F3C-4A73-8D26-BCAB63036C67}" type="slidenum">
              <a:rPr lang="en-IN" smtClean="0"/>
              <a:t>‹#›</a:t>
            </a:fld>
            <a:endParaRPr lang="en-IN"/>
          </a:p>
        </p:txBody>
      </p:sp>
    </p:spTree>
    <p:extLst>
      <p:ext uri="{BB962C8B-B14F-4D97-AF65-F5344CB8AC3E}">
        <p14:creationId xmlns:p14="http://schemas.microsoft.com/office/powerpoint/2010/main" val="59885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nc.com/kaye-debra/too-much-targeting-misses-the-bulls-eye.html"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a:solidFill>
                  <a:schemeClr val="tx1"/>
                </a:solidFill>
                <a:effectLst/>
                <a:latin typeface="+mn-lt"/>
                <a:ea typeface="+mn-ea"/>
                <a:cs typeface="+mn-cs"/>
              </a:rPr>
              <a:t>Customer profiling is a marketing tool that businesses use to understand their customers and helps to make better business decisions.  Profiling results in customer profiles which provide a description of your customers based on a set of attributes. You can group similar profiles by shared characteristics such as demographic, geographic, psychographic and behavioural characteristics.</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5</a:t>
            </a:fld>
            <a:endParaRPr lang="en-IN"/>
          </a:p>
        </p:txBody>
      </p:sp>
    </p:spTree>
    <p:extLst>
      <p:ext uri="{BB962C8B-B14F-4D97-AF65-F5344CB8AC3E}">
        <p14:creationId xmlns:p14="http://schemas.microsoft.com/office/powerpoint/2010/main" val="1429576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IN" sz="1200" b="1" kern="1200" dirty="0">
                <a:solidFill>
                  <a:schemeClr val="tx1"/>
                </a:solidFill>
                <a:effectLst/>
                <a:latin typeface="+mn-lt"/>
                <a:ea typeface="+mn-ea"/>
                <a:cs typeface="+mn-cs"/>
              </a:rPr>
              <a:t>Using Customer Profiling for Prospect Acquisition</a:t>
            </a:r>
          </a:p>
          <a:p>
            <a:pPr fontAlgn="base"/>
            <a:r>
              <a:rPr lang="en-IN" sz="1200" kern="1200" dirty="0">
                <a:solidFill>
                  <a:schemeClr val="tx1"/>
                </a:solidFill>
                <a:effectLst/>
                <a:latin typeface="+mn-lt"/>
                <a:ea typeface="+mn-ea"/>
                <a:cs typeface="+mn-cs"/>
              </a:rPr>
              <a:t>After you have identified the profile of your best and most profitable customers, you can then find look alike prospects and target them in an effective manner. These prospects should have a higher propensity to take up your offer and therefore provide a more cost-effective means of targeting new customers.</a:t>
            </a:r>
          </a:p>
          <a:p>
            <a:pPr fontAlgn="base"/>
            <a:r>
              <a:rPr lang="en-IN" sz="1200" kern="1200" dirty="0">
                <a:solidFill>
                  <a:schemeClr val="tx1"/>
                </a:solidFill>
                <a:effectLst/>
                <a:latin typeface="+mn-lt"/>
                <a:ea typeface="+mn-ea"/>
                <a:cs typeface="+mn-cs"/>
              </a:rPr>
              <a:t> </a:t>
            </a:r>
          </a:p>
          <a:p>
            <a:pPr fontAlgn="base"/>
            <a:r>
              <a:rPr lang="en-IN" sz="1200" kern="1200" dirty="0">
                <a:solidFill>
                  <a:schemeClr val="tx1"/>
                </a:solidFill>
                <a:effectLst/>
                <a:latin typeface="+mn-lt"/>
                <a:ea typeface="+mn-ea"/>
                <a:cs typeface="+mn-cs"/>
              </a:rPr>
              <a:t>In conclusion, customer profiling and segmentation provide the tools to fully understand your customer base, improve customer engagement and target look alike prospects.</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23</a:t>
            </a:fld>
            <a:endParaRPr lang="en-IN"/>
          </a:p>
        </p:txBody>
      </p:sp>
    </p:spTree>
    <p:extLst>
      <p:ext uri="{BB962C8B-B14F-4D97-AF65-F5344CB8AC3E}">
        <p14:creationId xmlns:p14="http://schemas.microsoft.com/office/powerpoint/2010/main" val="639449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24</a:t>
            </a:fld>
            <a:endParaRPr lang="en-IN"/>
          </a:p>
        </p:txBody>
      </p:sp>
    </p:spTree>
    <p:extLst>
      <p:ext uri="{BB962C8B-B14F-4D97-AF65-F5344CB8AC3E}">
        <p14:creationId xmlns:p14="http://schemas.microsoft.com/office/powerpoint/2010/main" val="1080421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IN" sz="1200" kern="1200" dirty="0">
                <a:solidFill>
                  <a:schemeClr val="tx1"/>
                </a:solidFill>
                <a:effectLst/>
                <a:latin typeface="+mn-lt"/>
                <a:ea typeface="+mn-ea"/>
                <a:cs typeface="+mn-cs"/>
              </a:rPr>
              <a:t>Here are the five different types of customers you might encounter </a:t>
            </a:r>
          </a:p>
          <a:p>
            <a:pPr fontAlgn="base"/>
            <a:r>
              <a:rPr lang="en-IN" sz="1200" b="1" kern="1200" dirty="0">
                <a:solidFill>
                  <a:schemeClr val="tx1"/>
                </a:solidFill>
                <a:effectLst/>
                <a:latin typeface="+mn-lt"/>
                <a:ea typeface="+mn-ea"/>
                <a:cs typeface="+mn-cs"/>
              </a:rPr>
              <a:t>1. The irate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Known for their anger that explodes as soon as you pick up the phone, irate customers are among the most common callers you'll encounter. Some of them may be fuming even before they begin their interaction with your call </a:t>
            </a:r>
            <a:r>
              <a:rPr lang="en-IN" sz="1200" kern="1200" dirty="0" err="1">
                <a:solidFill>
                  <a:schemeClr val="tx1"/>
                </a:solidFill>
                <a:effectLst/>
                <a:latin typeface="+mn-lt"/>
                <a:ea typeface="+mn-ea"/>
                <a:cs typeface="+mn-cs"/>
              </a:rPr>
              <a:t>center</a:t>
            </a:r>
            <a:r>
              <a:rPr lang="en-IN" sz="1200" kern="1200" dirty="0">
                <a:solidFill>
                  <a:schemeClr val="tx1"/>
                </a:solidFill>
                <a:effectLst/>
                <a:latin typeface="+mn-lt"/>
                <a:ea typeface="+mn-ea"/>
                <a:cs typeface="+mn-cs"/>
              </a:rPr>
              <a:t>. Others, on the other hand, were only annoyed at the start of the call but got increasingly aggravated with every unanswered inquiry, unnecessarily long hold times, and call transfers.</a:t>
            </a:r>
          </a:p>
          <a:p>
            <a:pPr fontAlgn="base"/>
            <a:r>
              <a:rPr lang="en-IN" sz="1200" b="1" kern="1200" dirty="0">
                <a:solidFill>
                  <a:schemeClr val="tx1"/>
                </a:solidFill>
                <a:effectLst/>
                <a:latin typeface="+mn-lt"/>
                <a:ea typeface="+mn-ea"/>
                <a:cs typeface="+mn-cs"/>
              </a:rPr>
              <a:t>2. The talkative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Talkative customers are the bane of a call </a:t>
            </a:r>
            <a:r>
              <a:rPr lang="en-IN" sz="1200" kern="1200" dirty="0" err="1">
                <a:solidFill>
                  <a:schemeClr val="tx1"/>
                </a:solidFill>
                <a:effectLst/>
                <a:latin typeface="+mn-lt"/>
                <a:ea typeface="+mn-ea"/>
                <a:cs typeface="+mn-cs"/>
              </a:rPr>
              <a:t>center's</a:t>
            </a:r>
            <a:r>
              <a:rPr lang="en-IN" sz="1200" kern="1200" dirty="0">
                <a:solidFill>
                  <a:schemeClr val="tx1"/>
                </a:solidFill>
                <a:effectLst/>
                <a:latin typeface="+mn-lt"/>
                <a:ea typeface="+mn-ea"/>
                <a:cs typeface="+mn-cs"/>
              </a:rPr>
              <a:t> productivity, as they can slow transactions down. These customers tend to drone on about topics unrelated to the issue they're discussing with agents. Because conversations with them take too long, you may have to put other queued customers on hold. This means you'll be losing the opportunity to help other customers.</a:t>
            </a:r>
          </a:p>
          <a:p>
            <a:pPr fontAlgn="base"/>
            <a:r>
              <a:rPr lang="en-IN" sz="1200" b="1" kern="1200" dirty="0">
                <a:solidFill>
                  <a:schemeClr val="tx1"/>
                </a:solidFill>
                <a:effectLst/>
                <a:latin typeface="+mn-lt"/>
                <a:ea typeface="+mn-ea"/>
                <a:cs typeface="+mn-cs"/>
              </a:rPr>
              <a:t>3. The mistaken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This type of customer insists that they know more than you do, but in fact, they may be misinformed. So when given a solution, they might not believe you immediately. This makes it hard for agents to deal with them.</a:t>
            </a:r>
          </a:p>
          <a:p>
            <a:pPr fontAlgn="base"/>
            <a:r>
              <a:rPr lang="en-IN" sz="1200" b="1" kern="1200" dirty="0">
                <a:solidFill>
                  <a:schemeClr val="tx1"/>
                </a:solidFill>
                <a:effectLst/>
                <a:latin typeface="+mn-lt"/>
                <a:ea typeface="+mn-ea"/>
                <a:cs typeface="+mn-cs"/>
              </a:rPr>
              <a:t>4. The elitist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Elitist customers don't like dealing with frontline agents, as they think that the problem they're facing are too special or too complex for employees to handle. Thus, after explaining things to them, you may hear them say, "I want to talk to your supervisor" instead of giving your recommended solutions a shot.</a:t>
            </a:r>
          </a:p>
          <a:p>
            <a:pPr fontAlgn="base"/>
            <a:r>
              <a:rPr lang="en-IN" sz="1200" b="1" kern="1200" dirty="0">
                <a:solidFill>
                  <a:schemeClr val="tx1"/>
                </a:solidFill>
                <a:effectLst/>
                <a:latin typeface="+mn-lt"/>
                <a:ea typeface="+mn-ea"/>
                <a:cs typeface="+mn-cs"/>
              </a:rPr>
              <a:t>5. The positive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This type of customer is the best one there is. They are friendly customers who just want to get their problems fixed. Customers with a positive mindset can be beneficial for your company. They can provide you insights regarding your products, services, or business, which can help your company grow. They can be your brand's promoters as well. Just continue giving the best service to them and they'll likely to stick to your brand.</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33</a:t>
            </a:fld>
            <a:endParaRPr lang="en-IN"/>
          </a:p>
        </p:txBody>
      </p:sp>
    </p:spTree>
    <p:extLst>
      <p:ext uri="{BB962C8B-B14F-4D97-AF65-F5344CB8AC3E}">
        <p14:creationId xmlns:p14="http://schemas.microsoft.com/office/powerpoint/2010/main" val="1895209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IN" sz="1200" kern="1200" dirty="0">
                <a:solidFill>
                  <a:schemeClr val="tx1"/>
                </a:solidFill>
                <a:effectLst/>
                <a:latin typeface="+mn-lt"/>
                <a:ea typeface="+mn-ea"/>
                <a:cs typeface="+mn-cs"/>
              </a:rPr>
              <a:t>Tips to communicate with them</a:t>
            </a:r>
          </a:p>
          <a:p>
            <a:pPr fontAlgn="base"/>
            <a:r>
              <a:rPr lang="en-IN" sz="1200" b="1" kern="1200" dirty="0">
                <a:solidFill>
                  <a:schemeClr val="tx1"/>
                </a:solidFill>
                <a:effectLst/>
                <a:latin typeface="+mn-lt"/>
                <a:ea typeface="+mn-ea"/>
                <a:cs typeface="+mn-cs"/>
              </a:rPr>
              <a:t>1. The irate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The key to interacting with this kind of customer is to be calm throughout the call. The trouble will only escalate if you let your own irritation and impatience take over the conversation. Instead, assure the customer you know how to solve the problem, and then provide a solution as soon as you can.</a:t>
            </a:r>
          </a:p>
          <a:p>
            <a:pPr fontAlgn="base"/>
            <a:r>
              <a:rPr lang="en-IN" sz="1200" b="1" kern="1200" dirty="0">
                <a:solidFill>
                  <a:schemeClr val="tx1"/>
                </a:solidFill>
                <a:effectLst/>
                <a:latin typeface="+mn-lt"/>
                <a:ea typeface="+mn-ea"/>
                <a:cs typeface="+mn-cs"/>
              </a:rPr>
              <a:t>2. The talkative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To maintain control over the conversation with a chatty caller, focus on the reason why the customers called. Should the conversation digress from the topic, politely redirect the discussion back to the main issue.</a:t>
            </a:r>
          </a:p>
          <a:p>
            <a:pPr fontAlgn="base"/>
            <a:r>
              <a:rPr lang="en-IN" sz="1200" b="1" kern="1200" dirty="0">
                <a:solidFill>
                  <a:schemeClr val="tx1"/>
                </a:solidFill>
                <a:effectLst/>
                <a:latin typeface="+mn-lt"/>
                <a:ea typeface="+mn-ea"/>
                <a:cs typeface="+mn-cs"/>
              </a:rPr>
              <a:t>3. The mistaken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Telling them outright that they're wrong can easily anger them, so it's best to make them feel that you're their ally in uncovering the answer they need. Be careful not to come off as high and mighty. Be polite as you explain to customers how the solutions you recommend can help them better.</a:t>
            </a:r>
          </a:p>
          <a:p>
            <a:pPr fontAlgn="base"/>
            <a:r>
              <a:rPr lang="en-IN" sz="1200" b="1" kern="1200" dirty="0">
                <a:solidFill>
                  <a:schemeClr val="tx1"/>
                </a:solidFill>
                <a:effectLst/>
                <a:latin typeface="+mn-lt"/>
                <a:ea typeface="+mn-ea"/>
                <a:cs typeface="+mn-cs"/>
              </a:rPr>
              <a:t>4. The elitist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When handling this type of customer, assert that you are qualified to fix their issues, but do so in a polite manner. If the problem can be solved without a manager's intervention, inform them that it's not advisable to escalate the call to a supervisor. Make sure, however, that you can thoroughly address their issues.</a:t>
            </a:r>
          </a:p>
          <a:p>
            <a:pPr fontAlgn="base"/>
            <a:r>
              <a:rPr lang="en-IN" sz="1200" b="1" kern="1200" dirty="0">
                <a:solidFill>
                  <a:schemeClr val="tx1"/>
                </a:solidFill>
                <a:effectLst/>
                <a:latin typeface="+mn-lt"/>
                <a:ea typeface="+mn-ea"/>
                <a:cs typeface="+mn-cs"/>
              </a:rPr>
              <a:t>5. The positive customer</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It's important for call </a:t>
            </a:r>
            <a:r>
              <a:rPr lang="en-IN" sz="1200" kern="1200" dirty="0" err="1">
                <a:solidFill>
                  <a:schemeClr val="tx1"/>
                </a:solidFill>
                <a:effectLst/>
                <a:latin typeface="+mn-lt"/>
                <a:ea typeface="+mn-ea"/>
                <a:cs typeface="+mn-cs"/>
              </a:rPr>
              <a:t>center</a:t>
            </a:r>
            <a:r>
              <a:rPr lang="en-IN" sz="1200" kern="1200" dirty="0">
                <a:solidFill>
                  <a:schemeClr val="tx1"/>
                </a:solidFill>
                <a:effectLst/>
                <a:latin typeface="+mn-lt"/>
                <a:ea typeface="+mn-ea"/>
                <a:cs typeface="+mn-cs"/>
              </a:rPr>
              <a:t> reps to know how to handle customers with varying personalities in order to ensure that interactions will go smoothly. Be intuitive and adapt an effective strategy in handling different types of customers. That way, you can keep all clients happy and loyal to your brand.</a:t>
            </a:r>
          </a:p>
          <a:p>
            <a:r>
              <a:rPr lang="en-IN" sz="1200" kern="1200" dirty="0">
                <a:solidFill>
                  <a:schemeClr val="tx1"/>
                </a:solidFill>
                <a:effectLst/>
                <a:latin typeface="+mn-lt"/>
                <a:ea typeface="+mn-ea"/>
                <a:cs typeface="+mn-cs"/>
              </a:rPr>
              <a:t> </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34</a:t>
            </a:fld>
            <a:endParaRPr lang="en-IN"/>
          </a:p>
        </p:txBody>
      </p:sp>
    </p:spTree>
    <p:extLst>
      <p:ext uri="{BB962C8B-B14F-4D97-AF65-F5344CB8AC3E}">
        <p14:creationId xmlns:p14="http://schemas.microsoft.com/office/powerpoint/2010/main" val="1396786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36</a:t>
            </a:fld>
            <a:endParaRPr lang="en-IN"/>
          </a:p>
        </p:txBody>
      </p:sp>
    </p:spTree>
    <p:extLst>
      <p:ext uri="{BB962C8B-B14F-4D97-AF65-F5344CB8AC3E}">
        <p14:creationId xmlns:p14="http://schemas.microsoft.com/office/powerpoint/2010/main" val="3527218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IN" sz="1200" b="1" kern="1200" dirty="0">
                <a:solidFill>
                  <a:schemeClr val="tx1"/>
                </a:solidFill>
                <a:effectLst/>
                <a:latin typeface="+mn-lt"/>
                <a:ea typeface="+mn-ea"/>
                <a:cs typeface="+mn-cs"/>
              </a:rPr>
              <a:t>Why profile your customers?</a:t>
            </a:r>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Customer profiling will help you to understand your customers, highlighting who they are, what they look like, their interests and wants. This insight will help you to recognise your customer’s characteristics, behaviour and traits. Having a better understanding of your customers,  you will understand what they are interested in and will be able to communicate with them more effectively.</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6</a:t>
            </a:fld>
            <a:endParaRPr lang="en-IN"/>
          </a:p>
        </p:txBody>
      </p:sp>
    </p:spTree>
    <p:extLst>
      <p:ext uri="{BB962C8B-B14F-4D97-AF65-F5344CB8AC3E}">
        <p14:creationId xmlns:p14="http://schemas.microsoft.com/office/powerpoint/2010/main" val="3816207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kern="1200" dirty="0">
                <a:solidFill>
                  <a:schemeClr val="tx1"/>
                </a:solidFill>
                <a:effectLst/>
                <a:latin typeface="+mn-lt"/>
                <a:ea typeface="+mn-ea"/>
                <a:cs typeface="+mn-cs"/>
              </a:rPr>
              <a:t>Understanding similar traits amongst your customer base enables you to segment them into similar groups by shared characteristics and traits. The benefit of customer segmentation is that you can target each customer segment with a bespoke approach rather than a one size fits all technique. Targeting by specific segment makes it easier to communicate with your customers with message relevant to them, providing a more personalised approach with appropriate marketing communications</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7</a:t>
            </a:fld>
            <a:endParaRPr lang="en-IN"/>
          </a:p>
        </p:txBody>
      </p:sp>
    </p:spTree>
    <p:extLst>
      <p:ext uri="{BB962C8B-B14F-4D97-AF65-F5344CB8AC3E}">
        <p14:creationId xmlns:p14="http://schemas.microsoft.com/office/powerpoint/2010/main" val="2136098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02124"/>
                </a:solidFill>
                <a:effectLst/>
                <a:latin typeface="Google Sans"/>
              </a:rPr>
              <a:t>6 types of customer segmentation models</a:t>
            </a:r>
          </a:p>
          <a:p>
            <a:pPr algn="l"/>
            <a:r>
              <a:rPr lang="en-US" b="0" i="0" dirty="0">
                <a:solidFill>
                  <a:srgbClr val="202124"/>
                </a:solidFill>
                <a:effectLst/>
                <a:latin typeface="Roboto" panose="02000000000000000000" pitchFamily="2" charset="0"/>
              </a:rPr>
              <a:t>Common customer segmentation models range from simple to very complex and can be used for a variety of business reasons. Common segmentations include:</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9</a:t>
            </a:fld>
            <a:endParaRPr lang="en-IN"/>
          </a:p>
        </p:txBody>
      </p:sp>
    </p:spTree>
    <p:extLst>
      <p:ext uri="{BB962C8B-B14F-4D97-AF65-F5344CB8AC3E}">
        <p14:creationId xmlns:p14="http://schemas.microsoft.com/office/powerpoint/2010/main" val="2707849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58585B"/>
                </a:solidFill>
                <a:effectLst/>
                <a:latin typeface="centra_no2"/>
              </a:rPr>
              <a:t>You can use behavioral segmentation to gain insights into customer experience, allowing for improvements in customer success. Some questions to consider:</a:t>
            </a:r>
          </a:p>
          <a:p>
            <a:pPr algn="l">
              <a:buFont typeface="Arial" panose="020B0604020202020204" pitchFamily="34" charset="0"/>
              <a:buChar char="•"/>
            </a:pPr>
            <a:r>
              <a:rPr lang="en-US" b="0" i="0" dirty="0">
                <a:solidFill>
                  <a:srgbClr val="333333"/>
                </a:solidFill>
                <a:effectLst/>
                <a:latin typeface="centra_no2"/>
              </a:rPr>
              <a:t>How engaged are shoppers throughout the customer journey? </a:t>
            </a:r>
          </a:p>
          <a:p>
            <a:pPr algn="l">
              <a:buFont typeface="Arial" panose="020B0604020202020204" pitchFamily="34" charset="0"/>
              <a:buChar char="•"/>
            </a:pPr>
            <a:r>
              <a:rPr lang="en-US" b="0" i="0" dirty="0">
                <a:solidFill>
                  <a:srgbClr val="333333"/>
                </a:solidFill>
                <a:effectLst/>
                <a:latin typeface="centra_no2"/>
              </a:rPr>
              <a:t>What specific trends in timing or occasion do your customers tend to prefer your products? </a:t>
            </a:r>
          </a:p>
          <a:p>
            <a:pPr algn="l">
              <a:buFont typeface="Arial" panose="020B0604020202020204" pitchFamily="34" charset="0"/>
              <a:buChar char="•"/>
            </a:pPr>
            <a:r>
              <a:rPr lang="en-US" b="0" i="0" dirty="0">
                <a:solidFill>
                  <a:srgbClr val="333333"/>
                </a:solidFill>
                <a:effectLst/>
                <a:latin typeface="centra_no2"/>
              </a:rPr>
              <a:t>How much time are your customers spending in the buyer’s process? </a:t>
            </a:r>
          </a:p>
          <a:p>
            <a:pPr algn="l">
              <a:buFont typeface="Arial" panose="020B0604020202020204" pitchFamily="34" charset="0"/>
              <a:buChar char="•"/>
            </a:pPr>
            <a:r>
              <a:rPr lang="en-US" b="0" i="0" dirty="0">
                <a:solidFill>
                  <a:srgbClr val="333333"/>
                </a:solidFill>
                <a:effectLst/>
                <a:latin typeface="centra_no2"/>
              </a:rPr>
              <a:t>How does your business define a "good customer?"</a:t>
            </a:r>
          </a:p>
          <a:p>
            <a:pPr algn="l"/>
            <a:r>
              <a:rPr lang="en-US" b="0" i="0" dirty="0">
                <a:solidFill>
                  <a:srgbClr val="58585B"/>
                </a:solidFill>
                <a:effectLst/>
                <a:latin typeface="centra_no2"/>
              </a:rPr>
              <a:t>Behavioral segmentation is also used for marketers to determine future customer leads and prospects in the market who are more likely to purchase your product.</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12</a:t>
            </a:fld>
            <a:endParaRPr lang="en-IN"/>
          </a:p>
        </p:txBody>
      </p:sp>
    </p:spTree>
    <p:extLst>
      <p:ext uri="{BB962C8B-B14F-4D97-AF65-F5344CB8AC3E}">
        <p14:creationId xmlns:p14="http://schemas.microsoft.com/office/powerpoint/2010/main" val="4115735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58585B"/>
                </a:solidFill>
                <a:effectLst/>
                <a:latin typeface="centra_no2"/>
              </a:rPr>
              <a:t>By defining a customer persona this way, you’ll be more equipped to tailor your marketing strategies. And, you’ll appeal to customer tastes.</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14</a:t>
            </a:fld>
            <a:endParaRPr lang="en-IN"/>
          </a:p>
        </p:txBody>
      </p:sp>
    </p:spTree>
    <p:extLst>
      <p:ext uri="{BB962C8B-B14F-4D97-AF65-F5344CB8AC3E}">
        <p14:creationId xmlns:p14="http://schemas.microsoft.com/office/powerpoint/2010/main" val="796423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33333"/>
                </a:solidFill>
                <a:effectLst/>
                <a:latin typeface="centra_no2"/>
              </a:rPr>
              <a:t>However, geographic segmentation can also include geographic regions that aren’t technically defined, such as neighborhoods. </a:t>
            </a:r>
            <a:r>
              <a:rPr lang="en-US" dirty="0"/>
              <a:t/>
            </a:r>
            <a:br>
              <a:rPr lang="en-US" dirty="0"/>
            </a:br>
            <a:r>
              <a:rPr lang="en-US" b="0" i="0" dirty="0">
                <a:solidFill>
                  <a:srgbClr val="58585B"/>
                </a:solidFill>
                <a:effectLst/>
                <a:latin typeface="centra_no2"/>
              </a:rPr>
              <a:t>For example, consider a company that is advertising a lawn care service that utilizes a subscription model. The company would likely be more successful in targeting a suburban area where residents need extra yard care. The campaign would be less successful in an urban area, where consumers might be more interested in a food delivery service.</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18</a:t>
            </a:fld>
            <a:endParaRPr lang="en-IN"/>
          </a:p>
        </p:txBody>
      </p:sp>
    </p:spTree>
    <p:extLst>
      <p:ext uri="{BB962C8B-B14F-4D97-AF65-F5344CB8AC3E}">
        <p14:creationId xmlns:p14="http://schemas.microsoft.com/office/powerpoint/2010/main" val="473406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363636"/>
                </a:solidFill>
                <a:effectLst/>
                <a:latin typeface="centra_no2"/>
              </a:rPr>
              <a:t>Common Segmentation Mistakes to Avoid</a:t>
            </a:r>
          </a:p>
          <a:p>
            <a:pPr algn="l"/>
            <a:r>
              <a:rPr lang="en-US" b="0" i="0" dirty="0">
                <a:solidFill>
                  <a:srgbClr val="58585B"/>
                </a:solidFill>
                <a:effectLst/>
                <a:latin typeface="centra_no2"/>
              </a:rPr>
              <a:t>Once you’ve created segments, keep an eye out for common mistakes that marketers and researchers make. </a:t>
            </a:r>
          </a:p>
          <a:p>
            <a:r>
              <a:rPr lang="en-US" b="1" dirty="0">
                <a:solidFill>
                  <a:srgbClr val="58585B"/>
                </a:solidFill>
                <a:effectLst/>
              </a:rPr>
              <a:t/>
            </a:r>
            <a:br>
              <a:rPr lang="en-US" b="1" dirty="0">
                <a:solidFill>
                  <a:srgbClr val="58585B"/>
                </a:solidFill>
                <a:effectLst/>
              </a:rPr>
            </a:br>
            <a:r>
              <a:rPr lang="en-US" b="1" dirty="0">
                <a:solidFill>
                  <a:srgbClr val="58585B"/>
                </a:solidFill>
                <a:effectLst/>
              </a:rPr>
              <a:t>Making your segments too small or specialized</a:t>
            </a:r>
            <a:br>
              <a:rPr lang="en-US" b="1" dirty="0">
                <a:solidFill>
                  <a:srgbClr val="58585B"/>
                </a:solidFill>
                <a:effectLst/>
              </a:rPr>
            </a:br>
            <a:r>
              <a:rPr lang="en-US" dirty="0">
                <a:solidFill>
                  <a:srgbClr val="58585B"/>
                </a:solidFill>
                <a:effectLst/>
              </a:rPr>
              <a:t>Segments that are too small will be more challenging to organize or inaccurate, and they can distract from your objective. Like sample size, an </a:t>
            </a:r>
            <a:r>
              <a:rPr lang="en-US" dirty="0">
                <a:solidFill>
                  <a:srgbClr val="808080"/>
                </a:solidFill>
                <a:effectLst/>
                <a:hlinkClick r:id="rId3"/>
              </a:rPr>
              <a:t>over-segmented group</a:t>
            </a:r>
            <a:r>
              <a:rPr lang="en-US" dirty="0">
                <a:solidFill>
                  <a:srgbClr val="58585B"/>
                </a:solidFill>
                <a:effectLst/>
              </a:rPr>
              <a:t> can yield data that is not statistically or directionally significant.</a:t>
            </a:r>
            <a:br>
              <a:rPr lang="en-US" dirty="0">
                <a:solidFill>
                  <a:srgbClr val="58585B"/>
                </a:solidFill>
                <a:effectLst/>
              </a:rPr>
            </a:br>
            <a:r>
              <a:rPr lang="en-US" dirty="0">
                <a:solidFill>
                  <a:srgbClr val="58585B"/>
                </a:solidFill>
                <a:effectLst/>
              </a:rPr>
              <a:t/>
            </a:r>
            <a:br>
              <a:rPr lang="en-US" dirty="0">
                <a:solidFill>
                  <a:srgbClr val="58585B"/>
                </a:solidFill>
                <a:effectLst/>
              </a:rPr>
            </a:br>
            <a:r>
              <a:rPr lang="en-US" b="1" dirty="0">
                <a:solidFill>
                  <a:srgbClr val="58585B"/>
                </a:solidFill>
                <a:effectLst/>
              </a:rPr>
              <a:t/>
            </a:r>
            <a:br>
              <a:rPr lang="en-US" b="1" dirty="0">
                <a:solidFill>
                  <a:srgbClr val="58585B"/>
                </a:solidFill>
                <a:effectLst/>
              </a:rPr>
            </a:br>
            <a:r>
              <a:rPr lang="en-US" b="1" dirty="0">
                <a:solidFill>
                  <a:srgbClr val="58585B"/>
                </a:solidFill>
                <a:effectLst/>
              </a:rPr>
              <a:t>Not allowing your segments to change</a:t>
            </a:r>
            <a:br>
              <a:rPr lang="en-US" b="1" dirty="0">
                <a:solidFill>
                  <a:srgbClr val="58585B"/>
                </a:solidFill>
                <a:effectLst/>
              </a:rPr>
            </a:br>
            <a:r>
              <a:rPr lang="en-US" dirty="0">
                <a:solidFill>
                  <a:srgbClr val="333333"/>
                </a:solidFill>
                <a:effectLst/>
                <a:latin typeface="centra_no2"/>
              </a:rPr>
              <a:t>Stay focused on ROI. If your strategy isn’t working efficiently for your business, it may be time to switch things around. </a:t>
            </a:r>
            <a:endParaRPr lang="en-US" dirty="0">
              <a:solidFill>
                <a:srgbClr val="58585B"/>
              </a:solidFill>
              <a:effectLst/>
            </a:endParaRPr>
          </a:p>
          <a:p>
            <a:r>
              <a:rPr lang="en-US" b="1" dirty="0">
                <a:effectLst/>
              </a:rPr>
              <a:t/>
            </a:r>
            <a:br>
              <a:rPr lang="en-US" b="1" dirty="0">
                <a:effectLst/>
              </a:rPr>
            </a:br>
            <a:r>
              <a:rPr lang="en-US" b="1" dirty="0">
                <a:effectLst/>
              </a:rPr>
              <a:t>Ignoring new potential personas  </a:t>
            </a:r>
            <a:r>
              <a:rPr lang="en-US" dirty="0"/>
              <a:t/>
            </a:r>
            <a:br>
              <a:rPr lang="en-US" dirty="0"/>
            </a:br>
            <a:r>
              <a:rPr lang="en-US" dirty="0">
                <a:effectLst/>
              </a:rPr>
              <a:t>Customer profiles change. Try not to get too attached to your segments, as they will evolve with the market.</a:t>
            </a:r>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21</a:t>
            </a:fld>
            <a:endParaRPr lang="en-IN"/>
          </a:p>
        </p:txBody>
      </p:sp>
    </p:spTree>
    <p:extLst>
      <p:ext uri="{BB962C8B-B14F-4D97-AF65-F5344CB8AC3E}">
        <p14:creationId xmlns:p14="http://schemas.microsoft.com/office/powerpoint/2010/main" val="1509382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IN" sz="1200" b="1" kern="1200" dirty="0">
                <a:solidFill>
                  <a:schemeClr val="tx1"/>
                </a:solidFill>
                <a:effectLst/>
                <a:latin typeface="+mn-lt"/>
                <a:ea typeface="+mn-ea"/>
                <a:cs typeface="+mn-cs"/>
              </a:rPr>
              <a:t>Customer Profiling and Transaction Analysis</a:t>
            </a:r>
          </a:p>
          <a:p>
            <a:pPr fontAlgn="base"/>
            <a:r>
              <a:rPr lang="en-IN" sz="1200" kern="1200" dirty="0">
                <a:solidFill>
                  <a:schemeClr val="tx1"/>
                </a:solidFill>
                <a:effectLst/>
                <a:latin typeface="+mn-lt"/>
                <a:ea typeface="+mn-ea"/>
                <a:cs typeface="+mn-cs"/>
              </a:rPr>
              <a:t>Once you have developed a profile of your customers you can then analyse transactional data to identify patterns and trends amongst your customers by segment. As a result, your customer profile is not only based on demographic information but also takes into account past behaviour. </a:t>
            </a:r>
          </a:p>
          <a:p>
            <a:pPr fontAlgn="base"/>
            <a:endParaRPr lang="en-IN" sz="1200" kern="1200" dirty="0">
              <a:solidFill>
                <a:schemeClr val="tx1"/>
              </a:solidFill>
              <a:effectLst/>
              <a:latin typeface="+mn-lt"/>
              <a:ea typeface="+mn-ea"/>
              <a:cs typeface="+mn-cs"/>
            </a:endParaRPr>
          </a:p>
          <a:p>
            <a:pPr fontAlgn="base"/>
            <a:r>
              <a:rPr lang="en-IN" sz="1200" kern="1200" dirty="0">
                <a:solidFill>
                  <a:schemeClr val="tx1"/>
                </a:solidFill>
                <a:effectLst/>
                <a:latin typeface="+mn-lt"/>
                <a:ea typeface="+mn-ea"/>
                <a:cs typeface="+mn-cs"/>
              </a:rPr>
              <a:t>You can analyse your customer profile by product type, value, frequency and patterns of spend. Analysing the different patterns of behaviour or spend by customer profile, provides a clear picture of your most profitable customers. Once you understand who your best customers are, you can develop a strategy allocating the resource you would like to allocate for each segment group. Optimising your marketing budget and improving return on investment.</a:t>
            </a:r>
          </a:p>
          <a:p>
            <a:endParaRPr lang="en-IN" dirty="0"/>
          </a:p>
        </p:txBody>
      </p:sp>
      <p:sp>
        <p:nvSpPr>
          <p:cNvPr id="4" name="Slide Number Placeholder 3"/>
          <p:cNvSpPr>
            <a:spLocks noGrp="1"/>
          </p:cNvSpPr>
          <p:nvPr>
            <p:ph type="sldNum" sz="quarter" idx="5"/>
          </p:nvPr>
        </p:nvSpPr>
        <p:spPr/>
        <p:txBody>
          <a:bodyPr/>
          <a:lstStyle/>
          <a:p>
            <a:fld id="{0C0F48E7-9F3C-4A73-8D26-BCAB63036C67}" type="slidenum">
              <a:rPr lang="en-IN" smtClean="0"/>
              <a:t>22</a:t>
            </a:fld>
            <a:endParaRPr lang="en-IN"/>
          </a:p>
        </p:txBody>
      </p:sp>
    </p:spTree>
    <p:extLst>
      <p:ext uri="{BB962C8B-B14F-4D97-AF65-F5344CB8AC3E}">
        <p14:creationId xmlns:p14="http://schemas.microsoft.com/office/powerpoint/2010/main" val="349914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A77D1-4637-43CD-B7B5-C867CFC0B8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6E154D0-BAB0-4EF1-9D6F-3D883BBDAC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3CE7170-CFB0-45DF-AE99-BD26CFC9A188}"/>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1EEEE3B9-944C-45DE-8479-CB1CC62A3E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CE0F05D-CAA2-4B2A-BE01-98434ACB46A1}"/>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223975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8F825-BC1C-4367-AD08-E495B672342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9676CF1-79FC-46D0-9A81-50ABB529A6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32D00F5-D999-456E-9DEA-4B7D700A02FD}"/>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2E798430-57CE-4DAA-96E0-B02DC6BCBC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DB60A2C-B8D9-48A5-A6B9-815F6B72A81E}"/>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330449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89363C-CFC0-449D-8473-3670ABD0C4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21DF379-5946-4460-A5D9-48EA3BC4E3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FE7FCB-852F-4ADC-B61C-51E622C054B6}"/>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98E0E0CC-3286-4CD2-8798-64A9196352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4D1C17-2A73-4D57-972A-EA04B3396D1C}"/>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993058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64752" y="340414"/>
            <a:ext cx="10515600" cy="425707"/>
          </a:xfrm>
          <a:prstGeom prst="rect">
            <a:avLst/>
          </a:prstGeom>
        </p:spPr>
        <p:txBody>
          <a:bodyPr vert="horz" lIns="91440" tIns="45720" rIns="91440" bIns="45720" rtlCol="0" anchor="ctr">
            <a:noAutofit/>
          </a:bodyPr>
          <a:lstStyle>
            <a:lvl1pPr>
              <a:defRPr>
                <a:solidFill>
                  <a:srgbClr val="001F79"/>
                </a:solidFill>
              </a:defRPr>
            </a:lvl1pPr>
          </a:lstStyle>
          <a:p>
            <a:r>
              <a:rPr lang="en-US"/>
              <a:t>Click to edit Master title style</a:t>
            </a:r>
            <a:endParaRPr lang="en-US" dirty="0"/>
          </a:p>
        </p:txBody>
      </p:sp>
    </p:spTree>
    <p:extLst>
      <p:ext uri="{BB962C8B-B14F-4D97-AF65-F5344CB8AC3E}">
        <p14:creationId xmlns:p14="http://schemas.microsoft.com/office/powerpoint/2010/main" val="255662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013B-A2DF-4580-91A2-ABB4A86CC8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D21236C-ABC0-4749-90B1-DA4C9821F8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289CA6-842B-4D5A-A110-EF7456C47F0D}"/>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14017200-765F-4862-AAFC-5BBBAA472F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AA1F8B-444F-405B-9EA0-0D5E4E8C3B30}"/>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263635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1BA4F-A9DA-4F1E-B235-B584183FEA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1790227-77F4-466B-A211-262C56A095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2319AA-E6D8-40C5-9955-1E7D3236C824}"/>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16B567AD-28FD-46AE-830B-5219DFB2CBF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92C6A9-41C1-407F-8A12-EEA9CC76B9E4}"/>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54055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6271-492A-4CD4-8FC1-2F1414170FA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E3B7FA3-27DB-42DC-BCE4-62D3F70D3A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507D9A5-FA29-449F-BB27-B47B2C0DC0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8A440A5-B261-41C2-8BF7-903BF2F85C8C}"/>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6" name="Footer Placeholder 5">
            <a:extLst>
              <a:ext uri="{FF2B5EF4-FFF2-40B4-BE49-F238E27FC236}">
                <a16:creationId xmlns:a16="http://schemas.microsoft.com/office/drawing/2014/main" id="{97C893F5-C0A2-4A95-9A67-A70C841FFF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242FC36-2AA7-4F3A-9253-C49C43EC609C}"/>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289415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221D6-28DB-47D4-9CF4-775685E668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BF743D8-BF13-4963-91C4-BD5D4662F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7D55EF-1C97-4964-84F5-08AE3F2AEA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892F8E5-E20F-47B8-8886-3CF52612B7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46E7BE-3352-497F-878F-697F87404F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EB70CF5-72A4-40F4-9623-851ACBF1B851}"/>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8" name="Footer Placeholder 7">
            <a:extLst>
              <a:ext uri="{FF2B5EF4-FFF2-40B4-BE49-F238E27FC236}">
                <a16:creationId xmlns:a16="http://schemas.microsoft.com/office/drawing/2014/main" id="{4313B841-AE75-410F-8F8D-D2CF4ADE3DA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508BC23-4D6E-47D6-BFD4-0CD18E31E4D2}"/>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155448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924C1-0E09-495D-8683-DDC7E5DDD47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E92D526-0515-4EDF-A894-7D9D6A159A9E}"/>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4" name="Footer Placeholder 3">
            <a:extLst>
              <a:ext uri="{FF2B5EF4-FFF2-40B4-BE49-F238E27FC236}">
                <a16:creationId xmlns:a16="http://schemas.microsoft.com/office/drawing/2014/main" id="{DE32ED0B-8354-4D77-8091-CD49E12F27C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F0ECDA3-01E8-451F-8677-B2E2EF683450}"/>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97085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576FD5-0A98-42FA-9122-B16F335729B0}"/>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3" name="Footer Placeholder 2">
            <a:extLst>
              <a:ext uri="{FF2B5EF4-FFF2-40B4-BE49-F238E27FC236}">
                <a16:creationId xmlns:a16="http://schemas.microsoft.com/office/drawing/2014/main" id="{CC2CDC0D-5FF9-4A2B-B33C-7454EE7F6AB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757737E-0A2F-47F6-9B4C-4D3225D530E5}"/>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348698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85489-E44C-461F-9A42-8B251BD204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491B1C4-F89A-468C-AA38-88610E2B5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B26F7C1-3C53-4ECE-B994-B2FDD576C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419A0E-240A-4E19-9DDA-846D308533E6}"/>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6" name="Footer Placeholder 5">
            <a:extLst>
              <a:ext uri="{FF2B5EF4-FFF2-40B4-BE49-F238E27FC236}">
                <a16:creationId xmlns:a16="http://schemas.microsoft.com/office/drawing/2014/main" id="{9169540C-F765-4092-BB34-34F3F49AF1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209205E-AD87-4EBE-B894-5FBB71848A5A}"/>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101696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45F26-1C1E-4059-80E9-21E9277F8E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C6F3285-A581-406E-908B-7EE5AA7FBE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4B2FEC4-54F3-48B4-B2D4-8C0E0B089A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A29923-7A38-4638-A4DA-D154A93CF00D}"/>
              </a:ext>
            </a:extLst>
          </p:cNvPr>
          <p:cNvSpPr>
            <a:spLocks noGrp="1"/>
          </p:cNvSpPr>
          <p:nvPr>
            <p:ph type="dt" sz="half" idx="10"/>
          </p:nvPr>
        </p:nvSpPr>
        <p:spPr/>
        <p:txBody>
          <a:bodyPr/>
          <a:lstStyle/>
          <a:p>
            <a:fld id="{29B9BB4F-19CE-4BAA-9CD2-3BE6EFF14141}" type="datetimeFigureOut">
              <a:rPr lang="en-IN" smtClean="0"/>
              <a:t>21-02-2023</a:t>
            </a:fld>
            <a:endParaRPr lang="en-IN"/>
          </a:p>
        </p:txBody>
      </p:sp>
      <p:sp>
        <p:nvSpPr>
          <p:cNvPr id="6" name="Footer Placeholder 5">
            <a:extLst>
              <a:ext uri="{FF2B5EF4-FFF2-40B4-BE49-F238E27FC236}">
                <a16:creationId xmlns:a16="http://schemas.microsoft.com/office/drawing/2014/main" id="{1164E6F8-9495-4CDC-8F19-038AC367836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F9100EF-ADB0-42A0-B670-F56A27C52776}"/>
              </a:ext>
            </a:extLst>
          </p:cNvPr>
          <p:cNvSpPr>
            <a:spLocks noGrp="1"/>
          </p:cNvSpPr>
          <p:nvPr>
            <p:ph type="sldNum" sz="quarter" idx="12"/>
          </p:nvPr>
        </p:nvSpPr>
        <p:spPr/>
        <p:txBody>
          <a:bodyPr/>
          <a:lstStyle/>
          <a:p>
            <a:fld id="{D6DFEF74-919F-4B07-9EBA-9016AD239C41}" type="slidenum">
              <a:rPr lang="en-IN" smtClean="0"/>
              <a:t>‹#›</a:t>
            </a:fld>
            <a:endParaRPr lang="en-IN"/>
          </a:p>
        </p:txBody>
      </p:sp>
    </p:spTree>
    <p:extLst>
      <p:ext uri="{BB962C8B-B14F-4D97-AF65-F5344CB8AC3E}">
        <p14:creationId xmlns:p14="http://schemas.microsoft.com/office/powerpoint/2010/main" val="4111661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CA1394-1EC9-4320-A4CE-6AECC9F0C0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EA46988-CC9F-45C9-A6B4-C99CF6DEE5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2733066-C7B7-416E-9D8E-A2E811CA1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9BB4F-19CE-4BAA-9CD2-3BE6EFF14141}" type="datetimeFigureOut">
              <a:rPr lang="en-IN" smtClean="0"/>
              <a:t>21-02-2023</a:t>
            </a:fld>
            <a:endParaRPr lang="en-IN"/>
          </a:p>
        </p:txBody>
      </p:sp>
      <p:sp>
        <p:nvSpPr>
          <p:cNvPr id="5" name="Footer Placeholder 4">
            <a:extLst>
              <a:ext uri="{FF2B5EF4-FFF2-40B4-BE49-F238E27FC236}">
                <a16:creationId xmlns:a16="http://schemas.microsoft.com/office/drawing/2014/main" id="{82294A83-3A7E-4192-8812-97CB8005DC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6CFAE8B-0140-4EC0-9191-4D439B9D97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FEF74-919F-4B07-9EBA-9016AD239C41}" type="slidenum">
              <a:rPr lang="en-IN" smtClean="0"/>
              <a:t>‹#›</a:t>
            </a:fld>
            <a:endParaRPr lang="en-IN"/>
          </a:p>
        </p:txBody>
      </p:sp>
    </p:spTree>
    <p:extLst>
      <p:ext uri="{BB962C8B-B14F-4D97-AF65-F5344CB8AC3E}">
        <p14:creationId xmlns:p14="http://schemas.microsoft.com/office/powerpoint/2010/main" val="411156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35.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qualtrics.com/experience-management/customer/customer-loyalt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2BD70C-C4A0-46C4-9518-A731098B41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D5F97D-BD5E-471E-807E-6B9C27B3D000}"/>
              </a:ext>
            </a:extLst>
          </p:cNvPr>
          <p:cNvSpPr>
            <a:spLocks noGrp="1"/>
          </p:cNvSpPr>
          <p:nvPr>
            <p:ph type="ctrTitle"/>
          </p:nvPr>
        </p:nvSpPr>
        <p:spPr>
          <a:xfrm>
            <a:off x="6072445" y="3640254"/>
            <a:ext cx="5319433" cy="2076333"/>
          </a:xfrm>
        </p:spPr>
        <p:txBody>
          <a:bodyPr anchor="t">
            <a:normAutofit/>
          </a:bodyPr>
          <a:lstStyle/>
          <a:p>
            <a:pPr algn="l"/>
            <a:r>
              <a:rPr lang="en-US" sz="4800">
                <a:solidFill>
                  <a:schemeClr val="bg1"/>
                </a:solidFill>
              </a:rPr>
              <a:t>SELLING SKILLS</a:t>
            </a:r>
            <a:endParaRPr lang="en-IN" sz="4800">
              <a:solidFill>
                <a:schemeClr val="bg1"/>
              </a:solidFill>
            </a:endParaRPr>
          </a:p>
        </p:txBody>
      </p:sp>
      <p:sp>
        <p:nvSpPr>
          <p:cNvPr id="3" name="Subtitle 2">
            <a:extLst>
              <a:ext uri="{FF2B5EF4-FFF2-40B4-BE49-F238E27FC236}">
                <a16:creationId xmlns:a16="http://schemas.microsoft.com/office/drawing/2014/main" id="{661EE3CC-D791-4FDB-BB09-224B91959AD8}"/>
              </a:ext>
            </a:extLst>
          </p:cNvPr>
          <p:cNvSpPr>
            <a:spLocks noGrp="1"/>
          </p:cNvSpPr>
          <p:nvPr>
            <p:ph type="subTitle" idx="1"/>
          </p:nvPr>
        </p:nvSpPr>
        <p:spPr>
          <a:xfrm>
            <a:off x="6112799" y="4439725"/>
            <a:ext cx="5319431" cy="972180"/>
          </a:xfrm>
        </p:spPr>
        <p:txBody>
          <a:bodyPr anchor="b">
            <a:normAutofit fontScale="85000" lnSpcReduction="10000"/>
          </a:bodyPr>
          <a:lstStyle/>
          <a:p>
            <a:pPr algn="l"/>
            <a:r>
              <a:rPr lang="en-US" sz="3200" dirty="0">
                <a:solidFill>
                  <a:schemeClr val="bg1"/>
                </a:solidFill>
              </a:rPr>
              <a:t>SESSION 4 </a:t>
            </a:r>
          </a:p>
          <a:p>
            <a:pPr algn="l"/>
            <a:r>
              <a:rPr lang="en-US" sz="3200" dirty="0">
                <a:solidFill>
                  <a:schemeClr val="bg1"/>
                </a:solidFill>
              </a:rPr>
              <a:t>UNDERSTANDING CUSTOMER BASE</a:t>
            </a:r>
            <a:endParaRPr lang="en-IN" sz="3200" dirty="0">
              <a:solidFill>
                <a:schemeClr val="bg1"/>
              </a:solidFill>
            </a:endParaRPr>
          </a:p>
        </p:txBody>
      </p:sp>
      <p:sp>
        <p:nvSpPr>
          <p:cNvPr id="12" name="Freeform: Shape 11">
            <a:extLst>
              <a:ext uri="{FF2B5EF4-FFF2-40B4-BE49-F238E27FC236}">
                <a16:creationId xmlns:a16="http://schemas.microsoft.com/office/drawing/2014/main" id="{39B74A45-BDDD-4892-B8C0-B290C0944F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C516C73E-9465-4C9E-9B86-9E58FB326B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Handshake">
            <a:extLst>
              <a:ext uri="{FF2B5EF4-FFF2-40B4-BE49-F238E27FC236}">
                <a16:creationId xmlns:a16="http://schemas.microsoft.com/office/drawing/2014/main" id="{37B3C614-831D-4A72-B469-140B4CB0E7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18498" y="1779038"/>
            <a:ext cx="3440610" cy="3440610"/>
          </a:xfrm>
          <a:prstGeom prst="rect">
            <a:avLst/>
          </a:prstGeom>
        </p:spPr>
      </p:pic>
    </p:spTree>
    <p:extLst>
      <p:ext uri="{BB962C8B-B14F-4D97-AF65-F5344CB8AC3E}">
        <p14:creationId xmlns:p14="http://schemas.microsoft.com/office/powerpoint/2010/main" val="3862892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9"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0"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1"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2"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4" name="Title 3">
            <a:extLst>
              <a:ext uri="{FF2B5EF4-FFF2-40B4-BE49-F238E27FC236}">
                <a16:creationId xmlns:a16="http://schemas.microsoft.com/office/drawing/2014/main" id="{5C3E52CD-6B5D-48D9-ACAC-BCD1D4AAEDE7}"/>
              </a:ext>
            </a:extLst>
          </p:cNvPr>
          <p:cNvSpPr>
            <a:spLocks noGrp="1"/>
          </p:cNvSpPr>
          <p:nvPr>
            <p:ph type="title"/>
          </p:nvPr>
        </p:nvSpPr>
        <p:spPr>
          <a:xfrm>
            <a:off x="535020" y="685800"/>
            <a:ext cx="2780271" cy="5105400"/>
          </a:xfrm>
        </p:spPr>
        <p:txBody>
          <a:bodyPr>
            <a:normAutofit/>
          </a:bodyPr>
          <a:lstStyle/>
          <a:p>
            <a:r>
              <a:rPr lang="en-IN" sz="3400" b="1" i="0" dirty="0">
                <a:solidFill>
                  <a:srgbClr val="FFFFFF"/>
                </a:solidFill>
                <a:effectLst/>
                <a:latin typeface="centra_no2"/>
              </a:rPr>
              <a:t/>
            </a:r>
            <a:br>
              <a:rPr lang="en-IN" sz="3400" b="1" i="0" dirty="0">
                <a:solidFill>
                  <a:srgbClr val="FFFFFF"/>
                </a:solidFill>
                <a:effectLst/>
                <a:latin typeface="centra_no2"/>
              </a:rPr>
            </a:br>
            <a:r>
              <a:rPr lang="en-IN" sz="3400" b="0" i="0" dirty="0">
                <a:solidFill>
                  <a:srgbClr val="FFFFFF"/>
                </a:solidFill>
                <a:effectLst/>
                <a:latin typeface="centra_no2"/>
              </a:rPr>
              <a:t>The five types of market segmentation include:</a:t>
            </a:r>
            <a:br>
              <a:rPr lang="en-IN" sz="3400" b="0" i="0" dirty="0">
                <a:solidFill>
                  <a:srgbClr val="FFFFFF"/>
                </a:solidFill>
                <a:effectLst/>
                <a:latin typeface="centra_no2"/>
              </a:rPr>
            </a:br>
            <a:endParaRPr lang="en-IN" sz="3400" dirty="0">
              <a:solidFill>
                <a:srgbClr val="FFFFFF"/>
              </a:solidFill>
            </a:endParaRPr>
          </a:p>
        </p:txBody>
      </p:sp>
      <p:graphicFrame>
        <p:nvGraphicFramePr>
          <p:cNvPr id="23" name="Content Placeholder 2">
            <a:extLst>
              <a:ext uri="{FF2B5EF4-FFF2-40B4-BE49-F238E27FC236}">
                <a16:creationId xmlns:a16="http://schemas.microsoft.com/office/drawing/2014/main" id="{5A3BC4CE-295B-4D0D-9B2D-214FBBAA7BC9}"/>
              </a:ext>
            </a:extLst>
          </p:cNvPr>
          <p:cNvGraphicFramePr>
            <a:graphicFrameLocks noGrp="1"/>
          </p:cNvGraphicFramePr>
          <p:nvPr>
            <p:ph idx="1"/>
            <p:extLst>
              <p:ext uri="{D42A27DB-BD31-4B8C-83A1-F6EECF244321}">
                <p14:modId xmlns:p14="http://schemas.microsoft.com/office/powerpoint/2010/main" val="197782460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784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89B8CEB1-5EBD-4C01-8A45-358EF584C752}"/>
              </a:ext>
            </a:extLst>
          </p:cNvPr>
          <p:cNvPicPr>
            <a:picLocks noChangeAspect="1"/>
          </p:cNvPicPr>
          <p:nvPr/>
        </p:nvPicPr>
        <p:blipFill rotWithShape="1">
          <a:blip r:embed="rId2"/>
          <a:srcRect l="52235" b="13987"/>
          <a:stretch/>
        </p:blipFill>
        <p:spPr>
          <a:xfrm>
            <a:off x="968540" y="713127"/>
            <a:ext cx="4640575" cy="5431745"/>
          </a:xfrm>
          <a:prstGeom prst="rect">
            <a:avLst/>
          </a:prstGeom>
        </p:spPr>
      </p:pic>
      <p:grpSp>
        <p:nvGrpSpPr>
          <p:cNvPr id="10" name="Group 9">
            <a:extLst>
              <a:ext uri="{FF2B5EF4-FFF2-40B4-BE49-F238E27FC236}">
                <a16:creationId xmlns:a16="http://schemas.microsoft.com/office/drawing/2014/main" id="{4724F874-E407-41A5-918C-1CF5DF5269E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11" name="Isosceles Triangle 10">
              <a:extLst>
                <a:ext uri="{FF2B5EF4-FFF2-40B4-BE49-F238E27FC236}">
                  <a16:creationId xmlns:a16="http://schemas.microsoft.com/office/drawing/2014/main" id="{EBB12D3E-DD63-469B-A687-14E38AE471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C10F17-490D-41AE-9B38-7F39AF7384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A1FD988-9897-45A0-B9B8-8E2854067597}"/>
              </a:ext>
            </a:extLst>
          </p:cNvPr>
          <p:cNvSpPr>
            <a:spLocks noGrp="1"/>
          </p:cNvSpPr>
          <p:nvPr>
            <p:ph idx="1"/>
          </p:nvPr>
        </p:nvSpPr>
        <p:spPr>
          <a:xfrm>
            <a:off x="5883440" y="1234159"/>
            <a:ext cx="5637855" cy="4393982"/>
          </a:xfrm>
        </p:spPr>
        <p:txBody>
          <a:bodyPr>
            <a:noAutofit/>
          </a:bodyPr>
          <a:lstStyle/>
          <a:p>
            <a:pPr marL="0" indent="0">
              <a:buNone/>
            </a:pPr>
            <a:r>
              <a:rPr lang="en-US" b="0" i="0" dirty="0">
                <a:effectLst/>
              </a:rPr>
              <a:t>Behavioral segmentation digs deeper into customers' purchasing habits</a:t>
            </a:r>
          </a:p>
          <a:p>
            <a:pPr marL="0" indent="0">
              <a:buNone/>
            </a:pPr>
            <a:endParaRPr lang="en-US" dirty="0"/>
          </a:p>
          <a:p>
            <a:pPr marL="0" indent="0">
              <a:buNone/>
            </a:pPr>
            <a:endParaRPr lang="en-US" dirty="0"/>
          </a:p>
          <a:p>
            <a:pPr marL="0" indent="0">
              <a:buNone/>
            </a:pPr>
            <a:r>
              <a:rPr lang="en-US" b="0" i="0" dirty="0">
                <a:effectLst/>
              </a:rPr>
              <a:t>Behavioral segmentation comprises behavior patterns, like customer loyalty or engagement level, specific to customer interactions with a brand or company.</a:t>
            </a:r>
            <a:endParaRPr lang="en-IN" dirty="0"/>
          </a:p>
        </p:txBody>
      </p:sp>
      <p:grpSp>
        <p:nvGrpSpPr>
          <p:cNvPr id="14" name="Group 13">
            <a:extLst>
              <a:ext uri="{FF2B5EF4-FFF2-40B4-BE49-F238E27FC236}">
                <a16:creationId xmlns:a16="http://schemas.microsoft.com/office/drawing/2014/main" id="{DC8D6E3B-FFED-480F-941D-FE376375B8B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3120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D4B9BD86-B609-45D4-8AD5-F82320EB9C03}"/>
              </a:ext>
            </a:extLst>
          </p:cNvPr>
          <p:cNvSpPr>
            <a:spLocks noGrp="1"/>
          </p:cNvSpPr>
          <p:nvPr>
            <p:ph type="title"/>
          </p:nvPr>
        </p:nvSpPr>
        <p:spPr>
          <a:xfrm>
            <a:off x="535020" y="685800"/>
            <a:ext cx="2780271" cy="5105400"/>
          </a:xfrm>
        </p:spPr>
        <p:txBody>
          <a:bodyPr vert="horz" lIns="91440" tIns="45720" rIns="91440" bIns="45720" rtlCol="0" anchor="ctr">
            <a:normAutofit/>
          </a:bodyPr>
          <a:lstStyle/>
          <a:p>
            <a:r>
              <a:rPr lang="en-US" sz="3700" b="1" i="0" kern="1200">
                <a:solidFill>
                  <a:srgbClr val="FFFFFF"/>
                </a:solidFill>
                <a:effectLst/>
                <a:latin typeface="+mj-lt"/>
                <a:ea typeface="+mj-ea"/>
                <a:cs typeface="+mj-cs"/>
              </a:rPr>
              <a:t>Behavioral Segmentation Examples</a:t>
            </a:r>
            <a:br>
              <a:rPr lang="en-US" sz="3700" b="1" i="0" kern="1200">
                <a:solidFill>
                  <a:srgbClr val="FFFFFF"/>
                </a:solidFill>
                <a:effectLst/>
                <a:latin typeface="+mj-lt"/>
                <a:ea typeface="+mj-ea"/>
                <a:cs typeface="+mj-cs"/>
              </a:rPr>
            </a:br>
            <a:endParaRPr lang="en-US" sz="3700" kern="1200">
              <a:solidFill>
                <a:srgbClr val="FFFFFF"/>
              </a:solidFill>
              <a:latin typeface="+mj-lt"/>
              <a:ea typeface="+mj-ea"/>
              <a:cs typeface="+mj-cs"/>
            </a:endParaRPr>
          </a:p>
        </p:txBody>
      </p:sp>
      <p:graphicFrame>
        <p:nvGraphicFramePr>
          <p:cNvPr id="5" name="Content Placeholder 2">
            <a:extLst>
              <a:ext uri="{FF2B5EF4-FFF2-40B4-BE49-F238E27FC236}">
                <a16:creationId xmlns:a16="http://schemas.microsoft.com/office/drawing/2014/main" id="{95028839-824D-403A-A8C2-F855CEF5ACF7}"/>
              </a:ext>
            </a:extLst>
          </p:cNvPr>
          <p:cNvGraphicFramePr>
            <a:graphicFrameLocks noGrp="1"/>
          </p:cNvGraphicFramePr>
          <p:nvPr>
            <p:ph idx="4294967295"/>
            <p:extLst>
              <p:ext uri="{D42A27DB-BD31-4B8C-83A1-F6EECF244321}">
                <p14:modId xmlns:p14="http://schemas.microsoft.com/office/powerpoint/2010/main" val="395605205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3591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descr="Psychographic Segmentation Visual">
            <a:extLst>
              <a:ext uri="{FF2B5EF4-FFF2-40B4-BE49-F238E27FC236}">
                <a16:creationId xmlns:a16="http://schemas.microsoft.com/office/drawing/2014/main" id="{076C46FB-668A-40AC-8871-84AB0DCFC7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191"/>
          <a:stretch/>
        </p:blipFill>
        <p:spPr bwMode="auto">
          <a:xfrm>
            <a:off x="145473" y="1130065"/>
            <a:ext cx="3913607" cy="5320846"/>
          </a:xfrm>
          <a:prstGeom prst="rect">
            <a:avLst/>
          </a:prstGeom>
          <a:noFill/>
          <a:extLst>
            <a:ext uri="{909E8E84-426E-40DD-AFC4-6F175D3DCCD1}">
              <a14:hiddenFill xmlns:a14="http://schemas.microsoft.com/office/drawing/2010/main">
                <a:solidFill>
                  <a:srgbClr val="FFFFFF"/>
                </a:solidFill>
              </a14:hiddenFill>
            </a:ext>
          </a:extLst>
        </p:spPr>
      </p:pic>
      <p:grpSp>
        <p:nvGrpSpPr>
          <p:cNvPr id="73" name="Group 72">
            <a:extLst>
              <a:ext uri="{FF2B5EF4-FFF2-40B4-BE49-F238E27FC236}">
                <a16:creationId xmlns:a16="http://schemas.microsoft.com/office/drawing/2014/main" id="{C34A4475-365F-4381-A542-4698D63774B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74" name="Isosceles Triangle 73">
              <a:extLst>
                <a:ext uri="{FF2B5EF4-FFF2-40B4-BE49-F238E27FC236}">
                  <a16:creationId xmlns:a16="http://schemas.microsoft.com/office/drawing/2014/main" id="{148F8F8B-B172-475E-9119-57F2A1C879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1B0349D0-97A5-4654-A515-C72EA9E0B0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C193DBC-C360-448C-8108-1EF55FFBD93F}"/>
              </a:ext>
            </a:extLst>
          </p:cNvPr>
          <p:cNvSpPr>
            <a:spLocks noGrp="1"/>
          </p:cNvSpPr>
          <p:nvPr>
            <p:ph idx="1"/>
          </p:nvPr>
        </p:nvSpPr>
        <p:spPr>
          <a:xfrm>
            <a:off x="4789878" y="1288474"/>
            <a:ext cx="6895092" cy="3826702"/>
          </a:xfrm>
        </p:spPr>
        <p:txBody>
          <a:bodyPr>
            <a:noAutofit/>
          </a:bodyPr>
          <a:lstStyle/>
          <a:p>
            <a:pPr marL="0" indent="0">
              <a:buNone/>
            </a:pPr>
            <a:r>
              <a:rPr lang="en-IN" b="0" i="0" dirty="0">
                <a:effectLst/>
              </a:rPr>
              <a:t>Psychographics is a type of customer segmentation that focuses on inner or qualitative traits.</a:t>
            </a:r>
          </a:p>
          <a:p>
            <a:pPr marL="0" indent="0">
              <a:buNone/>
            </a:pPr>
            <a:endParaRPr lang="en-IN" b="0" i="0" dirty="0">
              <a:effectLst/>
            </a:endParaRPr>
          </a:p>
          <a:p>
            <a:pPr marL="0" indent="0">
              <a:buNone/>
            </a:pPr>
            <a:r>
              <a:rPr lang="en-IN" b="0" i="0" dirty="0">
                <a:effectLst/>
              </a:rPr>
              <a:t> Psychographic attributes are the ones that aren’t obvious just by looking at your customer.</a:t>
            </a:r>
          </a:p>
          <a:p>
            <a:pPr marL="0" indent="0">
              <a:buNone/>
            </a:pPr>
            <a:endParaRPr lang="en-IN" b="0" i="0" dirty="0">
              <a:effectLst/>
            </a:endParaRPr>
          </a:p>
          <a:p>
            <a:pPr marL="0" indent="0">
              <a:buNone/>
            </a:pPr>
            <a:r>
              <a:rPr lang="en-IN" b="0" i="0" dirty="0">
                <a:effectLst/>
              </a:rPr>
              <a:t>Instead, psychographics requires deeper analysis.</a:t>
            </a:r>
            <a:endParaRPr lang="en-IN" dirty="0"/>
          </a:p>
        </p:txBody>
      </p:sp>
      <p:grpSp>
        <p:nvGrpSpPr>
          <p:cNvPr id="77" name="Group 76">
            <a:extLst>
              <a:ext uri="{FF2B5EF4-FFF2-40B4-BE49-F238E27FC236}">
                <a16:creationId xmlns:a16="http://schemas.microsoft.com/office/drawing/2014/main" id="{DC8D6E3B-FFED-480F-941D-FE376375B8B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78" name="Isosceles Triangle 77">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7665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C49A8-5E5B-4F63-81E6-8441F9EC052C}"/>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b="1" i="0" kern="1200">
                <a:solidFill>
                  <a:srgbClr val="FFFFFF"/>
                </a:solidFill>
                <a:effectLst/>
                <a:latin typeface="+mj-lt"/>
                <a:ea typeface="+mj-ea"/>
                <a:cs typeface="+mj-cs"/>
              </a:rPr>
              <a:t>Psychographic Segmentation Examples</a:t>
            </a:r>
            <a:br>
              <a:rPr lang="en-US" sz="4000" b="1" i="0" kern="1200">
                <a:solidFill>
                  <a:srgbClr val="FFFFFF"/>
                </a:solidFill>
                <a:effectLst/>
                <a:latin typeface="+mj-lt"/>
                <a:ea typeface="+mj-ea"/>
                <a:cs typeface="+mj-cs"/>
              </a:rPr>
            </a:br>
            <a:endParaRPr lang="en-US" sz="4000" kern="120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0C193DBC-C360-448C-8108-1EF55FFBD93F}"/>
              </a:ext>
            </a:extLst>
          </p:cNvPr>
          <p:cNvSpPr>
            <a:spLocks noGrp="1"/>
          </p:cNvSpPr>
          <p:nvPr>
            <p:ph idx="4294967295"/>
          </p:nvPr>
        </p:nvSpPr>
        <p:spPr>
          <a:xfrm>
            <a:off x="4835711" y="1152369"/>
            <a:ext cx="6555347" cy="4532982"/>
          </a:xfrm>
        </p:spPr>
        <p:txBody>
          <a:bodyPr vert="horz" lIns="91440" tIns="45720" rIns="91440" bIns="45720" rtlCol="0" anchor="ctr">
            <a:normAutofit/>
          </a:bodyPr>
          <a:lstStyle/>
          <a:p>
            <a:r>
              <a:rPr lang="en-US" b="0" i="0" dirty="0">
                <a:effectLst/>
              </a:rPr>
              <a:t>Habits</a:t>
            </a:r>
          </a:p>
          <a:p>
            <a:r>
              <a:rPr lang="en-US" b="0" i="0" dirty="0">
                <a:effectLst/>
              </a:rPr>
              <a:t>Hobbies, activities, or interests</a:t>
            </a:r>
          </a:p>
          <a:p>
            <a:r>
              <a:rPr lang="en-US" b="0" i="0" dirty="0">
                <a:effectLst/>
              </a:rPr>
              <a:t>Values or opinions</a:t>
            </a:r>
          </a:p>
          <a:p>
            <a:r>
              <a:rPr lang="en-US" b="0" i="0" dirty="0">
                <a:effectLst/>
              </a:rPr>
              <a:t>Personality or attitude</a:t>
            </a:r>
          </a:p>
          <a:p>
            <a:r>
              <a:rPr lang="en-US" b="0" i="0" dirty="0">
                <a:effectLst/>
              </a:rPr>
              <a:t>Lifestyle</a:t>
            </a:r>
          </a:p>
          <a:p>
            <a:r>
              <a:rPr lang="en-US" b="0" i="0" dirty="0">
                <a:effectLst/>
              </a:rPr>
              <a:t>Social status</a:t>
            </a:r>
          </a:p>
          <a:p>
            <a:endParaRPr lang="en-US" b="0" i="0" dirty="0">
              <a:effectLst/>
            </a:endParaRPr>
          </a:p>
        </p:txBody>
      </p:sp>
    </p:spTree>
    <p:extLst>
      <p:ext uri="{BB962C8B-B14F-4D97-AF65-F5344CB8AC3E}">
        <p14:creationId xmlns:p14="http://schemas.microsoft.com/office/powerpoint/2010/main" val="2678519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4" name="Picture 2" descr="Demographic Segmentation Visual">
            <a:extLst>
              <a:ext uri="{FF2B5EF4-FFF2-40B4-BE49-F238E27FC236}">
                <a16:creationId xmlns:a16="http://schemas.microsoft.com/office/drawing/2014/main" id="{E63E34BB-66DF-4B0E-A216-32D5F2C777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3388" b="15424"/>
          <a:stretch/>
        </p:blipFill>
        <p:spPr bwMode="auto">
          <a:xfrm>
            <a:off x="643467" y="1414807"/>
            <a:ext cx="3415612" cy="4028385"/>
          </a:xfrm>
          <a:prstGeom prst="rect">
            <a:avLst/>
          </a:prstGeom>
          <a:noFill/>
          <a:extLst>
            <a:ext uri="{909E8E84-426E-40DD-AFC4-6F175D3DCCD1}">
              <a14:hiddenFill xmlns:a14="http://schemas.microsoft.com/office/drawing/2010/main">
                <a:solidFill>
                  <a:srgbClr val="FFFFFF"/>
                </a:solidFill>
              </a14:hiddenFill>
            </a:ext>
          </a:extLst>
        </p:spPr>
      </p:pic>
      <p:grpSp>
        <p:nvGrpSpPr>
          <p:cNvPr id="73" name="Group 72">
            <a:extLst>
              <a:ext uri="{FF2B5EF4-FFF2-40B4-BE49-F238E27FC236}">
                <a16:creationId xmlns:a16="http://schemas.microsoft.com/office/drawing/2014/main" id="{C34A4475-365F-4381-A542-4698D63774B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74" name="Isosceles Triangle 73">
              <a:extLst>
                <a:ext uri="{FF2B5EF4-FFF2-40B4-BE49-F238E27FC236}">
                  <a16:creationId xmlns:a16="http://schemas.microsoft.com/office/drawing/2014/main" id="{148F8F8B-B172-475E-9119-57F2A1C879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1B0349D0-97A5-4654-A515-C72EA9E0B0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6FD2C762-7D9E-4125-B2F7-55CDFB32AA5C}"/>
              </a:ext>
            </a:extLst>
          </p:cNvPr>
          <p:cNvSpPr>
            <a:spLocks noGrp="1"/>
          </p:cNvSpPr>
          <p:nvPr>
            <p:ph idx="1"/>
          </p:nvPr>
        </p:nvSpPr>
        <p:spPr>
          <a:xfrm>
            <a:off x="4582528" y="1414807"/>
            <a:ext cx="6895092" cy="4393982"/>
          </a:xfrm>
        </p:spPr>
        <p:txBody>
          <a:bodyPr>
            <a:normAutofit/>
          </a:bodyPr>
          <a:lstStyle/>
          <a:p>
            <a:pPr marL="0" indent="0">
              <a:buNone/>
            </a:pPr>
            <a:r>
              <a:rPr lang="en-US" b="0" i="0" dirty="0">
                <a:effectLst/>
              </a:rPr>
              <a:t>Demographics are the breakdown of your customer personas in the market for cursory traits like age or gender. </a:t>
            </a:r>
          </a:p>
          <a:p>
            <a:pPr marL="0" indent="0">
              <a:buNone/>
            </a:pPr>
            <a:endParaRPr lang="en-US" dirty="0"/>
          </a:p>
          <a:p>
            <a:pPr marL="0" indent="0">
              <a:buNone/>
            </a:pPr>
            <a:endParaRPr lang="en-US" b="0" i="0" dirty="0">
              <a:effectLst/>
            </a:endParaRPr>
          </a:p>
          <a:p>
            <a:pPr marL="0" indent="0">
              <a:buNone/>
            </a:pPr>
            <a:r>
              <a:rPr lang="en-US" b="0" i="0" dirty="0">
                <a:effectLst/>
              </a:rPr>
              <a:t>These traits offer basic information on your customers and are often considered one of the broader segmentation types. </a:t>
            </a:r>
          </a:p>
          <a:p>
            <a:pPr marL="0" indent="0">
              <a:buNone/>
            </a:pPr>
            <a:endParaRPr lang="en-US" dirty="0"/>
          </a:p>
          <a:p>
            <a:pPr marL="0" indent="0">
              <a:buNone/>
            </a:pPr>
            <a:endParaRPr lang="en-IN" dirty="0"/>
          </a:p>
        </p:txBody>
      </p:sp>
      <p:grpSp>
        <p:nvGrpSpPr>
          <p:cNvPr id="77" name="Group 76">
            <a:extLst>
              <a:ext uri="{FF2B5EF4-FFF2-40B4-BE49-F238E27FC236}">
                <a16:creationId xmlns:a16="http://schemas.microsoft.com/office/drawing/2014/main" id="{DC8D6E3B-FFED-480F-941D-FE376375B8B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78" name="Isosceles Triangle 77">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66679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042BAF-8CD9-4DA1-AF9B-C2BA41C54F8F}"/>
              </a:ext>
            </a:extLst>
          </p:cNvPr>
          <p:cNvSpPr>
            <a:spLocks noGrp="1"/>
          </p:cNvSpPr>
          <p:nvPr>
            <p:ph type="title"/>
          </p:nvPr>
        </p:nvSpPr>
        <p:spPr>
          <a:xfrm>
            <a:off x="466722" y="586855"/>
            <a:ext cx="3201366" cy="3387497"/>
          </a:xfrm>
        </p:spPr>
        <p:txBody>
          <a:bodyPr anchor="b">
            <a:normAutofit/>
          </a:bodyPr>
          <a:lstStyle/>
          <a:p>
            <a:pPr algn="r"/>
            <a:r>
              <a:rPr lang="en-US" sz="4000" b="1" i="0" dirty="0">
                <a:solidFill>
                  <a:srgbClr val="FFFFFF"/>
                </a:solidFill>
                <a:effectLst/>
                <a:latin typeface="centra_no2"/>
              </a:rPr>
              <a:t>Demographic Segmentation Examples</a:t>
            </a:r>
            <a:br>
              <a:rPr lang="en-US" sz="4000" b="1" i="0" dirty="0">
                <a:solidFill>
                  <a:srgbClr val="FFFFFF"/>
                </a:solidFill>
                <a:effectLst/>
                <a:latin typeface="centra_no2"/>
              </a:rPr>
            </a:br>
            <a:endParaRPr lang="en-IN" sz="4000" dirty="0">
              <a:solidFill>
                <a:srgbClr val="FFFFFF"/>
              </a:solidFill>
            </a:endParaRPr>
          </a:p>
        </p:txBody>
      </p:sp>
      <p:sp>
        <p:nvSpPr>
          <p:cNvPr id="3" name="Content Placeholder 2">
            <a:extLst>
              <a:ext uri="{FF2B5EF4-FFF2-40B4-BE49-F238E27FC236}">
                <a16:creationId xmlns:a16="http://schemas.microsoft.com/office/drawing/2014/main" id="{647D1EE4-7650-4C71-9AA7-6FDD193B8595}"/>
              </a:ext>
            </a:extLst>
          </p:cNvPr>
          <p:cNvSpPr>
            <a:spLocks noGrp="1"/>
          </p:cNvSpPr>
          <p:nvPr>
            <p:ph idx="1"/>
          </p:nvPr>
        </p:nvSpPr>
        <p:spPr>
          <a:xfrm>
            <a:off x="4810259" y="649480"/>
            <a:ext cx="6555347" cy="5546047"/>
          </a:xfrm>
        </p:spPr>
        <p:txBody>
          <a:bodyPr anchor="ctr">
            <a:normAutofit lnSpcReduction="10000"/>
          </a:bodyPr>
          <a:lstStyle/>
          <a:p>
            <a:pPr>
              <a:buFont typeface="Arial" panose="020B0604020202020204" pitchFamily="34" charset="0"/>
              <a:buChar char="•"/>
            </a:pPr>
            <a:r>
              <a:rPr lang="en-US" b="0" i="0" dirty="0">
                <a:effectLst/>
              </a:rPr>
              <a:t>Occupation</a:t>
            </a:r>
          </a:p>
          <a:p>
            <a:pPr>
              <a:buFont typeface="Arial" panose="020B0604020202020204" pitchFamily="34" charset="0"/>
              <a:buChar char="•"/>
            </a:pPr>
            <a:r>
              <a:rPr lang="en-US" b="0" i="0" dirty="0">
                <a:effectLst/>
              </a:rPr>
              <a:t>Marital status</a:t>
            </a:r>
          </a:p>
          <a:p>
            <a:pPr>
              <a:buFont typeface="Arial" panose="020B0604020202020204" pitchFamily="34" charset="0"/>
              <a:buChar char="•"/>
            </a:pPr>
            <a:r>
              <a:rPr lang="en-US" b="0" i="0" dirty="0">
                <a:effectLst/>
              </a:rPr>
              <a:t>Political party status </a:t>
            </a:r>
          </a:p>
          <a:p>
            <a:pPr>
              <a:buFont typeface="Arial" panose="020B0604020202020204" pitchFamily="34" charset="0"/>
              <a:buChar char="•"/>
            </a:pPr>
            <a:r>
              <a:rPr lang="en-US" b="0" i="0" dirty="0">
                <a:effectLst/>
              </a:rPr>
              <a:t>Race</a:t>
            </a:r>
          </a:p>
          <a:p>
            <a:pPr>
              <a:buFont typeface="Arial" panose="020B0604020202020204" pitchFamily="34" charset="0"/>
              <a:buChar char="•"/>
            </a:pPr>
            <a:r>
              <a:rPr lang="en-US" b="0" i="0" dirty="0">
                <a:effectLst/>
              </a:rPr>
              <a:t>Religion</a:t>
            </a:r>
          </a:p>
          <a:p>
            <a:pPr>
              <a:buFont typeface="Arial" panose="020B0604020202020204" pitchFamily="34" charset="0"/>
              <a:buChar char="•"/>
            </a:pPr>
            <a:r>
              <a:rPr lang="en-US" b="0" i="0" dirty="0">
                <a:effectLst/>
              </a:rPr>
              <a:t>Living status (if your subject is a homeowner or renter)</a:t>
            </a:r>
          </a:p>
          <a:p>
            <a:r>
              <a:rPr lang="en-US" b="0" i="0" dirty="0">
                <a:effectLst/>
              </a:rPr>
              <a:t>Age</a:t>
            </a:r>
          </a:p>
          <a:p>
            <a:r>
              <a:rPr lang="en-US" dirty="0"/>
              <a:t>I</a:t>
            </a:r>
            <a:r>
              <a:rPr lang="en-US" b="0" i="0" dirty="0">
                <a:effectLst/>
              </a:rPr>
              <a:t>ncome</a:t>
            </a:r>
          </a:p>
          <a:p>
            <a:r>
              <a:rPr lang="en-US" dirty="0"/>
              <a:t>F</a:t>
            </a:r>
            <a:r>
              <a:rPr lang="en-US" b="0" i="0" dirty="0">
                <a:effectLst/>
              </a:rPr>
              <a:t>amily size</a:t>
            </a:r>
          </a:p>
          <a:p>
            <a:r>
              <a:rPr lang="en-US" dirty="0"/>
              <a:t>E</a:t>
            </a:r>
            <a:r>
              <a:rPr lang="en-US" b="0" i="0" dirty="0">
                <a:effectLst/>
              </a:rPr>
              <a:t>ducation</a:t>
            </a:r>
          </a:p>
          <a:p>
            <a:r>
              <a:rPr lang="en-US" b="0" i="0" dirty="0">
                <a:effectLst/>
              </a:rPr>
              <a:t>Gender</a:t>
            </a:r>
          </a:p>
          <a:p>
            <a:pPr>
              <a:buFont typeface="Arial" panose="020B0604020202020204" pitchFamily="34" charset="0"/>
              <a:buChar char="•"/>
            </a:pPr>
            <a:endParaRPr lang="en-US" b="0" i="0" dirty="0">
              <a:effectLst/>
            </a:endParaRPr>
          </a:p>
          <a:p>
            <a:pPr marL="0" indent="0">
              <a:buNone/>
            </a:pPr>
            <a:endParaRPr lang="en-IN" dirty="0"/>
          </a:p>
        </p:txBody>
      </p:sp>
    </p:spTree>
    <p:extLst>
      <p:ext uri="{BB962C8B-B14F-4D97-AF65-F5344CB8AC3E}">
        <p14:creationId xmlns:p14="http://schemas.microsoft.com/office/powerpoint/2010/main" val="966679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6D6306C-ED4F-4AAE-B4A5-EEA6AFAD72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C5361D-F897-4856-B945-0455A365EB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508C0C5-2268-42B5-B3C8-4D0899E05F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141ACBDB-38F8-4B34-8183-BD95B4E55A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Rectangle 16">
            <a:extLst>
              <a:ext uri="{FF2B5EF4-FFF2-40B4-BE49-F238E27FC236}">
                <a16:creationId xmlns:a16="http://schemas.microsoft.com/office/drawing/2014/main" id="{DE00DB52-3455-4E2F-867B-A6D0516E17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5D840A5-77B8-4AAA-A69E-861F0CFB0DDE}"/>
              </a:ext>
            </a:extLst>
          </p:cNvPr>
          <p:cNvSpPr>
            <a:spLocks noGrp="1"/>
          </p:cNvSpPr>
          <p:nvPr>
            <p:ph idx="1"/>
          </p:nvPr>
        </p:nvSpPr>
        <p:spPr>
          <a:xfrm>
            <a:off x="4661768" y="1936782"/>
            <a:ext cx="6478513" cy="4516361"/>
          </a:xfrm>
        </p:spPr>
        <p:txBody>
          <a:bodyPr>
            <a:normAutofit/>
          </a:bodyPr>
          <a:lstStyle/>
          <a:p>
            <a:pPr marL="0" indent="0">
              <a:buNone/>
            </a:pPr>
            <a:r>
              <a:rPr lang="en-US" b="0" i="0" dirty="0">
                <a:effectLst/>
              </a:rPr>
              <a:t>Geographics are the study of your customer based on their physical location, which can affect more physical interactions in the market.</a:t>
            </a:r>
          </a:p>
          <a:p>
            <a:pPr marL="0" indent="0">
              <a:buNone/>
            </a:pPr>
            <a:endParaRPr lang="en-US" dirty="0"/>
          </a:p>
          <a:p>
            <a:pPr marL="0" indent="0">
              <a:buNone/>
            </a:pPr>
            <a:r>
              <a:rPr lang="en-US" b="0" i="0" dirty="0">
                <a:effectLst/>
              </a:rPr>
              <a:t> Consumers grouped in similar areas may share similar preferences. </a:t>
            </a:r>
          </a:p>
          <a:p>
            <a:pPr marL="0" indent="0">
              <a:buNone/>
            </a:pPr>
            <a:endParaRPr lang="en-US" dirty="0"/>
          </a:p>
        </p:txBody>
      </p:sp>
      <p:sp>
        <p:nvSpPr>
          <p:cNvPr id="19" name="Isosceles Triangle 18">
            <a:extLst>
              <a:ext uri="{FF2B5EF4-FFF2-40B4-BE49-F238E27FC236}">
                <a16:creationId xmlns:a16="http://schemas.microsoft.com/office/drawing/2014/main" id="{9E914C83-E0D8-4953-92D5-169D28CB43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Isosceles Triangle 20">
            <a:extLst>
              <a:ext uri="{FF2B5EF4-FFF2-40B4-BE49-F238E27FC236}">
                <a16:creationId xmlns:a16="http://schemas.microsoft.com/office/drawing/2014/main" id="{3512E083-F550-46AF-8490-767ECFD00C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172B048E-901D-4085-AF00-FBF4ACA92CED}"/>
              </a:ext>
            </a:extLst>
          </p:cNvPr>
          <p:cNvPicPr>
            <a:picLocks noChangeAspect="1"/>
          </p:cNvPicPr>
          <p:nvPr/>
        </p:nvPicPr>
        <p:blipFill rotWithShape="1">
          <a:blip r:embed="rId2"/>
          <a:srcRect l="51774" b="8616"/>
          <a:stretch/>
        </p:blipFill>
        <p:spPr>
          <a:xfrm>
            <a:off x="379141" y="1452178"/>
            <a:ext cx="3911836" cy="4811863"/>
          </a:xfrm>
          <a:prstGeom prst="rect">
            <a:avLst/>
          </a:prstGeom>
        </p:spPr>
      </p:pic>
    </p:spTree>
    <p:extLst>
      <p:ext uri="{BB962C8B-B14F-4D97-AF65-F5344CB8AC3E}">
        <p14:creationId xmlns:p14="http://schemas.microsoft.com/office/powerpoint/2010/main" val="154623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91878F-3C55-462C-A2BB-AB8FC36359F0}"/>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b="1" i="0" kern="1200">
                <a:solidFill>
                  <a:srgbClr val="FFFFFF"/>
                </a:solidFill>
                <a:effectLst/>
                <a:latin typeface="+mj-lt"/>
                <a:ea typeface="+mj-ea"/>
                <a:cs typeface="+mj-cs"/>
              </a:rPr>
              <a:t>Geographic Segmentation Examples</a:t>
            </a:r>
            <a:br>
              <a:rPr lang="en-US" sz="4000" b="1" i="0" kern="1200">
                <a:solidFill>
                  <a:srgbClr val="FFFFFF"/>
                </a:solidFill>
                <a:effectLst/>
                <a:latin typeface="+mj-lt"/>
                <a:ea typeface="+mj-ea"/>
                <a:cs typeface="+mj-cs"/>
              </a:rPr>
            </a:br>
            <a:endParaRPr lang="en-US" sz="4000" kern="120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75D840A5-77B8-4AAA-A69E-861F0CFB0DDE}"/>
              </a:ext>
            </a:extLst>
          </p:cNvPr>
          <p:cNvSpPr>
            <a:spLocks noGrp="1"/>
          </p:cNvSpPr>
          <p:nvPr>
            <p:ph idx="4294967295"/>
          </p:nvPr>
        </p:nvSpPr>
        <p:spPr>
          <a:xfrm>
            <a:off x="4810259" y="649480"/>
            <a:ext cx="6555347" cy="5546047"/>
          </a:xfrm>
        </p:spPr>
        <p:txBody>
          <a:bodyPr vert="horz" lIns="91440" tIns="45720" rIns="91440" bIns="45720" rtlCol="0" anchor="ctr">
            <a:normAutofit/>
          </a:bodyPr>
          <a:lstStyle/>
          <a:p>
            <a:r>
              <a:rPr lang="en-US" b="0" i="0" dirty="0">
                <a:effectLst/>
              </a:rPr>
              <a:t>City</a:t>
            </a:r>
          </a:p>
          <a:p>
            <a:r>
              <a:rPr lang="en-US" b="0" i="0" dirty="0">
                <a:effectLst/>
              </a:rPr>
              <a:t>State</a:t>
            </a:r>
          </a:p>
          <a:p>
            <a:r>
              <a:rPr lang="en-US" b="0" i="0" dirty="0">
                <a:effectLst/>
              </a:rPr>
              <a:t>Country</a:t>
            </a:r>
          </a:p>
          <a:p>
            <a:r>
              <a:rPr lang="en-US" b="0" i="0" dirty="0">
                <a:effectLst/>
              </a:rPr>
              <a:t>Population density</a:t>
            </a:r>
          </a:p>
          <a:p>
            <a:r>
              <a:rPr lang="en-US" b="0" i="0" dirty="0">
                <a:effectLst/>
              </a:rPr>
              <a:t>Economic status</a:t>
            </a:r>
          </a:p>
          <a:p>
            <a:r>
              <a:rPr lang="en-US" b="0" i="0" dirty="0">
                <a:effectLst/>
              </a:rPr>
              <a:t>Zip Code</a:t>
            </a:r>
          </a:p>
          <a:p>
            <a:r>
              <a:rPr lang="en-US" b="0" i="0" dirty="0">
                <a:effectLst/>
              </a:rPr>
              <a:t>Regional climate </a:t>
            </a:r>
          </a:p>
        </p:txBody>
      </p:sp>
    </p:spTree>
    <p:extLst>
      <p:ext uri="{BB962C8B-B14F-4D97-AF65-F5344CB8AC3E}">
        <p14:creationId xmlns:p14="http://schemas.microsoft.com/office/powerpoint/2010/main" val="2449578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6D6306C-ED4F-4AAE-B4A5-EEA6AFAD72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0EC5361D-F897-4856-B945-0455A365EB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4508C0C5-2268-42B5-B3C8-4D0899E05F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141ACBDB-38F8-4B34-8183-BD95B4E55A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Rectangle 78">
            <a:extLst>
              <a:ext uri="{FF2B5EF4-FFF2-40B4-BE49-F238E27FC236}">
                <a16:creationId xmlns:a16="http://schemas.microsoft.com/office/drawing/2014/main" id="{DE00DB52-3455-4E2F-867B-A6D0516E17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49D7F84-84ED-42E2-8F50-80ABE72CF7B5}"/>
              </a:ext>
            </a:extLst>
          </p:cNvPr>
          <p:cNvSpPr>
            <a:spLocks noGrp="1"/>
          </p:cNvSpPr>
          <p:nvPr>
            <p:ph idx="1"/>
          </p:nvPr>
        </p:nvSpPr>
        <p:spPr>
          <a:xfrm>
            <a:off x="4215159" y="2023643"/>
            <a:ext cx="7761251" cy="4516361"/>
          </a:xfrm>
        </p:spPr>
        <p:txBody>
          <a:bodyPr>
            <a:normAutofit/>
          </a:bodyPr>
          <a:lstStyle/>
          <a:p>
            <a:pPr marL="0" indent="0">
              <a:buNone/>
            </a:pPr>
            <a:r>
              <a:rPr lang="en-US" b="0" i="0" dirty="0">
                <a:effectLst/>
              </a:rPr>
              <a:t>You can use firmographics to describe the attributes of firms or businesses. Firmographics are to firms and investors as demographics are to people. </a:t>
            </a:r>
          </a:p>
          <a:p>
            <a:pPr marL="0" indent="0">
              <a:buNone/>
            </a:pPr>
            <a:endParaRPr lang="en-US" dirty="0"/>
          </a:p>
          <a:p>
            <a:pPr marL="0" indent="0">
              <a:buNone/>
            </a:pPr>
            <a:r>
              <a:rPr lang="en-US" b="0" i="0" dirty="0">
                <a:effectLst/>
              </a:rPr>
              <a:t>Companies can use this type of segmentation to determine whether a smaller firm is apt for an investment.</a:t>
            </a:r>
            <a:endParaRPr lang="en-IN" dirty="0"/>
          </a:p>
        </p:txBody>
      </p:sp>
      <p:sp>
        <p:nvSpPr>
          <p:cNvPr id="81" name="Isosceles Triangle 80">
            <a:extLst>
              <a:ext uri="{FF2B5EF4-FFF2-40B4-BE49-F238E27FC236}">
                <a16:creationId xmlns:a16="http://schemas.microsoft.com/office/drawing/2014/main" id="{9E914C83-E0D8-4953-92D5-169D28CB43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3" name="Isosceles Triangle 82">
            <a:extLst>
              <a:ext uri="{FF2B5EF4-FFF2-40B4-BE49-F238E27FC236}">
                <a16:creationId xmlns:a16="http://schemas.microsoft.com/office/drawing/2014/main" id="{3512E083-F550-46AF-8490-767ECFD00C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122" name="Picture 2" descr="Firmographic Segmentation Visual">
            <a:extLst>
              <a:ext uri="{FF2B5EF4-FFF2-40B4-BE49-F238E27FC236}">
                <a16:creationId xmlns:a16="http://schemas.microsoft.com/office/drawing/2014/main" id="{95F92932-CF36-43EF-B301-FBC73C434323}"/>
              </a:ext>
            </a:extLst>
          </p:cNvPr>
          <p:cNvPicPr>
            <a:picLocks noChangeAspect="1" noChangeArrowheads="1"/>
          </p:cNvPicPr>
          <p:nvPr/>
        </p:nvPicPr>
        <p:blipFill rotWithShape="1">
          <a:blip r:embed="rId2" cstate="hqprint">
            <a:extLst>
              <a:ext uri="{28A0092B-C50C-407E-A947-70E740481C1C}">
                <a14:useLocalDpi xmlns:a14="http://schemas.microsoft.com/office/drawing/2010/main" val="0"/>
              </a:ext>
            </a:extLst>
          </a:blip>
          <a:srcRect l="53004" b="18349"/>
          <a:stretch/>
        </p:blipFill>
        <p:spPr bwMode="auto">
          <a:xfrm>
            <a:off x="468350" y="1579418"/>
            <a:ext cx="3278459" cy="3699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12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DFAE514-B113-4C0C-B974-7144CD318532}"/>
              </a:ext>
            </a:extLst>
          </p:cNvPr>
          <p:cNvSpPr>
            <a:spLocks noGrp="1"/>
          </p:cNvSpPr>
          <p:nvPr>
            <p:ph idx="1"/>
          </p:nvPr>
        </p:nvSpPr>
        <p:spPr>
          <a:xfrm>
            <a:off x="828161" y="1253331"/>
            <a:ext cx="10515600" cy="4351338"/>
          </a:xfrm>
        </p:spPr>
        <p:txBody>
          <a:bodyPr>
            <a:normAutofit/>
          </a:bodyPr>
          <a:lstStyle/>
          <a:p>
            <a:pPr marL="0" indent="0">
              <a:buNone/>
            </a:pPr>
            <a:r>
              <a:rPr lang="en-IN" sz="3200" dirty="0"/>
              <a:t>One of the most common mistakes made by salespeople, even those with years of experience is trying to sell to the wrong people.</a:t>
            </a:r>
            <a:endParaRPr lang="en-US" sz="3200" dirty="0"/>
          </a:p>
          <a:p>
            <a:pPr marL="0" indent="0">
              <a:buNone/>
            </a:pPr>
            <a:endParaRPr lang="en-US" sz="3200" dirty="0"/>
          </a:p>
          <a:p>
            <a:pPr marL="0" indent="0">
              <a:buNone/>
            </a:pPr>
            <a:r>
              <a:rPr lang="en-IN" sz="3200" dirty="0"/>
              <a:t>Identifying the individuals who have the power to make change happen and the value of analysing the customers organization to discover the roles that people play in the buying and selling process is important. </a:t>
            </a:r>
          </a:p>
        </p:txBody>
      </p:sp>
    </p:spTree>
    <p:extLst>
      <p:ext uri="{BB962C8B-B14F-4D97-AF65-F5344CB8AC3E}">
        <p14:creationId xmlns:p14="http://schemas.microsoft.com/office/powerpoint/2010/main" val="2112138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0669AB-9B59-4637-B3C5-800E8F7B375E}"/>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b="1" i="0" kern="1200">
                <a:solidFill>
                  <a:srgbClr val="FFFFFF"/>
                </a:solidFill>
                <a:effectLst/>
                <a:latin typeface="+mj-lt"/>
                <a:ea typeface="+mj-ea"/>
                <a:cs typeface="+mj-cs"/>
              </a:rPr>
              <a:t>Firmographic Segmentation Examples</a:t>
            </a:r>
            <a:br>
              <a:rPr lang="en-US" sz="4000" b="1" i="0" kern="1200">
                <a:solidFill>
                  <a:srgbClr val="FFFFFF"/>
                </a:solidFill>
                <a:effectLst/>
                <a:latin typeface="+mj-lt"/>
                <a:ea typeface="+mj-ea"/>
                <a:cs typeface="+mj-cs"/>
              </a:rPr>
            </a:br>
            <a:endParaRPr lang="en-US" sz="4000" kern="120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449D7F84-84ED-42E2-8F50-80ABE72CF7B5}"/>
              </a:ext>
            </a:extLst>
          </p:cNvPr>
          <p:cNvSpPr>
            <a:spLocks noGrp="1"/>
          </p:cNvSpPr>
          <p:nvPr>
            <p:ph idx="4294967295"/>
          </p:nvPr>
        </p:nvSpPr>
        <p:spPr>
          <a:xfrm>
            <a:off x="4810259" y="649480"/>
            <a:ext cx="6555347" cy="5546047"/>
          </a:xfrm>
        </p:spPr>
        <p:txBody>
          <a:bodyPr vert="horz" lIns="91440" tIns="45720" rIns="91440" bIns="45720" rtlCol="0" anchor="ctr">
            <a:normAutofit/>
          </a:bodyPr>
          <a:lstStyle/>
          <a:p>
            <a:r>
              <a:rPr lang="en-US" b="0" i="0">
                <a:effectLst/>
              </a:rPr>
              <a:t>Performance and annual revenue</a:t>
            </a:r>
          </a:p>
          <a:p>
            <a:r>
              <a:rPr lang="en-US" b="0" i="0">
                <a:effectLst/>
              </a:rPr>
              <a:t>Average sales cycle</a:t>
            </a:r>
          </a:p>
          <a:p>
            <a:r>
              <a:rPr lang="en-US" b="0" i="0">
                <a:effectLst/>
              </a:rPr>
              <a:t>Size and employee population</a:t>
            </a:r>
          </a:p>
          <a:p>
            <a:r>
              <a:rPr lang="en-US" b="0" i="0">
                <a:effectLst/>
              </a:rPr>
              <a:t>Ownership (public, private, government, etc.)</a:t>
            </a:r>
          </a:p>
          <a:p>
            <a:r>
              <a:rPr lang="en-US" b="0" i="0">
                <a:effectLst/>
              </a:rPr>
              <a:t>Organizational trends</a:t>
            </a:r>
          </a:p>
          <a:p>
            <a:endParaRPr lang="en-US" b="0" i="0">
              <a:effectLst/>
            </a:endParaRPr>
          </a:p>
        </p:txBody>
      </p:sp>
    </p:spTree>
    <p:extLst>
      <p:ext uri="{BB962C8B-B14F-4D97-AF65-F5344CB8AC3E}">
        <p14:creationId xmlns:p14="http://schemas.microsoft.com/office/powerpoint/2010/main" val="1750777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59F2C4-3607-483B-AB14-CF5FC5524626}"/>
              </a:ext>
            </a:extLst>
          </p:cNvPr>
          <p:cNvSpPr>
            <a:spLocks noGrp="1"/>
          </p:cNvSpPr>
          <p:nvPr>
            <p:ph type="title"/>
          </p:nvPr>
        </p:nvSpPr>
        <p:spPr>
          <a:xfrm>
            <a:off x="686834" y="1153572"/>
            <a:ext cx="3200400" cy="4461163"/>
          </a:xfrm>
        </p:spPr>
        <p:txBody>
          <a:bodyPr>
            <a:normAutofit/>
          </a:bodyPr>
          <a:lstStyle/>
          <a:p>
            <a:r>
              <a:rPr lang="en-US" sz="4100" b="1" i="0">
                <a:solidFill>
                  <a:srgbClr val="FFFFFF"/>
                </a:solidFill>
                <a:effectLst/>
                <a:latin typeface="centra_no2"/>
              </a:rPr>
              <a:t>Common Segmentation Mistakes to Avoid</a:t>
            </a:r>
            <a:br>
              <a:rPr lang="en-US" sz="4100" b="1" i="0">
                <a:solidFill>
                  <a:srgbClr val="FFFFFF"/>
                </a:solidFill>
                <a:effectLst/>
                <a:latin typeface="centra_no2"/>
              </a:rPr>
            </a:br>
            <a:endParaRPr lang="en-IN" sz="41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2701371-940F-4E65-B80D-F28664EBE858}"/>
              </a:ext>
            </a:extLst>
          </p:cNvPr>
          <p:cNvSpPr>
            <a:spLocks noGrp="1"/>
          </p:cNvSpPr>
          <p:nvPr>
            <p:ph idx="1"/>
          </p:nvPr>
        </p:nvSpPr>
        <p:spPr>
          <a:xfrm>
            <a:off x="4447308" y="591344"/>
            <a:ext cx="6906491" cy="5585619"/>
          </a:xfrm>
        </p:spPr>
        <p:txBody>
          <a:bodyPr anchor="ctr">
            <a:noAutofit/>
          </a:bodyPr>
          <a:lstStyle/>
          <a:p>
            <a:pPr marL="0" indent="0">
              <a:buNone/>
            </a:pPr>
            <a:r>
              <a:rPr lang="en-US" sz="2400" b="1" dirty="0">
                <a:effectLst/>
              </a:rPr>
              <a:t/>
            </a:r>
            <a:br>
              <a:rPr lang="en-US" sz="2400" b="1" dirty="0">
                <a:effectLst/>
              </a:rPr>
            </a:br>
            <a:r>
              <a:rPr lang="en-US" sz="2400" b="1" dirty="0">
                <a:effectLst/>
              </a:rPr>
              <a:t>Making your segments too small or specialized</a:t>
            </a:r>
            <a:br>
              <a:rPr lang="en-US" sz="2400" b="1" dirty="0">
                <a:effectLst/>
              </a:rPr>
            </a:br>
            <a:r>
              <a:rPr lang="en-US" sz="2400" dirty="0">
                <a:effectLst/>
              </a:rPr>
              <a:t>Segments that are too small will be more challenging to organize or inaccurate, and they can distract from your objective. </a:t>
            </a:r>
            <a:br>
              <a:rPr lang="en-US" sz="2400" dirty="0">
                <a:effectLst/>
              </a:rPr>
            </a:br>
            <a:r>
              <a:rPr lang="en-US" sz="2400" b="1" dirty="0">
                <a:effectLst/>
              </a:rPr>
              <a:t/>
            </a:r>
            <a:br>
              <a:rPr lang="en-US" sz="2400" b="1" dirty="0">
                <a:effectLst/>
              </a:rPr>
            </a:br>
            <a:r>
              <a:rPr lang="en-US" sz="2400" b="1" dirty="0">
                <a:effectLst/>
              </a:rPr>
              <a:t>Not allowing your segments to change</a:t>
            </a:r>
            <a:br>
              <a:rPr lang="en-US" sz="2400" b="1" dirty="0">
                <a:effectLst/>
              </a:rPr>
            </a:br>
            <a:r>
              <a:rPr lang="en-US" sz="2400" dirty="0">
                <a:effectLst/>
              </a:rPr>
              <a:t>Stay focused on ROI. If your strategy isn’t working efficiently for your business, it may be time to switch things around. </a:t>
            </a:r>
          </a:p>
          <a:p>
            <a:pPr marL="0" indent="0">
              <a:buNone/>
            </a:pPr>
            <a:endParaRPr lang="en-US" sz="2400" dirty="0"/>
          </a:p>
          <a:p>
            <a:pPr marL="0" indent="0">
              <a:buNone/>
            </a:pPr>
            <a:r>
              <a:rPr lang="en-US" sz="2400" b="1" dirty="0">
                <a:effectLst/>
              </a:rPr>
              <a:t>Ignoring new potential personas  </a:t>
            </a:r>
            <a:r>
              <a:rPr lang="en-US" sz="2400" dirty="0"/>
              <a:t/>
            </a:r>
            <a:br>
              <a:rPr lang="en-US" sz="2400" dirty="0"/>
            </a:br>
            <a:r>
              <a:rPr lang="en-US" sz="2400" dirty="0">
                <a:effectLst/>
              </a:rPr>
              <a:t>Customer profiles change. Try not to get too attached to your segments, as they will evolve with the market.</a:t>
            </a:r>
          </a:p>
          <a:p>
            <a:endParaRPr lang="en-IN" sz="2400" dirty="0"/>
          </a:p>
        </p:txBody>
      </p:sp>
    </p:spTree>
    <p:extLst>
      <p:ext uri="{BB962C8B-B14F-4D97-AF65-F5344CB8AC3E}">
        <p14:creationId xmlns:p14="http://schemas.microsoft.com/office/powerpoint/2010/main" val="2931942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34CF554-5644-4FFA-9492-6730ED36E06F}"/>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Customer Profiling</a:t>
            </a:r>
            <a:endParaRPr lang="en-IN" b="1" dirty="0">
              <a:solidFill>
                <a:srgbClr val="FFFFFF"/>
              </a:solidFill>
            </a:endParaRPr>
          </a:p>
        </p:txBody>
      </p:sp>
      <p:graphicFrame>
        <p:nvGraphicFramePr>
          <p:cNvPr id="5" name="Content Placeholder 2">
            <a:extLst>
              <a:ext uri="{FF2B5EF4-FFF2-40B4-BE49-F238E27FC236}">
                <a16:creationId xmlns:a16="http://schemas.microsoft.com/office/drawing/2014/main" id="{201FC9A6-601B-446C-B667-31C386B7D3A6}"/>
              </a:ext>
            </a:extLst>
          </p:cNvPr>
          <p:cNvGraphicFramePr>
            <a:graphicFrameLocks noGrp="1"/>
          </p:cNvGraphicFramePr>
          <p:nvPr>
            <p:ph idx="1"/>
            <p:extLst>
              <p:ext uri="{D42A27DB-BD31-4B8C-83A1-F6EECF244321}">
                <p14:modId xmlns:p14="http://schemas.microsoft.com/office/powerpoint/2010/main" val="329645504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5906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9484771-EC4E-4B2D-BCDA-EDF1B0AD40D9}"/>
              </a:ext>
            </a:extLst>
          </p:cNvPr>
          <p:cNvSpPr>
            <a:spLocks noGrp="1"/>
          </p:cNvSpPr>
          <p:nvPr>
            <p:ph type="title"/>
          </p:nvPr>
        </p:nvSpPr>
        <p:spPr>
          <a:xfrm>
            <a:off x="863029" y="1012004"/>
            <a:ext cx="3416158" cy="4795408"/>
          </a:xfrm>
        </p:spPr>
        <p:txBody>
          <a:bodyPr>
            <a:normAutofit/>
          </a:bodyPr>
          <a:lstStyle/>
          <a:p>
            <a:pPr algn="ctr"/>
            <a:r>
              <a:rPr lang="en-US" sz="4000" b="1" dirty="0">
                <a:solidFill>
                  <a:srgbClr val="FFFFFF"/>
                </a:solidFill>
              </a:rPr>
              <a:t>Acquiring Customers</a:t>
            </a:r>
            <a:endParaRPr lang="en-IN" sz="4000" b="1" dirty="0">
              <a:solidFill>
                <a:srgbClr val="FFFFFF"/>
              </a:solidFill>
            </a:endParaRPr>
          </a:p>
        </p:txBody>
      </p:sp>
      <p:graphicFrame>
        <p:nvGraphicFramePr>
          <p:cNvPr id="5" name="Content Placeholder 2">
            <a:extLst>
              <a:ext uri="{FF2B5EF4-FFF2-40B4-BE49-F238E27FC236}">
                <a16:creationId xmlns:a16="http://schemas.microsoft.com/office/drawing/2014/main" id="{9649B7E8-8449-4B7C-8C85-72F6003E4C54}"/>
              </a:ext>
            </a:extLst>
          </p:cNvPr>
          <p:cNvGraphicFramePr>
            <a:graphicFrameLocks noGrp="1"/>
          </p:cNvGraphicFramePr>
          <p:nvPr>
            <p:ph idx="1"/>
            <p:extLst>
              <p:ext uri="{D42A27DB-BD31-4B8C-83A1-F6EECF244321}">
                <p14:modId xmlns:p14="http://schemas.microsoft.com/office/powerpoint/2010/main" val="359266969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5311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91C52-1E7F-4F8E-92C3-1ACB765CC9CD}"/>
              </a:ext>
            </a:extLst>
          </p:cNvPr>
          <p:cNvSpPr>
            <a:spLocks noGrp="1"/>
          </p:cNvSpPr>
          <p:nvPr>
            <p:ph type="title"/>
          </p:nvPr>
        </p:nvSpPr>
        <p:spPr>
          <a:xfrm>
            <a:off x="686834" y="1153572"/>
            <a:ext cx="3200400" cy="4461163"/>
          </a:xfrm>
        </p:spPr>
        <p:txBody>
          <a:bodyPr>
            <a:normAutofit/>
          </a:bodyPr>
          <a:lstStyle/>
          <a:p>
            <a:r>
              <a:rPr lang="en-IN" b="1">
                <a:solidFill>
                  <a:srgbClr val="FFFFFF"/>
                </a:solidFill>
              </a:rPr>
              <a:t>Case Study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ED6EFBA-DE65-464F-A059-2886456D409E}"/>
              </a:ext>
            </a:extLst>
          </p:cNvPr>
          <p:cNvSpPr>
            <a:spLocks noGrp="1"/>
          </p:cNvSpPr>
          <p:nvPr>
            <p:ph idx="1"/>
          </p:nvPr>
        </p:nvSpPr>
        <p:spPr>
          <a:xfrm>
            <a:off x="4307290" y="250825"/>
            <a:ext cx="7744692" cy="6266656"/>
          </a:xfrm>
        </p:spPr>
        <p:txBody>
          <a:bodyPr anchor="ctr">
            <a:normAutofit lnSpcReduction="10000"/>
          </a:bodyPr>
          <a:lstStyle/>
          <a:p>
            <a:pPr marL="0" indent="0">
              <a:buNone/>
            </a:pPr>
            <a:r>
              <a:rPr lang="en-IN" dirty="0"/>
              <a:t>Allison represented a large software company as the account manager for British Telecom an enormous UK company </a:t>
            </a:r>
            <a:endParaRPr lang="en-US" dirty="0"/>
          </a:p>
          <a:p>
            <a:pPr marL="0" indent="0">
              <a:buNone/>
            </a:pPr>
            <a:endParaRPr lang="en-US" dirty="0"/>
          </a:p>
          <a:p>
            <a:pPr marL="0" indent="0">
              <a:buNone/>
            </a:pPr>
            <a:r>
              <a:rPr lang="en-IN" dirty="0"/>
              <a:t>she made it her business to try to talk to every part of their organization and make contacts at many levels of their hierarchy </a:t>
            </a:r>
            <a:r>
              <a:rPr lang="en-US" dirty="0"/>
              <a:t>.  </a:t>
            </a:r>
            <a:r>
              <a:rPr lang="en-IN" dirty="0"/>
              <a:t>it took some time but eventually she had formed a pretty good picture of how these different teams and departments influenced each other and even competed against each other </a:t>
            </a:r>
            <a:r>
              <a:rPr lang="en-US" dirty="0"/>
              <a:t>.</a:t>
            </a:r>
          </a:p>
          <a:p>
            <a:pPr marL="0" indent="0">
              <a:buNone/>
            </a:pPr>
            <a:endParaRPr lang="en-US" dirty="0"/>
          </a:p>
          <a:p>
            <a:pPr marL="0" indent="0">
              <a:buNone/>
            </a:pPr>
            <a:r>
              <a:rPr lang="en-IN" dirty="0"/>
              <a:t>One day a British Telecom Director told Allison that he always enjoyed speaking to her because she knew more about how their company worked than he did. </a:t>
            </a:r>
          </a:p>
        </p:txBody>
      </p:sp>
    </p:spTree>
    <p:extLst>
      <p:ext uri="{BB962C8B-B14F-4D97-AF65-F5344CB8AC3E}">
        <p14:creationId xmlns:p14="http://schemas.microsoft.com/office/powerpoint/2010/main" val="37198395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AD0147-2CF7-4901-A862-5AB5BF6B99B9}"/>
              </a:ext>
            </a:extLst>
          </p:cNvPr>
          <p:cNvSpPr>
            <a:spLocks noGrp="1"/>
          </p:cNvSpPr>
          <p:nvPr>
            <p:ph type="title"/>
          </p:nvPr>
        </p:nvSpPr>
        <p:spPr>
          <a:xfrm>
            <a:off x="686834" y="1153572"/>
            <a:ext cx="3200400" cy="4461163"/>
          </a:xfrm>
        </p:spPr>
        <p:txBody>
          <a:bodyPr>
            <a:normAutofit/>
          </a:bodyPr>
          <a:lstStyle/>
          <a:p>
            <a:r>
              <a:rPr lang="en-IN" b="1" dirty="0">
                <a:solidFill>
                  <a:srgbClr val="FFFFFF"/>
                </a:solidFill>
              </a:rPr>
              <a:t>Understand your Customers and their Organization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26C456B-77A5-46B3-8AFE-81DD147B496F}"/>
              </a:ext>
            </a:extLst>
          </p:cNvPr>
          <p:cNvSpPr>
            <a:spLocks noGrp="1"/>
          </p:cNvSpPr>
          <p:nvPr>
            <p:ph idx="1"/>
          </p:nvPr>
        </p:nvSpPr>
        <p:spPr>
          <a:xfrm>
            <a:off x="4447308" y="591344"/>
            <a:ext cx="6906491" cy="5585619"/>
          </a:xfrm>
        </p:spPr>
        <p:txBody>
          <a:bodyPr anchor="ctr">
            <a:normAutofit/>
          </a:bodyPr>
          <a:lstStyle/>
          <a:p>
            <a:pPr marL="0" indent="0">
              <a:buNone/>
            </a:pPr>
            <a:r>
              <a:rPr lang="en-IN" dirty="0"/>
              <a:t>Whether you are approaching a new prospect for the first time or selling to an existing customer it is vital to understand the personal preferences if it is B2C and who </a:t>
            </a:r>
            <a:r>
              <a:rPr lang="en-US" dirty="0"/>
              <a:t>are the decision makers and how the organization is structured if it is a B2B.</a:t>
            </a:r>
            <a:endParaRPr lang="en-IN" dirty="0"/>
          </a:p>
        </p:txBody>
      </p:sp>
      <p:sp>
        <p:nvSpPr>
          <p:cNvPr id="4" name="TextBox 3">
            <a:extLst>
              <a:ext uri="{FF2B5EF4-FFF2-40B4-BE49-F238E27FC236}">
                <a16:creationId xmlns:a16="http://schemas.microsoft.com/office/drawing/2014/main" id="{17C96E31-FC20-47E0-B3C9-F8DFB2FE4064}"/>
              </a:ext>
            </a:extLst>
          </p:cNvPr>
          <p:cNvSpPr txBox="1"/>
          <p:nvPr/>
        </p:nvSpPr>
        <p:spPr>
          <a:xfrm>
            <a:off x="4447308" y="591344"/>
            <a:ext cx="6733310" cy="646331"/>
          </a:xfrm>
          <a:prstGeom prst="rect">
            <a:avLst/>
          </a:prstGeom>
          <a:noFill/>
        </p:spPr>
        <p:txBody>
          <a:bodyPr wrap="square" rtlCol="0">
            <a:spAutoFit/>
          </a:bodyPr>
          <a:lstStyle/>
          <a:p>
            <a:r>
              <a:rPr lang="en-US" sz="3600" b="1" dirty="0"/>
              <a:t>Remote Profiling</a:t>
            </a:r>
            <a:endParaRPr lang="en-IN" sz="3600" b="1" dirty="0"/>
          </a:p>
        </p:txBody>
      </p:sp>
    </p:spTree>
    <p:extLst>
      <p:ext uri="{BB962C8B-B14F-4D97-AF65-F5344CB8AC3E}">
        <p14:creationId xmlns:p14="http://schemas.microsoft.com/office/powerpoint/2010/main" val="1991980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AD0147-2CF7-4901-A862-5AB5BF6B99B9}"/>
              </a:ext>
            </a:extLst>
          </p:cNvPr>
          <p:cNvSpPr>
            <a:spLocks noGrp="1"/>
          </p:cNvSpPr>
          <p:nvPr>
            <p:ph type="title"/>
          </p:nvPr>
        </p:nvSpPr>
        <p:spPr>
          <a:xfrm>
            <a:off x="686834" y="1153572"/>
            <a:ext cx="3200400" cy="4461163"/>
          </a:xfrm>
        </p:spPr>
        <p:txBody>
          <a:bodyPr>
            <a:normAutofit/>
          </a:bodyPr>
          <a:lstStyle/>
          <a:p>
            <a:r>
              <a:rPr lang="en-IN" b="1" dirty="0">
                <a:solidFill>
                  <a:srgbClr val="FFFFFF"/>
                </a:solidFill>
              </a:rPr>
              <a:t>Understand your Customer’s Organization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26C456B-77A5-46B3-8AFE-81DD147B496F}"/>
              </a:ext>
            </a:extLst>
          </p:cNvPr>
          <p:cNvSpPr>
            <a:spLocks noGrp="1"/>
          </p:cNvSpPr>
          <p:nvPr>
            <p:ph idx="1"/>
          </p:nvPr>
        </p:nvSpPr>
        <p:spPr>
          <a:xfrm>
            <a:off x="4447308" y="591344"/>
            <a:ext cx="6906491" cy="5585619"/>
          </a:xfrm>
        </p:spPr>
        <p:txBody>
          <a:bodyPr anchor="ctr">
            <a:normAutofit/>
          </a:bodyPr>
          <a:lstStyle/>
          <a:p>
            <a:pPr marL="0" indent="0">
              <a:buNone/>
            </a:pPr>
            <a:r>
              <a:rPr lang="en-IN" dirty="0"/>
              <a:t>Whether you are approaching a new prospect for the first time or selling to an existing customer it is vital to understand how the organization is structured and who does watch doing this will help you target the right people with the right messages </a:t>
            </a:r>
            <a:r>
              <a:rPr lang="en-US" dirty="0"/>
              <a:t>.</a:t>
            </a:r>
            <a:endParaRPr lang="en-IN" dirty="0"/>
          </a:p>
        </p:txBody>
      </p:sp>
    </p:spTree>
    <p:extLst>
      <p:ext uri="{BB962C8B-B14F-4D97-AF65-F5344CB8AC3E}">
        <p14:creationId xmlns:p14="http://schemas.microsoft.com/office/powerpoint/2010/main" val="14201694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D01541D-765B-4EE1-A0C4-2FDF0840E936}"/>
              </a:ext>
            </a:extLst>
          </p:cNvPr>
          <p:cNvSpPr>
            <a:spLocks noGrp="1"/>
          </p:cNvSpPr>
          <p:nvPr>
            <p:ph type="title"/>
          </p:nvPr>
        </p:nvSpPr>
        <p:spPr>
          <a:xfrm>
            <a:off x="838200" y="365125"/>
            <a:ext cx="10515600" cy="1325563"/>
          </a:xfrm>
        </p:spPr>
        <p:txBody>
          <a:bodyPr>
            <a:normAutofit/>
          </a:bodyPr>
          <a:lstStyle/>
          <a:p>
            <a:r>
              <a:rPr lang="en-IN" b="1" dirty="0"/>
              <a:t>Know the Rules that</a:t>
            </a:r>
            <a:r>
              <a:rPr lang="en-US" b="1" dirty="0"/>
              <a:t> </a:t>
            </a:r>
            <a:r>
              <a:rPr lang="en-IN" b="1" dirty="0"/>
              <a:t>Buyers  Play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C55B9DD-56AE-447E-BC6A-C1C55872CDA0}"/>
              </a:ext>
            </a:extLst>
          </p:cNvPr>
          <p:cNvSpPr>
            <a:spLocks noGrp="1"/>
          </p:cNvSpPr>
          <p:nvPr>
            <p:ph idx="1"/>
          </p:nvPr>
        </p:nvSpPr>
        <p:spPr>
          <a:xfrm>
            <a:off x="838200" y="1825625"/>
            <a:ext cx="10515600" cy="4351338"/>
          </a:xfrm>
        </p:spPr>
        <p:txBody>
          <a:bodyPr>
            <a:normAutofit lnSpcReduction="10000"/>
          </a:bodyPr>
          <a:lstStyle/>
          <a:p>
            <a:r>
              <a:rPr lang="en-IN" b="1" dirty="0"/>
              <a:t>User.</a:t>
            </a:r>
            <a:r>
              <a:rPr lang="en-IN" dirty="0"/>
              <a:t> This describes anyone who is simply the intended user of your product or service think of them as the ultimate end customer within the organization don't overlook them, they have very valuable information to give you about how your product or service might benefit their organization </a:t>
            </a:r>
            <a:endParaRPr lang="en-US" dirty="0"/>
          </a:p>
          <a:p>
            <a:endParaRPr lang="en-US" dirty="0"/>
          </a:p>
          <a:p>
            <a:r>
              <a:rPr lang="en-IN" b="1" dirty="0"/>
              <a:t>Influencer. </a:t>
            </a:r>
            <a:r>
              <a:rPr lang="en-IN" dirty="0"/>
              <a:t>Anyone whose opinion is respected and who has particular knowledge or interest in your product can be an influencer of a buying decision</a:t>
            </a:r>
            <a:r>
              <a:rPr lang="en-US" dirty="0"/>
              <a:t>.  </a:t>
            </a:r>
            <a:r>
              <a:rPr lang="en-IN" dirty="0"/>
              <a:t>often more senior people who make the ultimate decision will rely heavily on people they trust to advise them </a:t>
            </a:r>
            <a:r>
              <a:rPr lang="en-US" dirty="0"/>
              <a:t>.</a:t>
            </a:r>
            <a:endParaRPr lang="en-IN" dirty="0"/>
          </a:p>
        </p:txBody>
      </p:sp>
    </p:spTree>
    <p:extLst>
      <p:ext uri="{BB962C8B-B14F-4D97-AF65-F5344CB8AC3E}">
        <p14:creationId xmlns:p14="http://schemas.microsoft.com/office/powerpoint/2010/main" val="2490308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D01541D-765B-4EE1-A0C4-2FDF0840E936}"/>
              </a:ext>
            </a:extLst>
          </p:cNvPr>
          <p:cNvSpPr>
            <a:spLocks noGrp="1"/>
          </p:cNvSpPr>
          <p:nvPr>
            <p:ph type="title"/>
          </p:nvPr>
        </p:nvSpPr>
        <p:spPr>
          <a:xfrm>
            <a:off x="838200" y="365125"/>
            <a:ext cx="10515600" cy="1325563"/>
          </a:xfrm>
        </p:spPr>
        <p:txBody>
          <a:bodyPr>
            <a:normAutofit/>
          </a:bodyPr>
          <a:lstStyle/>
          <a:p>
            <a:r>
              <a:rPr lang="en-IN" b="1" dirty="0"/>
              <a:t>Know the Rules that</a:t>
            </a:r>
            <a:r>
              <a:rPr lang="en-US" b="1" dirty="0"/>
              <a:t> </a:t>
            </a:r>
            <a:r>
              <a:rPr lang="en-IN" b="1" dirty="0"/>
              <a:t>Buyers  Play </a:t>
            </a:r>
            <a:endParaRPr lang="en-IN"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C55B9DD-56AE-447E-BC6A-C1C55872CDA0}"/>
              </a:ext>
            </a:extLst>
          </p:cNvPr>
          <p:cNvSpPr>
            <a:spLocks noGrp="1"/>
          </p:cNvSpPr>
          <p:nvPr>
            <p:ph idx="1"/>
          </p:nvPr>
        </p:nvSpPr>
        <p:spPr>
          <a:xfrm>
            <a:off x="838200" y="1825625"/>
            <a:ext cx="10515600" cy="4351338"/>
          </a:xfrm>
        </p:spPr>
        <p:txBody>
          <a:bodyPr>
            <a:normAutofit lnSpcReduction="10000"/>
          </a:bodyPr>
          <a:lstStyle/>
          <a:p>
            <a:r>
              <a:rPr lang="en-IN" b="1" dirty="0"/>
              <a:t>Coach. T</a:t>
            </a:r>
            <a:r>
              <a:rPr lang="en-IN" dirty="0"/>
              <a:t>he term coach is used to describe someone who for whatever reason wants to help you w</a:t>
            </a:r>
            <a:r>
              <a:rPr lang="en-US" dirty="0"/>
              <a:t>in</a:t>
            </a:r>
            <a:r>
              <a:rPr lang="en-IN" dirty="0"/>
              <a:t> the business</a:t>
            </a:r>
            <a:r>
              <a:rPr lang="en-US" dirty="0"/>
              <a:t>.  </a:t>
            </a:r>
            <a:r>
              <a:rPr lang="en-IN" dirty="0"/>
              <a:t>they may particularly like your company or product or dislike the alternatives perhaps they believe that supporting you is the best way to influence the decision</a:t>
            </a:r>
            <a:r>
              <a:rPr lang="en-US" dirty="0"/>
              <a:t>.</a:t>
            </a:r>
          </a:p>
          <a:p>
            <a:endParaRPr lang="en-US" dirty="0"/>
          </a:p>
          <a:p>
            <a:r>
              <a:rPr lang="en-IN" b="1" dirty="0"/>
              <a:t>Blocker.</a:t>
            </a:r>
            <a:r>
              <a:rPr lang="en-IN" dirty="0"/>
              <a:t> The opposite of a coach these people will either be positively obstructive or just never do or say anything useful to help you perhaps because they are afraid of change or have some other personal reason not to want you to succeed</a:t>
            </a:r>
            <a:r>
              <a:rPr lang="en-US" dirty="0"/>
              <a:t>.  </a:t>
            </a:r>
            <a:r>
              <a:rPr lang="en-IN" dirty="0"/>
              <a:t>they will waste your time so try to spot them early on </a:t>
            </a:r>
            <a:endParaRPr lang="en-US" dirty="0"/>
          </a:p>
        </p:txBody>
      </p:sp>
    </p:spTree>
    <p:extLst>
      <p:ext uri="{BB962C8B-B14F-4D97-AF65-F5344CB8AC3E}">
        <p14:creationId xmlns:p14="http://schemas.microsoft.com/office/powerpoint/2010/main" val="5334047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563B207-0A4D-4B58-80A5-334A15823F4A}"/>
              </a:ext>
            </a:extLst>
          </p:cNvPr>
          <p:cNvSpPr>
            <a:spLocks noGrp="1"/>
          </p:cNvSpPr>
          <p:nvPr>
            <p:ph type="title"/>
          </p:nvPr>
        </p:nvSpPr>
        <p:spPr>
          <a:xfrm>
            <a:off x="838200" y="365125"/>
            <a:ext cx="10515600" cy="1325563"/>
          </a:xfrm>
        </p:spPr>
        <p:txBody>
          <a:bodyPr>
            <a:normAutofit/>
          </a:bodyPr>
          <a:lstStyle/>
          <a:p>
            <a:r>
              <a:rPr lang="en-IN" b="1" dirty="0"/>
              <a:t>Know the Rules that</a:t>
            </a:r>
            <a:r>
              <a:rPr lang="en-US" b="1" dirty="0"/>
              <a:t> </a:t>
            </a:r>
            <a:r>
              <a:rPr lang="en-IN" b="1" dirty="0"/>
              <a:t>Buyers  Play </a:t>
            </a:r>
            <a:endParaRPr lang="en-IN"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B0AAD1D-D368-4DE4-B6F1-C038863F6AF7}"/>
              </a:ext>
            </a:extLst>
          </p:cNvPr>
          <p:cNvSpPr>
            <a:spLocks noGrp="1"/>
          </p:cNvSpPr>
          <p:nvPr>
            <p:ph idx="1"/>
          </p:nvPr>
        </p:nvSpPr>
        <p:spPr>
          <a:xfrm>
            <a:off x="838200" y="1825625"/>
            <a:ext cx="10515600" cy="4351338"/>
          </a:xfrm>
        </p:spPr>
        <p:txBody>
          <a:bodyPr>
            <a:normAutofit/>
          </a:bodyPr>
          <a:lstStyle/>
          <a:p>
            <a:r>
              <a:rPr lang="en-IN" sz="2400" b="1" dirty="0"/>
              <a:t>Technical decision maker. </a:t>
            </a:r>
            <a:r>
              <a:rPr lang="en-IN" sz="2400" dirty="0"/>
              <a:t>This describes someone with the responsibility of making the product decision first and foremost </a:t>
            </a:r>
            <a:r>
              <a:rPr lang="en-US" sz="2400" dirty="0"/>
              <a:t>.  </a:t>
            </a:r>
            <a:r>
              <a:rPr lang="en-IN" sz="2400" dirty="0"/>
              <a:t>Usually they are middle managers tasked with evaluating and deciding which technical solution is right for them </a:t>
            </a:r>
            <a:endParaRPr lang="en-US" sz="2400" dirty="0"/>
          </a:p>
          <a:p>
            <a:endParaRPr lang="en-US" sz="2400" dirty="0"/>
          </a:p>
          <a:p>
            <a:r>
              <a:rPr lang="en-IN" sz="2400" b="1" dirty="0"/>
              <a:t>Business decision maker. </a:t>
            </a:r>
            <a:r>
              <a:rPr lang="en-IN" sz="2400" dirty="0"/>
              <a:t>Usually, the owner of the business problem or paying this person is likely to be the senior manager responsible for business functions that will benefit from your product or service</a:t>
            </a:r>
            <a:endParaRPr lang="en-US" sz="2400" dirty="0"/>
          </a:p>
          <a:p>
            <a:endParaRPr lang="en-US" sz="2400" dirty="0"/>
          </a:p>
          <a:p>
            <a:r>
              <a:rPr lang="en-IN" sz="2400" b="1" dirty="0"/>
              <a:t>Financial decision maker. </a:t>
            </a:r>
            <a:r>
              <a:rPr lang="en-IN" sz="2400" dirty="0"/>
              <a:t>Usually, the finance director is the person who controls the final decision about whether the money has to be spent  </a:t>
            </a:r>
          </a:p>
        </p:txBody>
      </p:sp>
    </p:spTree>
    <p:extLst>
      <p:ext uri="{BB962C8B-B14F-4D97-AF65-F5344CB8AC3E}">
        <p14:creationId xmlns:p14="http://schemas.microsoft.com/office/powerpoint/2010/main" val="3608907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461EAD-68C1-442B-B0A2-BFBF40377ABA}"/>
              </a:ext>
            </a:extLst>
          </p:cNvPr>
          <p:cNvSpPr>
            <a:spLocks noGrp="1"/>
          </p:cNvSpPr>
          <p:nvPr>
            <p:ph type="title"/>
          </p:nvPr>
        </p:nvSpPr>
        <p:spPr>
          <a:xfrm>
            <a:off x="686834" y="1153572"/>
            <a:ext cx="3200400" cy="4461163"/>
          </a:xfrm>
        </p:spPr>
        <p:txBody>
          <a:bodyPr>
            <a:normAutofit/>
          </a:bodyPr>
          <a:lstStyle/>
          <a:p>
            <a:r>
              <a:rPr lang="en-IN" b="1">
                <a:solidFill>
                  <a:srgbClr val="FFFFFF"/>
                </a:solidFill>
              </a:rPr>
              <a:t>Understand your Customer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DF79A20-0244-471B-9BC4-A8D959E916A0}"/>
              </a:ext>
            </a:extLst>
          </p:cNvPr>
          <p:cNvSpPr>
            <a:spLocks noGrp="1"/>
          </p:cNvSpPr>
          <p:nvPr>
            <p:ph idx="1"/>
          </p:nvPr>
        </p:nvSpPr>
        <p:spPr>
          <a:xfrm>
            <a:off x="4447308" y="591344"/>
            <a:ext cx="6906491" cy="5585619"/>
          </a:xfrm>
        </p:spPr>
        <p:txBody>
          <a:bodyPr anchor="ctr">
            <a:normAutofit/>
          </a:bodyPr>
          <a:lstStyle/>
          <a:p>
            <a:pPr marL="0" indent="0">
              <a:buNone/>
            </a:pPr>
            <a:r>
              <a:rPr lang="en-IN" dirty="0"/>
              <a:t>Because salespeople are often under pressure to find new prospects and constantly add more opportunities to the pipeline. they find themselves tempted to chase every possible sales lead </a:t>
            </a:r>
            <a:endParaRPr lang="en-US" dirty="0"/>
          </a:p>
          <a:p>
            <a:pPr marL="0" indent="0">
              <a:buNone/>
            </a:pPr>
            <a:endParaRPr lang="en-US" dirty="0"/>
          </a:p>
          <a:p>
            <a:pPr marL="0" indent="0">
              <a:buNone/>
            </a:pPr>
            <a:r>
              <a:rPr lang="en-IN" dirty="0"/>
              <a:t>Not everyone who expresses interest actually has the authority motivation and ability to buy .</a:t>
            </a:r>
          </a:p>
        </p:txBody>
      </p:sp>
    </p:spTree>
    <p:extLst>
      <p:ext uri="{BB962C8B-B14F-4D97-AF65-F5344CB8AC3E}">
        <p14:creationId xmlns:p14="http://schemas.microsoft.com/office/powerpoint/2010/main" val="40658076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4FB83F-95AA-4B27-8066-134B58F5AB16}"/>
              </a:ext>
            </a:extLst>
          </p:cNvPr>
          <p:cNvSpPr>
            <a:spLocks noGrp="1"/>
          </p:cNvSpPr>
          <p:nvPr>
            <p:ph type="title"/>
          </p:nvPr>
        </p:nvSpPr>
        <p:spPr>
          <a:xfrm>
            <a:off x="686834" y="1153572"/>
            <a:ext cx="3200400" cy="4461163"/>
          </a:xfrm>
        </p:spPr>
        <p:txBody>
          <a:bodyPr>
            <a:normAutofit/>
          </a:bodyPr>
          <a:lstStyle/>
          <a:p>
            <a:r>
              <a:rPr lang="en-IN" b="1">
                <a:solidFill>
                  <a:srgbClr val="FFFFFF"/>
                </a:solidFill>
              </a:rPr>
              <a:t>Identify the agents of change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72743E5-23AE-4858-A0AE-5BF2AFFB6108}"/>
              </a:ext>
            </a:extLst>
          </p:cNvPr>
          <p:cNvSpPr>
            <a:spLocks noGrp="1"/>
          </p:cNvSpPr>
          <p:nvPr>
            <p:ph idx="1"/>
          </p:nvPr>
        </p:nvSpPr>
        <p:spPr>
          <a:xfrm>
            <a:off x="4447308" y="591344"/>
            <a:ext cx="6906491" cy="5585619"/>
          </a:xfrm>
        </p:spPr>
        <p:txBody>
          <a:bodyPr anchor="ctr">
            <a:normAutofit/>
          </a:bodyPr>
          <a:lstStyle/>
          <a:p>
            <a:r>
              <a:rPr lang="en-IN" dirty="0"/>
              <a:t>Despite vote many salespeople think it is not always the person with the most senior job title who holds true authority in a buying decision </a:t>
            </a:r>
            <a:endParaRPr lang="en-US" dirty="0"/>
          </a:p>
          <a:p>
            <a:endParaRPr lang="en-US" dirty="0"/>
          </a:p>
          <a:p>
            <a:r>
              <a:rPr lang="en-IN"/>
              <a:t>In fact </a:t>
            </a:r>
            <a:r>
              <a:rPr lang="en-IN" dirty="0"/>
              <a:t>it may be a mistake to rely solely on people's job titles as a guide to who w</a:t>
            </a:r>
            <a:r>
              <a:rPr lang="en-US" dirty="0"/>
              <a:t>wields</a:t>
            </a:r>
            <a:r>
              <a:rPr lang="en-IN" dirty="0"/>
              <a:t> the authority to buy </a:t>
            </a:r>
            <a:endParaRPr lang="en-US" dirty="0"/>
          </a:p>
          <a:p>
            <a:endParaRPr lang="en-US" dirty="0"/>
          </a:p>
          <a:p>
            <a:r>
              <a:rPr lang="en-IN" dirty="0"/>
              <a:t>Look for the rare individuals who combine authority with a willingness to change </a:t>
            </a:r>
          </a:p>
        </p:txBody>
      </p:sp>
    </p:spTree>
    <p:extLst>
      <p:ext uri="{BB962C8B-B14F-4D97-AF65-F5344CB8AC3E}">
        <p14:creationId xmlns:p14="http://schemas.microsoft.com/office/powerpoint/2010/main" val="1076532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62186B-8A38-47CF-BF56-AC07F3AC825B}"/>
              </a:ext>
            </a:extLst>
          </p:cNvPr>
          <p:cNvSpPr>
            <a:spLocks noGrp="1"/>
          </p:cNvSpPr>
          <p:nvPr>
            <p:ph type="title"/>
          </p:nvPr>
        </p:nvSpPr>
        <p:spPr>
          <a:xfrm>
            <a:off x="1171074" y="1396686"/>
            <a:ext cx="3240506" cy="4064628"/>
          </a:xfrm>
        </p:spPr>
        <p:txBody>
          <a:bodyPr>
            <a:normAutofit/>
          </a:bodyPr>
          <a:lstStyle/>
          <a:p>
            <a:r>
              <a:rPr lang="en-IN" b="1">
                <a:solidFill>
                  <a:srgbClr val="FFFFFF"/>
                </a:solidFill>
              </a:rPr>
              <a:t>Get Access to Authority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D67352F-16A9-4E00-B4E9-C51E2516896F}"/>
              </a:ext>
            </a:extLst>
          </p:cNvPr>
          <p:cNvSpPr>
            <a:spLocks noGrp="1"/>
          </p:cNvSpPr>
          <p:nvPr>
            <p:ph idx="1"/>
          </p:nvPr>
        </p:nvSpPr>
        <p:spPr>
          <a:xfrm>
            <a:off x="5370153" y="1526033"/>
            <a:ext cx="5536397" cy="3935281"/>
          </a:xfrm>
        </p:spPr>
        <p:txBody>
          <a:bodyPr>
            <a:normAutofit/>
          </a:bodyPr>
          <a:lstStyle/>
          <a:p>
            <a:pPr marL="0" indent="0">
              <a:buNone/>
            </a:pPr>
            <a:r>
              <a:rPr lang="en-IN" dirty="0"/>
              <a:t>Ideally it should be your goal to seek access to those with authority to make buying decisions even though we will also need to form relationships with people in other buyer roles who will influence them </a:t>
            </a:r>
            <a:endParaRPr lang="en-US" dirty="0"/>
          </a:p>
          <a:p>
            <a:pPr marL="0" indent="0">
              <a:buNone/>
            </a:pPr>
            <a:endParaRPr lang="en-US" dirty="0"/>
          </a:p>
          <a:p>
            <a:pPr marL="0" indent="0">
              <a:buNone/>
            </a:pPr>
            <a:r>
              <a:rPr lang="en-IN" dirty="0"/>
              <a:t>Make every effort to network your way upwards </a:t>
            </a:r>
          </a:p>
        </p:txBody>
      </p:sp>
    </p:spTree>
    <p:extLst>
      <p:ext uri="{BB962C8B-B14F-4D97-AF65-F5344CB8AC3E}">
        <p14:creationId xmlns:p14="http://schemas.microsoft.com/office/powerpoint/2010/main" val="15209949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87638-0171-4216-9635-8A34E7BBC4AC}"/>
              </a:ext>
            </a:extLst>
          </p:cNvPr>
          <p:cNvSpPr>
            <a:spLocks noGrp="1"/>
          </p:cNvSpPr>
          <p:nvPr>
            <p:ph type="title"/>
          </p:nvPr>
        </p:nvSpPr>
        <p:spPr>
          <a:xfrm>
            <a:off x="586478" y="1683756"/>
            <a:ext cx="3115265" cy="2396359"/>
          </a:xfrm>
        </p:spPr>
        <p:txBody>
          <a:bodyPr anchor="b">
            <a:normAutofit/>
          </a:bodyPr>
          <a:lstStyle/>
          <a:p>
            <a:r>
              <a:rPr lang="en-US" sz="4000" b="1" dirty="0">
                <a:solidFill>
                  <a:srgbClr val="FFFFFF"/>
                </a:solidFill>
              </a:rPr>
              <a:t>Customer profiles in Finance Context</a:t>
            </a:r>
            <a:endParaRPr lang="en-IN" sz="4000" b="1" dirty="0">
              <a:solidFill>
                <a:srgbClr val="FFFFFF"/>
              </a:solidFill>
            </a:endParaRPr>
          </a:p>
        </p:txBody>
      </p:sp>
      <p:graphicFrame>
        <p:nvGraphicFramePr>
          <p:cNvPr id="5" name="Content Placeholder 2">
            <a:extLst>
              <a:ext uri="{FF2B5EF4-FFF2-40B4-BE49-F238E27FC236}">
                <a16:creationId xmlns:a16="http://schemas.microsoft.com/office/drawing/2014/main" id="{CA6E7073-EBEE-4D71-B0AF-22087A3BDDB0}"/>
              </a:ext>
            </a:extLst>
          </p:cNvPr>
          <p:cNvGraphicFramePr>
            <a:graphicFrameLocks noGrp="1"/>
          </p:cNvGraphicFramePr>
          <p:nvPr>
            <p:ph idx="1"/>
            <p:extLst>
              <p:ext uri="{D42A27DB-BD31-4B8C-83A1-F6EECF244321}">
                <p14:modId xmlns:p14="http://schemas.microsoft.com/office/powerpoint/2010/main" val="101335962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0180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E1F9F2E4-C96F-41A9-AEF6-5D63AC6692BC}"/>
              </a:ext>
            </a:extLst>
          </p:cNvPr>
          <p:cNvSpPr>
            <a:spLocks noGrp="1"/>
          </p:cNvSpPr>
          <p:nvPr>
            <p:ph type="title"/>
          </p:nvPr>
        </p:nvSpPr>
        <p:spPr>
          <a:xfrm>
            <a:off x="172059" y="1540669"/>
            <a:ext cx="3449621" cy="2247900"/>
          </a:xfrm>
        </p:spPr>
        <p:txBody>
          <a:bodyPr>
            <a:normAutofit/>
          </a:bodyPr>
          <a:lstStyle/>
          <a:p>
            <a:r>
              <a:rPr lang="en-US" sz="3200" b="1" dirty="0">
                <a:solidFill>
                  <a:srgbClr val="FFFFFF"/>
                </a:solidFill>
              </a:rPr>
              <a:t>5 Types of </a:t>
            </a:r>
            <a:br>
              <a:rPr lang="en-US" sz="3200" b="1" dirty="0">
                <a:solidFill>
                  <a:srgbClr val="FFFFFF"/>
                </a:solidFill>
              </a:rPr>
            </a:br>
            <a:r>
              <a:rPr lang="en-US" sz="3200" b="1" dirty="0">
                <a:solidFill>
                  <a:srgbClr val="FFFFFF"/>
                </a:solidFill>
              </a:rPr>
              <a:t>Difficult Customers</a:t>
            </a:r>
            <a:endParaRPr lang="en-IN" sz="3200" b="1" dirty="0">
              <a:solidFill>
                <a:srgbClr val="FFFFFF"/>
              </a:solidFill>
            </a:endParaRPr>
          </a:p>
        </p:txBody>
      </p:sp>
      <p:graphicFrame>
        <p:nvGraphicFramePr>
          <p:cNvPr id="5" name="Content Placeholder 2">
            <a:extLst>
              <a:ext uri="{FF2B5EF4-FFF2-40B4-BE49-F238E27FC236}">
                <a16:creationId xmlns:a16="http://schemas.microsoft.com/office/drawing/2014/main" id="{24112B82-42EF-4AEF-AC60-49CDAF7B31AF}"/>
              </a:ext>
            </a:extLst>
          </p:cNvPr>
          <p:cNvGraphicFramePr>
            <a:graphicFrameLocks noGrp="1"/>
          </p:cNvGraphicFramePr>
          <p:nvPr>
            <p:ph idx="1"/>
            <p:extLst>
              <p:ext uri="{D42A27DB-BD31-4B8C-83A1-F6EECF244321}">
                <p14:modId xmlns:p14="http://schemas.microsoft.com/office/powerpoint/2010/main" val="270643186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2133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19">
            <a:extLst>
              <a:ext uri="{FF2B5EF4-FFF2-40B4-BE49-F238E27FC236}">
                <a16:creationId xmlns:a16="http://schemas.microsoft.com/office/drawing/2014/main" id="{B9FF99BD-075F-4761-A995-6FC574BD25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1">
            <a:extLst>
              <a:ext uri="{FF2B5EF4-FFF2-40B4-BE49-F238E27FC236}">
                <a16:creationId xmlns:a16="http://schemas.microsoft.com/office/drawing/2014/main" id="{A7B21A54-9BA3-4EA9-B460-5A829ADD905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FA8F714-B9D8-488A-8CCA-E9948FF913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Puzzle pieces">
            <a:extLst>
              <a:ext uri="{FF2B5EF4-FFF2-40B4-BE49-F238E27FC236}">
                <a16:creationId xmlns:a16="http://schemas.microsoft.com/office/drawing/2014/main" id="{12BCD793-2176-441B-A8DA-DCC0647A9A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793597" y="1123527"/>
            <a:ext cx="4604800" cy="4604800"/>
          </a:xfrm>
          <a:prstGeom prst="rect">
            <a:avLst/>
          </a:prstGeom>
        </p:spPr>
      </p:pic>
    </p:spTree>
    <p:extLst>
      <p:ext uri="{BB962C8B-B14F-4D97-AF65-F5344CB8AC3E}">
        <p14:creationId xmlns:p14="http://schemas.microsoft.com/office/powerpoint/2010/main" val="31228285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E62BEE-48EB-48A1-8627-2816DA1D2D8D}"/>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800" b="1" kern="1200" dirty="0">
                <a:solidFill>
                  <a:srgbClr val="FFFFFF"/>
                </a:solidFill>
                <a:latin typeface="+mj-lt"/>
                <a:ea typeface="+mj-ea"/>
                <a:cs typeface="+mj-cs"/>
              </a:rPr>
              <a:t>Summarize</a:t>
            </a:r>
          </a:p>
        </p:txBody>
      </p:sp>
      <p:pic>
        <p:nvPicPr>
          <p:cNvPr id="5" name="Content Placeholder 4" descr="Hourglass">
            <a:extLst>
              <a:ext uri="{FF2B5EF4-FFF2-40B4-BE49-F238E27FC236}">
                <a16:creationId xmlns:a16="http://schemas.microsoft.com/office/drawing/2014/main" id="{FBCCC000-BB25-488F-909C-A236FC71C0AB}"/>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167206" y="961812"/>
            <a:ext cx="4930987" cy="4930987"/>
          </a:xfrm>
          <a:prstGeom prst="rect">
            <a:avLst/>
          </a:prstGeom>
        </p:spPr>
      </p:pic>
    </p:spTree>
    <p:extLst>
      <p:ext uri="{BB962C8B-B14F-4D97-AF65-F5344CB8AC3E}">
        <p14:creationId xmlns:p14="http://schemas.microsoft.com/office/powerpoint/2010/main" val="337584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8A7BFA5-DB7D-4EDD-8F8A-3943478CF3AD}"/>
              </a:ext>
            </a:extLst>
          </p:cNvPr>
          <p:cNvSpPr>
            <a:spLocks noGrp="1"/>
          </p:cNvSpPr>
          <p:nvPr>
            <p:ph type="title"/>
          </p:nvPr>
        </p:nvSpPr>
        <p:spPr>
          <a:xfrm>
            <a:off x="763661" y="3009651"/>
            <a:ext cx="9013052" cy="1623312"/>
          </a:xfrm>
        </p:spPr>
        <p:txBody>
          <a:bodyPr anchor="b">
            <a:normAutofit/>
          </a:bodyPr>
          <a:lstStyle/>
          <a:p>
            <a:r>
              <a:rPr lang="en-US" sz="4000" b="1" dirty="0"/>
              <a:t>Thank You</a:t>
            </a:r>
            <a:endParaRPr lang="en-IN" sz="4000" b="1" dirty="0"/>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02680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6C20283-73E0-40EC-8AD8-057F581F64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FD26278-41D3-4933-9A25-E1C955368A7C}"/>
              </a:ext>
            </a:extLst>
          </p:cNvPr>
          <p:cNvSpPr>
            <a:spLocks noGrp="1"/>
          </p:cNvSpPr>
          <p:nvPr>
            <p:ph type="title"/>
          </p:nvPr>
        </p:nvSpPr>
        <p:spPr>
          <a:xfrm>
            <a:off x="4384039" y="365125"/>
            <a:ext cx="7164493" cy="1325563"/>
          </a:xfrm>
        </p:spPr>
        <p:txBody>
          <a:bodyPr>
            <a:normAutofit/>
          </a:bodyPr>
          <a:lstStyle/>
          <a:p>
            <a:r>
              <a:rPr lang="en-US" dirty="0"/>
              <a:t>Agenda</a:t>
            </a:r>
            <a:endParaRPr lang="en-IN" dirty="0"/>
          </a:p>
        </p:txBody>
      </p:sp>
      <p:pic>
        <p:nvPicPr>
          <p:cNvPr id="5" name="Content Placeholder 4" descr="Bullseye">
            <a:extLst>
              <a:ext uri="{FF2B5EF4-FFF2-40B4-BE49-F238E27FC236}">
                <a16:creationId xmlns:a16="http://schemas.microsoft.com/office/drawing/2014/main" id="{36552A6D-1E05-4CC9-83BA-AB1DCD654E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80060" y="1715781"/>
            <a:ext cx="3425957" cy="3425957"/>
          </a:xfrm>
          <a:prstGeom prst="rect">
            <a:avLst/>
          </a:prstGeom>
        </p:spPr>
      </p:pic>
      <p:sp>
        <p:nvSpPr>
          <p:cNvPr id="9" name="Content Placeholder 8">
            <a:extLst>
              <a:ext uri="{FF2B5EF4-FFF2-40B4-BE49-F238E27FC236}">
                <a16:creationId xmlns:a16="http://schemas.microsoft.com/office/drawing/2014/main" id="{3D54842A-1DDA-475E-B45E-DE71B181D8D3}"/>
              </a:ext>
            </a:extLst>
          </p:cNvPr>
          <p:cNvSpPr>
            <a:spLocks noGrp="1"/>
          </p:cNvSpPr>
          <p:nvPr>
            <p:ph idx="1"/>
          </p:nvPr>
        </p:nvSpPr>
        <p:spPr>
          <a:xfrm>
            <a:off x="4387515" y="2022601"/>
            <a:ext cx="7161017" cy="4154361"/>
          </a:xfrm>
        </p:spPr>
        <p:txBody>
          <a:bodyPr>
            <a:normAutofit/>
          </a:bodyPr>
          <a:lstStyle/>
          <a:p>
            <a:pPr lvl="0"/>
            <a:r>
              <a:rPr lang="en-IN" dirty="0"/>
              <a:t>Customer profiling – why is it necessary?</a:t>
            </a:r>
          </a:p>
          <a:p>
            <a:pPr lvl="0"/>
            <a:r>
              <a:rPr lang="en-IN" dirty="0"/>
              <a:t>Demographics &amp; Segmentation</a:t>
            </a:r>
          </a:p>
          <a:p>
            <a:pPr lvl="0"/>
            <a:r>
              <a:rPr lang="en-IN" dirty="0"/>
              <a:t>Types of customer personalities</a:t>
            </a:r>
          </a:p>
          <a:p>
            <a:pPr lvl="0"/>
            <a:r>
              <a:rPr lang="en-IN" dirty="0"/>
              <a:t>Handling different types of customers</a:t>
            </a:r>
          </a:p>
          <a:p>
            <a:pPr lvl="0"/>
            <a:r>
              <a:rPr lang="en-IN" dirty="0"/>
              <a:t>Influencers</a:t>
            </a:r>
          </a:p>
          <a:p>
            <a:pPr marL="0" indent="0">
              <a:buNone/>
            </a:pPr>
            <a:endParaRPr lang="en-US" sz="2000" dirty="0"/>
          </a:p>
        </p:txBody>
      </p:sp>
    </p:spTree>
    <p:extLst>
      <p:ext uri="{BB962C8B-B14F-4D97-AF65-F5344CB8AC3E}">
        <p14:creationId xmlns:p14="http://schemas.microsoft.com/office/powerpoint/2010/main" val="12349756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67F3E15-93F8-4F99-9261-62810211660C}"/>
              </a:ext>
            </a:extLst>
          </p:cNvPr>
          <p:cNvSpPr>
            <a:spLocks noGrp="1"/>
          </p:cNvSpPr>
          <p:nvPr>
            <p:ph type="title"/>
          </p:nvPr>
        </p:nvSpPr>
        <p:spPr>
          <a:xfrm>
            <a:off x="535020" y="685800"/>
            <a:ext cx="2780271" cy="5105400"/>
          </a:xfrm>
        </p:spPr>
        <p:txBody>
          <a:bodyPr>
            <a:normAutofit/>
          </a:bodyPr>
          <a:lstStyle/>
          <a:p>
            <a:r>
              <a:rPr lang="en-US" sz="4000" b="1" dirty="0">
                <a:solidFill>
                  <a:srgbClr val="FFFFFF"/>
                </a:solidFill>
              </a:rPr>
              <a:t>Customer Profiling</a:t>
            </a:r>
            <a:endParaRPr lang="en-IN" sz="4000" b="1" dirty="0">
              <a:solidFill>
                <a:srgbClr val="FFFFFF"/>
              </a:solidFill>
            </a:endParaRPr>
          </a:p>
        </p:txBody>
      </p:sp>
      <p:graphicFrame>
        <p:nvGraphicFramePr>
          <p:cNvPr id="5" name="Content Placeholder 2">
            <a:extLst>
              <a:ext uri="{FF2B5EF4-FFF2-40B4-BE49-F238E27FC236}">
                <a16:creationId xmlns:a16="http://schemas.microsoft.com/office/drawing/2014/main" id="{93440E0F-5DF9-4E98-BD77-D4DE5678DE8E}"/>
              </a:ext>
            </a:extLst>
          </p:cNvPr>
          <p:cNvGraphicFramePr>
            <a:graphicFrameLocks noGrp="1"/>
          </p:cNvGraphicFramePr>
          <p:nvPr>
            <p:ph idx="1"/>
            <p:extLst>
              <p:ext uri="{D42A27DB-BD31-4B8C-83A1-F6EECF244321}">
                <p14:modId xmlns:p14="http://schemas.microsoft.com/office/powerpoint/2010/main" val="427718857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75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0AAC29-44CC-4313-9946-00B172B09C99}"/>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Why profile customers?</a:t>
            </a:r>
            <a:endParaRPr lang="en-IN" b="1" dirty="0">
              <a:solidFill>
                <a:srgbClr val="FFFFFF"/>
              </a:solidFill>
            </a:endParaRPr>
          </a:p>
        </p:txBody>
      </p:sp>
      <p:graphicFrame>
        <p:nvGraphicFramePr>
          <p:cNvPr id="5" name="Content Placeholder 2">
            <a:extLst>
              <a:ext uri="{FF2B5EF4-FFF2-40B4-BE49-F238E27FC236}">
                <a16:creationId xmlns:a16="http://schemas.microsoft.com/office/drawing/2014/main" id="{D2CFB4A0-3C53-4B8E-A37B-8432C15FCBA0}"/>
              </a:ext>
            </a:extLst>
          </p:cNvPr>
          <p:cNvGraphicFramePr>
            <a:graphicFrameLocks noGrp="1"/>
          </p:cNvGraphicFramePr>
          <p:nvPr>
            <p:ph idx="1"/>
            <p:extLst>
              <p:ext uri="{D42A27DB-BD31-4B8C-83A1-F6EECF244321}">
                <p14:modId xmlns:p14="http://schemas.microsoft.com/office/powerpoint/2010/main" val="119020853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5767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56F769E-BD06-455A-BC05-50CB918AD064}"/>
              </a:ext>
            </a:extLst>
          </p:cNvPr>
          <p:cNvSpPr>
            <a:spLocks noGrp="1"/>
          </p:cNvSpPr>
          <p:nvPr>
            <p:ph type="title"/>
          </p:nvPr>
        </p:nvSpPr>
        <p:spPr>
          <a:xfrm>
            <a:off x="863029" y="1012004"/>
            <a:ext cx="3416158" cy="4795408"/>
          </a:xfrm>
        </p:spPr>
        <p:txBody>
          <a:bodyPr>
            <a:normAutofit/>
          </a:bodyPr>
          <a:lstStyle/>
          <a:p>
            <a:r>
              <a:rPr lang="en-US" b="1" dirty="0">
                <a:solidFill>
                  <a:srgbClr val="FFFFFF"/>
                </a:solidFill>
              </a:rPr>
              <a:t>Customer Segmentation</a:t>
            </a:r>
            <a:endParaRPr lang="en-IN" b="1" dirty="0">
              <a:solidFill>
                <a:srgbClr val="FFFFFF"/>
              </a:solidFill>
            </a:endParaRPr>
          </a:p>
        </p:txBody>
      </p:sp>
      <p:graphicFrame>
        <p:nvGraphicFramePr>
          <p:cNvPr id="5" name="Content Placeholder 2">
            <a:extLst>
              <a:ext uri="{FF2B5EF4-FFF2-40B4-BE49-F238E27FC236}">
                <a16:creationId xmlns:a16="http://schemas.microsoft.com/office/drawing/2014/main" id="{3EC3B6CA-3134-490A-AE59-98A28BBD16BA}"/>
              </a:ext>
            </a:extLst>
          </p:cNvPr>
          <p:cNvGraphicFramePr>
            <a:graphicFrameLocks noGrp="1"/>
          </p:cNvGraphicFramePr>
          <p:nvPr>
            <p:ph idx="1"/>
            <p:extLst>
              <p:ext uri="{D42A27DB-BD31-4B8C-83A1-F6EECF244321}">
                <p14:modId xmlns:p14="http://schemas.microsoft.com/office/powerpoint/2010/main" val="190655229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881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FB1747-62A6-44C5-AB86-3BDF379CD1F6}"/>
              </a:ext>
            </a:extLst>
          </p:cNvPr>
          <p:cNvSpPr>
            <a:spLocks noGrp="1"/>
          </p:cNvSpPr>
          <p:nvPr>
            <p:ph idx="1"/>
          </p:nvPr>
        </p:nvSpPr>
        <p:spPr>
          <a:xfrm>
            <a:off x="464128" y="163080"/>
            <a:ext cx="10515600" cy="4351338"/>
          </a:xfrm>
        </p:spPr>
        <p:txBody>
          <a:bodyPr>
            <a:noAutofit/>
          </a:bodyPr>
          <a:lstStyle/>
          <a:p>
            <a:pPr algn="l"/>
            <a:r>
              <a:rPr lang="en-US" sz="2400" b="1" i="0" dirty="0">
                <a:solidFill>
                  <a:srgbClr val="000000"/>
                </a:solidFill>
                <a:effectLst/>
                <a:latin typeface="Calibri" panose="020F0502020204030204" pitchFamily="34" charset="0"/>
                <a:cs typeface="Calibri" panose="020F0502020204030204" pitchFamily="34" charset="0"/>
              </a:rPr>
              <a:t>Types of customer segmentation</a:t>
            </a:r>
          </a:p>
          <a:p>
            <a:pPr algn="l"/>
            <a:r>
              <a:rPr lang="en-US" sz="2400" b="0" i="0" dirty="0">
                <a:solidFill>
                  <a:srgbClr val="000000"/>
                </a:solidFill>
                <a:effectLst/>
                <a:latin typeface="Calibri" panose="020F0502020204030204" pitchFamily="34" charset="0"/>
                <a:cs typeface="Calibri" panose="020F0502020204030204" pitchFamily="34" charset="0"/>
              </a:rPr>
              <a:t>There are different factors of segmentation that should be given careful consideration. These are not one-size-fits-all, and you should do what is right for your business.</a:t>
            </a:r>
          </a:p>
          <a:p>
            <a:pPr algn="l"/>
            <a:r>
              <a:rPr lang="en-US" sz="2400" b="0" i="0" dirty="0">
                <a:solidFill>
                  <a:srgbClr val="000000"/>
                </a:solidFill>
                <a:effectLst/>
                <a:latin typeface="Calibri" panose="020F0502020204030204" pitchFamily="34" charset="0"/>
                <a:cs typeface="Calibri" panose="020F0502020204030204" pitchFamily="34" charset="0"/>
              </a:rPr>
              <a:t>Customer segmentation can be broken down into two types:</a:t>
            </a:r>
          </a:p>
          <a:p>
            <a:pPr algn="l"/>
            <a:r>
              <a:rPr lang="en-US" sz="2400" b="1" i="0" dirty="0">
                <a:solidFill>
                  <a:srgbClr val="000000"/>
                </a:solidFill>
                <a:effectLst/>
                <a:latin typeface="Calibri" panose="020F0502020204030204" pitchFamily="34" charset="0"/>
                <a:cs typeface="Calibri" panose="020F0502020204030204" pitchFamily="34" charset="0"/>
              </a:rPr>
              <a:t>Segmenting customers based on who they are</a:t>
            </a:r>
          </a:p>
          <a:p>
            <a:pPr algn="l"/>
            <a:r>
              <a:rPr lang="en-US" sz="2400" b="0" i="0" dirty="0">
                <a:solidFill>
                  <a:srgbClr val="000000"/>
                </a:solidFill>
                <a:effectLst/>
                <a:latin typeface="Calibri" panose="020F0502020204030204" pitchFamily="34" charset="0"/>
                <a:cs typeface="Calibri" panose="020F0502020204030204" pitchFamily="34" charset="0"/>
              </a:rPr>
              <a:t>The process of understanding who customers are typically focuses on demographics. This will include factors such as:</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Age</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Geography</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Urbanization – are they city or rural?</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Income</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Relationship status</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Family</a:t>
            </a:r>
          </a:p>
          <a:p>
            <a:pPr algn="l">
              <a:buFont typeface="Arial" panose="020B0604020202020204" pitchFamily="34" charset="0"/>
              <a:buChar char="•"/>
            </a:pPr>
            <a:r>
              <a:rPr lang="en-US" sz="2400" b="0" i="0" dirty="0">
                <a:solidFill>
                  <a:srgbClr val="000000"/>
                </a:solidFill>
                <a:effectLst/>
                <a:latin typeface="Calibri" panose="020F0502020204030204" pitchFamily="34" charset="0"/>
                <a:cs typeface="Calibri" panose="020F0502020204030204" pitchFamily="34" charset="0"/>
              </a:rPr>
              <a:t>Job type</a:t>
            </a:r>
          </a:p>
          <a:p>
            <a:pPr marL="0" indent="0">
              <a:buNone/>
            </a:pPr>
            <a:endParaRPr lang="en-I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60251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596B77-56D2-43F3-B26D-1D9EB6B633EE}"/>
              </a:ext>
            </a:extLst>
          </p:cNvPr>
          <p:cNvSpPr>
            <a:spLocks noGrp="1"/>
          </p:cNvSpPr>
          <p:nvPr>
            <p:ph idx="1"/>
          </p:nvPr>
        </p:nvSpPr>
        <p:spPr>
          <a:xfrm>
            <a:off x="838200" y="952789"/>
            <a:ext cx="10515600" cy="4351338"/>
          </a:xfrm>
        </p:spPr>
        <p:txBody>
          <a:bodyPr>
            <a:noAutofit/>
          </a:bodyPr>
          <a:lstStyle/>
          <a:p>
            <a:pPr algn="l"/>
            <a:r>
              <a:rPr lang="en-US" b="1" i="0" dirty="0">
                <a:solidFill>
                  <a:srgbClr val="000000"/>
                </a:solidFill>
                <a:effectLst/>
                <a:latin typeface="Calibri" panose="020F0502020204030204" pitchFamily="34" charset="0"/>
                <a:cs typeface="Calibri" panose="020F0502020204030204" pitchFamily="34" charset="0"/>
              </a:rPr>
              <a:t>Segmenting customers based on what they do</a:t>
            </a:r>
          </a:p>
          <a:p>
            <a:pPr algn="l"/>
            <a:r>
              <a:rPr lang="en-US" b="0" i="0" dirty="0">
                <a:solidFill>
                  <a:srgbClr val="000000"/>
                </a:solidFill>
                <a:effectLst/>
                <a:latin typeface="Calibri" panose="020F0502020204030204" pitchFamily="34" charset="0"/>
                <a:cs typeface="Calibri" panose="020F0502020204030204" pitchFamily="34" charset="0"/>
              </a:rPr>
              <a:t>You can also segment customers based on how much they spend (share of wallet), how often, and what products (this allows you to see how much you can increase spend). This is more behavior focused.</a:t>
            </a:r>
          </a:p>
          <a:p>
            <a:pPr algn="l"/>
            <a:r>
              <a:rPr lang="en-US" b="0" i="0" dirty="0">
                <a:solidFill>
                  <a:srgbClr val="000000"/>
                </a:solidFill>
                <a:effectLst/>
                <a:latin typeface="Calibri" panose="020F0502020204030204" pitchFamily="34" charset="0"/>
                <a:cs typeface="Calibri" panose="020F0502020204030204" pitchFamily="34" charset="0"/>
              </a:rPr>
              <a:t>Breaking this down even further, behavior can vary and you might want to look to separate as follows:</a:t>
            </a:r>
          </a:p>
          <a:p>
            <a:pPr algn="l">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Basket size</a:t>
            </a:r>
          </a:p>
          <a:p>
            <a:pPr algn="l">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Share of wallet</a:t>
            </a:r>
          </a:p>
          <a:p>
            <a:pPr algn="l">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Tenure (how long they stay with you)</a:t>
            </a:r>
          </a:p>
          <a:p>
            <a:pPr algn="l">
              <a:buFont typeface="Arial" panose="020B0604020202020204" pitchFamily="34" charset="0"/>
              <a:buChar char="•"/>
            </a:pPr>
            <a:r>
              <a:rPr lang="en-US" b="0" i="0" u="none" strike="noStrike" dirty="0" err="1">
                <a:solidFill>
                  <a:srgbClr val="0768DD"/>
                </a:solidFill>
                <a:effectLst/>
                <a:latin typeface="Calibri" panose="020F0502020204030204" pitchFamily="34" charset="0"/>
                <a:cs typeface="Calibri" panose="020F0502020204030204" pitchFamily="34" charset="0"/>
                <a:hlinkClick r:id="rId3"/>
              </a:rPr>
              <a:t>Longterm</a:t>
            </a:r>
            <a:r>
              <a:rPr lang="en-US" b="0" i="0" u="none" strike="noStrike" dirty="0">
                <a:solidFill>
                  <a:srgbClr val="0768DD"/>
                </a:solidFill>
                <a:effectLst/>
                <a:latin typeface="Calibri" panose="020F0502020204030204" pitchFamily="34" charset="0"/>
                <a:cs typeface="Calibri" panose="020F0502020204030204" pitchFamily="34" charset="0"/>
                <a:hlinkClick r:id="rId3"/>
              </a:rPr>
              <a:t> loyalty</a:t>
            </a:r>
            <a:r>
              <a:rPr lang="en-US" b="0" i="0" dirty="0">
                <a:solidFill>
                  <a:srgbClr val="000000"/>
                </a:solidFill>
                <a:effectLst/>
                <a:latin typeface="Calibri" panose="020F0502020204030204" pitchFamily="34" charset="0"/>
                <a:cs typeface="Calibri" panose="020F0502020204030204" pitchFamily="34" charset="0"/>
              </a:rPr>
              <a:t> (a function of share of wallet and tenure)</a:t>
            </a:r>
          </a:p>
          <a:p>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3346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2969</Words>
  <Application>Microsoft Office PowerPoint</Application>
  <PresentationFormat>Widescreen</PresentationFormat>
  <Paragraphs>242</Paragraphs>
  <Slides>36</Slides>
  <Notes>14</Notes>
  <HiddenSlides>9</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Calibri Light</vt:lpstr>
      <vt:lpstr>centra_no2</vt:lpstr>
      <vt:lpstr>Google Sans</vt:lpstr>
      <vt:lpstr>Roboto</vt:lpstr>
      <vt:lpstr>Office Theme</vt:lpstr>
      <vt:lpstr>SELLING SKILLS</vt:lpstr>
      <vt:lpstr>PowerPoint Presentation</vt:lpstr>
      <vt:lpstr>Understand your Customer</vt:lpstr>
      <vt:lpstr>Agenda</vt:lpstr>
      <vt:lpstr>Customer Profiling</vt:lpstr>
      <vt:lpstr>Why profile customers?</vt:lpstr>
      <vt:lpstr>Customer Segmentation</vt:lpstr>
      <vt:lpstr>PowerPoint Presentation</vt:lpstr>
      <vt:lpstr>PowerPoint Presentation</vt:lpstr>
      <vt:lpstr> The five types of market segmentation include: </vt:lpstr>
      <vt:lpstr>PowerPoint Presentation</vt:lpstr>
      <vt:lpstr>Behavioral Segmentation Examples </vt:lpstr>
      <vt:lpstr>PowerPoint Presentation</vt:lpstr>
      <vt:lpstr>Psychographic Segmentation Examples </vt:lpstr>
      <vt:lpstr>PowerPoint Presentation</vt:lpstr>
      <vt:lpstr>Demographic Segmentation Examples </vt:lpstr>
      <vt:lpstr>PowerPoint Presentation</vt:lpstr>
      <vt:lpstr>Geographic Segmentation Examples </vt:lpstr>
      <vt:lpstr>PowerPoint Presentation</vt:lpstr>
      <vt:lpstr>Firmographic Segmentation Examples </vt:lpstr>
      <vt:lpstr>Common Segmentation Mistakes to Avoid </vt:lpstr>
      <vt:lpstr>Customer Profiling</vt:lpstr>
      <vt:lpstr>Acquiring Customers</vt:lpstr>
      <vt:lpstr>Case Study  </vt:lpstr>
      <vt:lpstr>Understand your Customers and their Organization</vt:lpstr>
      <vt:lpstr>Understand your Customer’s Organization</vt:lpstr>
      <vt:lpstr>Know the Rules that Buyers  Play </vt:lpstr>
      <vt:lpstr>Know the Rules that Buyers  Play </vt:lpstr>
      <vt:lpstr>Know the Rules that Buyers  Play </vt:lpstr>
      <vt:lpstr>Identify the agents of change </vt:lpstr>
      <vt:lpstr>Get Access to Authority </vt:lpstr>
      <vt:lpstr>Customer profiles in Finance Context</vt:lpstr>
      <vt:lpstr>5 Types of  Difficult Customers</vt:lpstr>
      <vt:lpstr>PowerPoint Presentation</vt:lpstr>
      <vt:lpstr>Summarize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SKILLS</dc:title>
  <dc:creator>Nithish Poojary</dc:creator>
  <cp:lastModifiedBy>Heena Ansari</cp:lastModifiedBy>
  <cp:revision>6</cp:revision>
  <dcterms:created xsi:type="dcterms:W3CDTF">2019-12-01T09:31:27Z</dcterms:created>
  <dcterms:modified xsi:type="dcterms:W3CDTF">2023-02-21T05:55:58Z</dcterms:modified>
</cp:coreProperties>
</file>