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1470" r:id="rId3"/>
    <p:sldId id="1451" r:id="rId4"/>
    <p:sldId id="1480" r:id="rId5"/>
    <p:sldId id="1481" r:id="rId6"/>
    <p:sldId id="1482" r:id="rId7"/>
    <p:sldId id="1484" r:id="rId8"/>
    <p:sldId id="1485" r:id="rId9"/>
    <p:sldId id="1486" r:id="rId10"/>
    <p:sldId id="1487" r:id="rId11"/>
    <p:sldId id="1488" r:id="rId12"/>
    <p:sldId id="1489" r:id="rId13"/>
    <p:sldId id="1490" r:id="rId14"/>
    <p:sldId id="1491" r:id="rId15"/>
    <p:sldId id="1499" r:id="rId16"/>
    <p:sldId id="1493" r:id="rId17"/>
    <p:sldId id="1494" r:id="rId18"/>
    <p:sldId id="1500" r:id="rId19"/>
    <p:sldId id="619" r:id="rId20"/>
    <p:sldId id="572" r:id="rId21"/>
    <p:sldId id="616" r:id="rId22"/>
    <p:sldId id="610" r:id="rId23"/>
    <p:sldId id="1472" r:id="rId24"/>
    <p:sldId id="1473" r:id="rId25"/>
    <p:sldId id="1475" r:id="rId26"/>
    <p:sldId id="1477" r:id="rId27"/>
    <p:sldId id="1478" r:id="rId28"/>
    <p:sldId id="1459" r:id="rId29"/>
    <p:sldId id="1460" r:id="rId30"/>
    <p:sldId id="1462" r:id="rId31"/>
    <p:sldId id="1463" r:id="rId32"/>
    <p:sldId id="1464" r:id="rId33"/>
    <p:sldId id="1452" r:id="rId34"/>
    <p:sldId id="144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3854" autoAdjust="0"/>
  </p:normalViewPr>
  <p:slideViewPr>
    <p:cSldViewPr snapToGrid="0">
      <p:cViewPr varScale="1">
        <p:scale>
          <a:sx n="43" d="100"/>
          <a:sy n="43" d="100"/>
        </p:scale>
        <p:origin x="15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9ED685-B631-436D-9A96-CF392E9BB4EC}" type="datetimeFigureOut">
              <a:rPr lang="en-IN" smtClean="0"/>
              <a:t>21-02-2023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0F48E7-9F3C-4A73-8D26-BCAB63036C67}" type="slidenum">
              <a:rPr lang="en-IN" smtClean="0"/>
              <a:t>‹#›</a:t>
            </a:fld>
            <a:endParaRPr lang="en-IN"/>
          </a:p>
        </p:txBody>
      </p:sp>
    </p:spTree>
    <p:extLst>
      <p:ext uri="{BB962C8B-B14F-4D97-AF65-F5344CB8AC3E}">
        <p14:creationId xmlns:p14="http://schemas.microsoft.com/office/powerpoint/2010/main" val="59885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enchantingmarketing.com/sensory-words/"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virtualspeech.com/blog/use-your-vocal-toolbox-deliver-impactful-speech"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virtualspeech.com/blog/use-your-vocal-toolbox-deliver-impactful-speech"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youtube.com/watch?v=ivl_Jc_-3fc"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www.youtube.com/watch?v=C64OvZsyrcU"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5</a:t>
            </a:fld>
            <a:endParaRPr lang="en-IN"/>
          </a:p>
        </p:txBody>
      </p:sp>
    </p:spTree>
    <p:extLst>
      <p:ext uri="{BB962C8B-B14F-4D97-AF65-F5344CB8AC3E}">
        <p14:creationId xmlns:p14="http://schemas.microsoft.com/office/powerpoint/2010/main" val="327317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6C6F73"/>
                </a:solidFill>
                <a:effectLst/>
                <a:latin typeface="Work sans" pitchFamily="2" charset="0"/>
              </a:rPr>
              <a:t>Choose </a:t>
            </a:r>
            <a:r>
              <a:rPr lang="en-US" b="1" i="0" dirty="0">
                <a:solidFill>
                  <a:srgbClr val="6C6F73"/>
                </a:solidFill>
                <a:effectLst/>
                <a:latin typeface="Work sans" pitchFamily="2" charset="0"/>
              </a:rPr>
              <a:t>emotional points and topics</a:t>
            </a:r>
            <a:r>
              <a:rPr lang="en-US" b="0" i="0" dirty="0">
                <a:solidFill>
                  <a:srgbClr val="6C6F73"/>
                </a:solidFill>
                <a:effectLst/>
                <a:latin typeface="Work sans" pitchFamily="2" charset="0"/>
              </a:rPr>
              <a:t>, for example "Beat your social anxiety" would trigger more powerful emotions than "Learn how to speak in a group."</a:t>
            </a:r>
          </a:p>
          <a:p>
            <a:pPr algn="l">
              <a:buFont typeface="Arial" panose="020B0604020202020204" pitchFamily="34" charset="0"/>
              <a:buChar char="•"/>
            </a:pPr>
            <a:r>
              <a:rPr lang="en-US" b="0" i="0" dirty="0">
                <a:solidFill>
                  <a:srgbClr val="6C6F73"/>
                </a:solidFill>
                <a:effectLst/>
                <a:latin typeface="Work sans" pitchFamily="2" charset="0"/>
              </a:rPr>
              <a:t>Use </a:t>
            </a:r>
            <a:r>
              <a:rPr lang="en-US" b="1" i="0" dirty="0">
                <a:solidFill>
                  <a:srgbClr val="6C6F73"/>
                </a:solidFill>
                <a:effectLst/>
                <a:latin typeface="Work sans" pitchFamily="2" charset="0"/>
              </a:rPr>
              <a:t>analogies and metaphors</a:t>
            </a:r>
            <a:r>
              <a:rPr lang="en-US" b="0" i="0" dirty="0">
                <a:solidFill>
                  <a:srgbClr val="6C6F73"/>
                </a:solidFill>
                <a:effectLst/>
                <a:latin typeface="Work sans" pitchFamily="2" charset="0"/>
              </a:rPr>
              <a:t> - linking your ideas with something your listeners already know about and feel strongly about can trigger emotional responses. For example, "They are awful" compared to "They are poisonous." This will use the </a:t>
            </a:r>
            <a:r>
              <a:rPr lang="en-US" b="0" i="0" dirty="0" err="1">
                <a:solidFill>
                  <a:srgbClr val="6C6F73"/>
                </a:solidFill>
                <a:effectLst/>
                <a:latin typeface="Work sans" pitchFamily="2" charset="0"/>
              </a:rPr>
              <a:t>customers's</a:t>
            </a:r>
            <a:r>
              <a:rPr lang="en-US" b="0" i="0" dirty="0">
                <a:solidFill>
                  <a:srgbClr val="6C6F73"/>
                </a:solidFill>
                <a:effectLst/>
                <a:latin typeface="Work sans" pitchFamily="2" charset="0"/>
              </a:rPr>
              <a:t> knowledge that poison is bad and therefore this issue needs to be dealt with.</a:t>
            </a:r>
          </a:p>
          <a:p>
            <a:pPr algn="l">
              <a:buFont typeface="Arial" panose="020B0604020202020204" pitchFamily="34" charset="0"/>
              <a:buChar char="•"/>
            </a:pPr>
            <a:r>
              <a:rPr lang="en-US" b="0" i="0" dirty="0">
                <a:solidFill>
                  <a:srgbClr val="6C6F73"/>
                </a:solidFill>
                <a:effectLst/>
                <a:latin typeface="Work sans" pitchFamily="2" charset="0"/>
              </a:rPr>
              <a:t>Use </a:t>
            </a:r>
            <a:r>
              <a:rPr lang="en-US" b="1" i="0" dirty="0">
                <a:solidFill>
                  <a:srgbClr val="6C6F73"/>
                </a:solidFill>
                <a:effectLst/>
                <a:latin typeface="Work sans" pitchFamily="2" charset="0"/>
              </a:rPr>
              <a:t>emotionally charged words</a:t>
            </a:r>
            <a:r>
              <a:rPr lang="en-US" b="0" i="0" dirty="0">
                <a:solidFill>
                  <a:srgbClr val="6C6F73"/>
                </a:solidFill>
                <a:effectLst/>
                <a:latin typeface="Work sans" pitchFamily="2" charset="0"/>
              </a:rPr>
              <a:t>, for example, say "This kitchen roll is a life-saver" rather than "This kitchen roll is great". Another way to make a statement more emotional is to use </a:t>
            </a:r>
            <a:r>
              <a:rPr lang="en-US" b="0" i="0" u="none" strike="noStrike" dirty="0">
                <a:solidFill>
                  <a:srgbClr val="2595FF"/>
                </a:solidFill>
                <a:effectLst/>
                <a:latin typeface="Work sans" pitchFamily="2" charset="0"/>
                <a:hlinkClick r:id="rId3"/>
              </a:rPr>
              <a:t>vivid and sensory words</a:t>
            </a:r>
            <a:r>
              <a:rPr lang="en-US" b="0" i="0" dirty="0">
                <a:solidFill>
                  <a:srgbClr val="6C6F73"/>
                </a:solidFill>
                <a:effectLst/>
                <a:latin typeface="Work sans" pitchFamily="2" charset="0"/>
              </a:rPr>
              <a:t> which allow the customers to experience the emotion. For instance, "The smell of your grandparents' house" will increase the recollection of hopefully warm memories, and therefore will trigger certain emotions.</a:t>
            </a:r>
          </a:p>
          <a:p>
            <a:pPr algn="l">
              <a:buFont typeface="Arial" panose="020B0604020202020204" pitchFamily="34" charset="0"/>
              <a:buChar char="•"/>
            </a:pPr>
            <a:r>
              <a:rPr lang="en-US" b="0" i="0" dirty="0">
                <a:solidFill>
                  <a:srgbClr val="6C6F73"/>
                </a:solidFill>
                <a:effectLst/>
                <a:latin typeface="Work sans" pitchFamily="2" charset="0"/>
              </a:rPr>
              <a:t>Ensure that </a:t>
            </a:r>
            <a:r>
              <a:rPr lang="en-US" b="1" i="0" dirty="0">
                <a:solidFill>
                  <a:srgbClr val="6C6F73"/>
                </a:solidFill>
                <a:effectLst/>
                <a:latin typeface="Work sans" pitchFamily="2" charset="0"/>
              </a:rPr>
              <a:t>the emotion you want to induce is suitable for the context</a:t>
            </a:r>
            <a:r>
              <a:rPr lang="en-US" b="0" i="0" dirty="0">
                <a:solidFill>
                  <a:srgbClr val="6C6F73"/>
                </a:solidFill>
                <a:effectLst/>
                <a:latin typeface="Work sans" pitchFamily="2" charset="0"/>
              </a:rPr>
              <a:t>:</a:t>
            </a:r>
          </a:p>
          <a:p>
            <a:pPr marL="742950" lvl="1" indent="-285750" algn="l">
              <a:buFont typeface="Arial" panose="020B0604020202020204" pitchFamily="34" charset="0"/>
              <a:buChar char="•"/>
            </a:pPr>
            <a:r>
              <a:rPr lang="en-US" b="0" i="0" dirty="0">
                <a:solidFill>
                  <a:srgbClr val="6C6F73"/>
                </a:solidFill>
                <a:effectLst/>
                <a:latin typeface="Work sans" pitchFamily="2" charset="0"/>
              </a:rPr>
              <a:t>Positive emotions, such as joy, should be linked with your claims.</a:t>
            </a:r>
          </a:p>
          <a:p>
            <a:pPr marL="742950" lvl="1" indent="-285750" algn="l">
              <a:buFont typeface="Arial" panose="020B0604020202020204" pitchFamily="34" charset="0"/>
              <a:buChar char="•"/>
            </a:pPr>
            <a:r>
              <a:rPr lang="en-US" b="0" i="0" dirty="0">
                <a:solidFill>
                  <a:srgbClr val="6C6F73"/>
                </a:solidFill>
                <a:effectLst/>
                <a:latin typeface="Work sans" pitchFamily="2" charset="0"/>
              </a:rPr>
              <a:t>Negative emotions, such as anger, should be linked to your rival's claims.</a:t>
            </a:r>
          </a:p>
          <a:p>
            <a:pPr algn="l">
              <a:buFont typeface="Arial" panose="020B0604020202020204" pitchFamily="34" charset="0"/>
              <a:buChar char="•"/>
            </a:pPr>
            <a:r>
              <a:rPr lang="en-US" b="0" i="0" dirty="0">
                <a:solidFill>
                  <a:srgbClr val="6C6F73"/>
                </a:solidFill>
                <a:effectLst/>
                <a:latin typeface="Work sans" pitchFamily="2" charset="0"/>
              </a:rPr>
              <a:t>Using </a:t>
            </a:r>
            <a:r>
              <a:rPr lang="en-US" b="1" i="0" dirty="0" err="1">
                <a:solidFill>
                  <a:srgbClr val="6C6F73"/>
                </a:solidFill>
                <a:effectLst/>
                <a:latin typeface="Work sans" pitchFamily="2" charset="0"/>
              </a:rPr>
              <a:t>humour</a:t>
            </a:r>
            <a:r>
              <a:rPr lang="en-US" b="0" i="0" dirty="0">
                <a:solidFill>
                  <a:srgbClr val="6C6F73"/>
                </a:solidFill>
                <a:effectLst/>
                <a:latin typeface="Work sans" pitchFamily="2" charset="0"/>
              </a:rPr>
              <a:t> increases the likelihood that the customers are enjoying themselves and so they are more likely to like you and listen to you.</a:t>
            </a:r>
          </a:p>
          <a:p>
            <a:pPr algn="l">
              <a:buFont typeface="Arial" panose="020B0604020202020204" pitchFamily="34" charset="0"/>
              <a:buChar char="•"/>
            </a:pPr>
            <a:r>
              <a:rPr lang="en-US" b="1" i="0" dirty="0">
                <a:solidFill>
                  <a:srgbClr val="6C6F73"/>
                </a:solidFill>
                <a:effectLst/>
                <a:latin typeface="Work sans" pitchFamily="2" charset="0"/>
              </a:rPr>
              <a:t>Visual aids</a:t>
            </a:r>
            <a:r>
              <a:rPr lang="en-US" b="0" i="0" dirty="0">
                <a:solidFill>
                  <a:srgbClr val="6C6F73"/>
                </a:solidFill>
                <a:effectLst/>
                <a:latin typeface="Work sans" pitchFamily="2" charset="0"/>
              </a:rPr>
              <a:t> can sometimes be more powerful than words, for example, showing an image of a scared small child will have more impact than saying that children are often victims of domestic violence.</a:t>
            </a:r>
          </a:p>
          <a:p>
            <a:pPr algn="l">
              <a:buFont typeface="Arial" panose="020B0604020202020204" pitchFamily="34" charset="0"/>
              <a:buChar char="•"/>
            </a:pPr>
            <a:r>
              <a:rPr lang="en-US" b="1" i="0" dirty="0">
                <a:solidFill>
                  <a:srgbClr val="6C6F73"/>
                </a:solidFill>
                <a:effectLst/>
                <a:latin typeface="Work sans" pitchFamily="2" charset="0"/>
              </a:rPr>
              <a:t>Research your customers</a:t>
            </a:r>
            <a:r>
              <a:rPr lang="en-US" b="0" i="0" dirty="0">
                <a:solidFill>
                  <a:srgbClr val="6C6F73"/>
                </a:solidFill>
                <a:effectLst/>
                <a:latin typeface="Work sans" pitchFamily="2" charset="0"/>
              </a:rPr>
              <a:t> and find out what their shared values are. Target these values and beliefs because they are strongly associated to emotions.</a:t>
            </a:r>
          </a:p>
          <a:p>
            <a:pPr algn="l">
              <a:buFont typeface="Arial" panose="020B0604020202020204" pitchFamily="34" charset="0"/>
              <a:buChar char="•"/>
            </a:pPr>
            <a:r>
              <a:rPr lang="en-US" b="1" i="0" dirty="0">
                <a:solidFill>
                  <a:srgbClr val="6C6F73"/>
                </a:solidFill>
                <a:effectLst/>
                <a:latin typeface="Work sans" pitchFamily="2" charset="0"/>
              </a:rPr>
              <a:t>Storytelling</a:t>
            </a:r>
            <a:r>
              <a:rPr lang="en-US" b="0" i="0" dirty="0">
                <a:solidFill>
                  <a:srgbClr val="6C6F73"/>
                </a:solidFill>
                <a:effectLst/>
                <a:latin typeface="Work sans" pitchFamily="2" charset="0"/>
              </a:rPr>
              <a:t> is a quick way to form an emotional connection. It's often used to link a part of a key message with an emotional response - you'll be familiar with seeing this in adverts asking for charity donations.</a:t>
            </a:r>
          </a:p>
          <a:p>
            <a:pPr algn="l">
              <a:buFont typeface="Arial" panose="020B0604020202020204" pitchFamily="34" charset="0"/>
              <a:buChar char="•"/>
            </a:pPr>
            <a:r>
              <a:rPr lang="en-US" b="1" i="0" dirty="0">
                <a:solidFill>
                  <a:srgbClr val="6C6F73"/>
                </a:solidFill>
                <a:effectLst/>
                <a:latin typeface="Work sans" pitchFamily="2" charset="0"/>
              </a:rPr>
              <a:t>Match what you're saying with your body language</a:t>
            </a:r>
            <a:r>
              <a:rPr lang="en-US" b="0" i="0" dirty="0">
                <a:solidFill>
                  <a:srgbClr val="6C6F73"/>
                </a:solidFill>
                <a:effectLst/>
                <a:latin typeface="Work sans" pitchFamily="2" charset="0"/>
              </a:rPr>
              <a:t>, face and eyes. People often mirror emotions so by matching your body language with your words you increase the chances of triggering the desired emotions.</a:t>
            </a:r>
          </a:p>
          <a:p>
            <a:pPr algn="l">
              <a:buFont typeface="Arial" panose="020B0604020202020204" pitchFamily="34" charset="0"/>
              <a:buChar char="•"/>
            </a:pPr>
            <a:r>
              <a:rPr lang="en-US" b="0" i="0" dirty="0">
                <a:solidFill>
                  <a:srgbClr val="6C6F73"/>
                </a:solidFill>
                <a:effectLst/>
                <a:latin typeface="Work sans" pitchFamily="2" charset="0"/>
              </a:rPr>
              <a:t>Also </a:t>
            </a:r>
            <a:r>
              <a:rPr lang="en-US" b="1" i="0" dirty="0">
                <a:solidFill>
                  <a:srgbClr val="6C6F73"/>
                </a:solidFill>
                <a:effectLst/>
                <a:latin typeface="Work sans" pitchFamily="2" charset="0"/>
              </a:rPr>
              <a:t>match your voice to your words</a:t>
            </a:r>
            <a:r>
              <a:rPr lang="en-US" b="0" i="0" dirty="0">
                <a:solidFill>
                  <a:srgbClr val="6C6F73"/>
                </a:solidFill>
                <a:effectLst/>
                <a:latin typeface="Work sans" pitchFamily="2" charset="0"/>
              </a:rPr>
              <a:t>, for example, if you want to show sadness </a:t>
            </a:r>
            <a:r>
              <a:rPr lang="en-US" b="0" i="0" u="none" strike="noStrike" dirty="0">
                <a:solidFill>
                  <a:srgbClr val="2595FF"/>
                </a:solidFill>
                <a:effectLst/>
                <a:latin typeface="Work sans" pitchFamily="2" charset="0"/>
                <a:hlinkClick r:id="rId4"/>
              </a:rPr>
              <a:t>speak in a soft voice</a:t>
            </a:r>
            <a:r>
              <a:rPr lang="en-US" b="0" i="0" dirty="0">
                <a:solidFill>
                  <a:srgbClr val="6C6F73"/>
                </a:solidFill>
                <a:effectLst/>
                <a:latin typeface="Work sans" pitchFamily="2" charset="0"/>
              </a:rPr>
              <a:t>, if you want to show excitement then increase your pace etc.</a:t>
            </a:r>
          </a:p>
          <a:p>
            <a:pPr algn="l">
              <a:buFont typeface="Arial" panose="020B0604020202020204" pitchFamily="34" charset="0"/>
              <a:buChar char="•"/>
            </a:pPr>
            <a:r>
              <a:rPr lang="en-US" b="1" i="0" dirty="0">
                <a:solidFill>
                  <a:srgbClr val="6C6F73"/>
                </a:solidFill>
                <a:effectLst/>
                <a:latin typeface="Work sans" pitchFamily="2" charset="0"/>
              </a:rPr>
              <a:t>Stand as close as you can to the customers</a:t>
            </a:r>
            <a:r>
              <a:rPr lang="en-US" b="0" i="0" dirty="0">
                <a:solidFill>
                  <a:srgbClr val="6C6F73"/>
                </a:solidFill>
                <a:effectLst/>
                <a:latin typeface="Work sans" pitchFamily="2" charset="0"/>
              </a:rPr>
              <a:t> so the speech feels more personal - don't hide behind the computer screen.</a:t>
            </a:r>
          </a:p>
          <a:p>
            <a:pPr algn="l">
              <a:buFont typeface="Arial" panose="020B0604020202020204" pitchFamily="34" charset="0"/>
              <a:buChar char="•"/>
            </a:pPr>
            <a:r>
              <a:rPr lang="en-US" b="1" i="0" dirty="0">
                <a:solidFill>
                  <a:srgbClr val="6C6F73"/>
                </a:solidFill>
                <a:effectLst/>
                <a:latin typeface="Work sans" pitchFamily="2" charset="0"/>
              </a:rPr>
              <a:t>Use words that carry suitable connotations</a:t>
            </a:r>
            <a:r>
              <a:rPr lang="en-US" b="0" i="0" dirty="0">
                <a:solidFill>
                  <a:srgbClr val="6C6F73"/>
                </a:solidFill>
                <a:effectLst/>
                <a:latin typeface="Work sans" pitchFamily="2" charset="0"/>
              </a:rPr>
              <a:t>, for example, if you asked a group of men whether they would like to be called "tall", "lanky" or "big". Even though the words have essentially the same meaning, the men are more likely to choose the word that has the most positive connotation, in this case the word "tall".</a:t>
            </a:r>
          </a:p>
          <a:p>
            <a:pPr algn="l">
              <a:buFont typeface="Arial" panose="020B0604020202020204" pitchFamily="34" charset="0"/>
              <a:buChar char="•"/>
            </a:pPr>
            <a:r>
              <a:rPr lang="en-US" b="0" i="0" dirty="0">
                <a:solidFill>
                  <a:srgbClr val="6C6F73"/>
                </a:solidFill>
                <a:effectLst/>
                <a:latin typeface="Work sans" pitchFamily="2" charset="0"/>
              </a:rPr>
              <a:t>If you have accidentally </a:t>
            </a:r>
            <a:r>
              <a:rPr lang="en-US" b="1" i="0" dirty="0">
                <a:solidFill>
                  <a:srgbClr val="6C6F73"/>
                </a:solidFill>
                <a:effectLst/>
                <a:latin typeface="Work sans" pitchFamily="2" charset="0"/>
              </a:rPr>
              <a:t>caused a negative emotion find out why and </a:t>
            </a:r>
            <a:r>
              <a:rPr lang="en-US" b="1" i="0" dirty="0" err="1">
                <a:solidFill>
                  <a:srgbClr val="6C6F73"/>
                </a:solidFill>
                <a:effectLst/>
                <a:latin typeface="Work sans" pitchFamily="2" charset="0"/>
              </a:rPr>
              <a:t>apologise</a:t>
            </a:r>
            <a:r>
              <a:rPr lang="en-US" b="0" i="0" dirty="0">
                <a:solidFill>
                  <a:srgbClr val="6C6F73"/>
                </a:solidFill>
                <a:effectLst/>
                <a:latin typeface="Work sans" pitchFamily="2" charset="0"/>
              </a:rPr>
              <a:t>. For example, perhaps there have been severe interpersonal conflicts that you were unaware of and a joke you made upset customers members.</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14</a:t>
            </a:fld>
            <a:endParaRPr lang="en-IN"/>
          </a:p>
        </p:txBody>
      </p:sp>
    </p:spTree>
    <p:extLst>
      <p:ext uri="{BB962C8B-B14F-4D97-AF65-F5344CB8AC3E}">
        <p14:creationId xmlns:p14="http://schemas.microsoft.com/office/powerpoint/2010/main" val="615307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6C6F73"/>
                </a:solidFill>
                <a:effectLst/>
                <a:latin typeface="Work sans" pitchFamily="2" charset="0"/>
              </a:rPr>
              <a:t>Using </a:t>
            </a:r>
            <a:r>
              <a:rPr lang="en-US" b="1" i="0" dirty="0" err="1">
                <a:solidFill>
                  <a:srgbClr val="6C6F73"/>
                </a:solidFill>
                <a:effectLst/>
                <a:latin typeface="Work sans" pitchFamily="2" charset="0"/>
              </a:rPr>
              <a:t>humour</a:t>
            </a:r>
            <a:r>
              <a:rPr lang="en-US" b="0" i="0" dirty="0">
                <a:solidFill>
                  <a:srgbClr val="6C6F73"/>
                </a:solidFill>
                <a:effectLst/>
                <a:latin typeface="Work sans" pitchFamily="2" charset="0"/>
              </a:rPr>
              <a:t> increases the likelihood that the customers are enjoying themselves and so they are more likely to like you and listen to you.</a:t>
            </a:r>
          </a:p>
          <a:p>
            <a:pPr algn="l">
              <a:buFont typeface="Arial" panose="020B0604020202020204" pitchFamily="34" charset="0"/>
              <a:buChar char="•"/>
            </a:pPr>
            <a:r>
              <a:rPr lang="en-US" b="1" i="0" dirty="0">
                <a:solidFill>
                  <a:srgbClr val="6C6F73"/>
                </a:solidFill>
                <a:effectLst/>
                <a:latin typeface="Work sans" pitchFamily="2" charset="0"/>
              </a:rPr>
              <a:t>Visual aids</a:t>
            </a:r>
            <a:r>
              <a:rPr lang="en-US" b="0" i="0" dirty="0">
                <a:solidFill>
                  <a:srgbClr val="6C6F73"/>
                </a:solidFill>
                <a:effectLst/>
                <a:latin typeface="Work sans" pitchFamily="2" charset="0"/>
              </a:rPr>
              <a:t> can sometimes be more powerful than words, for example, showing an image of a scared small child will have more impact than saying that children are often victims of domestic violence.</a:t>
            </a:r>
          </a:p>
          <a:p>
            <a:pPr algn="l">
              <a:buFont typeface="Arial" panose="020B0604020202020204" pitchFamily="34" charset="0"/>
              <a:buChar char="•"/>
            </a:pPr>
            <a:r>
              <a:rPr lang="en-US" b="1" i="0" dirty="0">
                <a:solidFill>
                  <a:srgbClr val="6C6F73"/>
                </a:solidFill>
                <a:effectLst/>
                <a:latin typeface="Work sans" pitchFamily="2" charset="0"/>
              </a:rPr>
              <a:t>Research your customers</a:t>
            </a:r>
            <a:r>
              <a:rPr lang="en-US" b="0" i="0" dirty="0">
                <a:solidFill>
                  <a:srgbClr val="6C6F73"/>
                </a:solidFill>
                <a:effectLst/>
                <a:latin typeface="Work sans" pitchFamily="2" charset="0"/>
              </a:rPr>
              <a:t> and find out what their shared values are. Target these values and beliefs because they are strongly associated to emotions.</a:t>
            </a:r>
          </a:p>
          <a:p>
            <a:pPr algn="l">
              <a:buFont typeface="Arial" panose="020B0604020202020204" pitchFamily="34" charset="0"/>
              <a:buChar char="•"/>
            </a:pPr>
            <a:r>
              <a:rPr lang="en-US" b="1" i="0" dirty="0">
                <a:solidFill>
                  <a:srgbClr val="6C6F73"/>
                </a:solidFill>
                <a:effectLst/>
                <a:latin typeface="Work sans" pitchFamily="2" charset="0"/>
              </a:rPr>
              <a:t>Storytelling</a:t>
            </a:r>
            <a:r>
              <a:rPr lang="en-US" b="0" i="0" dirty="0">
                <a:solidFill>
                  <a:srgbClr val="6C6F73"/>
                </a:solidFill>
                <a:effectLst/>
                <a:latin typeface="Work sans" pitchFamily="2" charset="0"/>
              </a:rPr>
              <a:t> is a quick way to form an emotional connection. It's often used to link a part of a key message with an emotional response - you'll be familiar with seeing this in adverts asking for charity donations.</a:t>
            </a:r>
          </a:p>
          <a:p>
            <a:pPr algn="l">
              <a:buFont typeface="Arial" panose="020B0604020202020204" pitchFamily="34" charset="0"/>
              <a:buChar char="•"/>
            </a:pPr>
            <a:r>
              <a:rPr lang="en-US" b="1" i="0" dirty="0">
                <a:solidFill>
                  <a:srgbClr val="6C6F73"/>
                </a:solidFill>
                <a:effectLst/>
                <a:latin typeface="Work sans" pitchFamily="2" charset="0"/>
              </a:rPr>
              <a:t>Match what you're saying with your body language</a:t>
            </a:r>
            <a:r>
              <a:rPr lang="en-US" b="0" i="0" dirty="0">
                <a:solidFill>
                  <a:srgbClr val="6C6F73"/>
                </a:solidFill>
                <a:effectLst/>
                <a:latin typeface="Work sans" pitchFamily="2" charset="0"/>
              </a:rPr>
              <a:t>, face and eyes. People often mirror emotions so by matching your body language with your words you increase the chances of triggering the desired emotions.</a:t>
            </a:r>
          </a:p>
          <a:p>
            <a:pPr algn="l">
              <a:buFont typeface="Arial" panose="020B0604020202020204" pitchFamily="34" charset="0"/>
              <a:buChar char="•"/>
            </a:pPr>
            <a:r>
              <a:rPr lang="en-US" b="0" i="0" dirty="0">
                <a:solidFill>
                  <a:srgbClr val="6C6F73"/>
                </a:solidFill>
                <a:effectLst/>
                <a:latin typeface="Work sans" pitchFamily="2" charset="0"/>
              </a:rPr>
              <a:t>Also </a:t>
            </a:r>
            <a:r>
              <a:rPr lang="en-US" b="1" i="0" dirty="0">
                <a:solidFill>
                  <a:srgbClr val="6C6F73"/>
                </a:solidFill>
                <a:effectLst/>
                <a:latin typeface="Work sans" pitchFamily="2" charset="0"/>
              </a:rPr>
              <a:t>match your voice to your words</a:t>
            </a:r>
            <a:r>
              <a:rPr lang="en-US" b="0" i="0" dirty="0">
                <a:solidFill>
                  <a:srgbClr val="6C6F73"/>
                </a:solidFill>
                <a:effectLst/>
                <a:latin typeface="Work sans" pitchFamily="2" charset="0"/>
              </a:rPr>
              <a:t>, for example, if you want to show sadness </a:t>
            </a:r>
            <a:r>
              <a:rPr lang="en-US" b="0" i="0" u="none" strike="noStrike" dirty="0">
                <a:solidFill>
                  <a:srgbClr val="2595FF"/>
                </a:solidFill>
                <a:effectLst/>
                <a:latin typeface="Work sans" pitchFamily="2" charset="0"/>
                <a:hlinkClick r:id="rId3"/>
              </a:rPr>
              <a:t>speak in a soft voice</a:t>
            </a:r>
            <a:r>
              <a:rPr lang="en-US" b="0" i="0" dirty="0">
                <a:solidFill>
                  <a:srgbClr val="6C6F73"/>
                </a:solidFill>
                <a:effectLst/>
                <a:latin typeface="Work sans" pitchFamily="2" charset="0"/>
              </a:rPr>
              <a:t>, if you want to show excitement then increase your pace etc.</a:t>
            </a:r>
          </a:p>
          <a:p>
            <a:pPr algn="l">
              <a:buFont typeface="Arial" panose="020B0604020202020204" pitchFamily="34" charset="0"/>
              <a:buChar char="•"/>
            </a:pPr>
            <a:r>
              <a:rPr lang="en-US" b="1" i="0" dirty="0">
                <a:solidFill>
                  <a:srgbClr val="6C6F73"/>
                </a:solidFill>
                <a:effectLst/>
                <a:latin typeface="Work sans" pitchFamily="2" charset="0"/>
              </a:rPr>
              <a:t>Stand as close as you can to the customers</a:t>
            </a:r>
            <a:r>
              <a:rPr lang="en-US" b="0" i="0" dirty="0">
                <a:solidFill>
                  <a:srgbClr val="6C6F73"/>
                </a:solidFill>
                <a:effectLst/>
                <a:latin typeface="Work sans" pitchFamily="2" charset="0"/>
              </a:rPr>
              <a:t> so the speech feels more personal - don't hide behind the computer screen.</a:t>
            </a:r>
          </a:p>
          <a:p>
            <a:pPr algn="l">
              <a:buFont typeface="Arial" panose="020B0604020202020204" pitchFamily="34" charset="0"/>
              <a:buChar char="•"/>
            </a:pPr>
            <a:r>
              <a:rPr lang="en-US" b="1" i="0" dirty="0">
                <a:solidFill>
                  <a:srgbClr val="6C6F73"/>
                </a:solidFill>
                <a:effectLst/>
                <a:latin typeface="Work sans" pitchFamily="2" charset="0"/>
              </a:rPr>
              <a:t>Use words that carry suitable connotations</a:t>
            </a:r>
            <a:r>
              <a:rPr lang="en-US" b="0" i="0" dirty="0">
                <a:solidFill>
                  <a:srgbClr val="6C6F73"/>
                </a:solidFill>
                <a:effectLst/>
                <a:latin typeface="Work sans" pitchFamily="2" charset="0"/>
              </a:rPr>
              <a:t>, for example, if you asked a group of men whether they would like to be called "tall", "lanky" or "big". Even though the words have essentially the same meaning, the men are more likely to choose the word that has the most positive connotation, in this case the word "tall".</a:t>
            </a:r>
          </a:p>
          <a:p>
            <a:pPr algn="l">
              <a:buFont typeface="Arial" panose="020B0604020202020204" pitchFamily="34" charset="0"/>
              <a:buChar char="•"/>
            </a:pPr>
            <a:r>
              <a:rPr lang="en-US" b="0" i="0" dirty="0">
                <a:solidFill>
                  <a:srgbClr val="6C6F73"/>
                </a:solidFill>
                <a:effectLst/>
                <a:latin typeface="Work sans" pitchFamily="2" charset="0"/>
              </a:rPr>
              <a:t>If you have accidentally </a:t>
            </a:r>
            <a:r>
              <a:rPr lang="en-US" b="1" i="0" dirty="0">
                <a:solidFill>
                  <a:srgbClr val="6C6F73"/>
                </a:solidFill>
                <a:effectLst/>
                <a:latin typeface="Work sans" pitchFamily="2" charset="0"/>
              </a:rPr>
              <a:t>caused a negative emotion find out why and </a:t>
            </a:r>
            <a:r>
              <a:rPr lang="en-US" b="1" i="0" dirty="0" err="1">
                <a:solidFill>
                  <a:srgbClr val="6C6F73"/>
                </a:solidFill>
                <a:effectLst/>
                <a:latin typeface="Work sans" pitchFamily="2" charset="0"/>
              </a:rPr>
              <a:t>apologise</a:t>
            </a:r>
            <a:r>
              <a:rPr lang="en-US" b="0" i="0" dirty="0">
                <a:solidFill>
                  <a:srgbClr val="6C6F73"/>
                </a:solidFill>
                <a:effectLst/>
                <a:latin typeface="Work sans" pitchFamily="2" charset="0"/>
              </a:rPr>
              <a:t>. For example, perhaps there have been severe interpersonal conflicts that you were unaware of and a joke you made upset customers members.</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15</a:t>
            </a:fld>
            <a:endParaRPr lang="en-IN"/>
          </a:p>
        </p:txBody>
      </p:sp>
    </p:spTree>
    <p:extLst>
      <p:ext uri="{BB962C8B-B14F-4D97-AF65-F5344CB8AC3E}">
        <p14:creationId xmlns:p14="http://schemas.microsoft.com/office/powerpoint/2010/main" val="803204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4073054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394918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IN" dirty="0"/>
          </a:p>
        </p:txBody>
      </p:sp>
    </p:spTree>
    <p:extLst>
      <p:ext uri="{BB962C8B-B14F-4D97-AF65-F5344CB8AC3E}">
        <p14:creationId xmlns:p14="http://schemas.microsoft.com/office/powerpoint/2010/main" val="3164450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hlinkClick r:id="rId3"/>
              </a:rPr>
              <a:t>Telecalling</a:t>
            </a:r>
            <a:r>
              <a:rPr lang="en-US" dirty="0">
                <a:hlinkClick r:id="rId3"/>
              </a:rPr>
              <a:t> </a:t>
            </a:r>
            <a:r>
              <a:rPr lang="en-US" dirty="0" err="1">
                <a:hlinkClick r:id="rId3"/>
              </a:rPr>
              <a:t>Servicing_Balance</a:t>
            </a:r>
            <a:r>
              <a:rPr lang="en-US" dirty="0">
                <a:hlinkClick r:id="rId3"/>
              </a:rPr>
              <a:t> </a:t>
            </a:r>
            <a:r>
              <a:rPr lang="en-US" dirty="0" err="1">
                <a:hlinkClick r:id="rId3"/>
              </a:rPr>
              <a:t>Enquiry_English</a:t>
            </a:r>
            <a:r>
              <a:rPr lang="en-US" dirty="0">
                <a:hlinkClick r:id="rId3"/>
              </a:rPr>
              <a:t> – YouTube</a:t>
            </a:r>
            <a:r>
              <a:rPr lang="en-US" dirty="0"/>
              <a:t> – Tele Servicing</a:t>
            </a:r>
          </a:p>
          <a:p>
            <a:r>
              <a:rPr lang="en-US" dirty="0">
                <a:hlinkClick r:id="rId4"/>
              </a:rPr>
              <a:t>Taking an </a:t>
            </a:r>
            <a:r>
              <a:rPr lang="en-US" dirty="0" err="1">
                <a:hlinkClick r:id="rId4"/>
              </a:rPr>
              <a:t>Appointment_NBFC_Hindi</a:t>
            </a:r>
            <a:r>
              <a:rPr lang="en-US" dirty="0">
                <a:hlinkClick r:id="rId4"/>
              </a:rPr>
              <a:t> – YouTube</a:t>
            </a:r>
            <a:r>
              <a:rPr lang="en-US" dirty="0"/>
              <a:t> – Tele-Calling to fix an appointment</a:t>
            </a:r>
            <a:endParaRPr lang="en-IN" dirty="0"/>
          </a:p>
        </p:txBody>
      </p:sp>
    </p:spTree>
    <p:extLst>
      <p:ext uri="{BB962C8B-B14F-4D97-AF65-F5344CB8AC3E}">
        <p14:creationId xmlns:p14="http://schemas.microsoft.com/office/powerpoint/2010/main" val="3171808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23</a:t>
            </a:fld>
            <a:endParaRPr lang="en-IN"/>
          </a:p>
        </p:txBody>
      </p:sp>
    </p:spTree>
    <p:extLst>
      <p:ext uri="{BB962C8B-B14F-4D97-AF65-F5344CB8AC3E}">
        <p14:creationId xmlns:p14="http://schemas.microsoft.com/office/powerpoint/2010/main" val="1216205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shut up </a:t>
            </a:r>
            <a:r>
              <a:rPr lang="en-US" dirty="0"/>
              <a:t>– </a:t>
            </a:r>
            <a:r>
              <a:rPr lang="en-IN" dirty="0"/>
              <a:t>Immediately after asking for business keep control of your mouth and try not to </a:t>
            </a:r>
            <a:r>
              <a:rPr lang="en-IN" dirty="0" err="1"/>
              <a:t>sa</a:t>
            </a:r>
            <a:r>
              <a:rPr lang="en-US" dirty="0"/>
              <a:t>y</a:t>
            </a:r>
            <a:r>
              <a:rPr lang="en-IN" dirty="0"/>
              <a:t> very much until the signature is on the contract </a:t>
            </a:r>
            <a:endParaRPr lang="en-US" dirty="0"/>
          </a:p>
          <a:p>
            <a:r>
              <a:rPr lang="en-IN" dirty="0"/>
              <a:t>say thank you </a:t>
            </a:r>
            <a:r>
              <a:rPr lang="en-US" dirty="0"/>
              <a:t>– </a:t>
            </a:r>
            <a:r>
              <a:rPr lang="en-IN" dirty="0"/>
              <a:t>don't forget to say thank you for the trust the buyer has put in you and your company remind the customer that you intend to make every effort to make sure you won't let them down this is part of that an hand holding exercise we discussed previously apart from being simple good manners </a:t>
            </a:r>
            <a:endParaRPr lang="en-US" dirty="0"/>
          </a:p>
          <a:p>
            <a:r>
              <a:rPr lang="en-IN" dirty="0"/>
              <a:t>stay engaged </a:t>
            </a:r>
            <a:r>
              <a:rPr lang="en-US" dirty="0"/>
              <a:t>– </a:t>
            </a:r>
            <a:r>
              <a:rPr lang="en-IN" dirty="0"/>
              <a:t>Too many sales people tend to handover the full fill meant of an order to Cali so they can concentrate on sale but stay in touch the delivery process</a:t>
            </a:r>
            <a:r>
              <a:rPr lang="en-US" dirty="0"/>
              <a:t> </a:t>
            </a:r>
            <a:r>
              <a:rPr lang="en-IN" dirty="0"/>
              <a:t>You well reap the benefits and the respect of the customer </a:t>
            </a:r>
            <a:endParaRPr lang="en-US" dirty="0"/>
          </a:p>
          <a:p>
            <a:r>
              <a:rPr lang="en-IN" dirty="0"/>
              <a:t>create next sale </a:t>
            </a:r>
            <a:r>
              <a:rPr lang="en-US" dirty="0"/>
              <a:t>– </a:t>
            </a:r>
            <a:r>
              <a:rPr lang="en-IN" dirty="0"/>
              <a:t>immediately after making the sale you can start setting up the conditions for the next one use your new customers commitment and interest in you to build some new contacts particularly at more senior levels and publicise your success elsewhere within the customers organization </a:t>
            </a:r>
            <a:endParaRPr lang="en-US" dirty="0"/>
          </a:p>
          <a:p>
            <a:r>
              <a:rPr lang="en-IN" dirty="0" err="1"/>
              <a:t>Referrrals</a:t>
            </a:r>
            <a:r>
              <a:rPr lang="en-IN" dirty="0"/>
              <a:t> </a:t>
            </a:r>
            <a:r>
              <a:rPr lang="en-US" dirty="0"/>
              <a:t>– </a:t>
            </a:r>
            <a:r>
              <a:rPr lang="en-IN" dirty="0"/>
              <a:t>one of the most effective ways of finding new business leads is to ask a new customer  whom they would approach if they woke up tomorrow morning and found they were doing your job</a:t>
            </a:r>
            <a:r>
              <a:rPr lang="en-US" dirty="0"/>
              <a:t>. </a:t>
            </a:r>
            <a:r>
              <a:rPr lang="en-IN" dirty="0"/>
              <a:t>ask them for at least one name in their Business Network who might be interested in what you can offer </a:t>
            </a:r>
          </a:p>
        </p:txBody>
      </p:sp>
      <p:sp>
        <p:nvSpPr>
          <p:cNvPr id="4" name="Slide Number Placeholder 3"/>
          <p:cNvSpPr>
            <a:spLocks noGrp="1"/>
          </p:cNvSpPr>
          <p:nvPr>
            <p:ph type="sldNum" sz="quarter" idx="5"/>
          </p:nvPr>
        </p:nvSpPr>
        <p:spPr/>
        <p:txBody>
          <a:bodyPr/>
          <a:lstStyle/>
          <a:p>
            <a:fld id="{0C0F48E7-9F3C-4A73-8D26-BCAB63036C67}" type="slidenum">
              <a:rPr lang="en-IN" smtClean="0"/>
              <a:t>25</a:t>
            </a:fld>
            <a:endParaRPr lang="en-IN"/>
          </a:p>
        </p:txBody>
      </p:sp>
    </p:spTree>
    <p:extLst>
      <p:ext uri="{BB962C8B-B14F-4D97-AF65-F5344CB8AC3E}">
        <p14:creationId xmlns:p14="http://schemas.microsoft.com/office/powerpoint/2010/main" val="9814901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26</a:t>
            </a:fld>
            <a:endParaRPr lang="en-IN"/>
          </a:p>
        </p:txBody>
      </p:sp>
    </p:spTree>
    <p:extLst>
      <p:ext uri="{BB962C8B-B14F-4D97-AF65-F5344CB8AC3E}">
        <p14:creationId xmlns:p14="http://schemas.microsoft.com/office/powerpoint/2010/main" val="1698382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dirty="0"/>
              <a:t>Make a plan </a:t>
            </a:r>
            <a:r>
              <a:rPr lang="en-IN" b="0" dirty="0"/>
              <a:t>you may capture customer details in a computer system and keep records of your activities and all manner of formats but you should also create an account plan which describes your objectives strategies and tactics it should include some analysis of what you know about new opportunities and what you will do to discover new information that will help you to develop the relationship further </a:t>
            </a:r>
            <a:endParaRPr lang="en-US" b="0" dirty="0"/>
          </a:p>
          <a:p>
            <a:r>
              <a:rPr lang="en-IN" b="1" dirty="0"/>
              <a:t>Workout a strategy </a:t>
            </a:r>
            <a:r>
              <a:rPr lang="en-IN" b="0" dirty="0"/>
              <a:t>your customer development plan needs to be based on a sensible objective for the whole account your strategy can be as simple as a few high level statements of intent in any case you should try to formulate a strategy made up of small achievable steps which will involve you're working closely with the customer and learning more about their business </a:t>
            </a:r>
            <a:endParaRPr lang="en-US" b="0" dirty="0"/>
          </a:p>
          <a:p>
            <a:r>
              <a:rPr lang="en-IN" b="1" dirty="0"/>
              <a:t>What don't you know </a:t>
            </a:r>
            <a:r>
              <a:rPr lang="en-IN" b="0" dirty="0"/>
              <a:t>one of the most important aspects of a good account plan is its ability to show you what you don't know your first sale may only have revealed a small part of the way the customers business works for example try drawing out the detailed organization chart for the whole customer enterprise any gaps in your knowledge need to turn read and tails actress instruction </a:t>
            </a:r>
            <a:endParaRPr lang="en-US" b="0" dirty="0"/>
          </a:p>
          <a:p>
            <a:endParaRPr lang="en-US" b="1" dirty="0"/>
          </a:p>
          <a:p>
            <a:r>
              <a:rPr lang="en-IN" b="1" dirty="0"/>
              <a:t>White space </a:t>
            </a:r>
            <a:r>
              <a:rPr lang="en-IN" dirty="0"/>
              <a:t>in larger accounts you can undertake some analysis of overall potential by relating your range of solutions or products to various functions or departments of their business where have you already sold where else could you replicate that success or offer another product or solution you can map this out on a single sheet of paper and reveal the white space in the account </a:t>
            </a:r>
            <a:endParaRPr lang="en-US" dirty="0"/>
          </a:p>
          <a:p>
            <a:r>
              <a:rPr lang="en-IN" b="1" dirty="0"/>
              <a:t>stay engaged </a:t>
            </a:r>
            <a:r>
              <a:rPr lang="en-IN" dirty="0"/>
              <a:t>it goes without saying that the effort required to sell to an existing customer will be much less than a new prospect however if you ignore your existing customers because you are spending too much time prospecting they will quite quickly lose sight of you and become just as hard to sell to as a new prospect </a:t>
            </a:r>
          </a:p>
        </p:txBody>
      </p:sp>
      <p:sp>
        <p:nvSpPr>
          <p:cNvPr id="4" name="Slide Number Placeholder 3"/>
          <p:cNvSpPr>
            <a:spLocks noGrp="1"/>
          </p:cNvSpPr>
          <p:nvPr>
            <p:ph type="sldNum" sz="quarter" idx="5"/>
          </p:nvPr>
        </p:nvSpPr>
        <p:spPr/>
        <p:txBody>
          <a:bodyPr/>
          <a:lstStyle/>
          <a:p>
            <a:fld id="{0C0F48E7-9F3C-4A73-8D26-BCAB63036C67}" type="slidenum">
              <a:rPr lang="en-IN" smtClean="0"/>
              <a:t>27</a:t>
            </a:fld>
            <a:endParaRPr lang="en-IN"/>
          </a:p>
        </p:txBody>
      </p:sp>
    </p:spTree>
    <p:extLst>
      <p:ext uri="{BB962C8B-B14F-4D97-AF65-F5344CB8AC3E}">
        <p14:creationId xmlns:p14="http://schemas.microsoft.com/office/powerpoint/2010/main" val="3196818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6</a:t>
            </a:fld>
            <a:endParaRPr lang="en-IN"/>
          </a:p>
        </p:txBody>
      </p:sp>
    </p:spTree>
    <p:extLst>
      <p:ext uri="{BB962C8B-B14F-4D97-AF65-F5344CB8AC3E}">
        <p14:creationId xmlns:p14="http://schemas.microsoft.com/office/powerpoint/2010/main" val="3976629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34</a:t>
            </a:fld>
            <a:endParaRPr lang="en-IN"/>
          </a:p>
        </p:txBody>
      </p:sp>
    </p:spTree>
    <p:extLst>
      <p:ext uri="{BB962C8B-B14F-4D97-AF65-F5344CB8AC3E}">
        <p14:creationId xmlns:p14="http://schemas.microsoft.com/office/powerpoint/2010/main" val="677892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7</a:t>
            </a:fld>
            <a:endParaRPr lang="en-IN"/>
          </a:p>
        </p:txBody>
      </p:sp>
    </p:spTree>
    <p:extLst>
      <p:ext uri="{BB962C8B-B14F-4D97-AF65-F5344CB8AC3E}">
        <p14:creationId xmlns:p14="http://schemas.microsoft.com/office/powerpoint/2010/main" val="389529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8</a:t>
            </a:fld>
            <a:endParaRPr lang="en-IN"/>
          </a:p>
        </p:txBody>
      </p:sp>
    </p:spTree>
    <p:extLst>
      <p:ext uri="{BB962C8B-B14F-4D97-AF65-F5344CB8AC3E}">
        <p14:creationId xmlns:p14="http://schemas.microsoft.com/office/powerpoint/2010/main" val="436340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9</a:t>
            </a:fld>
            <a:endParaRPr lang="en-IN"/>
          </a:p>
        </p:txBody>
      </p:sp>
    </p:spTree>
    <p:extLst>
      <p:ext uri="{BB962C8B-B14F-4D97-AF65-F5344CB8AC3E}">
        <p14:creationId xmlns:p14="http://schemas.microsoft.com/office/powerpoint/2010/main" val="903291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10</a:t>
            </a:fld>
            <a:endParaRPr lang="en-IN"/>
          </a:p>
        </p:txBody>
      </p:sp>
    </p:spTree>
    <p:extLst>
      <p:ext uri="{BB962C8B-B14F-4D97-AF65-F5344CB8AC3E}">
        <p14:creationId xmlns:p14="http://schemas.microsoft.com/office/powerpoint/2010/main" val="3055836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11</a:t>
            </a:fld>
            <a:endParaRPr lang="en-IN"/>
          </a:p>
        </p:txBody>
      </p:sp>
    </p:spTree>
    <p:extLst>
      <p:ext uri="{BB962C8B-B14F-4D97-AF65-F5344CB8AC3E}">
        <p14:creationId xmlns:p14="http://schemas.microsoft.com/office/powerpoint/2010/main" val="2801062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12</a:t>
            </a:fld>
            <a:endParaRPr lang="en-IN"/>
          </a:p>
        </p:txBody>
      </p:sp>
    </p:spTree>
    <p:extLst>
      <p:ext uri="{BB962C8B-B14F-4D97-AF65-F5344CB8AC3E}">
        <p14:creationId xmlns:p14="http://schemas.microsoft.com/office/powerpoint/2010/main" val="1209065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13</a:t>
            </a:fld>
            <a:endParaRPr lang="en-IN"/>
          </a:p>
        </p:txBody>
      </p:sp>
    </p:spTree>
    <p:extLst>
      <p:ext uri="{BB962C8B-B14F-4D97-AF65-F5344CB8AC3E}">
        <p14:creationId xmlns:p14="http://schemas.microsoft.com/office/powerpoint/2010/main" val="327252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A77D1-4637-43CD-B7B5-C867CFC0B8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6E154D0-BAB0-4EF1-9D6F-3D883BBDAC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3CE7170-CFB0-45DF-AE99-BD26CFC9A188}"/>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1EEEE3B9-944C-45DE-8479-CB1CC62A3EB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CE0F05D-CAA2-4B2A-BE01-98434ACB46A1}"/>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223975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8F825-BC1C-4367-AD08-E495B672342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9676CF1-79FC-46D0-9A81-50ABB529A6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32D00F5-D999-456E-9DEA-4B7D700A02FD}"/>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2E798430-57CE-4DAA-96E0-B02DC6BCBC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DB60A2C-B8D9-48A5-A6B9-815F6B72A81E}"/>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330449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89363C-CFC0-449D-8473-3670ABD0C4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21DF379-5946-4460-A5D9-48EA3BC4E3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BFE7FCB-852F-4ADC-B61C-51E622C054B6}"/>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98E0E0CC-3286-4CD2-8798-64A9196352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4D1C17-2A73-4D57-972A-EA04B3396D1C}"/>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993058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64752" y="340414"/>
            <a:ext cx="10515600" cy="425707"/>
          </a:xfrm>
          <a:prstGeom prst="rect">
            <a:avLst/>
          </a:prstGeom>
        </p:spPr>
        <p:txBody>
          <a:bodyPr vert="horz" lIns="91440" tIns="45720" rIns="91440" bIns="45720" rtlCol="0" anchor="ctr">
            <a:noAutofit/>
          </a:bodyPr>
          <a:lstStyle>
            <a:lvl1pPr>
              <a:defRPr>
                <a:solidFill>
                  <a:srgbClr val="001F79"/>
                </a:solidFill>
              </a:defRPr>
            </a:lvl1pPr>
          </a:lstStyle>
          <a:p>
            <a:r>
              <a:rPr lang="en-US"/>
              <a:t>Click to edit Master title style</a:t>
            </a:r>
            <a:endParaRPr lang="en-US" dirty="0"/>
          </a:p>
        </p:txBody>
      </p:sp>
    </p:spTree>
    <p:extLst>
      <p:ext uri="{BB962C8B-B14F-4D97-AF65-F5344CB8AC3E}">
        <p14:creationId xmlns:p14="http://schemas.microsoft.com/office/powerpoint/2010/main" val="2556623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 Option 1 - Title Slide">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E9D24C06-FD1E-41EE-8CF6-4F234A9F49BC}"/>
              </a:ext>
            </a:extLst>
          </p:cNvPr>
          <p:cNvSpPr/>
          <p:nvPr userDrawn="1"/>
        </p:nvSpPr>
        <p:spPr>
          <a:xfrm rot="5400000">
            <a:off x="-22098" y="22098"/>
            <a:ext cx="882396" cy="838200"/>
          </a:xfrm>
          <a:prstGeom prst="homePlate">
            <a:avLst/>
          </a:prstGeom>
          <a:solidFill>
            <a:srgbClr val="EE3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Title 1">
            <a:extLst>
              <a:ext uri="{FF2B5EF4-FFF2-40B4-BE49-F238E27FC236}">
                <a16:creationId xmlns:a16="http://schemas.microsoft.com/office/drawing/2014/main" id="{53C6A2DA-E136-433C-B4A9-09A4D97620FB}"/>
              </a:ext>
            </a:extLst>
          </p:cNvPr>
          <p:cNvSpPr>
            <a:spLocks noGrp="1"/>
          </p:cNvSpPr>
          <p:nvPr>
            <p:ph type="title"/>
          </p:nvPr>
        </p:nvSpPr>
        <p:spPr>
          <a:xfrm>
            <a:off x="1415479" y="365129"/>
            <a:ext cx="10166919" cy="661285"/>
          </a:xfrm>
          <a:prstGeom prst="rect">
            <a:avLst/>
          </a:prstGeom>
        </p:spPr>
        <p:txBody>
          <a:bodyPr/>
          <a:lstStyle>
            <a:lvl1pPr>
              <a:defRPr sz="3600">
                <a:latin typeface="+mn-lt"/>
              </a:defRPr>
            </a:lvl1pPr>
          </a:lstStyle>
          <a:p>
            <a:r>
              <a:rPr lang="en-US" dirty="0"/>
              <a:t>Click to edit Master title style</a:t>
            </a:r>
          </a:p>
        </p:txBody>
      </p:sp>
      <p:sp>
        <p:nvSpPr>
          <p:cNvPr id="6" name="Rectangle 5">
            <a:extLst>
              <a:ext uri="{FF2B5EF4-FFF2-40B4-BE49-F238E27FC236}">
                <a16:creationId xmlns:a16="http://schemas.microsoft.com/office/drawing/2014/main" id="{7D8C9707-1936-4431-B2CE-92A79AD4761D}"/>
              </a:ext>
            </a:extLst>
          </p:cNvPr>
          <p:cNvSpPr/>
          <p:nvPr userDrawn="1"/>
        </p:nvSpPr>
        <p:spPr>
          <a:xfrm>
            <a:off x="609601" y="1026412"/>
            <a:ext cx="10972800" cy="45720"/>
          </a:xfrm>
          <a:prstGeom prst="rect">
            <a:avLst/>
          </a:prstGeom>
          <a:solidFill>
            <a:srgbClr val="EE3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7" name="Content Placeholder 3">
            <a:extLst>
              <a:ext uri="{FF2B5EF4-FFF2-40B4-BE49-F238E27FC236}">
                <a16:creationId xmlns:a16="http://schemas.microsoft.com/office/drawing/2014/main" id="{73D3FA15-02E1-4055-B51B-D27DD2961413}"/>
              </a:ext>
            </a:extLst>
          </p:cNvPr>
          <p:cNvSpPr>
            <a:spLocks noGrp="1"/>
          </p:cNvSpPr>
          <p:nvPr>
            <p:ph sz="half" idx="2" hasCustomPrompt="1"/>
          </p:nvPr>
        </p:nvSpPr>
        <p:spPr>
          <a:xfrm>
            <a:off x="609601" y="1340768"/>
            <a:ext cx="10972800" cy="4949122"/>
          </a:xfrm>
          <a:prstGeom prst="rect">
            <a:avLst/>
          </a:prstGeom>
        </p:spPr>
        <p:txBody>
          <a:bodyPr/>
          <a:lstStyle>
            <a:lvl1pPr marL="0" indent="0">
              <a:buNone/>
              <a:defRPr/>
            </a:lvl1pPr>
            <a:lvl2pPr marL="342891" indent="0">
              <a:buNone/>
              <a:defRPr/>
            </a:lvl2pPr>
          </a:lstStyle>
          <a:p>
            <a:pPr lvl="0"/>
            <a:r>
              <a:rPr lang="en-US" dirty="0"/>
              <a:t>Edit Master text styles</a:t>
            </a:r>
          </a:p>
        </p:txBody>
      </p:sp>
      <p:pic>
        <p:nvPicPr>
          <p:cNvPr id="3" name="Picture 2">
            <a:extLst>
              <a:ext uri="{FF2B5EF4-FFF2-40B4-BE49-F238E27FC236}">
                <a16:creationId xmlns:a16="http://schemas.microsoft.com/office/drawing/2014/main" id="{2F461A67-1CD1-4AAF-804C-94E745247E7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105" r="8924" b="29121"/>
          <a:stretch/>
        </p:blipFill>
        <p:spPr>
          <a:xfrm>
            <a:off x="10560496" y="6381328"/>
            <a:ext cx="1512168" cy="360040"/>
          </a:xfrm>
          <a:prstGeom prst="rect">
            <a:avLst/>
          </a:prstGeom>
        </p:spPr>
      </p:pic>
      <p:sp>
        <p:nvSpPr>
          <p:cNvPr id="5" name="TextBox 4">
            <a:extLst>
              <a:ext uri="{FF2B5EF4-FFF2-40B4-BE49-F238E27FC236}">
                <a16:creationId xmlns:a16="http://schemas.microsoft.com/office/drawing/2014/main" id="{97351FD3-3920-47DA-A758-567ED998CD90}"/>
              </a:ext>
            </a:extLst>
          </p:cNvPr>
          <p:cNvSpPr txBox="1"/>
          <p:nvPr userDrawn="1"/>
        </p:nvSpPr>
        <p:spPr>
          <a:xfrm>
            <a:off x="11496600" y="404664"/>
            <a:ext cx="445838" cy="338554"/>
          </a:xfrm>
          <a:prstGeom prst="rect">
            <a:avLst/>
          </a:prstGeom>
          <a:noFill/>
        </p:spPr>
        <p:txBody>
          <a:bodyPr wrap="square" rtlCol="0">
            <a:spAutoFit/>
          </a:bodyPr>
          <a:lstStyle/>
          <a:p>
            <a:fld id="{75704645-98A6-4217-BEE7-899DDE90B62B}" type="slidenum">
              <a:rPr lang="en-IN" sz="1600" b="1" smtClean="0"/>
              <a:t>‹#›</a:t>
            </a:fld>
            <a:endParaRPr lang="en-IN" sz="1600" b="1" dirty="0"/>
          </a:p>
        </p:txBody>
      </p:sp>
    </p:spTree>
    <p:extLst>
      <p:ext uri="{BB962C8B-B14F-4D97-AF65-F5344CB8AC3E}">
        <p14:creationId xmlns:p14="http://schemas.microsoft.com/office/powerpoint/2010/main" val="34412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013B-A2DF-4580-91A2-ABB4A86CC8A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D21236C-ABC0-4749-90B1-DA4C9821F8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289CA6-842B-4D5A-A110-EF7456C47F0D}"/>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14017200-765F-4862-AAFC-5BBBAA472F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AA1F8B-444F-405B-9EA0-0D5E4E8C3B30}"/>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263635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1BA4F-A9DA-4F1E-B235-B584183FEA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1790227-77F4-466B-A211-262C56A095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2319AA-E6D8-40C5-9955-1E7D3236C824}"/>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16B567AD-28FD-46AE-830B-5219DFB2CBF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392C6A9-41C1-407F-8A12-EEA9CC76B9E4}"/>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540550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96271-492A-4CD4-8FC1-2F1414170FA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E3B7FA3-27DB-42DC-BCE4-62D3F70D3A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507D9A5-FA29-449F-BB27-B47B2C0DC0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8A440A5-B261-41C2-8BF7-903BF2F85C8C}"/>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6" name="Footer Placeholder 5">
            <a:extLst>
              <a:ext uri="{FF2B5EF4-FFF2-40B4-BE49-F238E27FC236}">
                <a16:creationId xmlns:a16="http://schemas.microsoft.com/office/drawing/2014/main" id="{97C893F5-C0A2-4A95-9A67-A70C841FFF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242FC36-2AA7-4F3A-9253-C49C43EC609C}"/>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289415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221D6-28DB-47D4-9CF4-775685E6685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BF743D8-BF13-4963-91C4-BD5D4662F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7D55EF-1C97-4964-84F5-08AE3F2AEA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892F8E5-E20F-47B8-8886-3CF52612B7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46E7BE-3352-497F-878F-697F87404F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EB70CF5-72A4-40F4-9623-851ACBF1B851}"/>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8" name="Footer Placeholder 7">
            <a:extLst>
              <a:ext uri="{FF2B5EF4-FFF2-40B4-BE49-F238E27FC236}">
                <a16:creationId xmlns:a16="http://schemas.microsoft.com/office/drawing/2014/main" id="{4313B841-AE75-410F-8F8D-D2CF4ADE3DA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508BC23-4D6E-47D6-BFD4-0CD18E31E4D2}"/>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155448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924C1-0E09-495D-8683-DDC7E5DDD47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E92D526-0515-4EDF-A894-7D9D6A159A9E}"/>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4" name="Footer Placeholder 3">
            <a:extLst>
              <a:ext uri="{FF2B5EF4-FFF2-40B4-BE49-F238E27FC236}">
                <a16:creationId xmlns:a16="http://schemas.microsoft.com/office/drawing/2014/main" id="{DE32ED0B-8354-4D77-8091-CD49E12F27C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F0ECDA3-01E8-451F-8677-B2E2EF683450}"/>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97085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576FD5-0A98-42FA-9122-B16F335729B0}"/>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3" name="Footer Placeholder 2">
            <a:extLst>
              <a:ext uri="{FF2B5EF4-FFF2-40B4-BE49-F238E27FC236}">
                <a16:creationId xmlns:a16="http://schemas.microsoft.com/office/drawing/2014/main" id="{CC2CDC0D-5FF9-4A2B-B33C-7454EE7F6AB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757737E-0A2F-47F6-9B4C-4D3225D530E5}"/>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348698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85489-E44C-461F-9A42-8B251BD204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491B1C4-F89A-468C-AA38-88610E2B5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B26F7C1-3C53-4ECE-B994-B2FDD576C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419A0E-240A-4E19-9DDA-846D308533E6}"/>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6" name="Footer Placeholder 5">
            <a:extLst>
              <a:ext uri="{FF2B5EF4-FFF2-40B4-BE49-F238E27FC236}">
                <a16:creationId xmlns:a16="http://schemas.microsoft.com/office/drawing/2014/main" id="{9169540C-F765-4092-BB34-34F3F49AF1D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209205E-AD87-4EBE-B894-5FBB71848A5A}"/>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016960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45F26-1C1E-4059-80E9-21E9277F8E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C6F3285-A581-406E-908B-7EE5AA7FBE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4B2FEC4-54F3-48B4-B2D4-8C0E0B089A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A29923-7A38-4638-A4DA-D154A93CF00D}"/>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6" name="Footer Placeholder 5">
            <a:extLst>
              <a:ext uri="{FF2B5EF4-FFF2-40B4-BE49-F238E27FC236}">
                <a16:creationId xmlns:a16="http://schemas.microsoft.com/office/drawing/2014/main" id="{1164E6F8-9495-4CDC-8F19-038AC367836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F9100EF-ADB0-42A0-B670-F56A27C52776}"/>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4111661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CA1394-1EC9-4320-A4CE-6AECC9F0C0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EA46988-CC9F-45C9-A6B4-C99CF6DEE5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2733066-C7B7-416E-9D8E-A2E811CA11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82294A83-3A7E-4192-8812-97CB8005DC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6CFAE8B-0140-4EC0-9191-4D439B9D97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FEF74-919F-4B07-9EBA-9016AD239C41}" type="slidenum">
              <a:rPr lang="en-IN" smtClean="0"/>
              <a:t>‹#›</a:t>
            </a:fld>
            <a:endParaRPr lang="en-IN"/>
          </a:p>
        </p:txBody>
      </p:sp>
    </p:spTree>
    <p:extLst>
      <p:ext uri="{BB962C8B-B14F-4D97-AF65-F5344CB8AC3E}">
        <p14:creationId xmlns:p14="http://schemas.microsoft.com/office/powerpoint/2010/main" val="4111567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irtualspeech.com/blog/storytelling-for-leader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virtualspeech.com/blog/statistics-in-your-speech"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irtualspeech.com/blog/persuasive-speech-outline-structure-deliver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en.wikipedia.org/wiki/Aristotl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irtualspeech.com/blog/how-to-start-a-presenta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82BD70C-C4A0-46C4-9518-A731098B41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D5F97D-BD5E-471E-807E-6B9C27B3D000}"/>
              </a:ext>
            </a:extLst>
          </p:cNvPr>
          <p:cNvSpPr>
            <a:spLocks noGrp="1"/>
          </p:cNvSpPr>
          <p:nvPr>
            <p:ph type="ctrTitle"/>
          </p:nvPr>
        </p:nvSpPr>
        <p:spPr>
          <a:xfrm>
            <a:off x="6072445" y="3640254"/>
            <a:ext cx="5319433" cy="2076333"/>
          </a:xfrm>
        </p:spPr>
        <p:txBody>
          <a:bodyPr anchor="t">
            <a:normAutofit/>
          </a:bodyPr>
          <a:lstStyle/>
          <a:p>
            <a:pPr algn="l"/>
            <a:r>
              <a:rPr lang="en-US" sz="4800">
                <a:solidFill>
                  <a:schemeClr val="bg1"/>
                </a:solidFill>
              </a:rPr>
              <a:t>SELLING SKILLS</a:t>
            </a:r>
            <a:endParaRPr lang="en-IN" sz="4800">
              <a:solidFill>
                <a:schemeClr val="bg1"/>
              </a:solidFill>
            </a:endParaRPr>
          </a:p>
        </p:txBody>
      </p:sp>
      <p:sp>
        <p:nvSpPr>
          <p:cNvPr id="3" name="Subtitle 2">
            <a:extLst>
              <a:ext uri="{FF2B5EF4-FFF2-40B4-BE49-F238E27FC236}">
                <a16:creationId xmlns:a16="http://schemas.microsoft.com/office/drawing/2014/main" id="{661EE3CC-D791-4FDB-BB09-224B91959AD8}"/>
              </a:ext>
            </a:extLst>
          </p:cNvPr>
          <p:cNvSpPr>
            <a:spLocks noGrp="1"/>
          </p:cNvSpPr>
          <p:nvPr>
            <p:ph type="subTitle" idx="1"/>
          </p:nvPr>
        </p:nvSpPr>
        <p:spPr>
          <a:xfrm>
            <a:off x="6112799" y="4439725"/>
            <a:ext cx="5319431" cy="972180"/>
          </a:xfrm>
        </p:spPr>
        <p:txBody>
          <a:bodyPr anchor="b">
            <a:normAutofit/>
          </a:bodyPr>
          <a:lstStyle/>
          <a:p>
            <a:pPr algn="l"/>
            <a:r>
              <a:rPr lang="en-US" sz="3200" dirty="0" smtClean="0">
                <a:solidFill>
                  <a:schemeClr val="bg1"/>
                </a:solidFill>
              </a:rPr>
              <a:t>PERSUASIVE </a:t>
            </a:r>
            <a:r>
              <a:rPr lang="en-US" sz="3200" dirty="0">
                <a:solidFill>
                  <a:schemeClr val="bg1"/>
                </a:solidFill>
              </a:rPr>
              <a:t>COMMUNICATION</a:t>
            </a:r>
            <a:endParaRPr lang="en-IN" sz="3200" dirty="0">
              <a:solidFill>
                <a:schemeClr val="bg1"/>
              </a:solidFill>
            </a:endParaRPr>
          </a:p>
        </p:txBody>
      </p:sp>
      <p:sp>
        <p:nvSpPr>
          <p:cNvPr id="12" name="Freeform: Shape 11">
            <a:extLst>
              <a:ext uri="{FF2B5EF4-FFF2-40B4-BE49-F238E27FC236}">
                <a16:creationId xmlns:a16="http://schemas.microsoft.com/office/drawing/2014/main" id="{39B74A45-BDDD-4892-B8C0-B290C0944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C516C73E-9465-4C9E-9B86-9E58FB326B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Handshake">
            <a:extLst>
              <a:ext uri="{FF2B5EF4-FFF2-40B4-BE49-F238E27FC236}">
                <a16:creationId xmlns:a16="http://schemas.microsoft.com/office/drawing/2014/main" id="{37B3C614-831D-4A72-B469-140B4CB0E7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18498" y="1779038"/>
            <a:ext cx="3440610" cy="3440610"/>
          </a:xfrm>
          <a:prstGeom prst="rect">
            <a:avLst/>
          </a:prstGeom>
        </p:spPr>
      </p:pic>
    </p:spTree>
    <p:extLst>
      <p:ext uri="{BB962C8B-B14F-4D97-AF65-F5344CB8AC3E}">
        <p14:creationId xmlns:p14="http://schemas.microsoft.com/office/powerpoint/2010/main" val="3862892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7FA33FF-088D-4F16-95A2-2C64D353DE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A376EFB1-01CF-419F-ABF1-2AF02BBFCB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FF9DEA15-78BD-4750-AA18-B9F28A6D5A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457200" y="640080"/>
            <a:ext cx="3630168" cy="5257800"/>
          </a:xfrm>
        </p:spPr>
        <p:txBody>
          <a:bodyPr vert="horz" lIns="91440" tIns="45720" rIns="91440" bIns="45720" rtlCol="0" anchor="ctr">
            <a:normAutofit/>
          </a:bodyPr>
          <a:lstStyle/>
          <a:p>
            <a:r>
              <a:rPr lang="en-US" b="0" i="0" kern="1200" dirty="0">
                <a:solidFill>
                  <a:schemeClr val="bg1"/>
                </a:solidFill>
                <a:effectLst/>
                <a:latin typeface="+mj-lt"/>
                <a:ea typeface="+mj-ea"/>
                <a:cs typeface="+mj-cs"/>
              </a:rPr>
              <a:t>Increase ethos during a </a:t>
            </a:r>
            <a:r>
              <a:rPr lang="en-US" dirty="0">
                <a:solidFill>
                  <a:schemeClr val="bg1"/>
                </a:solidFill>
              </a:rPr>
              <a:t>P</a:t>
            </a:r>
            <a:r>
              <a:rPr lang="en-US" b="0" i="0" kern="1200" dirty="0">
                <a:solidFill>
                  <a:schemeClr val="bg1"/>
                </a:solidFill>
                <a:effectLst/>
                <a:latin typeface="+mj-lt"/>
                <a:ea typeface="+mj-ea"/>
                <a:cs typeface="+mj-cs"/>
              </a:rPr>
              <a:t>resentation:</a:t>
            </a:r>
          </a:p>
        </p:txBody>
      </p:sp>
      <p:sp>
        <p:nvSpPr>
          <p:cNvPr id="5" name="TextBox 4">
            <a:extLst>
              <a:ext uri="{FF2B5EF4-FFF2-40B4-BE49-F238E27FC236}">
                <a16:creationId xmlns:a16="http://schemas.microsoft.com/office/drawing/2014/main" id="{22C679C6-44B0-48F6-8561-52BD2E643E2B}"/>
              </a:ext>
            </a:extLst>
          </p:cNvPr>
          <p:cNvSpPr txBox="1"/>
          <p:nvPr/>
        </p:nvSpPr>
        <p:spPr>
          <a:xfrm>
            <a:off x="4890517" y="640081"/>
            <a:ext cx="7059028" cy="5257800"/>
          </a:xfrm>
          <a:prstGeom prst="rect">
            <a:avLst/>
          </a:prstGeom>
        </p:spPr>
        <p:txBody>
          <a:bodyPr vert="horz" lIns="91440" tIns="45720" rIns="91440" bIns="45720" rtlCol="0" anchor="ctr">
            <a:noAutofit/>
          </a:bodyPr>
          <a:lstStyle/>
          <a:p>
            <a:pPr indent="-228600">
              <a:lnSpc>
                <a:spcPct val="90000"/>
              </a:lnSpc>
              <a:spcAft>
                <a:spcPts val="600"/>
              </a:spcAft>
              <a:buFont typeface="Arial" panose="020B0604020202020204" pitchFamily="34" charset="0"/>
              <a:buChar char="•"/>
            </a:pPr>
            <a:r>
              <a:rPr lang="en-US" sz="2400" b="0" i="0" dirty="0">
                <a:effectLst/>
              </a:rPr>
              <a:t>In your introduction draw attention to your ethos because this is the best way to demonstrate your credentials to </a:t>
            </a:r>
            <a:r>
              <a:rPr lang="en-US" sz="2400" dirty="0"/>
              <a:t>customers</a:t>
            </a:r>
            <a:r>
              <a:rPr lang="en-US" sz="2400" b="0" i="0" dirty="0">
                <a:effectLst/>
              </a:rPr>
              <a:t>.. Don't make the introduction long and irrelevant.</a:t>
            </a:r>
          </a:p>
          <a:p>
            <a:pPr indent="-228600">
              <a:lnSpc>
                <a:spcPct val="90000"/>
              </a:lnSpc>
              <a:spcAft>
                <a:spcPts val="600"/>
              </a:spcAft>
              <a:buFont typeface="Arial" panose="020B0604020202020204" pitchFamily="34" charset="0"/>
              <a:buChar char="•"/>
            </a:pPr>
            <a:r>
              <a:rPr lang="en-US" sz="2400" b="0" i="0" u="none" strike="noStrike" dirty="0">
                <a:effectLst/>
                <a:hlinkClick r:id="rId3">
                  <a:extLst>
                    <a:ext uri="{A12FA001-AC4F-418D-AE19-62706E023703}">
                      <ahyp:hlinkClr xmlns:ahyp="http://schemas.microsoft.com/office/drawing/2018/hyperlinkcolor" xmlns="" val="tx"/>
                    </a:ext>
                  </a:extLst>
                </a:hlinkClick>
              </a:rPr>
              <a:t>Tell personal stories</a:t>
            </a:r>
            <a:r>
              <a:rPr lang="en-US" sz="2400" b="0" i="0" dirty="0">
                <a:effectLst/>
              </a:rPr>
              <a:t> that show that you have interacted with customers like them before. </a:t>
            </a:r>
          </a:p>
          <a:p>
            <a:pPr indent="-228600">
              <a:lnSpc>
                <a:spcPct val="90000"/>
              </a:lnSpc>
              <a:spcAft>
                <a:spcPts val="600"/>
              </a:spcAft>
              <a:buFont typeface="Arial" panose="020B0604020202020204" pitchFamily="34" charset="0"/>
              <a:buChar char="•"/>
            </a:pPr>
            <a:r>
              <a:rPr lang="en-US" sz="2400" b="0" i="0" u="none" strike="noStrike" dirty="0">
                <a:effectLst/>
                <a:hlinkClick r:id="rId4">
                  <a:extLst>
                    <a:ext uri="{A12FA001-AC4F-418D-AE19-62706E023703}">
                      <ahyp:hlinkClr xmlns:ahyp="http://schemas.microsoft.com/office/drawing/2018/hyperlinkcolor" xmlns="" val="tx"/>
                    </a:ext>
                  </a:extLst>
                </a:hlinkClick>
              </a:rPr>
              <a:t>Facts, stats and quotes</a:t>
            </a:r>
            <a:r>
              <a:rPr lang="en-US" sz="2400" b="0" i="0" dirty="0">
                <a:effectLst/>
              </a:rPr>
              <a:t> should be up-to-date </a:t>
            </a:r>
          </a:p>
          <a:p>
            <a:pPr indent="-228600">
              <a:lnSpc>
                <a:spcPct val="90000"/>
              </a:lnSpc>
              <a:spcAft>
                <a:spcPts val="600"/>
              </a:spcAft>
              <a:buFont typeface="Arial" panose="020B0604020202020204" pitchFamily="34" charset="0"/>
              <a:buChar char="•"/>
            </a:pPr>
            <a:r>
              <a:rPr lang="en-US" sz="2400" b="0" i="0" dirty="0">
                <a:effectLst/>
              </a:rPr>
              <a:t>Be unbiased while talking about competition</a:t>
            </a:r>
          </a:p>
        </p:txBody>
      </p:sp>
    </p:spTree>
    <p:extLst>
      <p:ext uri="{BB962C8B-B14F-4D97-AF65-F5344CB8AC3E}">
        <p14:creationId xmlns:p14="http://schemas.microsoft.com/office/powerpoint/2010/main" val="305648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958506" y="800392"/>
            <a:ext cx="10264697" cy="1212102"/>
          </a:xfrm>
        </p:spPr>
        <p:txBody>
          <a:bodyPr vert="horz" lIns="91440" tIns="45720" rIns="91440" bIns="45720" rtlCol="0" anchor="ctr">
            <a:normAutofit/>
          </a:bodyPr>
          <a:lstStyle/>
          <a:p>
            <a:r>
              <a:rPr lang="en-US" sz="4000" b="0" i="0" kern="1200">
                <a:solidFill>
                  <a:srgbClr val="FFFFFF"/>
                </a:solidFill>
                <a:effectLst/>
                <a:latin typeface="+mj-lt"/>
                <a:ea typeface="+mj-ea"/>
                <a:cs typeface="+mj-cs"/>
              </a:rPr>
              <a:t>Improve ethos after the presentation</a:t>
            </a:r>
          </a:p>
        </p:txBody>
      </p:sp>
      <p:sp>
        <p:nvSpPr>
          <p:cNvPr id="5" name="TextBox 4">
            <a:extLst>
              <a:ext uri="{FF2B5EF4-FFF2-40B4-BE49-F238E27FC236}">
                <a16:creationId xmlns:a16="http://schemas.microsoft.com/office/drawing/2014/main" id="{22C679C6-44B0-48F6-8561-52BD2E643E2B}"/>
              </a:ext>
            </a:extLst>
          </p:cNvPr>
          <p:cNvSpPr txBox="1"/>
          <p:nvPr/>
        </p:nvSpPr>
        <p:spPr>
          <a:xfrm>
            <a:off x="1367624" y="2490436"/>
            <a:ext cx="9708995" cy="3567173"/>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400" b="0" i="0" dirty="0">
                <a:effectLst/>
              </a:rPr>
              <a:t>Respond and pick up calls.  Stay in touch</a:t>
            </a:r>
          </a:p>
          <a:p>
            <a:pPr indent="-228600">
              <a:lnSpc>
                <a:spcPct val="90000"/>
              </a:lnSpc>
              <a:spcAft>
                <a:spcPts val="600"/>
              </a:spcAft>
              <a:buFont typeface="Arial" panose="020B0604020202020204" pitchFamily="34" charset="0"/>
              <a:buChar char="•"/>
            </a:pPr>
            <a:r>
              <a:rPr lang="en-US" sz="2400" b="0" i="0" dirty="0">
                <a:effectLst/>
              </a:rPr>
              <a:t>Stick to your promises,  </a:t>
            </a:r>
            <a:r>
              <a:rPr lang="en-US" sz="2400" dirty="0"/>
              <a:t>answer and give clarity</a:t>
            </a:r>
            <a:endParaRPr lang="en-US" sz="2400" b="0" i="0" dirty="0">
              <a:effectLst/>
            </a:endParaRPr>
          </a:p>
        </p:txBody>
      </p:sp>
    </p:spTree>
    <p:extLst>
      <p:ext uri="{BB962C8B-B14F-4D97-AF65-F5344CB8AC3E}">
        <p14:creationId xmlns:p14="http://schemas.microsoft.com/office/powerpoint/2010/main" val="326443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A1473A6-3F22-483E-8A30-80B9D2B145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AA1375E3-3E53-4D75-BAB7-E5929BFCB25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3"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1098468" y="885651"/>
            <a:ext cx="3229803" cy="4624603"/>
          </a:xfrm>
        </p:spPr>
        <p:txBody>
          <a:bodyPr vert="horz" lIns="91440" tIns="45720" rIns="91440" bIns="45720" rtlCol="0" anchor="ctr">
            <a:normAutofit/>
          </a:bodyPr>
          <a:lstStyle/>
          <a:p>
            <a:r>
              <a:rPr lang="en-US" b="0" i="0" kern="1200">
                <a:solidFill>
                  <a:srgbClr val="FFFFFF"/>
                </a:solidFill>
                <a:effectLst/>
                <a:latin typeface="+mj-lt"/>
                <a:ea typeface="+mj-ea"/>
                <a:cs typeface="+mj-cs"/>
              </a:rPr>
              <a:t>Pathos - The Emotional Appeal</a:t>
            </a:r>
            <a:br>
              <a:rPr lang="en-US" b="0" i="0" kern="1200">
                <a:solidFill>
                  <a:srgbClr val="FFFFFF"/>
                </a:solidFill>
                <a:effectLst/>
                <a:latin typeface="+mj-lt"/>
                <a:ea typeface="+mj-ea"/>
                <a:cs typeface="+mj-cs"/>
              </a:rPr>
            </a:br>
            <a:endParaRPr lang="en-US" b="0" i="0" kern="1200">
              <a:solidFill>
                <a:srgbClr val="FFFFFF"/>
              </a:solidFill>
              <a:effectLst/>
              <a:latin typeface="+mj-lt"/>
              <a:ea typeface="+mj-ea"/>
              <a:cs typeface="+mj-cs"/>
            </a:endParaRPr>
          </a:p>
        </p:txBody>
      </p:sp>
      <p:sp>
        <p:nvSpPr>
          <p:cNvPr id="5" name="TextBox 4">
            <a:extLst>
              <a:ext uri="{FF2B5EF4-FFF2-40B4-BE49-F238E27FC236}">
                <a16:creationId xmlns:a16="http://schemas.microsoft.com/office/drawing/2014/main" id="{22C679C6-44B0-48F6-8561-52BD2E643E2B}"/>
              </a:ext>
            </a:extLst>
          </p:cNvPr>
          <p:cNvSpPr txBox="1"/>
          <p:nvPr/>
        </p:nvSpPr>
        <p:spPr>
          <a:xfrm>
            <a:off x="4978708" y="885651"/>
            <a:ext cx="6525220" cy="4616849"/>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endParaRPr lang="en-US" sz="2400" b="0" i="0" dirty="0">
              <a:effectLst/>
            </a:endParaRPr>
          </a:p>
          <a:p>
            <a:pPr indent="-228600">
              <a:lnSpc>
                <a:spcPct val="90000"/>
              </a:lnSpc>
              <a:spcAft>
                <a:spcPts val="600"/>
              </a:spcAft>
              <a:buFont typeface="Arial" panose="020B0604020202020204" pitchFamily="34" charset="0"/>
              <a:buChar char="•"/>
            </a:pPr>
            <a:r>
              <a:rPr lang="en-US" sz="2400" b="0" i="0" dirty="0">
                <a:effectLst/>
              </a:rPr>
              <a:t>Pathos is Greek for suffering and experience. Empathy, sympathy and pathetic are derived from pathos.</a:t>
            </a:r>
          </a:p>
          <a:p>
            <a:pPr indent="-228600">
              <a:lnSpc>
                <a:spcPct val="90000"/>
              </a:lnSpc>
              <a:spcAft>
                <a:spcPts val="600"/>
              </a:spcAft>
              <a:buFont typeface="Arial" panose="020B0604020202020204" pitchFamily="34" charset="0"/>
              <a:buChar char="•"/>
            </a:pPr>
            <a:r>
              <a:rPr lang="en-US" sz="2400" b="0" i="0" dirty="0">
                <a:effectLst/>
              </a:rPr>
              <a:t>Pathos is to persuade by appealing to the customer’s emotions. You want to emotionally connect with them and influence them. If you have low pathos the customer is likely to try to find flaws in your arguments.</a:t>
            </a:r>
          </a:p>
          <a:p>
            <a:pPr indent="-228600">
              <a:lnSpc>
                <a:spcPct val="90000"/>
              </a:lnSpc>
              <a:spcAft>
                <a:spcPts val="600"/>
              </a:spcAft>
              <a:buFont typeface="Arial" panose="020B0604020202020204" pitchFamily="34" charset="0"/>
              <a:buChar char="•"/>
            </a:pPr>
            <a:endParaRPr lang="en-US" sz="2400" b="0" i="0" dirty="0">
              <a:effectLst/>
            </a:endParaRPr>
          </a:p>
        </p:txBody>
      </p:sp>
    </p:spTree>
    <p:extLst>
      <p:ext uri="{BB962C8B-B14F-4D97-AF65-F5344CB8AC3E}">
        <p14:creationId xmlns:p14="http://schemas.microsoft.com/office/powerpoint/2010/main" val="2281566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Shape 15">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934872" y="982272"/>
            <a:ext cx="3388419" cy="4560970"/>
          </a:xfrm>
        </p:spPr>
        <p:txBody>
          <a:bodyPr vert="horz" lIns="91440" tIns="45720" rIns="91440" bIns="45720" rtlCol="0" anchor="ctr">
            <a:normAutofit/>
          </a:bodyPr>
          <a:lstStyle/>
          <a:p>
            <a:r>
              <a:rPr lang="en-US" sz="4000" b="0" i="0" kern="1200">
                <a:solidFill>
                  <a:srgbClr val="FFFFFF"/>
                </a:solidFill>
                <a:effectLst/>
                <a:latin typeface="+mj-lt"/>
                <a:ea typeface="+mj-ea"/>
                <a:cs typeface="+mj-cs"/>
              </a:rPr>
              <a:t>Why is pathos important?</a:t>
            </a:r>
          </a:p>
        </p:txBody>
      </p:sp>
      <p:sp>
        <p:nvSpPr>
          <p:cNvPr id="18"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22C679C6-44B0-48F6-8561-52BD2E643E2B}"/>
              </a:ext>
            </a:extLst>
          </p:cNvPr>
          <p:cNvSpPr txBox="1"/>
          <p:nvPr/>
        </p:nvSpPr>
        <p:spPr>
          <a:xfrm>
            <a:off x="5221862" y="1719618"/>
            <a:ext cx="5948831" cy="4334629"/>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400" b="0" i="0" dirty="0">
                <a:solidFill>
                  <a:srgbClr val="FEFFFF"/>
                </a:solidFill>
                <a:effectLst/>
              </a:rPr>
              <a:t>Emotions are motivators so the customers is more </a:t>
            </a:r>
            <a:r>
              <a:rPr lang="en-US" sz="2400" b="0" i="0" u="none" strike="noStrike" dirty="0">
                <a:solidFill>
                  <a:schemeClr val="bg1"/>
                </a:solidFill>
                <a:effectLst/>
                <a:hlinkClick r:id="rId3">
                  <a:extLst>
                    <a:ext uri="{A12FA001-AC4F-418D-AE19-62706E023703}">
                      <ahyp:hlinkClr xmlns:ahyp="http://schemas.microsoft.com/office/drawing/2018/hyperlinkcolor" xmlns="" val="tx"/>
                    </a:ext>
                  </a:extLst>
                </a:hlinkClick>
              </a:rPr>
              <a:t>likely to be persuaded</a:t>
            </a:r>
            <a:r>
              <a:rPr lang="en-US" sz="2400" b="0" i="0" dirty="0">
                <a:solidFill>
                  <a:schemeClr val="bg1"/>
                </a:solidFill>
                <a:effectLst/>
              </a:rPr>
              <a:t> and a</a:t>
            </a:r>
            <a:r>
              <a:rPr lang="en-US" sz="2400" b="0" i="0" dirty="0">
                <a:solidFill>
                  <a:srgbClr val="FEFFFF"/>
                </a:solidFill>
                <a:effectLst/>
              </a:rPr>
              <a:t>ct on your requests by using pathos. Pathos is more likely to increase the chances of your customers in:</a:t>
            </a:r>
          </a:p>
          <a:p>
            <a:pPr indent="-228600">
              <a:lnSpc>
                <a:spcPct val="90000"/>
              </a:lnSpc>
              <a:spcAft>
                <a:spcPts val="600"/>
              </a:spcAft>
              <a:buFont typeface="Arial" panose="020B0604020202020204" pitchFamily="34" charset="0"/>
              <a:buChar char="•"/>
            </a:pPr>
            <a:r>
              <a:rPr lang="en-US" sz="2400" b="0" i="0" dirty="0">
                <a:solidFill>
                  <a:srgbClr val="FEFFFF"/>
                </a:solidFill>
                <a:effectLst/>
              </a:rPr>
              <a:t>Understanding your point of view</a:t>
            </a:r>
          </a:p>
          <a:p>
            <a:pPr indent="-228600">
              <a:lnSpc>
                <a:spcPct val="90000"/>
              </a:lnSpc>
              <a:spcAft>
                <a:spcPts val="600"/>
              </a:spcAft>
              <a:buFont typeface="Arial" panose="020B0604020202020204" pitchFamily="34" charset="0"/>
              <a:buChar char="•"/>
            </a:pPr>
            <a:r>
              <a:rPr lang="en-US" sz="2400" b="0" i="0" dirty="0">
                <a:solidFill>
                  <a:srgbClr val="FEFFFF"/>
                </a:solidFill>
                <a:effectLst/>
              </a:rPr>
              <a:t>Accepting your arguments</a:t>
            </a:r>
          </a:p>
          <a:p>
            <a:pPr indent="-228600">
              <a:lnSpc>
                <a:spcPct val="90000"/>
              </a:lnSpc>
              <a:spcAft>
                <a:spcPts val="600"/>
              </a:spcAft>
              <a:buFont typeface="Arial" panose="020B0604020202020204" pitchFamily="34" charset="0"/>
              <a:buChar char="•"/>
            </a:pPr>
            <a:r>
              <a:rPr lang="en-US" sz="2400" b="0" i="0" dirty="0">
                <a:solidFill>
                  <a:srgbClr val="FEFFFF"/>
                </a:solidFill>
                <a:effectLst/>
              </a:rPr>
              <a:t>Acting on your requests</a:t>
            </a:r>
          </a:p>
          <a:p>
            <a:pPr indent="-228600">
              <a:lnSpc>
                <a:spcPct val="90000"/>
              </a:lnSpc>
              <a:spcAft>
                <a:spcPts val="600"/>
              </a:spcAft>
              <a:buFont typeface="Arial" panose="020B0604020202020204" pitchFamily="34" charset="0"/>
              <a:buChar char="•"/>
            </a:pPr>
            <a:endParaRPr lang="en-US" sz="2400" b="0" i="0" dirty="0">
              <a:solidFill>
                <a:srgbClr val="FEFFFF"/>
              </a:solidFill>
              <a:effectLst/>
            </a:endParaRPr>
          </a:p>
        </p:txBody>
      </p:sp>
    </p:spTree>
    <p:extLst>
      <p:ext uri="{BB962C8B-B14F-4D97-AF65-F5344CB8AC3E}">
        <p14:creationId xmlns:p14="http://schemas.microsoft.com/office/powerpoint/2010/main" val="589485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b="1" i="0" kern="1200" dirty="0">
                <a:solidFill>
                  <a:srgbClr val="FFFFFF"/>
                </a:solidFill>
                <a:effectLst/>
                <a:latin typeface="+mj-lt"/>
                <a:ea typeface="+mj-ea"/>
                <a:cs typeface="+mj-cs"/>
              </a:rPr>
              <a:t>Improving Pathos</a:t>
            </a:r>
          </a:p>
        </p:txBody>
      </p:sp>
      <p:sp>
        <p:nvSpPr>
          <p:cNvPr id="24" name="Arc 23">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2C679C6-44B0-48F6-8561-52BD2E643E2B}"/>
              </a:ext>
            </a:extLst>
          </p:cNvPr>
          <p:cNvSpPr txBox="1"/>
          <p:nvPr/>
        </p:nvSpPr>
        <p:spPr>
          <a:xfrm>
            <a:off x="5575249" y="2435097"/>
            <a:ext cx="6641738" cy="3935281"/>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3200" b="0" i="0" dirty="0">
                <a:effectLst/>
              </a:rPr>
              <a:t>Choose </a:t>
            </a:r>
            <a:r>
              <a:rPr lang="en-US" sz="3200" b="1" i="0" dirty="0">
                <a:effectLst/>
              </a:rPr>
              <a:t>emotional points and topics</a:t>
            </a:r>
          </a:p>
          <a:p>
            <a:pPr indent="-228600">
              <a:lnSpc>
                <a:spcPct val="90000"/>
              </a:lnSpc>
              <a:spcAft>
                <a:spcPts val="600"/>
              </a:spcAft>
              <a:buFont typeface="Arial" panose="020B0604020202020204" pitchFamily="34" charset="0"/>
              <a:buChar char="•"/>
            </a:pPr>
            <a:r>
              <a:rPr lang="en-US" sz="3200" b="0" i="0" dirty="0">
                <a:effectLst/>
              </a:rPr>
              <a:t>Use </a:t>
            </a:r>
            <a:r>
              <a:rPr lang="en-US" sz="3200" b="1" i="0" dirty="0">
                <a:effectLst/>
              </a:rPr>
              <a:t>analogies and metaphors</a:t>
            </a:r>
            <a:r>
              <a:rPr lang="en-US" sz="3200" b="0" i="0" dirty="0">
                <a:effectLst/>
              </a:rPr>
              <a:t> </a:t>
            </a:r>
          </a:p>
          <a:p>
            <a:pPr indent="-228600">
              <a:lnSpc>
                <a:spcPct val="90000"/>
              </a:lnSpc>
              <a:spcAft>
                <a:spcPts val="600"/>
              </a:spcAft>
              <a:buFont typeface="Arial" panose="020B0604020202020204" pitchFamily="34" charset="0"/>
              <a:buChar char="•"/>
            </a:pPr>
            <a:r>
              <a:rPr lang="en-US" sz="3200" b="0" i="0" dirty="0">
                <a:effectLst/>
              </a:rPr>
              <a:t>Use </a:t>
            </a:r>
            <a:r>
              <a:rPr lang="en-US" sz="3200" b="1" i="0" dirty="0">
                <a:effectLst/>
              </a:rPr>
              <a:t>emotionally charged </a:t>
            </a:r>
          </a:p>
          <a:p>
            <a:pPr indent="-228600">
              <a:lnSpc>
                <a:spcPct val="90000"/>
              </a:lnSpc>
              <a:spcAft>
                <a:spcPts val="600"/>
              </a:spcAft>
              <a:buFont typeface="Arial" panose="020B0604020202020204" pitchFamily="34" charset="0"/>
              <a:buChar char="•"/>
            </a:pPr>
            <a:r>
              <a:rPr lang="en-US" sz="3200" b="0" i="0" dirty="0">
                <a:effectLst/>
              </a:rPr>
              <a:t>Ensure that </a:t>
            </a:r>
            <a:r>
              <a:rPr lang="en-US" sz="3200" b="1" i="0" dirty="0">
                <a:effectLst/>
              </a:rPr>
              <a:t>the emotion you want to induce is suitable for the context</a:t>
            </a:r>
            <a:endParaRPr lang="en-US" sz="3200" b="0" i="0" dirty="0">
              <a:effectLst/>
            </a:endParaRPr>
          </a:p>
        </p:txBody>
      </p:sp>
    </p:spTree>
    <p:extLst>
      <p:ext uri="{BB962C8B-B14F-4D97-AF65-F5344CB8AC3E}">
        <p14:creationId xmlns:p14="http://schemas.microsoft.com/office/powerpoint/2010/main" val="3898742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b="1" i="0" kern="1200" dirty="0">
                <a:solidFill>
                  <a:srgbClr val="FFFFFF"/>
                </a:solidFill>
                <a:effectLst/>
                <a:latin typeface="+mj-lt"/>
                <a:ea typeface="+mj-ea"/>
                <a:cs typeface="+mj-cs"/>
              </a:rPr>
              <a:t>Improving Pathos</a:t>
            </a:r>
          </a:p>
        </p:txBody>
      </p:sp>
      <p:sp>
        <p:nvSpPr>
          <p:cNvPr id="24" name="Arc 23">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2C679C6-44B0-48F6-8561-52BD2E643E2B}"/>
              </a:ext>
            </a:extLst>
          </p:cNvPr>
          <p:cNvSpPr txBox="1"/>
          <p:nvPr/>
        </p:nvSpPr>
        <p:spPr>
          <a:xfrm>
            <a:off x="5529986" y="1391811"/>
            <a:ext cx="6641738" cy="3935281"/>
          </a:xfrm>
          <a:prstGeom prst="rect">
            <a:avLst/>
          </a:prstGeom>
        </p:spPr>
        <p:txBody>
          <a:bodyPr vert="horz" lIns="91440" tIns="45720" rIns="91440" bIns="45720" rtlCol="0">
            <a:noAutofit/>
          </a:bodyPr>
          <a:lstStyle/>
          <a:p>
            <a:pPr algn="l">
              <a:buFont typeface="Arial" panose="020B0604020202020204" pitchFamily="34" charset="0"/>
              <a:buChar char="•"/>
            </a:pPr>
            <a:r>
              <a:rPr lang="en-US" sz="3200" b="0" i="0" dirty="0">
                <a:effectLst/>
              </a:rPr>
              <a:t> Using </a:t>
            </a:r>
            <a:r>
              <a:rPr lang="en-US" sz="3200" b="1" i="0" dirty="0" err="1">
                <a:effectLst/>
              </a:rPr>
              <a:t>humour</a:t>
            </a:r>
            <a:r>
              <a:rPr lang="en-US" sz="3200" b="0" i="0" dirty="0">
                <a:effectLst/>
              </a:rPr>
              <a:t> </a:t>
            </a:r>
          </a:p>
          <a:p>
            <a:pPr algn="l">
              <a:buFont typeface="Arial" panose="020B0604020202020204" pitchFamily="34" charset="0"/>
              <a:buChar char="•"/>
            </a:pPr>
            <a:r>
              <a:rPr lang="en-US" sz="3200" b="1" i="0" dirty="0">
                <a:effectLst/>
              </a:rPr>
              <a:t> Visual aids</a:t>
            </a:r>
            <a:r>
              <a:rPr lang="en-US" sz="3200" b="0" i="0" dirty="0">
                <a:effectLst/>
              </a:rPr>
              <a:t> </a:t>
            </a:r>
          </a:p>
          <a:p>
            <a:pPr algn="l">
              <a:buFont typeface="Arial" panose="020B0604020202020204" pitchFamily="34" charset="0"/>
              <a:buChar char="•"/>
            </a:pPr>
            <a:r>
              <a:rPr lang="en-US" sz="3200" b="1" i="0" dirty="0">
                <a:effectLst/>
              </a:rPr>
              <a:t> Research your customers</a:t>
            </a:r>
            <a:r>
              <a:rPr lang="en-US" sz="3200" b="0" i="0" dirty="0">
                <a:effectLst/>
              </a:rPr>
              <a:t> </a:t>
            </a:r>
          </a:p>
          <a:p>
            <a:pPr algn="l">
              <a:buFont typeface="Arial" panose="020B0604020202020204" pitchFamily="34" charset="0"/>
              <a:buChar char="•"/>
            </a:pPr>
            <a:r>
              <a:rPr lang="en-US" sz="3200" b="1" i="0" dirty="0">
                <a:effectLst/>
              </a:rPr>
              <a:t> Storytelling</a:t>
            </a:r>
            <a:r>
              <a:rPr lang="en-US" sz="3200" b="0" i="0" dirty="0">
                <a:effectLst/>
              </a:rPr>
              <a:t> </a:t>
            </a:r>
          </a:p>
          <a:p>
            <a:pPr algn="l">
              <a:buFont typeface="Arial" panose="020B0604020202020204" pitchFamily="34" charset="0"/>
              <a:buChar char="•"/>
            </a:pPr>
            <a:r>
              <a:rPr lang="en-US" sz="3200" b="1" i="0" dirty="0">
                <a:effectLst/>
              </a:rPr>
              <a:t> Match what you're saying with your body language</a:t>
            </a:r>
            <a:r>
              <a:rPr lang="en-US" sz="3200" b="0" i="0" dirty="0">
                <a:effectLst/>
              </a:rPr>
              <a:t>, </a:t>
            </a:r>
          </a:p>
          <a:p>
            <a:pPr algn="l">
              <a:buFont typeface="Arial" panose="020B0604020202020204" pitchFamily="34" charset="0"/>
              <a:buChar char="•"/>
            </a:pPr>
            <a:r>
              <a:rPr lang="en-US" sz="3200" b="1" i="0" dirty="0">
                <a:effectLst/>
              </a:rPr>
              <a:t> Maintain appropriate distance - proxemics</a:t>
            </a:r>
          </a:p>
          <a:p>
            <a:pPr algn="l">
              <a:buFont typeface="Arial" panose="020B0604020202020204" pitchFamily="34" charset="0"/>
              <a:buChar char="•"/>
            </a:pPr>
            <a:r>
              <a:rPr lang="en-US" sz="3200" b="1" i="0" dirty="0">
                <a:effectLst/>
              </a:rPr>
              <a:t> Use words that carry suitable connotations</a:t>
            </a:r>
            <a:endParaRPr lang="en-US" sz="3200" b="0" i="0" dirty="0">
              <a:effectLst/>
            </a:endParaRPr>
          </a:p>
        </p:txBody>
      </p:sp>
    </p:spTree>
    <p:extLst>
      <p:ext uri="{BB962C8B-B14F-4D97-AF65-F5344CB8AC3E}">
        <p14:creationId xmlns:p14="http://schemas.microsoft.com/office/powerpoint/2010/main" val="1785910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151202-0D39-499F-B39F-69A7B0CD2D22}"/>
              </a:ext>
            </a:extLst>
          </p:cNvPr>
          <p:cNvSpPr>
            <a:spLocks noGrp="1"/>
          </p:cNvSpPr>
          <p:nvPr>
            <p:ph type="title"/>
          </p:nvPr>
        </p:nvSpPr>
        <p:spPr>
          <a:xfrm>
            <a:off x="1171074" y="1396686"/>
            <a:ext cx="3240506" cy="4064628"/>
          </a:xfrm>
        </p:spPr>
        <p:txBody>
          <a:bodyPr>
            <a:normAutofit/>
          </a:bodyPr>
          <a:lstStyle/>
          <a:p>
            <a:r>
              <a:rPr lang="en-IN" b="0" i="0">
                <a:solidFill>
                  <a:srgbClr val="FFFFFF"/>
                </a:solidFill>
                <a:effectLst/>
                <a:latin typeface="Work sans" pitchFamily="2" charset="0"/>
              </a:rPr>
              <a:t>Logos - The Logical Appeal</a:t>
            </a:r>
            <a:br>
              <a:rPr lang="en-IN" b="0" i="0">
                <a:solidFill>
                  <a:srgbClr val="FFFFFF"/>
                </a:solidFill>
                <a:effectLst/>
                <a:latin typeface="Work sans" pitchFamily="2" charset="0"/>
              </a:rPr>
            </a:br>
            <a:endParaRPr lang="en-IN">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CC52A15-C346-4547-AA7C-ACE5FEFE74AD}"/>
              </a:ext>
            </a:extLst>
          </p:cNvPr>
          <p:cNvSpPr>
            <a:spLocks noGrp="1"/>
          </p:cNvSpPr>
          <p:nvPr>
            <p:ph idx="1"/>
          </p:nvPr>
        </p:nvSpPr>
        <p:spPr>
          <a:xfrm>
            <a:off x="5206662" y="1526033"/>
            <a:ext cx="6982290" cy="4936187"/>
          </a:xfrm>
        </p:spPr>
        <p:txBody>
          <a:bodyPr>
            <a:noAutofit/>
          </a:bodyPr>
          <a:lstStyle/>
          <a:p>
            <a:r>
              <a:rPr lang="en-US" b="0" i="0" dirty="0">
                <a:effectLst/>
              </a:rPr>
              <a:t>The word “logic” is derived from logos.</a:t>
            </a:r>
          </a:p>
          <a:p>
            <a:r>
              <a:rPr lang="en-US" b="0" i="0" dirty="0">
                <a:effectLst/>
              </a:rPr>
              <a:t>Logos is to appeal to logic by relying on the customer's intelligence and offering evidence in support of your argument. Logos also develops ethos because the information makes you look knowledgeable. Ask the following questions to decide if you have achieved logos:</a:t>
            </a:r>
          </a:p>
          <a:p>
            <a:pPr>
              <a:buFont typeface="Arial" panose="020B0604020202020204" pitchFamily="34" charset="0"/>
              <a:buChar char="•"/>
            </a:pPr>
            <a:r>
              <a:rPr lang="en-US" b="0" i="0" dirty="0">
                <a:effectLst/>
              </a:rPr>
              <a:t>Are my messages coherent?</a:t>
            </a:r>
          </a:p>
          <a:p>
            <a:pPr>
              <a:buFont typeface="Arial" panose="020B0604020202020204" pitchFamily="34" charset="0"/>
              <a:buChar char="•"/>
            </a:pPr>
            <a:r>
              <a:rPr lang="en-US" b="0" i="0" dirty="0">
                <a:effectLst/>
              </a:rPr>
              <a:t>Does the evidence support my claims?</a:t>
            </a:r>
          </a:p>
          <a:p>
            <a:pPr>
              <a:buFont typeface="Arial" panose="020B0604020202020204" pitchFamily="34" charset="0"/>
              <a:buChar char="•"/>
            </a:pPr>
            <a:r>
              <a:rPr lang="en-US" b="0" i="0" dirty="0">
                <a:effectLst/>
              </a:rPr>
              <a:t>Will the customer's actions lead to my desired outcome?</a:t>
            </a:r>
          </a:p>
        </p:txBody>
      </p:sp>
    </p:spTree>
    <p:extLst>
      <p:ext uri="{BB962C8B-B14F-4D97-AF65-F5344CB8AC3E}">
        <p14:creationId xmlns:p14="http://schemas.microsoft.com/office/powerpoint/2010/main" val="124812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151202-0D39-499F-B39F-69A7B0CD2D22}"/>
              </a:ext>
            </a:extLst>
          </p:cNvPr>
          <p:cNvSpPr>
            <a:spLocks noGrp="1"/>
          </p:cNvSpPr>
          <p:nvPr>
            <p:ph type="title"/>
          </p:nvPr>
        </p:nvSpPr>
        <p:spPr>
          <a:xfrm>
            <a:off x="1389278" y="1233241"/>
            <a:ext cx="3240506" cy="4064628"/>
          </a:xfrm>
        </p:spPr>
        <p:txBody>
          <a:bodyPr>
            <a:normAutofit/>
          </a:bodyPr>
          <a:lstStyle/>
          <a:p>
            <a:r>
              <a:rPr lang="en-IN" b="0" i="0">
                <a:solidFill>
                  <a:srgbClr val="FFFFFF"/>
                </a:solidFill>
                <a:effectLst/>
                <a:latin typeface="Work sans" pitchFamily="2" charset="0"/>
              </a:rPr>
              <a:t>Why is logos important?</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CC52A15-C346-4547-AA7C-ACE5FEFE74AD}"/>
              </a:ext>
            </a:extLst>
          </p:cNvPr>
          <p:cNvSpPr>
            <a:spLocks noGrp="1"/>
          </p:cNvSpPr>
          <p:nvPr>
            <p:ph idx="1"/>
          </p:nvPr>
        </p:nvSpPr>
        <p:spPr>
          <a:xfrm>
            <a:off x="5898980" y="768654"/>
            <a:ext cx="6092952" cy="4889350"/>
          </a:xfrm>
        </p:spPr>
        <p:txBody>
          <a:bodyPr anchor="t">
            <a:noAutofit/>
          </a:bodyPr>
          <a:lstStyle/>
          <a:p>
            <a:r>
              <a:rPr lang="en-US" sz="2400" b="0" i="0" dirty="0">
                <a:effectLst/>
              </a:rPr>
              <a:t>Essentially, logical arguments that make sense are not easily dismissed.</a:t>
            </a:r>
          </a:p>
          <a:p>
            <a:r>
              <a:rPr lang="en-US" sz="2400" b="0" i="0" dirty="0">
                <a:effectLst/>
              </a:rPr>
              <a:t>For improving logos</a:t>
            </a:r>
          </a:p>
          <a:p>
            <a:pPr>
              <a:buFont typeface="+mj-lt"/>
              <a:buAutoNum type="arabicPeriod"/>
            </a:pPr>
            <a:r>
              <a:rPr lang="en-US" sz="2400" b="1" i="0" dirty="0">
                <a:effectLst/>
              </a:rPr>
              <a:t>Be comprehensive</a:t>
            </a:r>
            <a:r>
              <a:rPr lang="en-US" sz="2400" b="0" i="0" dirty="0">
                <a:effectLst/>
              </a:rPr>
              <a:t>: Make sure your points and arguments can be understood</a:t>
            </a:r>
          </a:p>
          <a:p>
            <a:pPr>
              <a:buFont typeface="+mj-lt"/>
              <a:buAutoNum type="arabicPeriod"/>
            </a:pPr>
            <a:r>
              <a:rPr lang="en-US" sz="2400" b="1" i="0" dirty="0">
                <a:effectLst/>
              </a:rPr>
              <a:t>Be logical</a:t>
            </a:r>
            <a:r>
              <a:rPr lang="en-US" sz="2400" b="0" i="0" dirty="0">
                <a:effectLst/>
              </a:rPr>
              <a:t>: Ensure that your arguments make sense. Have a plan for dealing with opposing viewpoints that your listeners may already believe.</a:t>
            </a:r>
          </a:p>
          <a:p>
            <a:pPr>
              <a:buFont typeface="+mj-lt"/>
              <a:buAutoNum type="arabicPeriod"/>
            </a:pPr>
            <a:r>
              <a:rPr lang="en-US" sz="2400" b="1" i="0" dirty="0">
                <a:effectLst/>
              </a:rPr>
              <a:t>Be specific</a:t>
            </a:r>
            <a:r>
              <a:rPr lang="en-US" sz="2400" b="0" i="0" dirty="0">
                <a:effectLst/>
              </a:rPr>
              <a:t>: Base your claims on facts and examples as your arguments will be accepted quicker.  The more easily the evidence is accepted, the more easily calls are closed.</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442318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E22306-A17B-49BB-9155-4B2F702CADC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Types of Customers</a:t>
            </a:r>
            <a:endParaRPr lang="en-IN" sz="4000">
              <a:solidFill>
                <a:srgbClr val="FFFFFF"/>
              </a:solidFill>
            </a:endParaRPr>
          </a:p>
        </p:txBody>
      </p:sp>
      <p:sp>
        <p:nvSpPr>
          <p:cNvPr id="3" name="Content Placeholder 2">
            <a:extLst>
              <a:ext uri="{FF2B5EF4-FFF2-40B4-BE49-F238E27FC236}">
                <a16:creationId xmlns:a16="http://schemas.microsoft.com/office/drawing/2014/main" id="{B7A5C623-309F-4D74-A8C1-2B23C18098DA}"/>
              </a:ext>
            </a:extLst>
          </p:cNvPr>
          <p:cNvSpPr>
            <a:spLocks noGrp="1"/>
          </p:cNvSpPr>
          <p:nvPr>
            <p:ph idx="1"/>
          </p:nvPr>
        </p:nvSpPr>
        <p:spPr>
          <a:xfrm>
            <a:off x="4810259" y="649480"/>
            <a:ext cx="6555347" cy="5546047"/>
          </a:xfrm>
        </p:spPr>
        <p:txBody>
          <a:bodyPr anchor="ctr">
            <a:normAutofit/>
          </a:bodyPr>
          <a:lstStyle/>
          <a:p>
            <a:r>
              <a:rPr lang="en-US" dirty="0"/>
              <a:t>New Customers (Fixing Appointment for New Business/Relationship)</a:t>
            </a:r>
          </a:p>
          <a:p>
            <a:pPr marL="0" indent="0">
              <a:buNone/>
            </a:pPr>
            <a:endParaRPr lang="en-US" dirty="0"/>
          </a:p>
          <a:p>
            <a:r>
              <a:rPr lang="en-US" dirty="0"/>
              <a:t>Existing Customers (Fixing Appointment for Upselling and Cross Selling)</a:t>
            </a:r>
          </a:p>
          <a:p>
            <a:endParaRPr lang="en-US" dirty="0"/>
          </a:p>
          <a:p>
            <a:pPr marL="0" indent="0">
              <a:buNone/>
            </a:pPr>
            <a:r>
              <a:rPr lang="en-US" dirty="0"/>
              <a:t>Persuasive communication is important for both new and existing customers</a:t>
            </a:r>
            <a:endParaRPr lang="en-IN" dirty="0"/>
          </a:p>
        </p:txBody>
      </p:sp>
    </p:spTree>
    <p:extLst>
      <p:ext uri="{BB962C8B-B14F-4D97-AF65-F5344CB8AC3E}">
        <p14:creationId xmlns:p14="http://schemas.microsoft.com/office/powerpoint/2010/main" val="440005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C87CF-A6A9-49D8-ACF4-CB1C42C2E134}"/>
              </a:ext>
            </a:extLst>
          </p:cNvPr>
          <p:cNvSpPr>
            <a:spLocks noGrp="1"/>
          </p:cNvSpPr>
          <p:nvPr>
            <p:ph type="title"/>
          </p:nvPr>
        </p:nvSpPr>
        <p:spPr/>
        <p:txBody>
          <a:bodyPr/>
          <a:lstStyle/>
          <a:p>
            <a:r>
              <a:rPr lang="en-US" dirty="0"/>
              <a:t>Fixing Appointment</a:t>
            </a:r>
            <a:endParaRPr lang="en-IN" dirty="0"/>
          </a:p>
        </p:txBody>
      </p:sp>
      <p:sp>
        <p:nvSpPr>
          <p:cNvPr id="4" name="Content Placeholder 2">
            <a:extLst>
              <a:ext uri="{FF2B5EF4-FFF2-40B4-BE49-F238E27FC236}">
                <a16:creationId xmlns:a16="http://schemas.microsoft.com/office/drawing/2014/main" id="{2F9E9AC2-F3C3-45B1-A34D-0A913FAC0E27}"/>
              </a:ext>
            </a:extLst>
          </p:cNvPr>
          <p:cNvSpPr>
            <a:spLocks noGrp="1"/>
          </p:cNvSpPr>
          <p:nvPr>
            <p:ph sz="half" idx="2"/>
          </p:nvPr>
        </p:nvSpPr>
        <p:spPr>
          <a:xfrm>
            <a:off x="609598" y="1122160"/>
            <a:ext cx="10972800" cy="400110"/>
          </a:xfrm>
        </p:spPr>
        <p:txBody>
          <a:bodyPr/>
          <a:lstStyle/>
          <a:p>
            <a:r>
              <a:rPr lang="en-US" sz="1800" dirty="0">
                <a:latin typeface="Arial" panose="020B0604020202020204" pitchFamily="34" charset="0"/>
                <a:cs typeface="Arial" panose="020B0604020202020204" pitchFamily="34" charset="0"/>
              </a:rPr>
              <a:t>Cold Calling / Referred Customer</a:t>
            </a:r>
            <a:endParaRPr lang="en-IN" sz="1800" dirty="0">
              <a:latin typeface="Arial" panose="020B0604020202020204" pitchFamily="34" charset="0"/>
              <a:cs typeface="Arial" panose="020B0604020202020204" pitchFamily="34" charset="0"/>
            </a:endParaRPr>
          </a:p>
        </p:txBody>
      </p:sp>
      <p:grpSp>
        <p:nvGrpSpPr>
          <p:cNvPr id="5" name="Group 4">
            <a:extLst>
              <a:ext uri="{FF2B5EF4-FFF2-40B4-BE49-F238E27FC236}">
                <a16:creationId xmlns:a16="http://schemas.microsoft.com/office/drawing/2014/main" id="{FC570BCB-FBF2-4457-9606-1F0A20454250}"/>
              </a:ext>
            </a:extLst>
          </p:cNvPr>
          <p:cNvGrpSpPr/>
          <p:nvPr/>
        </p:nvGrpSpPr>
        <p:grpSpPr>
          <a:xfrm>
            <a:off x="241619" y="1556792"/>
            <a:ext cx="3888432" cy="540000"/>
            <a:chOff x="407368" y="1718581"/>
            <a:chExt cx="3888432" cy="540000"/>
          </a:xfrm>
        </p:grpSpPr>
        <p:sp>
          <p:nvSpPr>
            <p:cNvPr id="6" name="Rectangle: Rounded Corners 5">
              <a:extLst>
                <a:ext uri="{FF2B5EF4-FFF2-40B4-BE49-F238E27FC236}">
                  <a16:creationId xmlns:a16="http://schemas.microsoft.com/office/drawing/2014/main" id="{4F5F8A36-3E4A-4E9D-A6B3-8BC66C93184D}"/>
                </a:ext>
              </a:extLst>
            </p:cNvPr>
            <p:cNvSpPr/>
            <p:nvPr/>
          </p:nvSpPr>
          <p:spPr>
            <a:xfrm>
              <a:off x="407368" y="1718581"/>
              <a:ext cx="3888432" cy="540000"/>
            </a:xfrm>
            <a:prstGeom prst="roundRect">
              <a:avLst/>
            </a:prstGeom>
            <a:solidFill>
              <a:srgbClr val="16A3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842B5FB-3D84-4FD5-A47D-76585B9974DA}"/>
                </a:ext>
              </a:extLst>
            </p:cNvPr>
            <p:cNvSpPr txBox="1"/>
            <p:nvPr/>
          </p:nvSpPr>
          <p:spPr>
            <a:xfrm>
              <a:off x="597412" y="1787625"/>
              <a:ext cx="367240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Greeting</a:t>
              </a:r>
              <a:endParaRPr lang="en-IN" b="1" dirty="0">
                <a:solidFill>
                  <a:schemeClr val="bg1"/>
                </a:solidFill>
                <a:latin typeface="Arial" panose="020B0604020202020204" pitchFamily="34" charset="0"/>
                <a:cs typeface="Arial" panose="020B0604020202020204" pitchFamily="34" charset="0"/>
              </a:endParaRPr>
            </a:p>
          </p:txBody>
        </p:sp>
      </p:grpSp>
      <p:grpSp>
        <p:nvGrpSpPr>
          <p:cNvPr id="8" name="Group 7">
            <a:extLst>
              <a:ext uri="{FF2B5EF4-FFF2-40B4-BE49-F238E27FC236}">
                <a16:creationId xmlns:a16="http://schemas.microsoft.com/office/drawing/2014/main" id="{2CBC90E8-6BCF-4FF1-A1F7-929CD7A93F1E}"/>
              </a:ext>
            </a:extLst>
          </p:cNvPr>
          <p:cNvGrpSpPr/>
          <p:nvPr/>
        </p:nvGrpSpPr>
        <p:grpSpPr>
          <a:xfrm>
            <a:off x="241619" y="2265930"/>
            <a:ext cx="3888432" cy="540000"/>
            <a:chOff x="407368" y="2502750"/>
            <a:chExt cx="3888432" cy="661285"/>
          </a:xfrm>
        </p:grpSpPr>
        <p:sp>
          <p:nvSpPr>
            <p:cNvPr id="9" name="Rectangle: Rounded Corners 8">
              <a:extLst>
                <a:ext uri="{FF2B5EF4-FFF2-40B4-BE49-F238E27FC236}">
                  <a16:creationId xmlns:a16="http://schemas.microsoft.com/office/drawing/2014/main" id="{3CABD0D4-EB95-4385-B198-BC2A9AC23E18}"/>
                </a:ext>
              </a:extLst>
            </p:cNvPr>
            <p:cNvSpPr/>
            <p:nvPr/>
          </p:nvSpPr>
          <p:spPr>
            <a:xfrm>
              <a:off x="407368" y="2502750"/>
              <a:ext cx="3888432" cy="661285"/>
            </a:xfrm>
            <a:prstGeom prst="roundRect">
              <a:avLst/>
            </a:prstGeom>
            <a:solidFill>
              <a:schemeClr val="bg1"/>
            </a:solidFill>
            <a:ln w="57150">
              <a:solidFill>
                <a:srgbClr val="EE30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3121BB6-DB8B-4983-B753-7315FBFC9E76}"/>
                </a:ext>
              </a:extLst>
            </p:cNvPr>
            <p:cNvSpPr txBox="1"/>
            <p:nvPr/>
          </p:nvSpPr>
          <p:spPr>
            <a:xfrm>
              <a:off x="623392" y="2634417"/>
              <a:ext cx="3672408" cy="452285"/>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Identify the Speaker</a:t>
              </a:r>
              <a:endParaRPr lang="en-IN" b="1" dirty="0">
                <a:latin typeface="Arial" panose="020B0604020202020204" pitchFamily="34" charset="0"/>
                <a:cs typeface="Arial" panose="020B0604020202020204" pitchFamily="34" charset="0"/>
              </a:endParaRPr>
            </a:p>
          </p:txBody>
        </p:sp>
      </p:grpSp>
      <p:grpSp>
        <p:nvGrpSpPr>
          <p:cNvPr id="11" name="Group 10">
            <a:extLst>
              <a:ext uri="{FF2B5EF4-FFF2-40B4-BE49-F238E27FC236}">
                <a16:creationId xmlns:a16="http://schemas.microsoft.com/office/drawing/2014/main" id="{EFED242B-9FAC-4F93-B8BD-CE8632923150}"/>
              </a:ext>
            </a:extLst>
          </p:cNvPr>
          <p:cNvGrpSpPr/>
          <p:nvPr/>
        </p:nvGrpSpPr>
        <p:grpSpPr>
          <a:xfrm>
            <a:off x="241619" y="2975068"/>
            <a:ext cx="3888432" cy="540000"/>
            <a:chOff x="409395" y="3295702"/>
            <a:chExt cx="3888432" cy="661285"/>
          </a:xfrm>
        </p:grpSpPr>
        <p:sp>
          <p:nvSpPr>
            <p:cNvPr id="12" name="Rectangle: Rounded Corners 11">
              <a:extLst>
                <a:ext uri="{FF2B5EF4-FFF2-40B4-BE49-F238E27FC236}">
                  <a16:creationId xmlns:a16="http://schemas.microsoft.com/office/drawing/2014/main" id="{4F09A351-0071-4BE0-B332-745355805E87}"/>
                </a:ext>
              </a:extLst>
            </p:cNvPr>
            <p:cNvSpPr/>
            <p:nvPr/>
          </p:nvSpPr>
          <p:spPr>
            <a:xfrm>
              <a:off x="409395" y="3295702"/>
              <a:ext cx="3888432" cy="661285"/>
            </a:xfrm>
            <a:prstGeom prst="roundRect">
              <a:avLst/>
            </a:prstGeom>
            <a:solidFill>
              <a:srgbClr val="EE3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01640E7E-E52A-48F5-83BE-060B3354E1D7}"/>
                </a:ext>
              </a:extLst>
            </p:cNvPr>
            <p:cNvSpPr txBox="1"/>
            <p:nvPr/>
          </p:nvSpPr>
          <p:spPr>
            <a:xfrm>
              <a:off x="623392" y="3414648"/>
              <a:ext cx="3672408" cy="452285"/>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Self Introduction</a:t>
              </a:r>
              <a:endParaRPr lang="en-IN" b="1" dirty="0">
                <a:solidFill>
                  <a:schemeClr val="bg1"/>
                </a:solidFill>
                <a:latin typeface="Arial" panose="020B0604020202020204" pitchFamily="34" charset="0"/>
                <a:cs typeface="Arial" panose="020B0604020202020204" pitchFamily="34" charset="0"/>
              </a:endParaRPr>
            </a:p>
          </p:txBody>
        </p:sp>
      </p:grpSp>
      <p:grpSp>
        <p:nvGrpSpPr>
          <p:cNvPr id="14" name="Group 13">
            <a:extLst>
              <a:ext uri="{FF2B5EF4-FFF2-40B4-BE49-F238E27FC236}">
                <a16:creationId xmlns:a16="http://schemas.microsoft.com/office/drawing/2014/main" id="{0E0C0C33-4DA7-41FD-9B8F-F88B3C698D00}"/>
              </a:ext>
            </a:extLst>
          </p:cNvPr>
          <p:cNvGrpSpPr/>
          <p:nvPr/>
        </p:nvGrpSpPr>
        <p:grpSpPr>
          <a:xfrm>
            <a:off x="241619" y="3684206"/>
            <a:ext cx="3888432" cy="540000"/>
            <a:chOff x="420281" y="4070914"/>
            <a:chExt cx="3888432" cy="661285"/>
          </a:xfrm>
        </p:grpSpPr>
        <p:sp>
          <p:nvSpPr>
            <p:cNvPr id="15" name="Rectangle: Rounded Corners 14">
              <a:extLst>
                <a:ext uri="{FF2B5EF4-FFF2-40B4-BE49-F238E27FC236}">
                  <a16:creationId xmlns:a16="http://schemas.microsoft.com/office/drawing/2014/main" id="{0FEC0285-D41C-4211-B15D-05AC3A47407D}"/>
                </a:ext>
              </a:extLst>
            </p:cNvPr>
            <p:cNvSpPr/>
            <p:nvPr/>
          </p:nvSpPr>
          <p:spPr>
            <a:xfrm>
              <a:off x="420281" y="4070914"/>
              <a:ext cx="3888432" cy="661285"/>
            </a:xfrm>
            <a:prstGeom prst="roundRect">
              <a:avLst/>
            </a:prstGeom>
            <a:solidFill>
              <a:schemeClr val="bg1"/>
            </a:solidFill>
            <a:ln w="57150">
              <a:solidFill>
                <a:srgbClr val="16A3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364BFDD6-DD83-406C-B4D7-9136C15B04C7}"/>
                </a:ext>
              </a:extLst>
            </p:cNvPr>
            <p:cNvSpPr txBox="1"/>
            <p:nvPr/>
          </p:nvSpPr>
          <p:spPr>
            <a:xfrm>
              <a:off x="623392" y="4194877"/>
              <a:ext cx="3672408" cy="452285"/>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Seeking Permission</a:t>
              </a:r>
              <a:endParaRPr lang="en-IN" b="1" dirty="0">
                <a:latin typeface="Arial" panose="020B0604020202020204" pitchFamily="34" charset="0"/>
                <a:cs typeface="Arial" panose="020B0604020202020204" pitchFamily="34" charset="0"/>
              </a:endParaRPr>
            </a:p>
          </p:txBody>
        </p:sp>
      </p:grpSp>
      <p:grpSp>
        <p:nvGrpSpPr>
          <p:cNvPr id="17" name="Group 16">
            <a:extLst>
              <a:ext uri="{FF2B5EF4-FFF2-40B4-BE49-F238E27FC236}">
                <a16:creationId xmlns:a16="http://schemas.microsoft.com/office/drawing/2014/main" id="{6FCA16CA-51A1-4AE3-8208-F7327C1D8EB2}"/>
              </a:ext>
            </a:extLst>
          </p:cNvPr>
          <p:cNvGrpSpPr/>
          <p:nvPr/>
        </p:nvGrpSpPr>
        <p:grpSpPr>
          <a:xfrm>
            <a:off x="241619" y="5102481"/>
            <a:ext cx="3888432" cy="540000"/>
            <a:chOff x="429814" y="5648035"/>
            <a:chExt cx="3888432" cy="540000"/>
          </a:xfrm>
        </p:grpSpPr>
        <p:sp>
          <p:nvSpPr>
            <p:cNvPr id="18" name="Rectangle: Rounded Corners 17">
              <a:extLst>
                <a:ext uri="{FF2B5EF4-FFF2-40B4-BE49-F238E27FC236}">
                  <a16:creationId xmlns:a16="http://schemas.microsoft.com/office/drawing/2014/main" id="{A3EE12E8-1EA9-4621-8E78-F071C4420895}"/>
                </a:ext>
              </a:extLst>
            </p:cNvPr>
            <p:cNvSpPr/>
            <p:nvPr/>
          </p:nvSpPr>
          <p:spPr>
            <a:xfrm>
              <a:off x="429814" y="5648035"/>
              <a:ext cx="3888432" cy="540000"/>
            </a:xfrm>
            <a:prstGeom prst="roundRect">
              <a:avLst/>
            </a:prstGeom>
            <a:solidFill>
              <a:schemeClr val="bg1"/>
            </a:solidFill>
            <a:ln w="57150">
              <a:solidFill>
                <a:srgbClr val="EE30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E13C462D-40AF-4D19-A0D9-7D7C8BE0104F}"/>
                </a:ext>
              </a:extLst>
            </p:cNvPr>
            <p:cNvSpPr txBox="1"/>
            <p:nvPr/>
          </p:nvSpPr>
          <p:spPr>
            <a:xfrm>
              <a:off x="623392" y="5716880"/>
              <a:ext cx="3672408"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Decide on Date, Time &amp; Venue</a:t>
              </a:r>
              <a:endParaRPr lang="en-IN" b="1" dirty="0">
                <a:latin typeface="Arial" panose="020B0604020202020204" pitchFamily="34" charset="0"/>
                <a:cs typeface="Arial" panose="020B0604020202020204" pitchFamily="34" charset="0"/>
              </a:endParaRPr>
            </a:p>
          </p:txBody>
        </p:sp>
      </p:grpSp>
      <p:grpSp>
        <p:nvGrpSpPr>
          <p:cNvPr id="26" name="Group 25">
            <a:extLst>
              <a:ext uri="{FF2B5EF4-FFF2-40B4-BE49-F238E27FC236}">
                <a16:creationId xmlns:a16="http://schemas.microsoft.com/office/drawing/2014/main" id="{9E2B9495-442E-4E97-A158-1639E5E380B1}"/>
              </a:ext>
            </a:extLst>
          </p:cNvPr>
          <p:cNvGrpSpPr/>
          <p:nvPr/>
        </p:nvGrpSpPr>
        <p:grpSpPr>
          <a:xfrm>
            <a:off x="241619" y="4393344"/>
            <a:ext cx="3899487" cy="540000"/>
            <a:chOff x="278654" y="4375345"/>
            <a:chExt cx="3899487" cy="540000"/>
          </a:xfrm>
        </p:grpSpPr>
        <p:grpSp>
          <p:nvGrpSpPr>
            <p:cNvPr id="27" name="Group 26">
              <a:extLst>
                <a:ext uri="{FF2B5EF4-FFF2-40B4-BE49-F238E27FC236}">
                  <a16:creationId xmlns:a16="http://schemas.microsoft.com/office/drawing/2014/main" id="{FBB65341-5AB6-45EB-9F25-672B196EE712}"/>
                </a:ext>
              </a:extLst>
            </p:cNvPr>
            <p:cNvGrpSpPr/>
            <p:nvPr/>
          </p:nvGrpSpPr>
          <p:grpSpPr>
            <a:xfrm>
              <a:off x="278654" y="4375345"/>
              <a:ext cx="3888432" cy="540000"/>
              <a:chOff x="429477" y="4855083"/>
              <a:chExt cx="3888432" cy="540000"/>
            </a:xfrm>
          </p:grpSpPr>
          <p:sp>
            <p:nvSpPr>
              <p:cNvPr id="29" name="Rectangle: Rounded Corners 28">
                <a:extLst>
                  <a:ext uri="{FF2B5EF4-FFF2-40B4-BE49-F238E27FC236}">
                    <a16:creationId xmlns:a16="http://schemas.microsoft.com/office/drawing/2014/main" id="{9AFDB96C-5AE0-4153-86E0-D99248F4BA51}"/>
                  </a:ext>
                </a:extLst>
              </p:cNvPr>
              <p:cNvSpPr/>
              <p:nvPr/>
            </p:nvSpPr>
            <p:spPr>
              <a:xfrm>
                <a:off x="429477" y="4855083"/>
                <a:ext cx="3888432" cy="540000"/>
              </a:xfrm>
              <a:prstGeom prst="roundRect">
                <a:avLst/>
              </a:prstGeom>
              <a:solidFill>
                <a:srgbClr val="16A3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F7C8D501-9A9F-4531-BFA0-A569E10F2756}"/>
                  </a:ext>
                </a:extLst>
              </p:cNvPr>
              <p:cNvSpPr txBox="1"/>
              <p:nvPr/>
            </p:nvSpPr>
            <p:spPr>
              <a:xfrm>
                <a:off x="623392" y="4975107"/>
                <a:ext cx="3672408" cy="369332"/>
              </a:xfrm>
              <a:prstGeom prst="rect">
                <a:avLst/>
              </a:prstGeom>
              <a:noFill/>
            </p:spPr>
            <p:txBody>
              <a:bodyPr wrap="square" rtlCol="0">
                <a:spAutoFit/>
              </a:bodyPr>
              <a:lstStyle/>
              <a:p>
                <a:endParaRPr lang="en-IN" b="1" dirty="0">
                  <a:latin typeface="Arial" panose="020B0604020202020204" pitchFamily="34" charset="0"/>
                  <a:cs typeface="Arial" panose="020B0604020202020204" pitchFamily="34" charset="0"/>
                </a:endParaRPr>
              </a:p>
            </p:txBody>
          </p:sp>
        </p:grpSp>
        <p:sp>
          <p:nvSpPr>
            <p:cNvPr id="28" name="TextBox 27">
              <a:extLst>
                <a:ext uri="{FF2B5EF4-FFF2-40B4-BE49-F238E27FC236}">
                  <a16:creationId xmlns:a16="http://schemas.microsoft.com/office/drawing/2014/main" id="{24C29FE7-61CB-4490-9281-D4830CA07828}"/>
                </a:ext>
              </a:extLst>
            </p:cNvPr>
            <p:cNvSpPr txBox="1"/>
            <p:nvPr/>
          </p:nvSpPr>
          <p:spPr>
            <a:xfrm>
              <a:off x="505733" y="4458495"/>
              <a:ext cx="367240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Purpose</a:t>
              </a:r>
              <a:endParaRPr lang="en-IN" b="1" dirty="0">
                <a:solidFill>
                  <a:schemeClr val="bg1"/>
                </a:solidFill>
                <a:latin typeface="Arial" panose="020B0604020202020204" pitchFamily="34" charset="0"/>
                <a:cs typeface="Arial" panose="020B0604020202020204" pitchFamily="34" charset="0"/>
              </a:endParaRPr>
            </a:p>
          </p:txBody>
        </p:sp>
      </p:grpSp>
      <p:grpSp>
        <p:nvGrpSpPr>
          <p:cNvPr id="31" name="Group 30">
            <a:extLst>
              <a:ext uri="{FF2B5EF4-FFF2-40B4-BE49-F238E27FC236}">
                <a16:creationId xmlns:a16="http://schemas.microsoft.com/office/drawing/2014/main" id="{DC51214D-4A0A-4742-8555-D3D1E8F5FDCD}"/>
              </a:ext>
            </a:extLst>
          </p:cNvPr>
          <p:cNvGrpSpPr/>
          <p:nvPr/>
        </p:nvGrpSpPr>
        <p:grpSpPr>
          <a:xfrm>
            <a:off x="241619" y="5811617"/>
            <a:ext cx="3888432" cy="540000"/>
            <a:chOff x="344405" y="5772052"/>
            <a:chExt cx="3888432" cy="540000"/>
          </a:xfrm>
        </p:grpSpPr>
        <p:grpSp>
          <p:nvGrpSpPr>
            <p:cNvPr id="32" name="Group 31">
              <a:extLst>
                <a:ext uri="{FF2B5EF4-FFF2-40B4-BE49-F238E27FC236}">
                  <a16:creationId xmlns:a16="http://schemas.microsoft.com/office/drawing/2014/main" id="{19C91ED2-6304-4C6C-A8AA-ECDEE233F91E}"/>
                </a:ext>
              </a:extLst>
            </p:cNvPr>
            <p:cNvGrpSpPr/>
            <p:nvPr/>
          </p:nvGrpSpPr>
          <p:grpSpPr>
            <a:xfrm>
              <a:off x="344405" y="5772052"/>
              <a:ext cx="3888432" cy="540000"/>
              <a:chOff x="429477" y="4855083"/>
              <a:chExt cx="3888432" cy="540000"/>
            </a:xfrm>
          </p:grpSpPr>
          <p:sp>
            <p:nvSpPr>
              <p:cNvPr id="34" name="Rectangle: Rounded Corners 33">
                <a:extLst>
                  <a:ext uri="{FF2B5EF4-FFF2-40B4-BE49-F238E27FC236}">
                    <a16:creationId xmlns:a16="http://schemas.microsoft.com/office/drawing/2014/main" id="{450EF6AE-29F5-41D1-82B7-1F5F16FE032A}"/>
                  </a:ext>
                </a:extLst>
              </p:cNvPr>
              <p:cNvSpPr/>
              <p:nvPr/>
            </p:nvSpPr>
            <p:spPr>
              <a:xfrm>
                <a:off x="429477" y="4855083"/>
                <a:ext cx="3888432" cy="540000"/>
              </a:xfrm>
              <a:prstGeom prst="roundRect">
                <a:avLst/>
              </a:prstGeom>
              <a:solidFill>
                <a:srgbClr val="EE3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8F8117C9-3BE2-402E-BDB1-D1562A64BAA6}"/>
                  </a:ext>
                </a:extLst>
              </p:cNvPr>
              <p:cNvSpPr txBox="1"/>
              <p:nvPr/>
            </p:nvSpPr>
            <p:spPr>
              <a:xfrm>
                <a:off x="623392" y="4975107"/>
                <a:ext cx="3672408" cy="369332"/>
              </a:xfrm>
              <a:prstGeom prst="rect">
                <a:avLst/>
              </a:prstGeom>
              <a:noFill/>
            </p:spPr>
            <p:txBody>
              <a:bodyPr wrap="square" rtlCol="0">
                <a:spAutoFit/>
              </a:bodyPr>
              <a:lstStyle/>
              <a:p>
                <a:endParaRPr lang="en-IN" b="1" dirty="0">
                  <a:latin typeface="Arial" panose="020B0604020202020204" pitchFamily="34" charset="0"/>
                  <a:cs typeface="Arial" panose="020B0604020202020204" pitchFamily="34" charset="0"/>
                </a:endParaRPr>
              </a:p>
            </p:txBody>
          </p:sp>
        </p:grpSp>
        <p:sp>
          <p:nvSpPr>
            <p:cNvPr id="33" name="TextBox 32">
              <a:extLst>
                <a:ext uri="{FF2B5EF4-FFF2-40B4-BE49-F238E27FC236}">
                  <a16:creationId xmlns:a16="http://schemas.microsoft.com/office/drawing/2014/main" id="{290CEEE3-BCE2-4393-83FE-B7FAA68C8657}"/>
                </a:ext>
              </a:extLst>
            </p:cNvPr>
            <p:cNvSpPr txBox="1"/>
            <p:nvPr/>
          </p:nvSpPr>
          <p:spPr>
            <a:xfrm>
              <a:off x="514184" y="5844052"/>
              <a:ext cx="367240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Close</a:t>
              </a:r>
              <a:endParaRPr lang="en-IN" b="1" dirty="0">
                <a:solidFill>
                  <a:schemeClr val="bg1"/>
                </a:solidFill>
                <a:latin typeface="Arial" panose="020B0604020202020204" pitchFamily="34" charset="0"/>
                <a:cs typeface="Arial" panose="020B0604020202020204" pitchFamily="34" charset="0"/>
              </a:endParaRPr>
            </a:p>
          </p:txBody>
        </p:sp>
      </p:grpSp>
      <p:sp>
        <p:nvSpPr>
          <p:cNvPr id="36" name="TextBox 35">
            <a:extLst>
              <a:ext uri="{FF2B5EF4-FFF2-40B4-BE49-F238E27FC236}">
                <a16:creationId xmlns:a16="http://schemas.microsoft.com/office/drawing/2014/main" id="{B04D39C3-B145-4C76-B272-B6346F4D26DA}"/>
              </a:ext>
            </a:extLst>
          </p:cNvPr>
          <p:cNvSpPr txBox="1"/>
          <p:nvPr/>
        </p:nvSpPr>
        <p:spPr>
          <a:xfrm>
            <a:off x="4166989" y="1664477"/>
            <a:ext cx="7954981"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Good Morning/ Good Afternoon / Good Evening</a:t>
            </a:r>
            <a:endParaRPr lang="en-IN" sz="1600" dirty="0">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47091198-8A7C-44C5-9289-DD3AA9182C7C}"/>
              </a:ext>
            </a:extLst>
          </p:cNvPr>
          <p:cNvSpPr txBox="1"/>
          <p:nvPr/>
        </p:nvSpPr>
        <p:spPr>
          <a:xfrm>
            <a:off x="4217839" y="2246966"/>
            <a:ext cx="7896199"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Am I speaking with Mr./Ms.___________</a:t>
            </a:r>
            <a:endParaRPr lang="en-IN" sz="1600" dirty="0">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03907E9B-8FE5-498C-B5E1-F60466A4EF77}"/>
              </a:ext>
            </a:extLst>
          </p:cNvPr>
          <p:cNvSpPr txBox="1"/>
          <p:nvPr/>
        </p:nvSpPr>
        <p:spPr>
          <a:xfrm>
            <a:off x="4217839" y="4268842"/>
            <a:ext cx="7974159" cy="584775"/>
          </a:xfrm>
          <a:prstGeom prst="rect">
            <a:avLst/>
          </a:prstGeom>
          <a:noFill/>
        </p:spPr>
        <p:txBody>
          <a:bodyPr wrap="square">
            <a:spAutoFit/>
          </a:bodyPr>
          <a:lstStyle/>
          <a:p>
            <a:r>
              <a:rPr lang="en-US" sz="1600" dirty="0">
                <a:latin typeface="Arial" panose="020B0604020202020204" pitchFamily="34" charset="0"/>
                <a:cs typeface="Arial" panose="020B0604020202020204" pitchFamily="34" charset="0"/>
              </a:rPr>
              <a:t>Magma HDI is </a:t>
            </a:r>
            <a:r>
              <a:rPr lang="en-IN" sz="1600" dirty="0">
                <a:effectLst/>
                <a:latin typeface="Arial" panose="020B0604020202020204" pitchFamily="34" charset="0"/>
                <a:cs typeface="Arial" panose="020B0604020202020204" pitchFamily="34" charset="0"/>
              </a:rPr>
              <a:t>a General insurance Company &amp; I would need 10 to 15 minutes to take you through the services offered by our company</a:t>
            </a:r>
          </a:p>
        </p:txBody>
      </p:sp>
      <p:sp>
        <p:nvSpPr>
          <p:cNvPr id="47" name="TextBox 46">
            <a:extLst>
              <a:ext uri="{FF2B5EF4-FFF2-40B4-BE49-F238E27FC236}">
                <a16:creationId xmlns:a16="http://schemas.microsoft.com/office/drawing/2014/main" id="{D4CF4F3E-16B5-4253-B001-7A9C76BC42C8}"/>
              </a:ext>
            </a:extLst>
          </p:cNvPr>
          <p:cNvSpPr txBox="1"/>
          <p:nvPr/>
        </p:nvSpPr>
        <p:spPr>
          <a:xfrm>
            <a:off x="4221522" y="4955883"/>
            <a:ext cx="7970478" cy="584775"/>
          </a:xfrm>
          <a:prstGeom prst="rect">
            <a:avLst/>
          </a:prstGeom>
          <a:noFill/>
        </p:spPr>
        <p:txBody>
          <a:bodyPr wrap="square">
            <a:spAutoFit/>
          </a:bodyPr>
          <a:lstStyle/>
          <a:p>
            <a:r>
              <a:rPr lang="en-US" sz="1600" dirty="0">
                <a:latin typeface="Arial" panose="020B0604020202020204" pitchFamily="34" charset="0"/>
                <a:cs typeface="Arial" panose="020B0604020202020204" pitchFamily="34" charset="0"/>
              </a:rPr>
              <a:t>Will today 6 PM be good or tomorrow 11 AM be better for an interaction?  Do you have WhatsApp also on the same number? Thank you!</a:t>
            </a:r>
            <a:endParaRPr lang="en-IN" sz="1600" dirty="0">
              <a:effectLst/>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52297A85-9853-49D6-9513-6133B1D24E75}"/>
              </a:ext>
            </a:extLst>
          </p:cNvPr>
          <p:cNvSpPr txBox="1"/>
          <p:nvPr/>
        </p:nvSpPr>
        <p:spPr>
          <a:xfrm>
            <a:off x="4217840" y="5622339"/>
            <a:ext cx="7974159" cy="830997"/>
          </a:xfrm>
          <a:prstGeom prst="rect">
            <a:avLst/>
          </a:prstGeom>
          <a:noFill/>
        </p:spPr>
        <p:txBody>
          <a:bodyPr wrap="square">
            <a:spAutoFit/>
          </a:bodyPr>
          <a:lstStyle/>
          <a:p>
            <a:r>
              <a:rPr lang="en-US" sz="1600" dirty="0">
                <a:latin typeface="Arial" panose="020B0604020202020204" pitchFamily="34" charset="0"/>
                <a:cs typeface="Arial" panose="020B0604020202020204" pitchFamily="34" charset="0"/>
              </a:rPr>
              <a:t>I shall message you a simple questionnaire that needs to be filled in and sent across before the meeting.  That will save a lot of time when we speak.  Great then, see you </a:t>
            </a:r>
            <a:r>
              <a:rPr lang="en-US" sz="1600" b="1" dirty="0">
                <a:solidFill>
                  <a:srgbClr val="FF0000"/>
                </a:solidFill>
                <a:latin typeface="Arial" panose="020B0604020202020204" pitchFamily="34" charset="0"/>
                <a:cs typeface="Arial" panose="020B0604020202020204" pitchFamily="34" charset="0"/>
              </a:rPr>
              <a:t>&lt;confirm time&gt; </a:t>
            </a:r>
            <a:endParaRPr lang="en-IN" sz="1600" b="1" dirty="0">
              <a:solidFill>
                <a:srgbClr val="FF0000"/>
              </a:solidFill>
              <a:effectLst/>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B6DC52AE-CEA4-49E3-BD0D-793349201425}"/>
              </a:ext>
            </a:extLst>
          </p:cNvPr>
          <p:cNvSpPr txBox="1"/>
          <p:nvPr/>
        </p:nvSpPr>
        <p:spPr>
          <a:xfrm>
            <a:off x="4217839" y="2805930"/>
            <a:ext cx="7974159"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My name is _____________ and I am calling from Magma HDI GIC. I got your number from the event conducted </a:t>
            </a:r>
            <a:r>
              <a:rPr lang="en-US" sz="1600" b="1" dirty="0">
                <a:solidFill>
                  <a:srgbClr val="EE3035"/>
                </a:solidFill>
                <a:latin typeface="Arial" panose="020B0604020202020204" pitchFamily="34" charset="0"/>
                <a:cs typeface="Arial" panose="020B0604020202020204" pitchFamily="34" charset="0"/>
              </a:rPr>
              <a:t>&lt;Venue&gt; &lt;Date&gt; </a:t>
            </a:r>
            <a:r>
              <a:rPr lang="en-US" sz="1600" b="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You have been referred by ________ </a:t>
            </a:r>
            <a:r>
              <a:rPr lang="en-US" sz="1600" b="1" dirty="0">
                <a:solidFill>
                  <a:srgbClr val="EE3035"/>
                </a:solidFill>
                <a:latin typeface="Arial" panose="020B0604020202020204" pitchFamily="34" charset="0"/>
                <a:cs typeface="Arial" panose="020B0604020202020204" pitchFamily="34" charset="0"/>
              </a:rPr>
              <a:t>&lt;Name&gt; </a:t>
            </a:r>
            <a:r>
              <a:rPr lang="en-US" sz="1600" dirty="0">
                <a:latin typeface="Arial" panose="020B0604020202020204" pitchFamily="34" charset="0"/>
                <a:cs typeface="Arial" panose="020B0604020202020204" pitchFamily="34" charset="0"/>
              </a:rPr>
              <a:t>who is my existing customer.</a:t>
            </a:r>
            <a:endParaRPr lang="en-IN" sz="1600"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3096D792-E798-4C76-872F-240E8D6FDBF2}"/>
              </a:ext>
            </a:extLst>
          </p:cNvPr>
          <p:cNvSpPr txBox="1"/>
          <p:nvPr/>
        </p:nvSpPr>
        <p:spPr>
          <a:xfrm>
            <a:off x="4250425" y="3752168"/>
            <a:ext cx="7954981"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Is it a good time to speak to you now?</a:t>
            </a: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966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left)">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left)">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500"/>
                                        <p:tgtEl>
                                          <p:spTgt spid="14"/>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wipe(left)">
                                      <p:cBhvr>
                                        <p:cTn id="38" dur="500"/>
                                        <p:tgtEl>
                                          <p:spTgt spid="3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left)">
                                      <p:cBhvr>
                                        <p:cTn id="43" dur="500"/>
                                        <p:tgtEl>
                                          <p:spTgt spid="26"/>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500"/>
                                        <p:tgtEl>
                                          <p:spTgt spid="4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500"/>
                                        <p:tgtEl>
                                          <p:spTgt spid="17"/>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47"/>
                                        </p:tgtEl>
                                        <p:attrNameLst>
                                          <p:attrName>style.visibility</p:attrName>
                                        </p:attrNameLst>
                                      </p:cBhvr>
                                      <p:to>
                                        <p:strVal val="visible"/>
                                      </p:to>
                                    </p:set>
                                    <p:animEffect transition="in" filter="wipe(left)">
                                      <p:cBhvr>
                                        <p:cTn id="56" dur="500"/>
                                        <p:tgtEl>
                                          <p:spTgt spid="4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500"/>
                                        <p:tgtEl>
                                          <p:spTgt spid="31"/>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wipe(left)">
                                      <p:cBhvr>
                                        <p:cTn id="6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46" grpId="0"/>
      <p:bldP spid="47" grpId="0"/>
      <p:bldP spid="48"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4A8AE1-9605-41DC-920F-A4B8E8F23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c 9">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9FCF79D-2B5A-4FA3-A41A-57CF20291CCF}"/>
              </a:ext>
            </a:extLst>
          </p:cNvPr>
          <p:cNvSpPr>
            <a:spLocks noGrp="1"/>
          </p:cNvSpPr>
          <p:nvPr>
            <p:ph idx="1"/>
          </p:nvPr>
        </p:nvSpPr>
        <p:spPr>
          <a:xfrm>
            <a:off x="407851" y="1724865"/>
            <a:ext cx="5979742" cy="3935281"/>
          </a:xfrm>
        </p:spPr>
        <p:txBody>
          <a:bodyPr>
            <a:noAutofit/>
          </a:bodyPr>
          <a:lstStyle/>
          <a:p>
            <a:pPr marL="0" indent="0">
              <a:buNone/>
            </a:pPr>
            <a:r>
              <a:rPr lang="en-IN" sz="2400" dirty="0"/>
              <a:t>Vikram was regularly intimidated by a certain buyer who learned to recognise that during a final negotiation he could be made to offer more and more concessions every time the buyer said something like I might have to start looking elsewhere </a:t>
            </a:r>
            <a:endParaRPr lang="en-US" sz="2400" dirty="0"/>
          </a:p>
          <a:p>
            <a:pPr marL="0" indent="0">
              <a:buNone/>
            </a:pPr>
            <a:r>
              <a:rPr lang="en-IN" sz="2400" dirty="0"/>
              <a:t>Repeatedly the buyer would threaten deadlock and win another concession.  The solution was that the Vikram finally learned just to say no and draw a line </a:t>
            </a:r>
            <a:endParaRPr lang="en-US" sz="2400" dirty="0"/>
          </a:p>
          <a:p>
            <a:pPr marL="0" indent="0">
              <a:buNone/>
            </a:pPr>
            <a:r>
              <a:rPr lang="en-IN" sz="2400" dirty="0"/>
              <a:t>Miraculously the buyer stopped pushing realizing he had pushed too far </a:t>
            </a:r>
          </a:p>
        </p:txBody>
      </p:sp>
      <p:sp>
        <p:nvSpPr>
          <p:cNvPr id="12" name="Oval 11">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13DDC4-A86E-4974-988C-8BDC791183E6}"/>
              </a:ext>
            </a:extLst>
          </p:cNvPr>
          <p:cNvSpPr>
            <a:spLocks noGrp="1"/>
          </p:cNvSpPr>
          <p:nvPr>
            <p:ph type="title"/>
          </p:nvPr>
        </p:nvSpPr>
        <p:spPr>
          <a:xfrm>
            <a:off x="7474281" y="1396686"/>
            <a:ext cx="3240506" cy="4064628"/>
          </a:xfrm>
        </p:spPr>
        <p:txBody>
          <a:bodyPr>
            <a:normAutofit/>
          </a:bodyPr>
          <a:lstStyle/>
          <a:p>
            <a:r>
              <a:rPr lang="en-IN">
                <a:solidFill>
                  <a:srgbClr val="FFFFFF"/>
                </a:solidFill>
              </a:rPr>
              <a:t>Case Study </a:t>
            </a:r>
          </a:p>
        </p:txBody>
      </p:sp>
    </p:spTree>
    <p:extLst>
      <p:ext uri="{BB962C8B-B14F-4D97-AF65-F5344CB8AC3E}">
        <p14:creationId xmlns:p14="http://schemas.microsoft.com/office/powerpoint/2010/main" val="663867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B9CE4-4018-4865-80FB-ADBF7ED99336}"/>
              </a:ext>
            </a:extLst>
          </p:cNvPr>
          <p:cNvSpPr>
            <a:spLocks noGrp="1"/>
          </p:cNvSpPr>
          <p:nvPr>
            <p:ph type="title"/>
          </p:nvPr>
        </p:nvSpPr>
        <p:spPr/>
        <p:txBody>
          <a:bodyPr/>
          <a:lstStyle/>
          <a:p>
            <a:r>
              <a:rPr lang="en-US" dirty="0"/>
              <a:t>Information on Joining the Meeting</a:t>
            </a:r>
            <a:endParaRPr lang="en-IN" dirty="0"/>
          </a:p>
        </p:txBody>
      </p:sp>
      <p:sp>
        <p:nvSpPr>
          <p:cNvPr id="4" name="TextBox 3">
            <a:extLst>
              <a:ext uri="{FF2B5EF4-FFF2-40B4-BE49-F238E27FC236}">
                <a16:creationId xmlns:a16="http://schemas.microsoft.com/office/drawing/2014/main" id="{B3BD1AA8-3C7B-4B76-A401-52B06F7BF3E7}"/>
              </a:ext>
            </a:extLst>
          </p:cNvPr>
          <p:cNvSpPr txBox="1"/>
          <p:nvPr/>
        </p:nvSpPr>
        <p:spPr>
          <a:xfrm>
            <a:off x="4079776" y="1360470"/>
            <a:ext cx="7632848" cy="101566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Phone Call</a:t>
            </a:r>
          </a:p>
          <a:p>
            <a:r>
              <a:rPr lang="en-US" sz="2000" dirty="0">
                <a:latin typeface="Arial" panose="020B0604020202020204" pitchFamily="34" charset="0"/>
                <a:cs typeface="Arial" panose="020B0604020202020204" pitchFamily="34" charset="0"/>
              </a:rPr>
              <a:t>Message at the start of the official working hours about the meeting schedule, so that the prospect is prepared to take the call</a:t>
            </a:r>
            <a:endParaRPr lang="en-IN"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7D8B56FA-2A47-4377-82D5-E21E3D2E1314}"/>
              </a:ext>
            </a:extLst>
          </p:cNvPr>
          <p:cNvSpPr txBox="1"/>
          <p:nvPr/>
        </p:nvSpPr>
        <p:spPr>
          <a:xfrm>
            <a:off x="4053797" y="2710190"/>
            <a:ext cx="7632848" cy="1323439"/>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‘WhatsApp’ Video Meeting</a:t>
            </a:r>
          </a:p>
          <a:p>
            <a:r>
              <a:rPr lang="en-US" sz="2000" dirty="0">
                <a:latin typeface="Arial" panose="020B0604020202020204" pitchFamily="34" charset="0"/>
                <a:cs typeface="Arial" panose="020B0604020202020204" pitchFamily="34" charset="0"/>
              </a:rPr>
              <a:t>Message at the start of the official working hours about the meeting schedule, so that the prospect is prepared to take the call</a:t>
            </a:r>
            <a:endParaRPr lang="en-IN" sz="2000" dirty="0">
              <a:latin typeface="Arial" panose="020B0604020202020204" pitchFamily="34" charset="0"/>
              <a:cs typeface="Arial" panose="020B0604020202020204" pitchFamily="34" charset="0"/>
            </a:endParaRPr>
          </a:p>
          <a:p>
            <a:endParaRPr lang="en-IN"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92C065E-1510-4FE6-B9A9-6AEDA0E7A3EA}"/>
              </a:ext>
            </a:extLst>
          </p:cNvPr>
          <p:cNvSpPr txBox="1"/>
          <p:nvPr/>
        </p:nvSpPr>
        <p:spPr>
          <a:xfrm>
            <a:off x="4079776" y="4074516"/>
            <a:ext cx="8640960" cy="193899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Zoom Call Meeting</a:t>
            </a:r>
          </a:p>
          <a:p>
            <a:endParaRPr lang="en-US" sz="20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Download Zoom</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Sign In</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Schedule Meeting</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Share the link via mail or message</a:t>
            </a:r>
          </a:p>
        </p:txBody>
      </p:sp>
      <p:grpSp>
        <p:nvGrpSpPr>
          <p:cNvPr id="13" name="Group 12">
            <a:extLst>
              <a:ext uri="{FF2B5EF4-FFF2-40B4-BE49-F238E27FC236}">
                <a16:creationId xmlns:a16="http://schemas.microsoft.com/office/drawing/2014/main" id="{EC6F3E99-66FC-4CAF-87B0-4CFC44373EAA}"/>
              </a:ext>
            </a:extLst>
          </p:cNvPr>
          <p:cNvGrpSpPr/>
          <p:nvPr/>
        </p:nvGrpSpPr>
        <p:grpSpPr>
          <a:xfrm>
            <a:off x="721890" y="2008291"/>
            <a:ext cx="2900390" cy="3240337"/>
            <a:chOff x="727568" y="2060871"/>
            <a:chExt cx="3159762" cy="3530109"/>
          </a:xfrm>
        </p:grpSpPr>
        <p:sp>
          <p:nvSpPr>
            <p:cNvPr id="10" name="Freeform: Shape 9">
              <a:extLst>
                <a:ext uri="{FF2B5EF4-FFF2-40B4-BE49-F238E27FC236}">
                  <a16:creationId xmlns:a16="http://schemas.microsoft.com/office/drawing/2014/main" id="{38656890-5F00-4A25-9C37-7C617AB4E7B3}"/>
                </a:ext>
              </a:extLst>
            </p:cNvPr>
            <p:cNvSpPr/>
            <p:nvPr/>
          </p:nvSpPr>
          <p:spPr>
            <a:xfrm>
              <a:off x="727568" y="2060871"/>
              <a:ext cx="3159762" cy="3530109"/>
            </a:xfrm>
            <a:custGeom>
              <a:avLst/>
              <a:gdLst>
                <a:gd name="connsiteX0" fmla="*/ 558961 w 3159762"/>
                <a:gd name="connsiteY0" fmla="*/ 371743 h 3530109"/>
                <a:gd name="connsiteX1" fmla="*/ 559222 w 3159762"/>
                <a:gd name="connsiteY1" fmla="*/ 96883 h 3530109"/>
                <a:gd name="connsiteX2" fmla="*/ 633297 w 3159762"/>
                <a:gd name="connsiteY2" fmla="*/ 2852 h 3530109"/>
                <a:gd name="connsiteX3" fmla="*/ 731772 w 3159762"/>
                <a:gd name="connsiteY3" fmla="*/ 48865 h 3530109"/>
                <a:gd name="connsiteX4" fmla="*/ 743275 w 3159762"/>
                <a:gd name="connsiteY4" fmla="*/ 111785 h 3530109"/>
                <a:gd name="connsiteX5" fmla="*/ 745018 w 3159762"/>
                <a:gd name="connsiteY5" fmla="*/ 359717 h 3530109"/>
                <a:gd name="connsiteX6" fmla="*/ 749637 w 3159762"/>
                <a:gd name="connsiteY6" fmla="*/ 369477 h 3530109"/>
                <a:gd name="connsiteX7" fmla="*/ 1487681 w 3159762"/>
                <a:gd name="connsiteY7" fmla="*/ 369477 h 3530109"/>
                <a:gd name="connsiteX8" fmla="*/ 1487681 w 3159762"/>
                <a:gd name="connsiteY8" fmla="*/ 165642 h 3530109"/>
                <a:gd name="connsiteX9" fmla="*/ 1487768 w 3159762"/>
                <a:gd name="connsiteY9" fmla="*/ 104726 h 3530109"/>
                <a:gd name="connsiteX10" fmla="*/ 1579358 w 3159762"/>
                <a:gd name="connsiteY10" fmla="*/ 63 h 3530109"/>
                <a:gd name="connsiteX11" fmla="*/ 1672344 w 3159762"/>
                <a:gd name="connsiteY11" fmla="*/ 103855 h 3530109"/>
                <a:gd name="connsiteX12" fmla="*/ 1672431 w 3159762"/>
                <a:gd name="connsiteY12" fmla="*/ 368257 h 3530109"/>
                <a:gd name="connsiteX13" fmla="*/ 2414047 w 3159762"/>
                <a:gd name="connsiteY13" fmla="*/ 368257 h 3530109"/>
                <a:gd name="connsiteX14" fmla="*/ 2414396 w 3159762"/>
                <a:gd name="connsiteY14" fmla="*/ 102722 h 3530109"/>
                <a:gd name="connsiteX15" fmla="*/ 2543024 w 3159762"/>
                <a:gd name="connsiteY15" fmla="*/ 7819 h 3530109"/>
                <a:gd name="connsiteX16" fmla="*/ 2601325 w 3159762"/>
                <a:gd name="connsiteY16" fmla="*/ 105946 h 3530109"/>
                <a:gd name="connsiteX17" fmla="*/ 2601238 w 3159762"/>
                <a:gd name="connsiteY17" fmla="*/ 371830 h 3530109"/>
                <a:gd name="connsiteX18" fmla="*/ 2846381 w 3159762"/>
                <a:gd name="connsiteY18" fmla="*/ 370697 h 3530109"/>
                <a:gd name="connsiteX19" fmla="*/ 3159759 w 3159762"/>
                <a:gd name="connsiteY19" fmla="*/ 681462 h 3530109"/>
                <a:gd name="connsiteX20" fmla="*/ 3158017 w 3159762"/>
                <a:gd name="connsiteY20" fmla="*/ 3221956 h 3530109"/>
                <a:gd name="connsiteX21" fmla="*/ 2851174 w 3159762"/>
                <a:gd name="connsiteY21" fmla="*/ 3528451 h 3530109"/>
                <a:gd name="connsiteX22" fmla="*/ 311116 w 3159762"/>
                <a:gd name="connsiteY22" fmla="*/ 3530106 h 3530109"/>
                <a:gd name="connsiteX23" fmla="*/ 3 w 3159762"/>
                <a:gd name="connsiteY23" fmla="*/ 3220475 h 3530109"/>
                <a:gd name="connsiteX24" fmla="*/ 2095 w 3159762"/>
                <a:gd name="connsiteY24" fmla="*/ 675362 h 3530109"/>
                <a:gd name="connsiteX25" fmla="*/ 305887 w 3159762"/>
                <a:gd name="connsiteY25" fmla="*/ 371743 h 3530109"/>
                <a:gd name="connsiteX26" fmla="*/ 558961 w 3159762"/>
                <a:gd name="connsiteY26" fmla="*/ 371743 h 3530109"/>
                <a:gd name="connsiteX27" fmla="*/ 2970739 w 3159762"/>
                <a:gd name="connsiteY27" fmla="*/ 1113534 h 3530109"/>
                <a:gd name="connsiteX28" fmla="*/ 2920804 w 3159762"/>
                <a:gd name="connsiteY28" fmla="*/ 1113534 h 3530109"/>
                <a:gd name="connsiteX29" fmla="*/ 237303 w 3159762"/>
                <a:gd name="connsiteY29" fmla="*/ 1112750 h 3530109"/>
                <a:gd name="connsiteX30" fmla="*/ 186061 w 3159762"/>
                <a:gd name="connsiteY30" fmla="*/ 1162946 h 3530109"/>
                <a:gd name="connsiteX31" fmla="*/ 187020 w 3159762"/>
                <a:gd name="connsiteY31" fmla="*/ 3224919 h 3530109"/>
                <a:gd name="connsiteX32" fmla="*/ 189024 w 3159762"/>
                <a:gd name="connsiteY32" fmla="*/ 3268318 h 3530109"/>
                <a:gd name="connsiteX33" fmla="*/ 266236 w 3159762"/>
                <a:gd name="connsiteY33" fmla="*/ 3340214 h 3530109"/>
                <a:gd name="connsiteX34" fmla="*/ 309722 w 3159762"/>
                <a:gd name="connsiteY34" fmla="*/ 3340999 h 3530109"/>
                <a:gd name="connsiteX35" fmla="*/ 2849692 w 3159762"/>
                <a:gd name="connsiteY35" fmla="*/ 3340999 h 3530109"/>
                <a:gd name="connsiteX36" fmla="*/ 2901806 w 3159762"/>
                <a:gd name="connsiteY36" fmla="*/ 3339430 h 3530109"/>
                <a:gd name="connsiteX37" fmla="*/ 2968996 w 3159762"/>
                <a:gd name="connsiteY37" fmla="*/ 3272589 h 3530109"/>
                <a:gd name="connsiteX38" fmla="*/ 2970652 w 3159762"/>
                <a:gd name="connsiteY38" fmla="*/ 3216118 h 3530109"/>
                <a:gd name="connsiteX39" fmla="*/ 2970652 w 3159762"/>
                <a:gd name="connsiteY39" fmla="*/ 1167216 h 3530109"/>
                <a:gd name="connsiteX40" fmla="*/ 2970739 w 3159762"/>
                <a:gd name="connsiteY40" fmla="*/ 1113534 h 3530109"/>
                <a:gd name="connsiteX41" fmla="*/ 2601238 w 3159762"/>
                <a:gd name="connsiteY41" fmla="*/ 560764 h 3530109"/>
                <a:gd name="connsiteX42" fmla="*/ 2601064 w 3159762"/>
                <a:gd name="connsiteY42" fmla="*/ 643466 h 3530109"/>
                <a:gd name="connsiteX43" fmla="*/ 2507730 w 3159762"/>
                <a:gd name="connsiteY43" fmla="*/ 743336 h 3530109"/>
                <a:gd name="connsiteX44" fmla="*/ 2414309 w 3159762"/>
                <a:gd name="connsiteY44" fmla="*/ 643553 h 3530109"/>
                <a:gd name="connsiteX45" fmla="*/ 2414134 w 3159762"/>
                <a:gd name="connsiteY45" fmla="*/ 559282 h 3530109"/>
                <a:gd name="connsiteX46" fmla="*/ 1672431 w 3159762"/>
                <a:gd name="connsiteY46" fmla="*/ 559282 h 3530109"/>
                <a:gd name="connsiteX47" fmla="*/ 1672170 w 3159762"/>
                <a:gd name="connsiteY47" fmla="*/ 651745 h 3530109"/>
                <a:gd name="connsiteX48" fmla="*/ 1580230 w 3159762"/>
                <a:gd name="connsiteY48" fmla="*/ 743336 h 3530109"/>
                <a:gd name="connsiteX49" fmla="*/ 1488029 w 3159762"/>
                <a:gd name="connsiteY49" fmla="*/ 652529 h 3530109"/>
                <a:gd name="connsiteX50" fmla="*/ 1488029 w 3159762"/>
                <a:gd name="connsiteY50" fmla="*/ 600416 h 3530109"/>
                <a:gd name="connsiteX51" fmla="*/ 1444630 w 3159762"/>
                <a:gd name="connsiteY51" fmla="*/ 555796 h 3530109"/>
                <a:gd name="connsiteX52" fmla="*/ 831381 w 3159762"/>
                <a:gd name="connsiteY52" fmla="*/ 556581 h 3530109"/>
                <a:gd name="connsiteX53" fmla="*/ 743798 w 3159762"/>
                <a:gd name="connsiteY53" fmla="*/ 642856 h 3530109"/>
                <a:gd name="connsiteX54" fmla="*/ 652295 w 3159762"/>
                <a:gd name="connsiteY54" fmla="*/ 743336 h 3530109"/>
                <a:gd name="connsiteX55" fmla="*/ 559048 w 3159762"/>
                <a:gd name="connsiteY55" fmla="*/ 639719 h 3530109"/>
                <a:gd name="connsiteX56" fmla="*/ 558961 w 3159762"/>
                <a:gd name="connsiteY56" fmla="*/ 557365 h 3530109"/>
                <a:gd name="connsiteX57" fmla="*/ 269983 w 3159762"/>
                <a:gd name="connsiteY57" fmla="*/ 557888 h 3530109"/>
                <a:gd name="connsiteX58" fmla="*/ 192684 w 3159762"/>
                <a:gd name="connsiteY58" fmla="*/ 618716 h 3530109"/>
                <a:gd name="connsiteX59" fmla="*/ 191638 w 3159762"/>
                <a:gd name="connsiteY59" fmla="*/ 926343 h 3530109"/>
                <a:gd name="connsiteX60" fmla="*/ 2969345 w 3159762"/>
                <a:gd name="connsiteY60" fmla="*/ 926343 h 3530109"/>
                <a:gd name="connsiteX61" fmla="*/ 2968647 w 3159762"/>
                <a:gd name="connsiteY61" fmla="*/ 625252 h 3530109"/>
                <a:gd name="connsiteX62" fmla="*/ 2909039 w 3159762"/>
                <a:gd name="connsiteY62" fmla="*/ 561635 h 3530109"/>
                <a:gd name="connsiteX63" fmla="*/ 2601238 w 3159762"/>
                <a:gd name="connsiteY63" fmla="*/ 560764 h 3530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159762" h="3530109">
                  <a:moveTo>
                    <a:pt x="558961" y="371743"/>
                  </a:moveTo>
                  <a:cubicBezTo>
                    <a:pt x="558961" y="276318"/>
                    <a:pt x="558351" y="186557"/>
                    <a:pt x="559222" y="96883"/>
                  </a:cubicBezTo>
                  <a:cubicBezTo>
                    <a:pt x="559745" y="47035"/>
                    <a:pt x="587719" y="13135"/>
                    <a:pt x="633297" y="2852"/>
                  </a:cubicBezTo>
                  <a:cubicBezTo>
                    <a:pt x="671903" y="-5776"/>
                    <a:pt x="714953" y="12090"/>
                    <a:pt x="731772" y="48865"/>
                  </a:cubicBezTo>
                  <a:cubicBezTo>
                    <a:pt x="740400" y="67689"/>
                    <a:pt x="742840" y="90608"/>
                    <a:pt x="743275" y="111785"/>
                  </a:cubicBezTo>
                  <a:cubicBezTo>
                    <a:pt x="744844" y="194400"/>
                    <a:pt x="744408" y="277015"/>
                    <a:pt x="745018" y="359717"/>
                  </a:cubicBezTo>
                  <a:cubicBezTo>
                    <a:pt x="745018" y="362244"/>
                    <a:pt x="747284" y="364771"/>
                    <a:pt x="749637" y="369477"/>
                  </a:cubicBezTo>
                  <a:cubicBezTo>
                    <a:pt x="993037" y="369477"/>
                    <a:pt x="1237396" y="369477"/>
                    <a:pt x="1487681" y="369477"/>
                  </a:cubicBezTo>
                  <a:cubicBezTo>
                    <a:pt x="1487681" y="300980"/>
                    <a:pt x="1487681" y="233354"/>
                    <a:pt x="1487681" y="165642"/>
                  </a:cubicBezTo>
                  <a:cubicBezTo>
                    <a:pt x="1487681" y="145337"/>
                    <a:pt x="1487419" y="125031"/>
                    <a:pt x="1487768" y="104726"/>
                  </a:cubicBezTo>
                  <a:cubicBezTo>
                    <a:pt x="1488726" y="41981"/>
                    <a:pt x="1525328" y="325"/>
                    <a:pt x="1579358" y="63"/>
                  </a:cubicBezTo>
                  <a:cubicBezTo>
                    <a:pt x="1633564" y="-198"/>
                    <a:pt x="1671995" y="42068"/>
                    <a:pt x="1672344" y="103855"/>
                  </a:cubicBezTo>
                  <a:cubicBezTo>
                    <a:pt x="1672867" y="190827"/>
                    <a:pt x="1672431" y="277799"/>
                    <a:pt x="1672431" y="368257"/>
                  </a:cubicBezTo>
                  <a:cubicBezTo>
                    <a:pt x="1919230" y="368257"/>
                    <a:pt x="2164460" y="368257"/>
                    <a:pt x="2414047" y="368257"/>
                  </a:cubicBezTo>
                  <a:cubicBezTo>
                    <a:pt x="2414047" y="278932"/>
                    <a:pt x="2412914" y="190827"/>
                    <a:pt x="2414396" y="102722"/>
                  </a:cubicBezTo>
                  <a:cubicBezTo>
                    <a:pt x="2415616" y="27253"/>
                    <a:pt x="2479407" y="-19370"/>
                    <a:pt x="2543024" y="7819"/>
                  </a:cubicBezTo>
                  <a:cubicBezTo>
                    <a:pt x="2585377" y="25946"/>
                    <a:pt x="2601325" y="61502"/>
                    <a:pt x="2601325" y="105946"/>
                  </a:cubicBezTo>
                  <a:cubicBezTo>
                    <a:pt x="2601151" y="192744"/>
                    <a:pt x="2601238" y="279542"/>
                    <a:pt x="2601238" y="371830"/>
                  </a:cubicBezTo>
                  <a:cubicBezTo>
                    <a:pt x="2685073" y="371830"/>
                    <a:pt x="2766206" y="377320"/>
                    <a:pt x="2846381" y="370697"/>
                  </a:cubicBezTo>
                  <a:cubicBezTo>
                    <a:pt x="3008038" y="357364"/>
                    <a:pt x="3160544" y="506733"/>
                    <a:pt x="3159759" y="681462"/>
                  </a:cubicBezTo>
                  <a:cubicBezTo>
                    <a:pt x="3155925" y="1528264"/>
                    <a:pt x="3158104" y="2375067"/>
                    <a:pt x="3158017" y="3221956"/>
                  </a:cubicBezTo>
                  <a:cubicBezTo>
                    <a:pt x="3158017" y="3400520"/>
                    <a:pt x="3029911" y="3528364"/>
                    <a:pt x="2851174" y="3528451"/>
                  </a:cubicBezTo>
                  <a:cubicBezTo>
                    <a:pt x="2004459" y="3528451"/>
                    <a:pt x="1157744" y="3526359"/>
                    <a:pt x="311116" y="3530106"/>
                  </a:cubicBezTo>
                  <a:cubicBezTo>
                    <a:pt x="133599" y="3530891"/>
                    <a:pt x="-781" y="3374986"/>
                    <a:pt x="3" y="3220475"/>
                  </a:cubicBezTo>
                  <a:cubicBezTo>
                    <a:pt x="4535" y="2372017"/>
                    <a:pt x="2182" y="1523645"/>
                    <a:pt x="2095" y="675362"/>
                  </a:cubicBezTo>
                  <a:cubicBezTo>
                    <a:pt x="2095" y="498803"/>
                    <a:pt x="129242" y="371743"/>
                    <a:pt x="305887" y="371743"/>
                  </a:cubicBezTo>
                  <a:cubicBezTo>
                    <a:pt x="388328" y="371743"/>
                    <a:pt x="470769" y="371743"/>
                    <a:pt x="558961" y="371743"/>
                  </a:cubicBezTo>
                  <a:close/>
                  <a:moveTo>
                    <a:pt x="2970739" y="1113534"/>
                  </a:moveTo>
                  <a:cubicBezTo>
                    <a:pt x="2949301" y="1113534"/>
                    <a:pt x="2935096" y="1113534"/>
                    <a:pt x="2920804" y="1113534"/>
                  </a:cubicBezTo>
                  <a:cubicBezTo>
                    <a:pt x="2026333" y="1113534"/>
                    <a:pt x="1131862" y="1113796"/>
                    <a:pt x="237303" y="1112750"/>
                  </a:cubicBezTo>
                  <a:cubicBezTo>
                    <a:pt x="198087" y="1112663"/>
                    <a:pt x="185974" y="1122074"/>
                    <a:pt x="186061" y="1162946"/>
                  </a:cubicBezTo>
                  <a:cubicBezTo>
                    <a:pt x="187368" y="1850271"/>
                    <a:pt x="186933" y="2537595"/>
                    <a:pt x="187020" y="3224919"/>
                  </a:cubicBezTo>
                  <a:cubicBezTo>
                    <a:pt x="187020" y="3239386"/>
                    <a:pt x="187020" y="3254026"/>
                    <a:pt x="189024" y="3268318"/>
                  </a:cubicBezTo>
                  <a:cubicBezTo>
                    <a:pt x="195909" y="3316336"/>
                    <a:pt x="218131" y="3336903"/>
                    <a:pt x="266236" y="3340214"/>
                  </a:cubicBezTo>
                  <a:cubicBezTo>
                    <a:pt x="280702" y="3341173"/>
                    <a:pt x="295256" y="3340999"/>
                    <a:pt x="309722" y="3340999"/>
                  </a:cubicBezTo>
                  <a:cubicBezTo>
                    <a:pt x="1156350" y="3340999"/>
                    <a:pt x="2002977" y="3341086"/>
                    <a:pt x="2849692" y="3340999"/>
                  </a:cubicBezTo>
                  <a:cubicBezTo>
                    <a:pt x="2867034" y="3340999"/>
                    <a:pt x="2884551" y="3341086"/>
                    <a:pt x="2901806" y="3339430"/>
                  </a:cubicBezTo>
                  <a:cubicBezTo>
                    <a:pt x="2941980" y="3335508"/>
                    <a:pt x="2964987" y="3312850"/>
                    <a:pt x="2968996" y="3272589"/>
                  </a:cubicBezTo>
                  <a:cubicBezTo>
                    <a:pt x="2970913" y="3253852"/>
                    <a:pt x="2970652" y="3234941"/>
                    <a:pt x="2970652" y="3216118"/>
                  </a:cubicBezTo>
                  <a:cubicBezTo>
                    <a:pt x="2970739" y="2533150"/>
                    <a:pt x="2970652" y="1850183"/>
                    <a:pt x="2970652" y="1167216"/>
                  </a:cubicBezTo>
                  <a:cubicBezTo>
                    <a:pt x="2970739" y="1151443"/>
                    <a:pt x="2970739" y="1135669"/>
                    <a:pt x="2970739" y="1113534"/>
                  </a:cubicBezTo>
                  <a:close/>
                  <a:moveTo>
                    <a:pt x="2601238" y="560764"/>
                  </a:moveTo>
                  <a:cubicBezTo>
                    <a:pt x="2601238" y="589086"/>
                    <a:pt x="2602109" y="616276"/>
                    <a:pt x="2601064" y="643466"/>
                  </a:cubicBezTo>
                  <a:cubicBezTo>
                    <a:pt x="2598885" y="702290"/>
                    <a:pt x="2559930" y="743336"/>
                    <a:pt x="2507730" y="743336"/>
                  </a:cubicBezTo>
                  <a:cubicBezTo>
                    <a:pt x="2455355" y="743336"/>
                    <a:pt x="2416487" y="702377"/>
                    <a:pt x="2414309" y="643553"/>
                  </a:cubicBezTo>
                  <a:cubicBezTo>
                    <a:pt x="2413263" y="616363"/>
                    <a:pt x="2414134" y="589174"/>
                    <a:pt x="2414134" y="559282"/>
                  </a:cubicBezTo>
                  <a:cubicBezTo>
                    <a:pt x="2165070" y="559282"/>
                    <a:pt x="1920885" y="559282"/>
                    <a:pt x="1672431" y="559282"/>
                  </a:cubicBezTo>
                  <a:cubicBezTo>
                    <a:pt x="1672431" y="591614"/>
                    <a:pt x="1673564" y="621679"/>
                    <a:pt x="1672170" y="651745"/>
                  </a:cubicBezTo>
                  <a:cubicBezTo>
                    <a:pt x="1669729" y="704120"/>
                    <a:pt x="1629903" y="742987"/>
                    <a:pt x="1580230" y="743336"/>
                  </a:cubicBezTo>
                  <a:cubicBezTo>
                    <a:pt x="1530731" y="743684"/>
                    <a:pt x="1490992" y="704817"/>
                    <a:pt x="1488029" y="652529"/>
                  </a:cubicBezTo>
                  <a:cubicBezTo>
                    <a:pt x="1487070" y="635187"/>
                    <a:pt x="1486025" y="617496"/>
                    <a:pt x="1488029" y="600416"/>
                  </a:cubicBezTo>
                  <a:cubicBezTo>
                    <a:pt x="1491951" y="566516"/>
                    <a:pt x="1479663" y="555535"/>
                    <a:pt x="1444630" y="555796"/>
                  </a:cubicBezTo>
                  <a:cubicBezTo>
                    <a:pt x="1240185" y="557365"/>
                    <a:pt x="1035739" y="556581"/>
                    <a:pt x="831381" y="556581"/>
                  </a:cubicBezTo>
                  <a:cubicBezTo>
                    <a:pt x="746151" y="556581"/>
                    <a:pt x="746151" y="556668"/>
                    <a:pt x="743798" y="642856"/>
                  </a:cubicBezTo>
                  <a:cubicBezTo>
                    <a:pt x="742230" y="702028"/>
                    <a:pt x="704931" y="742987"/>
                    <a:pt x="652295" y="743336"/>
                  </a:cubicBezTo>
                  <a:cubicBezTo>
                    <a:pt x="598089" y="743684"/>
                    <a:pt x="559919" y="701418"/>
                    <a:pt x="559048" y="639719"/>
                  </a:cubicBezTo>
                  <a:cubicBezTo>
                    <a:pt x="558699" y="612877"/>
                    <a:pt x="558961" y="586036"/>
                    <a:pt x="558961" y="557365"/>
                  </a:cubicBezTo>
                  <a:cubicBezTo>
                    <a:pt x="458045" y="557365"/>
                    <a:pt x="364014" y="556232"/>
                    <a:pt x="269983" y="557888"/>
                  </a:cubicBezTo>
                  <a:cubicBezTo>
                    <a:pt x="231029" y="558585"/>
                    <a:pt x="194079" y="574446"/>
                    <a:pt x="192684" y="618716"/>
                  </a:cubicBezTo>
                  <a:cubicBezTo>
                    <a:pt x="189373" y="720939"/>
                    <a:pt x="191638" y="823249"/>
                    <a:pt x="191638" y="926343"/>
                  </a:cubicBezTo>
                  <a:cubicBezTo>
                    <a:pt x="1117570" y="926343"/>
                    <a:pt x="2041932" y="926343"/>
                    <a:pt x="2969345" y="926343"/>
                  </a:cubicBezTo>
                  <a:cubicBezTo>
                    <a:pt x="2969345" y="824556"/>
                    <a:pt x="2970564" y="724861"/>
                    <a:pt x="2968647" y="625252"/>
                  </a:cubicBezTo>
                  <a:cubicBezTo>
                    <a:pt x="2967950" y="589435"/>
                    <a:pt x="2945292" y="562507"/>
                    <a:pt x="2909039" y="561635"/>
                  </a:cubicBezTo>
                  <a:cubicBezTo>
                    <a:pt x="2808124" y="559108"/>
                    <a:pt x="2707121" y="560764"/>
                    <a:pt x="2601238" y="560764"/>
                  </a:cubicBezTo>
                  <a:close/>
                </a:path>
              </a:pathLst>
            </a:custGeom>
            <a:solidFill>
              <a:srgbClr val="EE3035"/>
            </a:solidFill>
            <a:ln w="8712" cap="flat">
              <a:noFill/>
              <a:prstDash val="solid"/>
              <a:miter/>
            </a:ln>
          </p:spPr>
          <p:txBody>
            <a:bodyPr rtlCol="0" anchor="ctr"/>
            <a:lstStyle/>
            <a:p>
              <a:endParaRPr lang="en-IN" dirty="0"/>
            </a:p>
          </p:txBody>
        </p:sp>
        <p:sp>
          <p:nvSpPr>
            <p:cNvPr id="11" name="Freeform: Shape 10">
              <a:extLst>
                <a:ext uri="{FF2B5EF4-FFF2-40B4-BE49-F238E27FC236}">
                  <a16:creationId xmlns:a16="http://schemas.microsoft.com/office/drawing/2014/main" id="{DBBFD6AA-1BE0-4CE5-8934-22F0C5D1FC82}"/>
                </a:ext>
              </a:extLst>
            </p:cNvPr>
            <p:cNvSpPr/>
            <p:nvPr/>
          </p:nvSpPr>
          <p:spPr>
            <a:xfrm>
              <a:off x="2028313" y="3917950"/>
              <a:ext cx="556263" cy="1114767"/>
            </a:xfrm>
            <a:custGeom>
              <a:avLst/>
              <a:gdLst>
                <a:gd name="connsiteX0" fmla="*/ 371773 w 556263"/>
                <a:gd name="connsiteY0" fmla="*/ 927141 h 1114767"/>
                <a:gd name="connsiteX1" fmla="*/ 458397 w 556263"/>
                <a:gd name="connsiteY1" fmla="*/ 927315 h 1114767"/>
                <a:gd name="connsiteX2" fmla="*/ 556262 w 556263"/>
                <a:gd name="connsiteY2" fmla="*/ 1021085 h 1114767"/>
                <a:gd name="connsiteX3" fmla="*/ 457438 w 556263"/>
                <a:gd name="connsiteY3" fmla="*/ 1113809 h 1114767"/>
                <a:gd name="connsiteX4" fmla="*/ 101358 w 556263"/>
                <a:gd name="connsiteY4" fmla="*/ 1113896 h 1114767"/>
                <a:gd name="connsiteX5" fmla="*/ 181 w 556263"/>
                <a:gd name="connsiteY5" fmla="*/ 1022305 h 1114767"/>
                <a:gd name="connsiteX6" fmla="*/ 102404 w 556263"/>
                <a:gd name="connsiteY6" fmla="*/ 927228 h 1114767"/>
                <a:gd name="connsiteX7" fmla="*/ 183450 w 556263"/>
                <a:gd name="connsiteY7" fmla="*/ 927054 h 1114767"/>
                <a:gd name="connsiteX8" fmla="*/ 183450 w 556263"/>
                <a:gd name="connsiteY8" fmla="*/ 185350 h 1114767"/>
                <a:gd name="connsiteX9" fmla="*/ 98831 w 556263"/>
                <a:gd name="connsiteY9" fmla="*/ 185263 h 1114767"/>
                <a:gd name="connsiteX10" fmla="*/ 7 w 556263"/>
                <a:gd name="connsiteY10" fmla="*/ 91755 h 1114767"/>
                <a:gd name="connsiteX11" fmla="*/ 96303 w 556263"/>
                <a:gd name="connsiteY11" fmla="*/ 774 h 1114767"/>
                <a:gd name="connsiteX12" fmla="*/ 270074 w 556263"/>
                <a:gd name="connsiteY12" fmla="*/ 600 h 1114767"/>
                <a:gd name="connsiteX13" fmla="*/ 371512 w 556263"/>
                <a:gd name="connsiteY13" fmla="*/ 103345 h 1114767"/>
                <a:gd name="connsiteX14" fmla="*/ 371686 w 556263"/>
                <a:gd name="connsiteY14" fmla="*/ 868143 h 1114767"/>
                <a:gd name="connsiteX15" fmla="*/ 371773 w 556263"/>
                <a:gd name="connsiteY15" fmla="*/ 927141 h 1114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6263" h="1114767">
                  <a:moveTo>
                    <a:pt x="371773" y="927141"/>
                  </a:moveTo>
                  <a:cubicBezTo>
                    <a:pt x="404018" y="927141"/>
                    <a:pt x="431207" y="926183"/>
                    <a:pt x="458397" y="927315"/>
                  </a:cubicBezTo>
                  <a:cubicBezTo>
                    <a:pt x="518267" y="929843"/>
                    <a:pt x="556524" y="966967"/>
                    <a:pt x="556262" y="1021085"/>
                  </a:cubicBezTo>
                  <a:cubicBezTo>
                    <a:pt x="556088" y="1075203"/>
                    <a:pt x="517657" y="1113112"/>
                    <a:pt x="457438" y="1113809"/>
                  </a:cubicBezTo>
                  <a:cubicBezTo>
                    <a:pt x="338745" y="1115116"/>
                    <a:pt x="220051" y="1115029"/>
                    <a:pt x="101358" y="1113896"/>
                  </a:cubicBezTo>
                  <a:cubicBezTo>
                    <a:pt x="42011" y="1113286"/>
                    <a:pt x="1314" y="1074680"/>
                    <a:pt x="181" y="1022305"/>
                  </a:cubicBezTo>
                  <a:cubicBezTo>
                    <a:pt x="-952" y="968536"/>
                    <a:pt x="41053" y="929145"/>
                    <a:pt x="102404" y="927228"/>
                  </a:cubicBezTo>
                  <a:cubicBezTo>
                    <a:pt x="128286" y="926444"/>
                    <a:pt x="154169" y="927054"/>
                    <a:pt x="183450" y="927054"/>
                  </a:cubicBezTo>
                  <a:cubicBezTo>
                    <a:pt x="183450" y="679471"/>
                    <a:pt x="183450" y="435635"/>
                    <a:pt x="183450" y="185350"/>
                  </a:cubicBezTo>
                  <a:cubicBezTo>
                    <a:pt x="155476" y="185350"/>
                    <a:pt x="127153" y="185873"/>
                    <a:pt x="98831" y="185263"/>
                  </a:cubicBezTo>
                  <a:cubicBezTo>
                    <a:pt x="40966" y="183956"/>
                    <a:pt x="-603" y="144304"/>
                    <a:pt x="7" y="91755"/>
                  </a:cubicBezTo>
                  <a:cubicBezTo>
                    <a:pt x="617" y="40687"/>
                    <a:pt x="40530" y="1907"/>
                    <a:pt x="96303" y="774"/>
                  </a:cubicBezTo>
                  <a:cubicBezTo>
                    <a:pt x="154169" y="-359"/>
                    <a:pt x="212121" y="-98"/>
                    <a:pt x="270074" y="600"/>
                  </a:cubicBezTo>
                  <a:cubicBezTo>
                    <a:pt x="336479" y="1384"/>
                    <a:pt x="371425" y="36504"/>
                    <a:pt x="371512" y="103345"/>
                  </a:cubicBezTo>
                  <a:cubicBezTo>
                    <a:pt x="371861" y="358249"/>
                    <a:pt x="371686" y="613152"/>
                    <a:pt x="371686" y="868143"/>
                  </a:cubicBezTo>
                  <a:cubicBezTo>
                    <a:pt x="371773" y="885398"/>
                    <a:pt x="371773" y="902653"/>
                    <a:pt x="371773" y="927141"/>
                  </a:cubicBezTo>
                  <a:close/>
                </a:path>
              </a:pathLst>
            </a:custGeom>
            <a:solidFill>
              <a:srgbClr val="16A361"/>
            </a:solidFill>
            <a:ln w="8712" cap="flat">
              <a:noFill/>
              <a:prstDash val="solid"/>
              <a:miter/>
            </a:ln>
          </p:spPr>
          <p:txBody>
            <a:bodyPr rtlCol="0" anchor="ctr"/>
            <a:lstStyle/>
            <a:p>
              <a:endParaRPr lang="en-IN" dirty="0"/>
            </a:p>
          </p:txBody>
        </p:sp>
        <p:sp>
          <p:nvSpPr>
            <p:cNvPr id="12" name="Freeform: Shape 11">
              <a:extLst>
                <a:ext uri="{FF2B5EF4-FFF2-40B4-BE49-F238E27FC236}">
                  <a16:creationId xmlns:a16="http://schemas.microsoft.com/office/drawing/2014/main" id="{788E552F-34E5-41A5-83BD-FEB2DBFF9363}"/>
                </a:ext>
              </a:extLst>
            </p:cNvPr>
            <p:cNvSpPr/>
            <p:nvPr/>
          </p:nvSpPr>
          <p:spPr>
            <a:xfrm>
              <a:off x="2121827" y="3361770"/>
              <a:ext cx="371593" cy="369327"/>
            </a:xfrm>
            <a:custGeom>
              <a:avLst/>
              <a:gdLst>
                <a:gd name="connsiteX0" fmla="*/ 185361 w 371593"/>
                <a:gd name="connsiteY0" fmla="*/ 0 h 369327"/>
                <a:gd name="connsiteX1" fmla="*/ 371593 w 371593"/>
                <a:gd name="connsiteY1" fmla="*/ 184489 h 369327"/>
                <a:gd name="connsiteX2" fmla="*/ 185622 w 371593"/>
                <a:gd name="connsiteY2" fmla="*/ 369327 h 369327"/>
                <a:gd name="connsiteX3" fmla="*/ 0 w 371593"/>
                <a:gd name="connsiteY3" fmla="*/ 184751 h 369327"/>
                <a:gd name="connsiteX4" fmla="*/ 185361 w 371593"/>
                <a:gd name="connsiteY4" fmla="*/ 0 h 369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593" h="369327">
                  <a:moveTo>
                    <a:pt x="185361" y="0"/>
                  </a:moveTo>
                  <a:cubicBezTo>
                    <a:pt x="275644" y="-87"/>
                    <a:pt x="371331" y="94641"/>
                    <a:pt x="371593" y="184489"/>
                  </a:cubicBezTo>
                  <a:cubicBezTo>
                    <a:pt x="371854" y="273902"/>
                    <a:pt x="275819" y="369327"/>
                    <a:pt x="185622" y="369327"/>
                  </a:cubicBezTo>
                  <a:cubicBezTo>
                    <a:pt x="95164" y="369414"/>
                    <a:pt x="0" y="274773"/>
                    <a:pt x="0" y="184751"/>
                  </a:cubicBezTo>
                  <a:cubicBezTo>
                    <a:pt x="-174" y="94728"/>
                    <a:pt x="94815" y="87"/>
                    <a:pt x="185361" y="0"/>
                  </a:cubicBezTo>
                  <a:close/>
                </a:path>
              </a:pathLst>
            </a:custGeom>
            <a:solidFill>
              <a:srgbClr val="16A361"/>
            </a:solidFill>
            <a:ln w="8712" cap="flat">
              <a:noFill/>
              <a:prstDash val="solid"/>
              <a:miter/>
            </a:ln>
          </p:spPr>
          <p:txBody>
            <a:bodyPr rtlCol="0" anchor="ctr"/>
            <a:lstStyle/>
            <a:p>
              <a:endParaRPr lang="en-IN" dirty="0"/>
            </a:p>
          </p:txBody>
        </p:sp>
      </p:grpSp>
    </p:spTree>
    <p:extLst>
      <p:ext uri="{BB962C8B-B14F-4D97-AF65-F5344CB8AC3E}">
        <p14:creationId xmlns:p14="http://schemas.microsoft.com/office/powerpoint/2010/main" val="1221811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E6FBA-9A85-412A-9065-0252533CA0CB}"/>
              </a:ext>
            </a:extLst>
          </p:cNvPr>
          <p:cNvSpPr>
            <a:spLocks noGrp="1"/>
          </p:cNvSpPr>
          <p:nvPr>
            <p:ph type="title"/>
          </p:nvPr>
        </p:nvSpPr>
        <p:spPr/>
        <p:txBody>
          <a:bodyPr/>
          <a:lstStyle/>
          <a:p>
            <a:r>
              <a:rPr lang="en-US" dirty="0"/>
              <a:t>Calling Etiquette</a:t>
            </a:r>
            <a:endParaRPr lang="en-IN" dirty="0"/>
          </a:p>
        </p:txBody>
      </p:sp>
      <p:sp>
        <p:nvSpPr>
          <p:cNvPr id="4" name="TextBox 3">
            <a:extLst>
              <a:ext uri="{FF2B5EF4-FFF2-40B4-BE49-F238E27FC236}">
                <a16:creationId xmlns:a16="http://schemas.microsoft.com/office/drawing/2014/main" id="{7038948F-1FA2-46F6-AE9A-5D381A83591D}"/>
              </a:ext>
            </a:extLst>
          </p:cNvPr>
          <p:cNvSpPr txBox="1"/>
          <p:nvPr/>
        </p:nvSpPr>
        <p:spPr>
          <a:xfrm>
            <a:off x="6498938" y="1314512"/>
            <a:ext cx="5616624" cy="142032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Do a test run</a:t>
            </a:r>
          </a:p>
          <a:p>
            <a:pPr marL="342900" indent="-34290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Do check yourself</a:t>
            </a:r>
          </a:p>
          <a:p>
            <a:pPr marL="342900" indent="-34290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Do let your family know</a:t>
            </a:r>
            <a:endParaRPr lang="en-IN" sz="2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E6AF9E9-A7C7-4FEE-B78F-F0814CBE90EF}"/>
              </a:ext>
            </a:extLst>
          </p:cNvPr>
          <p:cNvSpPr txBox="1"/>
          <p:nvPr/>
        </p:nvSpPr>
        <p:spPr>
          <a:xfrm>
            <a:off x="1487488" y="4221088"/>
            <a:ext cx="5616624" cy="142032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Don’t move around when video chatting</a:t>
            </a:r>
          </a:p>
          <a:p>
            <a:pPr marL="342900" indent="-34290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Don’t eat or drink on the call</a:t>
            </a:r>
          </a:p>
          <a:p>
            <a:pPr marL="342900" indent="-34290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Don’t browse and talk</a:t>
            </a:r>
            <a:endParaRPr lang="en-IN" sz="20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E38DFD2-F11B-45FF-9429-626FF62DC519}"/>
              </a:ext>
            </a:extLst>
          </p:cNvPr>
          <p:cNvPicPr>
            <a:picLocks noChangeAspect="1"/>
          </p:cNvPicPr>
          <p:nvPr/>
        </p:nvPicPr>
        <p:blipFill rotWithShape="1">
          <a:blip r:embed="rId3">
            <a:clrChange>
              <a:clrFrom>
                <a:srgbClr val="FFFFFF"/>
              </a:clrFrom>
              <a:clrTo>
                <a:srgbClr val="FFFFFF">
                  <a:alpha val="0"/>
                </a:srgbClr>
              </a:clrTo>
            </a:clrChange>
          </a:blip>
          <a:srcRect r="50000"/>
          <a:stretch/>
        </p:blipFill>
        <p:spPr>
          <a:xfrm>
            <a:off x="1559496" y="1026414"/>
            <a:ext cx="3301131" cy="3724783"/>
          </a:xfrm>
          <a:prstGeom prst="rect">
            <a:avLst/>
          </a:prstGeom>
        </p:spPr>
      </p:pic>
      <p:pic>
        <p:nvPicPr>
          <p:cNvPr id="7" name="Picture 6">
            <a:extLst>
              <a:ext uri="{FF2B5EF4-FFF2-40B4-BE49-F238E27FC236}">
                <a16:creationId xmlns:a16="http://schemas.microsoft.com/office/drawing/2014/main" id="{72482847-4068-4532-B6A2-6CB440E87B1B}"/>
              </a:ext>
            </a:extLst>
          </p:cNvPr>
          <p:cNvPicPr>
            <a:picLocks noChangeAspect="1"/>
          </p:cNvPicPr>
          <p:nvPr/>
        </p:nvPicPr>
        <p:blipFill rotWithShape="1">
          <a:blip r:embed="rId3">
            <a:clrChange>
              <a:clrFrom>
                <a:srgbClr val="FFFFFF"/>
              </a:clrFrom>
              <a:clrTo>
                <a:srgbClr val="FFFFFF">
                  <a:alpha val="0"/>
                </a:srgbClr>
              </a:clrTo>
            </a:clrChange>
          </a:blip>
          <a:srcRect l="47967"/>
          <a:stretch/>
        </p:blipFill>
        <p:spPr>
          <a:xfrm>
            <a:off x="6912279" y="3012870"/>
            <a:ext cx="3435374" cy="3724783"/>
          </a:xfrm>
          <a:prstGeom prst="rect">
            <a:avLst/>
          </a:prstGeom>
        </p:spPr>
      </p:pic>
    </p:spTree>
    <p:extLst>
      <p:ext uri="{BB962C8B-B14F-4D97-AF65-F5344CB8AC3E}">
        <p14:creationId xmlns:p14="http://schemas.microsoft.com/office/powerpoint/2010/main" val="23523361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left)">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wipe(left)">
                                      <p:cBhvr>
                                        <p:cTn id="3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B28A9-014E-4C81-8664-879B8E8EE8F7}"/>
              </a:ext>
            </a:extLst>
          </p:cNvPr>
          <p:cNvSpPr>
            <a:spLocks noGrp="1"/>
          </p:cNvSpPr>
          <p:nvPr>
            <p:ph type="title"/>
          </p:nvPr>
        </p:nvSpPr>
        <p:spPr/>
        <p:txBody>
          <a:bodyPr/>
          <a:lstStyle/>
          <a:p>
            <a:r>
              <a:rPr lang="en-US" dirty="0"/>
              <a:t>Scenario 1</a:t>
            </a:r>
            <a:endParaRPr lang="en-IN" dirty="0"/>
          </a:p>
        </p:txBody>
      </p:sp>
      <p:grpSp>
        <p:nvGrpSpPr>
          <p:cNvPr id="4" name="Group 3">
            <a:extLst>
              <a:ext uri="{FF2B5EF4-FFF2-40B4-BE49-F238E27FC236}">
                <a16:creationId xmlns:a16="http://schemas.microsoft.com/office/drawing/2014/main" id="{87760ABB-84FE-4BAB-A43D-8355A6145128}"/>
              </a:ext>
            </a:extLst>
          </p:cNvPr>
          <p:cNvGrpSpPr/>
          <p:nvPr/>
        </p:nvGrpSpPr>
        <p:grpSpPr>
          <a:xfrm>
            <a:off x="241619" y="1412776"/>
            <a:ext cx="3888432" cy="540000"/>
            <a:chOff x="407368" y="1718581"/>
            <a:chExt cx="3888432" cy="540000"/>
          </a:xfrm>
        </p:grpSpPr>
        <p:sp>
          <p:nvSpPr>
            <p:cNvPr id="5" name="Rectangle: Rounded Corners 4">
              <a:extLst>
                <a:ext uri="{FF2B5EF4-FFF2-40B4-BE49-F238E27FC236}">
                  <a16:creationId xmlns:a16="http://schemas.microsoft.com/office/drawing/2014/main" id="{EF9F2597-19E9-4E64-89B3-F7227E47FC26}"/>
                </a:ext>
              </a:extLst>
            </p:cNvPr>
            <p:cNvSpPr/>
            <p:nvPr/>
          </p:nvSpPr>
          <p:spPr>
            <a:xfrm>
              <a:off x="407368" y="1718581"/>
              <a:ext cx="3888432" cy="540000"/>
            </a:xfrm>
            <a:prstGeom prst="roundRect">
              <a:avLst/>
            </a:prstGeom>
            <a:solidFill>
              <a:srgbClr val="16A3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A9A89EEF-F940-478D-A2B1-47FBF8241406}"/>
                </a:ext>
              </a:extLst>
            </p:cNvPr>
            <p:cNvSpPr txBox="1"/>
            <p:nvPr/>
          </p:nvSpPr>
          <p:spPr>
            <a:xfrm>
              <a:off x="597412" y="1787625"/>
              <a:ext cx="367240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Greeting</a:t>
              </a:r>
              <a:endParaRPr lang="en-IN" b="1" dirty="0">
                <a:solidFill>
                  <a:schemeClr val="bg1"/>
                </a:solidFill>
                <a:latin typeface="Arial" panose="020B0604020202020204" pitchFamily="34" charset="0"/>
                <a:cs typeface="Arial" panose="020B0604020202020204" pitchFamily="34" charset="0"/>
              </a:endParaRPr>
            </a:p>
          </p:txBody>
        </p:sp>
      </p:grpSp>
      <p:grpSp>
        <p:nvGrpSpPr>
          <p:cNvPr id="7" name="Group 6">
            <a:extLst>
              <a:ext uri="{FF2B5EF4-FFF2-40B4-BE49-F238E27FC236}">
                <a16:creationId xmlns:a16="http://schemas.microsoft.com/office/drawing/2014/main" id="{1F408335-9D57-4775-9B85-29E017F94F5F}"/>
              </a:ext>
            </a:extLst>
          </p:cNvPr>
          <p:cNvGrpSpPr/>
          <p:nvPr/>
        </p:nvGrpSpPr>
        <p:grpSpPr>
          <a:xfrm>
            <a:off x="241619" y="2121914"/>
            <a:ext cx="3888432" cy="540000"/>
            <a:chOff x="407368" y="2502750"/>
            <a:chExt cx="3888432" cy="661285"/>
          </a:xfrm>
        </p:grpSpPr>
        <p:sp>
          <p:nvSpPr>
            <p:cNvPr id="8" name="Rectangle: Rounded Corners 7">
              <a:extLst>
                <a:ext uri="{FF2B5EF4-FFF2-40B4-BE49-F238E27FC236}">
                  <a16:creationId xmlns:a16="http://schemas.microsoft.com/office/drawing/2014/main" id="{DA31C38D-DFDB-4170-BAC0-655AEB1D5D39}"/>
                </a:ext>
              </a:extLst>
            </p:cNvPr>
            <p:cNvSpPr/>
            <p:nvPr/>
          </p:nvSpPr>
          <p:spPr>
            <a:xfrm>
              <a:off x="407368" y="2502750"/>
              <a:ext cx="3888432" cy="661285"/>
            </a:xfrm>
            <a:prstGeom prst="roundRect">
              <a:avLst/>
            </a:prstGeom>
            <a:solidFill>
              <a:schemeClr val="bg1"/>
            </a:solidFill>
            <a:ln w="57150">
              <a:solidFill>
                <a:srgbClr val="EE30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E46C089D-997E-4E40-9736-060314630B66}"/>
                </a:ext>
              </a:extLst>
            </p:cNvPr>
            <p:cNvSpPr txBox="1"/>
            <p:nvPr/>
          </p:nvSpPr>
          <p:spPr>
            <a:xfrm>
              <a:off x="623392" y="2634417"/>
              <a:ext cx="3672408" cy="452285"/>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Identify the Speaker</a:t>
              </a:r>
              <a:endParaRPr lang="en-IN" b="1" dirty="0">
                <a:latin typeface="Arial" panose="020B0604020202020204" pitchFamily="34" charset="0"/>
                <a:cs typeface="Arial" panose="020B0604020202020204" pitchFamily="34" charset="0"/>
              </a:endParaRPr>
            </a:p>
          </p:txBody>
        </p:sp>
      </p:grpSp>
      <p:grpSp>
        <p:nvGrpSpPr>
          <p:cNvPr id="10" name="Group 9">
            <a:extLst>
              <a:ext uri="{FF2B5EF4-FFF2-40B4-BE49-F238E27FC236}">
                <a16:creationId xmlns:a16="http://schemas.microsoft.com/office/drawing/2014/main" id="{2CCF12E7-0679-4479-A086-15490E2801C0}"/>
              </a:ext>
            </a:extLst>
          </p:cNvPr>
          <p:cNvGrpSpPr/>
          <p:nvPr/>
        </p:nvGrpSpPr>
        <p:grpSpPr>
          <a:xfrm>
            <a:off x="241619" y="2831052"/>
            <a:ext cx="3888432" cy="540000"/>
            <a:chOff x="409395" y="3295702"/>
            <a:chExt cx="3888432" cy="661285"/>
          </a:xfrm>
        </p:grpSpPr>
        <p:sp>
          <p:nvSpPr>
            <p:cNvPr id="11" name="Rectangle: Rounded Corners 10">
              <a:extLst>
                <a:ext uri="{FF2B5EF4-FFF2-40B4-BE49-F238E27FC236}">
                  <a16:creationId xmlns:a16="http://schemas.microsoft.com/office/drawing/2014/main" id="{388767BA-58C8-4D95-BC7F-7C9A2CB521EC}"/>
                </a:ext>
              </a:extLst>
            </p:cNvPr>
            <p:cNvSpPr/>
            <p:nvPr/>
          </p:nvSpPr>
          <p:spPr>
            <a:xfrm>
              <a:off x="409395" y="3295702"/>
              <a:ext cx="3888432" cy="661285"/>
            </a:xfrm>
            <a:prstGeom prst="roundRect">
              <a:avLst/>
            </a:prstGeom>
            <a:solidFill>
              <a:srgbClr val="EE3035"/>
            </a:solidFill>
            <a:ln>
              <a:solidFill>
                <a:srgbClr val="16A3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C1A4F51-9F8F-4E48-9F8F-15559B502AE2}"/>
                </a:ext>
              </a:extLst>
            </p:cNvPr>
            <p:cNvSpPr txBox="1"/>
            <p:nvPr/>
          </p:nvSpPr>
          <p:spPr>
            <a:xfrm>
              <a:off x="623392" y="3414648"/>
              <a:ext cx="3672408" cy="452285"/>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Seeking Permission</a:t>
              </a:r>
              <a:endParaRPr lang="en-IN" b="1" dirty="0">
                <a:solidFill>
                  <a:schemeClr val="bg1"/>
                </a:solidFill>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6A22D834-BA2D-4ACD-9DE0-052A157E084A}"/>
              </a:ext>
            </a:extLst>
          </p:cNvPr>
          <p:cNvGrpSpPr/>
          <p:nvPr/>
        </p:nvGrpSpPr>
        <p:grpSpPr>
          <a:xfrm>
            <a:off x="241619" y="3540190"/>
            <a:ext cx="3888432" cy="540000"/>
            <a:chOff x="420281" y="4070914"/>
            <a:chExt cx="3888432" cy="661285"/>
          </a:xfrm>
        </p:grpSpPr>
        <p:sp>
          <p:nvSpPr>
            <p:cNvPr id="14" name="Rectangle: Rounded Corners 13">
              <a:extLst>
                <a:ext uri="{FF2B5EF4-FFF2-40B4-BE49-F238E27FC236}">
                  <a16:creationId xmlns:a16="http://schemas.microsoft.com/office/drawing/2014/main" id="{7AE64280-13B9-4715-96A1-A5077F8CC95D}"/>
                </a:ext>
              </a:extLst>
            </p:cNvPr>
            <p:cNvSpPr/>
            <p:nvPr/>
          </p:nvSpPr>
          <p:spPr>
            <a:xfrm>
              <a:off x="420281" y="4070914"/>
              <a:ext cx="3888432" cy="661285"/>
            </a:xfrm>
            <a:prstGeom prst="roundRect">
              <a:avLst/>
            </a:prstGeom>
            <a:solidFill>
              <a:schemeClr val="bg1"/>
            </a:solidFill>
            <a:ln w="57150">
              <a:solidFill>
                <a:srgbClr val="16A3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92AC5C43-C7CC-44D0-AA72-C4802A0396AC}"/>
                </a:ext>
              </a:extLst>
            </p:cNvPr>
            <p:cNvSpPr txBox="1"/>
            <p:nvPr/>
          </p:nvSpPr>
          <p:spPr>
            <a:xfrm>
              <a:off x="623392" y="4194877"/>
              <a:ext cx="3672408" cy="452285"/>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Self Introduction</a:t>
              </a:r>
              <a:endParaRPr lang="en-IN" b="1" dirty="0">
                <a:latin typeface="Arial" panose="020B0604020202020204" pitchFamily="34" charset="0"/>
                <a:cs typeface="Arial" panose="020B0604020202020204" pitchFamily="34" charset="0"/>
              </a:endParaRPr>
            </a:p>
          </p:txBody>
        </p:sp>
      </p:grpSp>
      <p:grpSp>
        <p:nvGrpSpPr>
          <p:cNvPr id="16" name="Group 15">
            <a:extLst>
              <a:ext uri="{FF2B5EF4-FFF2-40B4-BE49-F238E27FC236}">
                <a16:creationId xmlns:a16="http://schemas.microsoft.com/office/drawing/2014/main" id="{2C28A36B-E94F-47DB-B90E-510EBC4552B2}"/>
              </a:ext>
            </a:extLst>
          </p:cNvPr>
          <p:cNvGrpSpPr/>
          <p:nvPr/>
        </p:nvGrpSpPr>
        <p:grpSpPr>
          <a:xfrm>
            <a:off x="241619" y="4958465"/>
            <a:ext cx="3888432" cy="540000"/>
            <a:chOff x="429814" y="5648035"/>
            <a:chExt cx="3888432" cy="540000"/>
          </a:xfrm>
        </p:grpSpPr>
        <p:sp>
          <p:nvSpPr>
            <p:cNvPr id="17" name="Rectangle: Rounded Corners 16">
              <a:extLst>
                <a:ext uri="{FF2B5EF4-FFF2-40B4-BE49-F238E27FC236}">
                  <a16:creationId xmlns:a16="http://schemas.microsoft.com/office/drawing/2014/main" id="{F118D8C7-574E-4684-84D9-D9CBB91EDBB2}"/>
                </a:ext>
              </a:extLst>
            </p:cNvPr>
            <p:cNvSpPr/>
            <p:nvPr/>
          </p:nvSpPr>
          <p:spPr>
            <a:xfrm>
              <a:off x="429814" y="5648035"/>
              <a:ext cx="3888432" cy="540000"/>
            </a:xfrm>
            <a:prstGeom prst="roundRect">
              <a:avLst/>
            </a:prstGeom>
            <a:solidFill>
              <a:schemeClr val="bg1"/>
            </a:solidFill>
            <a:ln w="57150">
              <a:solidFill>
                <a:srgbClr val="EE30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7AADB009-0133-4BE5-B1DD-2A9AD6C37180}"/>
                </a:ext>
              </a:extLst>
            </p:cNvPr>
            <p:cNvSpPr txBox="1"/>
            <p:nvPr/>
          </p:nvSpPr>
          <p:spPr>
            <a:xfrm>
              <a:off x="623392" y="5716880"/>
              <a:ext cx="3672408"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Decide on Date, Time &amp; Venue</a:t>
              </a:r>
              <a:endParaRPr lang="en-IN" b="1" dirty="0">
                <a:latin typeface="Arial" panose="020B0604020202020204" pitchFamily="34" charset="0"/>
                <a:cs typeface="Arial" panose="020B0604020202020204" pitchFamily="34" charset="0"/>
              </a:endParaRPr>
            </a:p>
          </p:txBody>
        </p:sp>
      </p:grpSp>
      <p:grpSp>
        <p:nvGrpSpPr>
          <p:cNvPr id="19" name="Group 18">
            <a:extLst>
              <a:ext uri="{FF2B5EF4-FFF2-40B4-BE49-F238E27FC236}">
                <a16:creationId xmlns:a16="http://schemas.microsoft.com/office/drawing/2014/main" id="{7DF55478-878F-4B6D-8FA1-B26047123B5C}"/>
              </a:ext>
            </a:extLst>
          </p:cNvPr>
          <p:cNvGrpSpPr/>
          <p:nvPr/>
        </p:nvGrpSpPr>
        <p:grpSpPr>
          <a:xfrm>
            <a:off x="241619" y="4249328"/>
            <a:ext cx="3899487" cy="540000"/>
            <a:chOff x="278654" y="4375345"/>
            <a:chExt cx="3899487" cy="540000"/>
          </a:xfrm>
        </p:grpSpPr>
        <p:grpSp>
          <p:nvGrpSpPr>
            <p:cNvPr id="20" name="Group 19">
              <a:extLst>
                <a:ext uri="{FF2B5EF4-FFF2-40B4-BE49-F238E27FC236}">
                  <a16:creationId xmlns:a16="http://schemas.microsoft.com/office/drawing/2014/main" id="{372D0612-8497-453F-B939-9F080761E79C}"/>
                </a:ext>
              </a:extLst>
            </p:cNvPr>
            <p:cNvGrpSpPr/>
            <p:nvPr/>
          </p:nvGrpSpPr>
          <p:grpSpPr>
            <a:xfrm>
              <a:off x="278654" y="4375345"/>
              <a:ext cx="3888432" cy="540000"/>
              <a:chOff x="429477" y="4855083"/>
              <a:chExt cx="3888432" cy="540000"/>
            </a:xfrm>
          </p:grpSpPr>
          <p:sp>
            <p:nvSpPr>
              <p:cNvPr id="22" name="Rectangle: Rounded Corners 21">
                <a:extLst>
                  <a:ext uri="{FF2B5EF4-FFF2-40B4-BE49-F238E27FC236}">
                    <a16:creationId xmlns:a16="http://schemas.microsoft.com/office/drawing/2014/main" id="{290AB8AE-B78D-49B2-BE89-EB85BFD7F6B4}"/>
                  </a:ext>
                </a:extLst>
              </p:cNvPr>
              <p:cNvSpPr/>
              <p:nvPr/>
            </p:nvSpPr>
            <p:spPr>
              <a:xfrm>
                <a:off x="429477" y="4855083"/>
                <a:ext cx="3888432" cy="540000"/>
              </a:xfrm>
              <a:prstGeom prst="roundRect">
                <a:avLst/>
              </a:prstGeom>
              <a:solidFill>
                <a:srgbClr val="16A3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E43C84A4-ED77-482B-975D-C6DF1A39F999}"/>
                  </a:ext>
                </a:extLst>
              </p:cNvPr>
              <p:cNvSpPr txBox="1"/>
              <p:nvPr/>
            </p:nvSpPr>
            <p:spPr>
              <a:xfrm>
                <a:off x="623392" y="4975107"/>
                <a:ext cx="3672408" cy="369332"/>
              </a:xfrm>
              <a:prstGeom prst="rect">
                <a:avLst/>
              </a:prstGeom>
              <a:noFill/>
            </p:spPr>
            <p:txBody>
              <a:bodyPr wrap="square" rtlCol="0">
                <a:spAutoFit/>
              </a:bodyPr>
              <a:lstStyle/>
              <a:p>
                <a:endParaRPr lang="en-IN" b="1" dirty="0">
                  <a:latin typeface="Arial" panose="020B0604020202020204" pitchFamily="34" charset="0"/>
                  <a:cs typeface="Arial" panose="020B0604020202020204" pitchFamily="34" charset="0"/>
                </a:endParaRPr>
              </a:p>
            </p:txBody>
          </p:sp>
        </p:grpSp>
        <p:sp>
          <p:nvSpPr>
            <p:cNvPr id="21" name="TextBox 20">
              <a:extLst>
                <a:ext uri="{FF2B5EF4-FFF2-40B4-BE49-F238E27FC236}">
                  <a16:creationId xmlns:a16="http://schemas.microsoft.com/office/drawing/2014/main" id="{5F732F91-90DE-4147-86BF-6CB6112F7E24}"/>
                </a:ext>
              </a:extLst>
            </p:cNvPr>
            <p:cNvSpPr txBox="1"/>
            <p:nvPr/>
          </p:nvSpPr>
          <p:spPr>
            <a:xfrm>
              <a:off x="505733" y="4458495"/>
              <a:ext cx="367240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Purpose</a:t>
              </a:r>
              <a:endParaRPr lang="en-IN" b="1" dirty="0">
                <a:solidFill>
                  <a:schemeClr val="bg1"/>
                </a:solidFill>
                <a:latin typeface="Arial" panose="020B0604020202020204" pitchFamily="34" charset="0"/>
                <a:cs typeface="Arial" panose="020B0604020202020204" pitchFamily="34" charset="0"/>
              </a:endParaRPr>
            </a:p>
          </p:txBody>
        </p:sp>
      </p:grpSp>
      <p:grpSp>
        <p:nvGrpSpPr>
          <p:cNvPr id="24" name="Group 23">
            <a:extLst>
              <a:ext uri="{FF2B5EF4-FFF2-40B4-BE49-F238E27FC236}">
                <a16:creationId xmlns:a16="http://schemas.microsoft.com/office/drawing/2014/main" id="{D5F3BFC4-EFF9-4A82-B6E8-11722E6137B4}"/>
              </a:ext>
            </a:extLst>
          </p:cNvPr>
          <p:cNvGrpSpPr/>
          <p:nvPr/>
        </p:nvGrpSpPr>
        <p:grpSpPr>
          <a:xfrm>
            <a:off x="241619" y="5667601"/>
            <a:ext cx="3888432" cy="540000"/>
            <a:chOff x="344405" y="5772052"/>
            <a:chExt cx="3888432" cy="540000"/>
          </a:xfrm>
        </p:grpSpPr>
        <p:grpSp>
          <p:nvGrpSpPr>
            <p:cNvPr id="25" name="Group 24">
              <a:extLst>
                <a:ext uri="{FF2B5EF4-FFF2-40B4-BE49-F238E27FC236}">
                  <a16:creationId xmlns:a16="http://schemas.microsoft.com/office/drawing/2014/main" id="{2B6E1CEF-4459-44D8-B25E-0B7A5754B1B8}"/>
                </a:ext>
              </a:extLst>
            </p:cNvPr>
            <p:cNvGrpSpPr/>
            <p:nvPr/>
          </p:nvGrpSpPr>
          <p:grpSpPr>
            <a:xfrm>
              <a:off x="344405" y="5772052"/>
              <a:ext cx="3888432" cy="540000"/>
              <a:chOff x="429477" y="4855083"/>
              <a:chExt cx="3888432" cy="540000"/>
            </a:xfrm>
          </p:grpSpPr>
          <p:sp>
            <p:nvSpPr>
              <p:cNvPr id="27" name="Rectangle: Rounded Corners 26">
                <a:extLst>
                  <a:ext uri="{FF2B5EF4-FFF2-40B4-BE49-F238E27FC236}">
                    <a16:creationId xmlns:a16="http://schemas.microsoft.com/office/drawing/2014/main" id="{461B50D7-DDA1-4DCF-A075-0DA3ADF8458C}"/>
                  </a:ext>
                </a:extLst>
              </p:cNvPr>
              <p:cNvSpPr/>
              <p:nvPr/>
            </p:nvSpPr>
            <p:spPr>
              <a:xfrm>
                <a:off x="429477" y="4855083"/>
                <a:ext cx="3888432" cy="540000"/>
              </a:xfrm>
              <a:prstGeom prst="roundRect">
                <a:avLst/>
              </a:prstGeom>
              <a:solidFill>
                <a:srgbClr val="EE3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AE66384D-7290-411E-80A1-2BEB064722F4}"/>
                  </a:ext>
                </a:extLst>
              </p:cNvPr>
              <p:cNvSpPr txBox="1"/>
              <p:nvPr/>
            </p:nvSpPr>
            <p:spPr>
              <a:xfrm>
                <a:off x="623392" y="4975107"/>
                <a:ext cx="3672408" cy="369332"/>
              </a:xfrm>
              <a:prstGeom prst="rect">
                <a:avLst/>
              </a:prstGeom>
              <a:noFill/>
            </p:spPr>
            <p:txBody>
              <a:bodyPr wrap="square" rtlCol="0">
                <a:spAutoFit/>
              </a:bodyPr>
              <a:lstStyle/>
              <a:p>
                <a:endParaRPr lang="en-IN" b="1" dirty="0">
                  <a:latin typeface="Arial" panose="020B0604020202020204" pitchFamily="34" charset="0"/>
                  <a:cs typeface="Arial" panose="020B0604020202020204" pitchFamily="34" charset="0"/>
                </a:endParaRPr>
              </a:p>
            </p:txBody>
          </p:sp>
        </p:grpSp>
        <p:sp>
          <p:nvSpPr>
            <p:cNvPr id="26" name="TextBox 25">
              <a:extLst>
                <a:ext uri="{FF2B5EF4-FFF2-40B4-BE49-F238E27FC236}">
                  <a16:creationId xmlns:a16="http://schemas.microsoft.com/office/drawing/2014/main" id="{C397CFFC-BB09-461E-BF85-4383898B1D6D}"/>
                </a:ext>
              </a:extLst>
            </p:cNvPr>
            <p:cNvSpPr txBox="1"/>
            <p:nvPr/>
          </p:nvSpPr>
          <p:spPr>
            <a:xfrm>
              <a:off x="514184" y="5844052"/>
              <a:ext cx="367240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Close</a:t>
              </a:r>
              <a:endParaRPr lang="en-IN" b="1" dirty="0">
                <a:solidFill>
                  <a:schemeClr val="bg1"/>
                </a:solidFill>
                <a:latin typeface="Arial" panose="020B0604020202020204" pitchFamily="34" charset="0"/>
                <a:cs typeface="Arial" panose="020B0604020202020204" pitchFamily="34" charset="0"/>
              </a:endParaRPr>
            </a:p>
          </p:txBody>
        </p:sp>
      </p:grpSp>
      <p:sp>
        <p:nvSpPr>
          <p:cNvPr id="29" name="TextBox 28">
            <a:extLst>
              <a:ext uri="{FF2B5EF4-FFF2-40B4-BE49-F238E27FC236}">
                <a16:creationId xmlns:a16="http://schemas.microsoft.com/office/drawing/2014/main" id="{5681B2FB-3383-468D-9192-3A5BC7E262C0}"/>
              </a:ext>
            </a:extLst>
          </p:cNvPr>
          <p:cNvSpPr txBox="1"/>
          <p:nvPr/>
        </p:nvSpPr>
        <p:spPr>
          <a:xfrm>
            <a:off x="4871864" y="1412776"/>
            <a:ext cx="6908738" cy="163121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A. You come across the contact number of a prospect Mr. Prakash, whose details was found in a pamphlet.</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How would you fix an appointment for a remote meeting with him?</a:t>
            </a:r>
            <a:endParaRPr lang="en-IN" sz="2000"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B74CEC54-71C4-42B0-A0B8-371F37ED82BB}"/>
              </a:ext>
            </a:extLst>
          </p:cNvPr>
          <p:cNvSpPr txBox="1"/>
          <p:nvPr/>
        </p:nvSpPr>
        <p:spPr>
          <a:xfrm>
            <a:off x="4871864" y="3971386"/>
            <a:ext cx="6908738" cy="163121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B. You have got the reference of Ms. Seema, who is known associate of your existing customer</a:t>
            </a:r>
          </a:p>
          <a:p>
            <a:pPr marL="342900" indent="-342900">
              <a:buAutoNum type="alphaUcPeriod"/>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How would you fix an appointment for a remote meeting with her?</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6887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5E5E94-0A6F-4D4B-83A9-602CB5A4E04C}"/>
              </a:ext>
            </a:extLst>
          </p:cNvPr>
          <p:cNvSpPr>
            <a:spLocks noGrp="1"/>
          </p:cNvSpPr>
          <p:nvPr>
            <p:ph type="title"/>
          </p:nvPr>
        </p:nvSpPr>
        <p:spPr>
          <a:xfrm>
            <a:off x="1171074" y="1396686"/>
            <a:ext cx="3240506" cy="4064628"/>
          </a:xfrm>
        </p:spPr>
        <p:txBody>
          <a:bodyPr>
            <a:normAutofit/>
          </a:bodyPr>
          <a:lstStyle/>
          <a:p>
            <a:r>
              <a:rPr lang="en-IN" b="1" dirty="0">
                <a:solidFill>
                  <a:srgbClr val="FFFFFF"/>
                </a:solidFill>
              </a:rPr>
              <a:t>Ask for Business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3BBEB88-E5D0-46D8-8FFD-6F117E0D1F2E}"/>
              </a:ext>
            </a:extLst>
          </p:cNvPr>
          <p:cNvSpPr>
            <a:spLocks noGrp="1"/>
          </p:cNvSpPr>
          <p:nvPr>
            <p:ph idx="1"/>
          </p:nvPr>
        </p:nvSpPr>
        <p:spPr>
          <a:xfrm>
            <a:off x="5370153" y="1526033"/>
            <a:ext cx="5536397" cy="3935281"/>
          </a:xfrm>
        </p:spPr>
        <p:txBody>
          <a:bodyPr>
            <a:normAutofit/>
          </a:bodyPr>
          <a:lstStyle/>
          <a:p>
            <a:endParaRPr lang="en-US" dirty="0"/>
          </a:p>
          <a:p>
            <a:r>
              <a:rPr lang="en-IN" dirty="0"/>
              <a:t>When you feel you have reached agreement in your negotiations with your prospect there will come a time when it is right to ask for their commitment to purchase</a:t>
            </a:r>
            <a:endParaRPr lang="en-US" dirty="0"/>
          </a:p>
          <a:p>
            <a:endParaRPr lang="en-US" dirty="0"/>
          </a:p>
          <a:p>
            <a:r>
              <a:rPr lang="en-IN" dirty="0"/>
              <a:t>Always ask clearly for the customers commitment </a:t>
            </a:r>
          </a:p>
        </p:txBody>
      </p:sp>
    </p:spTree>
    <p:extLst>
      <p:ext uri="{BB962C8B-B14F-4D97-AF65-F5344CB8AC3E}">
        <p14:creationId xmlns:p14="http://schemas.microsoft.com/office/powerpoint/2010/main" val="32862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BBC30C-F13A-46D3-A7B2-7136E04DCB08}"/>
              </a:ext>
            </a:extLst>
          </p:cNvPr>
          <p:cNvSpPr>
            <a:spLocks noGrp="1"/>
          </p:cNvSpPr>
          <p:nvPr>
            <p:ph type="title"/>
          </p:nvPr>
        </p:nvSpPr>
        <p:spPr>
          <a:xfrm>
            <a:off x="1389278" y="1233241"/>
            <a:ext cx="3240506" cy="4064628"/>
          </a:xfrm>
        </p:spPr>
        <p:txBody>
          <a:bodyPr>
            <a:normAutofit/>
          </a:bodyPr>
          <a:lstStyle/>
          <a:p>
            <a:r>
              <a:rPr lang="en-IN" b="1" dirty="0">
                <a:solidFill>
                  <a:srgbClr val="FFFFFF"/>
                </a:solidFill>
              </a:rPr>
              <a:t>Overcome the Final Obstacles </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30A476D-40ED-441C-8E0A-C88800FA0543}"/>
              </a:ext>
            </a:extLst>
          </p:cNvPr>
          <p:cNvSpPr>
            <a:spLocks noGrp="1"/>
          </p:cNvSpPr>
          <p:nvPr>
            <p:ph idx="1"/>
          </p:nvPr>
        </p:nvSpPr>
        <p:spPr>
          <a:xfrm>
            <a:off x="6096000" y="820880"/>
            <a:ext cx="5874327" cy="4889350"/>
          </a:xfrm>
        </p:spPr>
        <p:txBody>
          <a:bodyPr anchor="t">
            <a:noAutofit/>
          </a:bodyPr>
          <a:lstStyle/>
          <a:p>
            <a:r>
              <a:rPr lang="en-IN" dirty="0"/>
              <a:t>One of the possible outcomes of asking for the business could be the objections raised.  Objections are simply the expression of anxiety or hesitation.  </a:t>
            </a:r>
          </a:p>
          <a:p>
            <a:pPr marL="0" indent="0">
              <a:buNone/>
            </a:pPr>
            <a:endParaRPr lang="en-US" dirty="0"/>
          </a:p>
          <a:p>
            <a:r>
              <a:rPr lang="en-IN" dirty="0"/>
              <a:t>Be ready to deal with those last-minute dangers created by the buyer's sense of personal risk.  This is where your persuasive communication benefit you.</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86426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4B9B4A-F811-47DB-884E-3CEA0328A087}"/>
              </a:ext>
            </a:extLst>
          </p:cNvPr>
          <p:cNvSpPr>
            <a:spLocks noGrp="1"/>
          </p:cNvSpPr>
          <p:nvPr>
            <p:ph type="title"/>
          </p:nvPr>
        </p:nvSpPr>
        <p:spPr>
          <a:xfrm>
            <a:off x="956826" y="1112969"/>
            <a:ext cx="3937298" cy="4166010"/>
          </a:xfrm>
        </p:spPr>
        <p:txBody>
          <a:bodyPr>
            <a:normAutofit/>
          </a:bodyPr>
          <a:lstStyle/>
          <a:p>
            <a:r>
              <a:rPr lang="en-IN" b="1" dirty="0">
                <a:solidFill>
                  <a:srgbClr val="FFFFFF"/>
                </a:solidFill>
              </a:rPr>
              <a:t>Know What to do After you have Sold </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918BCDA-B66B-4D21-A64D-994795830C1D}"/>
              </a:ext>
            </a:extLst>
          </p:cNvPr>
          <p:cNvSpPr>
            <a:spLocks noGrp="1"/>
          </p:cNvSpPr>
          <p:nvPr>
            <p:ph idx="1"/>
          </p:nvPr>
        </p:nvSpPr>
        <p:spPr>
          <a:xfrm>
            <a:off x="6096000" y="820880"/>
            <a:ext cx="5257799" cy="4889350"/>
          </a:xfrm>
        </p:spPr>
        <p:txBody>
          <a:bodyPr anchor="t">
            <a:normAutofit/>
          </a:bodyPr>
          <a:lstStyle/>
          <a:p>
            <a:r>
              <a:rPr lang="en-IN" dirty="0"/>
              <a:t>Remember that a sale is just one transaction, but your business is based on </a:t>
            </a:r>
            <a:r>
              <a:rPr lang="en-IN" dirty="0" err="1"/>
              <a:t>continuingrelationships</a:t>
            </a:r>
            <a:r>
              <a:rPr lang="en-IN" dirty="0"/>
              <a:t> </a:t>
            </a:r>
            <a:endParaRPr lang="en-US" dirty="0"/>
          </a:p>
          <a:p>
            <a:endParaRPr lang="en-US" dirty="0"/>
          </a:p>
          <a:p>
            <a:r>
              <a:rPr lang="en-IN" dirty="0"/>
              <a:t>Shut up </a:t>
            </a:r>
            <a:endParaRPr lang="en-US" dirty="0"/>
          </a:p>
          <a:p>
            <a:r>
              <a:rPr lang="en-IN" dirty="0"/>
              <a:t>Say thank you </a:t>
            </a:r>
            <a:endParaRPr lang="en-US" dirty="0"/>
          </a:p>
          <a:p>
            <a:r>
              <a:rPr lang="en-IN" dirty="0"/>
              <a:t>Stay engaged </a:t>
            </a:r>
            <a:endParaRPr lang="en-US" dirty="0"/>
          </a:p>
          <a:p>
            <a:r>
              <a:rPr lang="en-IN" dirty="0"/>
              <a:t>Create next sale </a:t>
            </a:r>
            <a:endParaRPr lang="en-US" dirty="0"/>
          </a:p>
          <a:p>
            <a:r>
              <a:rPr lang="en-IN" dirty="0"/>
              <a:t>Ask for Referrals </a:t>
            </a:r>
          </a:p>
          <a:p>
            <a:endParaRPr lang="en-IN"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18067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2C08CA-778E-4889-B89A-763637EC57E5}"/>
              </a:ext>
            </a:extLst>
          </p:cNvPr>
          <p:cNvSpPr>
            <a:spLocks noGrp="1"/>
          </p:cNvSpPr>
          <p:nvPr>
            <p:ph type="title"/>
          </p:nvPr>
        </p:nvSpPr>
        <p:spPr>
          <a:xfrm>
            <a:off x="1171074" y="1396686"/>
            <a:ext cx="3240506" cy="4064628"/>
          </a:xfrm>
        </p:spPr>
        <p:txBody>
          <a:bodyPr>
            <a:normAutofit/>
          </a:bodyPr>
          <a:lstStyle/>
          <a:p>
            <a:r>
              <a:rPr lang="en-IN" b="1" dirty="0">
                <a:solidFill>
                  <a:srgbClr val="FFFFFF"/>
                </a:solidFill>
              </a:rPr>
              <a:t>Manage your Customer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DC3E7D-3633-4CD6-B175-34EB4C575BFC}"/>
              </a:ext>
            </a:extLst>
          </p:cNvPr>
          <p:cNvSpPr>
            <a:spLocks noGrp="1"/>
          </p:cNvSpPr>
          <p:nvPr>
            <p:ph idx="1"/>
          </p:nvPr>
        </p:nvSpPr>
        <p:spPr>
          <a:xfrm>
            <a:off x="5370153" y="1803688"/>
            <a:ext cx="6444235" cy="3935281"/>
          </a:xfrm>
        </p:spPr>
        <p:txBody>
          <a:bodyPr>
            <a:noAutofit/>
          </a:bodyPr>
          <a:lstStyle/>
          <a:p>
            <a:pPr marL="0" indent="0">
              <a:buNone/>
            </a:pPr>
            <a:r>
              <a:rPr lang="en-IN" dirty="0"/>
              <a:t>Selling of course is not just about closing a series of deals. Successful salespeople these days must be effective relationship manager, business advisers and problem solvers.</a:t>
            </a:r>
          </a:p>
          <a:p>
            <a:pPr marL="0" indent="0">
              <a:buNone/>
            </a:pPr>
            <a:endParaRPr lang="en-IN" dirty="0"/>
          </a:p>
          <a:p>
            <a:pPr marL="0" indent="0">
              <a:buNone/>
            </a:pPr>
            <a:r>
              <a:rPr lang="en-IN" dirty="0"/>
              <a:t>This means putting in some effort with customer even when there is no specific deal on the table it means having a long term plan.</a:t>
            </a:r>
          </a:p>
          <a:p>
            <a:pPr marL="0" indent="0">
              <a:buNone/>
            </a:pPr>
            <a:endParaRPr lang="en-IN" dirty="0"/>
          </a:p>
        </p:txBody>
      </p:sp>
    </p:spTree>
    <p:extLst>
      <p:ext uri="{BB962C8B-B14F-4D97-AF65-F5344CB8AC3E}">
        <p14:creationId xmlns:p14="http://schemas.microsoft.com/office/powerpoint/2010/main" val="16355952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2C08CA-778E-4889-B89A-763637EC57E5}"/>
              </a:ext>
            </a:extLst>
          </p:cNvPr>
          <p:cNvSpPr>
            <a:spLocks noGrp="1"/>
          </p:cNvSpPr>
          <p:nvPr>
            <p:ph type="title"/>
          </p:nvPr>
        </p:nvSpPr>
        <p:spPr>
          <a:xfrm>
            <a:off x="1171074" y="1396686"/>
            <a:ext cx="3240506" cy="4064628"/>
          </a:xfrm>
        </p:spPr>
        <p:txBody>
          <a:bodyPr>
            <a:normAutofit/>
          </a:bodyPr>
          <a:lstStyle/>
          <a:p>
            <a:r>
              <a:rPr lang="en-IN" b="1" dirty="0">
                <a:solidFill>
                  <a:srgbClr val="FFFFFF"/>
                </a:solidFill>
              </a:rPr>
              <a:t>Manage your Customer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DC3E7D-3633-4CD6-B175-34EB4C575BFC}"/>
              </a:ext>
            </a:extLst>
          </p:cNvPr>
          <p:cNvSpPr>
            <a:spLocks noGrp="1"/>
          </p:cNvSpPr>
          <p:nvPr>
            <p:ph idx="1"/>
          </p:nvPr>
        </p:nvSpPr>
        <p:spPr>
          <a:xfrm>
            <a:off x="5484529" y="1803688"/>
            <a:ext cx="5536397" cy="3935281"/>
          </a:xfrm>
        </p:spPr>
        <p:txBody>
          <a:bodyPr>
            <a:normAutofit lnSpcReduction="10000"/>
          </a:bodyPr>
          <a:lstStyle/>
          <a:p>
            <a:pPr marL="0" indent="0">
              <a:buNone/>
            </a:pPr>
            <a:r>
              <a:rPr lang="en-IN" dirty="0"/>
              <a:t>Make a plan </a:t>
            </a:r>
            <a:endParaRPr lang="en-US" dirty="0"/>
          </a:p>
          <a:p>
            <a:pPr marL="0" indent="0">
              <a:buNone/>
            </a:pPr>
            <a:r>
              <a:rPr lang="en-IN" dirty="0"/>
              <a:t>Workout a strategy </a:t>
            </a:r>
            <a:endParaRPr lang="en-US" dirty="0"/>
          </a:p>
          <a:p>
            <a:pPr marL="0" indent="0">
              <a:buNone/>
            </a:pPr>
            <a:r>
              <a:rPr lang="en-IN" dirty="0"/>
              <a:t>What don't you know </a:t>
            </a:r>
            <a:endParaRPr lang="en-US" dirty="0"/>
          </a:p>
          <a:p>
            <a:pPr marL="0" indent="0">
              <a:buNone/>
            </a:pPr>
            <a:r>
              <a:rPr lang="en-IN" dirty="0"/>
              <a:t>White space </a:t>
            </a:r>
            <a:endParaRPr lang="en-US" dirty="0"/>
          </a:p>
          <a:p>
            <a:pPr marL="0" indent="0">
              <a:buNone/>
            </a:pPr>
            <a:r>
              <a:rPr lang="en-IN" dirty="0"/>
              <a:t>Stay engaged </a:t>
            </a:r>
            <a:endParaRPr lang="en-US" dirty="0"/>
          </a:p>
          <a:p>
            <a:pPr marL="0" indent="0">
              <a:buNone/>
            </a:pPr>
            <a:endParaRPr lang="en-US" dirty="0"/>
          </a:p>
          <a:p>
            <a:pPr marL="0" indent="0">
              <a:buNone/>
            </a:pPr>
            <a:r>
              <a:rPr lang="en-IN" dirty="0"/>
              <a:t>Your existing customers are a precious asset treat them accordingly </a:t>
            </a:r>
            <a:endParaRPr lang="en-IN" sz="2600" dirty="0"/>
          </a:p>
        </p:txBody>
      </p:sp>
    </p:spTree>
    <p:extLst>
      <p:ext uri="{BB962C8B-B14F-4D97-AF65-F5344CB8AC3E}">
        <p14:creationId xmlns:p14="http://schemas.microsoft.com/office/powerpoint/2010/main" val="3578522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630EBC-4FB7-4F59-B7FE-50E2735D5D3B}"/>
              </a:ext>
            </a:extLst>
          </p:cNvPr>
          <p:cNvSpPr>
            <a:spLocks noGrp="1"/>
          </p:cNvSpPr>
          <p:nvPr>
            <p:ph type="title"/>
          </p:nvPr>
        </p:nvSpPr>
        <p:spPr>
          <a:xfrm>
            <a:off x="838200" y="365125"/>
            <a:ext cx="5558489" cy="1325563"/>
          </a:xfrm>
        </p:spPr>
        <p:txBody>
          <a:bodyPr>
            <a:normAutofit/>
          </a:bodyPr>
          <a:lstStyle/>
          <a:p>
            <a:r>
              <a:rPr lang="en-IN" b="1" dirty="0"/>
              <a:t>Right Attitude </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60F398C-C4F4-4092-B597-9BDB849B6C14}"/>
              </a:ext>
            </a:extLst>
          </p:cNvPr>
          <p:cNvSpPr>
            <a:spLocks noGrp="1"/>
          </p:cNvSpPr>
          <p:nvPr>
            <p:ph idx="1"/>
          </p:nvPr>
        </p:nvSpPr>
        <p:spPr>
          <a:xfrm>
            <a:off x="838200" y="1825625"/>
            <a:ext cx="5558489" cy="4351338"/>
          </a:xfrm>
        </p:spPr>
        <p:txBody>
          <a:bodyPr>
            <a:normAutofit/>
          </a:bodyPr>
          <a:lstStyle/>
          <a:p>
            <a:r>
              <a:rPr lang="en-IN" sz="2600" dirty="0"/>
              <a:t>Based on the observation of consistently successful salespeople over many years the single most important element about top performers is their attitude </a:t>
            </a:r>
            <a:endParaRPr lang="en-US" sz="2600" dirty="0"/>
          </a:p>
          <a:p>
            <a:endParaRPr lang="en-US" sz="2600" dirty="0"/>
          </a:p>
          <a:p>
            <a:r>
              <a:rPr lang="en-IN" sz="2600" dirty="0"/>
              <a:t>Developing the right attitude will make all the difference because successful selling unlike many other professions relies on your personal behaviour </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46716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3C7A03-631E-4C56-A692-B5D8045404F2}"/>
              </a:ext>
            </a:extLst>
          </p:cNvPr>
          <p:cNvSpPr>
            <a:spLocks noGrp="1"/>
          </p:cNvSpPr>
          <p:nvPr>
            <p:ph type="title"/>
          </p:nvPr>
        </p:nvSpPr>
        <p:spPr>
          <a:xfrm>
            <a:off x="838200" y="365125"/>
            <a:ext cx="5558489" cy="1325563"/>
          </a:xfrm>
        </p:spPr>
        <p:txBody>
          <a:bodyPr>
            <a:normAutofit/>
          </a:bodyPr>
          <a:lstStyle/>
          <a:p>
            <a:r>
              <a:rPr lang="en-IN" b="1" dirty="0"/>
              <a:t>Prepare and Persist </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6ED3FF6-1942-4802-AE31-5577CF1AB604}"/>
              </a:ext>
            </a:extLst>
          </p:cNvPr>
          <p:cNvSpPr>
            <a:spLocks noGrp="1"/>
          </p:cNvSpPr>
          <p:nvPr>
            <p:ph idx="1"/>
          </p:nvPr>
        </p:nvSpPr>
        <p:spPr>
          <a:xfrm>
            <a:off x="838200" y="1825625"/>
            <a:ext cx="5558489" cy="4351338"/>
          </a:xfrm>
        </p:spPr>
        <p:txBody>
          <a:bodyPr>
            <a:normAutofit/>
          </a:bodyPr>
          <a:lstStyle/>
          <a:p>
            <a:r>
              <a:rPr lang="en-IN" sz="2400" dirty="0"/>
              <a:t>Do right attitude is important the other two key components of success in selling </a:t>
            </a:r>
            <a:r>
              <a:rPr lang="en-US" sz="2400" dirty="0"/>
              <a:t>are </a:t>
            </a:r>
            <a:r>
              <a:rPr lang="en-IN" sz="2400" dirty="0"/>
              <a:t>knowledge and skills</a:t>
            </a:r>
            <a:r>
              <a:rPr lang="en-US" sz="2400" dirty="0"/>
              <a:t>.  </a:t>
            </a:r>
            <a:r>
              <a:rPr lang="en-IN" sz="2400" dirty="0"/>
              <a:t>Remember this was how we started our sessions on selling skills by understanding the role of knowledge skills and attitude in bringing success to selling </a:t>
            </a:r>
            <a:endParaRPr lang="en-US" sz="2400" dirty="0"/>
          </a:p>
          <a:p>
            <a:endParaRPr lang="en-US" sz="2400" dirty="0"/>
          </a:p>
          <a:p>
            <a:r>
              <a:rPr lang="en-IN" sz="2400" dirty="0"/>
              <a:t>persistence is not the same as obstinance see obstinate people don't think they need to change </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53852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3">
            <a:extLst>
              <a:ext uri="{FF2B5EF4-FFF2-40B4-BE49-F238E27FC236}">
                <a16:creationId xmlns:a16="http://schemas.microsoft.com/office/drawing/2014/main" id="{1CD81A2A-6ED4-4EF4-A14C-912D31E148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FD26278-41D3-4933-9A25-E1C955368A7C}"/>
              </a:ext>
            </a:extLst>
          </p:cNvPr>
          <p:cNvSpPr>
            <a:spLocks noGrp="1"/>
          </p:cNvSpPr>
          <p:nvPr>
            <p:ph type="title"/>
          </p:nvPr>
        </p:nvSpPr>
        <p:spPr>
          <a:xfrm>
            <a:off x="838200" y="365125"/>
            <a:ext cx="5393361" cy="1325563"/>
          </a:xfrm>
        </p:spPr>
        <p:txBody>
          <a:bodyPr>
            <a:normAutofit/>
          </a:bodyPr>
          <a:lstStyle/>
          <a:p>
            <a:r>
              <a:rPr lang="en-US" dirty="0"/>
              <a:t>Agenda</a:t>
            </a:r>
            <a:endParaRPr lang="en-IN" dirty="0"/>
          </a:p>
        </p:txBody>
      </p:sp>
      <p:sp>
        <p:nvSpPr>
          <p:cNvPr id="13" name="Freeform: Shape 15">
            <a:extLst>
              <a:ext uri="{FF2B5EF4-FFF2-40B4-BE49-F238E27FC236}">
                <a16:creationId xmlns:a16="http://schemas.microsoft.com/office/drawing/2014/main" id="{1661932C-CA15-4E17-B115-FAE7CBEE47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Content Placeholder 8">
            <a:extLst>
              <a:ext uri="{FF2B5EF4-FFF2-40B4-BE49-F238E27FC236}">
                <a16:creationId xmlns:a16="http://schemas.microsoft.com/office/drawing/2014/main" id="{3D54842A-1DDA-475E-B45E-DE71B181D8D3}"/>
              </a:ext>
            </a:extLst>
          </p:cNvPr>
          <p:cNvSpPr>
            <a:spLocks noGrp="1"/>
          </p:cNvSpPr>
          <p:nvPr>
            <p:ph idx="1"/>
          </p:nvPr>
        </p:nvSpPr>
        <p:spPr>
          <a:xfrm>
            <a:off x="838200" y="1825625"/>
            <a:ext cx="5393361" cy="4351338"/>
          </a:xfrm>
        </p:spPr>
        <p:txBody>
          <a:bodyPr>
            <a:normAutofit/>
          </a:bodyPr>
          <a:lstStyle/>
          <a:p>
            <a:r>
              <a:rPr lang="en-IN" b="0" i="0" u="none" strike="noStrike" dirty="0">
                <a:solidFill>
                  <a:srgbClr val="000000"/>
                </a:solidFill>
                <a:effectLst/>
                <a:latin typeface="Calibri" panose="020F0502020204030204" pitchFamily="34" charset="0"/>
              </a:rPr>
              <a:t>Persuasive Communication</a:t>
            </a:r>
          </a:p>
          <a:p>
            <a:r>
              <a:rPr lang="en-IN" dirty="0">
                <a:solidFill>
                  <a:srgbClr val="000000"/>
                </a:solidFill>
                <a:latin typeface="Calibri" panose="020F0502020204030204" pitchFamily="34" charset="0"/>
              </a:rPr>
              <a:t>Tele-Selling Skills</a:t>
            </a:r>
            <a:endParaRPr lang="en-IN" dirty="0"/>
          </a:p>
        </p:txBody>
      </p:sp>
      <p:sp>
        <p:nvSpPr>
          <p:cNvPr id="18" name="Oval 17">
            <a:extLst>
              <a:ext uri="{FF2B5EF4-FFF2-40B4-BE49-F238E27FC236}">
                <a16:creationId xmlns:a16="http://schemas.microsoft.com/office/drawing/2014/main" id="{8590ADD5-9383-4D3D-9047-3DA2593CCB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Bullseye">
            <a:extLst>
              <a:ext uri="{FF2B5EF4-FFF2-40B4-BE49-F238E27FC236}">
                <a16:creationId xmlns:a16="http://schemas.microsoft.com/office/drawing/2014/main" id="{36552A6D-1E05-4CC9-83BA-AB1DCD654E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0" name="Freeform: Shape 19">
            <a:extLst>
              <a:ext uri="{FF2B5EF4-FFF2-40B4-BE49-F238E27FC236}">
                <a16:creationId xmlns:a16="http://schemas.microsoft.com/office/drawing/2014/main" id="{DABE3E45-88CF-45D8-8D40-C773324D93F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2" name="Straight Connector 21">
            <a:extLst>
              <a:ext uri="{FF2B5EF4-FFF2-40B4-BE49-F238E27FC236}">
                <a16:creationId xmlns:a16="http://schemas.microsoft.com/office/drawing/2014/main" id="{49CD1692-827B-4C8D-B4A1-134FD04CF45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4" name="Freeform: Shape 23">
            <a:extLst>
              <a:ext uri="{FF2B5EF4-FFF2-40B4-BE49-F238E27FC236}">
                <a16:creationId xmlns:a16="http://schemas.microsoft.com/office/drawing/2014/main" id="{B91ECDA9-56DC-4270-8F33-01C5637B8C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75F47824-961D-465D-84F9-EAE11BC617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FEC9DA3E-C1D7-472D-B7C0-F71AE41FB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463716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29"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9C04F9A-7B47-44B6-BCF3-5A1859C593F8}"/>
              </a:ext>
            </a:extLst>
          </p:cNvPr>
          <p:cNvSpPr>
            <a:spLocks noGrp="1"/>
          </p:cNvSpPr>
          <p:nvPr>
            <p:ph type="title"/>
          </p:nvPr>
        </p:nvSpPr>
        <p:spPr>
          <a:xfrm>
            <a:off x="838200" y="365125"/>
            <a:ext cx="10515600" cy="1325563"/>
          </a:xfrm>
        </p:spPr>
        <p:txBody>
          <a:bodyPr>
            <a:normAutofit/>
          </a:bodyPr>
          <a:lstStyle/>
          <a:p>
            <a:endParaRPr lang="en-IN"/>
          </a:p>
        </p:txBody>
      </p:sp>
      <p:sp>
        <p:nvSpPr>
          <p:cNvPr id="31"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Content Placeholder 2">
            <a:extLst>
              <a:ext uri="{FF2B5EF4-FFF2-40B4-BE49-F238E27FC236}">
                <a16:creationId xmlns:a16="http://schemas.microsoft.com/office/drawing/2014/main" id="{D5292263-39C8-4485-B0BA-DC6CA803E723}"/>
              </a:ext>
            </a:extLst>
          </p:cNvPr>
          <p:cNvSpPr>
            <a:spLocks noGrp="1"/>
          </p:cNvSpPr>
          <p:nvPr>
            <p:ph idx="1"/>
          </p:nvPr>
        </p:nvSpPr>
        <p:spPr>
          <a:xfrm>
            <a:off x="838200" y="1825625"/>
            <a:ext cx="10515600" cy="4351338"/>
          </a:xfrm>
        </p:spPr>
        <p:txBody>
          <a:bodyPr>
            <a:normAutofit/>
          </a:bodyPr>
          <a:lstStyle/>
          <a:p>
            <a:r>
              <a:rPr lang="en-IN"/>
              <a:t>Defining the right attitude for success in sales is really about accepting responsibility for your own results and finding ways to motivate yourself </a:t>
            </a:r>
            <a:endParaRPr lang="en-US"/>
          </a:p>
          <a:p>
            <a:endParaRPr lang="en-US"/>
          </a:p>
          <a:p>
            <a:r>
              <a:rPr lang="en-IN"/>
              <a:t>it's the difference between thinking I have to do this to keep my job or to please my boss and I want to do this to achieve my own goals </a:t>
            </a:r>
          </a:p>
        </p:txBody>
      </p:sp>
    </p:spTree>
    <p:extLst>
      <p:ext uri="{BB962C8B-B14F-4D97-AF65-F5344CB8AC3E}">
        <p14:creationId xmlns:p14="http://schemas.microsoft.com/office/powerpoint/2010/main" val="21369482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6F40CF-40DF-4F84-9F84-B56ACF2F5273}"/>
              </a:ext>
            </a:extLst>
          </p:cNvPr>
          <p:cNvSpPr>
            <a:spLocks noGrp="1"/>
          </p:cNvSpPr>
          <p:nvPr>
            <p:ph type="title"/>
          </p:nvPr>
        </p:nvSpPr>
        <p:spPr>
          <a:xfrm>
            <a:off x="686834" y="1153572"/>
            <a:ext cx="3200400" cy="4461163"/>
          </a:xfrm>
        </p:spPr>
        <p:txBody>
          <a:bodyPr>
            <a:normAutofit/>
          </a:bodyPr>
          <a:lstStyle/>
          <a:p>
            <a:r>
              <a:rPr lang="en-IN" b="1" dirty="0">
                <a:solidFill>
                  <a:srgbClr val="FFFFFF"/>
                </a:solidFill>
              </a:rPr>
              <a:t>Manage Yourself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D6F5BEA-85DF-4411-964D-E31B1E7CFCA9}"/>
              </a:ext>
            </a:extLst>
          </p:cNvPr>
          <p:cNvSpPr>
            <a:spLocks noGrp="1"/>
          </p:cNvSpPr>
          <p:nvPr>
            <p:ph idx="1"/>
          </p:nvPr>
        </p:nvSpPr>
        <p:spPr>
          <a:xfrm>
            <a:off x="4322617" y="953293"/>
            <a:ext cx="6906491" cy="5585619"/>
          </a:xfrm>
        </p:spPr>
        <p:txBody>
          <a:bodyPr anchor="ctr">
            <a:normAutofit/>
          </a:bodyPr>
          <a:lstStyle/>
          <a:p>
            <a:pPr marL="0" indent="0">
              <a:buNone/>
            </a:pPr>
            <a:r>
              <a:rPr lang="en-IN" dirty="0"/>
              <a:t>You have only a limited amount of time each week to do all of the things </a:t>
            </a:r>
            <a:endParaRPr lang="en-US" dirty="0"/>
          </a:p>
          <a:p>
            <a:endParaRPr lang="en-US" dirty="0"/>
          </a:p>
          <a:p>
            <a:pPr marL="0" indent="0">
              <a:buNone/>
            </a:pPr>
            <a:r>
              <a:rPr lang="en-IN" dirty="0"/>
              <a:t>Be ruthless about prioritising your active selling time </a:t>
            </a:r>
            <a:endParaRPr lang="en-US" dirty="0"/>
          </a:p>
          <a:p>
            <a:endParaRPr lang="en-US" dirty="0"/>
          </a:p>
          <a:p>
            <a:r>
              <a:rPr lang="en-IN" dirty="0"/>
              <a:t>Prioritize tasks </a:t>
            </a:r>
            <a:endParaRPr lang="en-US" dirty="0"/>
          </a:p>
          <a:p>
            <a:r>
              <a:rPr lang="en-IN" dirty="0"/>
              <a:t>Schedule tasks </a:t>
            </a:r>
            <a:endParaRPr lang="en-US" dirty="0"/>
          </a:p>
          <a:p>
            <a:r>
              <a:rPr lang="en-IN" dirty="0"/>
              <a:t>Scrutinise time</a:t>
            </a:r>
            <a:endParaRPr lang="en-US" dirty="0"/>
          </a:p>
          <a:p>
            <a:r>
              <a:rPr lang="en-IN" dirty="0"/>
              <a:t>Single focus or multitask </a:t>
            </a:r>
            <a:endParaRPr lang="en-US" dirty="0"/>
          </a:p>
          <a:p>
            <a:r>
              <a:rPr lang="en-IN" dirty="0"/>
              <a:t>Keep away from distractions </a:t>
            </a:r>
            <a:endParaRPr lang="en-US" dirty="0"/>
          </a:p>
          <a:p>
            <a:endParaRPr lang="en-US" dirty="0"/>
          </a:p>
          <a:p>
            <a:endParaRPr lang="en-IN" dirty="0"/>
          </a:p>
        </p:txBody>
      </p:sp>
    </p:spTree>
    <p:extLst>
      <p:ext uri="{BB962C8B-B14F-4D97-AF65-F5344CB8AC3E}">
        <p14:creationId xmlns:p14="http://schemas.microsoft.com/office/powerpoint/2010/main" val="3758503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A437FD-3CA4-47A9-AA8F-B57F0E4278E3}"/>
              </a:ext>
            </a:extLst>
          </p:cNvPr>
          <p:cNvSpPr>
            <a:spLocks noGrp="1"/>
          </p:cNvSpPr>
          <p:nvPr>
            <p:ph type="title"/>
          </p:nvPr>
        </p:nvSpPr>
        <p:spPr>
          <a:xfrm>
            <a:off x="686834" y="1153572"/>
            <a:ext cx="3200400" cy="4461163"/>
          </a:xfrm>
        </p:spPr>
        <p:txBody>
          <a:bodyPr>
            <a:normAutofit/>
          </a:bodyPr>
          <a:lstStyle/>
          <a:p>
            <a:r>
              <a:rPr lang="en-IN" b="1" dirty="0">
                <a:solidFill>
                  <a:srgbClr val="FFFFFF"/>
                </a:solidFill>
              </a:rPr>
              <a:t>Develop your creativity enthusiasm and drive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99CD8B2-CE1E-4630-80C2-64252512ABF0}"/>
              </a:ext>
            </a:extLst>
          </p:cNvPr>
          <p:cNvSpPr>
            <a:spLocks noGrp="1"/>
          </p:cNvSpPr>
          <p:nvPr>
            <p:ph idx="1"/>
          </p:nvPr>
        </p:nvSpPr>
        <p:spPr>
          <a:xfrm>
            <a:off x="4447308" y="591344"/>
            <a:ext cx="6906491" cy="5585619"/>
          </a:xfrm>
        </p:spPr>
        <p:txBody>
          <a:bodyPr anchor="ctr">
            <a:normAutofit/>
          </a:bodyPr>
          <a:lstStyle/>
          <a:p>
            <a:pPr marL="0" indent="0">
              <a:buNone/>
            </a:pPr>
            <a:r>
              <a:rPr lang="en-IN" dirty="0"/>
              <a:t>Your success depends on combining your skills and knowledge with an enthusiastic inspiring attitude </a:t>
            </a:r>
            <a:endParaRPr lang="en-US" dirty="0"/>
          </a:p>
          <a:p>
            <a:endParaRPr lang="en-US" dirty="0"/>
          </a:p>
          <a:p>
            <a:r>
              <a:rPr lang="en-IN" dirty="0"/>
              <a:t>Creativity </a:t>
            </a:r>
            <a:endParaRPr lang="en-US" dirty="0"/>
          </a:p>
          <a:p>
            <a:r>
              <a:rPr lang="en-IN" dirty="0"/>
              <a:t>Enthusiasm </a:t>
            </a:r>
            <a:endParaRPr lang="en-US" dirty="0"/>
          </a:p>
          <a:p>
            <a:r>
              <a:rPr lang="en-IN" dirty="0"/>
              <a:t>Drive </a:t>
            </a:r>
            <a:endParaRPr lang="en-US" dirty="0"/>
          </a:p>
          <a:p>
            <a:pPr marL="0" indent="0">
              <a:buNone/>
            </a:pPr>
            <a:r>
              <a:rPr lang="en-IN" dirty="0"/>
              <a:t>The above three are attributes of great salespeople and the same can be developed and improved by you if you want to succeed, they are not essential qualities, but they do set the top performer apart from the rest </a:t>
            </a:r>
            <a:endParaRPr lang="en-US" dirty="0"/>
          </a:p>
          <a:p>
            <a:endParaRPr lang="en-IN" dirty="0"/>
          </a:p>
        </p:txBody>
      </p:sp>
    </p:spTree>
    <p:extLst>
      <p:ext uri="{BB962C8B-B14F-4D97-AF65-F5344CB8AC3E}">
        <p14:creationId xmlns:p14="http://schemas.microsoft.com/office/powerpoint/2010/main" val="4145982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1">
            <a:extLst>
              <a:ext uri="{FF2B5EF4-FFF2-40B4-BE49-F238E27FC236}">
                <a16:creationId xmlns:a16="http://schemas.microsoft.com/office/drawing/2014/main" id="{42A5316D-ED2F-4F89-B4B4-8D9240B1A3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E62BEE-48EB-48A1-8627-2816DA1D2D8D}"/>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vert="horz" lIns="91440" tIns="45720" rIns="91440" bIns="45720" rtlCol="0">
            <a:normAutofit/>
          </a:bodyPr>
          <a:lstStyle/>
          <a:p>
            <a:pPr algn="ctr"/>
            <a:r>
              <a:rPr lang="en-US" sz="2600" kern="1200">
                <a:solidFill>
                  <a:srgbClr val="FFFFFF"/>
                </a:solidFill>
                <a:latin typeface="+mj-lt"/>
                <a:ea typeface="+mj-ea"/>
                <a:cs typeface="+mj-cs"/>
              </a:rPr>
              <a:t>Summarize</a:t>
            </a:r>
          </a:p>
        </p:txBody>
      </p:sp>
      <p:pic>
        <p:nvPicPr>
          <p:cNvPr id="5" name="Content Placeholder 4" descr="Hourglass">
            <a:extLst>
              <a:ext uri="{FF2B5EF4-FFF2-40B4-BE49-F238E27FC236}">
                <a16:creationId xmlns:a16="http://schemas.microsoft.com/office/drawing/2014/main" id="{FBCCC000-BB25-488F-909C-A236FC71C0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038600" y="1313299"/>
            <a:ext cx="3091146" cy="3091146"/>
          </a:xfrm>
          <a:prstGeom prst="rect">
            <a:avLst/>
          </a:prstGeom>
        </p:spPr>
      </p:pic>
      <p:sp>
        <p:nvSpPr>
          <p:cNvPr id="19" name="Content Placeholder 8">
            <a:extLst>
              <a:ext uri="{FF2B5EF4-FFF2-40B4-BE49-F238E27FC236}">
                <a16:creationId xmlns:a16="http://schemas.microsoft.com/office/drawing/2014/main" id="{82E386A5-1143-4469-BD40-0BFACAC718E8}"/>
              </a:ext>
            </a:extLst>
          </p:cNvPr>
          <p:cNvSpPr>
            <a:spLocks noGrp="1"/>
          </p:cNvSpPr>
          <p:nvPr>
            <p:ph idx="1"/>
          </p:nvPr>
        </p:nvSpPr>
        <p:spPr>
          <a:xfrm>
            <a:off x="4038600" y="4884873"/>
            <a:ext cx="7188199" cy="1292090"/>
          </a:xfrm>
        </p:spPr>
        <p:txBody>
          <a:bodyPr>
            <a:normAutofit/>
          </a:bodyPr>
          <a:lstStyle/>
          <a:p>
            <a:endParaRPr lang="en-US" sz="1800"/>
          </a:p>
        </p:txBody>
      </p:sp>
    </p:spTree>
    <p:extLst>
      <p:ext uri="{BB962C8B-B14F-4D97-AF65-F5344CB8AC3E}">
        <p14:creationId xmlns:p14="http://schemas.microsoft.com/office/powerpoint/2010/main" val="246204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278ADA9-6383-4BDD-80D2-8899A40268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4B7147-B0F6-40ED-B5A2-FF72BC8198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36D2DE0-0628-4A9A-A59D-7BA8B5EB30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E405C9-94BE-41DA-928C-DEC9A8550E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A8A7BFA5-DB7D-4EDD-8F8A-3943478CF3AD}"/>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6000" b="1" kern="1200">
                <a:solidFill>
                  <a:schemeClr val="tx1"/>
                </a:solidFill>
                <a:latin typeface="+mj-lt"/>
                <a:ea typeface="+mj-ea"/>
                <a:cs typeface="+mj-cs"/>
              </a:rPr>
              <a:t>Thank You</a:t>
            </a:r>
          </a:p>
        </p:txBody>
      </p:sp>
      <p:sp>
        <p:nvSpPr>
          <p:cNvPr id="15" name="Arc 14">
            <a:extLst>
              <a:ext uri="{FF2B5EF4-FFF2-40B4-BE49-F238E27FC236}">
                <a16:creationId xmlns:a16="http://schemas.microsoft.com/office/drawing/2014/main" id="{D2091A72-D5BB-42AC-8FD3-F7747D9086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Oval 16">
            <a:extLst>
              <a:ext uri="{FF2B5EF4-FFF2-40B4-BE49-F238E27FC236}">
                <a16:creationId xmlns:a16="http://schemas.microsoft.com/office/drawing/2014/main" id="{6ED12BFC-A737-46AF-8411-481112D54B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68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DB475-02EA-4693-BB8F-B51028636DE9}"/>
              </a:ext>
            </a:extLst>
          </p:cNvPr>
          <p:cNvSpPr>
            <a:spLocks noGrp="1"/>
          </p:cNvSpPr>
          <p:nvPr>
            <p:ph type="title"/>
          </p:nvPr>
        </p:nvSpPr>
        <p:spPr>
          <a:xfrm>
            <a:off x="6053667" y="803325"/>
            <a:ext cx="5438829" cy="1325563"/>
          </a:xfrm>
        </p:spPr>
        <p:txBody>
          <a:bodyPr>
            <a:normAutofit/>
          </a:bodyPr>
          <a:lstStyle/>
          <a:p>
            <a:r>
              <a:rPr lang="en-US" dirty="0"/>
              <a:t>Persuasive Communication</a:t>
            </a:r>
            <a:endParaRPr lang="en-IN" dirty="0"/>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Radio microphone">
            <a:extLst>
              <a:ext uri="{FF2B5EF4-FFF2-40B4-BE49-F238E27FC236}">
                <a16:creationId xmlns:a16="http://schemas.microsoft.com/office/drawing/2014/main" id="{773104DA-BC29-4659-B33E-E99BD40557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321733" y="543135"/>
            <a:ext cx="3835488" cy="3835488"/>
          </a:xfrm>
          <a:prstGeom prst="rect">
            <a:avLst/>
          </a:prstGeom>
        </p:spPr>
      </p:pic>
      <p:sp>
        <p:nvSpPr>
          <p:cNvPr id="3" name="Content Placeholder 2">
            <a:extLst>
              <a:ext uri="{FF2B5EF4-FFF2-40B4-BE49-F238E27FC236}">
                <a16:creationId xmlns:a16="http://schemas.microsoft.com/office/drawing/2014/main" id="{BC286EA3-29F6-4DAF-A782-9C843D36C438}"/>
              </a:ext>
            </a:extLst>
          </p:cNvPr>
          <p:cNvSpPr>
            <a:spLocks noGrp="1"/>
          </p:cNvSpPr>
          <p:nvPr>
            <p:ph idx="1"/>
          </p:nvPr>
        </p:nvSpPr>
        <p:spPr>
          <a:xfrm>
            <a:off x="6053667" y="2279018"/>
            <a:ext cx="5816600" cy="3375920"/>
          </a:xfrm>
        </p:spPr>
        <p:txBody>
          <a:bodyPr anchor="t">
            <a:noAutofit/>
          </a:bodyPr>
          <a:lstStyle/>
          <a:p>
            <a:pPr marL="0" indent="0">
              <a:buNone/>
            </a:pPr>
            <a:r>
              <a:rPr lang="en-US" sz="2400" b="0" i="0" dirty="0">
                <a:effectLst/>
              </a:rPr>
              <a:t>Persuasive speaking is a skill that you can apply regularly throughout your life, whether you are selling a product or being interviewed. </a:t>
            </a:r>
          </a:p>
          <a:p>
            <a:pPr marL="0" indent="0">
              <a:buNone/>
            </a:pPr>
            <a:endParaRPr lang="en-US" sz="2400" dirty="0"/>
          </a:p>
          <a:p>
            <a:pPr marL="0" indent="0">
              <a:buNone/>
            </a:pPr>
            <a:r>
              <a:rPr lang="en-US" sz="2400" b="0" i="0" dirty="0">
                <a:effectLst/>
              </a:rPr>
              <a:t>2,300 years ago, </a:t>
            </a:r>
            <a:r>
              <a:rPr lang="en-US" sz="2400" b="0" i="0" u="none" strike="noStrike" dirty="0">
                <a:effectLst/>
                <a:hlinkClick r:id="rId4">
                  <a:extLst>
                    <a:ext uri="{A12FA001-AC4F-418D-AE19-62706E023703}">
                      <ahyp:hlinkClr xmlns:ahyp="http://schemas.microsoft.com/office/drawing/2018/hyperlinkcolor" xmlns="" val="tx"/>
                    </a:ext>
                  </a:extLst>
                </a:hlinkClick>
              </a:rPr>
              <a:t>Aristotle</a:t>
            </a:r>
            <a:r>
              <a:rPr lang="en-US" sz="2400" b="0" i="0" dirty="0">
                <a:effectLst/>
              </a:rPr>
              <a:t> determined the components needed for persuasive speaking. They are referred to as the three pillars of persuasion - ethos, pathos and logos</a:t>
            </a:r>
            <a:endParaRPr lang="en-IN" sz="2400" dirty="0"/>
          </a:p>
        </p:txBody>
      </p:sp>
    </p:spTree>
    <p:extLst>
      <p:ext uri="{BB962C8B-B14F-4D97-AF65-F5344CB8AC3E}">
        <p14:creationId xmlns:p14="http://schemas.microsoft.com/office/powerpoint/2010/main" val="246422637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686834" y="1153572"/>
            <a:ext cx="3200400" cy="4461163"/>
          </a:xfrm>
        </p:spPr>
        <p:txBody>
          <a:bodyPr>
            <a:normAutofit/>
          </a:bodyPr>
          <a:lstStyle/>
          <a:p>
            <a:r>
              <a:rPr lang="en-US" b="0" i="0">
                <a:solidFill>
                  <a:srgbClr val="FFFFFF"/>
                </a:solidFill>
                <a:effectLst/>
                <a:latin typeface="Work sans" pitchFamily="2" charset="0"/>
              </a:rPr>
              <a:t>What are ethos, pathos and logos?</a:t>
            </a:r>
            <a:br>
              <a:rPr lang="en-US" b="0" i="0">
                <a:solidFill>
                  <a:srgbClr val="FFFFFF"/>
                </a:solidFill>
                <a:effectLst/>
                <a:latin typeface="Work sans" pitchFamily="2" charset="0"/>
              </a:rPr>
            </a:br>
            <a:endParaRPr lang="en-IN">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B086104-F55B-4D6A-A1AF-84CFC8980D51}"/>
              </a:ext>
            </a:extLst>
          </p:cNvPr>
          <p:cNvSpPr>
            <a:spLocks noGrp="1"/>
          </p:cNvSpPr>
          <p:nvPr>
            <p:ph idx="1"/>
          </p:nvPr>
        </p:nvSpPr>
        <p:spPr>
          <a:xfrm>
            <a:off x="4447308" y="591344"/>
            <a:ext cx="6906491" cy="5585619"/>
          </a:xfrm>
        </p:spPr>
        <p:txBody>
          <a:bodyPr anchor="ctr">
            <a:normAutofit/>
          </a:bodyPr>
          <a:lstStyle/>
          <a:p>
            <a:pPr marL="0" indent="0">
              <a:buNone/>
            </a:pPr>
            <a:r>
              <a:rPr lang="en-US" b="0" i="0" dirty="0">
                <a:effectLst/>
                <a:latin typeface="Work sans" pitchFamily="2" charset="0"/>
              </a:rPr>
              <a:t>Ethos, pathos and logos are modes of persuasion used to convince and appeal to customers. You need these qualities for your customers to accept your messages.</a:t>
            </a:r>
          </a:p>
          <a:p>
            <a:pPr>
              <a:buFont typeface="Arial" panose="020B0604020202020204" pitchFamily="34" charset="0"/>
              <a:buChar char="•"/>
            </a:pPr>
            <a:endParaRPr lang="en-US" dirty="0">
              <a:latin typeface="Work sans" pitchFamily="2" charset="0"/>
            </a:endParaRPr>
          </a:p>
          <a:p>
            <a:pPr>
              <a:buFont typeface="Arial" panose="020B0604020202020204" pitchFamily="34" charset="0"/>
              <a:buChar char="•"/>
            </a:pPr>
            <a:r>
              <a:rPr lang="en-US" b="1" i="0" dirty="0">
                <a:effectLst/>
                <a:latin typeface="Work sans" pitchFamily="2" charset="0"/>
              </a:rPr>
              <a:t>Ethos</a:t>
            </a:r>
            <a:r>
              <a:rPr lang="en-US" b="0" i="0" dirty="0">
                <a:effectLst/>
                <a:latin typeface="Work sans" pitchFamily="2" charset="0"/>
              </a:rPr>
              <a:t>: your credibility and character</a:t>
            </a:r>
          </a:p>
          <a:p>
            <a:pPr>
              <a:buFont typeface="Arial" panose="020B0604020202020204" pitchFamily="34" charset="0"/>
              <a:buChar char="•"/>
            </a:pPr>
            <a:r>
              <a:rPr lang="en-US" b="1" i="0" dirty="0">
                <a:effectLst/>
                <a:latin typeface="Work sans" pitchFamily="2" charset="0"/>
              </a:rPr>
              <a:t>Pathos</a:t>
            </a:r>
            <a:r>
              <a:rPr lang="en-US" b="0" i="0" dirty="0">
                <a:effectLst/>
                <a:latin typeface="Work sans" pitchFamily="2" charset="0"/>
              </a:rPr>
              <a:t>: emotional bond with your listeners</a:t>
            </a:r>
          </a:p>
          <a:p>
            <a:pPr>
              <a:buFont typeface="Arial" panose="020B0604020202020204" pitchFamily="34" charset="0"/>
              <a:buChar char="•"/>
            </a:pPr>
            <a:r>
              <a:rPr lang="en-US" b="1" i="0" dirty="0">
                <a:effectLst/>
                <a:latin typeface="Work sans" pitchFamily="2" charset="0"/>
              </a:rPr>
              <a:t>Logos</a:t>
            </a:r>
            <a:r>
              <a:rPr lang="en-US" b="0" i="0" dirty="0">
                <a:effectLst/>
                <a:latin typeface="Work sans" pitchFamily="2" charset="0"/>
              </a:rPr>
              <a:t>: logical and rational argument</a:t>
            </a:r>
          </a:p>
        </p:txBody>
      </p:sp>
    </p:spTree>
    <p:extLst>
      <p:ext uri="{BB962C8B-B14F-4D97-AF65-F5344CB8AC3E}">
        <p14:creationId xmlns:p14="http://schemas.microsoft.com/office/powerpoint/2010/main" val="3291448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1653363" y="365760"/>
            <a:ext cx="9367203" cy="1188720"/>
          </a:xfrm>
        </p:spPr>
        <p:txBody>
          <a:bodyPr>
            <a:normAutofit/>
          </a:bodyPr>
          <a:lstStyle/>
          <a:p>
            <a:r>
              <a:rPr lang="en-IN" sz="3700" b="0" i="0">
                <a:effectLst/>
                <a:latin typeface="Work sans" pitchFamily="2" charset="0"/>
              </a:rPr>
              <a:t>Ethos - The Ethical Appeal</a:t>
            </a:r>
            <a:br>
              <a:rPr lang="en-IN" sz="3700" b="0" i="0">
                <a:effectLst/>
                <a:latin typeface="Work sans" pitchFamily="2" charset="0"/>
              </a:rPr>
            </a:br>
            <a:endParaRPr lang="en-IN" sz="37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B086104-F55B-4D6A-A1AF-84CFC8980D51}"/>
              </a:ext>
            </a:extLst>
          </p:cNvPr>
          <p:cNvSpPr>
            <a:spLocks noGrp="1"/>
          </p:cNvSpPr>
          <p:nvPr>
            <p:ph idx="1"/>
          </p:nvPr>
        </p:nvSpPr>
        <p:spPr>
          <a:xfrm>
            <a:off x="1653362" y="2880360"/>
            <a:ext cx="9367204" cy="2788920"/>
          </a:xfrm>
        </p:spPr>
        <p:txBody>
          <a:bodyPr anchor="t">
            <a:normAutofit/>
          </a:bodyPr>
          <a:lstStyle/>
          <a:p>
            <a:pPr marL="0" indent="0">
              <a:buNone/>
            </a:pPr>
            <a:r>
              <a:rPr lang="en-US" sz="3200" b="0" i="0" dirty="0">
                <a:effectLst/>
              </a:rPr>
              <a:t>Ethos consists of convincing your customers that you have good character, and you are credible therefore your words can be trusted. </a:t>
            </a:r>
          </a:p>
          <a:p>
            <a:pPr marL="0" indent="0">
              <a:buNone/>
            </a:pPr>
            <a:r>
              <a:rPr lang="en-US" sz="3200" b="0" i="0" dirty="0">
                <a:effectLst/>
              </a:rPr>
              <a:t>Ethos must be established from the </a:t>
            </a:r>
            <a:r>
              <a:rPr lang="en-US" sz="3200" b="0" i="0" u="none" strike="noStrike" dirty="0">
                <a:effectLst/>
                <a:hlinkClick r:id="rId3">
                  <a:extLst>
                    <a:ext uri="{A12FA001-AC4F-418D-AE19-62706E023703}">
                      <ahyp:hlinkClr xmlns:ahyp="http://schemas.microsoft.com/office/drawing/2018/hyperlinkcolor" xmlns="" val="tx"/>
                    </a:ext>
                  </a:extLst>
                </a:hlinkClick>
              </a:rPr>
              <a:t>start of your talk,</a:t>
            </a:r>
            <a:r>
              <a:rPr lang="en-US" sz="3200" b="0" i="0" dirty="0">
                <a:effectLst/>
              </a:rPr>
              <a:t> or the customers will not accept what you say.</a:t>
            </a:r>
          </a:p>
          <a:p>
            <a:pPr marL="0" indent="0">
              <a:buNone/>
            </a:pPr>
            <a:endParaRPr lang="en-IN" sz="3200" dirty="0"/>
          </a:p>
        </p:txBody>
      </p:sp>
    </p:spTree>
    <p:extLst>
      <p:ext uri="{BB962C8B-B14F-4D97-AF65-F5344CB8AC3E}">
        <p14:creationId xmlns:p14="http://schemas.microsoft.com/office/powerpoint/2010/main" val="254701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b="0" i="0" kern="1200">
                <a:solidFill>
                  <a:srgbClr val="FFFFFF"/>
                </a:solidFill>
                <a:effectLst/>
                <a:latin typeface="+mj-lt"/>
                <a:ea typeface="+mj-ea"/>
                <a:cs typeface="+mj-cs"/>
              </a:rPr>
              <a:t>Why is ethos important?</a:t>
            </a:r>
          </a:p>
        </p:txBody>
      </p:sp>
      <p:graphicFrame>
        <p:nvGraphicFramePr>
          <p:cNvPr id="4" name="Table 3">
            <a:extLst>
              <a:ext uri="{FF2B5EF4-FFF2-40B4-BE49-F238E27FC236}">
                <a16:creationId xmlns:a16="http://schemas.microsoft.com/office/drawing/2014/main" id="{C513C715-2255-4E17-BB1B-FB56667EF9AC}"/>
              </a:ext>
            </a:extLst>
          </p:cNvPr>
          <p:cNvGraphicFramePr>
            <a:graphicFrameLocks noGrp="1"/>
          </p:cNvGraphicFramePr>
          <p:nvPr>
            <p:extLst>
              <p:ext uri="{D42A27DB-BD31-4B8C-83A1-F6EECF244321}">
                <p14:modId xmlns:p14="http://schemas.microsoft.com/office/powerpoint/2010/main" val="2972479020"/>
              </p:ext>
            </p:extLst>
          </p:nvPr>
        </p:nvGraphicFramePr>
        <p:xfrm>
          <a:off x="4693877" y="1017149"/>
          <a:ext cx="7234887" cy="5008940"/>
        </p:xfrm>
        <a:graphic>
          <a:graphicData uri="http://schemas.openxmlformats.org/drawingml/2006/table">
            <a:tbl>
              <a:tblPr firstRow="1" bandRow="1">
                <a:noFill/>
              </a:tblPr>
              <a:tblGrid>
                <a:gridCol w="3560682">
                  <a:extLst>
                    <a:ext uri="{9D8B030D-6E8A-4147-A177-3AD203B41FA5}">
                      <a16:colId xmlns:a16="http://schemas.microsoft.com/office/drawing/2014/main" val="2646871327"/>
                    </a:ext>
                  </a:extLst>
                </a:gridCol>
                <a:gridCol w="3674205">
                  <a:extLst>
                    <a:ext uri="{9D8B030D-6E8A-4147-A177-3AD203B41FA5}">
                      <a16:colId xmlns:a16="http://schemas.microsoft.com/office/drawing/2014/main" val="450582655"/>
                    </a:ext>
                  </a:extLst>
                </a:gridCol>
              </a:tblGrid>
              <a:tr h="526837">
                <a:tc>
                  <a:txBody>
                    <a:bodyPr/>
                    <a:lstStyle/>
                    <a:p>
                      <a:pPr algn="l" fontAlgn="t"/>
                      <a:r>
                        <a:rPr lang="en-IN" sz="2400" b="0" cap="none" spc="0" dirty="0">
                          <a:solidFill>
                            <a:schemeClr val="tx1"/>
                          </a:solidFill>
                          <a:effectLst/>
                        </a:rPr>
                        <a:t>High Ethos</a:t>
                      </a:r>
                    </a:p>
                  </a:txBody>
                  <a:tcPr marL="53759" marR="53759" marT="89598" marB="107518" anchor="b">
                    <a:lnL w="12700" cmpd="sng">
                      <a:noFill/>
                    </a:lnL>
                    <a:lnR w="12700" cmpd="sng">
                      <a:noFill/>
                    </a:lnR>
                    <a:lnT w="9525" cap="flat" cmpd="sng" algn="ctr">
                      <a:noFill/>
                      <a:prstDash val="solid"/>
                    </a:lnT>
                    <a:lnB w="38100" cmpd="sng">
                      <a:noFill/>
                    </a:lnB>
                    <a:noFill/>
                  </a:tcPr>
                </a:tc>
                <a:tc>
                  <a:txBody>
                    <a:bodyPr/>
                    <a:lstStyle/>
                    <a:p>
                      <a:pPr algn="l" fontAlgn="t"/>
                      <a:r>
                        <a:rPr lang="en-IN" sz="2400" b="0" cap="none" spc="0">
                          <a:solidFill>
                            <a:schemeClr val="tx1"/>
                          </a:solidFill>
                          <a:effectLst/>
                        </a:rPr>
                        <a:t>Low Ethos</a:t>
                      </a:r>
                    </a:p>
                  </a:txBody>
                  <a:tcPr marL="53759" marR="53759" marT="89598" marB="107518"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4202005918"/>
                  </a:ext>
                </a:extLst>
              </a:tr>
              <a:tr h="455158">
                <a:tc>
                  <a:txBody>
                    <a:bodyPr/>
                    <a:lstStyle/>
                    <a:p>
                      <a:pPr fontAlgn="t"/>
                      <a:r>
                        <a:rPr lang="en-US" sz="2400" cap="none" spc="0" dirty="0">
                          <a:solidFill>
                            <a:schemeClr val="tx1"/>
                          </a:solidFill>
                          <a:effectLst/>
                        </a:rPr>
                        <a:t>customers will concentrate and listen</a:t>
                      </a:r>
                    </a:p>
                  </a:txBody>
                  <a:tcPr marL="53759" marR="53759" marT="89598" marB="107518">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fontAlgn="t"/>
                      <a:r>
                        <a:rPr lang="en-US" sz="2400" cap="none" spc="0" dirty="0">
                          <a:solidFill>
                            <a:schemeClr val="tx1"/>
                          </a:solidFill>
                          <a:effectLst/>
                        </a:rPr>
                        <a:t>customers will not concentrate or listen</a:t>
                      </a:r>
                    </a:p>
                  </a:txBody>
                  <a:tcPr marL="53759" marR="53759" marT="89598" marB="107518">
                    <a:lnL w="12700" cmpd="sng">
                      <a:noFill/>
                      <a:prstDash val="solid"/>
                    </a:lnL>
                    <a:lnR w="12700" cmpd="sng">
                      <a:noFill/>
                      <a:prstDash val="solid"/>
                    </a:lnR>
                    <a:lnT w="38100" cmpd="sng">
                      <a:noFill/>
                    </a:lnT>
                    <a:lnB w="12700" cap="flat" cmpd="sng" algn="ctr">
                      <a:solidFill>
                        <a:schemeClr val="accent1"/>
                      </a:solidFill>
                      <a:prstDash val="solid"/>
                    </a:lnB>
                    <a:noFill/>
                  </a:tcPr>
                </a:tc>
                <a:extLst>
                  <a:ext uri="{0D108BD9-81ED-4DB2-BD59-A6C34878D82A}">
                    <a16:rowId xmlns:a16="http://schemas.microsoft.com/office/drawing/2014/main" val="248058782"/>
                  </a:ext>
                </a:extLst>
              </a:tr>
              <a:tr h="670193">
                <a:tc>
                  <a:txBody>
                    <a:bodyPr/>
                    <a:lstStyle/>
                    <a:p>
                      <a:pPr fontAlgn="t"/>
                      <a:r>
                        <a:rPr lang="en-US" sz="2400" cap="none" spc="0" dirty="0">
                          <a:solidFill>
                            <a:schemeClr val="tx1"/>
                          </a:solidFill>
                          <a:effectLst/>
                        </a:rPr>
                        <a:t>customers assume you will share something useful, and they respect you</a:t>
                      </a:r>
                    </a:p>
                  </a:txBody>
                  <a:tcPr marL="53759" marR="53759" marT="89598" marB="107518">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fontAlgn="t"/>
                      <a:r>
                        <a:rPr lang="en-US" sz="2400" cap="none" spc="0" dirty="0">
                          <a:solidFill>
                            <a:schemeClr val="tx1"/>
                          </a:solidFill>
                          <a:effectLst/>
                        </a:rPr>
                        <a:t>Low expectations and if you start poorly the customers will not listen</a:t>
                      </a:r>
                    </a:p>
                  </a:txBody>
                  <a:tcPr marL="53759" marR="53759" marT="89598" marB="107518">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166131164"/>
                  </a:ext>
                </a:extLst>
              </a:tr>
              <a:tr h="670193">
                <a:tc>
                  <a:txBody>
                    <a:bodyPr/>
                    <a:lstStyle/>
                    <a:p>
                      <a:pPr fontAlgn="t"/>
                      <a:r>
                        <a:rPr lang="en-US" sz="2400" cap="none" spc="0" dirty="0">
                          <a:solidFill>
                            <a:schemeClr val="tx1"/>
                          </a:solidFill>
                          <a:effectLst/>
                        </a:rPr>
                        <a:t>customers are more likely to be persuaded</a:t>
                      </a:r>
                    </a:p>
                  </a:txBody>
                  <a:tcPr marL="53759" marR="53759" marT="89598" marB="107518">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fontAlgn="t"/>
                      <a:r>
                        <a:rPr lang="en-US" sz="2400" cap="none" spc="0" dirty="0">
                          <a:solidFill>
                            <a:schemeClr val="tx1"/>
                          </a:solidFill>
                          <a:effectLst/>
                        </a:rPr>
                        <a:t>customers are less likely to be persuaded</a:t>
                      </a:r>
                    </a:p>
                  </a:txBody>
                  <a:tcPr marL="53759" marR="53759" marT="89598" marB="107518">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extLst>
                  <a:ext uri="{0D108BD9-81ED-4DB2-BD59-A6C34878D82A}">
                    <a16:rowId xmlns:a16="http://schemas.microsoft.com/office/drawing/2014/main" val="207742452"/>
                  </a:ext>
                </a:extLst>
              </a:tr>
              <a:tr h="670193">
                <a:tc>
                  <a:txBody>
                    <a:bodyPr/>
                    <a:lstStyle/>
                    <a:p>
                      <a:pPr fontAlgn="t"/>
                      <a:r>
                        <a:rPr lang="en-US" sz="2400" cap="none" spc="0" dirty="0">
                          <a:solidFill>
                            <a:schemeClr val="tx1"/>
                          </a:solidFill>
                          <a:effectLst/>
                        </a:rPr>
                        <a:t>You can give a bad speech, but you are still able to persuade the customers</a:t>
                      </a:r>
                    </a:p>
                  </a:txBody>
                  <a:tcPr marL="53759" marR="53759" marT="89598" marB="107518">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fontAlgn="t"/>
                      <a:r>
                        <a:rPr lang="en-US" sz="2400" cap="none" spc="0" dirty="0">
                          <a:solidFill>
                            <a:schemeClr val="tx1"/>
                          </a:solidFill>
                          <a:effectLst/>
                        </a:rPr>
                        <a:t>Your speech needs to be very good to persuade the customers</a:t>
                      </a:r>
                    </a:p>
                  </a:txBody>
                  <a:tcPr marL="53759" marR="53759" marT="89598" marB="107518">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411634060"/>
                  </a:ext>
                </a:extLst>
              </a:tr>
            </a:tbl>
          </a:graphicData>
        </a:graphic>
      </p:graphicFrame>
    </p:spTree>
    <p:extLst>
      <p:ext uri="{BB962C8B-B14F-4D97-AF65-F5344CB8AC3E}">
        <p14:creationId xmlns:p14="http://schemas.microsoft.com/office/powerpoint/2010/main" val="1177364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C7FA33FF-088D-4F16-95A2-2C64D353DE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A376EFB1-01CF-419F-ABF1-2AF02BBFCB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FF9DEA15-78BD-4750-AA18-B9F28A6D5A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804672" y="640080"/>
            <a:ext cx="3282696" cy="5257800"/>
          </a:xfrm>
        </p:spPr>
        <p:txBody>
          <a:bodyPr vert="horz" lIns="91440" tIns="45720" rIns="91440" bIns="45720" rtlCol="0" anchor="ctr">
            <a:normAutofit/>
          </a:bodyPr>
          <a:lstStyle/>
          <a:p>
            <a:r>
              <a:rPr lang="en-US" sz="4100" b="0" i="0" kern="1200">
                <a:solidFill>
                  <a:schemeClr val="bg1"/>
                </a:solidFill>
                <a:effectLst/>
                <a:latin typeface="+mj-lt"/>
                <a:ea typeface="+mj-ea"/>
                <a:cs typeface="+mj-cs"/>
              </a:rPr>
              <a:t>Characteristics of ethos</a:t>
            </a:r>
          </a:p>
        </p:txBody>
      </p:sp>
      <p:sp>
        <p:nvSpPr>
          <p:cNvPr id="8" name="TextBox 7">
            <a:extLst>
              <a:ext uri="{FF2B5EF4-FFF2-40B4-BE49-F238E27FC236}">
                <a16:creationId xmlns:a16="http://schemas.microsoft.com/office/drawing/2014/main" id="{BE9B93AB-7BCC-4C67-8768-C211D1DF8A51}"/>
              </a:ext>
            </a:extLst>
          </p:cNvPr>
          <p:cNvSpPr txBox="1"/>
          <p:nvPr/>
        </p:nvSpPr>
        <p:spPr>
          <a:xfrm>
            <a:off x="5358384" y="640081"/>
            <a:ext cx="6024654" cy="5257800"/>
          </a:xfrm>
          <a:prstGeom prst="rect">
            <a:avLst/>
          </a:prstGeom>
        </p:spPr>
        <p:txBody>
          <a:bodyPr vert="horz" lIns="91440" tIns="45720" rIns="91440" bIns="45720" rtlCol="0" anchor="ctr">
            <a:normAutofit/>
          </a:bodyPr>
          <a:lstStyle/>
          <a:p>
            <a:pPr>
              <a:lnSpc>
                <a:spcPct val="90000"/>
              </a:lnSpc>
              <a:spcAft>
                <a:spcPts val="600"/>
              </a:spcAft>
            </a:pPr>
            <a:r>
              <a:rPr lang="en-US" sz="2400" b="0" i="0" dirty="0">
                <a:effectLst/>
              </a:rPr>
              <a:t>There are four main characteristics of ethos:</a:t>
            </a:r>
          </a:p>
          <a:p>
            <a:pPr indent="-228600">
              <a:lnSpc>
                <a:spcPct val="90000"/>
              </a:lnSpc>
              <a:spcAft>
                <a:spcPts val="600"/>
              </a:spcAft>
              <a:buFont typeface="Arial" panose="020B0604020202020204" pitchFamily="34" charset="0"/>
              <a:buChar char="•"/>
            </a:pPr>
            <a:r>
              <a:rPr lang="en-US" sz="2400" b="0" i="0" dirty="0">
                <a:effectLst/>
              </a:rPr>
              <a:t>Trustworthiness and respect</a:t>
            </a:r>
          </a:p>
          <a:p>
            <a:pPr indent="-228600">
              <a:lnSpc>
                <a:spcPct val="90000"/>
              </a:lnSpc>
              <a:spcAft>
                <a:spcPts val="600"/>
              </a:spcAft>
              <a:buFont typeface="Arial" panose="020B0604020202020204" pitchFamily="34" charset="0"/>
              <a:buChar char="•"/>
            </a:pPr>
            <a:r>
              <a:rPr lang="en-US" sz="2400" b="0" i="0" dirty="0">
                <a:effectLst/>
              </a:rPr>
              <a:t>Similarity to the customers</a:t>
            </a:r>
          </a:p>
          <a:p>
            <a:pPr indent="-228600">
              <a:lnSpc>
                <a:spcPct val="90000"/>
              </a:lnSpc>
              <a:spcAft>
                <a:spcPts val="600"/>
              </a:spcAft>
              <a:buFont typeface="Arial" panose="020B0604020202020204" pitchFamily="34" charset="0"/>
              <a:buChar char="•"/>
            </a:pPr>
            <a:r>
              <a:rPr lang="en-US" sz="2400" b="0" i="0" dirty="0">
                <a:effectLst/>
              </a:rPr>
              <a:t>Authority</a:t>
            </a:r>
          </a:p>
          <a:p>
            <a:pPr indent="-228600">
              <a:lnSpc>
                <a:spcPct val="90000"/>
              </a:lnSpc>
              <a:spcAft>
                <a:spcPts val="600"/>
              </a:spcAft>
              <a:buFont typeface="Arial" panose="020B0604020202020204" pitchFamily="34" charset="0"/>
              <a:buChar char="•"/>
            </a:pPr>
            <a:r>
              <a:rPr lang="en-US" sz="2400" b="0" i="0" dirty="0">
                <a:effectLst/>
              </a:rPr>
              <a:t>Expertise and reputation/history</a:t>
            </a:r>
          </a:p>
        </p:txBody>
      </p:sp>
    </p:spTree>
    <p:extLst>
      <p:ext uri="{BB962C8B-B14F-4D97-AF65-F5344CB8AC3E}">
        <p14:creationId xmlns:p14="http://schemas.microsoft.com/office/powerpoint/2010/main" val="1476067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EE2AD96-B495-4E06-9291-B71706F72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3CF6D67-C5A8-4ADD-9E8E-1E38CA1D3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909FA0-B515-4681-B7A8-FA281D133B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1C9FE86-FCC3-4A31-AA1C-C882262B7F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7D96243B-ECED-4B71-8E06-AE9A285EAD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09989E4-EFDC-4A90-A633-E0525FB413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5AB8AC-96E7-41B9-BBC9-B1486EADD5F0}"/>
              </a:ext>
            </a:extLst>
          </p:cNvPr>
          <p:cNvSpPr>
            <a:spLocks noGrp="1"/>
          </p:cNvSpPr>
          <p:nvPr>
            <p:ph type="title"/>
          </p:nvPr>
        </p:nvSpPr>
        <p:spPr>
          <a:xfrm>
            <a:off x="826396" y="586855"/>
            <a:ext cx="4230100" cy="3387497"/>
          </a:xfrm>
        </p:spPr>
        <p:txBody>
          <a:bodyPr vert="horz" lIns="91440" tIns="45720" rIns="91440" bIns="45720" rtlCol="0" anchor="b">
            <a:normAutofit/>
          </a:bodyPr>
          <a:lstStyle/>
          <a:p>
            <a:r>
              <a:rPr lang="en-US" sz="4000" b="0" i="0" kern="1200" dirty="0">
                <a:solidFill>
                  <a:srgbClr val="FFFFFF"/>
                </a:solidFill>
                <a:effectLst/>
                <a:latin typeface="+mj-lt"/>
                <a:ea typeface="+mj-ea"/>
                <a:cs typeface="+mj-cs"/>
              </a:rPr>
              <a:t>Improve ethos before a Presentation:</a:t>
            </a:r>
          </a:p>
        </p:txBody>
      </p:sp>
      <p:sp>
        <p:nvSpPr>
          <p:cNvPr id="5" name="TextBox 4">
            <a:extLst>
              <a:ext uri="{FF2B5EF4-FFF2-40B4-BE49-F238E27FC236}">
                <a16:creationId xmlns:a16="http://schemas.microsoft.com/office/drawing/2014/main" id="{22C679C6-44B0-48F6-8561-52BD2E643E2B}"/>
              </a:ext>
            </a:extLst>
          </p:cNvPr>
          <p:cNvSpPr txBox="1"/>
          <p:nvPr/>
        </p:nvSpPr>
        <p:spPr>
          <a:xfrm>
            <a:off x="5966540" y="649480"/>
            <a:ext cx="5797667" cy="5546047"/>
          </a:xfrm>
          <a:prstGeom prst="rect">
            <a:avLst/>
          </a:prstGeom>
        </p:spPr>
        <p:txBody>
          <a:bodyPr vert="horz" lIns="91440" tIns="45720" rIns="91440" bIns="45720" rtlCol="0" anchor="ctr">
            <a:noAutofit/>
          </a:bodyPr>
          <a:lstStyle/>
          <a:p>
            <a:pPr indent="-228600">
              <a:lnSpc>
                <a:spcPct val="90000"/>
              </a:lnSpc>
              <a:spcAft>
                <a:spcPts val="600"/>
              </a:spcAft>
              <a:buFont typeface="Arial" panose="020B0604020202020204" pitchFamily="34" charset="0"/>
              <a:buChar char="•"/>
            </a:pPr>
            <a:r>
              <a:rPr lang="en-US" sz="2400" b="0" i="0" u="none" strike="noStrike" dirty="0">
                <a:effectLst/>
              </a:rPr>
              <a:t>Do a remote profiling of your customers</a:t>
            </a:r>
            <a:r>
              <a:rPr lang="en-US" sz="2400" b="0" i="0" dirty="0">
                <a:effectLst/>
              </a:rPr>
              <a:t>, pick up on the traits you share, so you know how to appeal to them</a:t>
            </a:r>
          </a:p>
          <a:p>
            <a:pPr indent="-228600">
              <a:lnSpc>
                <a:spcPct val="90000"/>
              </a:lnSpc>
              <a:spcAft>
                <a:spcPts val="600"/>
              </a:spcAft>
              <a:buFont typeface="Arial" panose="020B0604020202020204" pitchFamily="34" charset="0"/>
              <a:buChar char="•"/>
            </a:pPr>
            <a:endParaRPr lang="en-US" sz="2400" b="0" i="0" dirty="0">
              <a:effectLst/>
            </a:endParaRPr>
          </a:p>
          <a:p>
            <a:pPr indent="-228600">
              <a:lnSpc>
                <a:spcPct val="90000"/>
              </a:lnSpc>
              <a:spcAft>
                <a:spcPts val="600"/>
              </a:spcAft>
              <a:buFont typeface="Arial" panose="020B0604020202020204" pitchFamily="34" charset="0"/>
              <a:buChar char="•"/>
            </a:pPr>
            <a:r>
              <a:rPr lang="en-US" sz="2400" b="0" i="0" dirty="0">
                <a:effectLst/>
              </a:rPr>
              <a:t>Show up on time as communicated</a:t>
            </a:r>
          </a:p>
        </p:txBody>
      </p:sp>
    </p:spTree>
    <p:extLst>
      <p:ext uri="{BB962C8B-B14F-4D97-AF65-F5344CB8AC3E}">
        <p14:creationId xmlns:p14="http://schemas.microsoft.com/office/powerpoint/2010/main" val="97737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3234</Words>
  <Application>Microsoft Office PowerPoint</Application>
  <PresentationFormat>Widescreen</PresentationFormat>
  <Paragraphs>251</Paragraphs>
  <Slides>34</Slides>
  <Notes>20</Notes>
  <HiddenSlides>5</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Mangal</vt:lpstr>
      <vt:lpstr>Work sans</vt:lpstr>
      <vt:lpstr>Office Theme</vt:lpstr>
      <vt:lpstr>SELLING SKILLS</vt:lpstr>
      <vt:lpstr>Case Study </vt:lpstr>
      <vt:lpstr>Agenda</vt:lpstr>
      <vt:lpstr>Persuasive Communication</vt:lpstr>
      <vt:lpstr>What are ethos, pathos and logos? </vt:lpstr>
      <vt:lpstr>Ethos - The Ethical Appeal </vt:lpstr>
      <vt:lpstr>Why is ethos important?</vt:lpstr>
      <vt:lpstr>Characteristics of ethos</vt:lpstr>
      <vt:lpstr>Improve ethos before a Presentation:</vt:lpstr>
      <vt:lpstr>Increase ethos during a Presentation:</vt:lpstr>
      <vt:lpstr>Improve ethos after the presentation</vt:lpstr>
      <vt:lpstr>Pathos - The Emotional Appeal </vt:lpstr>
      <vt:lpstr>Why is pathos important?</vt:lpstr>
      <vt:lpstr>Improving Pathos</vt:lpstr>
      <vt:lpstr>Improving Pathos</vt:lpstr>
      <vt:lpstr>Logos - The Logical Appeal </vt:lpstr>
      <vt:lpstr>Why is logos important?</vt:lpstr>
      <vt:lpstr>Types of Customers</vt:lpstr>
      <vt:lpstr>Fixing Appointment</vt:lpstr>
      <vt:lpstr>Information on Joining the Meeting</vt:lpstr>
      <vt:lpstr>Calling Etiquette</vt:lpstr>
      <vt:lpstr>Scenario 1</vt:lpstr>
      <vt:lpstr>Ask for Business </vt:lpstr>
      <vt:lpstr>Overcome the Final Obstacles </vt:lpstr>
      <vt:lpstr>Know What to do After you have Sold </vt:lpstr>
      <vt:lpstr>Manage your Customer </vt:lpstr>
      <vt:lpstr>Manage your Customer </vt:lpstr>
      <vt:lpstr>Right Attitude </vt:lpstr>
      <vt:lpstr>Prepare and Persist </vt:lpstr>
      <vt:lpstr>PowerPoint Presentation</vt:lpstr>
      <vt:lpstr>Manage Yourself </vt:lpstr>
      <vt:lpstr>Develop your creativity enthusiasm and drive </vt:lpstr>
      <vt:lpstr>Summarize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SELLING SKILLS</dc:title>
  <dc:creator>Nithish Poojary</dc:creator>
  <cp:lastModifiedBy>Heena Ansari</cp:lastModifiedBy>
  <cp:revision>9</cp:revision>
  <dcterms:created xsi:type="dcterms:W3CDTF">2019-12-15T07:13:35Z</dcterms:created>
  <dcterms:modified xsi:type="dcterms:W3CDTF">2023-02-21T06:28:40Z</dcterms:modified>
</cp:coreProperties>
</file>