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1453" r:id="rId3"/>
    <p:sldId id="1454" r:id="rId4"/>
    <p:sldId id="1451" r:id="rId5"/>
    <p:sldId id="1455" r:id="rId6"/>
    <p:sldId id="1456" r:id="rId7"/>
    <p:sldId id="1457" r:id="rId8"/>
    <p:sldId id="1464" r:id="rId9"/>
    <p:sldId id="1465" r:id="rId10"/>
    <p:sldId id="1466" r:id="rId11"/>
    <p:sldId id="1467" r:id="rId12"/>
    <p:sldId id="1468" r:id="rId13"/>
    <p:sldId id="1469" r:id="rId14"/>
    <p:sldId id="1470" r:id="rId15"/>
    <p:sldId id="1471" r:id="rId16"/>
    <p:sldId id="1458" r:id="rId17"/>
    <p:sldId id="1459" r:id="rId18"/>
    <p:sldId id="1460" r:id="rId19"/>
    <p:sldId id="1461" r:id="rId20"/>
    <p:sldId id="1462" r:id="rId21"/>
    <p:sldId id="1463" r:id="rId22"/>
    <p:sldId id="1472" r:id="rId23"/>
    <p:sldId id="1473" r:id="rId24"/>
    <p:sldId id="1474" r:id="rId25"/>
    <p:sldId id="1452" r:id="rId26"/>
    <p:sldId id="144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49" autoAdjust="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9ED685-B631-436D-9A96-CF392E9BB4EC}" type="datetimeFigureOut">
              <a:rPr lang="en-IN" smtClean="0"/>
              <a:t>21-02-2023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F48E7-9F3C-4A73-8D26-BCAB63036C67}" type="slidenum">
              <a:rPr lang="en-IN" smtClean="0"/>
              <a:t>‹#›</a:t>
            </a:fld>
            <a:endParaRPr lang="en-IN"/>
          </a:p>
        </p:txBody>
      </p:sp>
    </p:spTree>
    <p:extLst>
      <p:ext uri="{BB962C8B-B14F-4D97-AF65-F5344CB8AC3E}">
        <p14:creationId xmlns:p14="http://schemas.microsoft.com/office/powerpoint/2010/main" val="59885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2</a:t>
            </a:fld>
            <a:endParaRPr lang="en-IN"/>
          </a:p>
        </p:txBody>
      </p:sp>
    </p:spTree>
    <p:extLst>
      <p:ext uri="{BB962C8B-B14F-4D97-AF65-F5344CB8AC3E}">
        <p14:creationId xmlns:p14="http://schemas.microsoft.com/office/powerpoint/2010/main" val="1159502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3</a:t>
            </a:fld>
            <a:endParaRPr lang="en-IN"/>
          </a:p>
        </p:txBody>
      </p:sp>
    </p:spTree>
    <p:extLst>
      <p:ext uri="{BB962C8B-B14F-4D97-AF65-F5344CB8AC3E}">
        <p14:creationId xmlns:p14="http://schemas.microsoft.com/office/powerpoint/2010/main" val="203805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0C0F48E7-9F3C-4A73-8D26-BCAB63036C67}" type="slidenum">
              <a:rPr lang="en-IN" smtClean="0"/>
              <a:t>26</a:t>
            </a:fld>
            <a:endParaRPr lang="en-IN"/>
          </a:p>
        </p:txBody>
      </p:sp>
    </p:spTree>
    <p:extLst>
      <p:ext uri="{BB962C8B-B14F-4D97-AF65-F5344CB8AC3E}">
        <p14:creationId xmlns:p14="http://schemas.microsoft.com/office/powerpoint/2010/main" val="3527218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A77D1-4637-43CD-B7B5-C867CFC0B8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46E154D0-BAB0-4EF1-9D6F-3D883BBDAC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63CE7170-CFB0-45DF-AE99-BD26CFC9A188}"/>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1EEEE3B9-944C-45DE-8479-CB1CC62A3EB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E0F05D-CAA2-4B2A-BE01-98434ACB46A1}"/>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223975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8F825-BC1C-4367-AD08-E495B67234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9676CF1-79FC-46D0-9A81-50ABB529A6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32D00F5-D999-456E-9DEA-4B7D700A02FD}"/>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2E798430-57CE-4DAA-96E0-B02DC6BCBCE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B60A2C-B8D9-48A5-A6B9-815F6B72A81E}"/>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330449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9363C-CFC0-449D-8473-3670ABD0C4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21DF379-5946-4460-A5D9-48EA3BC4E3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BFE7FCB-852F-4ADC-B61C-51E622C054B6}"/>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98E0E0CC-3286-4CD2-8798-64A91963522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A4D1C17-2A73-4D57-972A-EA04B3396D1C}"/>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99305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64752" y="340414"/>
            <a:ext cx="10515600" cy="425707"/>
          </a:xfrm>
          <a:prstGeom prst="rect">
            <a:avLst/>
          </a:prstGeom>
        </p:spPr>
        <p:txBody>
          <a:bodyPr vert="horz" lIns="91440" tIns="45720" rIns="91440" bIns="45720" rtlCol="0" anchor="ctr">
            <a:noAutofit/>
          </a:bodyPr>
          <a:lstStyle>
            <a:lvl1pPr>
              <a:defRPr>
                <a:solidFill>
                  <a:srgbClr val="001F79"/>
                </a:solidFill>
              </a:defRPr>
            </a:lvl1pPr>
          </a:lstStyle>
          <a:p>
            <a:r>
              <a:rPr lang="en-US"/>
              <a:t>Click to edit Master title style</a:t>
            </a:r>
            <a:endParaRPr lang="en-US" dirty="0"/>
          </a:p>
        </p:txBody>
      </p:sp>
    </p:spTree>
    <p:extLst>
      <p:ext uri="{BB962C8B-B14F-4D97-AF65-F5344CB8AC3E}">
        <p14:creationId xmlns:p14="http://schemas.microsoft.com/office/powerpoint/2010/main" val="2556623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6013B-A2DF-4580-91A2-ABB4A86CC8A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D21236C-ABC0-4749-90B1-DA4C9821F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3289CA6-842B-4D5A-A110-EF7456C47F0D}"/>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14017200-765F-4862-AAFC-5BBBAA472FC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AA1F8B-444F-405B-9EA0-0D5E4E8C3B30}"/>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263635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1BA4F-A9DA-4F1E-B235-B584183FEA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1790227-77F4-466B-A211-262C56A095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2319AA-E6D8-40C5-9955-1E7D3236C824}"/>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16B567AD-28FD-46AE-830B-5219DFB2CBF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392C6A9-41C1-407F-8A12-EEA9CC76B9E4}"/>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1540550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6271-492A-4CD4-8FC1-2F1414170FA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E3B7FA3-27DB-42DC-BCE4-62D3F70D3A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507D9A5-FA29-449F-BB27-B47B2C0DC0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8A440A5-B261-41C2-8BF7-903BF2F85C8C}"/>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6" name="Footer Placeholder 5">
            <a:extLst>
              <a:ext uri="{FF2B5EF4-FFF2-40B4-BE49-F238E27FC236}">
                <a16:creationId xmlns:a16="http://schemas.microsoft.com/office/drawing/2014/main" id="{97C893F5-C0A2-4A95-9A67-A70C841FFFC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242FC36-2AA7-4F3A-9253-C49C43EC609C}"/>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2894155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221D6-28DB-47D4-9CF4-775685E66852}"/>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2BF743D8-BF13-4963-91C4-BD5D4662F6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7D55EF-1C97-4964-84F5-08AE3F2AEA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92F8E5-E20F-47B8-8886-3CF52612B7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46E7BE-3352-497F-878F-697F87404F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EB70CF5-72A4-40F4-9623-851ACBF1B851}"/>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8" name="Footer Placeholder 7">
            <a:extLst>
              <a:ext uri="{FF2B5EF4-FFF2-40B4-BE49-F238E27FC236}">
                <a16:creationId xmlns:a16="http://schemas.microsoft.com/office/drawing/2014/main" id="{4313B841-AE75-410F-8F8D-D2CF4ADE3DA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508BC23-4D6E-47D6-BFD4-0CD18E31E4D2}"/>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1155448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924C1-0E09-495D-8683-DDC7E5DDD47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E92D526-0515-4EDF-A894-7D9D6A159A9E}"/>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4" name="Footer Placeholder 3">
            <a:extLst>
              <a:ext uri="{FF2B5EF4-FFF2-40B4-BE49-F238E27FC236}">
                <a16:creationId xmlns:a16="http://schemas.microsoft.com/office/drawing/2014/main" id="{DE32ED0B-8354-4D77-8091-CD49E12F27C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F0ECDA3-01E8-451F-8677-B2E2EF683450}"/>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197085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576FD5-0A98-42FA-9122-B16F335729B0}"/>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3" name="Footer Placeholder 2">
            <a:extLst>
              <a:ext uri="{FF2B5EF4-FFF2-40B4-BE49-F238E27FC236}">
                <a16:creationId xmlns:a16="http://schemas.microsoft.com/office/drawing/2014/main" id="{CC2CDC0D-5FF9-4A2B-B33C-7454EE7F6AB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3757737E-0A2F-47F6-9B4C-4D3225D530E5}"/>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348698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85489-E44C-461F-9A42-8B251BD204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491B1C4-F89A-468C-AA38-88610E2B5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B26F7C1-3C53-4ECE-B994-B2FDD576C9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419A0E-240A-4E19-9DDA-846D308533E6}"/>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6" name="Footer Placeholder 5">
            <a:extLst>
              <a:ext uri="{FF2B5EF4-FFF2-40B4-BE49-F238E27FC236}">
                <a16:creationId xmlns:a16="http://schemas.microsoft.com/office/drawing/2014/main" id="{9169540C-F765-4092-BB34-34F3F49AF1D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09205E-AD87-4EBE-B894-5FBB71848A5A}"/>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1016960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45F26-1C1E-4059-80E9-21E9277F8E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DC6F3285-A581-406E-908B-7EE5AA7FBE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4B2FEC4-54F3-48B4-B2D4-8C0E0B089A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A29923-7A38-4638-A4DA-D154A93CF00D}"/>
              </a:ext>
            </a:extLst>
          </p:cNvPr>
          <p:cNvSpPr>
            <a:spLocks noGrp="1"/>
          </p:cNvSpPr>
          <p:nvPr>
            <p:ph type="dt" sz="half" idx="10"/>
          </p:nvPr>
        </p:nvSpPr>
        <p:spPr/>
        <p:txBody>
          <a:bodyPr/>
          <a:lstStyle/>
          <a:p>
            <a:fld id="{29B9BB4F-19CE-4BAA-9CD2-3BE6EFF14141}" type="datetimeFigureOut">
              <a:rPr lang="en-IN" smtClean="0"/>
              <a:t>21-02-2023</a:t>
            </a:fld>
            <a:endParaRPr lang="en-IN"/>
          </a:p>
        </p:txBody>
      </p:sp>
      <p:sp>
        <p:nvSpPr>
          <p:cNvPr id="6" name="Footer Placeholder 5">
            <a:extLst>
              <a:ext uri="{FF2B5EF4-FFF2-40B4-BE49-F238E27FC236}">
                <a16:creationId xmlns:a16="http://schemas.microsoft.com/office/drawing/2014/main" id="{1164E6F8-9495-4CDC-8F19-038AC367836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F9100EF-ADB0-42A0-B670-F56A27C52776}"/>
              </a:ext>
            </a:extLst>
          </p:cNvPr>
          <p:cNvSpPr>
            <a:spLocks noGrp="1"/>
          </p:cNvSpPr>
          <p:nvPr>
            <p:ph type="sldNum" sz="quarter" idx="12"/>
          </p:nvPr>
        </p:nvSpPr>
        <p:spPr/>
        <p:txBody>
          <a:bodyPr/>
          <a:lstStyle/>
          <a:p>
            <a:fld id="{D6DFEF74-919F-4B07-9EBA-9016AD239C41}" type="slidenum">
              <a:rPr lang="en-IN" smtClean="0"/>
              <a:t>‹#›</a:t>
            </a:fld>
            <a:endParaRPr lang="en-IN"/>
          </a:p>
        </p:txBody>
      </p:sp>
    </p:spTree>
    <p:extLst>
      <p:ext uri="{BB962C8B-B14F-4D97-AF65-F5344CB8AC3E}">
        <p14:creationId xmlns:p14="http://schemas.microsoft.com/office/powerpoint/2010/main" val="411166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CA1394-1EC9-4320-A4CE-6AECC9F0C0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EA46988-CC9F-45C9-A6B4-C99CF6DEE5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2733066-C7B7-416E-9D8E-A2E811CA11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9BB4F-19CE-4BAA-9CD2-3BE6EFF14141}" type="datetimeFigureOut">
              <a:rPr lang="en-IN" smtClean="0"/>
              <a:t>21-02-2023</a:t>
            </a:fld>
            <a:endParaRPr lang="en-IN"/>
          </a:p>
        </p:txBody>
      </p:sp>
      <p:sp>
        <p:nvSpPr>
          <p:cNvPr id="5" name="Footer Placeholder 4">
            <a:extLst>
              <a:ext uri="{FF2B5EF4-FFF2-40B4-BE49-F238E27FC236}">
                <a16:creationId xmlns:a16="http://schemas.microsoft.com/office/drawing/2014/main" id="{82294A83-3A7E-4192-8812-97CB8005DC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D6CFAE8B-0140-4EC0-9191-4D439B9D97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DFEF74-919F-4B07-9EBA-9016AD239C41}" type="slidenum">
              <a:rPr lang="en-IN" smtClean="0"/>
              <a:t>‹#›</a:t>
            </a:fld>
            <a:endParaRPr lang="en-IN"/>
          </a:p>
        </p:txBody>
      </p:sp>
    </p:spTree>
    <p:extLst>
      <p:ext uri="{BB962C8B-B14F-4D97-AF65-F5344CB8AC3E}">
        <p14:creationId xmlns:p14="http://schemas.microsoft.com/office/powerpoint/2010/main" val="411156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82BD70C-C4A0-46C4-9518-A731098B41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D5F97D-BD5E-471E-807E-6B9C27B3D000}"/>
              </a:ext>
            </a:extLst>
          </p:cNvPr>
          <p:cNvSpPr>
            <a:spLocks noGrp="1"/>
          </p:cNvSpPr>
          <p:nvPr>
            <p:ph type="ctrTitle"/>
          </p:nvPr>
        </p:nvSpPr>
        <p:spPr>
          <a:xfrm>
            <a:off x="6096000" y="3395085"/>
            <a:ext cx="5319433" cy="2076333"/>
          </a:xfrm>
        </p:spPr>
        <p:txBody>
          <a:bodyPr anchor="t">
            <a:normAutofit/>
          </a:bodyPr>
          <a:lstStyle/>
          <a:p>
            <a:pPr algn="l"/>
            <a:r>
              <a:rPr lang="en-US" sz="4800" dirty="0">
                <a:solidFill>
                  <a:schemeClr val="bg1"/>
                </a:solidFill>
              </a:rPr>
              <a:t>SELLING SKILLS</a:t>
            </a:r>
            <a:endParaRPr lang="en-IN" sz="4800" dirty="0">
              <a:solidFill>
                <a:schemeClr val="bg1"/>
              </a:solidFill>
            </a:endParaRPr>
          </a:p>
        </p:txBody>
      </p:sp>
      <p:sp>
        <p:nvSpPr>
          <p:cNvPr id="3" name="Subtitle 2">
            <a:extLst>
              <a:ext uri="{FF2B5EF4-FFF2-40B4-BE49-F238E27FC236}">
                <a16:creationId xmlns:a16="http://schemas.microsoft.com/office/drawing/2014/main" id="{661EE3CC-D791-4FDB-BB09-224B91959AD8}"/>
              </a:ext>
            </a:extLst>
          </p:cNvPr>
          <p:cNvSpPr>
            <a:spLocks noGrp="1"/>
          </p:cNvSpPr>
          <p:nvPr>
            <p:ph type="subTitle" idx="1"/>
          </p:nvPr>
        </p:nvSpPr>
        <p:spPr>
          <a:xfrm>
            <a:off x="6151418" y="4439725"/>
            <a:ext cx="5280812" cy="972180"/>
          </a:xfrm>
        </p:spPr>
        <p:txBody>
          <a:bodyPr anchor="b">
            <a:noAutofit/>
          </a:bodyPr>
          <a:lstStyle/>
          <a:p>
            <a:pPr algn="l"/>
            <a:r>
              <a:rPr lang="en-US" sz="3200" dirty="0" smtClean="0">
                <a:solidFill>
                  <a:schemeClr val="bg1"/>
                </a:solidFill>
              </a:rPr>
              <a:t>Identify </a:t>
            </a:r>
            <a:r>
              <a:rPr lang="en-US" sz="3200" dirty="0">
                <a:solidFill>
                  <a:schemeClr val="bg1"/>
                </a:solidFill>
              </a:rPr>
              <a:t>Customer Needs </a:t>
            </a:r>
          </a:p>
        </p:txBody>
      </p:sp>
      <p:sp>
        <p:nvSpPr>
          <p:cNvPr id="12" name="Freeform: Shape 11">
            <a:extLst>
              <a:ext uri="{FF2B5EF4-FFF2-40B4-BE49-F238E27FC236}">
                <a16:creationId xmlns:a16="http://schemas.microsoft.com/office/drawing/2014/main" id="{39B74A45-BDDD-4892-B8C0-B290C0944F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79352" cy="6374535"/>
          </a:xfrm>
          <a:custGeom>
            <a:avLst/>
            <a:gdLst>
              <a:gd name="connsiteX0" fmla="*/ 609861 w 5379352"/>
              <a:gd name="connsiteY0" fmla="*/ 6374535 h 6374535"/>
              <a:gd name="connsiteX1" fmla="*/ 3449004 w 5379352"/>
              <a:gd name="connsiteY1" fmla="*/ 6374535 h 6374535"/>
              <a:gd name="connsiteX2" fmla="*/ 3628245 w 5379352"/>
              <a:gd name="connsiteY2" fmla="*/ 6288190 h 6374535"/>
              <a:gd name="connsiteX3" fmla="*/ 5379352 w 5379352"/>
              <a:gd name="connsiteY3" fmla="*/ 3346018 h 6374535"/>
              <a:gd name="connsiteX4" fmla="*/ 2033334 w 5379352"/>
              <a:gd name="connsiteY4" fmla="*/ 0 h 6374535"/>
              <a:gd name="connsiteX5" fmla="*/ 129310 w 5379352"/>
              <a:gd name="connsiteY5" fmla="*/ 594192 h 6374535"/>
              <a:gd name="connsiteX6" fmla="*/ 0 w 5379352"/>
              <a:gd name="connsiteY6" fmla="*/ 692103 h 6374535"/>
              <a:gd name="connsiteX7" fmla="*/ 0 w 5379352"/>
              <a:gd name="connsiteY7" fmla="*/ 5999934 h 6374535"/>
              <a:gd name="connsiteX8" fmla="*/ 129311 w 5379352"/>
              <a:gd name="connsiteY8" fmla="*/ 6097845 h 6374535"/>
              <a:gd name="connsiteX9" fmla="*/ 367831 w 5379352"/>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79352" h="6374535">
                <a:moveTo>
                  <a:pt x="609861" y="6374535"/>
                </a:moveTo>
                <a:lnTo>
                  <a:pt x="3449004" y="6374535"/>
                </a:lnTo>
                <a:lnTo>
                  <a:pt x="3628245" y="6288190"/>
                </a:lnTo>
                <a:cubicBezTo>
                  <a:pt x="4671283" y="5721578"/>
                  <a:pt x="5379352" y="4616487"/>
                  <a:pt x="5379352" y="3346018"/>
                </a:cubicBezTo>
                <a:cubicBezTo>
                  <a:pt x="5379352" y="1498063"/>
                  <a:pt x="3881289" y="0"/>
                  <a:pt x="2033334" y="0"/>
                </a:cubicBezTo>
                <a:cubicBezTo>
                  <a:pt x="1325914" y="0"/>
                  <a:pt x="669769" y="219535"/>
                  <a:pt x="129310" y="594192"/>
                </a:cubicBezTo>
                <a:lnTo>
                  <a:pt x="0" y="692103"/>
                </a:lnTo>
                <a:lnTo>
                  <a:pt x="0" y="5999934"/>
                </a:lnTo>
                <a:lnTo>
                  <a:pt x="129311" y="6097845"/>
                </a:lnTo>
                <a:cubicBezTo>
                  <a:pt x="206519" y="6151367"/>
                  <a:pt x="286089" y="6201724"/>
                  <a:pt x="367831" y="6248727"/>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C516C73E-9465-4C9E-9B86-9E58FB326B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9" y="0"/>
            <a:ext cx="5210147" cy="6210629"/>
          </a:xfrm>
          <a:custGeom>
            <a:avLst/>
            <a:gdLst>
              <a:gd name="connsiteX0" fmla="*/ 1058223 w 5210147"/>
              <a:gd name="connsiteY0" fmla="*/ 0 h 6210629"/>
              <a:gd name="connsiteX1" fmla="*/ 3003078 w 5210147"/>
              <a:gd name="connsiteY1" fmla="*/ 0 h 6210629"/>
              <a:gd name="connsiteX2" fmla="*/ 3266657 w 5210147"/>
              <a:gd name="connsiteY2" fmla="*/ 96471 h 6210629"/>
              <a:gd name="connsiteX3" fmla="*/ 5210147 w 5210147"/>
              <a:gd name="connsiteY3" fmla="*/ 3028517 h 6210629"/>
              <a:gd name="connsiteX4" fmla="*/ 2028035 w 5210147"/>
              <a:gd name="connsiteY4" fmla="*/ 6210629 h 6210629"/>
              <a:gd name="connsiteX5" fmla="*/ 3916 w 5210147"/>
              <a:gd name="connsiteY5" fmla="*/ 5483989 h 6210629"/>
              <a:gd name="connsiteX6" fmla="*/ 0 w 5210147"/>
              <a:gd name="connsiteY6" fmla="*/ 5480430 h 6210629"/>
              <a:gd name="connsiteX7" fmla="*/ 0 w 5210147"/>
              <a:gd name="connsiteY7" fmla="*/ 576603 h 6210629"/>
              <a:gd name="connsiteX8" fmla="*/ 3916 w 5210147"/>
              <a:gd name="connsiteY8" fmla="*/ 573044 h 6210629"/>
              <a:gd name="connsiteX9" fmla="*/ 933918 w 5210147"/>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10147" h="6210629">
                <a:moveTo>
                  <a:pt x="1058223" y="0"/>
                </a:moveTo>
                <a:lnTo>
                  <a:pt x="3003078" y="0"/>
                </a:lnTo>
                <a:lnTo>
                  <a:pt x="3266657" y="96471"/>
                </a:lnTo>
                <a:cubicBezTo>
                  <a:pt x="4408765" y="579542"/>
                  <a:pt x="5210147" y="1710443"/>
                  <a:pt x="5210147" y="3028517"/>
                </a:cubicBezTo>
                <a:cubicBezTo>
                  <a:pt x="5210147" y="4785949"/>
                  <a:pt x="3785467" y="6210629"/>
                  <a:pt x="2028035" y="6210629"/>
                </a:cubicBezTo>
                <a:cubicBezTo>
                  <a:pt x="1259159" y="6210629"/>
                  <a:pt x="553973" y="5937936"/>
                  <a:pt x="3916" y="5483989"/>
                </a:cubicBezTo>
                <a:lnTo>
                  <a:pt x="0" y="5480430"/>
                </a:lnTo>
                <a:lnTo>
                  <a:pt x="0" y="576603"/>
                </a:lnTo>
                <a:lnTo>
                  <a:pt x="3916" y="573044"/>
                </a:lnTo>
                <a:cubicBezTo>
                  <a:pt x="278945" y="346070"/>
                  <a:pt x="592755" y="164410"/>
                  <a:pt x="933918" y="3949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Handshake">
            <a:extLst>
              <a:ext uri="{FF2B5EF4-FFF2-40B4-BE49-F238E27FC236}">
                <a16:creationId xmlns:a16="http://schemas.microsoft.com/office/drawing/2014/main" id="{37B3C614-831D-4A72-B469-140B4CB0E7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18498" y="1779038"/>
            <a:ext cx="3440610" cy="3440610"/>
          </a:xfrm>
          <a:prstGeom prst="rect">
            <a:avLst/>
          </a:prstGeom>
        </p:spPr>
      </p:pic>
    </p:spTree>
    <p:extLst>
      <p:ext uri="{BB962C8B-B14F-4D97-AF65-F5344CB8AC3E}">
        <p14:creationId xmlns:p14="http://schemas.microsoft.com/office/powerpoint/2010/main" val="3862892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E69C-6354-4BA1-81D0-9B7AF7958527}"/>
              </a:ext>
            </a:extLst>
          </p:cNvPr>
          <p:cNvSpPr>
            <a:spLocks noGrp="1"/>
          </p:cNvSpPr>
          <p:nvPr>
            <p:ph type="title"/>
          </p:nvPr>
        </p:nvSpPr>
        <p:spPr/>
        <p:txBody>
          <a:bodyPr>
            <a:normAutofit/>
          </a:bodyPr>
          <a:lstStyle/>
          <a:p>
            <a:pPr algn="l"/>
            <a:r>
              <a:rPr lang="en-IN" sz="2800" b="1" i="0" dirty="0">
                <a:effectLst/>
                <a:latin typeface="+mn-lt"/>
              </a:rPr>
              <a:t>The Question Funnel</a:t>
            </a:r>
          </a:p>
        </p:txBody>
      </p:sp>
      <p:sp>
        <p:nvSpPr>
          <p:cNvPr id="24" name="TextBox 23">
            <a:extLst>
              <a:ext uri="{FF2B5EF4-FFF2-40B4-BE49-F238E27FC236}">
                <a16:creationId xmlns:a16="http://schemas.microsoft.com/office/drawing/2014/main" id="{432B6558-199A-4FC2-8133-C9682006BF4C}"/>
              </a:ext>
            </a:extLst>
          </p:cNvPr>
          <p:cNvSpPr txBox="1"/>
          <p:nvPr/>
        </p:nvSpPr>
        <p:spPr>
          <a:xfrm>
            <a:off x="1582948" y="5203005"/>
            <a:ext cx="9026103" cy="1200329"/>
          </a:xfrm>
          <a:prstGeom prst="rect">
            <a:avLst/>
          </a:prstGeom>
          <a:noFill/>
        </p:spPr>
        <p:txBody>
          <a:bodyPr wrap="square">
            <a:spAutoFit/>
          </a:bodyPr>
          <a:lstStyle/>
          <a:p>
            <a:r>
              <a:rPr lang="en-US" sz="2400" b="0" i="0" dirty="0">
                <a:effectLst/>
              </a:rPr>
              <a:t>Imagine a funnel: at the top we ask broad, open-ended questions, then we drill down into more specific questions before we offer solutions, check we’re on track and then get into the detail of the sale.</a:t>
            </a:r>
            <a:endParaRPr lang="en-IN" sz="2400" dirty="0"/>
          </a:p>
        </p:txBody>
      </p:sp>
      <p:pic>
        <p:nvPicPr>
          <p:cNvPr id="3" name="Picture 2">
            <a:extLst>
              <a:ext uri="{FF2B5EF4-FFF2-40B4-BE49-F238E27FC236}">
                <a16:creationId xmlns:a16="http://schemas.microsoft.com/office/drawing/2014/main" id="{697CF030-DC79-4E92-8D5F-9954DDAD7F34}"/>
              </a:ext>
            </a:extLst>
          </p:cNvPr>
          <p:cNvPicPr>
            <a:picLocks noChangeAspect="1"/>
          </p:cNvPicPr>
          <p:nvPr/>
        </p:nvPicPr>
        <p:blipFill>
          <a:blip r:embed="rId2"/>
          <a:stretch>
            <a:fillRect/>
          </a:stretch>
        </p:blipFill>
        <p:spPr>
          <a:xfrm>
            <a:off x="3571626" y="1654994"/>
            <a:ext cx="5678438" cy="3548011"/>
          </a:xfrm>
          <a:prstGeom prst="rect">
            <a:avLst/>
          </a:prstGeom>
        </p:spPr>
      </p:pic>
    </p:spTree>
    <p:extLst>
      <p:ext uri="{BB962C8B-B14F-4D97-AF65-F5344CB8AC3E}">
        <p14:creationId xmlns:p14="http://schemas.microsoft.com/office/powerpoint/2010/main" val="123482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E69C-6354-4BA1-81D0-9B7AF7958527}"/>
              </a:ext>
            </a:extLst>
          </p:cNvPr>
          <p:cNvSpPr>
            <a:spLocks noGrp="1"/>
          </p:cNvSpPr>
          <p:nvPr>
            <p:ph type="title"/>
          </p:nvPr>
        </p:nvSpPr>
        <p:spPr/>
        <p:txBody>
          <a:bodyPr>
            <a:normAutofit/>
          </a:bodyPr>
          <a:lstStyle/>
          <a:p>
            <a:pPr algn="l"/>
            <a:r>
              <a:rPr lang="en-IN" sz="2800" b="0" i="0" dirty="0">
                <a:effectLst/>
                <a:latin typeface="+mn-lt"/>
              </a:rPr>
              <a:t>Open-ended questions</a:t>
            </a:r>
          </a:p>
        </p:txBody>
      </p:sp>
      <p:sp>
        <p:nvSpPr>
          <p:cNvPr id="24" name="TextBox 23">
            <a:extLst>
              <a:ext uri="{FF2B5EF4-FFF2-40B4-BE49-F238E27FC236}">
                <a16:creationId xmlns:a16="http://schemas.microsoft.com/office/drawing/2014/main" id="{432B6558-199A-4FC2-8133-C9682006BF4C}"/>
              </a:ext>
            </a:extLst>
          </p:cNvPr>
          <p:cNvSpPr txBox="1"/>
          <p:nvPr/>
        </p:nvSpPr>
        <p:spPr>
          <a:xfrm>
            <a:off x="683456" y="1515794"/>
            <a:ext cx="10363200" cy="3170099"/>
          </a:xfrm>
          <a:prstGeom prst="rect">
            <a:avLst/>
          </a:prstGeom>
          <a:noFill/>
        </p:spPr>
        <p:txBody>
          <a:bodyPr wrap="square">
            <a:spAutoFit/>
          </a:bodyPr>
          <a:lstStyle/>
          <a:p>
            <a:pPr algn="l"/>
            <a:r>
              <a:rPr lang="en-US" sz="2000" b="0" i="0" dirty="0">
                <a:solidFill>
                  <a:srgbClr val="000000"/>
                </a:solidFill>
                <a:effectLst/>
              </a:rPr>
              <a:t>Open questions are questions the prospect cannot answer just with a YES or NO reply.  They prompt more detailed answers, therefore giving you more information which, if you listen and notice, will help you to direct the meeting more your way.</a:t>
            </a:r>
          </a:p>
          <a:p>
            <a:pPr algn="l"/>
            <a:r>
              <a:rPr lang="en-US" sz="2000" b="0" i="0" dirty="0">
                <a:solidFill>
                  <a:srgbClr val="000000"/>
                </a:solidFill>
                <a:effectLst/>
              </a:rPr>
              <a:t>Open Questions often begin with WHY, WHEN, WHERE, WHAT, WHO AND HOW?</a:t>
            </a:r>
          </a:p>
          <a:p>
            <a:pPr algn="l"/>
            <a:r>
              <a:rPr lang="en-US" sz="2000" b="0" i="0" dirty="0">
                <a:solidFill>
                  <a:srgbClr val="000000"/>
                </a:solidFill>
                <a:effectLst/>
              </a:rPr>
              <a:t>We do need to remember to avoid using a “20 Questions” approach. Use questions naturally in a conversational manner aiming to create a feeling of your genuine interest in them. Use question “softeners” like:</a:t>
            </a:r>
          </a:p>
          <a:p>
            <a:pPr algn="l">
              <a:buFont typeface="Arial" panose="020B0604020202020204" pitchFamily="34" charset="0"/>
              <a:buChar char="•"/>
            </a:pPr>
            <a:r>
              <a:rPr lang="en-US" sz="2000" b="0" i="0" dirty="0">
                <a:solidFill>
                  <a:srgbClr val="000000"/>
                </a:solidFill>
                <a:effectLst/>
              </a:rPr>
              <a:t>“Can I just ask … ?”</a:t>
            </a:r>
          </a:p>
          <a:p>
            <a:pPr algn="l">
              <a:buFont typeface="Arial" panose="020B0604020202020204" pitchFamily="34" charset="0"/>
              <a:buChar char="•"/>
            </a:pPr>
            <a:r>
              <a:rPr lang="en-US" sz="2000" b="0" i="0" dirty="0">
                <a:solidFill>
                  <a:srgbClr val="000000"/>
                </a:solidFill>
                <a:effectLst/>
              </a:rPr>
              <a:t>“By the way … “</a:t>
            </a:r>
          </a:p>
          <a:p>
            <a:pPr algn="l">
              <a:buFont typeface="Arial" panose="020B0604020202020204" pitchFamily="34" charset="0"/>
              <a:buChar char="•"/>
            </a:pPr>
            <a:r>
              <a:rPr lang="en-US" sz="2000" b="0" i="0" dirty="0">
                <a:solidFill>
                  <a:srgbClr val="000000"/>
                </a:solidFill>
                <a:effectLst/>
              </a:rPr>
              <a:t>“Incidentally … “</a:t>
            </a:r>
          </a:p>
        </p:txBody>
      </p:sp>
      <p:pic>
        <p:nvPicPr>
          <p:cNvPr id="3" name="Picture 2">
            <a:extLst>
              <a:ext uri="{FF2B5EF4-FFF2-40B4-BE49-F238E27FC236}">
                <a16:creationId xmlns:a16="http://schemas.microsoft.com/office/drawing/2014/main" id="{2BB90DCA-BEBA-43D9-8375-B1213485C8E8}"/>
              </a:ext>
            </a:extLst>
          </p:cNvPr>
          <p:cNvPicPr>
            <a:picLocks noChangeAspect="1"/>
          </p:cNvPicPr>
          <p:nvPr/>
        </p:nvPicPr>
        <p:blipFill>
          <a:blip r:embed="rId2"/>
          <a:stretch>
            <a:fillRect/>
          </a:stretch>
        </p:blipFill>
        <p:spPr>
          <a:xfrm>
            <a:off x="5541351" y="3769416"/>
            <a:ext cx="6213025" cy="2738878"/>
          </a:xfrm>
          <a:prstGeom prst="rect">
            <a:avLst/>
          </a:prstGeom>
        </p:spPr>
      </p:pic>
    </p:spTree>
    <p:extLst>
      <p:ext uri="{BB962C8B-B14F-4D97-AF65-F5344CB8AC3E}">
        <p14:creationId xmlns:p14="http://schemas.microsoft.com/office/powerpoint/2010/main" val="340607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E69C-6354-4BA1-81D0-9B7AF7958527}"/>
              </a:ext>
            </a:extLst>
          </p:cNvPr>
          <p:cNvSpPr>
            <a:spLocks noGrp="1"/>
          </p:cNvSpPr>
          <p:nvPr>
            <p:ph type="title"/>
          </p:nvPr>
        </p:nvSpPr>
        <p:spPr/>
        <p:txBody>
          <a:bodyPr>
            <a:normAutofit/>
          </a:bodyPr>
          <a:lstStyle/>
          <a:p>
            <a:pPr algn="l"/>
            <a:r>
              <a:rPr lang="en-IN" sz="2800" b="1" i="0" dirty="0">
                <a:effectLst/>
                <a:latin typeface="+mn-lt"/>
              </a:rPr>
              <a:t>Closed questions</a:t>
            </a:r>
          </a:p>
        </p:txBody>
      </p:sp>
      <p:sp>
        <p:nvSpPr>
          <p:cNvPr id="24" name="TextBox 23">
            <a:extLst>
              <a:ext uri="{FF2B5EF4-FFF2-40B4-BE49-F238E27FC236}">
                <a16:creationId xmlns:a16="http://schemas.microsoft.com/office/drawing/2014/main" id="{432B6558-199A-4FC2-8133-C9682006BF4C}"/>
              </a:ext>
            </a:extLst>
          </p:cNvPr>
          <p:cNvSpPr txBox="1"/>
          <p:nvPr/>
        </p:nvSpPr>
        <p:spPr>
          <a:xfrm>
            <a:off x="627185" y="5569545"/>
            <a:ext cx="10363200" cy="1015663"/>
          </a:xfrm>
          <a:prstGeom prst="rect">
            <a:avLst/>
          </a:prstGeom>
          <a:noFill/>
        </p:spPr>
        <p:txBody>
          <a:bodyPr wrap="square">
            <a:spAutoFit/>
          </a:bodyPr>
          <a:lstStyle/>
          <a:p>
            <a:pPr algn="l"/>
            <a:r>
              <a:rPr lang="en-US" sz="2000" b="0" i="0" dirty="0">
                <a:effectLst/>
              </a:rPr>
              <a:t>Closed questions will add value to a sales meeting if asked at the right time. If the open questions have been asked correctly and listened to, closed questions provide confirmation – allowing you to move forward, so they are typically used in the later stages of a sales meeting.</a:t>
            </a:r>
          </a:p>
        </p:txBody>
      </p:sp>
      <p:pic>
        <p:nvPicPr>
          <p:cNvPr id="3" name="Picture 2">
            <a:extLst>
              <a:ext uri="{FF2B5EF4-FFF2-40B4-BE49-F238E27FC236}">
                <a16:creationId xmlns:a16="http://schemas.microsoft.com/office/drawing/2014/main" id="{2B7C7C75-194D-4CA8-8C17-B08C242E1851}"/>
              </a:ext>
            </a:extLst>
          </p:cNvPr>
          <p:cNvPicPr>
            <a:picLocks noChangeAspect="1"/>
          </p:cNvPicPr>
          <p:nvPr/>
        </p:nvPicPr>
        <p:blipFill>
          <a:blip r:embed="rId2"/>
          <a:stretch>
            <a:fillRect/>
          </a:stretch>
        </p:blipFill>
        <p:spPr>
          <a:xfrm>
            <a:off x="2190750" y="2047875"/>
            <a:ext cx="7810500" cy="2762250"/>
          </a:xfrm>
          <a:prstGeom prst="rect">
            <a:avLst/>
          </a:prstGeom>
        </p:spPr>
      </p:pic>
    </p:spTree>
    <p:extLst>
      <p:ext uri="{BB962C8B-B14F-4D97-AF65-F5344CB8AC3E}">
        <p14:creationId xmlns:p14="http://schemas.microsoft.com/office/powerpoint/2010/main" val="40883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E69C-6354-4BA1-81D0-9B7AF7958527}"/>
              </a:ext>
            </a:extLst>
          </p:cNvPr>
          <p:cNvSpPr>
            <a:spLocks noGrp="1"/>
          </p:cNvSpPr>
          <p:nvPr>
            <p:ph type="title"/>
          </p:nvPr>
        </p:nvSpPr>
        <p:spPr/>
        <p:txBody>
          <a:bodyPr>
            <a:normAutofit/>
          </a:bodyPr>
          <a:lstStyle/>
          <a:p>
            <a:pPr algn="l"/>
            <a:r>
              <a:rPr lang="en-IN" sz="2800" b="0" i="0" dirty="0">
                <a:effectLst/>
                <a:latin typeface="+mn-lt"/>
              </a:rPr>
              <a:t>Reflective questions</a:t>
            </a:r>
          </a:p>
        </p:txBody>
      </p:sp>
      <p:sp>
        <p:nvSpPr>
          <p:cNvPr id="24" name="TextBox 23">
            <a:extLst>
              <a:ext uri="{FF2B5EF4-FFF2-40B4-BE49-F238E27FC236}">
                <a16:creationId xmlns:a16="http://schemas.microsoft.com/office/drawing/2014/main" id="{432B6558-199A-4FC2-8133-C9682006BF4C}"/>
              </a:ext>
            </a:extLst>
          </p:cNvPr>
          <p:cNvSpPr txBox="1"/>
          <p:nvPr/>
        </p:nvSpPr>
        <p:spPr>
          <a:xfrm>
            <a:off x="295422" y="1914295"/>
            <a:ext cx="6724357" cy="4093428"/>
          </a:xfrm>
          <a:prstGeom prst="rect">
            <a:avLst/>
          </a:prstGeom>
          <a:noFill/>
        </p:spPr>
        <p:txBody>
          <a:bodyPr wrap="square">
            <a:spAutoFit/>
          </a:bodyPr>
          <a:lstStyle/>
          <a:p>
            <a:pPr algn="l"/>
            <a:r>
              <a:rPr lang="en-US" sz="2000" b="0" i="0" dirty="0">
                <a:solidFill>
                  <a:srgbClr val="000000"/>
                </a:solidFill>
                <a:effectLst/>
              </a:rPr>
              <a:t>. We are changing answers already given, or statements already made by the prospect, to lead them into </a:t>
            </a:r>
            <a:r>
              <a:rPr lang="en-US" sz="2000" b="0" i="0" dirty="0" err="1">
                <a:solidFill>
                  <a:srgbClr val="000000"/>
                </a:solidFill>
                <a:effectLst/>
              </a:rPr>
              <a:t>recognising</a:t>
            </a:r>
            <a:r>
              <a:rPr lang="en-US" sz="2000" b="0" i="0" dirty="0">
                <a:solidFill>
                  <a:srgbClr val="000000"/>
                </a:solidFill>
                <a:effectLst/>
              </a:rPr>
              <a:t> the opportunities and solutions that your offering will bring.</a:t>
            </a:r>
          </a:p>
          <a:p>
            <a:pPr algn="l"/>
            <a:endParaRPr lang="en-US" sz="2000" b="0" i="0" dirty="0">
              <a:solidFill>
                <a:srgbClr val="000000"/>
              </a:solidFill>
              <a:effectLst/>
            </a:endParaRPr>
          </a:p>
          <a:p>
            <a:pPr algn="l"/>
            <a:r>
              <a:rPr lang="en-US" sz="2000" b="0" i="0" dirty="0">
                <a:solidFill>
                  <a:srgbClr val="000000"/>
                </a:solidFill>
                <a:effectLst/>
              </a:rPr>
              <a:t>These types of questions will lead to the scenario that the prospect is buying from you which can also serve as a useful tool in the process of handling objections. Some examples might be:</a:t>
            </a:r>
          </a:p>
          <a:p>
            <a:pPr algn="l"/>
            <a:endParaRPr lang="en-US" sz="2000" b="0" i="0" dirty="0">
              <a:solidFill>
                <a:srgbClr val="000000"/>
              </a:solidFill>
              <a:effectLst/>
            </a:endParaRPr>
          </a:p>
          <a:p>
            <a:pPr algn="l">
              <a:buFont typeface="Arial" panose="020B0604020202020204" pitchFamily="34" charset="0"/>
              <a:buChar char="•"/>
            </a:pPr>
            <a:r>
              <a:rPr lang="en-US" sz="2000" b="0" i="0" dirty="0">
                <a:solidFill>
                  <a:srgbClr val="000000"/>
                </a:solidFill>
                <a:effectLst/>
              </a:rPr>
              <a:t>“So, what you are actually saying is …”</a:t>
            </a:r>
          </a:p>
          <a:p>
            <a:pPr algn="l">
              <a:buFont typeface="Arial" panose="020B0604020202020204" pitchFamily="34" charset="0"/>
              <a:buChar char="•"/>
            </a:pPr>
            <a:r>
              <a:rPr lang="en-US" sz="2000" b="0" i="0" dirty="0">
                <a:solidFill>
                  <a:srgbClr val="000000"/>
                </a:solidFill>
                <a:effectLst/>
              </a:rPr>
              <a:t>“In other words, you feel that if we can overcome …”</a:t>
            </a:r>
          </a:p>
          <a:p>
            <a:pPr algn="l">
              <a:buFont typeface="Arial" panose="020B0604020202020204" pitchFamily="34" charset="0"/>
              <a:buChar char="•"/>
            </a:pPr>
            <a:r>
              <a:rPr lang="en-US" sz="2000" b="0" i="0" dirty="0">
                <a:solidFill>
                  <a:srgbClr val="000000"/>
                </a:solidFill>
                <a:effectLst/>
              </a:rPr>
              <a:t>“If I may be sure and </a:t>
            </a:r>
            <a:r>
              <a:rPr lang="en-US" sz="2000" b="0" i="0" dirty="0" err="1">
                <a:solidFill>
                  <a:srgbClr val="000000"/>
                </a:solidFill>
                <a:effectLst/>
              </a:rPr>
              <a:t>summarise</a:t>
            </a:r>
            <a:r>
              <a:rPr lang="en-US" sz="2000" b="0" i="0" dirty="0">
                <a:solidFill>
                  <a:srgbClr val="000000"/>
                </a:solidFill>
                <a:effectLst/>
              </a:rPr>
              <a:t> your main goals, could we really say that …”</a:t>
            </a:r>
          </a:p>
        </p:txBody>
      </p:sp>
      <p:pic>
        <p:nvPicPr>
          <p:cNvPr id="3" name="Picture 2">
            <a:extLst>
              <a:ext uri="{FF2B5EF4-FFF2-40B4-BE49-F238E27FC236}">
                <a16:creationId xmlns:a16="http://schemas.microsoft.com/office/drawing/2014/main" id="{B3575C18-3823-459D-BA29-622C89F90041}"/>
              </a:ext>
            </a:extLst>
          </p:cNvPr>
          <p:cNvPicPr>
            <a:picLocks noChangeAspect="1"/>
          </p:cNvPicPr>
          <p:nvPr/>
        </p:nvPicPr>
        <p:blipFill>
          <a:blip r:embed="rId2"/>
          <a:stretch>
            <a:fillRect/>
          </a:stretch>
        </p:blipFill>
        <p:spPr>
          <a:xfrm>
            <a:off x="7019779" y="1914295"/>
            <a:ext cx="5143499" cy="3429000"/>
          </a:xfrm>
          <a:prstGeom prst="rect">
            <a:avLst/>
          </a:prstGeom>
        </p:spPr>
      </p:pic>
    </p:spTree>
    <p:extLst>
      <p:ext uri="{BB962C8B-B14F-4D97-AF65-F5344CB8AC3E}">
        <p14:creationId xmlns:p14="http://schemas.microsoft.com/office/powerpoint/2010/main" val="1349761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E69C-6354-4BA1-81D0-9B7AF7958527}"/>
              </a:ext>
            </a:extLst>
          </p:cNvPr>
          <p:cNvSpPr>
            <a:spLocks noGrp="1"/>
          </p:cNvSpPr>
          <p:nvPr>
            <p:ph type="title"/>
          </p:nvPr>
        </p:nvSpPr>
        <p:spPr/>
        <p:txBody>
          <a:bodyPr>
            <a:normAutofit/>
          </a:bodyPr>
          <a:lstStyle/>
          <a:p>
            <a:pPr algn="l"/>
            <a:r>
              <a:rPr lang="en-IN" sz="2800" b="1" i="0" dirty="0">
                <a:effectLst/>
                <a:latin typeface="+mn-lt"/>
              </a:rPr>
              <a:t>Directive questions</a:t>
            </a:r>
          </a:p>
        </p:txBody>
      </p:sp>
      <p:sp>
        <p:nvSpPr>
          <p:cNvPr id="24" name="TextBox 23">
            <a:extLst>
              <a:ext uri="{FF2B5EF4-FFF2-40B4-BE49-F238E27FC236}">
                <a16:creationId xmlns:a16="http://schemas.microsoft.com/office/drawing/2014/main" id="{432B6558-199A-4FC2-8133-C9682006BF4C}"/>
              </a:ext>
            </a:extLst>
          </p:cNvPr>
          <p:cNvSpPr txBox="1"/>
          <p:nvPr/>
        </p:nvSpPr>
        <p:spPr>
          <a:xfrm>
            <a:off x="5523916" y="2611427"/>
            <a:ext cx="6350244" cy="3170099"/>
          </a:xfrm>
          <a:prstGeom prst="rect">
            <a:avLst/>
          </a:prstGeom>
          <a:noFill/>
        </p:spPr>
        <p:txBody>
          <a:bodyPr wrap="square">
            <a:spAutoFit/>
          </a:bodyPr>
          <a:lstStyle/>
          <a:p>
            <a:pPr algn="l"/>
            <a:r>
              <a:rPr lang="en-US" sz="2000" b="0" i="0" dirty="0">
                <a:solidFill>
                  <a:srgbClr val="000000"/>
                </a:solidFill>
                <a:effectLst/>
              </a:rPr>
              <a:t>And then we get to the stage where we have some leading questions. These guide the prospect and subtly bring their patterns of thought around to </a:t>
            </a:r>
            <a:r>
              <a:rPr lang="en-US" sz="2000" b="0" i="0" dirty="0" err="1">
                <a:solidFill>
                  <a:srgbClr val="000000"/>
                </a:solidFill>
                <a:effectLst/>
              </a:rPr>
              <a:t>focussing</a:t>
            </a:r>
            <a:r>
              <a:rPr lang="en-US" sz="2000" b="0" i="0" dirty="0">
                <a:solidFill>
                  <a:srgbClr val="000000"/>
                </a:solidFill>
                <a:effectLst/>
              </a:rPr>
              <a:t> on you and the solutions you can provide. </a:t>
            </a:r>
          </a:p>
          <a:p>
            <a:pPr algn="l"/>
            <a:endParaRPr lang="en-US" sz="2000" dirty="0">
              <a:solidFill>
                <a:srgbClr val="000000"/>
              </a:solidFill>
            </a:endParaRPr>
          </a:p>
          <a:p>
            <a:pPr algn="l"/>
            <a:r>
              <a:rPr lang="en-US" sz="2000" b="0" i="0" dirty="0">
                <a:solidFill>
                  <a:srgbClr val="000000"/>
                </a:solidFill>
                <a:effectLst/>
              </a:rPr>
              <a:t>They are also a subtle way of you maintaining control of the meeting. Examples could be:</a:t>
            </a:r>
          </a:p>
          <a:p>
            <a:pPr algn="l">
              <a:buFont typeface="Arial" panose="020B0604020202020204" pitchFamily="34" charset="0"/>
              <a:buChar char="•"/>
            </a:pPr>
            <a:r>
              <a:rPr lang="en-US" sz="2000" b="0" i="0" dirty="0">
                <a:solidFill>
                  <a:srgbClr val="000000"/>
                </a:solidFill>
                <a:effectLst/>
              </a:rPr>
              <a:t>“You mentioned earlier that …”</a:t>
            </a:r>
          </a:p>
          <a:p>
            <a:pPr algn="l">
              <a:buFont typeface="Arial" panose="020B0604020202020204" pitchFamily="34" charset="0"/>
              <a:buChar char="•"/>
            </a:pPr>
            <a:r>
              <a:rPr lang="en-US" sz="2000" b="0" i="0" dirty="0">
                <a:solidFill>
                  <a:srgbClr val="000000"/>
                </a:solidFill>
                <a:effectLst/>
              </a:rPr>
              <a:t>“What is most important to you is …”</a:t>
            </a:r>
          </a:p>
          <a:p>
            <a:pPr algn="l">
              <a:buFont typeface="Arial" panose="020B0604020202020204" pitchFamily="34" charset="0"/>
              <a:buChar char="•"/>
            </a:pPr>
            <a:r>
              <a:rPr lang="en-US" sz="2000" b="0" i="0" dirty="0">
                <a:solidFill>
                  <a:srgbClr val="000000"/>
                </a:solidFill>
                <a:effectLst/>
              </a:rPr>
              <a:t>“The problems you are having …”</a:t>
            </a:r>
          </a:p>
        </p:txBody>
      </p:sp>
      <p:pic>
        <p:nvPicPr>
          <p:cNvPr id="3" name="Picture 2">
            <a:extLst>
              <a:ext uri="{FF2B5EF4-FFF2-40B4-BE49-F238E27FC236}">
                <a16:creationId xmlns:a16="http://schemas.microsoft.com/office/drawing/2014/main" id="{C8D4A473-8EAB-4532-8E6A-272236EEA69C}"/>
              </a:ext>
            </a:extLst>
          </p:cNvPr>
          <p:cNvPicPr>
            <a:picLocks noChangeAspect="1"/>
          </p:cNvPicPr>
          <p:nvPr/>
        </p:nvPicPr>
        <p:blipFill>
          <a:blip r:embed="rId2"/>
          <a:stretch>
            <a:fillRect/>
          </a:stretch>
        </p:blipFill>
        <p:spPr>
          <a:xfrm>
            <a:off x="462034" y="2251300"/>
            <a:ext cx="4981425" cy="3600859"/>
          </a:xfrm>
          <a:prstGeom prst="rect">
            <a:avLst/>
          </a:prstGeom>
        </p:spPr>
      </p:pic>
    </p:spTree>
    <p:extLst>
      <p:ext uri="{BB962C8B-B14F-4D97-AF65-F5344CB8AC3E}">
        <p14:creationId xmlns:p14="http://schemas.microsoft.com/office/powerpoint/2010/main" val="301167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E69C-6354-4BA1-81D0-9B7AF7958527}"/>
              </a:ext>
            </a:extLst>
          </p:cNvPr>
          <p:cNvSpPr>
            <a:spLocks noGrp="1"/>
          </p:cNvSpPr>
          <p:nvPr>
            <p:ph type="title"/>
          </p:nvPr>
        </p:nvSpPr>
        <p:spPr/>
        <p:txBody>
          <a:bodyPr>
            <a:normAutofit/>
          </a:bodyPr>
          <a:lstStyle/>
          <a:p>
            <a:pPr algn="l"/>
            <a:r>
              <a:rPr lang="en-IN" sz="2800" b="1" i="0" dirty="0">
                <a:effectLst/>
                <a:latin typeface="+mn-lt"/>
              </a:rPr>
              <a:t>Closing the deal question</a:t>
            </a:r>
          </a:p>
        </p:txBody>
      </p:sp>
      <p:sp>
        <p:nvSpPr>
          <p:cNvPr id="24" name="TextBox 23">
            <a:extLst>
              <a:ext uri="{FF2B5EF4-FFF2-40B4-BE49-F238E27FC236}">
                <a16:creationId xmlns:a16="http://schemas.microsoft.com/office/drawing/2014/main" id="{432B6558-199A-4FC2-8133-C9682006BF4C}"/>
              </a:ext>
            </a:extLst>
          </p:cNvPr>
          <p:cNvSpPr txBox="1"/>
          <p:nvPr/>
        </p:nvSpPr>
        <p:spPr>
          <a:xfrm>
            <a:off x="402101" y="2276131"/>
            <a:ext cx="4802945" cy="4093428"/>
          </a:xfrm>
          <a:prstGeom prst="rect">
            <a:avLst/>
          </a:prstGeom>
          <a:noFill/>
        </p:spPr>
        <p:txBody>
          <a:bodyPr wrap="square">
            <a:spAutoFit/>
          </a:bodyPr>
          <a:lstStyle/>
          <a:p>
            <a:pPr algn="l"/>
            <a:r>
              <a:rPr lang="en-US" sz="2000" b="0" i="0" dirty="0">
                <a:solidFill>
                  <a:srgbClr val="000000"/>
                </a:solidFill>
                <a:effectLst/>
              </a:rPr>
              <a:t>Once you’ve checked that you’re on track that the solution you have in mind matches your prospect’s needs, and the prospect has confirmed, you close by asking something like:</a:t>
            </a:r>
          </a:p>
          <a:p>
            <a:pPr algn="l"/>
            <a:endParaRPr lang="en-US" sz="2000" b="0" i="0" dirty="0">
              <a:solidFill>
                <a:srgbClr val="000000"/>
              </a:solidFill>
              <a:effectLst/>
            </a:endParaRPr>
          </a:p>
          <a:p>
            <a:pPr algn="l">
              <a:buFont typeface="Arial" panose="020B0604020202020204" pitchFamily="34" charset="0"/>
              <a:buChar char="•"/>
            </a:pPr>
            <a:r>
              <a:rPr lang="en-US" sz="2000" b="0" i="0" dirty="0">
                <a:solidFill>
                  <a:srgbClr val="000000"/>
                </a:solidFill>
                <a:effectLst/>
              </a:rPr>
              <a:t>“Would it be OK if I outlined what we need to do to get that underway?” or</a:t>
            </a:r>
          </a:p>
          <a:p>
            <a:pPr algn="l">
              <a:buFont typeface="Arial" panose="020B0604020202020204" pitchFamily="34" charset="0"/>
              <a:buChar char="•"/>
            </a:pPr>
            <a:r>
              <a:rPr lang="en-US" sz="2000" b="0" i="0" dirty="0">
                <a:solidFill>
                  <a:srgbClr val="000000"/>
                </a:solidFill>
                <a:effectLst/>
              </a:rPr>
              <a:t>“Which fits best with what you had in </a:t>
            </a:r>
            <a:r>
              <a:rPr lang="en-US" sz="2000" b="0" i="0">
                <a:solidFill>
                  <a:srgbClr val="000000"/>
                </a:solidFill>
                <a:effectLst/>
              </a:rPr>
              <a:t>mind?”</a:t>
            </a:r>
          </a:p>
          <a:p>
            <a:pPr algn="l"/>
            <a:endParaRPr lang="en-US" sz="2000" b="0" i="0" dirty="0">
              <a:solidFill>
                <a:srgbClr val="000000"/>
              </a:solidFill>
              <a:effectLst/>
            </a:endParaRPr>
          </a:p>
          <a:p>
            <a:pPr algn="l"/>
            <a:r>
              <a:rPr lang="en-US" sz="2000" b="0" i="0" dirty="0">
                <a:solidFill>
                  <a:srgbClr val="000000"/>
                </a:solidFill>
                <a:effectLst/>
              </a:rPr>
              <a:t>And then, finally, you shut up and wait for the answer …</a:t>
            </a:r>
          </a:p>
        </p:txBody>
      </p:sp>
      <p:pic>
        <p:nvPicPr>
          <p:cNvPr id="3" name="Picture 2">
            <a:extLst>
              <a:ext uri="{FF2B5EF4-FFF2-40B4-BE49-F238E27FC236}">
                <a16:creationId xmlns:a16="http://schemas.microsoft.com/office/drawing/2014/main" id="{AACD71B7-115B-4FC2-B323-60A4FCAFE0BB}"/>
              </a:ext>
            </a:extLst>
          </p:cNvPr>
          <p:cNvPicPr>
            <a:picLocks noChangeAspect="1"/>
          </p:cNvPicPr>
          <p:nvPr/>
        </p:nvPicPr>
        <p:blipFill>
          <a:blip r:embed="rId2"/>
          <a:stretch>
            <a:fillRect/>
          </a:stretch>
        </p:blipFill>
        <p:spPr>
          <a:xfrm>
            <a:off x="5669279" y="2276131"/>
            <a:ext cx="6260123" cy="3307350"/>
          </a:xfrm>
          <a:prstGeom prst="rect">
            <a:avLst/>
          </a:prstGeom>
        </p:spPr>
      </p:pic>
    </p:spTree>
    <p:extLst>
      <p:ext uri="{BB962C8B-B14F-4D97-AF65-F5344CB8AC3E}">
        <p14:creationId xmlns:p14="http://schemas.microsoft.com/office/powerpoint/2010/main" val="283505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2DD3-AE45-4A55-8B68-5FC2B2F6698C}"/>
              </a:ext>
            </a:extLst>
          </p:cNvPr>
          <p:cNvSpPr>
            <a:spLocks noGrp="1"/>
          </p:cNvSpPr>
          <p:nvPr>
            <p:ph type="title"/>
          </p:nvPr>
        </p:nvSpPr>
        <p:spPr/>
        <p:txBody>
          <a:bodyPr/>
          <a:lstStyle/>
          <a:p>
            <a:r>
              <a:rPr lang="en-US" dirty="0"/>
              <a:t>B2B – Questioning Technique</a:t>
            </a:r>
            <a:endParaRPr lang="en-IN" dirty="0"/>
          </a:p>
        </p:txBody>
      </p:sp>
      <p:pic>
        <p:nvPicPr>
          <p:cNvPr id="4" name="Picture 3">
            <a:extLst>
              <a:ext uri="{FF2B5EF4-FFF2-40B4-BE49-F238E27FC236}">
                <a16:creationId xmlns:a16="http://schemas.microsoft.com/office/drawing/2014/main" id="{C99524EE-A6B9-4446-B56E-1BECD5A25178}"/>
              </a:ext>
            </a:extLst>
          </p:cNvPr>
          <p:cNvPicPr>
            <a:picLocks noChangeAspect="1"/>
          </p:cNvPicPr>
          <p:nvPr/>
        </p:nvPicPr>
        <p:blipFill>
          <a:blip r:embed="rId2"/>
          <a:stretch>
            <a:fillRect/>
          </a:stretch>
        </p:blipFill>
        <p:spPr>
          <a:xfrm>
            <a:off x="2036618" y="1633162"/>
            <a:ext cx="7282287" cy="5224838"/>
          </a:xfrm>
          <a:prstGeom prst="rect">
            <a:avLst/>
          </a:prstGeom>
        </p:spPr>
      </p:pic>
    </p:spTree>
    <p:extLst>
      <p:ext uri="{BB962C8B-B14F-4D97-AF65-F5344CB8AC3E}">
        <p14:creationId xmlns:p14="http://schemas.microsoft.com/office/powerpoint/2010/main" val="3309924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2B8C-6161-44AE-AC62-D42097DB0BFB}"/>
              </a:ext>
            </a:extLst>
          </p:cNvPr>
          <p:cNvSpPr>
            <a:spLocks noGrp="1"/>
          </p:cNvSpPr>
          <p:nvPr>
            <p:ph type="title"/>
          </p:nvPr>
        </p:nvSpPr>
        <p:spPr/>
        <p:txBody>
          <a:bodyPr>
            <a:normAutofit/>
          </a:bodyPr>
          <a:lstStyle/>
          <a:p>
            <a:r>
              <a:rPr lang="en-IN" sz="2800" b="1" i="0" dirty="0">
                <a:effectLst/>
                <a:latin typeface="+mn-lt"/>
              </a:rPr>
              <a:t>Situation questions</a:t>
            </a:r>
            <a:endParaRPr lang="en-IN" sz="2800" b="1" dirty="0">
              <a:latin typeface="+mn-lt"/>
            </a:endParaRPr>
          </a:p>
        </p:txBody>
      </p:sp>
      <p:sp>
        <p:nvSpPr>
          <p:cNvPr id="3" name="Content Placeholder 2">
            <a:extLst>
              <a:ext uri="{FF2B5EF4-FFF2-40B4-BE49-F238E27FC236}">
                <a16:creationId xmlns:a16="http://schemas.microsoft.com/office/drawing/2014/main" id="{DD08C0B9-D70B-48D3-ACFA-180CD42AD7D4}"/>
              </a:ext>
            </a:extLst>
          </p:cNvPr>
          <p:cNvSpPr>
            <a:spLocks noGrp="1"/>
          </p:cNvSpPr>
          <p:nvPr>
            <p:ph idx="1"/>
          </p:nvPr>
        </p:nvSpPr>
        <p:spPr>
          <a:xfrm>
            <a:off x="4909624" y="1825625"/>
            <a:ext cx="6444175" cy="4351338"/>
          </a:xfrm>
        </p:spPr>
        <p:txBody>
          <a:bodyPr>
            <a:normAutofit/>
          </a:bodyPr>
          <a:lstStyle/>
          <a:p>
            <a:pPr algn="l"/>
            <a:r>
              <a:rPr lang="en-US" sz="2000" b="0" dirty="0">
                <a:effectLst/>
              </a:rPr>
              <a:t>Situation questions should be asked at the beginning of a sales call once you’ve established rapport and the buyer is talking freely. These questions are meant to give you a sense for what the buyer is doing currently. Here are some examples…</a:t>
            </a:r>
          </a:p>
          <a:p>
            <a:pPr algn="l">
              <a:buFont typeface="+mj-lt"/>
              <a:buAutoNum type="arabicPeriod"/>
            </a:pPr>
            <a:r>
              <a:rPr lang="en-US" sz="2000" b="0" dirty="0">
                <a:effectLst/>
              </a:rPr>
              <a:t>“How are you training your sales staff currently?”</a:t>
            </a:r>
          </a:p>
          <a:p>
            <a:pPr algn="l">
              <a:buFont typeface="+mj-lt"/>
              <a:buAutoNum type="arabicPeriod"/>
            </a:pPr>
            <a:r>
              <a:rPr lang="en-US" sz="2000" b="0" dirty="0">
                <a:effectLst/>
              </a:rPr>
              <a:t>“How are you investing in the continued development of your sales team?”</a:t>
            </a:r>
          </a:p>
          <a:p>
            <a:pPr algn="l">
              <a:buFont typeface="+mj-lt"/>
              <a:buAutoNum type="arabicPeriod"/>
            </a:pPr>
            <a:r>
              <a:rPr lang="en-US" sz="2000" b="0" dirty="0">
                <a:effectLst/>
              </a:rPr>
              <a:t>“What sales training programs have your salespeople completed?”</a:t>
            </a:r>
          </a:p>
          <a:p>
            <a:pPr algn="l"/>
            <a:r>
              <a:rPr lang="en-US" sz="2000" b="0" dirty="0">
                <a:effectLst/>
              </a:rPr>
              <a:t>Questions of this nature get the buyer talking about what he has been and/or is doing relative to the services you are selling.</a:t>
            </a:r>
          </a:p>
          <a:p>
            <a:pPr marL="0" indent="0">
              <a:buNone/>
            </a:pPr>
            <a:endParaRPr lang="en-IN" sz="2000" dirty="0"/>
          </a:p>
        </p:txBody>
      </p:sp>
      <p:pic>
        <p:nvPicPr>
          <p:cNvPr id="4" name="Picture 3">
            <a:extLst>
              <a:ext uri="{FF2B5EF4-FFF2-40B4-BE49-F238E27FC236}">
                <a16:creationId xmlns:a16="http://schemas.microsoft.com/office/drawing/2014/main" id="{E0B64550-5E9A-4E65-AA86-FAC05EB7AAE0}"/>
              </a:ext>
            </a:extLst>
          </p:cNvPr>
          <p:cNvPicPr>
            <a:picLocks noChangeAspect="1"/>
          </p:cNvPicPr>
          <p:nvPr/>
        </p:nvPicPr>
        <p:blipFill>
          <a:blip r:embed="rId2"/>
          <a:stretch>
            <a:fillRect/>
          </a:stretch>
        </p:blipFill>
        <p:spPr>
          <a:xfrm>
            <a:off x="250580" y="3107261"/>
            <a:ext cx="4659044" cy="1788066"/>
          </a:xfrm>
          <a:prstGeom prst="rect">
            <a:avLst/>
          </a:prstGeom>
        </p:spPr>
      </p:pic>
    </p:spTree>
    <p:extLst>
      <p:ext uri="{BB962C8B-B14F-4D97-AF65-F5344CB8AC3E}">
        <p14:creationId xmlns:p14="http://schemas.microsoft.com/office/powerpoint/2010/main" val="4140220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EBB26-B385-4E60-A9AF-0E2FB03DF6FC}"/>
              </a:ext>
            </a:extLst>
          </p:cNvPr>
          <p:cNvSpPr>
            <a:spLocks noGrp="1"/>
          </p:cNvSpPr>
          <p:nvPr>
            <p:ph type="title"/>
          </p:nvPr>
        </p:nvSpPr>
        <p:spPr/>
        <p:txBody>
          <a:bodyPr>
            <a:normAutofit/>
          </a:bodyPr>
          <a:lstStyle/>
          <a:p>
            <a:r>
              <a:rPr lang="en-IN" sz="2800" b="1" i="0" dirty="0">
                <a:solidFill>
                  <a:srgbClr val="333333"/>
                </a:solidFill>
                <a:effectLst/>
                <a:latin typeface="+mn-lt"/>
              </a:rPr>
              <a:t>Problem questions</a:t>
            </a:r>
            <a:endParaRPr lang="en-IN" sz="2800" b="1" dirty="0">
              <a:latin typeface="+mn-lt"/>
            </a:endParaRPr>
          </a:p>
        </p:txBody>
      </p:sp>
      <p:sp>
        <p:nvSpPr>
          <p:cNvPr id="3" name="Content Placeholder 2">
            <a:extLst>
              <a:ext uri="{FF2B5EF4-FFF2-40B4-BE49-F238E27FC236}">
                <a16:creationId xmlns:a16="http://schemas.microsoft.com/office/drawing/2014/main" id="{881EAAF7-A363-4F85-BDE3-9C54DD87DAF1}"/>
              </a:ext>
            </a:extLst>
          </p:cNvPr>
          <p:cNvSpPr>
            <a:spLocks noGrp="1"/>
          </p:cNvSpPr>
          <p:nvPr>
            <p:ph idx="1"/>
          </p:nvPr>
        </p:nvSpPr>
        <p:spPr>
          <a:xfrm>
            <a:off x="838200" y="1938166"/>
            <a:ext cx="10706686" cy="4351338"/>
          </a:xfrm>
        </p:spPr>
        <p:txBody>
          <a:bodyPr>
            <a:normAutofit/>
          </a:bodyPr>
          <a:lstStyle/>
          <a:p>
            <a:pPr algn="l"/>
            <a:r>
              <a:rPr lang="en-US" sz="2000" b="0" dirty="0">
                <a:effectLst/>
              </a:rPr>
              <a:t>Problem questions come next and are designed to uncover “pain points” or problems the buyer is having. Following the Situation questions, here are some examples of Problem questions…</a:t>
            </a:r>
          </a:p>
          <a:p>
            <a:pPr algn="l">
              <a:buFont typeface="+mj-lt"/>
              <a:buAutoNum type="arabicPeriod"/>
            </a:pPr>
            <a:r>
              <a:rPr lang="en-US" sz="2000" b="0" dirty="0">
                <a:effectLst/>
              </a:rPr>
              <a:t>“What improvements have you seen in the performance of your salespeople after their training?”</a:t>
            </a:r>
          </a:p>
          <a:p>
            <a:pPr algn="l">
              <a:buFont typeface="+mj-lt"/>
              <a:buAutoNum type="arabicPeriod"/>
            </a:pPr>
            <a:r>
              <a:rPr lang="en-US" sz="2000" b="0" dirty="0">
                <a:effectLst/>
              </a:rPr>
              <a:t>“How well are you achieving your sales goals?”</a:t>
            </a:r>
          </a:p>
          <a:p>
            <a:pPr algn="l">
              <a:buFont typeface="+mj-lt"/>
              <a:buAutoNum type="arabicPeriod"/>
            </a:pPr>
            <a:r>
              <a:rPr lang="en-US" sz="2000" b="0" dirty="0">
                <a:effectLst/>
              </a:rPr>
              <a:t>“How consistent are the sales performance levels of your individual salespeople?”</a:t>
            </a:r>
          </a:p>
          <a:p>
            <a:pPr algn="l"/>
            <a:r>
              <a:rPr lang="en-US" sz="2000" b="0" dirty="0">
                <a:effectLst/>
              </a:rPr>
              <a:t>These questions will enable you to uncover what might be working and what’s not working. They help you determine what problems need to be solved and/or what pain the buyer is experiencing with his current situation.</a:t>
            </a:r>
          </a:p>
          <a:p>
            <a:pPr algn="l"/>
            <a:r>
              <a:rPr lang="en-US" sz="2000" b="0" dirty="0">
                <a:effectLst/>
              </a:rPr>
              <a:t>It is important for me to emphasize that I never suggest a salesperson sell something to a buyer unless it will truly add value and solve a real problem. If after asking a series of good Problem questions you aren’t able to uncover a problem, congratulate the buyer and move onto to a better sales opportunity.</a:t>
            </a:r>
          </a:p>
          <a:p>
            <a:pPr marL="0" indent="0">
              <a:buNone/>
            </a:pPr>
            <a:endParaRPr lang="en-IN" sz="2000" dirty="0"/>
          </a:p>
        </p:txBody>
      </p:sp>
    </p:spTree>
    <p:extLst>
      <p:ext uri="{BB962C8B-B14F-4D97-AF65-F5344CB8AC3E}">
        <p14:creationId xmlns:p14="http://schemas.microsoft.com/office/powerpoint/2010/main" val="377358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CA0CA-498E-41D3-83F1-7133FCC1B216}"/>
              </a:ext>
            </a:extLst>
          </p:cNvPr>
          <p:cNvSpPr>
            <a:spLocks noGrp="1"/>
          </p:cNvSpPr>
          <p:nvPr>
            <p:ph type="title"/>
          </p:nvPr>
        </p:nvSpPr>
        <p:spPr/>
        <p:txBody>
          <a:bodyPr>
            <a:normAutofit/>
          </a:bodyPr>
          <a:lstStyle/>
          <a:p>
            <a:r>
              <a:rPr lang="en-IN" sz="2800" b="1" i="0" dirty="0">
                <a:effectLst/>
                <a:latin typeface="+mn-lt"/>
              </a:rPr>
              <a:t>Implication questions</a:t>
            </a:r>
            <a:endParaRPr lang="en-IN" sz="2800" dirty="0">
              <a:latin typeface="+mn-lt"/>
            </a:endParaRPr>
          </a:p>
        </p:txBody>
      </p:sp>
      <p:sp>
        <p:nvSpPr>
          <p:cNvPr id="3" name="Content Placeholder 2">
            <a:extLst>
              <a:ext uri="{FF2B5EF4-FFF2-40B4-BE49-F238E27FC236}">
                <a16:creationId xmlns:a16="http://schemas.microsoft.com/office/drawing/2014/main" id="{3132920D-2572-4C34-B9DC-13990CEFF22B}"/>
              </a:ext>
            </a:extLst>
          </p:cNvPr>
          <p:cNvSpPr>
            <a:spLocks noGrp="1"/>
          </p:cNvSpPr>
          <p:nvPr>
            <p:ph idx="1"/>
          </p:nvPr>
        </p:nvSpPr>
        <p:spPr>
          <a:xfrm>
            <a:off x="450166" y="1825625"/>
            <a:ext cx="10903634" cy="4351338"/>
          </a:xfrm>
        </p:spPr>
        <p:txBody>
          <a:bodyPr>
            <a:normAutofit/>
          </a:bodyPr>
          <a:lstStyle/>
          <a:p>
            <a:pPr algn="l"/>
            <a:r>
              <a:rPr lang="en-US" sz="2000" b="0" dirty="0">
                <a:effectLst/>
              </a:rPr>
              <a:t>While Situation and Problem questions are common, Implication questions are somewhat unique. They are meant to transform the problems you discovered and bring to the surface the consequences or impact of those problems. Here are some examples of Implication questions…</a:t>
            </a:r>
          </a:p>
          <a:p>
            <a:pPr algn="l">
              <a:buFont typeface="+mj-lt"/>
              <a:buAutoNum type="arabicPeriod"/>
            </a:pPr>
            <a:r>
              <a:rPr lang="en-US" sz="2000" b="0" dirty="0">
                <a:effectLst/>
              </a:rPr>
              <a:t>“How has the lack of improvement in sales performance affected overall company performance and profitability?”</a:t>
            </a:r>
          </a:p>
          <a:p>
            <a:pPr algn="l">
              <a:buFont typeface="+mj-lt"/>
              <a:buAutoNum type="arabicPeriod"/>
            </a:pPr>
            <a:r>
              <a:rPr lang="en-US" sz="2000" b="0" dirty="0">
                <a:effectLst/>
              </a:rPr>
              <a:t>“What impact has the lower sales performance had on the morale and retention of your salespeople?’</a:t>
            </a:r>
          </a:p>
          <a:p>
            <a:pPr algn="l">
              <a:buFont typeface="+mj-lt"/>
              <a:buAutoNum type="arabicPeriod"/>
            </a:pPr>
            <a:r>
              <a:rPr lang="en-US" sz="2000" b="0" dirty="0">
                <a:effectLst/>
              </a:rPr>
              <a:t>“What impact has not meeting your sales goals had on you personally?”</a:t>
            </a:r>
          </a:p>
          <a:p>
            <a:pPr algn="l"/>
            <a:r>
              <a:rPr lang="en-US" sz="2000" b="0" dirty="0">
                <a:effectLst/>
              </a:rPr>
              <a:t>You can see Implication questions take the problem and make it real. It is best to prepare Implication questions ahead of time. In fact, I recommend you make a list of the 10 most relevant Implication questions associated with your product /service. Implication questions require you to think fast, so preparation will support your success.</a:t>
            </a:r>
          </a:p>
          <a:p>
            <a:pPr marL="0" indent="0">
              <a:buNone/>
            </a:pPr>
            <a:endParaRPr lang="en-IN" sz="2000" dirty="0"/>
          </a:p>
        </p:txBody>
      </p:sp>
    </p:spTree>
    <p:extLst>
      <p:ext uri="{BB962C8B-B14F-4D97-AF65-F5344CB8AC3E}">
        <p14:creationId xmlns:p14="http://schemas.microsoft.com/office/powerpoint/2010/main" val="1024313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200B-D33A-4273-8D35-E1B273B239EA}"/>
              </a:ext>
            </a:extLst>
          </p:cNvPr>
          <p:cNvSpPr>
            <a:spLocks noGrp="1"/>
          </p:cNvSpPr>
          <p:nvPr>
            <p:ph type="title"/>
          </p:nvPr>
        </p:nvSpPr>
        <p:spPr>
          <a:xfrm>
            <a:off x="1653363" y="365760"/>
            <a:ext cx="9367203" cy="1188720"/>
          </a:xfrm>
        </p:spPr>
        <p:txBody>
          <a:bodyPr>
            <a:normAutofit/>
          </a:bodyPr>
          <a:lstStyle/>
          <a:p>
            <a:endParaRPr lang="en-IN"/>
          </a:p>
        </p:txBody>
      </p:sp>
      <p:sp>
        <p:nvSpPr>
          <p:cNvPr id="8" name="Freeform: Shape 7">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D2E746-D3BF-42F2-8DEA-4FA4152776EB}"/>
              </a:ext>
            </a:extLst>
          </p:cNvPr>
          <p:cNvSpPr>
            <a:spLocks noGrp="1"/>
          </p:cNvSpPr>
          <p:nvPr>
            <p:ph idx="1"/>
          </p:nvPr>
        </p:nvSpPr>
        <p:spPr>
          <a:xfrm>
            <a:off x="1653363" y="2176272"/>
            <a:ext cx="9367204" cy="4041648"/>
          </a:xfrm>
        </p:spPr>
        <p:txBody>
          <a:bodyPr anchor="t">
            <a:normAutofit/>
          </a:bodyPr>
          <a:lstStyle/>
          <a:p>
            <a:pPr marL="0" indent="0">
              <a:buNone/>
            </a:pPr>
            <a:r>
              <a:rPr lang="en-US" sz="2400" b="0" i="0" dirty="0">
                <a:effectLst/>
              </a:rPr>
              <a:t>Being customer-focused help in understanding customers better and align offerings to create great value. You can not persuade consumers without knowing what they are looking for. Identifying and meeting customer needs should be the focal point of every business to build a solid customer base. </a:t>
            </a:r>
          </a:p>
          <a:p>
            <a:pPr marL="0" indent="0">
              <a:buNone/>
            </a:pPr>
            <a:endParaRPr lang="en-US" sz="2400" b="0" i="0" dirty="0">
              <a:effectLst/>
            </a:endParaRPr>
          </a:p>
          <a:p>
            <a:pPr marL="0" indent="0">
              <a:buNone/>
            </a:pPr>
            <a:r>
              <a:rPr lang="en-US" sz="2400" b="0" i="0" dirty="0">
                <a:effectLst/>
              </a:rPr>
              <a:t>Once you have a clear knowledge about the same, you can further use it to persuade your customers.</a:t>
            </a:r>
          </a:p>
          <a:p>
            <a:endParaRPr lang="en-IN" sz="2400" dirty="0"/>
          </a:p>
        </p:txBody>
      </p:sp>
    </p:spTree>
    <p:extLst>
      <p:ext uri="{BB962C8B-B14F-4D97-AF65-F5344CB8AC3E}">
        <p14:creationId xmlns:p14="http://schemas.microsoft.com/office/powerpoint/2010/main" val="3737007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80518-6578-4506-85AA-E581491771F7}"/>
              </a:ext>
            </a:extLst>
          </p:cNvPr>
          <p:cNvSpPr>
            <a:spLocks noGrp="1"/>
          </p:cNvSpPr>
          <p:nvPr>
            <p:ph type="title"/>
          </p:nvPr>
        </p:nvSpPr>
        <p:spPr/>
        <p:txBody>
          <a:bodyPr>
            <a:normAutofit/>
          </a:bodyPr>
          <a:lstStyle/>
          <a:p>
            <a:r>
              <a:rPr lang="en-IN" sz="2800" b="1" i="0" dirty="0">
                <a:solidFill>
                  <a:srgbClr val="333333"/>
                </a:solidFill>
                <a:effectLst/>
                <a:latin typeface="+mn-lt"/>
              </a:rPr>
              <a:t>Need-Payoff Questions</a:t>
            </a:r>
            <a:endParaRPr lang="en-IN" sz="2800" b="1" dirty="0">
              <a:latin typeface="+mn-lt"/>
            </a:endParaRPr>
          </a:p>
        </p:txBody>
      </p:sp>
      <p:sp>
        <p:nvSpPr>
          <p:cNvPr id="3" name="Content Placeholder 2">
            <a:extLst>
              <a:ext uri="{FF2B5EF4-FFF2-40B4-BE49-F238E27FC236}">
                <a16:creationId xmlns:a16="http://schemas.microsoft.com/office/drawing/2014/main" id="{B4BBEE13-45CD-479D-847E-AC0A4735B39C}"/>
              </a:ext>
            </a:extLst>
          </p:cNvPr>
          <p:cNvSpPr>
            <a:spLocks noGrp="1"/>
          </p:cNvSpPr>
          <p:nvPr>
            <p:ph idx="1"/>
          </p:nvPr>
        </p:nvSpPr>
        <p:spPr/>
        <p:txBody>
          <a:bodyPr>
            <a:normAutofit/>
          </a:bodyPr>
          <a:lstStyle/>
          <a:p>
            <a:pPr algn="l"/>
            <a:endParaRPr lang="en-US" sz="2000" b="0" dirty="0">
              <a:effectLst/>
            </a:endParaRPr>
          </a:p>
          <a:p>
            <a:pPr algn="l"/>
            <a:endParaRPr lang="en-US" sz="2000" dirty="0"/>
          </a:p>
          <a:p>
            <a:pPr algn="l"/>
            <a:r>
              <a:rPr lang="en-US" sz="2000" b="0" dirty="0">
                <a:effectLst/>
              </a:rPr>
              <a:t>Here are some examples…</a:t>
            </a:r>
          </a:p>
          <a:p>
            <a:pPr algn="l">
              <a:buFont typeface="+mj-lt"/>
              <a:buAutoNum type="arabicPeriod"/>
            </a:pPr>
            <a:r>
              <a:rPr lang="en-US" sz="2000" b="0" dirty="0">
                <a:effectLst/>
              </a:rPr>
              <a:t>“If you saw just a 10% increase in sales performance from your sales team, what impact will that have on profitability?”</a:t>
            </a:r>
          </a:p>
          <a:p>
            <a:pPr algn="l">
              <a:buFont typeface="+mj-lt"/>
              <a:buAutoNum type="arabicPeriod"/>
            </a:pPr>
            <a:r>
              <a:rPr lang="en-US" sz="2000" b="0" dirty="0">
                <a:effectLst/>
              </a:rPr>
              <a:t>“If your salespeople were more consistently achieving your sales commissions and bonuses, what impact would that have on salesperson retention?”</a:t>
            </a:r>
          </a:p>
          <a:p>
            <a:pPr algn="l">
              <a:buFont typeface="+mj-lt"/>
              <a:buAutoNum type="arabicPeriod"/>
            </a:pPr>
            <a:r>
              <a:rPr lang="en-US" sz="2000" b="0" dirty="0">
                <a:effectLst/>
              </a:rPr>
              <a:t>“If you didn’t have to invest so much time coaching your lesser performers, how could you use that extra time to benefit overall company performance?”</a:t>
            </a:r>
          </a:p>
          <a:p>
            <a:pPr algn="l"/>
            <a:r>
              <a:rPr lang="en-US" sz="2000" b="0" dirty="0">
                <a:effectLst/>
              </a:rPr>
              <a:t>In essence, Need-Payoff questions position to buyer to tell you how your product/service will benefit them, rather than you having to explain the benefits to the buyer. Wouldn’t it be great to have your buyer sell himself? That’s what Implication questions are designed to do.</a:t>
            </a:r>
          </a:p>
        </p:txBody>
      </p:sp>
    </p:spTree>
    <p:extLst>
      <p:ext uri="{BB962C8B-B14F-4D97-AF65-F5344CB8AC3E}">
        <p14:creationId xmlns:p14="http://schemas.microsoft.com/office/powerpoint/2010/main" val="21155265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2B96-E9B3-49E1-9CF2-F73735E5E3A0}"/>
              </a:ext>
            </a:extLst>
          </p:cNvPr>
          <p:cNvSpPr>
            <a:spLocks noGrp="1"/>
          </p:cNvSpPr>
          <p:nvPr>
            <p:ph type="title"/>
          </p:nvPr>
        </p:nvSpPr>
        <p:spPr/>
        <p:txBody>
          <a:bodyPr>
            <a:normAutofit/>
          </a:bodyPr>
          <a:lstStyle/>
          <a:p>
            <a:r>
              <a:rPr lang="en-US" sz="2800" dirty="0"/>
              <a:t>Listening</a:t>
            </a:r>
            <a:endParaRPr lang="en-IN" sz="2800" dirty="0"/>
          </a:p>
        </p:txBody>
      </p:sp>
      <p:sp>
        <p:nvSpPr>
          <p:cNvPr id="3" name="Content Placeholder 2">
            <a:extLst>
              <a:ext uri="{FF2B5EF4-FFF2-40B4-BE49-F238E27FC236}">
                <a16:creationId xmlns:a16="http://schemas.microsoft.com/office/drawing/2014/main" id="{B57DFAA0-31E3-49A5-A536-9B07D4CF85FD}"/>
              </a:ext>
            </a:extLst>
          </p:cNvPr>
          <p:cNvSpPr>
            <a:spLocks noGrp="1"/>
          </p:cNvSpPr>
          <p:nvPr>
            <p:ph idx="1"/>
          </p:nvPr>
        </p:nvSpPr>
        <p:spPr>
          <a:xfrm>
            <a:off x="6766560" y="1690688"/>
            <a:ext cx="5079609" cy="4351338"/>
          </a:xfrm>
        </p:spPr>
        <p:txBody>
          <a:bodyPr>
            <a:normAutofit/>
          </a:bodyPr>
          <a:lstStyle/>
          <a:p>
            <a:pPr marL="0" indent="0">
              <a:buNone/>
            </a:pPr>
            <a:endParaRPr lang="en-US" sz="2000" dirty="0"/>
          </a:p>
          <a:p>
            <a:pPr marL="0" indent="0">
              <a:buNone/>
            </a:pPr>
            <a:endParaRPr lang="en-US" sz="2000" dirty="0"/>
          </a:p>
          <a:p>
            <a:pPr marL="0" indent="0">
              <a:buNone/>
            </a:pPr>
            <a:endParaRPr lang="en-US" sz="2000" dirty="0"/>
          </a:p>
          <a:p>
            <a:pPr marL="0" indent="0">
              <a:buNone/>
            </a:pPr>
            <a:r>
              <a:rPr lang="en-US" sz="2000" dirty="0"/>
              <a:t>Listening is not the same as hearing. Hearing is a physical act while listening involves so much more—which is why mastering this skill is crucial to the success of all people, be they students or not. </a:t>
            </a:r>
          </a:p>
          <a:p>
            <a:pPr marL="0" indent="0">
              <a:buNone/>
            </a:pPr>
            <a:endParaRPr lang="en-US" sz="2000" dirty="0"/>
          </a:p>
          <a:p>
            <a:pPr marL="0" indent="0">
              <a:buNone/>
            </a:pPr>
            <a:r>
              <a:rPr lang="en-US" sz="2000" dirty="0"/>
              <a:t>Listening is following, understanding, and processing what one hears; it is hearing with a purpose</a:t>
            </a:r>
            <a:endParaRPr lang="en-IN" sz="2000" dirty="0"/>
          </a:p>
        </p:txBody>
      </p:sp>
      <p:pic>
        <p:nvPicPr>
          <p:cNvPr id="4" name="Picture 3">
            <a:extLst>
              <a:ext uri="{FF2B5EF4-FFF2-40B4-BE49-F238E27FC236}">
                <a16:creationId xmlns:a16="http://schemas.microsoft.com/office/drawing/2014/main" id="{7BD7113D-74CD-4C5F-8525-8BAFA4F4AFE7}"/>
              </a:ext>
            </a:extLst>
          </p:cNvPr>
          <p:cNvPicPr>
            <a:picLocks noChangeAspect="1"/>
          </p:cNvPicPr>
          <p:nvPr/>
        </p:nvPicPr>
        <p:blipFill>
          <a:blip r:embed="rId2"/>
          <a:stretch>
            <a:fillRect/>
          </a:stretch>
        </p:blipFill>
        <p:spPr>
          <a:xfrm>
            <a:off x="345831" y="2371682"/>
            <a:ext cx="5799973" cy="3624983"/>
          </a:xfrm>
          <a:prstGeom prst="rect">
            <a:avLst/>
          </a:prstGeom>
        </p:spPr>
      </p:pic>
    </p:spTree>
    <p:extLst>
      <p:ext uri="{BB962C8B-B14F-4D97-AF65-F5344CB8AC3E}">
        <p14:creationId xmlns:p14="http://schemas.microsoft.com/office/powerpoint/2010/main" val="3567061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2B96-E9B3-49E1-9CF2-F73735E5E3A0}"/>
              </a:ext>
            </a:extLst>
          </p:cNvPr>
          <p:cNvSpPr>
            <a:spLocks noGrp="1"/>
          </p:cNvSpPr>
          <p:nvPr>
            <p:ph type="title"/>
          </p:nvPr>
        </p:nvSpPr>
        <p:spPr>
          <a:xfrm>
            <a:off x="838200" y="344343"/>
            <a:ext cx="10515600" cy="1325563"/>
          </a:xfrm>
        </p:spPr>
        <p:txBody>
          <a:bodyPr>
            <a:normAutofit/>
          </a:bodyPr>
          <a:lstStyle/>
          <a:p>
            <a:r>
              <a:rPr lang="en-US" sz="2800" b="1" dirty="0"/>
              <a:t>Triple A Listening</a:t>
            </a:r>
            <a:endParaRPr lang="en-IN" sz="2800" b="1" dirty="0"/>
          </a:p>
        </p:txBody>
      </p:sp>
      <p:sp>
        <p:nvSpPr>
          <p:cNvPr id="3" name="Content Placeholder 2">
            <a:extLst>
              <a:ext uri="{FF2B5EF4-FFF2-40B4-BE49-F238E27FC236}">
                <a16:creationId xmlns:a16="http://schemas.microsoft.com/office/drawing/2014/main" id="{B57DFAA0-31E3-49A5-A536-9B07D4CF85FD}"/>
              </a:ext>
            </a:extLst>
          </p:cNvPr>
          <p:cNvSpPr>
            <a:spLocks noGrp="1"/>
          </p:cNvSpPr>
          <p:nvPr>
            <p:ph idx="1"/>
          </p:nvPr>
        </p:nvSpPr>
        <p:spPr>
          <a:xfrm>
            <a:off x="6330462" y="1986097"/>
            <a:ext cx="5346124" cy="4351338"/>
          </a:xfrm>
        </p:spPr>
        <p:txBody>
          <a:bodyPr>
            <a:normAutofit/>
          </a:bodyPr>
          <a:lstStyle/>
          <a:p>
            <a:pPr marL="0" indent="0">
              <a:buNone/>
            </a:pPr>
            <a:endParaRPr lang="en-US" sz="2000" b="1" dirty="0"/>
          </a:p>
          <a:p>
            <a:pPr marL="0" indent="0">
              <a:buNone/>
            </a:pPr>
            <a:r>
              <a:rPr lang="en-US" sz="2000" b="1" dirty="0"/>
              <a:t>Maintain a Constructive Attitude:</a:t>
            </a:r>
            <a:r>
              <a:rPr lang="en-US" sz="2000" dirty="0"/>
              <a:t> A positive attitude paves the way for open-mindedness. Refrain from making assumptions.</a:t>
            </a:r>
          </a:p>
          <a:p>
            <a:pPr marL="0" indent="0">
              <a:buNone/>
            </a:pPr>
            <a:r>
              <a:rPr lang="en-US" sz="2000" b="1" dirty="0"/>
              <a:t>Strive to Pay Attention:</a:t>
            </a:r>
            <a:r>
              <a:rPr lang="en-US" sz="2000" dirty="0"/>
              <a:t> When you actively listen, the words enter your short-term memory and are processed into ideas. Attentive listening assures that the ideas are processed. </a:t>
            </a:r>
          </a:p>
          <a:p>
            <a:pPr marL="0" indent="0">
              <a:buNone/>
            </a:pPr>
            <a:r>
              <a:rPr lang="en-US" sz="2000" b="1" dirty="0"/>
              <a:t>Cultivate a Capacity for Adjustment: </a:t>
            </a:r>
            <a:r>
              <a:rPr lang="en-US" sz="2000" dirty="0"/>
              <a:t>You need to be flexible enough to follow regardless of the direction it may take. </a:t>
            </a:r>
            <a:endParaRPr lang="en-IN" sz="2000" dirty="0"/>
          </a:p>
        </p:txBody>
      </p:sp>
      <p:pic>
        <p:nvPicPr>
          <p:cNvPr id="4" name="Picture 3">
            <a:extLst>
              <a:ext uri="{FF2B5EF4-FFF2-40B4-BE49-F238E27FC236}">
                <a16:creationId xmlns:a16="http://schemas.microsoft.com/office/drawing/2014/main" id="{1B366565-0232-4C5E-A533-60E2E3293240}"/>
              </a:ext>
            </a:extLst>
          </p:cNvPr>
          <p:cNvPicPr>
            <a:picLocks noChangeAspect="1"/>
          </p:cNvPicPr>
          <p:nvPr/>
        </p:nvPicPr>
        <p:blipFill>
          <a:blip r:embed="rId2"/>
          <a:stretch>
            <a:fillRect/>
          </a:stretch>
        </p:blipFill>
        <p:spPr>
          <a:xfrm>
            <a:off x="318467" y="2140842"/>
            <a:ext cx="5346126" cy="3720904"/>
          </a:xfrm>
          <a:prstGeom prst="rect">
            <a:avLst/>
          </a:prstGeom>
        </p:spPr>
      </p:pic>
    </p:spTree>
    <p:extLst>
      <p:ext uri="{BB962C8B-B14F-4D97-AF65-F5344CB8AC3E}">
        <p14:creationId xmlns:p14="http://schemas.microsoft.com/office/powerpoint/2010/main" val="694547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A156-4C12-40C4-9844-C11D1070A9E0}"/>
              </a:ext>
            </a:extLst>
          </p:cNvPr>
          <p:cNvSpPr>
            <a:spLocks noGrp="1"/>
          </p:cNvSpPr>
          <p:nvPr>
            <p:ph type="title"/>
          </p:nvPr>
        </p:nvSpPr>
        <p:spPr/>
        <p:txBody>
          <a:bodyPr>
            <a:normAutofit/>
          </a:bodyPr>
          <a:lstStyle/>
          <a:p>
            <a:r>
              <a:rPr lang="en-US" sz="2800" b="1" dirty="0"/>
              <a:t>The Ten Commandments of Good Listening</a:t>
            </a:r>
            <a:endParaRPr lang="en-IN" sz="2800" b="1" dirty="0"/>
          </a:p>
        </p:txBody>
      </p:sp>
      <p:sp>
        <p:nvSpPr>
          <p:cNvPr id="3" name="Content Placeholder 2">
            <a:extLst>
              <a:ext uri="{FF2B5EF4-FFF2-40B4-BE49-F238E27FC236}">
                <a16:creationId xmlns:a16="http://schemas.microsoft.com/office/drawing/2014/main" id="{6C125488-2E25-4C43-8BC9-717E01130818}"/>
              </a:ext>
            </a:extLst>
          </p:cNvPr>
          <p:cNvSpPr>
            <a:spLocks noGrp="1"/>
          </p:cNvSpPr>
          <p:nvPr>
            <p:ph idx="1"/>
          </p:nvPr>
        </p:nvSpPr>
        <p:spPr>
          <a:xfrm>
            <a:off x="6096000" y="1995982"/>
            <a:ext cx="5740791" cy="4351338"/>
          </a:xfrm>
        </p:spPr>
        <p:txBody>
          <a:bodyPr>
            <a:normAutofit/>
          </a:bodyPr>
          <a:lstStyle/>
          <a:p>
            <a:pPr marL="0" indent="0">
              <a:buNone/>
            </a:pPr>
            <a:r>
              <a:rPr lang="en-US" sz="2000" dirty="0"/>
              <a:t>1. Stop Talking…You cannot listen while you are talking. </a:t>
            </a:r>
          </a:p>
          <a:p>
            <a:pPr marL="0" indent="0">
              <a:buNone/>
            </a:pPr>
            <a:r>
              <a:rPr lang="en-US" sz="2000" dirty="0"/>
              <a:t>2. Put the Speaker at Ease…Help him/her feel he is free to talk. </a:t>
            </a:r>
          </a:p>
          <a:p>
            <a:pPr marL="0" indent="0">
              <a:buNone/>
            </a:pPr>
            <a:r>
              <a:rPr lang="en-US" sz="2000" dirty="0"/>
              <a:t>3. Make Eye Contact…Look and act interested. Don’t ignore him/her while he talks. Listen to understand rather than to reply. </a:t>
            </a:r>
          </a:p>
          <a:p>
            <a:pPr marL="0" indent="0">
              <a:buNone/>
            </a:pPr>
            <a:r>
              <a:rPr lang="en-US" sz="2000" dirty="0"/>
              <a:t>4. Remove Distractions…Don’t doodle, tap your foot, or shuffle papers. </a:t>
            </a:r>
          </a:p>
          <a:p>
            <a:pPr marL="0" indent="0">
              <a:buNone/>
            </a:pPr>
            <a:r>
              <a:rPr lang="en-US" sz="2000" dirty="0"/>
              <a:t>5. Empathize with Him/Her…Try to put yourself in his/her shoes to better see his point of view. </a:t>
            </a:r>
            <a:endParaRPr lang="en-IN" sz="2000" dirty="0"/>
          </a:p>
        </p:txBody>
      </p:sp>
      <p:pic>
        <p:nvPicPr>
          <p:cNvPr id="4" name="Picture 3">
            <a:extLst>
              <a:ext uri="{FF2B5EF4-FFF2-40B4-BE49-F238E27FC236}">
                <a16:creationId xmlns:a16="http://schemas.microsoft.com/office/drawing/2014/main" id="{2BEA230F-1B89-47BF-9ED0-CD0F936BB119}"/>
              </a:ext>
            </a:extLst>
          </p:cNvPr>
          <p:cNvPicPr>
            <a:picLocks noChangeAspect="1"/>
          </p:cNvPicPr>
          <p:nvPr/>
        </p:nvPicPr>
        <p:blipFill>
          <a:blip r:embed="rId2"/>
          <a:stretch>
            <a:fillRect/>
          </a:stretch>
        </p:blipFill>
        <p:spPr>
          <a:xfrm>
            <a:off x="355209" y="1378109"/>
            <a:ext cx="5274505" cy="5274505"/>
          </a:xfrm>
          <a:prstGeom prst="rect">
            <a:avLst/>
          </a:prstGeom>
        </p:spPr>
      </p:pic>
    </p:spTree>
    <p:extLst>
      <p:ext uri="{BB962C8B-B14F-4D97-AF65-F5344CB8AC3E}">
        <p14:creationId xmlns:p14="http://schemas.microsoft.com/office/powerpoint/2010/main" val="178548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A156-4C12-40C4-9844-C11D1070A9E0}"/>
              </a:ext>
            </a:extLst>
          </p:cNvPr>
          <p:cNvSpPr>
            <a:spLocks noGrp="1"/>
          </p:cNvSpPr>
          <p:nvPr>
            <p:ph type="title"/>
          </p:nvPr>
        </p:nvSpPr>
        <p:spPr/>
        <p:txBody>
          <a:bodyPr>
            <a:normAutofit/>
          </a:bodyPr>
          <a:lstStyle/>
          <a:p>
            <a:r>
              <a:rPr lang="en-US" sz="2800" b="1" dirty="0"/>
              <a:t>The Ten Commandments of Good Listening</a:t>
            </a:r>
            <a:endParaRPr lang="en-IN" sz="2800" b="1" dirty="0"/>
          </a:p>
        </p:txBody>
      </p:sp>
      <p:pic>
        <p:nvPicPr>
          <p:cNvPr id="4" name="Picture 3">
            <a:extLst>
              <a:ext uri="{FF2B5EF4-FFF2-40B4-BE49-F238E27FC236}">
                <a16:creationId xmlns:a16="http://schemas.microsoft.com/office/drawing/2014/main" id="{B123217D-00C4-4BE6-AFAF-36478D7E001F}"/>
              </a:ext>
            </a:extLst>
          </p:cNvPr>
          <p:cNvPicPr>
            <a:picLocks noChangeAspect="1"/>
          </p:cNvPicPr>
          <p:nvPr/>
        </p:nvPicPr>
        <p:blipFill>
          <a:blip r:embed="rId2"/>
          <a:stretch>
            <a:fillRect/>
          </a:stretch>
        </p:blipFill>
        <p:spPr>
          <a:xfrm>
            <a:off x="12970" y="1976231"/>
            <a:ext cx="6392120" cy="3960335"/>
          </a:xfrm>
          <a:prstGeom prst="rect">
            <a:avLst/>
          </a:prstGeom>
        </p:spPr>
      </p:pic>
      <p:sp>
        <p:nvSpPr>
          <p:cNvPr id="3" name="Content Placeholder 2">
            <a:extLst>
              <a:ext uri="{FF2B5EF4-FFF2-40B4-BE49-F238E27FC236}">
                <a16:creationId xmlns:a16="http://schemas.microsoft.com/office/drawing/2014/main" id="{6C125488-2E25-4C43-8BC9-717E01130818}"/>
              </a:ext>
            </a:extLst>
          </p:cNvPr>
          <p:cNvSpPr>
            <a:spLocks noGrp="1"/>
          </p:cNvSpPr>
          <p:nvPr>
            <p:ph idx="1"/>
          </p:nvPr>
        </p:nvSpPr>
        <p:spPr>
          <a:xfrm>
            <a:off x="5058508" y="1976231"/>
            <a:ext cx="6669258" cy="4351338"/>
          </a:xfrm>
        </p:spPr>
        <p:txBody>
          <a:bodyPr>
            <a:normAutofit/>
          </a:bodyPr>
          <a:lstStyle/>
          <a:p>
            <a:pPr marL="0" indent="0">
              <a:buNone/>
            </a:pPr>
            <a:r>
              <a:rPr lang="en-US" sz="2000" dirty="0"/>
              <a:t>6. Be Patient…Allow plenty of time, don’t interrupt, and don’t start for the door while he/she is talking. </a:t>
            </a:r>
          </a:p>
          <a:p>
            <a:pPr marL="0" indent="0">
              <a:buNone/>
            </a:pPr>
            <a:r>
              <a:rPr lang="en-US" sz="2000" dirty="0"/>
              <a:t>7. Hold Your Temper…An angry listener gets the wrong meaning from words. “He who angers you, conquers you.” </a:t>
            </a:r>
          </a:p>
          <a:p>
            <a:pPr marL="0" indent="0">
              <a:buNone/>
            </a:pPr>
            <a:r>
              <a:rPr lang="en-US" sz="2000" dirty="0"/>
              <a:t>8. Go Easy on Argument and Criticism…This puts him/her on the defensive. He or she may clam up or become angry. </a:t>
            </a:r>
          </a:p>
          <a:p>
            <a:pPr marL="0" indent="0">
              <a:buNone/>
            </a:pPr>
            <a:r>
              <a:rPr lang="en-US" sz="2000" dirty="0"/>
              <a:t>9. Ask Questions…This encourages him/her and shows that you are listening. It also helps develop further points. </a:t>
            </a:r>
          </a:p>
          <a:p>
            <a:pPr marL="0" indent="0">
              <a:buNone/>
            </a:pPr>
            <a:r>
              <a:rPr lang="en-US" sz="2000" dirty="0"/>
              <a:t>10. Stop Talking…This is the first and last commandment because all the others depend on it. You simply can’t actively listen while you are talking</a:t>
            </a:r>
            <a:endParaRPr lang="en-IN" sz="2000" dirty="0"/>
          </a:p>
        </p:txBody>
      </p:sp>
    </p:spTree>
    <p:extLst>
      <p:ext uri="{BB962C8B-B14F-4D97-AF65-F5344CB8AC3E}">
        <p14:creationId xmlns:p14="http://schemas.microsoft.com/office/powerpoint/2010/main" val="1715023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E62BEE-48EB-48A1-8627-2816DA1D2D8D}"/>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Summarize</a:t>
            </a:r>
          </a:p>
        </p:txBody>
      </p:sp>
      <p:pic>
        <p:nvPicPr>
          <p:cNvPr id="5" name="Content Placeholder 4" descr="Hourglass">
            <a:extLst>
              <a:ext uri="{FF2B5EF4-FFF2-40B4-BE49-F238E27FC236}">
                <a16:creationId xmlns:a16="http://schemas.microsoft.com/office/drawing/2014/main" id="{FBCCC000-BB25-488F-909C-A236FC71C0AB}"/>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167206" y="961812"/>
            <a:ext cx="4930987" cy="4930987"/>
          </a:xfrm>
          <a:prstGeom prst="rect">
            <a:avLst/>
          </a:prstGeom>
        </p:spPr>
      </p:pic>
    </p:spTree>
    <p:extLst>
      <p:ext uri="{BB962C8B-B14F-4D97-AF65-F5344CB8AC3E}">
        <p14:creationId xmlns:p14="http://schemas.microsoft.com/office/powerpoint/2010/main" val="337584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A740BC-A0AA-45E0-B899-2AE9C6FE11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13121" y="-2"/>
            <a:ext cx="6278879" cy="6858002"/>
          </a:xfrm>
          <a:custGeom>
            <a:avLst/>
            <a:gdLst>
              <a:gd name="connsiteX0" fmla="*/ 45572 w 6278879"/>
              <a:gd name="connsiteY0" fmla="*/ 0 h 6858002"/>
              <a:gd name="connsiteX1" fmla="*/ 6278879 w 6278879"/>
              <a:gd name="connsiteY1" fmla="*/ 0 h 6858002"/>
              <a:gd name="connsiteX2" fmla="*/ 6278879 w 6278879"/>
              <a:gd name="connsiteY2" fmla="*/ 6858002 h 6858002"/>
              <a:gd name="connsiteX3" fmla="*/ 3292308 w 6278879"/>
              <a:gd name="connsiteY3" fmla="*/ 6858002 h 6858002"/>
              <a:gd name="connsiteX4" fmla="*/ 3181526 w 6278879"/>
              <a:gd name="connsiteY4" fmla="*/ 6786982 h 6858002"/>
              <a:gd name="connsiteX5" fmla="*/ 0 w 6278879"/>
              <a:gd name="connsiteY5" fmla="*/ 803254 h 6858002"/>
              <a:gd name="connsiteX6" fmla="*/ 37255 w 6278879"/>
              <a:gd name="connsiteY6" fmla="*/ 6544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9" h="6858002">
                <a:moveTo>
                  <a:pt x="45572" y="0"/>
                </a:moveTo>
                <a:lnTo>
                  <a:pt x="6278879" y="0"/>
                </a:lnTo>
                <a:lnTo>
                  <a:pt x="6278879" y="6858002"/>
                </a:lnTo>
                <a:lnTo>
                  <a:pt x="3292308" y="6858002"/>
                </a:lnTo>
                <a:lnTo>
                  <a:pt x="3181526" y="6786982"/>
                </a:lnTo>
                <a:cubicBezTo>
                  <a:pt x="1262021" y="5490191"/>
                  <a:pt x="0" y="3294103"/>
                  <a:pt x="0" y="803254"/>
                </a:cubicBezTo>
                <a:cubicBezTo>
                  <a:pt x="0" y="554169"/>
                  <a:pt x="12620" y="308032"/>
                  <a:pt x="37255" y="65447"/>
                </a:cubicBez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A7BFA5-DB7D-4EDD-8F8A-3943478CF3AD}"/>
              </a:ext>
            </a:extLst>
          </p:cNvPr>
          <p:cNvSpPr>
            <a:spLocks noGrp="1"/>
          </p:cNvSpPr>
          <p:nvPr>
            <p:ph type="title"/>
          </p:nvPr>
        </p:nvSpPr>
        <p:spPr>
          <a:xfrm>
            <a:off x="763661" y="3009651"/>
            <a:ext cx="9013052" cy="1623312"/>
          </a:xfrm>
        </p:spPr>
        <p:txBody>
          <a:bodyPr anchor="b">
            <a:normAutofit/>
          </a:bodyPr>
          <a:lstStyle/>
          <a:p>
            <a:r>
              <a:rPr lang="en-US" sz="4000" b="1" dirty="0"/>
              <a:t>Thank You</a:t>
            </a:r>
            <a:endParaRPr lang="en-IN" sz="4000" b="1" dirty="0"/>
          </a:p>
        </p:txBody>
      </p:sp>
      <p:cxnSp>
        <p:nvCxnSpPr>
          <p:cNvPr id="10" name="Straight Arrow Connector 9">
            <a:extLst>
              <a:ext uri="{FF2B5EF4-FFF2-40B4-BE49-F238E27FC236}">
                <a16:creationId xmlns:a16="http://schemas.microsoft.com/office/drawing/2014/main" id="{B874EF51-C858-4BB9-97C3-D17755787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3661" y="2316480"/>
            <a:ext cx="82296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202680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5200B-D33A-4273-8D35-E1B273B239EA}"/>
              </a:ext>
            </a:extLst>
          </p:cNvPr>
          <p:cNvSpPr>
            <a:spLocks noGrp="1"/>
          </p:cNvSpPr>
          <p:nvPr>
            <p:ph type="title"/>
          </p:nvPr>
        </p:nvSpPr>
        <p:spPr>
          <a:xfrm>
            <a:off x="1653363" y="365760"/>
            <a:ext cx="9367203" cy="1188720"/>
          </a:xfrm>
        </p:spPr>
        <p:txBody>
          <a:bodyPr>
            <a:normAutofit/>
          </a:bodyPr>
          <a:lstStyle/>
          <a:p>
            <a:endParaRPr lang="en-IN"/>
          </a:p>
        </p:txBody>
      </p:sp>
      <p:sp>
        <p:nvSpPr>
          <p:cNvPr id="17" name="Freeform: Shape 16">
            <a:extLst>
              <a:ext uri="{FF2B5EF4-FFF2-40B4-BE49-F238E27FC236}">
                <a16:creationId xmlns:a16="http://schemas.microsoft.com/office/drawing/2014/main" id="{7CB4857B-ED7C-444D-9F04-2F885114A1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D18046FB-44EA-4FD8-A585-EA09A319B2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479F5F2B-8B58-4140-AE6A-51F6C67B18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75D2E746-D3BF-42F2-8DEA-4FA4152776EB}"/>
              </a:ext>
            </a:extLst>
          </p:cNvPr>
          <p:cNvSpPr>
            <a:spLocks noGrp="1"/>
          </p:cNvSpPr>
          <p:nvPr>
            <p:ph idx="1"/>
          </p:nvPr>
        </p:nvSpPr>
        <p:spPr>
          <a:xfrm>
            <a:off x="1653361" y="2253996"/>
            <a:ext cx="9838983" cy="4604004"/>
          </a:xfrm>
        </p:spPr>
        <p:txBody>
          <a:bodyPr anchor="t">
            <a:normAutofit lnSpcReduction="10000"/>
          </a:bodyPr>
          <a:lstStyle/>
          <a:p>
            <a:pPr marL="0" indent="0">
              <a:buNone/>
            </a:pPr>
            <a:r>
              <a:rPr lang="en-US" sz="2400" b="0" i="0" dirty="0">
                <a:effectLst/>
              </a:rPr>
              <a:t>The more you know about your customers, it helps you in positioning offerings around their needs: </a:t>
            </a:r>
          </a:p>
          <a:p>
            <a:pPr marL="0" indent="0">
              <a:buNone/>
            </a:pPr>
            <a:endParaRPr lang="en-US" sz="2400" b="0" i="0" dirty="0">
              <a:effectLst/>
            </a:endParaRPr>
          </a:p>
          <a:p>
            <a:pPr>
              <a:buFont typeface="Arial" panose="020B0604020202020204" pitchFamily="34" charset="0"/>
              <a:buChar char="•"/>
            </a:pPr>
            <a:r>
              <a:rPr lang="en-US" sz="2400" b="1" i="0" dirty="0">
                <a:effectLst/>
              </a:rPr>
              <a:t>Provide faster solutions </a:t>
            </a:r>
            <a:r>
              <a:rPr lang="en-US" sz="2400" b="0" i="0" dirty="0">
                <a:effectLst/>
              </a:rPr>
              <a:t>– One of the common things customers want is real time support. By identifying the needs of your customers, you can provide faster and effective support. </a:t>
            </a:r>
          </a:p>
          <a:p>
            <a:pPr>
              <a:buFont typeface="Arial" panose="020B0604020202020204" pitchFamily="34" charset="0"/>
              <a:buChar char="•"/>
            </a:pPr>
            <a:r>
              <a:rPr lang="en-US" sz="2400" b="1" i="0" dirty="0">
                <a:effectLst/>
              </a:rPr>
              <a:t>Improve your products &amp; services – </a:t>
            </a:r>
            <a:r>
              <a:rPr lang="en-US" sz="2400" b="0" i="0" dirty="0">
                <a:effectLst/>
              </a:rPr>
              <a:t>Customer research helps understand the motives behind the buying process. You can learn about the areas you are missing out and create an effective USP. The insights can be used to enhance the products or services to satisfy customer needs.</a:t>
            </a:r>
          </a:p>
          <a:p>
            <a:pPr>
              <a:buFont typeface="Arial" panose="020B0604020202020204" pitchFamily="34" charset="0"/>
              <a:buChar char="•"/>
            </a:pPr>
            <a:r>
              <a:rPr lang="en-US" sz="2400" b="1" i="0" dirty="0">
                <a:effectLst/>
              </a:rPr>
              <a:t>Reduce the number of support tickets – </a:t>
            </a:r>
            <a:r>
              <a:rPr lang="en-US" sz="2400" b="0" i="0" dirty="0">
                <a:effectLst/>
              </a:rPr>
              <a:t>Building the product and services considering the needs of the target customers ensures effective solutions to customer issues</a:t>
            </a:r>
          </a:p>
          <a:p>
            <a:endParaRPr lang="en-IN" sz="2400" dirty="0"/>
          </a:p>
        </p:txBody>
      </p:sp>
    </p:spTree>
    <p:extLst>
      <p:ext uri="{BB962C8B-B14F-4D97-AF65-F5344CB8AC3E}">
        <p14:creationId xmlns:p14="http://schemas.microsoft.com/office/powerpoint/2010/main" val="271434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A440A548-C0D4-4418-940E-EDC2F1D9A5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E708B267-8CD2-4684-A57B-9F10707692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D26278-41D3-4933-9A25-E1C955368A7C}"/>
              </a:ext>
            </a:extLst>
          </p:cNvPr>
          <p:cNvSpPr>
            <a:spLocks noGrp="1"/>
          </p:cNvSpPr>
          <p:nvPr>
            <p:ph type="title"/>
          </p:nvPr>
        </p:nvSpPr>
        <p:spPr>
          <a:xfrm>
            <a:off x="6617740" y="802955"/>
            <a:ext cx="4766330" cy="1454051"/>
          </a:xfrm>
        </p:spPr>
        <p:txBody>
          <a:bodyPr>
            <a:normAutofit/>
          </a:bodyPr>
          <a:lstStyle/>
          <a:p>
            <a:r>
              <a:rPr lang="en-US" sz="6000" b="1" dirty="0">
                <a:solidFill>
                  <a:schemeClr val="tx2"/>
                </a:solidFill>
              </a:rPr>
              <a:t>Agenda</a:t>
            </a:r>
            <a:endParaRPr lang="en-IN" sz="6000" b="1" dirty="0">
              <a:solidFill>
                <a:schemeClr val="tx2"/>
              </a:solidFill>
            </a:endParaRPr>
          </a:p>
        </p:txBody>
      </p:sp>
      <p:grpSp>
        <p:nvGrpSpPr>
          <p:cNvPr id="18" name="Group 17">
            <a:extLst>
              <a:ext uri="{FF2B5EF4-FFF2-40B4-BE49-F238E27FC236}">
                <a16:creationId xmlns:a16="http://schemas.microsoft.com/office/drawing/2014/main" id="{41E5AB36-9328-47E9-95AD-E38AC1C0E18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19" name="Freeform: Shape 18">
              <a:extLst>
                <a:ext uri="{FF2B5EF4-FFF2-40B4-BE49-F238E27FC236}">
                  <a16:creationId xmlns:a16="http://schemas.microsoft.com/office/drawing/2014/main" id="{4532450F-A219-4BF5-88FA-A47084237CE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5AC662-4000-411A-9E33-6A4B6C0FCB8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01D44A9-1D51-461B-A228-06F6C500B0B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Bullseye">
            <a:extLst>
              <a:ext uri="{FF2B5EF4-FFF2-40B4-BE49-F238E27FC236}">
                <a16:creationId xmlns:a16="http://schemas.microsoft.com/office/drawing/2014/main" id="{36552A6D-1E05-4CC9-83BA-AB1DCD654E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74437" y="1700784"/>
            <a:ext cx="3785616" cy="3785616"/>
          </a:xfrm>
          <a:prstGeom prst="rect">
            <a:avLst/>
          </a:prstGeom>
        </p:spPr>
      </p:pic>
      <p:sp>
        <p:nvSpPr>
          <p:cNvPr id="17" name="Content Placeholder 2">
            <a:extLst>
              <a:ext uri="{FF2B5EF4-FFF2-40B4-BE49-F238E27FC236}">
                <a16:creationId xmlns:a16="http://schemas.microsoft.com/office/drawing/2014/main" id="{444DA404-80D5-4336-B6AD-35E2E664843B}"/>
              </a:ext>
            </a:extLst>
          </p:cNvPr>
          <p:cNvSpPr>
            <a:spLocks noGrp="1"/>
          </p:cNvSpPr>
          <p:nvPr>
            <p:ph idx="1"/>
          </p:nvPr>
        </p:nvSpPr>
        <p:spPr>
          <a:xfrm>
            <a:off x="6522391" y="2826328"/>
            <a:ext cx="5238225" cy="2441527"/>
          </a:xfrm>
        </p:spPr>
        <p:txBody>
          <a:bodyPr>
            <a:normAutofit/>
          </a:bodyPr>
          <a:lstStyle/>
          <a:p>
            <a:r>
              <a:rPr lang="en-US" dirty="0"/>
              <a:t>Identify Customer Needs</a:t>
            </a:r>
          </a:p>
          <a:p>
            <a:r>
              <a:rPr lang="en-US" dirty="0"/>
              <a:t>Listening skills </a:t>
            </a:r>
          </a:p>
          <a:p>
            <a:r>
              <a:rPr lang="en-US" dirty="0"/>
              <a:t>SPIN Technique</a:t>
            </a:r>
          </a:p>
          <a:p>
            <a:r>
              <a:rPr lang="en-US" dirty="0"/>
              <a:t>Probing and questioning skills</a:t>
            </a:r>
            <a:endParaRPr lang="en-IN" dirty="0"/>
          </a:p>
        </p:txBody>
      </p:sp>
    </p:spTree>
    <p:extLst>
      <p:ext uri="{BB962C8B-B14F-4D97-AF65-F5344CB8AC3E}">
        <p14:creationId xmlns:p14="http://schemas.microsoft.com/office/powerpoint/2010/main" val="205702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7DCB-E208-472E-84C1-339C08E4E9A3}"/>
              </a:ext>
            </a:extLst>
          </p:cNvPr>
          <p:cNvSpPr>
            <a:spLocks noGrp="1"/>
          </p:cNvSpPr>
          <p:nvPr>
            <p:ph type="title"/>
          </p:nvPr>
        </p:nvSpPr>
        <p:spPr/>
        <p:txBody>
          <a:bodyPr>
            <a:normAutofit/>
          </a:bodyPr>
          <a:lstStyle/>
          <a:p>
            <a:r>
              <a:rPr lang="en-IN" sz="2800" b="1" i="0" dirty="0">
                <a:solidFill>
                  <a:srgbClr val="2E2E2E"/>
                </a:solidFill>
                <a:effectLst/>
                <a:latin typeface="+mn-lt"/>
              </a:rPr>
              <a:t>Types of customer needs</a:t>
            </a:r>
            <a:br>
              <a:rPr lang="en-IN" sz="2800" b="1" i="0" dirty="0">
                <a:solidFill>
                  <a:srgbClr val="2E2E2E"/>
                </a:solidFill>
                <a:effectLst/>
                <a:latin typeface="+mn-lt"/>
              </a:rPr>
            </a:br>
            <a:endParaRPr lang="en-IN" sz="2800" b="1" dirty="0">
              <a:latin typeface="+mn-lt"/>
            </a:endParaRPr>
          </a:p>
        </p:txBody>
      </p:sp>
      <p:sp>
        <p:nvSpPr>
          <p:cNvPr id="3" name="Content Placeholder 2">
            <a:extLst>
              <a:ext uri="{FF2B5EF4-FFF2-40B4-BE49-F238E27FC236}">
                <a16:creationId xmlns:a16="http://schemas.microsoft.com/office/drawing/2014/main" id="{AA93A26C-7B11-4233-86EA-968D2BD1AB32}"/>
              </a:ext>
            </a:extLst>
          </p:cNvPr>
          <p:cNvSpPr>
            <a:spLocks noGrp="1"/>
          </p:cNvSpPr>
          <p:nvPr>
            <p:ph idx="1"/>
          </p:nvPr>
        </p:nvSpPr>
        <p:spPr>
          <a:xfrm>
            <a:off x="1352837" y="5574621"/>
            <a:ext cx="8932985" cy="1197000"/>
          </a:xfrm>
        </p:spPr>
        <p:txBody>
          <a:bodyPr>
            <a:normAutofit/>
          </a:bodyPr>
          <a:lstStyle/>
          <a:p>
            <a:pPr marL="0" indent="0" algn="ctr">
              <a:buNone/>
            </a:pPr>
            <a:r>
              <a:rPr lang="en-US" sz="2000" b="0" i="0" dirty="0">
                <a:effectLst/>
              </a:rPr>
              <a:t>Customer needs can be classified on the basis of customers of the market demographics. However, customer needs can be bifurcated under two verticals.</a:t>
            </a:r>
            <a:endParaRPr lang="en-US" sz="2000" b="1" i="0" dirty="0">
              <a:effectLst/>
            </a:endParaRPr>
          </a:p>
          <a:p>
            <a:pPr marL="0" indent="0" algn="ctr">
              <a:buNone/>
            </a:pPr>
            <a:endParaRPr lang="en-IN" sz="2000" dirty="0"/>
          </a:p>
        </p:txBody>
      </p:sp>
      <p:pic>
        <p:nvPicPr>
          <p:cNvPr id="4" name="Picture 3">
            <a:extLst>
              <a:ext uri="{FF2B5EF4-FFF2-40B4-BE49-F238E27FC236}">
                <a16:creationId xmlns:a16="http://schemas.microsoft.com/office/drawing/2014/main" id="{B2D5287E-3CF4-4C04-BAEC-89F5098AD84A}"/>
              </a:ext>
            </a:extLst>
          </p:cNvPr>
          <p:cNvPicPr>
            <a:picLocks noChangeAspect="1"/>
          </p:cNvPicPr>
          <p:nvPr/>
        </p:nvPicPr>
        <p:blipFill>
          <a:blip r:embed="rId2"/>
          <a:stretch>
            <a:fillRect/>
          </a:stretch>
        </p:blipFill>
        <p:spPr>
          <a:xfrm>
            <a:off x="1629507" y="1690688"/>
            <a:ext cx="8379646" cy="3755370"/>
          </a:xfrm>
          <a:prstGeom prst="rect">
            <a:avLst/>
          </a:prstGeom>
        </p:spPr>
      </p:pic>
    </p:spTree>
    <p:extLst>
      <p:ext uri="{BB962C8B-B14F-4D97-AF65-F5344CB8AC3E}">
        <p14:creationId xmlns:p14="http://schemas.microsoft.com/office/powerpoint/2010/main" val="145108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7DCB-E208-472E-84C1-339C08E4E9A3}"/>
              </a:ext>
            </a:extLst>
          </p:cNvPr>
          <p:cNvSpPr>
            <a:spLocks noGrp="1"/>
          </p:cNvSpPr>
          <p:nvPr>
            <p:ph type="title"/>
          </p:nvPr>
        </p:nvSpPr>
        <p:spPr/>
        <p:txBody>
          <a:bodyPr>
            <a:normAutofit/>
          </a:bodyPr>
          <a:lstStyle/>
          <a:p>
            <a:r>
              <a:rPr lang="en-IN" sz="2800" b="1" i="0" dirty="0">
                <a:solidFill>
                  <a:srgbClr val="2F343B"/>
                </a:solidFill>
                <a:effectLst/>
                <a:latin typeface="+mn-lt"/>
              </a:rPr>
              <a:t>Product needs</a:t>
            </a:r>
            <a:br>
              <a:rPr lang="en-IN" sz="2800" b="1" i="0" dirty="0">
                <a:solidFill>
                  <a:srgbClr val="2F343B"/>
                </a:solidFill>
                <a:effectLst/>
                <a:latin typeface="+mn-lt"/>
              </a:rPr>
            </a:br>
            <a:endParaRPr lang="en-IN" sz="2800" b="1" dirty="0">
              <a:latin typeface="+mn-lt"/>
            </a:endParaRPr>
          </a:p>
        </p:txBody>
      </p:sp>
      <p:sp>
        <p:nvSpPr>
          <p:cNvPr id="3" name="Content Placeholder 2">
            <a:extLst>
              <a:ext uri="{FF2B5EF4-FFF2-40B4-BE49-F238E27FC236}">
                <a16:creationId xmlns:a16="http://schemas.microsoft.com/office/drawing/2014/main" id="{AA93A26C-7B11-4233-86EA-968D2BD1AB32}"/>
              </a:ext>
            </a:extLst>
          </p:cNvPr>
          <p:cNvSpPr>
            <a:spLocks noGrp="1"/>
          </p:cNvSpPr>
          <p:nvPr>
            <p:ph idx="1"/>
          </p:nvPr>
        </p:nvSpPr>
        <p:spPr>
          <a:xfrm>
            <a:off x="5655211" y="1924098"/>
            <a:ext cx="6205025" cy="4351338"/>
          </a:xfrm>
        </p:spPr>
        <p:txBody>
          <a:bodyPr>
            <a:normAutofit/>
          </a:bodyPr>
          <a:lstStyle/>
          <a:p>
            <a:pPr algn="l"/>
            <a:r>
              <a:rPr lang="en-US" sz="2000" b="0" i="0" dirty="0">
                <a:solidFill>
                  <a:srgbClr val="2E2E2E"/>
                </a:solidFill>
                <a:effectLst/>
              </a:rPr>
              <a:t>Product requirements are associated with and around the product. If your product matches your customer needs, they become your potential buyers and vice-versa. The main attributes of product needs can be: </a:t>
            </a:r>
          </a:p>
          <a:p>
            <a:pPr algn="l">
              <a:buFont typeface="Arial" panose="020B0604020202020204" pitchFamily="34" charset="0"/>
              <a:buChar char="•"/>
            </a:pPr>
            <a:r>
              <a:rPr lang="en-US" sz="2000" b="1" i="0" dirty="0">
                <a:solidFill>
                  <a:srgbClr val="333333"/>
                </a:solidFill>
                <a:effectLst/>
              </a:rPr>
              <a:t>Price </a:t>
            </a:r>
            <a:r>
              <a:rPr lang="en-US" sz="2000" b="0" i="0" dirty="0">
                <a:solidFill>
                  <a:srgbClr val="333333"/>
                </a:solidFill>
                <a:effectLst/>
              </a:rPr>
              <a:t>– Customers generally set their budgets for any product purchase.</a:t>
            </a:r>
          </a:p>
          <a:p>
            <a:pPr algn="l">
              <a:buFont typeface="Arial" panose="020B0604020202020204" pitchFamily="34" charset="0"/>
              <a:buChar char="•"/>
            </a:pPr>
            <a:r>
              <a:rPr lang="en-US" sz="2000" b="1" i="0" dirty="0">
                <a:solidFill>
                  <a:srgbClr val="333333"/>
                </a:solidFill>
                <a:effectLst/>
              </a:rPr>
              <a:t>Features </a:t>
            </a:r>
            <a:r>
              <a:rPr lang="en-US" sz="2000" b="0" i="0" dirty="0">
                <a:solidFill>
                  <a:srgbClr val="333333"/>
                </a:solidFill>
                <a:effectLst/>
              </a:rPr>
              <a:t>– Customers look for features that would solve their problem and reliability in functioning while using the product.</a:t>
            </a:r>
          </a:p>
          <a:p>
            <a:pPr algn="l">
              <a:buFont typeface="Arial" panose="020B0604020202020204" pitchFamily="34" charset="0"/>
              <a:buChar char="•"/>
            </a:pPr>
            <a:r>
              <a:rPr lang="en-US" sz="2000" b="1" i="0" dirty="0">
                <a:solidFill>
                  <a:srgbClr val="333333"/>
                </a:solidFill>
                <a:effectLst/>
              </a:rPr>
              <a:t>Effectiveness </a:t>
            </a:r>
            <a:r>
              <a:rPr lang="en-US" sz="2000" b="0" i="0" dirty="0">
                <a:solidFill>
                  <a:srgbClr val="333333"/>
                </a:solidFill>
                <a:effectLst/>
              </a:rPr>
              <a:t>– The product should be effective in streamlining the process to save time.</a:t>
            </a:r>
          </a:p>
          <a:p>
            <a:pPr marL="0" indent="0">
              <a:buNone/>
            </a:pPr>
            <a:endParaRPr lang="en-IN" sz="2000" dirty="0"/>
          </a:p>
        </p:txBody>
      </p:sp>
      <p:pic>
        <p:nvPicPr>
          <p:cNvPr id="4" name="Picture 3">
            <a:extLst>
              <a:ext uri="{FF2B5EF4-FFF2-40B4-BE49-F238E27FC236}">
                <a16:creationId xmlns:a16="http://schemas.microsoft.com/office/drawing/2014/main" id="{B192002E-2157-4A23-BCA5-58C9BBBB335D}"/>
              </a:ext>
            </a:extLst>
          </p:cNvPr>
          <p:cNvPicPr>
            <a:picLocks noChangeAspect="1"/>
          </p:cNvPicPr>
          <p:nvPr/>
        </p:nvPicPr>
        <p:blipFill>
          <a:blip r:embed="rId2"/>
          <a:stretch>
            <a:fillRect/>
          </a:stretch>
        </p:blipFill>
        <p:spPr>
          <a:xfrm>
            <a:off x="141117" y="2152834"/>
            <a:ext cx="5332661" cy="3437962"/>
          </a:xfrm>
          <a:prstGeom prst="rect">
            <a:avLst/>
          </a:prstGeom>
        </p:spPr>
      </p:pic>
    </p:spTree>
    <p:extLst>
      <p:ext uri="{BB962C8B-B14F-4D97-AF65-F5344CB8AC3E}">
        <p14:creationId xmlns:p14="http://schemas.microsoft.com/office/powerpoint/2010/main" val="3506979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F0B0A-A047-4949-887D-0F1FD2CC8713}"/>
              </a:ext>
            </a:extLst>
          </p:cNvPr>
          <p:cNvSpPr>
            <a:spLocks noGrp="1"/>
          </p:cNvSpPr>
          <p:nvPr>
            <p:ph type="title"/>
          </p:nvPr>
        </p:nvSpPr>
        <p:spPr/>
        <p:txBody>
          <a:bodyPr>
            <a:normAutofit/>
          </a:bodyPr>
          <a:lstStyle/>
          <a:p>
            <a:r>
              <a:rPr lang="en-IN" sz="2800" b="1" i="0" dirty="0">
                <a:effectLst/>
                <a:latin typeface="+mn-lt"/>
              </a:rPr>
              <a:t>Service Needs</a:t>
            </a:r>
            <a:br>
              <a:rPr lang="en-IN" sz="2800" b="1" i="0" dirty="0">
                <a:effectLst/>
                <a:latin typeface="+mn-lt"/>
              </a:rPr>
            </a:br>
            <a:endParaRPr lang="en-IN" sz="2800" b="1" dirty="0">
              <a:latin typeface="+mn-lt"/>
            </a:endParaRPr>
          </a:p>
        </p:txBody>
      </p:sp>
      <p:sp>
        <p:nvSpPr>
          <p:cNvPr id="3" name="Content Placeholder 2">
            <a:extLst>
              <a:ext uri="{FF2B5EF4-FFF2-40B4-BE49-F238E27FC236}">
                <a16:creationId xmlns:a16="http://schemas.microsoft.com/office/drawing/2014/main" id="{11F23BF4-F3FF-46FF-8F9E-9538303A0E34}"/>
              </a:ext>
            </a:extLst>
          </p:cNvPr>
          <p:cNvSpPr>
            <a:spLocks noGrp="1"/>
          </p:cNvSpPr>
          <p:nvPr>
            <p:ph idx="1"/>
          </p:nvPr>
        </p:nvSpPr>
        <p:spPr>
          <a:xfrm>
            <a:off x="5922498" y="1825625"/>
            <a:ext cx="5431302" cy="4351338"/>
          </a:xfrm>
        </p:spPr>
        <p:txBody>
          <a:bodyPr>
            <a:normAutofit lnSpcReduction="10000"/>
          </a:bodyPr>
          <a:lstStyle/>
          <a:p>
            <a:pPr algn="l"/>
            <a:r>
              <a:rPr lang="en-US" sz="2000" b="0" i="0" dirty="0">
                <a:effectLst/>
              </a:rPr>
              <a:t>Service needs refer to the emotional needs of the customers. Being able to quench the customer service needs, can give your business a competitive edge and set good example for other brands to follow. The key attributes of good service can be:</a:t>
            </a:r>
          </a:p>
          <a:p>
            <a:pPr algn="l">
              <a:buFont typeface="Arial" panose="020B0604020202020204" pitchFamily="34" charset="0"/>
              <a:buChar char="•"/>
            </a:pPr>
            <a:r>
              <a:rPr lang="en-US" sz="2000" b="1" i="0" dirty="0">
                <a:effectLst/>
              </a:rPr>
              <a:t>Empathy</a:t>
            </a:r>
            <a:r>
              <a:rPr lang="en-US" sz="2000" b="0" i="0" dirty="0">
                <a:effectLst/>
              </a:rPr>
              <a:t> – Customers stick to brands that serve them with an empathetic attitude. </a:t>
            </a:r>
          </a:p>
          <a:p>
            <a:pPr algn="l">
              <a:buFont typeface="Arial" panose="020B0604020202020204" pitchFamily="34" charset="0"/>
              <a:buChar char="•"/>
            </a:pPr>
            <a:r>
              <a:rPr lang="en-US" sz="2000" b="1" i="0" dirty="0">
                <a:effectLst/>
              </a:rPr>
              <a:t>Clarity</a:t>
            </a:r>
            <a:r>
              <a:rPr lang="en-US" sz="2000" b="0" i="0" dirty="0">
                <a:effectLst/>
              </a:rPr>
              <a:t>– Customers look for transparent information from the brand related to pricing, refund policy, etc.</a:t>
            </a:r>
          </a:p>
          <a:p>
            <a:pPr algn="l">
              <a:buFont typeface="Arial" panose="020B0604020202020204" pitchFamily="34" charset="0"/>
              <a:buChar char="•"/>
            </a:pPr>
            <a:r>
              <a:rPr lang="en-US" sz="2000" b="1" i="0" dirty="0">
                <a:effectLst/>
              </a:rPr>
              <a:t>Information – </a:t>
            </a:r>
            <a:r>
              <a:rPr lang="en-US" sz="2000" b="0" i="0" dirty="0">
                <a:effectLst/>
              </a:rPr>
              <a:t>Customers need information from the point of interaction until the end. Build FAQ pages, Knowledgebase, how-to videos to educate the customers</a:t>
            </a:r>
          </a:p>
          <a:p>
            <a:pPr marL="0" indent="0">
              <a:buNone/>
            </a:pPr>
            <a:endParaRPr lang="en-IN" sz="2000" dirty="0"/>
          </a:p>
        </p:txBody>
      </p:sp>
      <p:pic>
        <p:nvPicPr>
          <p:cNvPr id="4" name="Picture 3">
            <a:extLst>
              <a:ext uri="{FF2B5EF4-FFF2-40B4-BE49-F238E27FC236}">
                <a16:creationId xmlns:a16="http://schemas.microsoft.com/office/drawing/2014/main" id="{7A7D1F67-B791-466D-AAC3-3BD3B4CD9ED5}"/>
              </a:ext>
            </a:extLst>
          </p:cNvPr>
          <p:cNvPicPr>
            <a:picLocks noChangeAspect="1"/>
          </p:cNvPicPr>
          <p:nvPr/>
        </p:nvPicPr>
        <p:blipFill>
          <a:blip r:embed="rId2"/>
          <a:stretch>
            <a:fillRect/>
          </a:stretch>
        </p:blipFill>
        <p:spPr>
          <a:xfrm>
            <a:off x="346710" y="2194560"/>
            <a:ext cx="5410675" cy="3841579"/>
          </a:xfrm>
          <a:prstGeom prst="rect">
            <a:avLst/>
          </a:prstGeom>
        </p:spPr>
      </p:pic>
    </p:spTree>
    <p:extLst>
      <p:ext uri="{BB962C8B-B14F-4D97-AF65-F5344CB8AC3E}">
        <p14:creationId xmlns:p14="http://schemas.microsoft.com/office/powerpoint/2010/main" val="4082026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E69C-6354-4BA1-81D0-9B7AF7958527}"/>
              </a:ext>
            </a:extLst>
          </p:cNvPr>
          <p:cNvSpPr>
            <a:spLocks noGrp="1"/>
          </p:cNvSpPr>
          <p:nvPr>
            <p:ph type="title"/>
          </p:nvPr>
        </p:nvSpPr>
        <p:spPr/>
        <p:txBody>
          <a:bodyPr>
            <a:normAutofit/>
          </a:bodyPr>
          <a:lstStyle/>
          <a:p>
            <a:r>
              <a:rPr lang="en-US" sz="2800" b="0" i="0" dirty="0">
                <a:effectLst/>
                <a:latin typeface="+mn-lt"/>
              </a:rPr>
              <a:t>Why are Questions So Important?</a:t>
            </a:r>
            <a:br>
              <a:rPr lang="en-US" sz="2800" b="0" i="0" dirty="0">
                <a:effectLst/>
                <a:latin typeface="+mn-lt"/>
              </a:rPr>
            </a:br>
            <a:endParaRPr lang="en-IN" sz="2800" dirty="0">
              <a:latin typeface="+mn-lt"/>
            </a:endParaRPr>
          </a:p>
        </p:txBody>
      </p:sp>
      <p:sp>
        <p:nvSpPr>
          <p:cNvPr id="3" name="Content Placeholder 2">
            <a:extLst>
              <a:ext uri="{FF2B5EF4-FFF2-40B4-BE49-F238E27FC236}">
                <a16:creationId xmlns:a16="http://schemas.microsoft.com/office/drawing/2014/main" id="{42DB8B6E-0B1D-4667-A68F-7274ED24AFFF}"/>
              </a:ext>
            </a:extLst>
          </p:cNvPr>
          <p:cNvSpPr>
            <a:spLocks noGrp="1"/>
          </p:cNvSpPr>
          <p:nvPr>
            <p:ph idx="1"/>
          </p:nvPr>
        </p:nvSpPr>
        <p:spPr>
          <a:xfrm>
            <a:off x="1625990" y="4811149"/>
            <a:ext cx="8615289" cy="1436151"/>
          </a:xfrm>
        </p:spPr>
        <p:txBody>
          <a:bodyPr>
            <a:normAutofit/>
          </a:bodyPr>
          <a:lstStyle/>
          <a:p>
            <a:pPr marL="0" indent="0" algn="ctr">
              <a:buNone/>
            </a:pPr>
            <a:r>
              <a:rPr lang="en-US" sz="2000" b="0" i="0" dirty="0">
                <a:solidFill>
                  <a:srgbClr val="000000"/>
                </a:solidFill>
                <a:effectLst/>
              </a:rPr>
              <a:t>The best kind of salesperson is the problem solver, and we have to ask great questions and take the time to listen so that we can decide how best to help identify a prospect’s needs and the best solution.</a:t>
            </a:r>
            <a:endParaRPr lang="en-IN" sz="2000" dirty="0"/>
          </a:p>
        </p:txBody>
      </p:sp>
      <p:pic>
        <p:nvPicPr>
          <p:cNvPr id="4" name="Picture 3">
            <a:extLst>
              <a:ext uri="{FF2B5EF4-FFF2-40B4-BE49-F238E27FC236}">
                <a16:creationId xmlns:a16="http://schemas.microsoft.com/office/drawing/2014/main" id="{2C4CF404-6F8D-4A38-921C-158CB6CC8E59}"/>
              </a:ext>
            </a:extLst>
          </p:cNvPr>
          <p:cNvPicPr>
            <a:picLocks noChangeAspect="1"/>
          </p:cNvPicPr>
          <p:nvPr/>
        </p:nvPicPr>
        <p:blipFill>
          <a:blip r:embed="rId2"/>
          <a:stretch>
            <a:fillRect/>
          </a:stretch>
        </p:blipFill>
        <p:spPr>
          <a:xfrm>
            <a:off x="3238500" y="1477399"/>
            <a:ext cx="5715000" cy="3333750"/>
          </a:xfrm>
          <a:prstGeom prst="rect">
            <a:avLst/>
          </a:prstGeom>
        </p:spPr>
      </p:pic>
    </p:spTree>
    <p:extLst>
      <p:ext uri="{BB962C8B-B14F-4D97-AF65-F5344CB8AC3E}">
        <p14:creationId xmlns:p14="http://schemas.microsoft.com/office/powerpoint/2010/main" val="117311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EE69C-6354-4BA1-81D0-9B7AF7958527}"/>
              </a:ext>
            </a:extLst>
          </p:cNvPr>
          <p:cNvSpPr>
            <a:spLocks noGrp="1"/>
          </p:cNvSpPr>
          <p:nvPr>
            <p:ph type="title"/>
          </p:nvPr>
        </p:nvSpPr>
        <p:spPr/>
        <p:txBody>
          <a:bodyPr/>
          <a:lstStyle/>
          <a:p>
            <a:pPr algn="l"/>
            <a:r>
              <a:rPr lang="en-IN" b="0" i="0" dirty="0">
                <a:solidFill>
                  <a:srgbClr val="004899"/>
                </a:solidFill>
                <a:effectLst/>
                <a:latin typeface="museo-slab"/>
              </a:rPr>
              <a:t>Great questioning techniques…</a:t>
            </a:r>
          </a:p>
        </p:txBody>
      </p:sp>
      <p:sp>
        <p:nvSpPr>
          <p:cNvPr id="10" name="TextBox 9">
            <a:extLst>
              <a:ext uri="{FF2B5EF4-FFF2-40B4-BE49-F238E27FC236}">
                <a16:creationId xmlns:a16="http://schemas.microsoft.com/office/drawing/2014/main" id="{26BD6966-0BC2-4EF8-993D-04AA054A7D26}"/>
              </a:ext>
            </a:extLst>
          </p:cNvPr>
          <p:cNvSpPr txBox="1"/>
          <p:nvPr/>
        </p:nvSpPr>
        <p:spPr>
          <a:xfrm>
            <a:off x="689317" y="2305615"/>
            <a:ext cx="10363200" cy="2246769"/>
          </a:xfrm>
          <a:prstGeom prst="rect">
            <a:avLst/>
          </a:prstGeom>
          <a:noFill/>
        </p:spPr>
        <p:txBody>
          <a:bodyPr wrap="square" rtlCol="0">
            <a:spAutoFit/>
          </a:bodyPr>
          <a:lstStyle/>
          <a:p>
            <a:pPr algn="l">
              <a:buFont typeface="Arial" panose="020B0604020202020204" pitchFamily="34" charset="0"/>
              <a:buChar char="•"/>
            </a:pPr>
            <a:r>
              <a:rPr lang="en-US" sz="2000" b="0" i="0" dirty="0">
                <a:solidFill>
                  <a:srgbClr val="000000"/>
                </a:solidFill>
                <a:effectLst/>
              </a:rPr>
              <a:t> Establish the prospect’s objectives, goals and thought processes</a:t>
            </a:r>
          </a:p>
          <a:p>
            <a:pPr algn="l">
              <a:buFont typeface="Arial" panose="020B0604020202020204" pitchFamily="34" charset="0"/>
              <a:buChar char="•"/>
            </a:pPr>
            <a:r>
              <a:rPr lang="en-US" sz="2000" b="0" i="0" dirty="0">
                <a:solidFill>
                  <a:srgbClr val="000000"/>
                </a:solidFill>
                <a:effectLst/>
              </a:rPr>
              <a:t> Are successful in maintaining a 30%-70% balance in sales discussions</a:t>
            </a:r>
          </a:p>
          <a:p>
            <a:pPr algn="l">
              <a:buFont typeface="Arial" panose="020B0604020202020204" pitchFamily="34" charset="0"/>
              <a:buChar char="•"/>
            </a:pPr>
            <a:r>
              <a:rPr lang="en-US" sz="2000" b="0" i="0" dirty="0">
                <a:solidFill>
                  <a:srgbClr val="000000"/>
                </a:solidFill>
                <a:effectLst/>
              </a:rPr>
              <a:t> Help you maintain control of the sales meeting</a:t>
            </a:r>
          </a:p>
          <a:p>
            <a:pPr algn="l">
              <a:buFont typeface="Arial" panose="020B0604020202020204" pitchFamily="34" charset="0"/>
              <a:buChar char="•"/>
            </a:pPr>
            <a:r>
              <a:rPr lang="en-US" sz="2000" b="0" i="0" dirty="0">
                <a:solidFill>
                  <a:srgbClr val="000000"/>
                </a:solidFill>
                <a:effectLst/>
              </a:rPr>
              <a:t> Encourage or prompt buying signals</a:t>
            </a:r>
          </a:p>
          <a:p>
            <a:pPr algn="l">
              <a:buFont typeface="Arial" panose="020B0604020202020204" pitchFamily="34" charset="0"/>
              <a:buChar char="•"/>
            </a:pPr>
            <a:r>
              <a:rPr lang="en-US" sz="2000" b="0" i="0" dirty="0">
                <a:solidFill>
                  <a:srgbClr val="000000"/>
                </a:solidFill>
                <a:effectLst/>
              </a:rPr>
              <a:t> Assist in handling and overcoming objections</a:t>
            </a:r>
          </a:p>
          <a:p>
            <a:pPr algn="l">
              <a:buFont typeface="Arial" panose="020B0604020202020204" pitchFamily="34" charset="0"/>
              <a:buChar char="•"/>
            </a:pPr>
            <a:r>
              <a:rPr lang="en-US" sz="2000" b="0" i="0" dirty="0">
                <a:solidFill>
                  <a:srgbClr val="000000"/>
                </a:solidFill>
                <a:effectLst/>
              </a:rPr>
              <a:t> Help in closing the sale</a:t>
            </a:r>
          </a:p>
          <a:p>
            <a:endParaRPr lang="en-IN" sz="2000" dirty="0"/>
          </a:p>
        </p:txBody>
      </p:sp>
      <p:sp>
        <p:nvSpPr>
          <p:cNvPr id="24" name="TextBox 23">
            <a:extLst>
              <a:ext uri="{FF2B5EF4-FFF2-40B4-BE49-F238E27FC236}">
                <a16:creationId xmlns:a16="http://schemas.microsoft.com/office/drawing/2014/main" id="{432B6558-199A-4FC2-8133-C9682006BF4C}"/>
              </a:ext>
            </a:extLst>
          </p:cNvPr>
          <p:cNvSpPr txBox="1"/>
          <p:nvPr/>
        </p:nvSpPr>
        <p:spPr>
          <a:xfrm>
            <a:off x="838200" y="5389797"/>
            <a:ext cx="10866120" cy="1015663"/>
          </a:xfrm>
          <a:prstGeom prst="rect">
            <a:avLst/>
          </a:prstGeom>
          <a:noFill/>
        </p:spPr>
        <p:txBody>
          <a:bodyPr wrap="square">
            <a:spAutoFit/>
          </a:bodyPr>
          <a:lstStyle/>
          <a:p>
            <a:r>
              <a:rPr lang="en-US" sz="2000" b="0" i="0" dirty="0">
                <a:solidFill>
                  <a:srgbClr val="000000"/>
                </a:solidFill>
                <a:effectLst/>
              </a:rPr>
              <a:t>There are various traditional types of questions that have always been used in the sales process.  </a:t>
            </a:r>
          </a:p>
          <a:p>
            <a:r>
              <a:rPr lang="en-US" sz="2000" b="0" i="0" dirty="0">
                <a:solidFill>
                  <a:srgbClr val="000000"/>
                </a:solidFill>
                <a:effectLst/>
              </a:rPr>
              <a:t>These questions help salespeople to strengthen sales presentations and meet the needs of their potential customers.</a:t>
            </a:r>
            <a:endParaRPr lang="en-IN" sz="2000" dirty="0"/>
          </a:p>
        </p:txBody>
      </p:sp>
      <p:pic>
        <p:nvPicPr>
          <p:cNvPr id="3" name="Picture 2">
            <a:extLst>
              <a:ext uri="{FF2B5EF4-FFF2-40B4-BE49-F238E27FC236}">
                <a16:creationId xmlns:a16="http://schemas.microsoft.com/office/drawing/2014/main" id="{A3EDD5C7-368A-497F-8A50-DB3256EE1216}"/>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893170" y="2022251"/>
            <a:ext cx="5298830" cy="3540865"/>
          </a:xfrm>
          <a:prstGeom prst="rect">
            <a:avLst/>
          </a:prstGeom>
        </p:spPr>
      </p:pic>
    </p:spTree>
    <p:extLst>
      <p:ext uri="{BB962C8B-B14F-4D97-AF65-F5344CB8AC3E}">
        <p14:creationId xmlns:p14="http://schemas.microsoft.com/office/powerpoint/2010/main" val="19461545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TotalTime>
  <Words>2000</Words>
  <Application>Microsoft Office PowerPoint</Application>
  <PresentationFormat>Widescreen</PresentationFormat>
  <Paragraphs>128</Paragraphs>
  <Slides>26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museo-slab</vt:lpstr>
      <vt:lpstr>Office Theme</vt:lpstr>
      <vt:lpstr>SELLING SKILLS</vt:lpstr>
      <vt:lpstr>PowerPoint Presentation</vt:lpstr>
      <vt:lpstr>PowerPoint Presentation</vt:lpstr>
      <vt:lpstr>Agenda</vt:lpstr>
      <vt:lpstr>Types of customer needs </vt:lpstr>
      <vt:lpstr>Product needs </vt:lpstr>
      <vt:lpstr>Service Needs </vt:lpstr>
      <vt:lpstr>Why are Questions So Important? </vt:lpstr>
      <vt:lpstr>Great questioning techniques…</vt:lpstr>
      <vt:lpstr>The Question Funnel</vt:lpstr>
      <vt:lpstr>Open-ended questions</vt:lpstr>
      <vt:lpstr>Closed questions</vt:lpstr>
      <vt:lpstr>Reflective questions</vt:lpstr>
      <vt:lpstr>Directive questions</vt:lpstr>
      <vt:lpstr>Closing the deal question</vt:lpstr>
      <vt:lpstr>B2B – Questioning Technique</vt:lpstr>
      <vt:lpstr>Situation questions</vt:lpstr>
      <vt:lpstr>Problem questions</vt:lpstr>
      <vt:lpstr>Implication questions</vt:lpstr>
      <vt:lpstr>Need-Payoff Questions</vt:lpstr>
      <vt:lpstr>Listening</vt:lpstr>
      <vt:lpstr>Triple A Listening</vt:lpstr>
      <vt:lpstr>The Ten Commandments of Good Listening</vt:lpstr>
      <vt:lpstr>The Ten Commandments of Good Listening</vt:lpstr>
      <vt:lpstr>Summarize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SELLING SKILLS</dc:title>
  <dc:creator>Nithish Poojary</dc:creator>
  <cp:lastModifiedBy>Heena Ansari</cp:lastModifiedBy>
  <cp:revision>6</cp:revision>
  <dcterms:created xsi:type="dcterms:W3CDTF">2019-12-15T07:13:35Z</dcterms:created>
  <dcterms:modified xsi:type="dcterms:W3CDTF">2023-02-21T06:29:54Z</dcterms:modified>
</cp:coreProperties>
</file>