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7" r:id="rId8"/>
    <p:sldId id="264" r:id="rId9"/>
    <p:sldId id="265" r:id="rId10"/>
    <p:sldId id="266" r:id="rId11"/>
    <p:sldId id="268" r:id="rId12"/>
    <p:sldId id="270" r:id="rId13"/>
    <p:sldId id="269" r:id="rId14"/>
    <p:sldId id="271" r:id="rId15"/>
    <p:sldId id="274" r:id="rId16"/>
    <p:sldId id="273" r:id="rId17"/>
    <p:sldId id="275" r:id="rId18"/>
    <p:sldId id="276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D9F75-FE5A-400D-9FD5-C4BFEF130A4F}" type="datetimeFigureOut">
              <a:rPr lang="en-US" smtClean="0"/>
              <a:t>25-Jan-20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2E38-43C0-4A96-A36A-AEEB9F806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742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D9F75-FE5A-400D-9FD5-C4BFEF130A4F}" type="datetimeFigureOut">
              <a:rPr lang="en-US" smtClean="0"/>
              <a:t>25-Jan-20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2E38-43C0-4A96-A36A-AEEB9F806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548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D9F75-FE5A-400D-9FD5-C4BFEF130A4F}" type="datetimeFigureOut">
              <a:rPr lang="en-US" smtClean="0"/>
              <a:t>25-Jan-20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2E38-43C0-4A96-A36A-AEEB9F806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559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D9F75-FE5A-400D-9FD5-C4BFEF130A4F}" type="datetimeFigureOut">
              <a:rPr lang="en-US" smtClean="0"/>
              <a:t>25-Jan-20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2E38-43C0-4A96-A36A-AEEB9F806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690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D9F75-FE5A-400D-9FD5-C4BFEF130A4F}" type="datetimeFigureOut">
              <a:rPr lang="en-US" smtClean="0"/>
              <a:t>25-Jan-20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2E38-43C0-4A96-A36A-AEEB9F806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007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D9F75-FE5A-400D-9FD5-C4BFEF130A4F}" type="datetimeFigureOut">
              <a:rPr lang="en-US" smtClean="0"/>
              <a:t>25-Jan-20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2E38-43C0-4A96-A36A-AEEB9F806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172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D9F75-FE5A-400D-9FD5-C4BFEF130A4F}" type="datetimeFigureOut">
              <a:rPr lang="en-US" smtClean="0"/>
              <a:t>25-Jan-20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2E38-43C0-4A96-A36A-AEEB9F806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082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D9F75-FE5A-400D-9FD5-C4BFEF130A4F}" type="datetimeFigureOut">
              <a:rPr lang="en-US" smtClean="0"/>
              <a:t>25-Jan-20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2E38-43C0-4A96-A36A-AEEB9F806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363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D9F75-FE5A-400D-9FD5-C4BFEF130A4F}" type="datetimeFigureOut">
              <a:rPr lang="en-US" smtClean="0"/>
              <a:t>25-Jan-20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2E38-43C0-4A96-A36A-AEEB9F806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986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D9F75-FE5A-400D-9FD5-C4BFEF130A4F}" type="datetimeFigureOut">
              <a:rPr lang="en-US" smtClean="0"/>
              <a:t>25-Jan-20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2E38-43C0-4A96-A36A-AEEB9F806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951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D9F75-FE5A-400D-9FD5-C4BFEF130A4F}" type="datetimeFigureOut">
              <a:rPr lang="en-US" smtClean="0"/>
              <a:t>25-Jan-20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2E38-43C0-4A96-A36A-AEEB9F806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590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D9F75-FE5A-400D-9FD5-C4BFEF130A4F}" type="datetimeFigureOut">
              <a:rPr lang="en-US" smtClean="0"/>
              <a:t>25-Jan-20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D2E38-43C0-4A96-A36A-AEEB9F806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168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AvenirNext"/>
              </a:rPr>
              <a:t>Current Financial Products </a:t>
            </a:r>
            <a:r>
              <a:rPr lang="en-US" dirty="0" smtClean="0">
                <a:solidFill>
                  <a:srgbClr val="C00000"/>
                </a:solidFill>
                <a:latin typeface="AvenirNext"/>
              </a:rPr>
              <a:t>and Competitor Analysis</a:t>
            </a:r>
            <a:endParaRPr lang="en-IN" dirty="0">
              <a:solidFill>
                <a:srgbClr val="C00000"/>
              </a:solidFill>
              <a:latin typeface="AvenirNex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Prof :</a:t>
            </a:r>
            <a:r>
              <a:rPr lang="en-US" dirty="0" err="1" smtClean="0"/>
              <a:t>Sharlot</a:t>
            </a:r>
            <a:r>
              <a:rPr lang="en-US" dirty="0" smtClean="0"/>
              <a:t> </a:t>
            </a:r>
            <a:r>
              <a:rPr lang="en-US" dirty="0" err="1" smtClean="0"/>
              <a:t>Bency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414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2614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latin typeface="AvenirNext"/>
              </a:rPr>
              <a:t>Competitor Analysis</a:t>
            </a:r>
            <a:endParaRPr lang="en-US" b="1" dirty="0">
              <a:solidFill>
                <a:srgbClr val="C00000"/>
              </a:solidFill>
              <a:latin typeface="AvenirNex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 sales and marketing competitor analysis is an assessment of the strengths and weaknesses of current and potential customers.</a:t>
            </a:r>
          </a:p>
          <a:p>
            <a:r>
              <a:rPr lang="en-US" dirty="0" smtClean="0"/>
              <a:t>A strategy to identify major competitors and research their products, sales and marketing strategies. Solid business strategies can then be developed to counter your competitors.</a:t>
            </a:r>
          </a:p>
          <a:p>
            <a:pPr fontAlgn="base"/>
            <a:r>
              <a:rPr lang="en-US" dirty="0"/>
              <a:t>Every brand can benefit from regular competitor analysis. By performing a competitor analysis, you'll be able to:</a:t>
            </a:r>
          </a:p>
          <a:p>
            <a:pPr fontAlgn="base">
              <a:buFont typeface="Wingdings" panose="05000000000000000000" pitchFamily="2" charset="2"/>
              <a:buChar char="ü"/>
            </a:pPr>
            <a:r>
              <a:rPr lang="en-US" dirty="0"/>
              <a:t>Identify gaps in the market</a:t>
            </a:r>
          </a:p>
          <a:p>
            <a:pPr fontAlgn="base">
              <a:buFont typeface="Wingdings" panose="05000000000000000000" pitchFamily="2" charset="2"/>
              <a:buChar char="ü"/>
            </a:pPr>
            <a:r>
              <a:rPr lang="en-US" dirty="0"/>
              <a:t>Develop new products and services</a:t>
            </a:r>
          </a:p>
          <a:p>
            <a:pPr fontAlgn="base">
              <a:buFont typeface="Wingdings" panose="05000000000000000000" pitchFamily="2" charset="2"/>
              <a:buChar char="ü"/>
            </a:pPr>
            <a:r>
              <a:rPr lang="en-US" dirty="0"/>
              <a:t>Uncover market trends</a:t>
            </a:r>
          </a:p>
          <a:p>
            <a:pPr fontAlgn="base">
              <a:buFont typeface="Wingdings" panose="05000000000000000000" pitchFamily="2" charset="2"/>
              <a:buChar char="ü"/>
            </a:pPr>
            <a:r>
              <a:rPr lang="en-US" dirty="0"/>
              <a:t>Market and sell more effectively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4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45623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AvenirNext"/>
              </a:rPr>
              <a:t>How to Perform a Competitive Analysis</a:t>
            </a:r>
            <a:endParaRPr lang="en-US" dirty="0">
              <a:solidFill>
                <a:srgbClr val="C00000"/>
              </a:solidFill>
              <a:latin typeface="AvenirNex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20949"/>
          </a:xfrm>
        </p:spPr>
        <p:txBody>
          <a:bodyPr>
            <a:normAutofit/>
          </a:bodyPr>
          <a:lstStyle/>
          <a:p>
            <a:pPr marL="514350" indent="-514350" fontAlgn="base">
              <a:buFont typeface="+mj-lt"/>
              <a:buAutoNum type="arabicPeriod"/>
            </a:pPr>
            <a:r>
              <a:rPr lang="en-US" dirty="0"/>
              <a:t>Determine who your competitors </a:t>
            </a:r>
            <a:r>
              <a:rPr lang="en-US" dirty="0" smtClean="0"/>
              <a:t>are.</a:t>
            </a:r>
          </a:p>
          <a:p>
            <a:pPr marL="0" indent="0" fontAlgn="base">
              <a:buNone/>
            </a:pPr>
            <a:endParaRPr lang="en-US" dirty="0" smtClean="0"/>
          </a:p>
          <a:p>
            <a:pPr lvl="1" fontAlgn="base"/>
            <a:r>
              <a:rPr lang="en-US" dirty="0" smtClean="0"/>
              <a:t>Divide </a:t>
            </a:r>
            <a:r>
              <a:rPr lang="en-US" dirty="0"/>
              <a:t>your “competitors” into two categories: direct and </a:t>
            </a:r>
            <a:r>
              <a:rPr lang="en-US" dirty="0" smtClean="0"/>
              <a:t>indirect.</a:t>
            </a:r>
          </a:p>
          <a:p>
            <a:pPr lvl="1" fontAlgn="base"/>
            <a:r>
              <a:rPr lang="en-US" b="1" dirty="0" smtClean="0"/>
              <a:t>Direct </a:t>
            </a:r>
            <a:r>
              <a:rPr lang="en-US" b="1" dirty="0"/>
              <a:t>competitors</a:t>
            </a:r>
            <a:r>
              <a:rPr lang="en-US" dirty="0"/>
              <a:t> are businesses that offer a product or service that could pass as a similar substitute for yours, and that operate in your same geographic area.</a:t>
            </a:r>
          </a:p>
          <a:p>
            <a:pPr lvl="1" fontAlgn="base"/>
            <a:r>
              <a:rPr lang="en-US" dirty="0" smtClean="0"/>
              <a:t> An</a:t>
            </a:r>
            <a:r>
              <a:rPr lang="en-US" dirty="0"/>
              <a:t> </a:t>
            </a:r>
            <a:r>
              <a:rPr lang="en-US" b="1" dirty="0"/>
              <a:t>indirect competitor</a:t>
            </a:r>
            <a:r>
              <a:rPr lang="en-US" dirty="0"/>
              <a:t> is one that provides products that are not the same but could satisfy the same customer need or solve the same problem</a:t>
            </a:r>
            <a:r>
              <a:rPr lang="en-US" dirty="0" smtClean="0"/>
              <a:t>.</a:t>
            </a:r>
          </a:p>
          <a:p>
            <a:pPr lvl="1" fontAlgn="base"/>
            <a:endParaRPr lang="en-US" dirty="0"/>
          </a:p>
          <a:p>
            <a:pPr marL="457200" lvl="1" indent="0" fontAlgn="base">
              <a:buNone/>
            </a:pPr>
            <a:r>
              <a:rPr lang="en-US" dirty="0" smtClean="0"/>
              <a:t>The focus should be on the Direct competitor only.</a:t>
            </a:r>
            <a:endParaRPr lang="en-US" dirty="0"/>
          </a:p>
          <a:p>
            <a:pPr marL="0" indent="0" fontAlgn="base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95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2.  Determine what products your competitors offer.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/>
              <a:t>Are they a low-cost or high-cost provider?</a:t>
            </a:r>
          </a:p>
          <a:p>
            <a:pPr fontAlgn="base"/>
            <a:r>
              <a:rPr lang="en-US" dirty="0"/>
              <a:t>Are they working mainly volume sales or one-o purchases?</a:t>
            </a:r>
          </a:p>
          <a:p>
            <a:pPr fontAlgn="base"/>
            <a:r>
              <a:rPr lang="en-US" dirty="0"/>
              <a:t>What is their market share?</a:t>
            </a:r>
          </a:p>
          <a:p>
            <a:pPr fontAlgn="base"/>
            <a:r>
              <a:rPr lang="en-US" dirty="0"/>
              <a:t>What are characteristics and needs of their ideal customers?</a:t>
            </a:r>
          </a:p>
          <a:p>
            <a:pPr fontAlgn="base"/>
            <a:r>
              <a:rPr lang="en-US" dirty="0" smtClean="0"/>
              <a:t>How </a:t>
            </a:r>
            <a:r>
              <a:rPr lang="en-US" dirty="0"/>
              <a:t>does the company differentiate itself from its competitors?</a:t>
            </a:r>
          </a:p>
          <a:p>
            <a:pPr fontAlgn="base"/>
            <a:r>
              <a:rPr lang="en-US" dirty="0"/>
              <a:t>How do they distribute their products/services?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3.Research your competitors sales tactics and results.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en-US" dirty="0"/>
              <a:t>What does the sales process look like?</a:t>
            </a:r>
          </a:p>
          <a:p>
            <a:pPr fontAlgn="base"/>
            <a:r>
              <a:rPr lang="en-US" dirty="0"/>
              <a:t>What channels are they selling through?</a:t>
            </a:r>
          </a:p>
          <a:p>
            <a:pPr fontAlgn="base"/>
            <a:r>
              <a:rPr lang="en-US" dirty="0"/>
              <a:t>Do they have multiple locations and how does this give them an advantage?</a:t>
            </a:r>
          </a:p>
          <a:p>
            <a:pPr fontAlgn="base"/>
            <a:r>
              <a:rPr lang="en-US" dirty="0"/>
              <a:t>Are they expanding? Scaling down?</a:t>
            </a:r>
          </a:p>
          <a:p>
            <a:pPr fontAlgn="base"/>
            <a:r>
              <a:rPr lang="en-US" dirty="0"/>
              <a:t>Do they have partner reselling programs?</a:t>
            </a:r>
          </a:p>
          <a:p>
            <a:pPr fontAlgn="base"/>
            <a:r>
              <a:rPr lang="en-US" dirty="0"/>
              <a:t>What are their customers reasons for not buying? For ending their relationship with the company?</a:t>
            </a:r>
          </a:p>
          <a:p>
            <a:pPr fontAlgn="base"/>
            <a:r>
              <a:rPr lang="en-US" dirty="0"/>
              <a:t>What are their revenues each year? What about total sales volume?</a:t>
            </a:r>
          </a:p>
          <a:p>
            <a:pPr fontAlgn="base"/>
            <a:r>
              <a:rPr lang="en-US" dirty="0"/>
              <a:t>Do they regularly discount their products or services?</a:t>
            </a:r>
          </a:p>
          <a:p>
            <a:pPr fontAlgn="base"/>
            <a:r>
              <a:rPr lang="en-US" dirty="0"/>
              <a:t>How involved is a salesperson in the </a:t>
            </a:r>
            <a:r>
              <a:rPr lang="en-US" dirty="0" smtClean="0"/>
              <a:t>process.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5696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4.Analyze how your competitors market their products.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33475B"/>
                </a:solidFill>
                <a:effectLst/>
                <a:latin typeface="AvenirNext"/>
              </a:rPr>
              <a:t>Do they have a blog?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33475B"/>
                </a:solidFill>
                <a:effectLst/>
                <a:latin typeface="AvenirNext"/>
              </a:rPr>
              <a:t>Are they creating whitepapers or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33475B"/>
                </a:solidFill>
                <a:effectLst/>
                <a:latin typeface="AvenirNext"/>
              </a:rPr>
              <a:t>ebooks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33475B"/>
                </a:solidFill>
                <a:effectLst/>
                <a:latin typeface="AvenirNext"/>
              </a:rPr>
              <a:t>?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33475B"/>
                </a:solidFill>
                <a:effectLst/>
                <a:latin typeface="AvenirNext"/>
              </a:rPr>
              <a:t>Do they post videos or webinars?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33475B"/>
                </a:solidFill>
                <a:effectLst/>
                <a:latin typeface="AvenirNext"/>
              </a:rPr>
              <a:t>Do they have a podcast?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33475B"/>
                </a:solidFill>
                <a:effectLst/>
                <a:latin typeface="AvenirNext"/>
              </a:rPr>
              <a:t>Are they using static visual content such as infographics and cartoons?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33475B"/>
                </a:solidFill>
                <a:effectLst/>
                <a:latin typeface="AvenirNext"/>
              </a:rPr>
              <a:t>Do they have a FAQs section?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33475B"/>
                </a:solidFill>
                <a:effectLst/>
                <a:latin typeface="AvenirNext"/>
              </a:rPr>
              <a:t>Are there featured articles?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33475B"/>
                </a:solidFill>
                <a:effectLst/>
                <a:latin typeface="AvenirNext"/>
              </a:rPr>
              <a:t>Do you see press releases?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33475B"/>
                </a:solidFill>
                <a:effectLst/>
                <a:latin typeface="AvenirNext"/>
              </a:rPr>
              <a:t>Do they have a media kit?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33475B"/>
                </a:solidFill>
                <a:effectLst/>
                <a:latin typeface="AvenirNext"/>
              </a:rPr>
              <a:t>What about case studies?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33475B"/>
                </a:solidFill>
                <a:effectLst/>
                <a:latin typeface="AvenirNext"/>
              </a:rPr>
              <a:t>Do they publish buying guides and data sheets?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33475B"/>
                </a:solidFill>
                <a:effectLst/>
                <a:latin typeface="AvenirNext"/>
              </a:rPr>
              <a:t>What online and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33475B"/>
                </a:solidFill>
                <a:effectLst/>
                <a:latin typeface="AvenirNext"/>
              </a:rPr>
              <a:t>offine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33475B"/>
                </a:solidFill>
                <a:effectLst/>
                <a:latin typeface="AvenirNext"/>
              </a:rPr>
              <a:t> advertising campaigns are they running?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514350" indent="-514350" fontAlgn="base">
              <a:buFont typeface="+mj-lt"/>
              <a:buAutoNum type="arabicPeriod"/>
            </a:pPr>
            <a:endParaRPr lang="en-US" dirty="0" smtClean="0"/>
          </a:p>
          <a:p>
            <a:pPr marL="514350" indent="-514350" fontAlgn="base">
              <a:buFont typeface="+mj-lt"/>
              <a:buAutoNum type="arabicPeriod"/>
            </a:pPr>
            <a:endParaRPr lang="en-US" dirty="0"/>
          </a:p>
          <a:p>
            <a:pPr marL="514350" indent="-514350" fontAlgn="base">
              <a:buFont typeface="+mj-lt"/>
              <a:buAutoNum type="arabicPeriod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9645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5.Take note of the Competition's content strategy.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Evaluate the quantity and quality of the content published by the competitors.</a:t>
            </a:r>
          </a:p>
          <a:p>
            <a:r>
              <a:rPr lang="en-US" dirty="0" smtClean="0"/>
              <a:t>Look at the frequency, accuracy and readability of the content.</a:t>
            </a:r>
          </a:p>
          <a:p>
            <a:r>
              <a:rPr lang="en-US" dirty="0" smtClean="0"/>
              <a:t>Is the content available for free  to </a:t>
            </a:r>
            <a:r>
              <a:rPr lang="en-US" dirty="0" err="1" smtClean="0"/>
              <a:t>anone</a:t>
            </a:r>
            <a:r>
              <a:rPr lang="en-US" dirty="0" smtClean="0"/>
              <a:t> or do the readers have to sign in?</a:t>
            </a:r>
          </a:p>
          <a:p>
            <a:r>
              <a:rPr lang="en-US" dirty="0" smtClean="0"/>
              <a:t>Pay attention to the photos </a:t>
            </a:r>
            <a:r>
              <a:rPr lang="en-US" dirty="0"/>
              <a:t>,</a:t>
            </a:r>
            <a:r>
              <a:rPr lang="en-US" dirty="0" smtClean="0"/>
              <a:t>imagery and tone </a:t>
            </a:r>
            <a:r>
              <a:rPr lang="en-US" dirty="0" err="1" smtClean="0"/>
              <a:t>used.Is</a:t>
            </a:r>
            <a:r>
              <a:rPr lang="en-US" dirty="0" smtClean="0"/>
              <a:t> there any call of action that is specific to the business.</a:t>
            </a:r>
          </a:p>
          <a:p>
            <a:r>
              <a:rPr lang="en-US" dirty="0" err="1" smtClean="0"/>
              <a:t>Analyse</a:t>
            </a:r>
            <a:r>
              <a:rPr lang="en-US" dirty="0" smtClean="0"/>
              <a:t> the level of engagement of the </a:t>
            </a:r>
            <a:r>
              <a:rPr lang="en-US" dirty="0" err="1" smtClean="0"/>
              <a:t>content.Ceck</a:t>
            </a:r>
            <a:r>
              <a:rPr lang="en-US" dirty="0" smtClean="0"/>
              <a:t> how the target audience responds to the content.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6797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6.Observe how they promote marketing content.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dirty="0" smtClean="0"/>
              <a:t>1.What keywords are the marketers focusing on that we have missed?</a:t>
            </a:r>
          </a:p>
          <a:p>
            <a:pPr marL="0" indent="0" fontAlgn="base">
              <a:buNone/>
            </a:pPr>
            <a:r>
              <a:rPr lang="en-US" dirty="0" smtClean="0"/>
              <a:t>2.What content of competitors is highly shared and looked into?</a:t>
            </a:r>
          </a:p>
          <a:p>
            <a:pPr marL="0" indent="0" fontAlgn="base">
              <a:buNone/>
            </a:pPr>
            <a:r>
              <a:rPr lang="en-US" dirty="0" smtClean="0"/>
              <a:t>3.Which social media platform is the target audience using the most?</a:t>
            </a:r>
          </a:p>
          <a:p>
            <a:pPr marL="0" indent="0" fontAlgn="base">
              <a:buNone/>
            </a:pPr>
            <a:r>
              <a:rPr lang="en-US" dirty="0" smtClean="0"/>
              <a:t>4.</a:t>
            </a:r>
            <a:r>
              <a:rPr lang="en-US" dirty="0"/>
              <a:t> Look at their social media presence, strategies, and go-to platforms</a:t>
            </a:r>
          </a:p>
          <a:p>
            <a:pPr marL="0" indent="0" fontAlgn="base">
              <a:buNone/>
            </a:pPr>
            <a:endParaRPr lang="en-US" dirty="0" smtClean="0"/>
          </a:p>
          <a:p>
            <a:pPr marL="0" indent="0" fontAlgn="base">
              <a:buNone/>
            </a:pPr>
            <a:endParaRPr lang="en-US" dirty="0" smtClean="0"/>
          </a:p>
          <a:p>
            <a:pPr marL="0" indent="0" fontAlgn="base">
              <a:buNone/>
            </a:pPr>
            <a:endParaRPr lang="en-US" dirty="0"/>
          </a:p>
          <a:p>
            <a:pPr marL="0" indent="0" fontAlgn="base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326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7.Perform a SWOT Analysis to learn their strengths, weaknesses, opportunities, and threats.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/>
              <a:t>Where does your competitor have the advantage over your brand?</a:t>
            </a:r>
          </a:p>
          <a:p>
            <a:pPr fontAlgn="base"/>
            <a:r>
              <a:rPr lang="en-US" dirty="0"/>
              <a:t>What is the weakest area for your competitor?</a:t>
            </a:r>
          </a:p>
          <a:p>
            <a:pPr fontAlgn="base"/>
            <a:r>
              <a:rPr lang="en-US" dirty="0"/>
              <a:t>Where does your brand have the advantage over your competitor?</a:t>
            </a:r>
          </a:p>
          <a:p>
            <a:pPr fontAlgn="base"/>
            <a:r>
              <a:rPr lang="en-US" dirty="0"/>
              <a:t>What could they do better with?</a:t>
            </a:r>
          </a:p>
          <a:p>
            <a:pPr fontAlgn="base"/>
            <a:r>
              <a:rPr lang="en-US" dirty="0"/>
              <a:t>In what areas would you consider this competitor as a threat?</a:t>
            </a:r>
          </a:p>
          <a:p>
            <a:pPr fontAlgn="base"/>
            <a:r>
              <a:rPr lang="en-US"/>
              <a:t>Are there opportunities in the market that your competitor has identified?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072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en-US" sz="4000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en-US" sz="4000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C00000"/>
                </a:solidFill>
              </a:rPr>
              <a:t>Thank You!</a:t>
            </a:r>
            <a:endParaRPr lang="en-US" sz="4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616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Financial Product•   A financial product is a facility (arrangement or intangible property) through    which, or through t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565" y="-503583"/>
            <a:ext cx="11582399" cy="7361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521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Financial Service•   A person provides a financial service if they     o provide financial product advice          to inf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43339"/>
            <a:ext cx="12192000" cy="7401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997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84233" y="2855913"/>
            <a:ext cx="18783110" cy="17056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Financial System in India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3964" y="0"/>
            <a:ext cx="12385964" cy="6691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486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8492" y="3015559"/>
            <a:ext cx="17594664" cy="159430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Financial Products: Money Market•   Treasury bill: short term borrowings of the government    (14 days, 91 days, 182 days,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9646"/>
            <a:ext cx="11602278" cy="6351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095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Financial Products: Capital Market•   Derivatives: forwards, futures, options, swaps•   Shares, right, bonus, preference• 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042" y="516834"/>
            <a:ext cx="11088758" cy="6056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146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 descr="Financial Products: Fund basedo Underwriting (shares, debentures, bonds, etc.) of new  issueo Equipment Leasingo Hire Purc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043" y="0"/>
            <a:ext cx="11088757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457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033" y="3832225"/>
            <a:ext cx="17544422" cy="155488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Financial Products: Fee Basedo   Corporate advisory serviceso   Merchant bankingo   Issue managemento   Loan syndicationo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231" y="110837"/>
            <a:ext cx="11569148" cy="6633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509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 descr="How are financial products managed?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862" y="365125"/>
            <a:ext cx="10677938" cy="649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051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flec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40000"/>
                <a:lumMod val="105000"/>
              </a:schemeClr>
            </a:gs>
            <a:gs pos="41000">
              <a:schemeClr val="phClr">
                <a:tint val="57000"/>
                <a:satMod val="160000"/>
                <a:lumMod val="99000"/>
              </a:schemeClr>
            </a:gs>
            <a:gs pos="100000">
              <a:schemeClr val="phClr">
                <a:tint val="80000"/>
                <a:satMod val="18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15000"/>
                <a:lumMod val="114000"/>
              </a:schemeClr>
            </a:gs>
            <a:gs pos="60000">
              <a:schemeClr val="phClr">
                <a:tint val="100000"/>
                <a:shade val="96000"/>
                <a:satMod val="100000"/>
                <a:lumMod val="108000"/>
              </a:schemeClr>
            </a:gs>
            <a:gs pos="100000">
              <a:schemeClr val="phClr">
                <a:shade val="91000"/>
                <a:sat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50800" dist="31750" dir="5400000" sy="98000" rotWithShape="0">
              <a:srgbClr val="000000">
                <a:alpha val="4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4800000"/>
            </a:lightRig>
          </a:scene3d>
          <a:sp3d prstMaterial="matte">
            <a:bevelT w="25400" h="44450"/>
          </a:sp3d>
        </a:effectStyle>
        <a:effectStyle>
          <a:effectLst>
            <a:reflection blurRad="25400" stA="32000" endPos="28000" dist="8889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234</TotalTime>
  <Words>605</Words>
  <Application>Microsoft Office PowerPoint</Application>
  <PresentationFormat>Widescreen</PresentationFormat>
  <Paragraphs>77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AvenirNext</vt:lpstr>
      <vt:lpstr>Calibri</vt:lpstr>
      <vt:lpstr>Calibri Light</vt:lpstr>
      <vt:lpstr>Wingdings</vt:lpstr>
      <vt:lpstr>Office Theme</vt:lpstr>
      <vt:lpstr>Current Financial Products and Competitor Analysis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Competitor Analysis</vt:lpstr>
      <vt:lpstr>How to Perform a Competitive Analysis</vt:lpstr>
      <vt:lpstr>2.  Determine what products your competitors offer. </vt:lpstr>
      <vt:lpstr>3.Research your competitors sales tactics and results. </vt:lpstr>
      <vt:lpstr>4.Analyze how your competitors market their products. </vt:lpstr>
      <vt:lpstr>5.Take note of the Competition's content strategy. </vt:lpstr>
      <vt:lpstr>6.Observe how they promote marketing content.</vt:lpstr>
      <vt:lpstr>7.Perform a SWOT Analysis to learn their strengths, weaknesses, opportunities, and threats.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Current Financial Products and Real Life Examples</dc:title>
  <dc:creator>concertoNBP</dc:creator>
  <cp:lastModifiedBy>concertoNBP</cp:lastModifiedBy>
  <cp:revision>24</cp:revision>
  <dcterms:created xsi:type="dcterms:W3CDTF">2020-01-24T14:35:40Z</dcterms:created>
  <dcterms:modified xsi:type="dcterms:W3CDTF">2020-01-24T19:45:01Z</dcterms:modified>
</cp:coreProperties>
</file>