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256" r:id="rId2"/>
    <p:sldId id="316" r:id="rId3"/>
    <p:sldId id="285" r:id="rId4"/>
    <p:sldId id="257" r:id="rId5"/>
    <p:sldId id="287" r:id="rId6"/>
    <p:sldId id="286" r:id="rId7"/>
    <p:sldId id="288" r:id="rId8"/>
    <p:sldId id="289" r:id="rId9"/>
    <p:sldId id="290" r:id="rId10"/>
    <p:sldId id="261" r:id="rId11"/>
    <p:sldId id="262" r:id="rId12"/>
    <p:sldId id="263" r:id="rId13"/>
    <p:sldId id="264" r:id="rId14"/>
    <p:sldId id="265" r:id="rId15"/>
    <p:sldId id="294" r:id="rId16"/>
    <p:sldId id="276" r:id="rId17"/>
    <p:sldId id="292" r:id="rId18"/>
    <p:sldId id="293" r:id="rId19"/>
    <p:sldId id="291" r:id="rId20"/>
    <p:sldId id="295" r:id="rId21"/>
    <p:sldId id="296" r:id="rId22"/>
    <p:sldId id="299" r:id="rId23"/>
    <p:sldId id="300" r:id="rId24"/>
    <p:sldId id="301" r:id="rId25"/>
    <p:sldId id="302" r:id="rId26"/>
    <p:sldId id="304" r:id="rId27"/>
    <p:sldId id="303" r:id="rId28"/>
    <p:sldId id="317" r:id="rId29"/>
    <p:sldId id="305" r:id="rId30"/>
    <p:sldId id="306" r:id="rId31"/>
    <p:sldId id="307" r:id="rId32"/>
    <p:sldId id="308" r:id="rId33"/>
    <p:sldId id="310" r:id="rId34"/>
    <p:sldId id="309" r:id="rId35"/>
    <p:sldId id="311" r:id="rId36"/>
    <p:sldId id="314" r:id="rId37"/>
    <p:sldId id="313" r:id="rId38"/>
    <p:sldId id="312" r:id="rId39"/>
    <p:sldId id="3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894" autoAdjust="0"/>
  </p:normalViewPr>
  <p:slideViewPr>
    <p:cSldViewPr snapToGrid="0">
      <p:cViewPr varScale="1">
        <p:scale>
          <a:sx n="58" d="100"/>
          <a:sy n="58" d="100"/>
        </p:scale>
        <p:origin x="1098" y="84"/>
      </p:cViewPr>
      <p:guideLst/>
    </p:cSldViewPr>
  </p:slideViewPr>
  <p:outlineViewPr>
    <p:cViewPr>
      <p:scale>
        <a:sx n="33" d="100"/>
        <a:sy n="33" d="100"/>
      </p:scale>
      <p:origin x="0" y="-1344"/>
    </p:cViewPr>
  </p:outlin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52DD3-1779-4CD8-8B20-0EF4BEAF4395}"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EA58B-D1AC-4861-A44C-46720C76B61B}" type="slidenum">
              <a:rPr lang="en-US" smtClean="0"/>
              <a:t>‹#›</a:t>
            </a:fld>
            <a:endParaRPr lang="en-US"/>
          </a:p>
        </p:txBody>
      </p:sp>
    </p:spTree>
    <p:extLst>
      <p:ext uri="{BB962C8B-B14F-4D97-AF65-F5344CB8AC3E}">
        <p14:creationId xmlns:p14="http://schemas.microsoft.com/office/powerpoint/2010/main" val="139315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9AEA58B-D1AC-4861-A44C-46720C76B61B}" type="slidenum">
              <a:rPr lang="en-US" smtClean="0"/>
              <a:t>2</a:t>
            </a:fld>
            <a:endParaRPr lang="en-US"/>
          </a:p>
        </p:txBody>
      </p:sp>
    </p:spTree>
    <p:extLst>
      <p:ext uri="{BB962C8B-B14F-4D97-AF65-F5344CB8AC3E}">
        <p14:creationId xmlns:p14="http://schemas.microsoft.com/office/powerpoint/2010/main" val="146593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1.Synergy-1+1=11.Whole is greater than the sum of its </a:t>
            </a:r>
            <a:r>
              <a:rPr lang="en-US" dirty="0" err="1"/>
              <a:t>parts.Each</a:t>
            </a:r>
            <a:r>
              <a:rPr lang="en-US" dirty="0"/>
              <a:t> Team member-Unique life </a:t>
            </a:r>
            <a:r>
              <a:rPr lang="en-US" dirty="0" err="1"/>
              <a:t>experiences,perspectives,talents</a:t>
            </a:r>
            <a:r>
              <a:rPr lang="en-US" dirty="0"/>
              <a:t>, and communication </a:t>
            </a:r>
            <a:r>
              <a:rPr lang="en-US" dirty="0" err="1"/>
              <a:t>styles.Leaning</a:t>
            </a:r>
            <a:r>
              <a:rPr lang="en-US" dirty="0"/>
              <a:t> into each others strength the team can get the best possible work done. Mixed skill sets leads to better results.</a:t>
            </a:r>
          </a:p>
          <a:p>
            <a:r>
              <a:rPr lang="en-US" dirty="0"/>
              <a:t>2.When teams starts achieving success the members involved believe that they are part of a winning </a:t>
            </a:r>
            <a:r>
              <a:rPr lang="en-US" dirty="0" err="1"/>
              <a:t>effort.Achieving</a:t>
            </a:r>
            <a:r>
              <a:rPr lang="en-US" dirty="0"/>
              <a:t> results create a positive momentum.</a:t>
            </a:r>
          </a:p>
          <a:p>
            <a:r>
              <a:rPr lang="en-US" dirty="0"/>
              <a:t>3.Problem solving is maximized in a </a:t>
            </a:r>
            <a:r>
              <a:rPr lang="en-US" dirty="0" err="1"/>
              <a:t>team.Everyone</a:t>
            </a:r>
            <a:r>
              <a:rPr lang="en-US" dirty="0"/>
              <a:t> approaches a problem with a different perspective and working together makes problem solving </a:t>
            </a:r>
            <a:r>
              <a:rPr lang="en-US" dirty="0" err="1"/>
              <a:t>easier,Ur</a:t>
            </a:r>
            <a:r>
              <a:rPr lang="en-US" dirty="0"/>
              <a:t> team mates may think of a solution that you might not have thought of.</a:t>
            </a:r>
          </a:p>
          <a:p>
            <a:r>
              <a:rPr lang="en-US" dirty="0"/>
              <a:t>4.</a:t>
            </a:r>
            <a:endParaRPr lang="en-IN" dirty="0"/>
          </a:p>
        </p:txBody>
      </p:sp>
      <p:sp>
        <p:nvSpPr>
          <p:cNvPr id="4" name="Slide Number Placeholder 3"/>
          <p:cNvSpPr>
            <a:spLocks noGrp="1"/>
          </p:cNvSpPr>
          <p:nvPr>
            <p:ph type="sldNum" sz="quarter" idx="5"/>
          </p:nvPr>
        </p:nvSpPr>
        <p:spPr/>
        <p:txBody>
          <a:bodyPr/>
          <a:lstStyle/>
          <a:p>
            <a:fld id="{B9AEA58B-D1AC-4861-A44C-46720C76B61B}" type="slidenum">
              <a:rPr lang="en-US" smtClean="0"/>
              <a:t>7</a:t>
            </a:fld>
            <a:endParaRPr lang="en-US"/>
          </a:p>
        </p:txBody>
      </p:sp>
    </p:spTree>
    <p:extLst>
      <p:ext uri="{BB962C8B-B14F-4D97-AF65-F5344CB8AC3E}">
        <p14:creationId xmlns:p14="http://schemas.microsoft.com/office/powerpoint/2010/main" val="322450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team standing </a:t>
            </a:r>
            <a:r>
              <a:rPr lang="en-US" dirty="0" err="1"/>
              <a:t>sideways.The</a:t>
            </a:r>
            <a:r>
              <a:rPr lang="en-US" dirty="0"/>
              <a:t> person in the last is given an action to </a:t>
            </a:r>
            <a:r>
              <a:rPr lang="en-US" dirty="0" err="1"/>
              <a:t>perform.Without</a:t>
            </a:r>
            <a:r>
              <a:rPr lang="en-US" dirty="0"/>
              <a:t> talking he /she has to show the action to the person standing in front.</a:t>
            </a:r>
          </a:p>
          <a:p>
            <a:r>
              <a:rPr lang="en-US" dirty="0" err="1"/>
              <a:t>Analyse</a:t>
            </a:r>
            <a:r>
              <a:rPr lang="en-US" dirty="0"/>
              <a:t> what the action is when the last person performs.</a:t>
            </a:r>
          </a:p>
          <a:p>
            <a:endParaRPr lang="en-US" dirty="0"/>
          </a:p>
          <a:p>
            <a:r>
              <a:rPr lang="en-US" dirty="0"/>
              <a:t>Paper Tear Activity-Objective is that your paper should like exactly like mine at the end of the activity.</a:t>
            </a:r>
          </a:p>
          <a:p>
            <a:r>
              <a:rPr lang="en-US" dirty="0"/>
              <a:t>take a sheet of paper and tear into </a:t>
            </a:r>
            <a:r>
              <a:rPr lang="en-US" dirty="0" err="1"/>
              <a:t>half.Tear</a:t>
            </a:r>
            <a:r>
              <a:rPr lang="en-US" dirty="0"/>
              <a:t> the top right corner of the </a:t>
            </a:r>
            <a:r>
              <a:rPr lang="en-US" dirty="0" err="1"/>
              <a:t>paper.Fold</a:t>
            </a:r>
            <a:r>
              <a:rPr lang="en-US" dirty="0"/>
              <a:t> it again and tear the top left corner and then the top right </a:t>
            </a:r>
            <a:r>
              <a:rPr lang="en-US" dirty="0" err="1"/>
              <a:t>corner.Fold</a:t>
            </a:r>
            <a:r>
              <a:rPr lang="en-US" dirty="0"/>
              <a:t> again one last time </a:t>
            </a:r>
            <a:r>
              <a:rPr lang="en-US" dirty="0" err="1"/>
              <a:t>time</a:t>
            </a:r>
            <a:r>
              <a:rPr lang="en-US" dirty="0"/>
              <a:t> and tear the top left corner again.</a:t>
            </a:r>
          </a:p>
          <a:p>
            <a:r>
              <a:rPr lang="en-US" dirty="0"/>
              <a:t>Analysis-Why </a:t>
            </a:r>
            <a:r>
              <a:rPr lang="en-US" dirty="0" err="1"/>
              <a:t>ois</a:t>
            </a:r>
            <a:r>
              <a:rPr lang="en-US" dirty="0"/>
              <a:t> it the we go so many different </a:t>
            </a:r>
            <a:r>
              <a:rPr lang="en-US" dirty="0" err="1"/>
              <a:t>outcomes.look</a:t>
            </a:r>
            <a:r>
              <a:rPr lang="en-US" dirty="0"/>
              <a:t> round the </a:t>
            </a:r>
            <a:r>
              <a:rPr lang="en-US" dirty="0" err="1"/>
              <a:t>table.How</a:t>
            </a:r>
            <a:r>
              <a:rPr lang="en-US" dirty="0"/>
              <a:t> often does this happen in our </a:t>
            </a:r>
            <a:r>
              <a:rPr lang="en-US" dirty="0" err="1"/>
              <a:t>organisations?When</a:t>
            </a:r>
            <a:r>
              <a:rPr lang="en-US" dirty="0"/>
              <a:t> we are given a set of expectations just like this and we have a pic in our head as to how the outcome should </a:t>
            </a:r>
            <a:r>
              <a:rPr lang="en-US" dirty="0" err="1"/>
              <a:t>be.But</a:t>
            </a:r>
            <a:r>
              <a:rPr lang="en-US" dirty="0"/>
              <a:t> </a:t>
            </a:r>
            <a:r>
              <a:rPr lang="en-US" dirty="0" err="1"/>
              <a:t>someehow</a:t>
            </a:r>
            <a:r>
              <a:rPr lang="en-US" dirty="0"/>
              <a:t> the outcomes start to look like </a:t>
            </a:r>
            <a:r>
              <a:rPr lang="en-US" dirty="0" err="1"/>
              <a:t>this.So</a:t>
            </a:r>
            <a:r>
              <a:rPr lang="en-US" dirty="0"/>
              <a:t> who do the managers start to blame for this kind of </a:t>
            </a:r>
            <a:r>
              <a:rPr lang="en-US" dirty="0" err="1"/>
              <a:t>outcome?The</a:t>
            </a:r>
            <a:r>
              <a:rPr lang="en-US" dirty="0"/>
              <a:t> </a:t>
            </a:r>
            <a:r>
              <a:rPr lang="en-US" dirty="0" err="1"/>
              <a:t>Employees.And</a:t>
            </a:r>
            <a:r>
              <a:rPr lang="en-US" dirty="0"/>
              <a:t> the Employees think </a:t>
            </a:r>
            <a:r>
              <a:rPr lang="en-US" dirty="0" err="1"/>
              <a:t>tht</a:t>
            </a:r>
            <a:r>
              <a:rPr lang="en-US" dirty="0"/>
              <a:t> it was because of the </a:t>
            </a:r>
            <a:r>
              <a:rPr lang="en-US" dirty="0" err="1"/>
              <a:t>manager.he</a:t>
            </a:r>
            <a:r>
              <a:rPr lang="en-US" dirty="0"/>
              <a:t> was incompetent ,dint give enough </a:t>
            </a:r>
            <a:r>
              <a:rPr lang="en-US" dirty="0" err="1"/>
              <a:t>details.The</a:t>
            </a:r>
            <a:r>
              <a:rPr lang="en-US" dirty="0"/>
              <a:t> reality Is who is really to </a:t>
            </a:r>
            <a:r>
              <a:rPr lang="en-US" dirty="0" err="1"/>
              <a:t>blame.Was</a:t>
            </a:r>
            <a:r>
              <a:rPr lang="en-US" dirty="0"/>
              <a:t> this responsibility solely the mangers??Or would it have helped if the </a:t>
            </a:r>
            <a:r>
              <a:rPr lang="en-US" dirty="0" err="1"/>
              <a:t>meployees</a:t>
            </a:r>
            <a:r>
              <a:rPr lang="en-US" dirty="0"/>
              <a:t> ask questions and be clear on what they are expected to do.</a:t>
            </a:r>
          </a:p>
          <a:p>
            <a:r>
              <a:rPr lang="en-US" dirty="0"/>
              <a:t>In a sales setting how often do we ask questions to our </a:t>
            </a:r>
            <a:r>
              <a:rPr lang="en-US" dirty="0" err="1"/>
              <a:t>customers?What</a:t>
            </a:r>
            <a:r>
              <a:rPr lang="en-US" dirty="0"/>
              <a:t> fears do we have </a:t>
            </a:r>
            <a:r>
              <a:rPr lang="en-US" dirty="0" err="1"/>
              <a:t>prpopgate</a:t>
            </a:r>
            <a:r>
              <a:rPr lang="en-US" dirty="0"/>
              <a:t> in our minds  that prevents us from asking </a:t>
            </a:r>
            <a:r>
              <a:rPr lang="en-US" dirty="0" err="1"/>
              <a:t>questions?Now</a:t>
            </a:r>
            <a:r>
              <a:rPr lang="en-US" dirty="0"/>
              <a:t> imagine you are dealing with customers of different </a:t>
            </a:r>
            <a:r>
              <a:rPr lang="en-US" dirty="0" err="1"/>
              <a:t>ethinicity</a:t>
            </a:r>
            <a:r>
              <a:rPr lang="en-US" dirty="0"/>
              <a:t> and diversity .And imagine the problems that could arise from communication gaps and not understanding each other.</a:t>
            </a:r>
          </a:p>
          <a:p>
            <a:r>
              <a:rPr lang="en-US" dirty="0"/>
              <a:t>So this little experiential exercise has brought the point real quick that we communicate very vague terms and the results are going to be very vague.</a:t>
            </a:r>
          </a:p>
          <a:p>
            <a:endParaRPr lang="en-IN" dirty="0"/>
          </a:p>
        </p:txBody>
      </p:sp>
      <p:sp>
        <p:nvSpPr>
          <p:cNvPr id="4" name="Slide Number Placeholder 3"/>
          <p:cNvSpPr>
            <a:spLocks noGrp="1"/>
          </p:cNvSpPr>
          <p:nvPr>
            <p:ph type="sldNum" sz="quarter" idx="5"/>
          </p:nvPr>
        </p:nvSpPr>
        <p:spPr/>
        <p:txBody>
          <a:bodyPr/>
          <a:lstStyle/>
          <a:p>
            <a:fld id="{B9AEA58B-D1AC-4861-A44C-46720C76B61B}" type="slidenum">
              <a:rPr lang="en-US" smtClean="0"/>
              <a:t>28</a:t>
            </a:fld>
            <a:endParaRPr lang="en-US"/>
          </a:p>
        </p:txBody>
      </p:sp>
    </p:spTree>
    <p:extLst>
      <p:ext uri="{BB962C8B-B14F-4D97-AF65-F5344CB8AC3E}">
        <p14:creationId xmlns:p14="http://schemas.microsoft.com/office/powerpoint/2010/main" val="248572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9AEA58B-D1AC-4861-A44C-46720C76B61B}" type="slidenum">
              <a:rPr lang="en-US" smtClean="0"/>
              <a:t>29</a:t>
            </a:fld>
            <a:endParaRPr lang="en-US"/>
          </a:p>
        </p:txBody>
      </p:sp>
    </p:spTree>
    <p:extLst>
      <p:ext uri="{BB962C8B-B14F-4D97-AF65-F5344CB8AC3E}">
        <p14:creationId xmlns:p14="http://schemas.microsoft.com/office/powerpoint/2010/main" val="205527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9AEA58B-D1AC-4861-A44C-46720C76B61B}" type="slidenum">
              <a:rPr lang="en-US" smtClean="0"/>
              <a:t>30</a:t>
            </a:fld>
            <a:endParaRPr lang="en-US"/>
          </a:p>
        </p:txBody>
      </p:sp>
    </p:spTree>
    <p:extLst>
      <p:ext uri="{BB962C8B-B14F-4D97-AF65-F5344CB8AC3E}">
        <p14:creationId xmlns:p14="http://schemas.microsoft.com/office/powerpoint/2010/main" val="313663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EA58B-D1AC-4861-A44C-46720C76B61B}" type="slidenum">
              <a:rPr lang="en-US" smtClean="0"/>
              <a:t>37</a:t>
            </a:fld>
            <a:endParaRPr lang="en-US"/>
          </a:p>
        </p:txBody>
      </p:sp>
    </p:spTree>
    <p:extLst>
      <p:ext uri="{BB962C8B-B14F-4D97-AF65-F5344CB8AC3E}">
        <p14:creationId xmlns:p14="http://schemas.microsoft.com/office/powerpoint/2010/main" val="46269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951147-EEEB-498C-A9CE-6F8E870DD3D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52DD8-0E9B-455A-92B1-6F7AD44DF9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4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51147-EEEB-498C-A9CE-6F8E870DD3D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397260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51147-EEEB-498C-A9CE-6F8E870DD3D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416763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51147-EEEB-498C-A9CE-6F8E870DD3D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293563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51147-EEEB-498C-A9CE-6F8E870DD3D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52DD8-0E9B-455A-92B1-6F7AD44DF9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2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951147-EEEB-498C-A9CE-6F8E870DD3D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146852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951147-EEEB-498C-A9CE-6F8E870DD3D3}"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277007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951147-EEEB-498C-A9CE-6F8E870DD3D3}"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172046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951147-EEEB-498C-A9CE-6F8E870DD3D3}" type="datetimeFigureOut">
              <a:rPr lang="en-US" smtClean="0"/>
              <a:t>11/28/2022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420912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D951147-EEEB-498C-A9CE-6F8E870DD3D3}" type="datetimeFigureOut">
              <a:rPr lang="en-US" smtClean="0"/>
              <a:t>11/28/2022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452DD8-0E9B-455A-92B1-6F7AD44DF95F}" type="slidenum">
              <a:rPr lang="en-US" smtClean="0"/>
              <a:t>‹#›</a:t>
            </a:fld>
            <a:endParaRPr lang="en-US"/>
          </a:p>
        </p:txBody>
      </p:sp>
    </p:spTree>
    <p:extLst>
      <p:ext uri="{BB962C8B-B14F-4D97-AF65-F5344CB8AC3E}">
        <p14:creationId xmlns:p14="http://schemas.microsoft.com/office/powerpoint/2010/main" val="108146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51147-EEEB-498C-A9CE-6F8E870DD3D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52DD8-0E9B-455A-92B1-6F7AD44DF95F}" type="slidenum">
              <a:rPr lang="en-US" smtClean="0"/>
              <a:t>‹#›</a:t>
            </a:fld>
            <a:endParaRPr lang="en-US"/>
          </a:p>
        </p:txBody>
      </p:sp>
    </p:spTree>
    <p:extLst>
      <p:ext uri="{BB962C8B-B14F-4D97-AF65-F5344CB8AC3E}">
        <p14:creationId xmlns:p14="http://schemas.microsoft.com/office/powerpoint/2010/main" val="316707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951147-EEEB-498C-A9CE-6F8E870DD3D3}" type="datetimeFigureOut">
              <a:rPr lang="en-US" smtClean="0"/>
              <a:t>11/28/2022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452DD8-0E9B-455A-92B1-6F7AD44DF95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416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_vOdePXsFV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rcuriindia.com/download/sales-communication-5-Stages-and-3-Trap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miley"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2101516"/>
            <a:ext cx="10058400" cy="3497104"/>
          </a:xfrm>
        </p:spPr>
        <p:txBody>
          <a:bodyPr>
            <a:normAutofit/>
          </a:bodyPr>
          <a:lstStyle/>
          <a:p>
            <a:pPr algn="ctr"/>
            <a:r>
              <a:rPr lang="en-US" sz="4000" b="1" dirty="0">
                <a:solidFill>
                  <a:srgbClr val="FF0000"/>
                </a:solidFill>
                <a:latin typeface="Bahnschrift SemiBold" panose="020B0502040204020203" pitchFamily="34" charset="0"/>
              </a:rPr>
              <a:t>Attributes of a Good </a:t>
            </a:r>
            <a:r>
              <a:rPr lang="en-US" sz="4000" b="1" dirty="0" err="1">
                <a:solidFill>
                  <a:srgbClr val="FF0000"/>
                </a:solidFill>
                <a:latin typeface="Bahnschrift SemiBold" panose="020B0502040204020203" pitchFamily="34" charset="0"/>
              </a:rPr>
              <a:t>SalesPerson</a:t>
            </a:r>
            <a:endParaRPr lang="en-US" sz="4000" b="1" dirty="0">
              <a:solidFill>
                <a:srgbClr val="FF0000"/>
              </a:solidFill>
              <a:latin typeface="Bahnschrift SemiBold" panose="020B0502040204020203" pitchFamily="34" charset="0"/>
            </a:endParaRPr>
          </a:p>
          <a:p>
            <a:pPr algn="ctr"/>
            <a:endParaRPr lang="en-US" sz="4000" b="1" dirty="0">
              <a:solidFill>
                <a:srgbClr val="FF0000"/>
              </a:solidFill>
              <a:latin typeface="Bahnschrift SemiBold" panose="020B0502040204020203" pitchFamily="34" charset="0"/>
            </a:endParaRPr>
          </a:p>
          <a:p>
            <a:pPr algn="ctr"/>
            <a:endParaRPr lang="en-US" sz="4000" b="1" dirty="0">
              <a:solidFill>
                <a:srgbClr val="FF0000"/>
              </a:solidFill>
              <a:latin typeface="Bahnschrift SemiBold" panose="020B0502040204020203" pitchFamily="34" charset="0"/>
            </a:endParaRPr>
          </a:p>
          <a:p>
            <a:pPr algn="r"/>
            <a:r>
              <a:rPr lang="en-US" b="1" dirty="0" err="1">
                <a:solidFill>
                  <a:srgbClr val="FF0000"/>
                </a:solidFill>
                <a:latin typeface="Bahnschrift SemiBold" panose="020B0502040204020203" pitchFamily="34" charset="0"/>
              </a:rPr>
              <a:t>Prof:Sharlot</a:t>
            </a:r>
            <a:r>
              <a:rPr lang="en-US" b="1" dirty="0">
                <a:solidFill>
                  <a:srgbClr val="FF0000"/>
                </a:solidFill>
                <a:latin typeface="Bahnschrift SemiBold" panose="020B0502040204020203" pitchFamily="34" charset="0"/>
              </a:rPr>
              <a:t> </a:t>
            </a:r>
            <a:r>
              <a:rPr lang="en-US" b="1" dirty="0" err="1">
                <a:solidFill>
                  <a:srgbClr val="FF0000"/>
                </a:solidFill>
                <a:latin typeface="Bahnschrift SemiBold" panose="020B0502040204020203" pitchFamily="34" charset="0"/>
              </a:rPr>
              <a:t>Bency</a:t>
            </a:r>
            <a:endParaRPr lang="en-US" b="1" dirty="0">
              <a:solidFill>
                <a:srgbClr val="FF0000"/>
              </a:solidFill>
              <a:latin typeface="Bahnschrift SemiBold" panose="020B0502040204020203" pitchFamily="34" charset="0"/>
            </a:endParaRPr>
          </a:p>
        </p:txBody>
      </p:sp>
    </p:spTree>
    <p:extLst>
      <p:ext uri="{BB962C8B-B14F-4D97-AF65-F5344CB8AC3E}">
        <p14:creationId xmlns:p14="http://schemas.microsoft.com/office/powerpoint/2010/main" val="171644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i="1" dirty="0"/>
              <a:t>Story of Philip </a:t>
            </a:r>
            <a:r>
              <a:rPr lang="en-US" sz="4800" b="1" i="1" dirty="0" err="1"/>
              <a:t>Stryland</a:t>
            </a:r>
            <a:r>
              <a:rPr lang="en-US" dirty="0"/>
              <a:t>-CEO of Summit Group</a:t>
            </a:r>
            <a:br>
              <a:rPr lang="en-US" dirty="0"/>
            </a:br>
            <a:r>
              <a:rPr lang="en-US" sz="3600" dirty="0"/>
              <a:t>Consulting and Sales Training Group</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Philip </a:t>
            </a:r>
            <a:r>
              <a:rPr lang="en-US" dirty="0" err="1"/>
              <a:t>Styrland</a:t>
            </a:r>
            <a:r>
              <a:rPr lang="en-US" dirty="0"/>
              <a:t> Worked for AT &amp;T in the USA in 1985.The company had strategic accounts(major customers) which  included Control Data, Honeywell, General Mills, Northwest Airlines, Medtronic, and 3M.</a:t>
            </a:r>
          </a:p>
          <a:p>
            <a:pPr marL="0" indent="0">
              <a:buNone/>
            </a:pPr>
            <a:r>
              <a:rPr lang="en-US" dirty="0"/>
              <a:t>Philip </a:t>
            </a:r>
            <a:r>
              <a:rPr lang="en-US" dirty="0" err="1"/>
              <a:t>Styrland</a:t>
            </a:r>
            <a:r>
              <a:rPr lang="en-US" dirty="0"/>
              <a:t> had a technical role in AT &amp;T at that point of </a:t>
            </a:r>
            <a:r>
              <a:rPr lang="en-US" dirty="0" err="1"/>
              <a:t>time.He</a:t>
            </a:r>
            <a:r>
              <a:rPr lang="en-US" dirty="0"/>
              <a:t> was one day called by the local CEO Ron James at Minnesota to his office for a </a:t>
            </a:r>
            <a:r>
              <a:rPr lang="en-US" dirty="0" err="1"/>
              <a:t>conference.Philip</a:t>
            </a:r>
            <a:r>
              <a:rPr lang="en-US" dirty="0"/>
              <a:t> was startled when Ron announced that he was putting Philip in charge of Control Data.</a:t>
            </a:r>
          </a:p>
          <a:p>
            <a:pPr marL="0" indent="0">
              <a:buNone/>
            </a:pPr>
            <a:r>
              <a:rPr lang="en-US" dirty="0"/>
              <a:t>Philip </a:t>
            </a:r>
            <a:r>
              <a:rPr lang="en-US" dirty="0" err="1"/>
              <a:t>said,”I</a:t>
            </a:r>
            <a:r>
              <a:rPr lang="en-US" dirty="0"/>
              <a:t> ‘ll do what ?This is a senior sales position and </a:t>
            </a:r>
            <a:r>
              <a:rPr lang="en-US" dirty="0" err="1"/>
              <a:t>i</a:t>
            </a:r>
            <a:r>
              <a:rPr lang="en-US" dirty="0"/>
              <a:t> have never been in sales before”.</a:t>
            </a:r>
          </a:p>
          <a:p>
            <a:pPr marL="0" indent="0">
              <a:buNone/>
            </a:pPr>
            <a:r>
              <a:rPr lang="en-US" dirty="0"/>
              <a:t>Ron </a:t>
            </a:r>
            <a:r>
              <a:rPr lang="en-US" dirty="0" err="1"/>
              <a:t>said,”It</a:t>
            </a:r>
            <a:r>
              <a:rPr lang="en-US" dirty="0"/>
              <a:t> </a:t>
            </a:r>
            <a:r>
              <a:rPr lang="en-US" dirty="0" err="1"/>
              <a:t>dosen’t</a:t>
            </a:r>
            <a:r>
              <a:rPr lang="en-US" dirty="0"/>
              <a:t> </a:t>
            </a:r>
            <a:r>
              <a:rPr lang="en-US" dirty="0" err="1"/>
              <a:t>matter.I</a:t>
            </a:r>
            <a:r>
              <a:rPr lang="en-US" dirty="0"/>
              <a:t> know you will do just fine”.</a:t>
            </a:r>
          </a:p>
          <a:p>
            <a:pPr marL="0" indent="0">
              <a:buNone/>
            </a:pPr>
            <a:r>
              <a:rPr lang="en-US" dirty="0"/>
              <a:t>Ron said that your job is to salvage the relations between Control data and AT &amp;</a:t>
            </a:r>
            <a:r>
              <a:rPr lang="en-US" dirty="0" err="1"/>
              <a:t>T.The</a:t>
            </a:r>
            <a:r>
              <a:rPr lang="en-US" dirty="0"/>
              <a:t> relationship between Control Data and AT &amp;T had deteriorated over the </a:t>
            </a:r>
            <a:r>
              <a:rPr lang="en-US" dirty="0" err="1"/>
              <a:t>years.In</a:t>
            </a:r>
            <a:r>
              <a:rPr lang="en-US" dirty="0"/>
              <a:t> terms of revenue they contribute the highest to our </a:t>
            </a:r>
            <a:r>
              <a:rPr lang="en-US" dirty="0" err="1"/>
              <a:t>company.So</a:t>
            </a:r>
            <a:r>
              <a:rPr lang="en-US" dirty="0"/>
              <a:t> it was very important to improve the relations and keep Control data as our customer.</a:t>
            </a:r>
          </a:p>
          <a:p>
            <a:pPr marL="0" indent="0">
              <a:buNone/>
            </a:pPr>
            <a:r>
              <a:rPr lang="en-US" dirty="0"/>
              <a:t> </a:t>
            </a:r>
          </a:p>
        </p:txBody>
      </p:sp>
    </p:spTree>
    <p:extLst>
      <p:ext uri="{BB962C8B-B14F-4D97-AF65-F5344CB8AC3E}">
        <p14:creationId xmlns:p14="http://schemas.microsoft.com/office/powerpoint/2010/main" val="23037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043"/>
            <a:ext cx="10515600" cy="5911920"/>
          </a:xfrm>
        </p:spPr>
        <p:txBody>
          <a:bodyPr/>
          <a:lstStyle/>
          <a:p>
            <a:pPr marL="0" indent="0">
              <a:buNone/>
            </a:pPr>
            <a:r>
              <a:rPr lang="en-US" dirty="0"/>
              <a:t>While Ron has full confidence that Philip could save the </a:t>
            </a:r>
            <a:r>
              <a:rPr lang="en-US" dirty="0" err="1"/>
              <a:t>account,Philip</a:t>
            </a:r>
            <a:r>
              <a:rPr lang="en-US" dirty="0"/>
              <a:t> certainly did </a:t>
            </a:r>
            <a:r>
              <a:rPr lang="en-US" dirty="0" err="1"/>
              <a:t>not.How</a:t>
            </a:r>
            <a:r>
              <a:rPr lang="en-US" dirty="0"/>
              <a:t> could </a:t>
            </a:r>
            <a:r>
              <a:rPr lang="en-US" dirty="0" err="1"/>
              <a:t>he?he</a:t>
            </a:r>
            <a:r>
              <a:rPr lang="en-US" dirty="0"/>
              <a:t> had never sold anything in his </a:t>
            </a:r>
            <a:r>
              <a:rPr lang="en-US" dirty="0" err="1"/>
              <a:t>life.Ever</a:t>
            </a:r>
            <a:r>
              <a:rPr lang="en-US" dirty="0"/>
              <a:t>! Philip was in his 20’s and he had no clue what to do.</a:t>
            </a:r>
          </a:p>
          <a:p>
            <a:pPr marL="0" indent="0">
              <a:buNone/>
            </a:pPr>
            <a:endParaRPr lang="en-US" dirty="0"/>
          </a:p>
          <a:p>
            <a:pPr marL="0" indent="0">
              <a:buNone/>
            </a:pPr>
            <a:r>
              <a:rPr lang="en-US" dirty="0"/>
              <a:t>Philip first of all moved his office to the office of Control Data in Minnesota. He spent my first two days there just listening to all the problems, issues, and challenges they had with this account. It seemed overwhelming, and he kept thinking, "What did I get myself into?“</a:t>
            </a:r>
          </a:p>
          <a:p>
            <a:pPr marL="0" indent="0">
              <a:buNone/>
            </a:pPr>
            <a:r>
              <a:rPr lang="en-US" dirty="0"/>
              <a:t>On the third day, He went to a local office supply store and bought the biggest whiteboard in stock. he put it up on my office wall and invited the two key players on the customer's side to come in. These gentlemen were Bill Miller, director of IT and Telecommunications, and Harry Hurley, manager of Telecommunications. They were the key decision makers. They were the customer. Period</a:t>
            </a:r>
          </a:p>
        </p:txBody>
      </p:sp>
    </p:spTree>
    <p:extLst>
      <p:ext uri="{BB962C8B-B14F-4D97-AF65-F5344CB8AC3E}">
        <p14:creationId xmlns:p14="http://schemas.microsoft.com/office/powerpoint/2010/main" val="99701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3583"/>
            <a:ext cx="10515600" cy="5673380"/>
          </a:xfrm>
        </p:spPr>
        <p:txBody>
          <a:bodyPr/>
          <a:lstStyle/>
          <a:p>
            <a:r>
              <a:rPr lang="en-US" dirty="0"/>
              <a:t>I asked them to tell me everything they considered to be problems. I listened intently, and then I said, "I'm brand-new. I've never been in sales. Guys, tell me what to do. How should we go about mending this relationship? What needs to happen?“</a:t>
            </a:r>
          </a:p>
          <a:p>
            <a:r>
              <a:rPr lang="en-US" dirty="0"/>
              <a:t>At first, they didn't know what to make of me. "The more you can share with me," I stressed, "the more I can help you. I can't fix things I don't know about.“</a:t>
            </a:r>
          </a:p>
          <a:p>
            <a:r>
              <a:rPr lang="en-US" dirty="0"/>
              <a:t>They talked, and I listened. After they were finished, I said, "I've got this big whiteboard here, so let's make it simple. Take this pen, draw out what needs to happen, and list the things that we need to get done. As each gets taken care of, we'll wipe it off, and when that whiteboard is clean, our relationship will be clean."</a:t>
            </a:r>
          </a:p>
        </p:txBody>
      </p:sp>
    </p:spTree>
    <p:extLst>
      <p:ext uri="{BB962C8B-B14F-4D97-AF65-F5344CB8AC3E}">
        <p14:creationId xmlns:p14="http://schemas.microsoft.com/office/powerpoint/2010/main" val="172710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1258957" y="2274838"/>
            <a:ext cx="7885043" cy="1754326"/>
          </a:xfrm>
          <a:prstGeom prst="rect">
            <a:avLst/>
          </a:prstGeom>
        </p:spPr>
        <p:txBody>
          <a:bodyPr wrap="square">
            <a:spAutoFit/>
          </a:bodyPr>
          <a:lstStyle/>
          <a:p>
            <a:r>
              <a:rPr lang="en-US" b="0" i="0" dirty="0">
                <a:solidFill>
                  <a:srgbClr val="212121"/>
                </a:solidFill>
                <a:effectLst/>
                <a:latin typeface="PT Serif"/>
              </a:rPr>
              <a:t>They consented, and for the next few hours, we filled the whiteboard with everything we needed to do to mend the relationship and help them serve their internal customers. When we were finished, we agreed that the three of us would meet at least once a week, and during these meetings, we would sit in front of that whiteboard and wipe off items that had been resolved, if we all agreed they were complete.</a:t>
            </a:r>
            <a:endParaRPr lang="en-US" dirty="0"/>
          </a:p>
        </p:txBody>
      </p:sp>
    </p:spTree>
    <p:extLst>
      <p:ext uri="{BB962C8B-B14F-4D97-AF65-F5344CB8AC3E}">
        <p14:creationId xmlns:p14="http://schemas.microsoft.com/office/powerpoint/2010/main" val="8673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2916" y="1030778"/>
            <a:ext cx="16810404" cy="11075604"/>
          </a:xfrm>
        </p:spPr>
        <p:txBody>
          <a:bodyPr/>
          <a:lstStyle/>
          <a:p>
            <a:pPr marL="566928" lvl="3" indent="0">
              <a:buNone/>
            </a:pPr>
            <a:r>
              <a:rPr lang="en-US" sz="4400" dirty="0">
                <a:solidFill>
                  <a:srgbClr val="FF0000"/>
                </a:solidFill>
                <a:latin typeface="Bahnschrift SemiBold" panose="020B0502040204020203" pitchFamily="34" charset="0"/>
              </a:rPr>
              <a:t>             Assertiveness</a:t>
            </a:r>
            <a:endParaRPr lang="en-US" sz="3200" dirty="0">
              <a:solidFill>
                <a:srgbClr val="FF0000"/>
              </a:solidFill>
              <a:latin typeface="Bahnschrift SemiBold" panose="020B0502040204020203" pitchFamily="34" charset="0"/>
            </a:endParaRP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702" y="1961458"/>
            <a:ext cx="6749933" cy="4248150"/>
          </a:xfrm>
          <a:prstGeom prst="rect">
            <a:avLst/>
          </a:prstGeom>
        </p:spPr>
      </p:pic>
    </p:spTree>
    <p:extLst>
      <p:ext uri="{BB962C8B-B14F-4D97-AF65-F5344CB8AC3E}">
        <p14:creationId xmlns:p14="http://schemas.microsoft.com/office/powerpoint/2010/main" val="242095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                                                      </a:t>
            </a:r>
          </a:p>
          <a:p>
            <a:endParaRPr lang="en-US" sz="3200" dirty="0"/>
          </a:p>
          <a:p>
            <a:r>
              <a:rPr lang="en-US" sz="4000" dirty="0">
                <a:solidFill>
                  <a:srgbClr val="FF0000"/>
                </a:solidFill>
                <a:latin typeface="Bahnschrift SemiBold" panose="020B0502040204020203" pitchFamily="34" charset="0"/>
              </a:rPr>
              <a:t>              3 Approaches to Sale</a:t>
            </a:r>
            <a:br>
              <a:rPr lang="en-US" sz="4000" dirty="0">
                <a:solidFill>
                  <a:srgbClr val="FF0000"/>
                </a:solidFill>
                <a:latin typeface="Bahnschrift SemiBold" panose="020B0502040204020203" pitchFamily="34" charset="0"/>
              </a:rPr>
            </a:br>
            <a:endParaRPr lang="en-US" sz="4000" dirty="0">
              <a:solidFill>
                <a:srgbClr val="FF0000"/>
              </a:solidFill>
              <a:latin typeface="Bahnschrift SemiBold" panose="020B0502040204020203" pitchFamily="34" charset="0"/>
            </a:endParaRPr>
          </a:p>
        </p:txBody>
      </p:sp>
    </p:spTree>
    <p:extLst>
      <p:ext uri="{BB962C8B-B14F-4D97-AF65-F5344CB8AC3E}">
        <p14:creationId xmlns:p14="http://schemas.microsoft.com/office/powerpoint/2010/main" val="239282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a:t>
            </a:r>
            <a:r>
              <a:rPr lang="en-US" baseline="30000" dirty="0">
                <a:solidFill>
                  <a:srgbClr val="FF0000"/>
                </a:solidFill>
              </a:rPr>
              <a:t>st</a:t>
            </a:r>
            <a:r>
              <a:rPr lang="en-US" dirty="0">
                <a:solidFill>
                  <a:srgbClr val="FF0000"/>
                </a:solidFill>
              </a:rPr>
              <a:t> Approach</a:t>
            </a:r>
          </a:p>
        </p:txBody>
      </p:sp>
      <p:sp>
        <p:nvSpPr>
          <p:cNvPr id="3" name="Content Placeholder 2"/>
          <p:cNvSpPr>
            <a:spLocks noGrp="1"/>
          </p:cNvSpPr>
          <p:nvPr>
            <p:ph idx="1"/>
          </p:nvPr>
        </p:nvSpPr>
        <p:spPr>
          <a:xfrm>
            <a:off x="1097280" y="1507957"/>
            <a:ext cx="10058400" cy="4796589"/>
          </a:xfrm>
        </p:spPr>
        <p:txBody>
          <a:bodyPr>
            <a:normAutofit lnSpcReduction="10000"/>
          </a:bodyPr>
          <a:lstStyle/>
          <a:p>
            <a:pPr marL="0" indent="0">
              <a:buNone/>
            </a:pPr>
            <a:endParaRPr lang="en-US" dirty="0"/>
          </a:p>
          <a:p>
            <a:pPr marL="0" indent="0">
              <a:buNone/>
            </a:pPr>
            <a:r>
              <a:rPr lang="en-US" dirty="0"/>
              <a:t>"Could you give me a call when you've made a decision?"</a:t>
            </a:r>
          </a:p>
          <a:p>
            <a:pPr marL="0" indent="0">
              <a:buNone/>
            </a:pPr>
            <a:r>
              <a:rPr lang="en-US" dirty="0"/>
              <a:t>"Would you mind if I sent you a brochure to help you decide?"</a:t>
            </a:r>
          </a:p>
          <a:p>
            <a:pPr marL="0" indent="0">
              <a:buNone/>
            </a:pPr>
            <a:r>
              <a:rPr lang="en-US" dirty="0"/>
              <a:t>"How about I call you in a few days to see if you've made a decision?“</a:t>
            </a:r>
          </a:p>
          <a:p>
            <a:pPr marL="0" indent="0">
              <a:buNone/>
            </a:pPr>
            <a:endParaRPr lang="en-US" dirty="0"/>
          </a:p>
          <a:p>
            <a:r>
              <a:rPr lang="en-US" dirty="0"/>
              <a:t>Identify the type of Approach used?</a:t>
            </a:r>
          </a:p>
          <a:p>
            <a:pPr marL="0" indent="0">
              <a:buNone/>
            </a:pPr>
            <a:r>
              <a:rPr lang="en-US" dirty="0"/>
              <a:t>Options: a)Assertive Approach</a:t>
            </a:r>
          </a:p>
          <a:p>
            <a:pPr marL="0" indent="0">
              <a:buNone/>
            </a:pPr>
            <a:r>
              <a:rPr lang="en-US" dirty="0"/>
              <a:t>                 b)Passive Approach</a:t>
            </a:r>
          </a:p>
          <a:p>
            <a:pPr marL="0" indent="0">
              <a:buNone/>
            </a:pPr>
            <a:r>
              <a:rPr lang="en-US" dirty="0"/>
              <a:t>                 c) Aggressive Approach</a:t>
            </a:r>
          </a:p>
          <a:p>
            <a:pPr marL="0" indent="0">
              <a:buNone/>
            </a:pPr>
            <a:endParaRPr lang="en-US" dirty="0"/>
          </a:p>
          <a:p>
            <a:pPr marL="0" indent="0">
              <a:buNone/>
            </a:pPr>
            <a:r>
              <a:rPr lang="en-US" dirty="0"/>
              <a:t>						</a:t>
            </a:r>
            <a:r>
              <a:rPr lang="en-US" dirty="0" err="1"/>
              <a:t>Ans:Passive</a:t>
            </a:r>
            <a:r>
              <a:rPr lang="en-US" dirty="0"/>
              <a:t> Approach</a:t>
            </a:r>
          </a:p>
        </p:txBody>
      </p:sp>
    </p:spTree>
    <p:extLst>
      <p:ext uri="{BB962C8B-B14F-4D97-AF65-F5344CB8AC3E}">
        <p14:creationId xmlns:p14="http://schemas.microsoft.com/office/powerpoint/2010/main" val="16986400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850232"/>
            <a:ext cx="10058400" cy="5018862"/>
          </a:xfrm>
        </p:spPr>
        <p:txBody>
          <a:bodyPr>
            <a:noAutofit/>
          </a:bodyPr>
          <a:lstStyle/>
          <a:p>
            <a:pPr marL="0" indent="0">
              <a:lnSpc>
                <a:spcPct val="85000"/>
              </a:lnSpc>
              <a:spcBef>
                <a:spcPct val="0"/>
              </a:spcBef>
              <a:buNone/>
            </a:pPr>
            <a:r>
              <a:rPr lang="en-US" sz="4800" spc="-50" dirty="0">
                <a:solidFill>
                  <a:srgbClr val="FF0000"/>
                </a:solidFill>
                <a:latin typeface="+mj-lt"/>
                <a:ea typeface="+mj-ea"/>
                <a:cs typeface="+mj-cs"/>
              </a:rPr>
              <a:t>2nd Approach</a:t>
            </a:r>
          </a:p>
          <a:p>
            <a:pPr marL="0" indent="0">
              <a:buNone/>
            </a:pPr>
            <a:endParaRPr lang="en-US" dirty="0"/>
          </a:p>
          <a:p>
            <a:pPr marL="0" indent="0">
              <a:buNone/>
            </a:pPr>
            <a:r>
              <a:rPr lang="en-US" dirty="0"/>
              <a:t>"If you don't buy now, the offer is off the table."</a:t>
            </a:r>
          </a:p>
          <a:p>
            <a:pPr marL="0" indent="0">
              <a:buNone/>
            </a:pPr>
            <a:r>
              <a:rPr lang="en-US" dirty="0"/>
              <a:t>"If you don't want to do business with us, please tell me so we won't be wasting our time."</a:t>
            </a:r>
          </a:p>
          <a:p>
            <a:pPr marL="0" indent="0">
              <a:buNone/>
            </a:pPr>
            <a:r>
              <a:rPr lang="en-US" dirty="0"/>
              <a:t>"What do I need to do to make a decision happen now?“</a:t>
            </a:r>
          </a:p>
          <a:p>
            <a:pPr marL="0" indent="0">
              <a:buNone/>
            </a:pPr>
            <a:endParaRPr lang="en-US" dirty="0"/>
          </a:p>
          <a:p>
            <a:r>
              <a:rPr lang="en-US" dirty="0"/>
              <a:t>Identify the type of Approach used?</a:t>
            </a:r>
          </a:p>
          <a:p>
            <a:pPr marL="0" indent="0">
              <a:buNone/>
            </a:pPr>
            <a:r>
              <a:rPr lang="en-US" dirty="0"/>
              <a:t>Options: a)Assertive Approach</a:t>
            </a:r>
          </a:p>
          <a:p>
            <a:pPr marL="0" indent="0">
              <a:buNone/>
            </a:pPr>
            <a:r>
              <a:rPr lang="en-US" dirty="0"/>
              <a:t>                 b)Passive Approach</a:t>
            </a:r>
          </a:p>
          <a:p>
            <a:pPr marL="0" indent="0">
              <a:buNone/>
            </a:pPr>
            <a:r>
              <a:rPr lang="en-US" dirty="0"/>
              <a:t>                 c) Aggressive Approach</a:t>
            </a:r>
          </a:p>
          <a:p>
            <a:pPr marL="0" indent="0">
              <a:buNone/>
            </a:pPr>
            <a:r>
              <a:rPr lang="en-US" sz="2400" dirty="0"/>
              <a:t>						</a:t>
            </a:r>
            <a:r>
              <a:rPr lang="en-US" sz="2400" dirty="0" err="1"/>
              <a:t>Ans:Aggressive</a:t>
            </a:r>
            <a:r>
              <a:rPr lang="en-US" sz="2400" dirty="0"/>
              <a:t> Approach</a:t>
            </a:r>
          </a:p>
          <a:p>
            <a:pPr marL="0" indent="0">
              <a:buNone/>
            </a:pPr>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9392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arn(inVertical)">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286603"/>
            <a:ext cx="10257322" cy="1450757"/>
          </a:xfrm>
        </p:spPr>
        <p:txBody>
          <a:bodyPr>
            <a:normAutofit/>
          </a:bodyPr>
          <a:lstStyle/>
          <a:p>
            <a:r>
              <a:rPr lang="en-US" dirty="0">
                <a:solidFill>
                  <a:srgbClr val="FF0000"/>
                </a:solidFill>
              </a:rPr>
              <a:t>3</a:t>
            </a:r>
            <a:r>
              <a:rPr lang="en-US" baseline="30000" dirty="0">
                <a:solidFill>
                  <a:srgbClr val="FF0000"/>
                </a:solidFill>
              </a:rPr>
              <a:t>rd</a:t>
            </a:r>
            <a:r>
              <a:rPr lang="en-US" dirty="0">
                <a:solidFill>
                  <a:srgbClr val="FF0000"/>
                </a:solidFill>
              </a:rPr>
              <a:t> Approach</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dirty="0"/>
              <a:t>"Can you give me a specific date when you'll make a decision?"</a:t>
            </a:r>
          </a:p>
          <a:p>
            <a:pPr marL="0" indent="0">
              <a:buNone/>
            </a:pPr>
            <a:r>
              <a:rPr lang="en-US" dirty="0"/>
              <a:t>"What factors might cause the delay in the decision-making process?"</a:t>
            </a:r>
          </a:p>
          <a:p>
            <a:pPr marL="0" indent="0">
              <a:buNone/>
            </a:pPr>
            <a:r>
              <a:rPr lang="en-US" dirty="0"/>
              <a:t>"What steps will you be taking in order to make a decision?“</a:t>
            </a:r>
          </a:p>
          <a:p>
            <a:pPr marL="0" indent="0">
              <a:buNone/>
            </a:pPr>
            <a:endParaRPr lang="en-US" dirty="0"/>
          </a:p>
          <a:p>
            <a:r>
              <a:rPr lang="en-US" dirty="0"/>
              <a:t>Identify the type of Approach used?</a:t>
            </a:r>
          </a:p>
          <a:p>
            <a:pPr marL="0" indent="0">
              <a:buNone/>
            </a:pPr>
            <a:r>
              <a:rPr lang="en-US" dirty="0"/>
              <a:t>Options: a)Assertive Approach</a:t>
            </a:r>
          </a:p>
          <a:p>
            <a:pPr marL="0" indent="0">
              <a:buNone/>
            </a:pPr>
            <a:r>
              <a:rPr lang="en-US" dirty="0"/>
              <a:t>                 b)Passive Approach</a:t>
            </a:r>
          </a:p>
          <a:p>
            <a:pPr marL="0" indent="0">
              <a:buNone/>
            </a:pPr>
            <a:r>
              <a:rPr lang="en-US" dirty="0"/>
              <a:t>                 c) Aggressive Approach</a:t>
            </a:r>
          </a:p>
          <a:p>
            <a:pPr marL="0" indent="0">
              <a:buNone/>
            </a:pPr>
            <a:r>
              <a:rPr lang="en-US" sz="2400" dirty="0"/>
              <a:t>						</a:t>
            </a:r>
            <a:r>
              <a:rPr lang="en-US" sz="2400" dirty="0" err="1"/>
              <a:t>Ans:Assertive</a:t>
            </a:r>
            <a:r>
              <a:rPr lang="en-US" sz="2400" dirty="0"/>
              <a:t> Approach</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8694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rgbClr val="FF0000"/>
                </a:solidFill>
              </a:rPr>
              <a:t>Why Should You Embrace Assertiveness in Sales?</a:t>
            </a:r>
            <a:endParaRPr lang="en-US" b="1" dirty="0">
              <a:solidFill>
                <a:srgbClr val="FF0000"/>
              </a:solidFill>
            </a:endParaRPr>
          </a:p>
        </p:txBody>
      </p:sp>
      <p:sp>
        <p:nvSpPr>
          <p:cNvPr id="3" name="Content Placeholder 2"/>
          <p:cNvSpPr>
            <a:spLocks noGrp="1"/>
          </p:cNvSpPr>
          <p:nvPr>
            <p:ph idx="1"/>
          </p:nvPr>
        </p:nvSpPr>
        <p:spPr>
          <a:xfrm>
            <a:off x="1097280" y="1845733"/>
            <a:ext cx="10058400" cy="4170055"/>
          </a:xfrm>
        </p:spPr>
        <p:txBody>
          <a:bodyPr/>
          <a:lstStyle/>
          <a:p>
            <a:r>
              <a:rPr lang="en-US" dirty="0"/>
              <a:t>Purposive assertiveness is used to pursue three outcomes. Disrupt, Reframe and Direct.</a:t>
            </a:r>
          </a:p>
          <a:p>
            <a:pPr fontAlgn="base"/>
            <a:r>
              <a:rPr lang="en-US" b="1" dirty="0"/>
              <a:t>Disrupt:</a:t>
            </a:r>
            <a:r>
              <a:rPr lang="en-US" dirty="0"/>
              <a:t> They disrupt the flow of thinking or action a buyer may be considering. When a buyer is set in their thinking or their direction, they’re on autopilot. When a seller can get a buyer to question their direction and strategies, they get them thinking and open the buyer's mind.</a:t>
            </a:r>
          </a:p>
          <a:p>
            <a:pPr fontAlgn="base"/>
            <a:r>
              <a:rPr lang="en-US" b="1" dirty="0"/>
              <a:t>Reframe:</a:t>
            </a:r>
            <a:r>
              <a:rPr lang="en-US" dirty="0"/>
              <a:t> When the buyer's mind is open,  sellers reframe issues. A buyer often misses opportunities because of their mental models. When a seller introduces a buyer to new mental models, they open the buyer to new possibilities for strategy and action.</a:t>
            </a:r>
          </a:p>
          <a:p>
            <a:pPr fontAlgn="base"/>
            <a:r>
              <a:rPr lang="en-US" b="1" dirty="0"/>
              <a:t>Direct:</a:t>
            </a:r>
            <a:r>
              <a:rPr lang="en-US" dirty="0"/>
              <a:t> And what should those strategies and actions be? Insight sellers direct buyers to ways the seller can help them solve problems and reach goals with the seller's help.</a:t>
            </a:r>
          </a:p>
          <a:p>
            <a:r>
              <a:rPr lang="en-US" dirty="0" err="1"/>
              <a:t>Eg</a:t>
            </a:r>
            <a:r>
              <a:rPr lang="en-US" dirty="0"/>
              <a:t>. Mutual Funds Vs FDs </a:t>
            </a:r>
          </a:p>
          <a:p>
            <a:r>
              <a:rPr lang="en-US" dirty="0"/>
              <a:t>Stock market vs  MFs</a:t>
            </a:r>
          </a:p>
        </p:txBody>
      </p:sp>
    </p:spTree>
    <p:extLst>
      <p:ext uri="{BB962C8B-B14F-4D97-AF65-F5344CB8AC3E}">
        <p14:creationId xmlns:p14="http://schemas.microsoft.com/office/powerpoint/2010/main" val="204658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0990-1ED9-CCB9-7FD4-32379BFA8B9E}"/>
              </a:ext>
            </a:extLst>
          </p:cNvPr>
          <p:cNvSpPr>
            <a:spLocks noGrp="1"/>
          </p:cNvSpPr>
          <p:nvPr>
            <p:ph type="title"/>
          </p:nvPr>
        </p:nvSpPr>
        <p:spPr/>
        <p:txBody>
          <a:bodyPr/>
          <a:lstStyle/>
          <a:p>
            <a:r>
              <a:rPr lang="en-US" dirty="0"/>
              <a:t>Joe Girard-World’s Best Salesman</a:t>
            </a:r>
            <a:endParaRPr lang="en-IN" dirty="0"/>
          </a:p>
        </p:txBody>
      </p:sp>
      <p:sp>
        <p:nvSpPr>
          <p:cNvPr id="3" name="Content Placeholder 2">
            <a:extLst>
              <a:ext uri="{FF2B5EF4-FFF2-40B4-BE49-F238E27FC236}">
                <a16:creationId xmlns:a16="http://schemas.microsoft.com/office/drawing/2014/main" id="{8E5ACC79-3F92-15E5-ED70-E7FAE4B62047}"/>
              </a:ext>
            </a:extLst>
          </p:cNvPr>
          <p:cNvSpPr>
            <a:spLocks noGrp="1"/>
          </p:cNvSpPr>
          <p:nvPr>
            <p:ph idx="1"/>
          </p:nvPr>
        </p:nvSpPr>
        <p:spPr/>
        <p:txBody>
          <a:bodyPr/>
          <a:lstStyle/>
          <a:p>
            <a:endParaRPr lang="en-IN" dirty="0"/>
          </a:p>
        </p:txBody>
      </p:sp>
      <p:sp>
        <p:nvSpPr>
          <p:cNvPr id="5" name="TextBox 4">
            <a:extLst>
              <a:ext uri="{FF2B5EF4-FFF2-40B4-BE49-F238E27FC236}">
                <a16:creationId xmlns:a16="http://schemas.microsoft.com/office/drawing/2014/main" id="{0BA64C66-09D6-1A39-41B3-A49D040B543B}"/>
              </a:ext>
            </a:extLst>
          </p:cNvPr>
          <p:cNvSpPr txBox="1"/>
          <p:nvPr/>
        </p:nvSpPr>
        <p:spPr>
          <a:xfrm>
            <a:off x="3046615" y="3248490"/>
            <a:ext cx="6093228" cy="369332"/>
          </a:xfrm>
          <a:prstGeom prst="rect">
            <a:avLst/>
          </a:prstGeom>
          <a:noFill/>
        </p:spPr>
        <p:txBody>
          <a:bodyPr wrap="square">
            <a:spAutoFit/>
          </a:bodyPr>
          <a:lstStyle/>
          <a:p>
            <a:r>
              <a:rPr lang="en-IN" dirty="0">
                <a:hlinkClick r:id="rId3"/>
              </a:rPr>
              <a:t>https://youtu.be/_vOdePXsFVY</a:t>
            </a:r>
            <a:r>
              <a:rPr lang="en-IN" dirty="0"/>
              <a:t> </a:t>
            </a:r>
          </a:p>
        </p:txBody>
      </p:sp>
    </p:spTree>
    <p:extLst>
      <p:ext uri="{BB962C8B-B14F-4D97-AF65-F5344CB8AC3E}">
        <p14:creationId xmlns:p14="http://schemas.microsoft.com/office/powerpoint/2010/main" val="20986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Assertive Vs Aggressive</a:t>
            </a:r>
          </a:p>
        </p:txBody>
      </p:sp>
      <p:sp>
        <p:nvSpPr>
          <p:cNvPr id="3" name="Content Placeholder 2"/>
          <p:cNvSpPr>
            <a:spLocks noGrp="1"/>
          </p:cNvSpPr>
          <p:nvPr>
            <p:ph idx="1"/>
          </p:nvPr>
        </p:nvSpPr>
        <p:spPr/>
        <p:txBody>
          <a:bodyPr>
            <a:normAutofit lnSpcReduction="10000"/>
          </a:bodyPr>
          <a:lstStyle/>
          <a:p>
            <a:r>
              <a:rPr lang="en-US" sz="3200" dirty="0"/>
              <a:t>Assertive" and "aggressive" are sometimes used interchangeably, but there are key differences between these descriptors. Being assertive involves pursuing a desired outcome or stating and standing by an opinion while still being mindful and respectful of the desired outcomes and opinions of others. Aggressiveness, meanwhile, is characterized by relentlessly pursuing your desired outcome while ignoring or attacking the opinions or desires of others.</a:t>
            </a:r>
          </a:p>
          <a:p>
            <a:endParaRPr lang="en-US" dirty="0"/>
          </a:p>
        </p:txBody>
      </p:sp>
    </p:spTree>
    <p:extLst>
      <p:ext uri="{BB962C8B-B14F-4D97-AF65-F5344CB8AC3E}">
        <p14:creationId xmlns:p14="http://schemas.microsoft.com/office/powerpoint/2010/main" val="30661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Assertive vs Aggressive </a:t>
            </a:r>
            <a:r>
              <a:rPr lang="en-US" b="1" dirty="0" err="1">
                <a:solidFill>
                  <a:srgbClr val="FF0000"/>
                </a:solidFill>
              </a:rPr>
              <a:t>Behaviour</a:t>
            </a:r>
            <a:r>
              <a:rPr lang="en-US" b="1" dirty="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fontAlgn="base"/>
            <a:endParaRPr lang="en-US" dirty="0"/>
          </a:p>
          <a:p>
            <a:pPr fontAlgn="base"/>
            <a:r>
              <a:rPr lang="en-US" b="1" dirty="0"/>
              <a:t>– </a:t>
            </a:r>
            <a:r>
              <a:rPr lang="en-US" sz="2800" dirty="0"/>
              <a:t>calm and positive vs irrational and condescending</a:t>
            </a:r>
          </a:p>
          <a:p>
            <a:pPr fontAlgn="base"/>
            <a:r>
              <a:rPr lang="en-US" sz="2800" dirty="0"/>
              <a:t>– enthusiastic vs fake</a:t>
            </a:r>
          </a:p>
          <a:p>
            <a:pPr fontAlgn="base"/>
            <a:r>
              <a:rPr lang="en-US" sz="2800" dirty="0"/>
              <a:t>– honest and genuine vs manipulative</a:t>
            </a:r>
          </a:p>
          <a:p>
            <a:pPr fontAlgn="base"/>
            <a:r>
              <a:rPr lang="en-US" sz="2800" dirty="0"/>
              <a:t>– direct vs intimidating</a:t>
            </a:r>
          </a:p>
          <a:p>
            <a:pPr fontAlgn="base"/>
            <a:r>
              <a:rPr lang="en-US" sz="2800" dirty="0"/>
              <a:t>– understanding vs uninterested</a:t>
            </a:r>
          </a:p>
          <a:p>
            <a:pPr fontAlgn="base"/>
            <a:r>
              <a:rPr lang="en-US" sz="2800" dirty="0"/>
              <a:t>– concerned vs indifferent</a:t>
            </a:r>
          </a:p>
          <a:p>
            <a:pPr fontAlgn="base"/>
            <a:r>
              <a:rPr lang="en-US" sz="2800" dirty="0"/>
              <a:t>– respectful vs harassing</a:t>
            </a:r>
          </a:p>
          <a:p>
            <a:endParaRPr lang="en-US" dirty="0"/>
          </a:p>
        </p:txBody>
      </p:sp>
    </p:spTree>
    <p:extLst>
      <p:ext uri="{BB962C8B-B14F-4D97-AF65-F5344CB8AC3E}">
        <p14:creationId xmlns:p14="http://schemas.microsoft.com/office/powerpoint/2010/main" val="163503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a:t>
            </a:r>
          </a:p>
        </p:txBody>
      </p:sp>
      <p:sp>
        <p:nvSpPr>
          <p:cNvPr id="3" name="Content Placeholder 2"/>
          <p:cNvSpPr>
            <a:spLocks noGrp="1"/>
          </p:cNvSpPr>
          <p:nvPr>
            <p:ph idx="1"/>
          </p:nvPr>
        </p:nvSpPr>
        <p:spPr/>
        <p:txBody>
          <a:bodyPr/>
          <a:lstStyle/>
          <a:p>
            <a:endParaRPr lang="en-US" dirty="0"/>
          </a:p>
          <a:p>
            <a:r>
              <a:rPr lang="en-US" dirty="0"/>
              <a:t>Activity-2 lines and One Action</a:t>
            </a:r>
          </a:p>
          <a:p>
            <a:pPr algn="ctr"/>
            <a:r>
              <a:rPr lang="en-US" sz="2800" dirty="0">
                <a:solidFill>
                  <a:srgbClr val="00B0F0"/>
                </a:solidFill>
              </a:rPr>
              <a:t>Fun n Learn ! </a:t>
            </a:r>
          </a:p>
          <a:p>
            <a:pPr algn="ctr"/>
            <a:endParaRPr lang="en-US" dirty="0"/>
          </a:p>
          <a:p>
            <a:pPr algn="ctr"/>
            <a:endParaRPr lang="en-US" dirty="0"/>
          </a:p>
        </p:txBody>
      </p:sp>
      <p:sp>
        <p:nvSpPr>
          <p:cNvPr id="4" name="Smiley Face 3"/>
          <p:cNvSpPr/>
          <p:nvPr/>
        </p:nvSpPr>
        <p:spPr>
          <a:xfrm>
            <a:off x="4555958" y="3465095"/>
            <a:ext cx="3096126" cy="2743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65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solve the following three problems?</a:t>
            </a:r>
          </a:p>
        </p:txBody>
      </p:sp>
      <p:sp>
        <p:nvSpPr>
          <p:cNvPr id="3" name="Content Placeholder 2"/>
          <p:cNvSpPr>
            <a:spLocks noGrp="1"/>
          </p:cNvSpPr>
          <p:nvPr>
            <p:ph idx="1"/>
          </p:nvPr>
        </p:nvSpPr>
        <p:spPr/>
        <p:txBody>
          <a:bodyPr>
            <a:normAutofit/>
          </a:bodyPr>
          <a:lstStyle/>
          <a:p>
            <a:r>
              <a:rPr lang="en-US" sz="2400" dirty="0"/>
              <a:t>1.Peter was with a client’s Vice President to make a presentation. The client had given all the inputs in his earlier meetings for Peter’s company to propose a solution. The presentation was off to a lively start and the VP was listening carefully to Peter. Five minutes into the presentation, however, Peter could sense that the VP’s attention had wandered, to flowers in the garden overlooking his office window. Peter was puzzled. Was the VP no longer interested? Or was something wrong with his presentation? If indeed, there was something amiss, how could he find out?</a:t>
            </a:r>
          </a:p>
          <a:p>
            <a:r>
              <a:rPr lang="en-US" sz="2400" dirty="0"/>
              <a:t> If you were in Peter’s shoes what would you do?</a:t>
            </a:r>
          </a:p>
        </p:txBody>
      </p:sp>
    </p:spTree>
    <p:extLst>
      <p:ext uri="{BB962C8B-B14F-4D97-AF65-F5344CB8AC3E}">
        <p14:creationId xmlns:p14="http://schemas.microsoft.com/office/powerpoint/2010/main" val="301412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p:txBody>
          <a:bodyPr>
            <a:normAutofit/>
          </a:bodyPr>
          <a:lstStyle/>
          <a:p>
            <a:r>
              <a:rPr lang="en-US" sz="2400" dirty="0"/>
              <a:t>An animated debate is on between salespeople at a party event following a sales conference. A sales veteran has taken a position that to ‘really’ communicate with a Customer, a face to face meeting is a must. To him, selling on phone is a strict no-no as it amounts to a short cut. The view is contested by the younger salespeople. They contend that in today’s time starved world, even Customers prefer to do business over phone and digital channels. Sales should therefore accept and leverage this new reality. Other veterans in the party don’t agree. Opinions are polarized on both sides.</a:t>
            </a:r>
          </a:p>
          <a:p>
            <a:endParaRPr lang="en-US" sz="2400" dirty="0"/>
          </a:p>
          <a:p>
            <a:r>
              <a:rPr lang="en-US" sz="2400" dirty="0"/>
              <a:t> Which side are you on and why?</a:t>
            </a:r>
          </a:p>
        </p:txBody>
      </p:sp>
    </p:spTree>
    <p:extLst>
      <p:ext uri="{BB962C8B-B14F-4D97-AF65-F5344CB8AC3E}">
        <p14:creationId xmlns:p14="http://schemas.microsoft.com/office/powerpoint/2010/main" val="22317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p:txBody>
          <a:bodyPr>
            <a:normAutofit fontScale="92500"/>
          </a:bodyPr>
          <a:lstStyle/>
          <a:p>
            <a:r>
              <a:rPr lang="en-US" sz="2400" dirty="0"/>
              <a:t> David is a senior sales engineer with a hi-tech engineering firm. Chan has joined the company as trainee and has been assigned to work with David to pick up the basics. They have been working on an enquiry of a high-profile Customer. Their first client meeting has been scheduled where they would make a presentation to the senior management of the company. David briefed Chan on the presentation outline and asked him to come up with the slides. When Chan returned with the slides, David was impressed. Complimenting Chan on his good work, David said he just had one concern – excessive jargon in the slides. Chan believed the use of jargon would impress the Customer. “It will let the Customer know that we speak his language and understand his business. Surely, that should get us the business” said Chan.</a:t>
            </a:r>
          </a:p>
          <a:p>
            <a:endParaRPr lang="en-US" dirty="0"/>
          </a:p>
          <a:p>
            <a:r>
              <a:rPr lang="en-US" dirty="0"/>
              <a:t> Do you agree with Chan?</a:t>
            </a:r>
          </a:p>
        </p:txBody>
      </p:sp>
    </p:spTree>
    <p:extLst>
      <p:ext uri="{BB962C8B-B14F-4D97-AF65-F5344CB8AC3E}">
        <p14:creationId xmlns:p14="http://schemas.microsoft.com/office/powerpoint/2010/main" val="768508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Definition-Sales Communication</a:t>
            </a:r>
          </a:p>
        </p:txBody>
      </p:sp>
      <p:sp>
        <p:nvSpPr>
          <p:cNvPr id="3" name="Content Placeholder 2"/>
          <p:cNvSpPr>
            <a:spLocks noGrp="1"/>
          </p:cNvSpPr>
          <p:nvPr>
            <p:ph idx="1"/>
          </p:nvPr>
        </p:nvSpPr>
        <p:spPr/>
        <p:txBody>
          <a:bodyPr/>
          <a:lstStyle/>
          <a:p>
            <a:r>
              <a:rPr lang="en-US" dirty="0"/>
              <a:t>Sales communication is defined as the passing of meaningful messages between Customer and salesperson. Thus, both salespersons and Customers send messages and receive messages, when they interact, whether face to face or on various media. </a:t>
            </a:r>
          </a:p>
          <a:p>
            <a:endParaRPr lang="en-US" dirty="0"/>
          </a:p>
          <a:p>
            <a:r>
              <a:rPr lang="en-US" dirty="0"/>
              <a:t>‘Meaningfulness’ implies that an action or a reaction is expected from the other side – ‘other side’ could be Customer or could be salesperson. If the Customer says “I have not understood what you said” that too is perfectly fine; since it is a reaction in the quest to understand the message and not dismiss the salesperson!</a:t>
            </a:r>
          </a:p>
        </p:txBody>
      </p:sp>
    </p:spTree>
    <p:extLst>
      <p:ext uri="{BB962C8B-B14F-4D97-AF65-F5344CB8AC3E}">
        <p14:creationId xmlns:p14="http://schemas.microsoft.com/office/powerpoint/2010/main" val="2131785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Bahnschrift SemiBold" panose="020B0502040204020203" pitchFamily="34" charset="0"/>
              </a:rPr>
              <a:t>Essentials of a Good Sales Communication</a:t>
            </a:r>
          </a:p>
        </p:txBody>
      </p:sp>
      <p:sp>
        <p:nvSpPr>
          <p:cNvPr id="3" name="Content Placeholder 2"/>
          <p:cNvSpPr>
            <a:spLocks noGrp="1"/>
          </p:cNvSpPr>
          <p:nvPr>
            <p:ph idx="1"/>
          </p:nvPr>
        </p:nvSpPr>
        <p:spPr>
          <a:xfrm>
            <a:off x="1097280" y="1737360"/>
            <a:ext cx="10058400" cy="4023360"/>
          </a:xfrm>
        </p:spPr>
        <p:txBody>
          <a:bodyPr>
            <a:normAutofit fontScale="25000" lnSpcReduction="20000"/>
          </a:bodyPr>
          <a:lstStyle/>
          <a:p>
            <a:endParaRPr lang="en-US" dirty="0"/>
          </a:p>
          <a:p>
            <a:endParaRPr lang="en-US" dirty="0"/>
          </a:p>
          <a:p>
            <a:pPr marL="0" indent="0">
              <a:buNone/>
            </a:pPr>
            <a:r>
              <a:rPr lang="en-US" dirty="0"/>
              <a:t>11</a:t>
            </a:r>
            <a:r>
              <a:rPr lang="en-US" sz="3800" dirty="0"/>
              <a:t>.</a:t>
            </a:r>
            <a:r>
              <a:rPr lang="en-US" sz="7200" dirty="0"/>
              <a:t>The Opening and Closing of a sales presentation is extremely important-Make an Impact!!</a:t>
            </a:r>
          </a:p>
          <a:p>
            <a:r>
              <a:rPr lang="en-US" sz="7200" dirty="0"/>
              <a:t>2.Getting people to open up.</a:t>
            </a:r>
          </a:p>
          <a:p>
            <a:r>
              <a:rPr lang="en-US" sz="7200" dirty="0"/>
              <a:t>3.Asking Questions to understand their needs</a:t>
            </a:r>
          </a:p>
          <a:p>
            <a:r>
              <a:rPr lang="en-US" sz="7200" dirty="0"/>
              <a:t>4.Active listening</a:t>
            </a:r>
          </a:p>
          <a:p>
            <a:r>
              <a:rPr lang="en-US" sz="7200" dirty="0"/>
              <a:t>5.Building rapport and trust</a:t>
            </a:r>
          </a:p>
          <a:p>
            <a:r>
              <a:rPr lang="en-US" sz="7200" dirty="0"/>
              <a:t>6.Include </a:t>
            </a:r>
            <a:r>
              <a:rPr lang="en-US" sz="7200" dirty="0" err="1"/>
              <a:t>Statistics,Testimonials</a:t>
            </a:r>
            <a:r>
              <a:rPr lang="en-US" sz="7200" dirty="0"/>
              <a:t>, </a:t>
            </a:r>
            <a:r>
              <a:rPr lang="en-US" sz="7200" dirty="0" err="1"/>
              <a:t>cases,Illutrations</a:t>
            </a:r>
            <a:r>
              <a:rPr lang="en-US" sz="7200" dirty="0"/>
              <a:t> to make it more interesting</a:t>
            </a:r>
          </a:p>
          <a:p>
            <a:endParaRPr lang="en-US" sz="3200" dirty="0"/>
          </a:p>
          <a:p>
            <a:endParaRPr lang="en-US" sz="3200" dirty="0"/>
          </a:p>
          <a:p>
            <a:endParaRPr lang="en-US" sz="3200" dirty="0"/>
          </a:p>
          <a:p>
            <a:endParaRPr lang="en-US" dirty="0"/>
          </a:p>
          <a:p>
            <a:endParaRPr lang="en-US" dirty="0"/>
          </a:p>
          <a:p>
            <a:r>
              <a:rPr lang="en-US" dirty="0">
                <a:hlinkClick r:id="rId2"/>
              </a:rPr>
              <a:t>https://www.mercuriindia.com/download/sales-communication-5-Stages-and-3-Traps.pdf</a:t>
            </a:r>
            <a:endParaRPr lang="en-US" dirty="0"/>
          </a:p>
          <a:p>
            <a:endParaRPr lang="en-US" dirty="0"/>
          </a:p>
        </p:txBody>
      </p:sp>
    </p:spTree>
    <p:extLst>
      <p:ext uri="{BB962C8B-B14F-4D97-AF65-F5344CB8AC3E}">
        <p14:creationId xmlns:p14="http://schemas.microsoft.com/office/powerpoint/2010/main" val="4184646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AE7D-D1DD-6E43-F10A-2DA1ED7B824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5E80CA2-6068-7E97-88D1-AB4F1C7F0F0A}"/>
              </a:ext>
            </a:extLst>
          </p:cNvPr>
          <p:cNvSpPr>
            <a:spLocks noGrp="1"/>
          </p:cNvSpPr>
          <p:nvPr>
            <p:ph idx="1"/>
          </p:nvPr>
        </p:nvSpPr>
        <p:spPr/>
        <p:txBody>
          <a:bodyPr/>
          <a:lstStyle/>
          <a:p>
            <a:endParaRPr lang="en-US" dirty="0"/>
          </a:p>
          <a:p>
            <a:endParaRPr lang="en-US" dirty="0"/>
          </a:p>
          <a:p>
            <a:pPr lvl="1"/>
            <a:r>
              <a:rPr lang="en-US" sz="3200" dirty="0"/>
              <a:t>Activity-Communication Game	-Two Teams in a line and one action</a:t>
            </a:r>
          </a:p>
          <a:p>
            <a:pPr lvl="1"/>
            <a:r>
              <a:rPr lang="en-US" sz="3200" dirty="0"/>
              <a:t>Communication		-Paper Tear Activity</a:t>
            </a:r>
            <a:endParaRPr lang="en-IN" sz="3200" dirty="0"/>
          </a:p>
        </p:txBody>
      </p:sp>
    </p:spTree>
    <p:extLst>
      <p:ext uri="{BB962C8B-B14F-4D97-AF65-F5344CB8AC3E}">
        <p14:creationId xmlns:p14="http://schemas.microsoft.com/office/powerpoint/2010/main" val="298690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85120" cy="964681"/>
          </a:xfrm>
        </p:spPr>
        <p:txBody>
          <a:bodyPr>
            <a:normAutofit fontScale="90000"/>
          </a:bodyPr>
          <a:lstStyle/>
          <a:p>
            <a:r>
              <a:rPr lang="en-US" b="1" dirty="0">
                <a:solidFill>
                  <a:srgbClr val="FF0000"/>
                </a:solidFill>
                <a:latin typeface="Bahnschrift SemiBold" panose="020B0502040204020203" pitchFamily="34" charset="0"/>
              </a:rPr>
              <a:t>FIVE STAGES OF SALES COMMUNICATION</a:t>
            </a:r>
          </a:p>
        </p:txBody>
      </p:sp>
      <p:pic>
        <p:nvPicPr>
          <p:cNvPr id="4" name="Content Placeholder 3"/>
          <p:cNvPicPr>
            <a:picLocks noGrp="1" noChangeAspect="1"/>
          </p:cNvPicPr>
          <p:nvPr>
            <p:ph idx="1"/>
          </p:nvPr>
        </p:nvPicPr>
        <p:blipFill>
          <a:blip r:embed="rId3"/>
          <a:stretch>
            <a:fillRect/>
          </a:stretch>
        </p:blipFill>
        <p:spPr>
          <a:xfrm>
            <a:off x="1097280" y="1251285"/>
            <a:ext cx="10372825" cy="5053262"/>
          </a:xfrm>
          <a:prstGeom prst="rect">
            <a:avLst/>
          </a:prstGeom>
        </p:spPr>
      </p:pic>
    </p:spTree>
    <p:extLst>
      <p:ext uri="{BB962C8B-B14F-4D97-AF65-F5344CB8AC3E}">
        <p14:creationId xmlns:p14="http://schemas.microsoft.com/office/powerpoint/2010/main" val="137930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Bahnschrift SemiBold" panose="020B0502040204020203" pitchFamily="34" charset="0"/>
              </a:rPr>
              <a:t>			Selling Strategies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Traditionally- “Lone Wolf “Strategy</a:t>
            </a:r>
          </a:p>
          <a:p>
            <a:pPr marL="0" indent="0" algn="ctr">
              <a:buNone/>
            </a:pPr>
            <a:r>
              <a:rPr lang="en-US" sz="4000" dirty="0"/>
              <a:t>Modern Method- Team Selling</a:t>
            </a:r>
          </a:p>
          <a:p>
            <a:pPr marL="0" indent="0" algn="ctr">
              <a:buNone/>
            </a:pPr>
            <a:endParaRPr lang="en-US" sz="4000" dirty="0"/>
          </a:p>
        </p:txBody>
      </p:sp>
    </p:spTree>
    <p:extLst>
      <p:ext uri="{BB962C8B-B14F-4D97-AF65-F5344CB8AC3E}">
        <p14:creationId xmlns:p14="http://schemas.microsoft.com/office/powerpoint/2010/main" val="3226014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a:t> </a:t>
            </a:r>
            <a:r>
              <a:rPr lang="en-US" dirty="0"/>
              <a:t>TRAPS-90% OF Problems &amp; How to Avoid Them</a:t>
            </a:r>
          </a:p>
        </p:txBody>
      </p:sp>
      <p:pic>
        <p:nvPicPr>
          <p:cNvPr id="4" name="Content Placeholder 3"/>
          <p:cNvPicPr>
            <a:picLocks noGrp="1" noChangeAspect="1"/>
          </p:cNvPicPr>
          <p:nvPr>
            <p:ph idx="1"/>
          </p:nvPr>
        </p:nvPicPr>
        <p:blipFill>
          <a:blip r:embed="rId3"/>
          <a:stretch>
            <a:fillRect/>
          </a:stretch>
        </p:blipFill>
        <p:spPr>
          <a:xfrm>
            <a:off x="1097280" y="1909012"/>
            <a:ext cx="10661583" cy="4235114"/>
          </a:xfrm>
          <a:prstGeom prst="rect">
            <a:avLst/>
          </a:prstGeom>
        </p:spPr>
      </p:pic>
    </p:spTree>
    <p:extLst>
      <p:ext uri="{BB962C8B-B14F-4D97-AF65-F5344CB8AC3E}">
        <p14:creationId xmlns:p14="http://schemas.microsoft.com/office/powerpoint/2010/main" val="394515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1263" y="541421"/>
            <a:ext cx="11502189" cy="5775157"/>
          </a:xfrm>
          <a:prstGeom prst="rect">
            <a:avLst/>
          </a:prstGeom>
        </p:spPr>
      </p:pic>
    </p:spTree>
    <p:extLst>
      <p:ext uri="{BB962C8B-B14F-4D97-AF65-F5344CB8AC3E}">
        <p14:creationId xmlns:p14="http://schemas.microsoft.com/office/powerpoint/2010/main" val="397058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7516" y="1026695"/>
            <a:ext cx="10972800" cy="5245767"/>
          </a:xfrm>
          <a:prstGeom prst="rect">
            <a:avLst/>
          </a:prstGeom>
        </p:spPr>
      </p:pic>
    </p:spTree>
    <p:extLst>
      <p:ext uri="{BB962C8B-B14F-4D97-AF65-F5344CB8AC3E}">
        <p14:creationId xmlns:p14="http://schemas.microsoft.com/office/powerpoint/2010/main" val="319978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600" dirty="0">
              <a:solidFill>
                <a:srgbClr val="FF0000"/>
              </a:solidFill>
              <a:latin typeface="Bahnschrift SemiBold" panose="020B0502040204020203" pitchFamily="34" charset="0"/>
            </a:endParaRPr>
          </a:p>
        </p:txBody>
      </p:sp>
      <p:sp>
        <p:nvSpPr>
          <p:cNvPr id="3" name="Content Placeholder 2"/>
          <p:cNvSpPr>
            <a:spLocks noGrp="1"/>
          </p:cNvSpPr>
          <p:nvPr>
            <p:ph idx="1"/>
          </p:nvPr>
        </p:nvSpPr>
        <p:spPr/>
        <p:txBody>
          <a:bodyPr>
            <a:normAutofit/>
          </a:bodyPr>
          <a:lstStyle/>
          <a:p>
            <a:pPr marL="1471400" lvl="8" indent="0">
              <a:buNone/>
            </a:pPr>
            <a:r>
              <a:rPr lang="en-US" sz="6000" dirty="0"/>
              <a:t>	</a:t>
            </a:r>
            <a:r>
              <a:rPr lang="en-US" sz="6000" dirty="0">
                <a:solidFill>
                  <a:srgbClr val="FF0000"/>
                </a:solidFill>
                <a:latin typeface="Bahnschrift SemiBold" panose="020B0502040204020203" pitchFamily="34" charset="0"/>
              </a:rPr>
              <a:t>Emotional Quotient</a:t>
            </a:r>
            <a:r>
              <a:rPr lang="en-US" sz="6000" dirty="0"/>
              <a:t>				</a:t>
            </a:r>
          </a:p>
        </p:txBody>
      </p:sp>
    </p:spTree>
    <p:extLst>
      <p:ext uri="{BB962C8B-B14F-4D97-AF65-F5344CB8AC3E}">
        <p14:creationId xmlns:p14="http://schemas.microsoft.com/office/powerpoint/2010/main" val="3803093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772" y="1147156"/>
            <a:ext cx="10978050" cy="5262979"/>
          </a:xfrm>
          <a:prstGeom prst="rect">
            <a:avLst/>
          </a:prstGeom>
        </p:spPr>
        <p:txBody>
          <a:bodyPr wrap="square">
            <a:spAutoFit/>
          </a:bodyPr>
          <a:lstStyle/>
          <a:p>
            <a:endParaRPr lang="en-US" sz="2400" dirty="0"/>
          </a:p>
          <a:p>
            <a:r>
              <a:rPr lang="en-US" sz="2400" dirty="0"/>
              <a:t>Four old friends head to dinner at their favorite restaurant to celebrate. After they consume their selections, with laughter and raised voices, the waiter heads over to clear the empty plates. Smiling as he catches the friends’ heightened mood, he offers to show them the evening’s desserts. One friend says, “Absolutely! Let’s keep the celebration going.” </a:t>
            </a:r>
          </a:p>
          <a:p>
            <a:r>
              <a:rPr lang="en-US" sz="2400" dirty="0"/>
              <a:t>Returning with a tray-o-delights in hand, the waiter steadies the platter on his arm to be sure all eyes take in the view. Finally, another friend says, “Look how rich they all are. I’m trying to cut back. Just look at that one!” With a knowing look and a nod, the waiter suggests, “Just skip breakfast in the morning.” Chuckles resound, and four orders of “that one” are placed. The celebration continues for the friends, the waiter, and the restaurant, because the waiter picked up on the group’s mood and ran with it. The waiter’s actions required emotional intelligence (EQ)—a set of skills that, when used intentionally, boost sales from the golf course, to the boardroom . . . even the table. </a:t>
            </a:r>
          </a:p>
        </p:txBody>
      </p:sp>
    </p:spTree>
    <p:extLst>
      <p:ext uri="{BB962C8B-B14F-4D97-AF65-F5344CB8AC3E}">
        <p14:creationId xmlns:p14="http://schemas.microsoft.com/office/powerpoint/2010/main" val="4049222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6134"/>
          </a:xfrm>
        </p:spPr>
        <p:txBody>
          <a:bodyPr/>
          <a:lstStyle/>
          <a:p>
            <a:r>
              <a:rPr lang="en-US" dirty="0"/>
              <a:t>Definition</a:t>
            </a:r>
          </a:p>
        </p:txBody>
      </p:sp>
      <p:sp>
        <p:nvSpPr>
          <p:cNvPr id="3" name="Content Placeholder 2"/>
          <p:cNvSpPr>
            <a:spLocks noGrp="1"/>
          </p:cNvSpPr>
          <p:nvPr>
            <p:ph idx="1"/>
          </p:nvPr>
        </p:nvSpPr>
        <p:spPr>
          <a:xfrm>
            <a:off x="1097280" y="1042739"/>
            <a:ext cx="10058400" cy="4826356"/>
          </a:xfrm>
        </p:spPr>
        <p:txBody>
          <a:bodyPr>
            <a:normAutofit fontScale="92500" lnSpcReduction="10000"/>
          </a:bodyPr>
          <a:lstStyle/>
          <a:p>
            <a:r>
              <a:rPr lang="en-US" sz="2400" dirty="0"/>
              <a:t>The capacity to recognize our own feelings and those of others to for motivating ourselves and managing emotions well in social interactions.</a:t>
            </a:r>
          </a:p>
          <a:p>
            <a:endParaRPr lang="en-US" sz="2400" dirty="0"/>
          </a:p>
          <a:p>
            <a:r>
              <a:rPr lang="en-US" sz="2400" dirty="0"/>
              <a:t>It has 4 important dimensions</a:t>
            </a:r>
          </a:p>
          <a:p>
            <a:r>
              <a:rPr lang="en-US" sz="2400" dirty="0"/>
              <a:t>1.Self Awareness-The capacity of understanding ones emotions, </a:t>
            </a:r>
            <a:r>
              <a:rPr lang="en-US" sz="2400" dirty="0" err="1"/>
              <a:t>strengths,weakness</a:t>
            </a:r>
            <a:r>
              <a:rPr lang="en-US" sz="2400" dirty="0"/>
              <a:t> and self confidence.</a:t>
            </a:r>
          </a:p>
          <a:p>
            <a:r>
              <a:rPr lang="en-US" sz="2400" dirty="0"/>
              <a:t>2.Self Management-the capacity for efficiently managing one’s motives and regulating one’s behavior, adaptability, achievement, orientation </a:t>
            </a:r>
            <a:r>
              <a:rPr lang="en-US" sz="2400" dirty="0" err="1"/>
              <a:t>ans</a:t>
            </a:r>
            <a:r>
              <a:rPr lang="en-US" sz="2400" dirty="0"/>
              <a:t> initiative.</a:t>
            </a:r>
          </a:p>
          <a:p>
            <a:r>
              <a:rPr lang="en-US" sz="2400" dirty="0"/>
              <a:t>3.Social Awareness—the capacity of understanding what others are saying and </a:t>
            </a:r>
            <a:r>
              <a:rPr lang="en-US" sz="2400" dirty="0" err="1"/>
              <a:t>feeling.And</a:t>
            </a:r>
            <a:r>
              <a:rPr lang="en-US" sz="2400" dirty="0"/>
              <a:t> why they act and feel as they do.</a:t>
            </a:r>
          </a:p>
          <a:p>
            <a:r>
              <a:rPr lang="en-US" sz="2400" dirty="0"/>
              <a:t>4.Social Skills-the capacity of acting in such a way that one is able to get the desired </a:t>
            </a:r>
            <a:r>
              <a:rPr lang="en-US" sz="2400" dirty="0" err="1"/>
              <a:t>results,from</a:t>
            </a:r>
            <a:r>
              <a:rPr lang="en-US" sz="2400" dirty="0"/>
              <a:t> others and reach personal </a:t>
            </a:r>
            <a:r>
              <a:rPr lang="en-US" sz="2400" dirty="0" err="1"/>
              <a:t>goals,developing</a:t>
            </a:r>
            <a:r>
              <a:rPr lang="en-US" sz="2400" dirty="0"/>
              <a:t> others ,leadership ,conflict management and teamwork.</a:t>
            </a:r>
          </a:p>
          <a:p>
            <a:endParaRPr lang="en-US" dirty="0"/>
          </a:p>
        </p:txBody>
      </p:sp>
    </p:spTree>
    <p:extLst>
      <p:ext uri="{BB962C8B-B14F-4D97-AF65-F5344CB8AC3E}">
        <p14:creationId xmlns:p14="http://schemas.microsoft.com/office/powerpoint/2010/main" val="2188657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06316" y="2277979"/>
            <a:ext cx="7218947" cy="3657600"/>
          </a:xfrm>
          <a:prstGeom prst="rect">
            <a:avLst/>
          </a:prstGeom>
        </p:spPr>
      </p:pic>
    </p:spTree>
    <p:extLst>
      <p:ext uri="{BB962C8B-B14F-4D97-AF65-F5344CB8AC3E}">
        <p14:creationId xmlns:p14="http://schemas.microsoft.com/office/powerpoint/2010/main" val="236726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people do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13347" y="1620253"/>
            <a:ext cx="10491537" cy="4554603"/>
          </a:xfrm>
          <a:prstGeom prst="rect">
            <a:avLst/>
          </a:prstGeom>
        </p:spPr>
      </p:pic>
    </p:spTree>
    <p:extLst>
      <p:ext uri="{BB962C8B-B14F-4D97-AF65-F5344CB8AC3E}">
        <p14:creationId xmlns:p14="http://schemas.microsoft.com/office/powerpoint/2010/main" val="3377704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Emotional Intelligence Skills Help Make the Sale</a:t>
            </a:r>
          </a:p>
        </p:txBody>
      </p:sp>
      <p:sp>
        <p:nvSpPr>
          <p:cNvPr id="3" name="Content Placeholder 2"/>
          <p:cNvSpPr>
            <a:spLocks noGrp="1"/>
          </p:cNvSpPr>
          <p:nvPr>
            <p:ph idx="1"/>
          </p:nvPr>
        </p:nvSpPr>
        <p:spPr>
          <a:xfrm>
            <a:off x="449179" y="1845733"/>
            <a:ext cx="10706501" cy="4330477"/>
          </a:xfrm>
        </p:spPr>
        <p:txBody>
          <a:bodyPr>
            <a:normAutofit lnSpcReduction="10000"/>
          </a:bodyPr>
          <a:lstStyle/>
          <a:p>
            <a:endParaRPr lang="en-US" dirty="0"/>
          </a:p>
          <a:p>
            <a:r>
              <a:rPr lang="en-US" dirty="0"/>
              <a:t>Those sales professionals who can spot their emotions when they happen, understand them, and manage them well will be the ones who find it in them to manage their schedule well, remain positive when their clients aren’t, and make one more sales call when everything says it will be tough. These sales professionals’ ability to be self-aware and self-manage will help them stop formulating their next pitch while the customer is talking. They’ll become great listeners, and they’ll hear what the customer is really saying. This makes spotting the pitch that will resonate and stick so much easier and more authentic. Good personal competence skills, the first half of a high EQ, will help sales people self-motivate, will prevent them from getting in their own way, and will give them the confidence to ask for the sale.</a:t>
            </a:r>
          </a:p>
          <a:p>
            <a:r>
              <a:rPr lang="en-US" dirty="0"/>
              <a:t>At L’Oréal, sales professionals hired based on their emotional intelligence outperformed their peers by $91,370 at the end of the first year.1</a:t>
            </a:r>
          </a:p>
          <a:p>
            <a:r>
              <a:rPr lang="en-US" dirty="0"/>
              <a:t>In a national insurance company, insurance sales agents weak in specific emotional intelligence skills such as self-confidence, initiative, and empathy sold average premiums of $54,000, while those who were strong sold average premiums of $114,000.2</a:t>
            </a:r>
          </a:p>
          <a:p>
            <a:endParaRPr lang="en-US" dirty="0"/>
          </a:p>
          <a:p>
            <a:endParaRPr lang="en-US" dirty="0"/>
          </a:p>
          <a:p>
            <a:endParaRPr lang="en-US" dirty="0"/>
          </a:p>
        </p:txBody>
      </p:sp>
    </p:spTree>
    <p:extLst>
      <p:ext uri="{BB962C8B-B14F-4D97-AF65-F5344CB8AC3E}">
        <p14:creationId xmlns:p14="http://schemas.microsoft.com/office/powerpoint/2010/main" val="12182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781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b="1" u="sng" dirty="0">
                <a:solidFill>
                  <a:srgbClr val="FF0000"/>
                </a:solidFill>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021" y="1876925"/>
            <a:ext cx="6432884" cy="4090737"/>
          </a:xfrm>
        </p:spPr>
      </p:pic>
      <p:sp>
        <p:nvSpPr>
          <p:cNvPr id="5" name="TextBox 4"/>
          <p:cNvSpPr txBox="1"/>
          <p:nvPr/>
        </p:nvSpPr>
        <p:spPr>
          <a:xfrm>
            <a:off x="2531166" y="5605670"/>
            <a:ext cx="5711686" cy="523220"/>
          </a:xfrm>
          <a:prstGeom prst="rect">
            <a:avLst/>
          </a:prstGeom>
          <a:noFill/>
        </p:spPr>
        <p:txBody>
          <a:bodyPr wrap="square" rtlCol="0">
            <a:spAutoFit/>
          </a:bodyPr>
          <a:lstStyle/>
          <a:p>
            <a:pPr algn="ctr"/>
            <a:r>
              <a:rPr lang="en-US" sz="2800" b="1" dirty="0">
                <a:solidFill>
                  <a:srgbClr val="FF0000"/>
                </a:solidFill>
              </a:rPr>
              <a:t>	</a:t>
            </a:r>
            <a:endParaRPr lang="en-US" sz="2800" b="1" u="sng" dirty="0">
              <a:solidFill>
                <a:srgbClr val="FF0000"/>
              </a:solidFill>
            </a:endParaRPr>
          </a:p>
        </p:txBody>
      </p:sp>
    </p:spTree>
    <p:extLst>
      <p:ext uri="{BB962C8B-B14F-4D97-AF65-F5344CB8AC3E}">
        <p14:creationId xmlns:p14="http://schemas.microsoft.com/office/powerpoint/2010/main" val="5123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00"/>
                </a:solidFill>
                <a:latin typeface="Bahnschrift SemiBold" panose="020B0502040204020203" pitchFamily="34" charset="0"/>
              </a:rPr>
              <a:t> The Impossible Lifting Trick!!</a:t>
            </a:r>
          </a:p>
        </p:txBody>
      </p:sp>
      <p:sp>
        <p:nvSpPr>
          <p:cNvPr id="3" name="Content Placeholder 2"/>
          <p:cNvSpPr>
            <a:spLocks noGrp="1"/>
          </p:cNvSpPr>
          <p:nvPr>
            <p:ph idx="1"/>
          </p:nvPr>
        </p:nvSpPr>
        <p:spPr/>
        <p:txBody>
          <a:bodyPr/>
          <a:lstStyle/>
          <a:p>
            <a:endParaRPr lang="en-US" dirty="0"/>
          </a:p>
          <a:p>
            <a:endParaRPr lang="en-US" dirty="0"/>
          </a:p>
          <a:p>
            <a:pPr algn="ctr"/>
            <a:r>
              <a:rPr lang="en-US" dirty="0"/>
              <a:t>Fun and Learn!		</a:t>
            </a:r>
          </a:p>
        </p:txBody>
      </p:sp>
      <p:pic>
        <p:nvPicPr>
          <p:cNvPr id="6" name="Picture 5">
            <a:extLst>
              <a:ext uri="{FF2B5EF4-FFF2-40B4-BE49-F238E27FC236}">
                <a16:creationId xmlns:a16="http://schemas.microsoft.com/office/drawing/2014/main" id="{99A38506-EFEE-895D-3EE5-6C4E0C02380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3066012" y="1845734"/>
            <a:ext cx="4539240" cy="4189103"/>
          </a:xfrm>
          <a:prstGeom prst="rect">
            <a:avLst/>
          </a:prstGeom>
        </p:spPr>
      </p:pic>
      <p:sp>
        <p:nvSpPr>
          <p:cNvPr id="7" name="TextBox 6">
            <a:extLst>
              <a:ext uri="{FF2B5EF4-FFF2-40B4-BE49-F238E27FC236}">
                <a16:creationId xmlns:a16="http://schemas.microsoft.com/office/drawing/2014/main" id="{0D3BAA2C-9F8D-80F7-C7FA-640AD5116188}"/>
              </a:ext>
            </a:extLst>
          </p:cNvPr>
          <p:cNvSpPr txBox="1"/>
          <p:nvPr/>
        </p:nvSpPr>
        <p:spPr>
          <a:xfrm>
            <a:off x="3066011" y="10864532"/>
            <a:ext cx="4382193" cy="230832"/>
          </a:xfrm>
          <a:prstGeom prst="rect">
            <a:avLst/>
          </a:prstGeom>
          <a:noFill/>
        </p:spPr>
        <p:txBody>
          <a:bodyPr wrap="square" rtlCol="0">
            <a:spAutoFit/>
          </a:bodyPr>
          <a:lstStyle/>
          <a:p>
            <a:r>
              <a:rPr lang="en-IN" sz="900">
                <a:hlinkClick r:id="rId3" tooltip="https://en.wikipedia.org/wiki/Smiley"/>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3862299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532" y="273351"/>
            <a:ext cx="10058400" cy="1450757"/>
          </a:xfrm>
        </p:spPr>
        <p:txBody>
          <a:bodyPr/>
          <a:lstStyle/>
          <a:p>
            <a:pPr algn="ctr"/>
            <a:r>
              <a:rPr lang="en-US" dirty="0">
                <a:solidFill>
                  <a:srgbClr val="FF0000"/>
                </a:solidFill>
                <a:latin typeface="Bahnschrift SemiBold" panose="020B0502040204020203" pitchFamily="34" charset="0"/>
              </a:rPr>
              <a:t>Advantage Team Selling!!</a:t>
            </a:r>
          </a:p>
        </p:txBody>
      </p:sp>
      <p:sp>
        <p:nvSpPr>
          <p:cNvPr id="3" name="Content Placeholder 2"/>
          <p:cNvSpPr>
            <a:spLocks noGrp="1"/>
          </p:cNvSpPr>
          <p:nvPr>
            <p:ph idx="1"/>
          </p:nvPr>
        </p:nvSpPr>
        <p:spPr>
          <a:xfrm>
            <a:off x="1110532" y="1832482"/>
            <a:ext cx="10058400" cy="4023360"/>
          </a:xfrm>
        </p:spPr>
        <p:txBody>
          <a:bodyPr/>
          <a:lstStyle/>
          <a:p>
            <a:pPr marL="0" indent="0">
              <a:buNone/>
            </a:pPr>
            <a:endParaRPr lang="en-US" dirty="0"/>
          </a:p>
          <a:p>
            <a:pPr marL="0" indent="0">
              <a:buNone/>
            </a:pPr>
            <a:endParaRPr lang="en-US" dirty="0"/>
          </a:p>
          <a:p>
            <a:pPr marL="457200" indent="-4572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112" y="1993900"/>
            <a:ext cx="7343775" cy="4044950"/>
          </a:xfrm>
          <a:prstGeom prst="rect">
            <a:avLst/>
          </a:prstGeom>
        </p:spPr>
      </p:pic>
    </p:spTree>
    <p:extLst>
      <p:ext uri="{BB962C8B-B14F-4D97-AF65-F5344CB8AC3E}">
        <p14:creationId xmlns:p14="http://schemas.microsoft.com/office/powerpoint/2010/main" val="154464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9060"/>
          </a:xfrm>
        </p:spPr>
        <p:txBody>
          <a:bodyPr/>
          <a:lstStyle/>
          <a:p>
            <a:r>
              <a:rPr lang="en-US" dirty="0">
                <a:solidFill>
                  <a:schemeClr val="bg2">
                    <a:lumMod val="50000"/>
                  </a:schemeClr>
                </a:solidFill>
                <a:latin typeface="Arial Rounded MT Bold" panose="020F0704030504030204" pitchFamily="34" charset="0"/>
              </a:rPr>
              <a:t>Advantages of Teamwork</a:t>
            </a:r>
          </a:p>
        </p:txBody>
      </p:sp>
      <p:sp>
        <p:nvSpPr>
          <p:cNvPr id="5" name="TextBox 4"/>
          <p:cNvSpPr txBox="1"/>
          <p:nvPr/>
        </p:nvSpPr>
        <p:spPr>
          <a:xfrm>
            <a:off x="1478547" y="1958473"/>
            <a:ext cx="8114632" cy="8094524"/>
          </a:xfrm>
          <a:prstGeom prst="rect">
            <a:avLst/>
          </a:prstGeom>
          <a:noFill/>
        </p:spPr>
        <p:txBody>
          <a:bodyPr wrap="square" numCol="1" rtlCol="0">
            <a:spAutoFit/>
          </a:bodyPr>
          <a:lstStyle/>
          <a:p>
            <a:pPr marL="342900" indent="-342900">
              <a:buFont typeface="Wingdings" panose="05000000000000000000" pitchFamily="2" charset="2"/>
              <a:buChar char="q"/>
            </a:pPr>
            <a:r>
              <a:rPr lang="en-US" sz="2800" b="1" u="sng" dirty="0">
                <a:solidFill>
                  <a:srgbClr val="00B050"/>
                </a:solidFill>
              </a:rPr>
              <a:t>Synergy</a:t>
            </a:r>
          </a:p>
          <a:p>
            <a:pPr marL="342900" indent="-342900">
              <a:buFont typeface="Wingdings" panose="05000000000000000000" pitchFamily="2" charset="2"/>
              <a:buChar char="q"/>
            </a:pPr>
            <a:r>
              <a:rPr lang="en-US" sz="2800" b="1" u="sng" dirty="0">
                <a:solidFill>
                  <a:srgbClr val="00B050"/>
                </a:solidFill>
              </a:rPr>
              <a:t>Confidence</a:t>
            </a:r>
          </a:p>
          <a:p>
            <a:pPr marL="342900" indent="-342900">
              <a:buFont typeface="Wingdings" panose="05000000000000000000" pitchFamily="2" charset="2"/>
              <a:buChar char="q"/>
            </a:pPr>
            <a:r>
              <a:rPr lang="en-US" sz="2800" b="1" u="sng" dirty="0">
                <a:solidFill>
                  <a:srgbClr val="00B050"/>
                </a:solidFill>
              </a:rPr>
              <a:t>Problem Solving</a:t>
            </a:r>
          </a:p>
          <a:p>
            <a:pPr marL="342900" indent="-342900">
              <a:buFont typeface="Wingdings" panose="05000000000000000000" pitchFamily="2" charset="2"/>
              <a:buChar char="q"/>
            </a:pPr>
            <a:r>
              <a:rPr lang="en-US" sz="2800" b="1" u="sng" dirty="0">
                <a:solidFill>
                  <a:srgbClr val="00B050"/>
                </a:solidFill>
              </a:rPr>
              <a:t>Faster ,better decisions</a:t>
            </a:r>
          </a:p>
          <a:p>
            <a:pPr marL="342900" indent="-342900">
              <a:buFont typeface="Wingdings" panose="05000000000000000000" pitchFamily="2" charset="2"/>
              <a:buChar char="q"/>
            </a:pPr>
            <a:r>
              <a:rPr lang="en-US" sz="2800" b="1" u="sng" dirty="0">
                <a:solidFill>
                  <a:srgbClr val="00B050"/>
                </a:solidFill>
              </a:rPr>
              <a:t>Continuous Improvement</a:t>
            </a:r>
          </a:p>
          <a:p>
            <a:pPr marL="342900" indent="-342900">
              <a:buFont typeface="Wingdings" panose="05000000000000000000" pitchFamily="2" charset="2"/>
              <a:buChar char="q"/>
            </a:pPr>
            <a:r>
              <a:rPr lang="en-US" sz="2800" b="1" u="sng" dirty="0">
                <a:solidFill>
                  <a:srgbClr val="00B050"/>
                </a:solidFill>
              </a:rPr>
              <a:t>Better Sales Strategy</a:t>
            </a:r>
          </a:p>
          <a:p>
            <a:pPr marL="342900" indent="-342900">
              <a:buFont typeface="Wingdings" panose="05000000000000000000" pitchFamily="2" charset="2"/>
              <a:buChar char="q"/>
            </a:pPr>
            <a:r>
              <a:rPr lang="en-US" sz="2800" b="1" u="sng" dirty="0">
                <a:solidFill>
                  <a:srgbClr val="00B050"/>
                </a:solidFill>
              </a:rPr>
              <a:t>Innovation</a:t>
            </a:r>
          </a:p>
          <a:p>
            <a:pPr marL="342900" indent="-342900">
              <a:buFont typeface="Wingdings" panose="05000000000000000000" pitchFamily="2" charset="2"/>
              <a:buChar char="q"/>
            </a:pPr>
            <a:r>
              <a:rPr lang="en-US" sz="2800" b="1" u="sng" dirty="0">
                <a:solidFill>
                  <a:srgbClr val="00B050"/>
                </a:solidFill>
              </a:rPr>
              <a:t>Self –motivation</a:t>
            </a:r>
          </a:p>
          <a:p>
            <a:pPr marL="342900" indent="-342900">
              <a:buFont typeface="Wingdings" panose="05000000000000000000" pitchFamily="2" charset="2"/>
              <a:buChar char="q"/>
            </a:pPr>
            <a:r>
              <a:rPr lang="en-US" sz="2800" b="1" u="sng" dirty="0">
                <a:solidFill>
                  <a:srgbClr val="00B050"/>
                </a:solidFill>
              </a:rPr>
              <a:t>Empowerment</a:t>
            </a:r>
          </a:p>
          <a:p>
            <a:pPr marL="342900" indent="-342900">
              <a:buFont typeface="Wingdings" panose="05000000000000000000" pitchFamily="2" charset="2"/>
              <a:buChar char="q"/>
            </a:pPr>
            <a:r>
              <a:rPr lang="en-US" sz="2800" b="1" u="sng" dirty="0">
                <a:solidFill>
                  <a:srgbClr val="00B050"/>
                </a:solidFill>
              </a:rPr>
              <a:t>Greater Job satisfaction</a:t>
            </a: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endParaRPr lang="en-US" sz="2000" b="1" u="sng" dirty="0">
              <a:solidFill>
                <a:srgbClr val="00B050"/>
              </a:solidFill>
            </a:endParaRPr>
          </a:p>
          <a:p>
            <a:pPr marL="342900" indent="-342900">
              <a:buFont typeface="Wingdings" panose="05000000000000000000" pitchFamily="2" charset="2"/>
              <a:buChar char="q"/>
            </a:pPr>
            <a:r>
              <a:rPr lang="en-US" sz="2000" b="1" u="sng" dirty="0">
                <a:solidFill>
                  <a:srgbClr val="00B050"/>
                </a:solidFill>
              </a:rPr>
              <a:t>Faster ,Better Decisions</a:t>
            </a:r>
          </a:p>
          <a:p>
            <a:pPr marL="342900" indent="-342900">
              <a:buFont typeface="Wingdings" panose="05000000000000000000" pitchFamily="2" charset="2"/>
              <a:buChar char="q"/>
            </a:pPr>
            <a:endParaRPr lang="en-US" sz="2000" b="1" u="sng" dirty="0">
              <a:solidFill>
                <a:srgbClr val="00B050"/>
              </a:solidFill>
            </a:endParaRPr>
          </a:p>
        </p:txBody>
      </p:sp>
    </p:spTree>
    <p:extLst>
      <p:ext uri="{BB962C8B-B14F-4D97-AF65-F5344CB8AC3E}">
        <p14:creationId xmlns:p14="http://schemas.microsoft.com/office/powerpoint/2010/main" val="163558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idx="1"/>
          </p:nvPr>
        </p:nvSpPr>
        <p:spPr/>
        <p:txBody>
          <a:bodyPr/>
          <a:lstStyle/>
          <a:p>
            <a:endParaRPr lang="en-US" dirty="0"/>
          </a:p>
          <a:p>
            <a:r>
              <a:rPr lang="en-US" dirty="0"/>
              <a:t>Open Discussion..!!</a:t>
            </a:r>
          </a:p>
        </p:txBody>
      </p:sp>
    </p:spTree>
    <p:extLst>
      <p:ext uri="{BB962C8B-B14F-4D97-AF65-F5344CB8AC3E}">
        <p14:creationId xmlns:p14="http://schemas.microsoft.com/office/powerpoint/2010/main" val="238039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Case Study</a:t>
            </a:r>
          </a:p>
        </p:txBody>
      </p:sp>
      <p:sp>
        <p:nvSpPr>
          <p:cNvPr id="3" name="Content Placeholder 2"/>
          <p:cNvSpPr>
            <a:spLocks noGrp="1"/>
          </p:cNvSpPr>
          <p:nvPr>
            <p:ph idx="1"/>
          </p:nvPr>
        </p:nvSpPr>
        <p:spPr/>
        <p:txBody>
          <a:bodyPr/>
          <a:lstStyle/>
          <a:p>
            <a:r>
              <a:rPr lang="en-US" dirty="0" err="1"/>
              <a:t>Analyse</a:t>
            </a:r>
            <a:r>
              <a:rPr lang="en-US" dirty="0"/>
              <a:t> the following case study and discuss about the strategies used by Philip </a:t>
            </a:r>
            <a:r>
              <a:rPr lang="en-US" dirty="0" err="1"/>
              <a:t>Stryland</a:t>
            </a:r>
            <a:r>
              <a:rPr lang="en-US" dirty="0"/>
              <a:t> to retain their key strategic account of  Control Data.</a:t>
            </a:r>
          </a:p>
        </p:txBody>
      </p:sp>
    </p:spTree>
    <p:extLst>
      <p:ext uri="{BB962C8B-B14F-4D97-AF65-F5344CB8AC3E}">
        <p14:creationId xmlns:p14="http://schemas.microsoft.com/office/powerpoint/2010/main" val="12867946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4527</TotalTime>
  <Words>3001</Words>
  <Application>Microsoft Office PowerPoint</Application>
  <PresentationFormat>Widescreen</PresentationFormat>
  <Paragraphs>201</Paragraphs>
  <Slides>39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 Rounded MT Bold</vt:lpstr>
      <vt:lpstr>Bahnschrift SemiBold</vt:lpstr>
      <vt:lpstr>Calibri</vt:lpstr>
      <vt:lpstr>Calibri Light</vt:lpstr>
      <vt:lpstr>PT Serif</vt:lpstr>
      <vt:lpstr>Wingdings</vt:lpstr>
      <vt:lpstr>Retrospect</vt:lpstr>
      <vt:lpstr>PowerPoint Presentation</vt:lpstr>
      <vt:lpstr>Joe Girard-World’s Best Salesman</vt:lpstr>
      <vt:lpstr>   Selling Strategies</vt:lpstr>
      <vt:lpstr> </vt:lpstr>
      <vt:lpstr>  The Impossible Lifting Trick!!</vt:lpstr>
      <vt:lpstr>Advantage Team Selling!!</vt:lpstr>
      <vt:lpstr>Advantages of Teamwork</vt:lpstr>
      <vt:lpstr>Disadvantages???</vt:lpstr>
      <vt:lpstr>Case Study</vt:lpstr>
      <vt:lpstr>Story of Philip Stryland-CEO of Summit Group Consulting and Sales Training Group</vt:lpstr>
      <vt:lpstr>PowerPoint Presentation</vt:lpstr>
      <vt:lpstr>PowerPoint Presentation</vt:lpstr>
      <vt:lpstr>PowerPoint Presentation</vt:lpstr>
      <vt:lpstr>PowerPoint Presentation</vt:lpstr>
      <vt:lpstr>PowerPoint Presentation</vt:lpstr>
      <vt:lpstr>1st Approach</vt:lpstr>
      <vt:lpstr>PowerPoint Presentation</vt:lpstr>
      <vt:lpstr>3rd Approach</vt:lpstr>
      <vt:lpstr>Why Should You Embrace Assertiveness in Sales?</vt:lpstr>
      <vt:lpstr>Assertive Vs Aggressive</vt:lpstr>
      <vt:lpstr>Assertive vs Aggressive Behaviour:</vt:lpstr>
      <vt:lpstr>Effective Communication</vt:lpstr>
      <vt:lpstr>Can you solve the following three problems?</vt:lpstr>
      <vt:lpstr>Scenario 2</vt:lpstr>
      <vt:lpstr>Scenario 3</vt:lpstr>
      <vt:lpstr>Definition-Sales Communication</vt:lpstr>
      <vt:lpstr>Essentials of a Good Sales Communication</vt:lpstr>
      <vt:lpstr>PowerPoint Presentation</vt:lpstr>
      <vt:lpstr>FIVE STAGES OF SALES COMMUNICATION</vt:lpstr>
      <vt:lpstr>7 TRAPS-90% OF Problems &amp; How to Avoid Them</vt:lpstr>
      <vt:lpstr>PowerPoint Presentation</vt:lpstr>
      <vt:lpstr>PowerPoint Presentation</vt:lpstr>
      <vt:lpstr>PowerPoint Presentation</vt:lpstr>
      <vt:lpstr>PowerPoint Presentation</vt:lpstr>
      <vt:lpstr>Definition</vt:lpstr>
      <vt:lpstr>PowerPoint Presentation</vt:lpstr>
      <vt:lpstr>What do people do ??</vt:lpstr>
      <vt:lpstr>How Emotional Intelligence Skills Help Make the Sale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concertoNBP</dc:creator>
  <cp:lastModifiedBy>CONCERTO_L198</cp:lastModifiedBy>
  <cp:revision>72</cp:revision>
  <dcterms:created xsi:type="dcterms:W3CDTF">2019-11-21T03:12:28Z</dcterms:created>
  <dcterms:modified xsi:type="dcterms:W3CDTF">2022-11-28T07:33:07Z</dcterms:modified>
</cp:coreProperties>
</file>