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3" r:id="rId4"/>
    <p:sldId id="258" r:id="rId5"/>
    <p:sldId id="259" r:id="rId6"/>
    <p:sldId id="260" r:id="rId7"/>
    <p:sldId id="261" r:id="rId8"/>
    <p:sldId id="262" r:id="rId9"/>
    <p:sldId id="264" r:id="rId10"/>
    <p:sldId id="265" r:id="rId11"/>
    <p:sldId id="268" r:id="rId12"/>
    <p:sldId id="269" r:id="rId13"/>
    <p:sldId id="270" r:id="rId14"/>
    <p:sldId id="271" r:id="rId15"/>
    <p:sldId id="272"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A2285-FE80-41C6-9CDB-E0E008FCA4B9}" type="datetimeFigureOut">
              <a:rPr lang="en-IN" smtClean="0"/>
              <a:t>23-12-2022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9FD8-7B42-48B9-B1E3-47CBCFE15713}" type="slidenum">
              <a:rPr lang="en-IN" smtClean="0"/>
              <a:t>‹#›</a:t>
            </a:fld>
            <a:endParaRPr lang="en-IN"/>
          </a:p>
        </p:txBody>
      </p:sp>
    </p:spTree>
    <p:extLst>
      <p:ext uri="{BB962C8B-B14F-4D97-AF65-F5344CB8AC3E}">
        <p14:creationId xmlns:p14="http://schemas.microsoft.com/office/powerpoint/2010/main" val="408513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Insimple</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terms ethics is what you do when no one is </a:t>
            </a: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looking.We</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all face ethical dilemmas in our </a:t>
            </a: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lives.for</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t>
            </a: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eg</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-If we find a bag of money on the road should we take it or should you use your company car for persona </a:t>
            </a: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use.The</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answer is wrong is wrong even if everyone is doing </a:t>
            </a: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it.Right</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is right even if no one is doing it.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So it is very important for everyone to set their standards of moral </a:t>
            </a:r>
            <a:r>
              <a:rPr lang="en-IN" sz="12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conduct.Similarly</a:t>
            </a:r>
            <a:r>
              <a:rPr lang="en-IN" sz="12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 business enterprise is also expected to have a set of laws about how it conducts its activities.</a:t>
            </a:r>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1</a:t>
            </a:fld>
            <a:endParaRPr lang="en-IN"/>
          </a:p>
        </p:txBody>
      </p:sp>
    </p:spTree>
    <p:extLst>
      <p:ext uri="{BB962C8B-B14F-4D97-AF65-F5344CB8AC3E}">
        <p14:creationId xmlns:p14="http://schemas.microsoft.com/office/powerpoint/2010/main" val="238046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So why is ethics so  important for a business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enterprise?We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know that a company works very hard to build a reputation as to be seen as a fair  and professional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company.The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company or business also wants to have repeat business and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highr</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sales over a period of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time.If</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you are ethical in approach it helps you to develop a lasting base of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customers.You</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not only earn the respect of your peer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group,but</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also your competitors and your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customers.For</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salespeople it minimises the complaints about the product being sold or it also helps to remove any legal or consumer right risk that can arise in the course of selling and above also helps you to develop a peace of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mind.So</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overall it is good for the company to practice ethics &amp; have an ethical code of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condut</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4</a:t>
            </a:fld>
            <a:endParaRPr lang="en-IN"/>
          </a:p>
        </p:txBody>
      </p:sp>
    </p:spTree>
    <p:extLst>
      <p:ext uri="{BB962C8B-B14F-4D97-AF65-F5344CB8AC3E}">
        <p14:creationId xmlns:p14="http://schemas.microsoft.com/office/powerpoint/2010/main" val="191907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There could be individual influences ,your personal moral value system-It could be a value system in which a person is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raised,There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could be organisational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influences,the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commitment and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intergrity</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of the top management which sets the course in an organisation where everybody works in an ethical fashion.</a:t>
            </a:r>
          </a:p>
          <a:p>
            <a:pPr>
              <a:lnSpc>
                <a:spcPct val="106000"/>
              </a:lnSpc>
              <a:spcAft>
                <a:spcPts val="800"/>
              </a:spcAft>
            </a:pP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There could be individual influences ,your personal moral value system-It could be a value system in which a person is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raised,There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could be organisational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influences,the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commitment and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intergrity</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of the top management which sets the course in an organisation where everybody works in an ethical fashion.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N\salespeople will encounter many instances where it will not be covered by the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companys</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statements.They</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will have to develop their own personal set of ethical standards in such </a:t>
            </a:r>
            <a:r>
              <a:rPr lang="en-IN" sz="1800" dirty="0" err="1">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situations,otherwise</a:t>
            </a: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 they will lose respect in the company or in their own eyes.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IN" sz="1800" dirty="0">
                <a:solidFill>
                  <a:srgbClr val="00000A"/>
                </a:solidFill>
                <a:effectLst/>
                <a:latin typeface="Calibri" panose="020F0502020204030204" pitchFamily="34" charset="0"/>
                <a:ea typeface="Times New Roman" panose="02020603050405020304" pitchFamily="18" charset="0"/>
                <a:cs typeface="Calibri" panose="020F0502020204030204" pitchFamily="34" charset="0"/>
              </a:rPr>
              <a:t>Over a period of time the salespeople with a strong sense of ethics are the ones who become successful over ones who compromise their own and society’s ethics for short term success.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5</a:t>
            </a:fld>
            <a:endParaRPr lang="en-IN"/>
          </a:p>
        </p:txBody>
      </p:sp>
    </p:spTree>
    <p:extLst>
      <p:ext uri="{BB962C8B-B14F-4D97-AF65-F5344CB8AC3E}">
        <p14:creationId xmlns:p14="http://schemas.microsoft.com/office/powerpoint/2010/main" val="183926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What is ethical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IN" sz="1800" dirty="0">
                <a:effectLst/>
                <a:latin typeface="Calibri" panose="020F0502020204030204" pitchFamily="34" charset="0"/>
                <a:ea typeface="Calibri" panose="020F0502020204030204" pitchFamily="34" charset="0"/>
                <a:cs typeface="Times New Roman" panose="02020603050405020304" pitchFamily="18" charset="0"/>
              </a:rPr>
              <a:t> when it comes to sales?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What does ethical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IN" sz="1800" dirty="0">
                <a:effectLst/>
                <a:latin typeface="Calibri" panose="020F0502020204030204" pitchFamily="34" charset="0"/>
                <a:ea typeface="Calibri" panose="020F0502020204030204" pitchFamily="34" charset="0"/>
                <a:cs typeface="Times New Roman" panose="02020603050405020304" pitchFamily="18" charset="0"/>
              </a:rPr>
              <a:t> look like in a real-life sales team? Here are some examples to follow.</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Always be honest about the impact your product makes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Picture this: You’re on a sales call. It’s going well and you’ve built a great rapport with your prospect. But then they ask you for more insights into your product’s specifics, including features, capabilities and pricing options.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You may feel tempted to say exactly what your prospect wants to hear just to close the sale, even if it’s not completely true. For example, you could exaggerate the results other customers got with the product or completely make up figures.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Not only does this make your product attractive, but it also makes you sound smart. What could go wrong?</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answer: a lot. When the customer uses your product, they won’t just realize you were dishonest—they’ll lose trust in the entire company.</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Many customers will never do business with a company again after just one negative experience. These unhappy customers may also overload your customer support department with complaints and refund requests.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fallout doesn’t end with a lost customer. A study by American Express revealed that Americans tell an average of 15 people about a poor service experience, but only 11 about a good experience.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Instead of winning a happy, satisfied customer, you’ll end up with a negative referral engine.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What is ethical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IN" sz="1800" dirty="0">
                <a:effectLst/>
                <a:latin typeface="Calibri" panose="020F0502020204030204" pitchFamily="34" charset="0"/>
                <a:ea typeface="Calibri" panose="020F0502020204030204" pitchFamily="34" charset="0"/>
                <a:cs typeface="Times New Roman" panose="02020603050405020304" pitchFamily="18" charset="0"/>
              </a:rPr>
              <a:t> when it comes to sales?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What does ethical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IN" sz="1800" dirty="0">
                <a:effectLst/>
                <a:latin typeface="Calibri" panose="020F0502020204030204" pitchFamily="34" charset="0"/>
                <a:ea typeface="Calibri" panose="020F0502020204030204" pitchFamily="34" charset="0"/>
                <a:cs typeface="Times New Roman" panose="02020603050405020304" pitchFamily="18" charset="0"/>
              </a:rPr>
              <a:t> look like in a real-life sales team? Here are some examples to follow.</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Always be honest about the impact your product makes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Picture this: You’re on a sales call. It’s going well and you’ve built a great rapport with your prospect. But then they ask you for more insights into your product’s specifics, including features, capabilities and pricing options.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You may feel tempted to say exactly what your prospect wants to hear just to close the sale, even if it’s not completely true. For example, you could exaggerate the results other customers got with the product or completely make up figures.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Not only does this make your product attractive, but it also makes you sound smart. What could go wrong?</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answer: a lot. When the customer uses your product, they won’t just realize you were dishonest—they’ll lose trust in the entire company.</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Many customers will never do business with a company again after just one negative experience. These unhappy customers may also overload your customer support department with complaints and refund requests.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fallout doesn’t end with a lost customer. A study by American Express revealed that Americans tell an average of 15 people about a poor service experience, but only 11 about a good experience.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Instead of winning a happy, satisfied customer, you’ll end up with a negative referral engine.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dirty="0"/>
              <a:t>2.</a:t>
            </a:r>
            <a:r>
              <a:rPr lang="en-IN" sz="1800" dirty="0">
                <a:effectLst/>
                <a:latin typeface="Calibri" panose="020F0502020204030204" pitchFamily="34" charset="0"/>
                <a:ea typeface="Calibri" panose="020F0502020204030204" pitchFamily="34" charset="0"/>
                <a:cs typeface="Times New Roman" panose="02020603050405020304" pitchFamily="18" charset="0"/>
              </a:rPr>
              <a:t> “Why should I pick you over your competitor?” is a question you’ll hear more times than you want to.</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When that happens, you have two options: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Slander and criticize your competitor for everything they do worse than you</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this as an opportunity to show your knowledge of available options and why your product stands out, brings better results and is more suited to the prospect’s needs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Belittling your competitors won’t make you look better in your prospect’s eyes. Instead, they’ll see you as dishonest and unethical.</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Instead, use the competitor question as an opportunity to showcase: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this as an opportunity to show your knowledge of available options and why your product stands out, brings better results and is more suited to the prospect’s needs.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Case studies and success stories of existing customers that switched from a competitor to you.</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 feature comparison, with an explanation of why your product is a better match to your prospect’s pain points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What makes you and your product unique, like onboarding, product documentation, walkthroughs and anything else that makes your customer’s experience exceptional</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Simply put: make your product stand out because it’s good, not because your competitors are bad.</a:t>
            </a:r>
          </a:p>
          <a:p>
            <a:r>
              <a:rPr lang="en-IN" dirty="0"/>
              <a:t>3.</a:t>
            </a:r>
            <a:r>
              <a:rPr lang="en-US" b="0" i="0" dirty="0">
                <a:effectLst/>
                <a:latin typeface="Source Serif Pro" panose="02040603050405020204" pitchFamily="18" charset="0"/>
              </a:rPr>
              <a:t> Serve the customer the same way you would like to be served if you visited a retail store. See the customer as a family member or a close friend whom you’d genuinely want to help to the best of your ability. Smile, be patient, and treat them with respect. Go the extra mile to make them feel welcomed and comfortable while they’re there. Remember, people buy people first, products and services come second. Focus on building the relationship first and the sale will </a:t>
            </a:r>
            <a:r>
              <a:rPr lang="en-US" b="0" i="0" dirty="0" err="1">
                <a:effectLst/>
                <a:latin typeface="Source Serif Pro" panose="02040603050405020204" pitchFamily="18" charset="0"/>
              </a:rPr>
              <a:t>follow.This</a:t>
            </a:r>
            <a:r>
              <a:rPr lang="en-US" b="0" i="0" dirty="0">
                <a:effectLst/>
                <a:latin typeface="Source Serif Pro" panose="02040603050405020204" pitchFamily="18" charset="0"/>
              </a:rPr>
              <a:t> method is used across all Apple stores.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From your customer’s perspective, you’ll make a genuine difference in their life or business. And from your company’s perspective, you’ll have a loyal customer that’s happy to keep paying for what you offer.</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So by adopting these strategies  you won’t sell just for the sake of selling; you’ll grow your company in an ethical, honest way in the long run.</a:t>
            </a:r>
          </a:p>
          <a:p>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6</a:t>
            </a:fld>
            <a:endParaRPr lang="en-IN"/>
          </a:p>
        </p:txBody>
      </p:sp>
    </p:spTree>
    <p:extLst>
      <p:ext uri="{BB962C8B-B14F-4D97-AF65-F5344CB8AC3E}">
        <p14:creationId xmlns:p14="http://schemas.microsoft.com/office/powerpoint/2010/main" val="294565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How to foster an ethical culture in your sales team and business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Growing and managing your company in an ethical manner is no easy feat. Building an ethical culture needs to happen from every facet of the company. It also has to be intentional.</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Here are the main ways you can make ethics in sales a habit for your company.</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Setting sales goals is essential to moving the entire company forward. When you use the SMART approach in setting goals—making them specific, measurable, achievable, realistic and time-based—they can be huge motivators for your sales team.</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But when you set ambitious sales quotas and don’t outline a solid plan detailing how to achieve them, you’re setting yourself up for failure.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At best, you’ll end up with bad, high-churning deals. You might also see a drop in your sales team morale, from a dip in performance and a longer sales cycle to an increase in tension.</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worst-case scenario? Driving your sales team to commit fraud.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Each step of the way, from setting goals and defining your sales cycle to tracking sales results, make it easy for reps to openly share thoughts and concerns. Create a safe space for them.</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This can happen through one-on-one meetings, written feedback, regular surveys and any other way that gives your team a voice.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2. A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surefire</a:t>
            </a:r>
            <a:r>
              <a:rPr lang="en-IN" sz="1800" dirty="0">
                <a:effectLst/>
                <a:latin typeface="Calibri" panose="020F0502020204030204" pitchFamily="34" charset="0"/>
                <a:ea typeface="Calibri" panose="020F0502020204030204" pitchFamily="34" charset="0"/>
                <a:cs typeface="Times New Roman" panose="02020603050405020304" pitchFamily="18" charset="0"/>
              </a:rPr>
              <a:t> way to make ethical selling a default for your sales team? Hiring ethical salespeople.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Of course, being an ethical salesperson isn’t just one thing. It’s a range of traits. Here are some qualities to look for when hiring sales reps: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Honest: How would they treat a ‘grey area’ scenario? Would they try to get away with a white lie and tweaking the numbers on even a small deal?</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Helpful: How would they help a prospect or a customer that has a specific pain point?</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Courteous: How are their manners? How do they treat people they interact with?</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Humble: Can they leave their ego at the door? How do they talk about their accomplishments, especially when talking about group achievements?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Caring: Do they display empathy? How do they talk about issues they care about?</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Resilient: How do they cope with stress and rejections?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3. Sales reps have lots of influence on their prospect’s decisions; with this influence comes responsibility.</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After you’ve hired ethical salespeople and created an open, safe space for them to talk about sales goals and expectations, the next step is to solidify what ethical selling means.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By developing a code of conduct for ethical selling, you’ll have a tangible guide that reps can refer to at any time. It leaves no room for confusion and it makes decision-making during the sales process easier.</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Your code of ethics for marketing and sales can include: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Your business values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Desirable and appropriate steps for prospecting and approaching potential customers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Communication principles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Steps and guidance for handling complaints and conflicts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Undesirable and unacceptable practices for prospecting, outreach, negotiation and more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Use real and/or fictional examples to paint a vivid picture of the ethical culture you’re aiming for.</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This document should be a living, breathing asset you can update and improve as your company evolves. Make it available to every sales rep and ensure it’s not something that collects dust on your hard drive.</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It should be a core driver of your sales team’s everyday activities.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7</a:t>
            </a:fld>
            <a:endParaRPr lang="en-IN"/>
          </a:p>
        </p:txBody>
      </p:sp>
    </p:spTree>
    <p:extLst>
      <p:ext uri="{BB962C8B-B14F-4D97-AF65-F5344CB8AC3E}">
        <p14:creationId xmlns:p14="http://schemas.microsoft.com/office/powerpoint/2010/main" val="41607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survey conducted by Money life magazine nearly 90% of the responders had told that they were </a:t>
            </a:r>
            <a:r>
              <a:rPr lang="en-US" dirty="0" err="1"/>
              <a:t>missold</a:t>
            </a:r>
            <a:r>
              <a:rPr lang="en-US" dirty="0"/>
              <a:t> a financial product or </a:t>
            </a:r>
            <a:r>
              <a:rPr lang="en-US" dirty="0" err="1"/>
              <a:t>service.They</a:t>
            </a:r>
            <a:r>
              <a:rPr lang="en-US" dirty="0"/>
              <a:t> also mentioned that 70 % had found the internal </a:t>
            </a:r>
            <a:r>
              <a:rPr lang="en-US" dirty="0" err="1"/>
              <a:t>Grevience</a:t>
            </a:r>
            <a:r>
              <a:rPr lang="en-US" dirty="0"/>
              <a:t> system of banks to be ineffective.</a:t>
            </a:r>
          </a:p>
          <a:p>
            <a:r>
              <a:rPr lang="en-US" dirty="0"/>
              <a:t>On 1</a:t>
            </a:r>
            <a:r>
              <a:rPr lang="en-US" baseline="30000" dirty="0"/>
              <a:t>st</a:t>
            </a:r>
            <a:r>
              <a:rPr lang="en-US" dirty="0"/>
              <a:t> July 2017 the banking Ombudsman was amended to include sale of </a:t>
            </a:r>
            <a:r>
              <a:rPr lang="en-US" dirty="0" err="1"/>
              <a:t>insurance,mutual</a:t>
            </a:r>
            <a:r>
              <a:rPr lang="en-US" dirty="0"/>
              <a:t> </a:t>
            </a:r>
            <a:r>
              <a:rPr lang="en-US" dirty="0" err="1"/>
              <a:t>funds,third</a:t>
            </a:r>
            <a:r>
              <a:rPr lang="en-US" dirty="0"/>
              <a:t> party investment products by banks.</a:t>
            </a:r>
          </a:p>
          <a:p>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11</a:t>
            </a:fld>
            <a:endParaRPr lang="en-IN"/>
          </a:p>
        </p:txBody>
      </p:sp>
    </p:spTree>
    <p:extLst>
      <p:ext uri="{BB962C8B-B14F-4D97-AF65-F5344CB8AC3E}">
        <p14:creationId xmlns:p14="http://schemas.microsoft.com/office/powerpoint/2010/main" val="193634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companies in India adopt .Social media gives a lot of power to </a:t>
            </a:r>
            <a:r>
              <a:rPr lang="en-US" dirty="0" err="1"/>
              <a:t>consumers.Customer</a:t>
            </a:r>
            <a:r>
              <a:rPr lang="en-US" dirty="0"/>
              <a:t> aware ness is very </a:t>
            </a:r>
            <a:r>
              <a:rPr lang="en-US" dirty="0" err="1"/>
              <a:t>high.Cos</a:t>
            </a:r>
            <a:r>
              <a:rPr lang="en-US" dirty="0"/>
              <a:t> cannot fool the </a:t>
            </a:r>
            <a:r>
              <a:rPr lang="en-US" dirty="0" err="1"/>
              <a:t>customers.Very</a:t>
            </a:r>
            <a:r>
              <a:rPr lang="en-US" dirty="0"/>
              <a:t> commonly seen in insurance </a:t>
            </a:r>
            <a:r>
              <a:rPr lang="en-US" dirty="0" err="1"/>
              <a:t>companies,Mutual</a:t>
            </a:r>
            <a:r>
              <a:rPr lang="en-US" dirty="0"/>
              <a:t> </a:t>
            </a:r>
            <a:r>
              <a:rPr lang="en-US" dirty="0" err="1"/>
              <a:t>funds,bank</a:t>
            </a:r>
            <a:r>
              <a:rPr lang="en-US" dirty="0"/>
              <a:t> charges.</a:t>
            </a:r>
          </a:p>
          <a:p>
            <a:r>
              <a:rPr lang="en-US" dirty="0"/>
              <a:t>Sometimes the top management puts pressure on salespeople to </a:t>
            </a:r>
            <a:r>
              <a:rPr lang="en-US" dirty="0" err="1"/>
              <a:t>missell</a:t>
            </a:r>
            <a:r>
              <a:rPr lang="en-US" dirty="0"/>
              <a:t> their products and those who </a:t>
            </a:r>
            <a:r>
              <a:rPr lang="en-US" dirty="0" err="1"/>
              <a:t>missell</a:t>
            </a:r>
            <a:r>
              <a:rPr lang="en-US" dirty="0"/>
              <a:t> are often promoted.</a:t>
            </a:r>
          </a:p>
          <a:p>
            <a:r>
              <a:rPr lang="en-US" dirty="0"/>
              <a:t>Sometimes the agents are  trained in a such a way that they are only told about commissions and payouts and not the right purpose of the </a:t>
            </a:r>
            <a:r>
              <a:rPr lang="en-US" dirty="0" err="1"/>
              <a:t>product.Many</a:t>
            </a:r>
            <a:r>
              <a:rPr lang="en-US" dirty="0"/>
              <a:t> a times people are sold insurance policies as investment </a:t>
            </a:r>
            <a:r>
              <a:rPr lang="en-US" dirty="0" err="1"/>
              <a:t>products.They</a:t>
            </a:r>
            <a:r>
              <a:rPr lang="en-US" dirty="0"/>
              <a:t> are given many promises like guarantee </a:t>
            </a:r>
            <a:r>
              <a:rPr lang="en-US" dirty="0" err="1"/>
              <a:t>returns,bonus</a:t>
            </a:r>
            <a:r>
              <a:rPr lang="en-US" dirty="0"/>
              <a:t> </a:t>
            </a:r>
            <a:r>
              <a:rPr lang="en-US" dirty="0" err="1"/>
              <a:t>proceeds.double</a:t>
            </a:r>
            <a:r>
              <a:rPr lang="en-US" dirty="0"/>
              <a:t> income </a:t>
            </a:r>
            <a:r>
              <a:rPr lang="en-US" dirty="0" err="1"/>
              <a:t>etc.Many</a:t>
            </a:r>
            <a:r>
              <a:rPr lang="en-US" dirty="0"/>
              <a:t> people have so many life insurance policies without even knowing why they are having these plans .</a:t>
            </a:r>
          </a:p>
          <a:p>
            <a:r>
              <a:rPr lang="en-US" dirty="0"/>
              <a:t>If a person invests </a:t>
            </a:r>
            <a:r>
              <a:rPr lang="en-US" dirty="0" err="1"/>
              <a:t>rs</a:t>
            </a:r>
            <a:r>
              <a:rPr lang="en-US" dirty="0"/>
              <a:t> 1 lakh in a life insurance policy that gives 6% returns  and you pay for a term of 12 years ,at the end of 22 years he will get a return of 25 </a:t>
            </a:r>
            <a:r>
              <a:rPr lang="en-US" dirty="0" err="1"/>
              <a:t>lakhs.and</a:t>
            </a:r>
            <a:r>
              <a:rPr lang="en-US" dirty="0"/>
              <a:t> had he invested this amount monthly -8000in  in a SIP  with a return of 12% he will  </a:t>
            </a:r>
            <a:r>
              <a:rPr lang="en-US" dirty="0" err="1"/>
              <a:t>havev</a:t>
            </a:r>
            <a:r>
              <a:rPr lang="en-US" dirty="0"/>
              <a:t> got a return of 25 lakhs at the end of 12 years itself and at the end of 22 years it would have been 68 </a:t>
            </a:r>
            <a:r>
              <a:rPr lang="en-US" dirty="0" err="1"/>
              <a:t>lakhs.So</a:t>
            </a:r>
            <a:r>
              <a:rPr lang="en-US" dirty="0"/>
              <a:t> this will show you the difference between investment and insurance.</a:t>
            </a:r>
            <a:endParaRPr lang="en-IN" dirty="0"/>
          </a:p>
        </p:txBody>
      </p:sp>
      <p:sp>
        <p:nvSpPr>
          <p:cNvPr id="4" name="Slide Number Placeholder 3"/>
          <p:cNvSpPr>
            <a:spLocks noGrp="1"/>
          </p:cNvSpPr>
          <p:nvPr>
            <p:ph type="sldNum" sz="quarter" idx="5"/>
          </p:nvPr>
        </p:nvSpPr>
        <p:spPr/>
        <p:txBody>
          <a:bodyPr/>
          <a:lstStyle/>
          <a:p>
            <a:fld id="{32109FD8-7B42-48B9-B1E3-47CBCFE15713}" type="slidenum">
              <a:rPr lang="en-IN" smtClean="0"/>
              <a:t>16</a:t>
            </a:fld>
            <a:endParaRPr lang="en-IN"/>
          </a:p>
        </p:txBody>
      </p:sp>
    </p:spTree>
    <p:extLst>
      <p:ext uri="{BB962C8B-B14F-4D97-AF65-F5344CB8AC3E}">
        <p14:creationId xmlns:p14="http://schemas.microsoft.com/office/powerpoint/2010/main" val="209442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F40E-5D4B-CA57-1E06-B76A221491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4662061-7D05-8655-3AFC-D1F4203A2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61B5C55-1AA5-44F7-38AD-103ED7741FCB}"/>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5" name="Footer Placeholder 4">
            <a:extLst>
              <a:ext uri="{FF2B5EF4-FFF2-40B4-BE49-F238E27FC236}">
                <a16:creationId xmlns:a16="http://schemas.microsoft.com/office/drawing/2014/main" id="{DCDB55AE-D8F2-40C0-17AF-E8C6FAB65D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E255C6-FD4C-7C4F-18D6-543028692398}"/>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340670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9CE6-6D39-2DB7-999B-47BD583392B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229BA9-2C78-C33B-F19D-25DF26BB3F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1530AA-2ECA-DE16-3334-F2BC24A49913}"/>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5" name="Footer Placeholder 4">
            <a:extLst>
              <a:ext uri="{FF2B5EF4-FFF2-40B4-BE49-F238E27FC236}">
                <a16:creationId xmlns:a16="http://schemas.microsoft.com/office/drawing/2014/main" id="{E01A680A-B93A-33C0-94C7-70D77497D4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79B7E6-070B-154D-E38D-2DD6E06CB780}"/>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364739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AE0C25-8F12-C0FE-B0E2-952DB808A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FE7711-DBE8-3EBA-E862-B6918E90E3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4B6FDE-6CE4-6FDF-9FDA-B8824F20BCFD}"/>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5" name="Footer Placeholder 4">
            <a:extLst>
              <a:ext uri="{FF2B5EF4-FFF2-40B4-BE49-F238E27FC236}">
                <a16:creationId xmlns:a16="http://schemas.microsoft.com/office/drawing/2014/main" id="{5FD09D0D-4E56-1A3D-56D2-838C62A7785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7C50A7-2AB9-47BB-3ECC-20D49B001906}"/>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336554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1313-5441-F343-5D26-6C77B5BEF5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AE6C90-5649-1F99-2955-27A8468C5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68F443-1ED1-F083-611D-24A0FEC274C1}"/>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5" name="Footer Placeholder 4">
            <a:extLst>
              <a:ext uri="{FF2B5EF4-FFF2-40B4-BE49-F238E27FC236}">
                <a16:creationId xmlns:a16="http://schemas.microsoft.com/office/drawing/2014/main" id="{921EC965-37BF-99E4-8E33-37AAC12A65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F0134C-66E2-ED4D-C732-4F7527A0D7B0}"/>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368218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A2EB-C386-787A-9D6C-DBB20B914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D67F3DD-8058-41E7-8FAD-80B47D4DE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AC560-8C07-3D07-F35A-1B6DAE3FDC85}"/>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5" name="Footer Placeholder 4">
            <a:extLst>
              <a:ext uri="{FF2B5EF4-FFF2-40B4-BE49-F238E27FC236}">
                <a16:creationId xmlns:a16="http://schemas.microsoft.com/office/drawing/2014/main" id="{97A39AF8-F2B8-B0A8-77A0-7271169356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EEB3B9-0F3D-D97B-DD71-83251E5CF9C2}"/>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147284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3AE1-679E-2205-A1FD-17B8CE39A7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614563-8781-CF38-5C92-8EA20AB647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BA8993-5FCE-9EC2-9796-053051572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ACF7D1-C5E7-868C-26BC-92AB7BE3EFAE}"/>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6" name="Footer Placeholder 5">
            <a:extLst>
              <a:ext uri="{FF2B5EF4-FFF2-40B4-BE49-F238E27FC236}">
                <a16:creationId xmlns:a16="http://schemas.microsoft.com/office/drawing/2014/main" id="{E6E70A42-49FA-E35D-2FFD-A99763D284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78D385-E895-4DF6-33C5-423BDB9DFC97}"/>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80026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CF12-8F11-09CA-D2D4-0D321E1ABD4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E0C9B6C-E792-F7B8-B65A-C72429F27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D782A9-C201-0D11-09DB-06D03A3FA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52BA5AD-8D56-9F20-942D-664CE3453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1CDF9-32EF-3BA3-71BB-C7E0B1209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ECF0541-C4C8-A0DD-8F88-B42CA60EE5B9}"/>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8" name="Footer Placeholder 7">
            <a:extLst>
              <a:ext uri="{FF2B5EF4-FFF2-40B4-BE49-F238E27FC236}">
                <a16:creationId xmlns:a16="http://schemas.microsoft.com/office/drawing/2014/main" id="{12380FC0-64F7-8D5C-1135-716A495A52D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79E022C-8007-4BE0-135D-2EF37EAF0F10}"/>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411016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300E-389A-5957-906D-EBC6008F505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EE8B508-5664-7C8C-795F-528939450528}"/>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4" name="Footer Placeholder 3">
            <a:extLst>
              <a:ext uri="{FF2B5EF4-FFF2-40B4-BE49-F238E27FC236}">
                <a16:creationId xmlns:a16="http://schemas.microsoft.com/office/drawing/2014/main" id="{8B2B93CC-DCB8-4D44-DCFC-EBF14A9EF4E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E028B7D-965D-BBE7-C810-BB88F22C050E}"/>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23247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7C32C-2F1B-9BE8-A015-7BA15AE49230}"/>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3" name="Footer Placeholder 2">
            <a:extLst>
              <a:ext uri="{FF2B5EF4-FFF2-40B4-BE49-F238E27FC236}">
                <a16:creationId xmlns:a16="http://schemas.microsoft.com/office/drawing/2014/main" id="{3ABE99D4-A7F8-093B-A15A-9645E31D7F7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F183804-FC37-E963-BE32-425E8B8FCC62}"/>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165854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473D-8CB0-14BF-CC86-09E4F20DA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1726FB9-665F-4E06-D91B-26C329CF0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771BDB2-B870-3E97-73C0-3B20ECDB3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2F4A4-F9CA-911F-FF61-6F2474B8EB3A}"/>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6" name="Footer Placeholder 5">
            <a:extLst>
              <a:ext uri="{FF2B5EF4-FFF2-40B4-BE49-F238E27FC236}">
                <a16:creationId xmlns:a16="http://schemas.microsoft.com/office/drawing/2014/main" id="{1BBF1E3A-8B97-70AE-DDB0-B72F39F7E8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13CB3F-C1A4-FC3F-0215-C6B55D1E12D5}"/>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223357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17A0-E8CD-EC42-AE80-3709890E5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A72F2C8-58CD-F996-3869-496396555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CF834B-6DB3-4A36-5AF7-72ACFC20B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6B782-FFDA-B18A-A890-82B35B83D915}"/>
              </a:ext>
            </a:extLst>
          </p:cNvPr>
          <p:cNvSpPr>
            <a:spLocks noGrp="1"/>
          </p:cNvSpPr>
          <p:nvPr>
            <p:ph type="dt" sz="half" idx="10"/>
          </p:nvPr>
        </p:nvSpPr>
        <p:spPr/>
        <p:txBody>
          <a:bodyPr/>
          <a:lstStyle/>
          <a:p>
            <a:fld id="{5CAFC5C4-A2FE-4FC8-9203-5BCC70B8375F}" type="datetimeFigureOut">
              <a:rPr lang="en-IN" smtClean="0"/>
              <a:t>23-12-2022</a:t>
            </a:fld>
            <a:endParaRPr lang="en-IN"/>
          </a:p>
        </p:txBody>
      </p:sp>
      <p:sp>
        <p:nvSpPr>
          <p:cNvPr id="6" name="Footer Placeholder 5">
            <a:extLst>
              <a:ext uri="{FF2B5EF4-FFF2-40B4-BE49-F238E27FC236}">
                <a16:creationId xmlns:a16="http://schemas.microsoft.com/office/drawing/2014/main" id="{CB931615-FB8B-35FB-381F-AB1F6C87891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F15685A-352E-D955-0FCE-F8BD2C650F61}"/>
              </a:ext>
            </a:extLst>
          </p:cNvPr>
          <p:cNvSpPr>
            <a:spLocks noGrp="1"/>
          </p:cNvSpPr>
          <p:nvPr>
            <p:ph type="sldNum" sz="quarter" idx="12"/>
          </p:nvPr>
        </p:nvSpPr>
        <p:spPr/>
        <p:txBody>
          <a:bodyPr/>
          <a:lstStyle/>
          <a:p>
            <a:fld id="{BA5C8563-6218-4A86-8FBC-D21910E4D45B}" type="slidenum">
              <a:rPr lang="en-IN" smtClean="0"/>
              <a:t>‹#›</a:t>
            </a:fld>
            <a:endParaRPr lang="en-IN"/>
          </a:p>
        </p:txBody>
      </p:sp>
    </p:spTree>
    <p:extLst>
      <p:ext uri="{BB962C8B-B14F-4D97-AF65-F5344CB8AC3E}">
        <p14:creationId xmlns:p14="http://schemas.microsoft.com/office/powerpoint/2010/main" val="349083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45178-3155-B082-A6A6-F1CCBEC28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936F8A-EB55-B513-7397-8045CE5E1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C81315F-8442-F019-E221-20FF8E2EC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FC5C4-A2FE-4FC8-9203-5BCC70B8375F}" type="datetimeFigureOut">
              <a:rPr lang="en-IN" smtClean="0"/>
              <a:t>23-12-2022</a:t>
            </a:fld>
            <a:endParaRPr lang="en-IN"/>
          </a:p>
        </p:txBody>
      </p:sp>
      <p:sp>
        <p:nvSpPr>
          <p:cNvPr id="5" name="Footer Placeholder 4">
            <a:extLst>
              <a:ext uri="{FF2B5EF4-FFF2-40B4-BE49-F238E27FC236}">
                <a16:creationId xmlns:a16="http://schemas.microsoft.com/office/drawing/2014/main" id="{44C31033-4A3F-4DB6-9C4B-ACEAC0EE4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9CD25D1-8E41-105B-DD8D-F2392E3B2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C8563-6218-4A86-8FBC-D21910E4D45B}" type="slidenum">
              <a:rPr lang="en-IN" smtClean="0"/>
              <a:t>‹#›</a:t>
            </a:fld>
            <a:endParaRPr lang="en-IN"/>
          </a:p>
        </p:txBody>
      </p:sp>
    </p:spTree>
    <p:extLst>
      <p:ext uri="{BB962C8B-B14F-4D97-AF65-F5344CB8AC3E}">
        <p14:creationId xmlns:p14="http://schemas.microsoft.com/office/powerpoint/2010/main" val="17796358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86D5-4312-B1D6-8AD9-EC42E598A965}"/>
              </a:ext>
            </a:extLst>
          </p:cNvPr>
          <p:cNvSpPr>
            <a:spLocks noGrp="1"/>
          </p:cNvSpPr>
          <p:nvPr>
            <p:ph type="ctrTitle"/>
          </p:nvPr>
        </p:nvSpPr>
        <p:spPr/>
        <p:txBody>
          <a:bodyPr/>
          <a:lstStyle/>
          <a:p>
            <a:r>
              <a:rPr lang="en-US" dirty="0"/>
              <a:t>Sales &amp; Ethics</a:t>
            </a:r>
            <a:endParaRPr lang="en-IN" dirty="0"/>
          </a:p>
        </p:txBody>
      </p:sp>
      <p:sp>
        <p:nvSpPr>
          <p:cNvPr id="3" name="Subtitle 2">
            <a:extLst>
              <a:ext uri="{FF2B5EF4-FFF2-40B4-BE49-F238E27FC236}">
                <a16:creationId xmlns:a16="http://schemas.microsoft.com/office/drawing/2014/main" id="{7AEA08C4-BFCE-7F3C-5D84-B649DD5D3632}"/>
              </a:ext>
            </a:extLst>
          </p:cNvPr>
          <p:cNvSpPr>
            <a:spLocks noGrp="1"/>
          </p:cNvSpPr>
          <p:nvPr>
            <p:ph type="subTitle" idx="1"/>
          </p:nvPr>
        </p:nvSpPr>
        <p:spPr/>
        <p:txBody>
          <a:bodyPr/>
          <a:lstStyle/>
          <a:p>
            <a:r>
              <a:rPr lang="en-US" dirty="0"/>
              <a:t>  						By </a:t>
            </a:r>
            <a:r>
              <a:rPr lang="en-US" dirty="0" err="1"/>
              <a:t>Sharlot</a:t>
            </a:r>
            <a:r>
              <a:rPr lang="en-US" dirty="0"/>
              <a:t> </a:t>
            </a:r>
            <a:r>
              <a:rPr lang="en-US" dirty="0" err="1"/>
              <a:t>Bency</a:t>
            </a:r>
            <a:endParaRPr lang="en-IN" dirty="0"/>
          </a:p>
        </p:txBody>
      </p:sp>
    </p:spTree>
    <p:extLst>
      <p:ext uri="{BB962C8B-B14F-4D97-AF65-F5344CB8AC3E}">
        <p14:creationId xmlns:p14="http://schemas.microsoft.com/office/powerpoint/2010/main" val="239424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E8C2-58C5-16B9-A274-E054166BAA36}"/>
              </a:ext>
            </a:extLst>
          </p:cNvPr>
          <p:cNvSpPr>
            <a:spLocks noGrp="1"/>
          </p:cNvSpPr>
          <p:nvPr>
            <p:ph type="title"/>
          </p:nvPr>
        </p:nvSpPr>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Which statement most closely reflects your values?</a:t>
            </a:r>
            <a:br>
              <a:rPr lang="en-IN" sz="4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B619B3D7-C0E2-9950-2B5E-85D49348B995}"/>
              </a:ext>
            </a:extLst>
          </p:cNvPr>
          <p:cNvSpPr>
            <a:spLocks noGrp="1"/>
          </p:cNvSpPr>
          <p:nvPr>
            <p:ph idx="1"/>
          </p:nvPr>
        </p:nvSpPr>
        <p:spPr/>
        <p:txBody>
          <a:bodyPr/>
          <a:lstStyle/>
          <a:p>
            <a:pPr marL="0" indent="0">
              <a:lnSpc>
                <a:spcPct val="106000"/>
              </a:lnSpc>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A)Five lives are more important than one life.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B)One life is just as important as five lives.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C)All moral wrongs and rights are just a matter of opinion</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D</a:t>
            </a:r>
            <a:r>
              <a:rPr lang="en-US" sz="2800" dirty="0">
                <a:effectLst/>
                <a:latin typeface="Calibri" panose="020F0502020204030204" pitchFamily="34" charset="0"/>
                <a:ea typeface="Calibri" panose="020F0502020204030204" pitchFamily="34" charset="0"/>
                <a:cs typeface="Times New Roman" panose="02020603050405020304" pitchFamily="18" charset="0"/>
              </a:rPr>
              <a:t>)None of the above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627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FD2B-9427-2D7C-3B0C-23A7CE1D4C74}"/>
              </a:ext>
            </a:extLst>
          </p:cNvPr>
          <p:cNvSpPr>
            <a:spLocks noGrp="1"/>
          </p:cNvSpPr>
          <p:nvPr>
            <p:ph type="title"/>
          </p:nvPr>
        </p:nvSpPr>
        <p:spPr/>
        <p:txBody>
          <a:bodyPr/>
          <a:lstStyle/>
          <a:p>
            <a:r>
              <a:rPr lang="en-US" dirty="0" err="1"/>
              <a:t>Misselling</a:t>
            </a:r>
            <a:br>
              <a:rPr lang="en-US" dirty="0"/>
            </a:br>
            <a:endParaRPr lang="en-IN" dirty="0"/>
          </a:p>
        </p:txBody>
      </p:sp>
      <p:sp>
        <p:nvSpPr>
          <p:cNvPr id="3" name="Content Placeholder 2">
            <a:extLst>
              <a:ext uri="{FF2B5EF4-FFF2-40B4-BE49-F238E27FC236}">
                <a16:creationId xmlns:a16="http://schemas.microsoft.com/office/drawing/2014/main" id="{EA6CF880-C703-1CD4-DC8C-08CC41AE4A1A}"/>
              </a:ext>
            </a:extLst>
          </p:cNvPr>
          <p:cNvSpPr>
            <a:spLocks noGrp="1"/>
          </p:cNvSpPr>
          <p:nvPr>
            <p:ph idx="1"/>
          </p:nvPr>
        </p:nvSpPr>
        <p:spPr/>
        <p:txBody>
          <a:bodyPr/>
          <a:lstStyle/>
          <a:p>
            <a:r>
              <a:rPr lang="en-US" dirty="0" err="1"/>
              <a:t>Miselling</a:t>
            </a:r>
            <a:r>
              <a:rPr lang="en-US" dirty="0"/>
              <a:t> is a practice in which a product or service is deliberately misrepresented or a customer is misled about its suitability.</a:t>
            </a:r>
          </a:p>
          <a:p>
            <a:r>
              <a:rPr lang="en-US" dirty="0" err="1"/>
              <a:t>Eg.If</a:t>
            </a:r>
            <a:r>
              <a:rPr lang="en-US" dirty="0"/>
              <a:t> an agent or a banking staff tries to sell you an insurance product in the garb of a mutual fund.</a:t>
            </a:r>
            <a:endParaRPr lang="en-IN" dirty="0"/>
          </a:p>
        </p:txBody>
      </p:sp>
    </p:spTree>
    <p:extLst>
      <p:ext uri="{BB962C8B-B14F-4D97-AF65-F5344CB8AC3E}">
        <p14:creationId xmlns:p14="http://schemas.microsoft.com/office/powerpoint/2010/main" val="27993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9862-7C64-EFCC-2898-9A3BBCF62A9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990925A-E857-045C-8BDE-DE46BDDBEB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4"/>
            <a:ext cx="12192000" cy="6492875"/>
          </a:xfrm>
        </p:spPr>
      </p:pic>
    </p:spTree>
    <p:extLst>
      <p:ext uri="{BB962C8B-B14F-4D97-AF65-F5344CB8AC3E}">
        <p14:creationId xmlns:p14="http://schemas.microsoft.com/office/powerpoint/2010/main" val="203551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97ED-8009-EB6D-E89A-6316B33DD74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F6CE9B1-4733-C582-B4FF-57A47F68CB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1612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EB61-48E0-22B1-43AA-751BFC81077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4ED69C7-9303-06DD-5143-1D1F787C2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2" y="0"/>
            <a:ext cx="12210752" cy="6858000"/>
          </a:xfrm>
        </p:spPr>
      </p:pic>
    </p:spTree>
    <p:extLst>
      <p:ext uri="{BB962C8B-B14F-4D97-AF65-F5344CB8AC3E}">
        <p14:creationId xmlns:p14="http://schemas.microsoft.com/office/powerpoint/2010/main" val="272919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FE93-4965-CDEC-85C3-3C1FEC7B875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B268EF5-C379-48E5-1E60-2114690F1E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74" y="0"/>
            <a:ext cx="12093526" cy="6857999"/>
          </a:xfrm>
        </p:spPr>
      </p:pic>
    </p:spTree>
    <p:extLst>
      <p:ext uri="{BB962C8B-B14F-4D97-AF65-F5344CB8AC3E}">
        <p14:creationId xmlns:p14="http://schemas.microsoft.com/office/powerpoint/2010/main" val="295847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0369-7A50-5A56-57A3-36F63CEA2A7F}"/>
              </a:ext>
            </a:extLst>
          </p:cNvPr>
          <p:cNvSpPr>
            <a:spLocks noGrp="1"/>
          </p:cNvSpPr>
          <p:nvPr>
            <p:ph type="title"/>
          </p:nvPr>
        </p:nvSpPr>
        <p:spPr/>
        <p:txBody>
          <a:bodyPr/>
          <a:lstStyle/>
          <a:p>
            <a:r>
              <a:rPr lang="en-US" dirty="0"/>
              <a:t>Consequences of </a:t>
            </a:r>
            <a:r>
              <a:rPr lang="en-US" dirty="0" err="1"/>
              <a:t>Misselling</a:t>
            </a:r>
            <a:endParaRPr lang="en-IN" dirty="0"/>
          </a:p>
        </p:txBody>
      </p:sp>
      <p:sp>
        <p:nvSpPr>
          <p:cNvPr id="3" name="Content Placeholder 2">
            <a:extLst>
              <a:ext uri="{FF2B5EF4-FFF2-40B4-BE49-F238E27FC236}">
                <a16:creationId xmlns:a16="http://schemas.microsoft.com/office/drawing/2014/main" id="{426F0A08-753C-7A5B-064A-20143E1D8594}"/>
              </a:ext>
            </a:extLst>
          </p:cNvPr>
          <p:cNvSpPr>
            <a:spLocks noGrp="1"/>
          </p:cNvSpPr>
          <p:nvPr>
            <p:ph idx="1"/>
          </p:nvPr>
        </p:nvSpPr>
        <p:spPr/>
        <p:txBody>
          <a:bodyPr/>
          <a:lstStyle/>
          <a:p>
            <a:r>
              <a:rPr lang="en-US" dirty="0"/>
              <a:t>When u manipulate a buyer by giving them false promises and misrepresenting facts.</a:t>
            </a:r>
          </a:p>
          <a:p>
            <a:r>
              <a:rPr lang="en-US" dirty="0"/>
              <a:t>A satisfied customer goes and tells 4 persons about his experience whereas a dissatisfied customer goes and tells 20.</a:t>
            </a:r>
          </a:p>
          <a:p>
            <a:r>
              <a:rPr lang="en-US" dirty="0"/>
              <a:t>Damages the customer and service provider relationship</a:t>
            </a:r>
          </a:p>
          <a:p>
            <a:r>
              <a:rPr lang="en-US" dirty="0"/>
              <a:t>Downgrades the brand name</a:t>
            </a:r>
          </a:p>
          <a:p>
            <a:r>
              <a:rPr lang="en-US" dirty="0"/>
              <a:t>Reduces the chance of customer retention and  new customer addition</a:t>
            </a:r>
          </a:p>
          <a:p>
            <a:r>
              <a:rPr lang="en-US" dirty="0"/>
              <a:t>Loss of customer trust.</a:t>
            </a:r>
          </a:p>
          <a:p>
            <a:endParaRPr lang="en-IN" dirty="0"/>
          </a:p>
        </p:txBody>
      </p:sp>
    </p:spTree>
    <p:extLst>
      <p:ext uri="{BB962C8B-B14F-4D97-AF65-F5344CB8AC3E}">
        <p14:creationId xmlns:p14="http://schemas.microsoft.com/office/powerpoint/2010/main" val="116778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926D-C003-CBEE-9AA4-74A35C57701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36B5584-45F1-7EFB-72CE-E04D7146CFFC}"/>
              </a:ext>
            </a:extLst>
          </p:cNvPr>
          <p:cNvSpPr>
            <a:spLocks noGrp="1"/>
          </p:cNvSpPr>
          <p:nvPr>
            <p:ph idx="1"/>
          </p:nvPr>
        </p:nvSpPr>
        <p:spPr/>
        <p:txBody>
          <a:bodyPr/>
          <a:lstStyle/>
          <a:p>
            <a:r>
              <a:rPr lang="en-US" dirty="0"/>
              <a:t>Additional </a:t>
            </a:r>
            <a:r>
              <a:rPr lang="en-US"/>
              <a:t>Resource-Serve Don’t Sell  </a:t>
            </a:r>
            <a:r>
              <a:rPr lang="en-US" dirty="0"/>
              <a:t>Episode on Spotify</a:t>
            </a:r>
          </a:p>
          <a:p>
            <a:endParaRPr lang="en-US" dirty="0"/>
          </a:p>
          <a:p>
            <a:endParaRPr lang="en-US" dirty="0"/>
          </a:p>
          <a:p>
            <a:pPr marL="3657600" lvl="8" indent="0">
              <a:buNone/>
            </a:pPr>
            <a:r>
              <a:rPr lang="en-US" sz="3600" dirty="0"/>
              <a:t>Thank you</a:t>
            </a:r>
            <a:endParaRPr lang="en-IN" sz="3600" dirty="0"/>
          </a:p>
        </p:txBody>
      </p:sp>
    </p:spTree>
    <p:extLst>
      <p:ext uri="{BB962C8B-B14F-4D97-AF65-F5344CB8AC3E}">
        <p14:creationId xmlns:p14="http://schemas.microsoft.com/office/powerpoint/2010/main" val="301506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0BD7-54C7-59EB-D6EF-F5D8F67E1122}"/>
              </a:ext>
            </a:extLst>
          </p:cNvPr>
          <p:cNvSpPr>
            <a:spLocks noGrp="1"/>
          </p:cNvSpPr>
          <p:nvPr>
            <p:ph type="title"/>
          </p:nvPr>
        </p:nvSpPr>
        <p:spPr/>
        <p:txBody>
          <a:bodyPr/>
          <a:lstStyle/>
          <a:p>
            <a:r>
              <a:rPr lang="en-US" dirty="0"/>
              <a:t>Ethics-</a:t>
            </a:r>
            <a:r>
              <a:rPr lang="en-US" sz="3200" b="1" dirty="0">
                <a:solidFill>
                  <a:srgbClr val="FF0000"/>
                </a:solidFill>
              </a:rPr>
              <a:t>What you do when no one is looking!</a:t>
            </a:r>
            <a:endParaRPr lang="en-IN" b="1" dirty="0">
              <a:solidFill>
                <a:srgbClr val="FF0000"/>
              </a:solidFill>
            </a:endParaRPr>
          </a:p>
        </p:txBody>
      </p:sp>
      <p:sp>
        <p:nvSpPr>
          <p:cNvPr id="3" name="Content Placeholder 2">
            <a:extLst>
              <a:ext uri="{FF2B5EF4-FFF2-40B4-BE49-F238E27FC236}">
                <a16:creationId xmlns:a16="http://schemas.microsoft.com/office/drawing/2014/main" id="{060007AC-FA67-C9A5-A413-927CAEF35E68}"/>
              </a:ext>
            </a:extLst>
          </p:cNvPr>
          <p:cNvSpPr>
            <a:spLocks noGrp="1"/>
          </p:cNvSpPr>
          <p:nvPr>
            <p:ph idx="1"/>
          </p:nvPr>
        </p:nvSpPr>
        <p:spPr/>
        <p:txBody>
          <a:bodyPr>
            <a:normAutofit/>
          </a:bodyPr>
          <a:lstStyle/>
          <a:p>
            <a:r>
              <a:rPr lang="en-US" dirty="0"/>
              <a:t>Definition: </a:t>
            </a:r>
            <a:r>
              <a:rPr lang="en-US" dirty="0">
                <a:latin typeface="Calibri" panose="020F0502020204030204" pitchFamily="34" charset="0"/>
                <a:cs typeface="Calibri" panose="020F0502020204030204" pitchFamily="34" charset="0"/>
              </a:rPr>
              <a:t>It is </a:t>
            </a:r>
            <a:r>
              <a:rPr lang="en-IN" dirty="0">
                <a:latin typeface="Calibri" panose="020F0502020204030204" pitchFamily="34" charset="0"/>
                <a:cs typeface="Calibri" panose="020F0502020204030204" pitchFamily="34" charset="0"/>
              </a:rPr>
              <a:t>b</a:t>
            </a:r>
            <a:r>
              <a:rPr lang="en-IN" dirty="0">
                <a:effectLst/>
                <a:latin typeface="Calibri" panose="020F0502020204030204" pitchFamily="34" charset="0"/>
                <a:ea typeface="Times New Roman" panose="02020603050405020304" pitchFamily="18" charset="0"/>
                <a:cs typeface="Calibri" panose="020F0502020204030204" pitchFamily="34" charset="0"/>
              </a:rPr>
              <a:t>roadly defined as the set of moral principals by which people conduct themselves personally, socially and professionally.</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IN" dirty="0">
                <a:effectLst/>
                <a:latin typeface="Calibri" panose="020F0502020204030204" pitchFamily="34" charset="0"/>
                <a:ea typeface="Times New Roman" panose="02020603050405020304" pitchFamily="18" charset="0"/>
                <a:cs typeface="Calibri" panose="020F0502020204030204" pitchFamily="34" charset="0"/>
              </a:rPr>
              <a:t>Business Ethics refers to a set of laws about how a business should conduct itself.</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IN" dirty="0">
                <a:latin typeface="Calibri" panose="020F0502020204030204" pitchFamily="34" charset="0"/>
                <a:cs typeface="Calibri" panose="020F0502020204030204" pitchFamily="34" charset="0"/>
              </a:rPr>
              <a:t>Selling ethics refers to moral principles and values that dictate selling and sales management conduct and </a:t>
            </a:r>
            <a:r>
              <a:rPr lang="en-IN" dirty="0" err="1">
                <a:latin typeface="Calibri" panose="020F0502020204030204" pitchFamily="34" charset="0"/>
                <a:cs typeface="Calibri" panose="020F0502020204030204" pitchFamily="34" charset="0"/>
              </a:rPr>
              <a:t>behavior</a:t>
            </a:r>
            <a:r>
              <a:rPr lang="en-IN" dirty="0">
                <a:latin typeface="Calibri" panose="020F0502020204030204" pitchFamily="34" charset="0"/>
                <a:cs typeface="Calibri" panose="020F0502020204030204" pitchFamily="34" charset="0"/>
              </a:rPr>
              <a:t>”.     </a:t>
            </a:r>
            <a:r>
              <a:rPr lang="en-IN" dirty="0">
                <a:effectLst/>
                <a:latin typeface="Calibri" panose="020F0502020204030204" pitchFamily="34" charset="0"/>
                <a:ea typeface="Calibri" panose="020F0502020204030204" pitchFamily="34" charset="0"/>
                <a:cs typeface="Times New Roman" panose="02020603050405020304" pitchFamily="18" charset="0"/>
              </a:rPr>
              <a:t>Sales ethics refers to a set of </a:t>
            </a:r>
            <a:r>
              <a:rPr lang="en-IN" dirty="0" err="1">
                <a:effectLst/>
                <a:latin typeface="Calibri" panose="020F0502020204030204" pitchFamily="34" charset="0"/>
                <a:ea typeface="Calibri" panose="020F0502020204030204" pitchFamily="34" charset="0"/>
                <a:cs typeface="Times New Roman" panose="02020603050405020304" pitchFamily="18" charset="0"/>
              </a:rPr>
              <a:t>behaviors</a:t>
            </a:r>
            <a:r>
              <a:rPr lang="en-IN" dirty="0">
                <a:effectLst/>
                <a:latin typeface="Calibri" panose="020F0502020204030204" pitchFamily="34" charset="0"/>
                <a:ea typeface="Calibri" panose="020F0502020204030204" pitchFamily="34" charset="0"/>
                <a:cs typeface="Times New Roman" panose="02020603050405020304" pitchFamily="18" charset="0"/>
              </a:rPr>
              <a:t> that ensure that every lead, prospect and customer is treated with respect, fairness, honesty and integrity</a:t>
            </a:r>
            <a:endParaRPr lang="en-IN" dirty="0"/>
          </a:p>
        </p:txBody>
      </p:sp>
    </p:spTree>
    <p:extLst>
      <p:ext uri="{BB962C8B-B14F-4D97-AF65-F5344CB8AC3E}">
        <p14:creationId xmlns:p14="http://schemas.microsoft.com/office/powerpoint/2010/main" val="99337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85E1-3863-A71D-EB95-1ECCAA01FDC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55325C-E2DF-9AFE-A06E-8F3A3FD2679B}"/>
              </a:ext>
            </a:extLst>
          </p:cNvPr>
          <p:cNvSpPr>
            <a:spLocks noGrp="1"/>
          </p:cNvSpPr>
          <p:nvPr>
            <p:ph idx="1"/>
          </p:nvPr>
        </p:nvSpPr>
        <p:spPr/>
        <p:txBody>
          <a:bodyPr>
            <a:normAutofit/>
          </a:bodyPr>
          <a:lstStyle/>
          <a:p>
            <a:r>
              <a:rPr lang="en-IN" sz="4400" dirty="0">
                <a:effectLst/>
                <a:latin typeface="Calibri" panose="020F0502020204030204" pitchFamily="34" charset="0"/>
                <a:ea typeface="Calibri" panose="020F0502020204030204" pitchFamily="34" charset="0"/>
                <a:cs typeface="Times New Roman" panose="02020603050405020304" pitchFamily="18" charset="0"/>
              </a:rPr>
              <a:t>The Journal of Business Ethics stated that “an ethical brand acts with responsibility, honesty, respect and accountability.” In their research, they found 8 major benefits for brands that engage in ethical </a:t>
            </a:r>
            <a:r>
              <a:rPr lang="en-IN" sz="44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IN" sz="4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IN" sz="6000" dirty="0"/>
          </a:p>
        </p:txBody>
      </p:sp>
    </p:spTree>
    <p:extLst>
      <p:ext uri="{BB962C8B-B14F-4D97-AF65-F5344CB8AC3E}">
        <p14:creationId xmlns:p14="http://schemas.microsoft.com/office/powerpoint/2010/main" val="197575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9DF9-A00B-91AF-F225-FAFE1D52B0BA}"/>
              </a:ext>
            </a:extLst>
          </p:cNvPr>
          <p:cNvSpPr>
            <a:spLocks noGrp="1"/>
          </p:cNvSpPr>
          <p:nvPr>
            <p:ph type="title"/>
          </p:nvPr>
        </p:nvSpPr>
        <p:spPr/>
        <p:txBody>
          <a:bodyPr/>
          <a:lstStyle/>
          <a:p>
            <a:r>
              <a:rPr lang="en-US" dirty="0"/>
              <a:t>Importance of Ethics to a Business Enterprise</a:t>
            </a:r>
            <a:endParaRPr lang="en-IN" dirty="0"/>
          </a:p>
        </p:txBody>
      </p:sp>
      <p:sp>
        <p:nvSpPr>
          <p:cNvPr id="3" name="Content Placeholder 2">
            <a:extLst>
              <a:ext uri="{FF2B5EF4-FFF2-40B4-BE49-F238E27FC236}">
                <a16:creationId xmlns:a16="http://schemas.microsoft.com/office/drawing/2014/main" id="{A8A01960-23A3-0177-714B-F7768D1D859D}"/>
              </a:ext>
            </a:extLst>
          </p:cNvPr>
          <p:cNvSpPr>
            <a:spLocks noGrp="1"/>
          </p:cNvSpPr>
          <p:nvPr>
            <p:ph idx="1"/>
          </p:nvPr>
        </p:nvSpPr>
        <p:spPr/>
        <p:txBody>
          <a:bodyPr/>
          <a:lstStyle/>
          <a:p>
            <a:r>
              <a:rPr lang="en-US" dirty="0"/>
              <a:t>Building a Reputation.</a:t>
            </a:r>
          </a:p>
          <a:p>
            <a:r>
              <a:rPr lang="en-US" dirty="0"/>
              <a:t>To Develop a lasting base of customers.</a:t>
            </a:r>
          </a:p>
          <a:p>
            <a:r>
              <a:rPr lang="en-US" dirty="0" err="1"/>
              <a:t>Minimising</a:t>
            </a:r>
            <a:r>
              <a:rPr lang="en-US" dirty="0"/>
              <a:t> complaints and Avoiding any legal risk.</a:t>
            </a:r>
          </a:p>
          <a:p>
            <a:r>
              <a:rPr lang="en-US" dirty="0"/>
              <a:t>Respect among </a:t>
            </a:r>
            <a:r>
              <a:rPr lang="en-US" dirty="0" err="1"/>
              <a:t>competitors,peers</a:t>
            </a:r>
            <a:r>
              <a:rPr lang="en-US" dirty="0"/>
              <a:t> and customers.</a:t>
            </a:r>
          </a:p>
          <a:p>
            <a:r>
              <a:rPr lang="en-US" dirty="0"/>
              <a:t>Loyalty&amp; trust among customers.</a:t>
            </a:r>
          </a:p>
          <a:p>
            <a:r>
              <a:rPr lang="en-US" dirty="0"/>
              <a:t>Higher spend by customers.</a:t>
            </a:r>
          </a:p>
          <a:p>
            <a:r>
              <a:rPr lang="en-US" dirty="0"/>
              <a:t>Positive Word of Mouth</a:t>
            </a:r>
          </a:p>
          <a:p>
            <a:r>
              <a:rPr lang="en-US" dirty="0"/>
              <a:t>Lower cost of running a business.</a:t>
            </a:r>
            <a:endParaRPr lang="en-IN" dirty="0"/>
          </a:p>
        </p:txBody>
      </p:sp>
    </p:spTree>
    <p:extLst>
      <p:ext uri="{BB962C8B-B14F-4D97-AF65-F5344CB8AC3E}">
        <p14:creationId xmlns:p14="http://schemas.microsoft.com/office/powerpoint/2010/main" val="273836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55D4-697F-3E16-4A78-E53780BCDADB}"/>
              </a:ext>
            </a:extLst>
          </p:cNvPr>
          <p:cNvSpPr>
            <a:spLocks noGrp="1"/>
          </p:cNvSpPr>
          <p:nvPr>
            <p:ph type="title"/>
          </p:nvPr>
        </p:nvSpPr>
        <p:spPr/>
        <p:txBody>
          <a:bodyPr/>
          <a:lstStyle/>
          <a:p>
            <a:r>
              <a:rPr lang="en-US" dirty="0"/>
              <a:t>What influences Ethical </a:t>
            </a:r>
            <a:r>
              <a:rPr lang="en-US" dirty="0" err="1"/>
              <a:t>Behaviour</a:t>
            </a:r>
            <a:r>
              <a:rPr lang="en-US" dirty="0"/>
              <a:t>?</a:t>
            </a:r>
            <a:endParaRPr lang="en-IN" dirty="0"/>
          </a:p>
        </p:txBody>
      </p:sp>
      <p:sp>
        <p:nvSpPr>
          <p:cNvPr id="3" name="Content Placeholder 2">
            <a:extLst>
              <a:ext uri="{FF2B5EF4-FFF2-40B4-BE49-F238E27FC236}">
                <a16:creationId xmlns:a16="http://schemas.microsoft.com/office/drawing/2014/main" id="{9D722DEF-415E-AABB-2E5F-027F418CE9BF}"/>
              </a:ext>
            </a:extLst>
          </p:cNvPr>
          <p:cNvSpPr>
            <a:spLocks noGrp="1"/>
          </p:cNvSpPr>
          <p:nvPr>
            <p:ph idx="1"/>
          </p:nvPr>
        </p:nvSpPr>
        <p:spPr/>
        <p:txBody>
          <a:bodyPr/>
          <a:lstStyle/>
          <a:p>
            <a:r>
              <a:rPr lang="en-US" sz="4000" dirty="0"/>
              <a:t>Individual influences-Personal value system.</a:t>
            </a:r>
          </a:p>
          <a:p>
            <a:r>
              <a:rPr lang="en-US" sz="4000" dirty="0" err="1"/>
              <a:t>Organisational</a:t>
            </a:r>
            <a:r>
              <a:rPr lang="en-US" sz="4000" dirty="0"/>
              <a:t> Influence-Commitment and Integrity of top management.</a:t>
            </a:r>
          </a:p>
          <a:p>
            <a:endParaRPr lang="en-US" sz="4000" dirty="0"/>
          </a:p>
          <a:p>
            <a:endParaRPr lang="en-IN" dirty="0"/>
          </a:p>
        </p:txBody>
      </p:sp>
    </p:spTree>
    <p:extLst>
      <p:ext uri="{BB962C8B-B14F-4D97-AF65-F5344CB8AC3E}">
        <p14:creationId xmlns:p14="http://schemas.microsoft.com/office/powerpoint/2010/main" val="274878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A052-8849-472C-5F58-6FF0BED76B64}"/>
              </a:ext>
            </a:extLst>
          </p:cNvPr>
          <p:cNvSpPr>
            <a:spLocks noGrp="1"/>
          </p:cNvSpPr>
          <p:nvPr>
            <p:ph type="title"/>
          </p:nvPr>
        </p:nvSpPr>
        <p:spPr/>
        <p:txBody>
          <a:bodyPr/>
          <a:lstStyle/>
          <a:p>
            <a:r>
              <a:rPr lang="en-US" dirty="0"/>
              <a:t>Ethical </a:t>
            </a:r>
            <a:r>
              <a:rPr lang="en-US" dirty="0" err="1"/>
              <a:t>Behaviour</a:t>
            </a:r>
            <a:r>
              <a:rPr lang="en-US" dirty="0"/>
              <a:t> in Sales</a:t>
            </a:r>
            <a:endParaRPr lang="en-IN" dirty="0"/>
          </a:p>
        </p:txBody>
      </p:sp>
      <p:sp>
        <p:nvSpPr>
          <p:cNvPr id="3" name="Content Placeholder 2">
            <a:extLst>
              <a:ext uri="{FF2B5EF4-FFF2-40B4-BE49-F238E27FC236}">
                <a16:creationId xmlns:a16="http://schemas.microsoft.com/office/drawing/2014/main" id="{D5C1370C-2B5A-7E80-8F86-0A0BA951117C}"/>
              </a:ext>
            </a:extLst>
          </p:cNvPr>
          <p:cNvSpPr>
            <a:spLocks noGrp="1"/>
          </p:cNvSpPr>
          <p:nvPr>
            <p:ph idx="1"/>
          </p:nvPr>
        </p:nvSpPr>
        <p:spPr/>
        <p:txBody>
          <a:bodyPr>
            <a:normAutofit/>
          </a:bodyPr>
          <a:lstStyle/>
          <a:p>
            <a:r>
              <a:rPr lang="en-US" sz="4400" dirty="0"/>
              <a:t>Always be honest about the impact your product makes.</a:t>
            </a:r>
          </a:p>
          <a:p>
            <a:r>
              <a:rPr lang="en-US" sz="4400" dirty="0"/>
              <a:t>Don’t attack your </a:t>
            </a:r>
            <a:r>
              <a:rPr lang="en-US" sz="4400" dirty="0" err="1"/>
              <a:t>competitors.Use</a:t>
            </a:r>
            <a:r>
              <a:rPr lang="en-US" sz="4400" dirty="0"/>
              <a:t> Competitor questions as an opportunity to showcase your product.</a:t>
            </a:r>
          </a:p>
          <a:p>
            <a:pPr marL="0" indent="0">
              <a:buNone/>
            </a:pPr>
            <a:endParaRPr lang="en-IN" sz="4400" dirty="0"/>
          </a:p>
        </p:txBody>
      </p:sp>
    </p:spTree>
    <p:extLst>
      <p:ext uri="{BB962C8B-B14F-4D97-AF65-F5344CB8AC3E}">
        <p14:creationId xmlns:p14="http://schemas.microsoft.com/office/powerpoint/2010/main" val="349176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7A7E-E433-142E-0C99-D7EAA4C95E90}"/>
              </a:ext>
            </a:extLst>
          </p:cNvPr>
          <p:cNvSpPr>
            <a:spLocks noGrp="1"/>
          </p:cNvSpPr>
          <p:nvPr>
            <p:ph type="title"/>
          </p:nvPr>
        </p:nvSpPr>
        <p:spPr/>
        <p:txBody>
          <a:bodyPr/>
          <a:lstStyle/>
          <a:p>
            <a:r>
              <a:rPr lang="en-US" dirty="0"/>
              <a:t>Ways to Make Ethics a Habit in Sales</a:t>
            </a:r>
            <a:endParaRPr lang="en-IN" dirty="0"/>
          </a:p>
        </p:txBody>
      </p:sp>
      <p:sp>
        <p:nvSpPr>
          <p:cNvPr id="3" name="Content Placeholder 2">
            <a:extLst>
              <a:ext uri="{FF2B5EF4-FFF2-40B4-BE49-F238E27FC236}">
                <a16:creationId xmlns:a16="http://schemas.microsoft.com/office/drawing/2014/main" id="{0AA4E46B-D933-86F4-89C5-8B0B824CFD4B}"/>
              </a:ext>
            </a:extLst>
          </p:cNvPr>
          <p:cNvSpPr>
            <a:spLocks noGrp="1"/>
          </p:cNvSpPr>
          <p:nvPr>
            <p:ph idx="1"/>
          </p:nvPr>
        </p:nvSpPr>
        <p:spPr/>
        <p:txBody>
          <a:bodyPr numCol="2">
            <a:normAutofit fontScale="92500" lnSpcReduction="20000"/>
          </a:bodyPr>
          <a:lstStyle/>
          <a:p>
            <a:pPr marL="514350" indent="-514350">
              <a:buFont typeface="+mj-lt"/>
              <a:buAutoNum type="arabicPeriod"/>
            </a:pPr>
            <a:r>
              <a:rPr lang="en-US" sz="3200" dirty="0"/>
              <a:t>Encourage open communication around goals and expectation.</a:t>
            </a:r>
          </a:p>
          <a:p>
            <a:pPr marL="514350" indent="-514350">
              <a:buFont typeface="+mj-lt"/>
              <a:buAutoNum type="arabicPeriod"/>
            </a:pPr>
            <a:r>
              <a:rPr lang="en-US" sz="3200" dirty="0"/>
              <a:t>Hire the right sales people.</a:t>
            </a:r>
          </a:p>
          <a:p>
            <a:pPr marL="1371600" lvl="2" indent="-457200">
              <a:buFont typeface="+mj-lt"/>
              <a:buAutoNum type="arabicPeriod"/>
            </a:pPr>
            <a:r>
              <a:rPr lang="en-US" sz="2400" dirty="0"/>
              <a:t>Honest</a:t>
            </a:r>
          </a:p>
          <a:p>
            <a:pPr marL="1371600" lvl="2" indent="-457200">
              <a:buFont typeface="+mj-lt"/>
              <a:buAutoNum type="arabicPeriod"/>
            </a:pPr>
            <a:r>
              <a:rPr lang="en-US" sz="2400" dirty="0"/>
              <a:t>Humble</a:t>
            </a:r>
          </a:p>
          <a:p>
            <a:pPr marL="1371600" lvl="2" indent="-457200">
              <a:buFont typeface="+mj-lt"/>
              <a:buAutoNum type="arabicPeriod"/>
            </a:pPr>
            <a:r>
              <a:rPr lang="en-US" sz="2400" dirty="0"/>
              <a:t>Helpful</a:t>
            </a:r>
          </a:p>
          <a:p>
            <a:pPr marL="1371600" lvl="2" indent="-457200">
              <a:buFont typeface="+mj-lt"/>
              <a:buAutoNum type="arabicPeriod"/>
            </a:pPr>
            <a:r>
              <a:rPr lang="en-US" sz="2400" dirty="0"/>
              <a:t>Courteous</a:t>
            </a:r>
          </a:p>
          <a:p>
            <a:pPr marL="1371600" lvl="2" indent="-457200">
              <a:buFont typeface="+mj-lt"/>
              <a:buAutoNum type="arabicPeriod"/>
            </a:pPr>
            <a:r>
              <a:rPr lang="en-US" sz="2400" dirty="0"/>
              <a:t>Caring</a:t>
            </a:r>
          </a:p>
          <a:p>
            <a:pPr marL="1371600" lvl="2" indent="-457200">
              <a:buFont typeface="+mj-lt"/>
              <a:buAutoNum type="arabicPeriod"/>
            </a:pPr>
            <a:r>
              <a:rPr lang="en-US" sz="2400" dirty="0"/>
              <a:t>Resilient</a:t>
            </a:r>
          </a:p>
          <a:p>
            <a:pPr marL="514350" indent="-514350">
              <a:buFont typeface="+mj-lt"/>
              <a:buAutoNum type="arabicPeriod"/>
            </a:pPr>
            <a:r>
              <a:rPr lang="en-IN" sz="3200" dirty="0"/>
              <a:t>Run ethics based training sessions.</a:t>
            </a:r>
          </a:p>
          <a:p>
            <a:pPr marL="514350" indent="-514350">
              <a:buFont typeface="+mj-lt"/>
              <a:buAutoNum type="arabicPeriod"/>
            </a:pPr>
            <a:r>
              <a:rPr lang="en-IN" sz="3200" dirty="0"/>
              <a:t>Develop a code of ethical selling.</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Your business values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Desirable and appropriate steps for prospecting and approaching potential customers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Communication principles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Steps and guidance for handling complaints and conflicts</a:t>
            </a:r>
          </a:p>
          <a:p>
            <a:pPr>
              <a:lnSpc>
                <a:spcPct val="106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Undesirable and unacceptable practices for prospecting, outreach, negotiation and more</a:t>
            </a:r>
          </a:p>
          <a:p>
            <a:endParaRPr lang="en-IN" sz="3200" dirty="0"/>
          </a:p>
        </p:txBody>
      </p:sp>
    </p:spTree>
    <p:extLst>
      <p:ext uri="{BB962C8B-B14F-4D97-AF65-F5344CB8AC3E}">
        <p14:creationId xmlns:p14="http://schemas.microsoft.com/office/powerpoint/2010/main" val="221600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F4F4-3499-8115-4EC3-1D2B5C078D38}"/>
              </a:ext>
            </a:extLst>
          </p:cNvPr>
          <p:cNvSpPr>
            <a:spLocks noGrp="1"/>
          </p:cNvSpPr>
          <p:nvPr>
            <p:ph type="title"/>
          </p:nvPr>
        </p:nvSpPr>
        <p:spPr/>
        <p:txBody>
          <a:bodyPr/>
          <a:lstStyle/>
          <a:p>
            <a:r>
              <a:rPr lang="en-US" dirty="0"/>
              <a:t>Ethical Dilemmas</a:t>
            </a:r>
            <a:endParaRPr lang="en-IN" dirty="0"/>
          </a:p>
        </p:txBody>
      </p:sp>
      <p:sp>
        <p:nvSpPr>
          <p:cNvPr id="3" name="Content Placeholder 2">
            <a:extLst>
              <a:ext uri="{FF2B5EF4-FFF2-40B4-BE49-F238E27FC236}">
                <a16:creationId xmlns:a16="http://schemas.microsoft.com/office/drawing/2014/main" id="{AD8C1682-DA0B-F198-5C18-5A975F579BA9}"/>
              </a:ext>
            </a:extLst>
          </p:cNvPr>
          <p:cNvSpPr>
            <a:spLocks noGrp="1"/>
          </p:cNvSpPr>
          <p:nvPr>
            <p:ph idx="1"/>
          </p:nvPr>
        </p:nvSpPr>
        <p:spPr/>
        <p:txBody>
          <a:bodyPr/>
          <a:lstStyle/>
          <a:p>
            <a:pPr marL="0" indent="0" algn="ctr">
              <a:lnSpc>
                <a:spcPct val="106000"/>
              </a:lnSpc>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Runaway Train Scenario-Thought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6933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20CA-EA96-AAA3-E93B-6F10ABDB7F3E}"/>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Scenario Change-Do you pull the lever if…</a:t>
            </a:r>
            <a:br>
              <a:rPr lang="en-IN" sz="44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96F4B639-B918-18C6-954D-69099F6DFDCD}"/>
              </a:ext>
            </a:extLst>
          </p:cNvPr>
          <p:cNvSpPr>
            <a:spLocks noGrp="1"/>
          </p:cNvSpPr>
          <p:nvPr>
            <p:ph idx="1"/>
          </p:nvPr>
        </p:nvSpPr>
        <p:spPr/>
        <p:txBody>
          <a:bodyPr/>
          <a:lstStyle/>
          <a:p>
            <a:pPr marL="0" indent="0" algn="just">
              <a:buNone/>
            </a:pPr>
            <a:endParaRPr lang="en-IN" dirty="0"/>
          </a:p>
        </p:txBody>
      </p:sp>
      <p:sp>
        <p:nvSpPr>
          <p:cNvPr id="5" name="TextBox 4">
            <a:extLst>
              <a:ext uri="{FF2B5EF4-FFF2-40B4-BE49-F238E27FC236}">
                <a16:creationId xmlns:a16="http://schemas.microsoft.com/office/drawing/2014/main" id="{1641573B-773D-8D55-8836-89F7D9C373A0}"/>
              </a:ext>
            </a:extLst>
          </p:cNvPr>
          <p:cNvSpPr txBox="1"/>
          <p:nvPr/>
        </p:nvSpPr>
        <p:spPr>
          <a:xfrm>
            <a:off x="838200" y="1712322"/>
            <a:ext cx="10515600" cy="3577839"/>
          </a:xfrm>
          <a:prstGeom prst="rect">
            <a:avLst/>
          </a:prstGeom>
          <a:noFill/>
        </p:spPr>
        <p:txBody>
          <a:bodyPr wrap="square">
            <a:spAutoFit/>
          </a:bodyPr>
          <a:lstStyle/>
          <a:p>
            <a:pPr algn="just">
              <a:lnSpc>
                <a:spcPct val="106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1)A Small Child on one track and 5 people unknown to u on the other.</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2)Your son on one side and five of your relatives on the other.</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3)your very close friend on one side and Five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prople</a:t>
            </a:r>
            <a:r>
              <a:rPr lang="en-US" sz="2800" dirty="0">
                <a:effectLst/>
                <a:latin typeface="Calibri" panose="020F0502020204030204" pitchFamily="34" charset="0"/>
                <a:ea typeface="Calibri" panose="020F0502020204030204" pitchFamily="34" charset="0"/>
                <a:cs typeface="Times New Roman" panose="02020603050405020304" pitchFamily="18" charset="0"/>
              </a:rPr>
              <a:t> unknown to you on the other side but your friend tells you to move the track to the other side.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4)A world famous cancer specialist on the edge of a breakthrough on one side and five of your relatives on the other.</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30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4065</TotalTime>
  <Words>2946</Words>
  <Application>Microsoft Office PowerPoint</Application>
  <PresentationFormat>Widescreen</PresentationFormat>
  <Paragraphs>179</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Source Serif Pro</vt:lpstr>
      <vt:lpstr>Office Theme</vt:lpstr>
      <vt:lpstr>Sales &amp; Ethics</vt:lpstr>
      <vt:lpstr>Ethics-What you do when no one is looking!</vt:lpstr>
      <vt:lpstr>PowerPoint Presentation</vt:lpstr>
      <vt:lpstr>Importance of Ethics to a Business Enterprise</vt:lpstr>
      <vt:lpstr>What influences Ethical Behaviour?</vt:lpstr>
      <vt:lpstr>Ethical Behaviour in Sales</vt:lpstr>
      <vt:lpstr>Ways to Make Ethics a Habit in Sales</vt:lpstr>
      <vt:lpstr>Ethical Dilemmas</vt:lpstr>
      <vt:lpstr>Scenario Change-Do you pull the lever if… </vt:lpstr>
      <vt:lpstr>Which statement most closely reflects your values? </vt:lpstr>
      <vt:lpstr>Misselling </vt:lpstr>
      <vt:lpstr>PowerPoint Presentation</vt:lpstr>
      <vt:lpstr>PowerPoint Presentation</vt:lpstr>
      <vt:lpstr>PowerPoint Presentation</vt:lpstr>
      <vt:lpstr>PowerPoint Presentation</vt:lpstr>
      <vt:lpstr>Consequences of Misselling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&amp; Ethics</dc:title>
  <dc:creator>CONCERTO_L198</dc:creator>
  <cp:lastModifiedBy>CONCERTO_L198</cp:lastModifiedBy>
  <cp:revision>28</cp:revision>
  <dcterms:created xsi:type="dcterms:W3CDTF">2022-12-14T07:40:12Z</dcterms:created>
  <dcterms:modified xsi:type="dcterms:W3CDTF">2022-12-23T07:15:25Z</dcterms:modified>
</cp:coreProperties>
</file>