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0" r:id="rId3"/>
    <p:sldId id="257" r:id="rId4"/>
    <p:sldId id="258" r:id="rId5"/>
    <p:sldId id="266" r:id="rId6"/>
    <p:sldId id="267" r:id="rId7"/>
    <p:sldId id="268" r:id="rId8"/>
    <p:sldId id="269" r:id="rId9"/>
    <p:sldId id="264" r:id="rId10"/>
    <p:sldId id="259" r:id="rId11"/>
    <p:sldId id="261" r:id="rId12"/>
    <p:sldId id="265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4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F4286F-76E5-4E8B-BEE3-F86666E0F71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A65C977-83FD-48E8-A588-748EE11DFD00}">
      <dgm:prSet/>
      <dgm:spPr/>
      <dgm:t>
        <a:bodyPr/>
        <a:lstStyle/>
        <a:p>
          <a:r>
            <a:rPr lang="en-US" dirty="0"/>
            <a:t>1.Reverse FAB to BAF in your sales pitch.</a:t>
          </a:r>
        </a:p>
      </dgm:t>
    </dgm:pt>
    <dgm:pt modelId="{EF22AF80-D064-4B8E-B2BD-D4DCD0B01BC7}" type="parTrans" cxnId="{96818FB7-F331-437C-A54E-E519BD79A0CB}">
      <dgm:prSet/>
      <dgm:spPr/>
      <dgm:t>
        <a:bodyPr/>
        <a:lstStyle/>
        <a:p>
          <a:endParaRPr lang="en-US"/>
        </a:p>
      </dgm:t>
    </dgm:pt>
    <dgm:pt modelId="{ED3D6B9E-E656-4954-A54E-B6DA79CA473B}" type="sibTrans" cxnId="{96818FB7-F331-437C-A54E-E519BD79A0CB}">
      <dgm:prSet/>
      <dgm:spPr/>
      <dgm:t>
        <a:bodyPr/>
        <a:lstStyle/>
        <a:p>
          <a:endParaRPr lang="en-US"/>
        </a:p>
      </dgm:t>
    </dgm:pt>
    <dgm:pt modelId="{469B9168-612D-4B2C-AB73-63EDE50599D5}">
      <dgm:prSet/>
      <dgm:spPr/>
      <dgm:t>
        <a:bodyPr/>
        <a:lstStyle/>
        <a:p>
          <a:r>
            <a:rPr lang="en-US"/>
            <a:t>2. FAB Analysis of your product or company.</a:t>
          </a:r>
        </a:p>
      </dgm:t>
    </dgm:pt>
    <dgm:pt modelId="{94A0D20C-7A70-48F2-B534-72F920FDE4F4}" type="parTrans" cxnId="{F201A5EB-0981-4850-A52F-565FB9729210}">
      <dgm:prSet/>
      <dgm:spPr/>
      <dgm:t>
        <a:bodyPr/>
        <a:lstStyle/>
        <a:p>
          <a:endParaRPr lang="en-US"/>
        </a:p>
      </dgm:t>
    </dgm:pt>
    <dgm:pt modelId="{9814E507-C306-4345-83CB-BCBA6D5BD4CD}" type="sibTrans" cxnId="{F201A5EB-0981-4850-A52F-565FB9729210}">
      <dgm:prSet/>
      <dgm:spPr/>
      <dgm:t>
        <a:bodyPr/>
        <a:lstStyle/>
        <a:p>
          <a:endParaRPr lang="en-US"/>
        </a:p>
      </dgm:t>
    </dgm:pt>
    <dgm:pt modelId="{264D0FF5-B8A4-4B7D-86C1-7B12DBD82115}" type="pres">
      <dgm:prSet presAssocID="{31F4286F-76E5-4E8B-BEE3-F86666E0F7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0F29501F-B7B4-4C9C-82F9-C8120CEE5AE9}" type="pres">
      <dgm:prSet presAssocID="{FA65C977-83FD-48E8-A588-748EE11DFD00}" presName="hierRoot1" presStyleCnt="0"/>
      <dgm:spPr/>
    </dgm:pt>
    <dgm:pt modelId="{8D3F172C-9660-4832-8E8F-E05D04E6811C}" type="pres">
      <dgm:prSet presAssocID="{FA65C977-83FD-48E8-A588-748EE11DFD00}" presName="composite" presStyleCnt="0"/>
      <dgm:spPr/>
    </dgm:pt>
    <dgm:pt modelId="{3CDB342B-490B-4101-A8F9-CD4C5B03A554}" type="pres">
      <dgm:prSet presAssocID="{FA65C977-83FD-48E8-A588-748EE11DFD00}" presName="background" presStyleLbl="node0" presStyleIdx="0" presStyleCnt="2"/>
      <dgm:spPr/>
    </dgm:pt>
    <dgm:pt modelId="{CEFBF88C-926F-44B2-B49D-F95253EEDB77}" type="pres">
      <dgm:prSet presAssocID="{FA65C977-83FD-48E8-A588-748EE11DFD00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17F3E93-9993-47BF-9FE1-DB41519DC5A8}" type="pres">
      <dgm:prSet presAssocID="{FA65C977-83FD-48E8-A588-748EE11DFD00}" presName="hierChild2" presStyleCnt="0"/>
      <dgm:spPr/>
    </dgm:pt>
    <dgm:pt modelId="{E3380B77-A619-456B-BA3E-9D270700715A}" type="pres">
      <dgm:prSet presAssocID="{469B9168-612D-4B2C-AB73-63EDE50599D5}" presName="hierRoot1" presStyleCnt="0"/>
      <dgm:spPr/>
    </dgm:pt>
    <dgm:pt modelId="{381A5185-D78D-4977-8793-675F0F399CFA}" type="pres">
      <dgm:prSet presAssocID="{469B9168-612D-4B2C-AB73-63EDE50599D5}" presName="composite" presStyleCnt="0"/>
      <dgm:spPr/>
    </dgm:pt>
    <dgm:pt modelId="{3E2B0272-2539-48F8-8EA9-F2E42EBC5AF5}" type="pres">
      <dgm:prSet presAssocID="{469B9168-612D-4B2C-AB73-63EDE50599D5}" presName="background" presStyleLbl="node0" presStyleIdx="1" presStyleCnt="2"/>
      <dgm:spPr/>
    </dgm:pt>
    <dgm:pt modelId="{0AE3A4EA-FDEF-4422-B627-6E6DD725FE5E}" type="pres">
      <dgm:prSet presAssocID="{469B9168-612D-4B2C-AB73-63EDE50599D5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D0BA37C-2AF0-43E9-AAEF-992D67394831}" type="pres">
      <dgm:prSet presAssocID="{469B9168-612D-4B2C-AB73-63EDE50599D5}" presName="hierChild2" presStyleCnt="0"/>
      <dgm:spPr/>
    </dgm:pt>
  </dgm:ptLst>
  <dgm:cxnLst>
    <dgm:cxn modelId="{04CD0790-D73C-464D-9A13-CCCA3E8EB709}" type="presOf" srcId="{469B9168-612D-4B2C-AB73-63EDE50599D5}" destId="{0AE3A4EA-FDEF-4422-B627-6E6DD725FE5E}" srcOrd="0" destOrd="0" presId="urn:microsoft.com/office/officeart/2005/8/layout/hierarchy1"/>
    <dgm:cxn modelId="{96818FB7-F331-437C-A54E-E519BD79A0CB}" srcId="{31F4286F-76E5-4E8B-BEE3-F86666E0F710}" destId="{FA65C977-83FD-48E8-A588-748EE11DFD00}" srcOrd="0" destOrd="0" parTransId="{EF22AF80-D064-4B8E-B2BD-D4DCD0B01BC7}" sibTransId="{ED3D6B9E-E656-4954-A54E-B6DA79CA473B}"/>
    <dgm:cxn modelId="{F201A5EB-0981-4850-A52F-565FB9729210}" srcId="{31F4286F-76E5-4E8B-BEE3-F86666E0F710}" destId="{469B9168-612D-4B2C-AB73-63EDE50599D5}" srcOrd="1" destOrd="0" parTransId="{94A0D20C-7A70-48F2-B534-72F920FDE4F4}" sibTransId="{9814E507-C306-4345-83CB-BCBA6D5BD4CD}"/>
    <dgm:cxn modelId="{A1285D76-E3E1-471B-8F8D-0166830F4A76}" type="presOf" srcId="{FA65C977-83FD-48E8-A588-748EE11DFD00}" destId="{CEFBF88C-926F-44B2-B49D-F95253EEDB77}" srcOrd="0" destOrd="0" presId="urn:microsoft.com/office/officeart/2005/8/layout/hierarchy1"/>
    <dgm:cxn modelId="{6CB30ABC-146F-4C9A-B1A0-61DC54587E9B}" type="presOf" srcId="{31F4286F-76E5-4E8B-BEE3-F86666E0F710}" destId="{264D0FF5-B8A4-4B7D-86C1-7B12DBD82115}" srcOrd="0" destOrd="0" presId="urn:microsoft.com/office/officeart/2005/8/layout/hierarchy1"/>
    <dgm:cxn modelId="{ABA701C9-6AC1-4039-834D-D28E08C504DA}" type="presParOf" srcId="{264D0FF5-B8A4-4B7D-86C1-7B12DBD82115}" destId="{0F29501F-B7B4-4C9C-82F9-C8120CEE5AE9}" srcOrd="0" destOrd="0" presId="urn:microsoft.com/office/officeart/2005/8/layout/hierarchy1"/>
    <dgm:cxn modelId="{410D6C31-A93C-4281-A57A-037341790D27}" type="presParOf" srcId="{0F29501F-B7B4-4C9C-82F9-C8120CEE5AE9}" destId="{8D3F172C-9660-4832-8E8F-E05D04E6811C}" srcOrd="0" destOrd="0" presId="urn:microsoft.com/office/officeart/2005/8/layout/hierarchy1"/>
    <dgm:cxn modelId="{4CC8656B-F68F-4068-B02C-23C775FD7CED}" type="presParOf" srcId="{8D3F172C-9660-4832-8E8F-E05D04E6811C}" destId="{3CDB342B-490B-4101-A8F9-CD4C5B03A554}" srcOrd="0" destOrd="0" presId="urn:microsoft.com/office/officeart/2005/8/layout/hierarchy1"/>
    <dgm:cxn modelId="{776F1C3F-1B93-47F0-9CDD-B99C4F2516A9}" type="presParOf" srcId="{8D3F172C-9660-4832-8E8F-E05D04E6811C}" destId="{CEFBF88C-926F-44B2-B49D-F95253EEDB77}" srcOrd="1" destOrd="0" presId="urn:microsoft.com/office/officeart/2005/8/layout/hierarchy1"/>
    <dgm:cxn modelId="{4B5740A9-9524-4D5F-ADC1-160B29B9CD73}" type="presParOf" srcId="{0F29501F-B7B4-4C9C-82F9-C8120CEE5AE9}" destId="{D17F3E93-9993-47BF-9FE1-DB41519DC5A8}" srcOrd="1" destOrd="0" presId="urn:microsoft.com/office/officeart/2005/8/layout/hierarchy1"/>
    <dgm:cxn modelId="{FA566A0C-06C1-450B-A839-38389B75D10E}" type="presParOf" srcId="{264D0FF5-B8A4-4B7D-86C1-7B12DBD82115}" destId="{E3380B77-A619-456B-BA3E-9D270700715A}" srcOrd="1" destOrd="0" presId="urn:microsoft.com/office/officeart/2005/8/layout/hierarchy1"/>
    <dgm:cxn modelId="{65C675B4-80F8-46B0-9E66-AB9EB0BCE863}" type="presParOf" srcId="{E3380B77-A619-456B-BA3E-9D270700715A}" destId="{381A5185-D78D-4977-8793-675F0F399CFA}" srcOrd="0" destOrd="0" presId="urn:microsoft.com/office/officeart/2005/8/layout/hierarchy1"/>
    <dgm:cxn modelId="{5616862F-2A6E-494C-AB1D-C4FD5A1A7711}" type="presParOf" srcId="{381A5185-D78D-4977-8793-675F0F399CFA}" destId="{3E2B0272-2539-48F8-8EA9-F2E42EBC5AF5}" srcOrd="0" destOrd="0" presId="urn:microsoft.com/office/officeart/2005/8/layout/hierarchy1"/>
    <dgm:cxn modelId="{5E70F16B-AF02-48F3-B1BD-D359855EC9D1}" type="presParOf" srcId="{381A5185-D78D-4977-8793-675F0F399CFA}" destId="{0AE3A4EA-FDEF-4422-B627-6E6DD725FE5E}" srcOrd="1" destOrd="0" presId="urn:microsoft.com/office/officeart/2005/8/layout/hierarchy1"/>
    <dgm:cxn modelId="{CBCEE3EE-3D61-40B7-8013-56481BF352EC}" type="presParOf" srcId="{E3380B77-A619-456B-BA3E-9D270700715A}" destId="{6D0BA37C-2AF0-43E9-AAEF-992D6739483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924394-CE0B-4422-9285-39556A22675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6F15D3-54B4-4B0F-BABD-C5F885F966FD}">
      <dgm:prSet/>
      <dgm:spPr/>
      <dgm:t>
        <a:bodyPr/>
        <a:lstStyle/>
        <a:p>
          <a:r>
            <a:rPr lang="en-US" dirty="0"/>
            <a:t>A Great </a:t>
          </a:r>
          <a:r>
            <a:rPr lang="en-US" dirty="0" smtClean="0"/>
            <a:t>FAB/BAF </a:t>
          </a:r>
          <a:r>
            <a:rPr lang="en-US" dirty="0"/>
            <a:t>analysis gives an idea of what would   cause a  customer to purchase a product</a:t>
          </a:r>
        </a:p>
      </dgm:t>
    </dgm:pt>
    <dgm:pt modelId="{E15059F7-384C-4615-B167-0E632116FD1A}" type="parTrans" cxnId="{E7DCD039-81C6-4096-A467-1DE555863B02}">
      <dgm:prSet/>
      <dgm:spPr/>
      <dgm:t>
        <a:bodyPr/>
        <a:lstStyle/>
        <a:p>
          <a:endParaRPr lang="en-US"/>
        </a:p>
      </dgm:t>
    </dgm:pt>
    <dgm:pt modelId="{BD83A977-AEC3-4DB3-B286-56DFCB9A4771}" type="sibTrans" cxnId="{E7DCD039-81C6-4096-A467-1DE555863B02}">
      <dgm:prSet/>
      <dgm:spPr/>
      <dgm:t>
        <a:bodyPr/>
        <a:lstStyle/>
        <a:p>
          <a:endParaRPr lang="en-US"/>
        </a:p>
      </dgm:t>
    </dgm:pt>
    <dgm:pt modelId="{AD2F7A3A-EC10-4843-9603-26C387E290C3}">
      <dgm:prSet/>
      <dgm:spPr/>
      <dgm:t>
        <a:bodyPr/>
        <a:lstStyle/>
        <a:p>
          <a:r>
            <a:rPr lang="en-US"/>
            <a:t>The analysis gives a consumers  a greater understanding of a product and why should choose it over  alternatives </a:t>
          </a:r>
        </a:p>
      </dgm:t>
    </dgm:pt>
    <dgm:pt modelId="{8E600BDC-0722-4413-9038-7127568935B3}" type="parTrans" cxnId="{FB9302F8-92B7-4F86-B27A-9653B24649F1}">
      <dgm:prSet/>
      <dgm:spPr/>
      <dgm:t>
        <a:bodyPr/>
        <a:lstStyle/>
        <a:p>
          <a:endParaRPr lang="en-US"/>
        </a:p>
      </dgm:t>
    </dgm:pt>
    <dgm:pt modelId="{90DEF5EE-8F90-40F5-84EF-33542871378C}" type="sibTrans" cxnId="{FB9302F8-92B7-4F86-B27A-9653B24649F1}">
      <dgm:prSet/>
      <dgm:spPr/>
      <dgm:t>
        <a:bodyPr/>
        <a:lstStyle/>
        <a:p>
          <a:endParaRPr lang="en-US"/>
        </a:p>
      </dgm:t>
    </dgm:pt>
    <dgm:pt modelId="{E6458032-D1AD-4674-9BA8-00E1733A254D}">
      <dgm:prSet/>
      <dgm:spPr/>
      <dgm:t>
        <a:bodyPr/>
        <a:lstStyle/>
        <a:p>
          <a:r>
            <a:rPr lang="en-US" dirty="0"/>
            <a:t>Understanding the customer's needs and behavior will tell  what specific pieces of information should be included in a FAB </a:t>
          </a:r>
          <a:r>
            <a:rPr lang="en-US" dirty="0" smtClean="0"/>
            <a:t>/BAF document</a:t>
          </a:r>
          <a:endParaRPr lang="en-US" dirty="0"/>
        </a:p>
      </dgm:t>
    </dgm:pt>
    <dgm:pt modelId="{2E1C9755-EB00-46EE-8D4F-02BEEF53371F}" type="parTrans" cxnId="{F654E20A-1D21-47DD-9B5F-814C01A764B3}">
      <dgm:prSet/>
      <dgm:spPr/>
      <dgm:t>
        <a:bodyPr/>
        <a:lstStyle/>
        <a:p>
          <a:endParaRPr lang="en-US"/>
        </a:p>
      </dgm:t>
    </dgm:pt>
    <dgm:pt modelId="{47E88A70-EF5C-4F0E-882D-E426CB1C739D}" type="sibTrans" cxnId="{F654E20A-1D21-47DD-9B5F-814C01A764B3}">
      <dgm:prSet/>
      <dgm:spPr/>
      <dgm:t>
        <a:bodyPr/>
        <a:lstStyle/>
        <a:p>
          <a:endParaRPr lang="en-US"/>
        </a:p>
      </dgm:t>
    </dgm:pt>
    <dgm:pt modelId="{E3C78459-43CA-400B-B7DC-C86270E60876}" type="pres">
      <dgm:prSet presAssocID="{EE924394-CE0B-4422-9285-39556A2267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0B98C92D-6559-4C34-B1E0-6E68D99F5D7E}" type="pres">
      <dgm:prSet presAssocID="{226F15D3-54B4-4B0F-BABD-C5F885F966FD}" presName="hierRoot1" presStyleCnt="0"/>
      <dgm:spPr/>
    </dgm:pt>
    <dgm:pt modelId="{08E4C68E-CBF2-474E-AE31-C91B1E9846BE}" type="pres">
      <dgm:prSet presAssocID="{226F15D3-54B4-4B0F-BABD-C5F885F966FD}" presName="composite" presStyleCnt="0"/>
      <dgm:spPr/>
    </dgm:pt>
    <dgm:pt modelId="{7B5DB51F-AF9A-4126-8454-8B90867C1E2D}" type="pres">
      <dgm:prSet presAssocID="{226F15D3-54B4-4B0F-BABD-C5F885F966FD}" presName="background" presStyleLbl="node0" presStyleIdx="0" presStyleCnt="3"/>
      <dgm:spPr/>
    </dgm:pt>
    <dgm:pt modelId="{6FF0560F-4870-444F-8DFE-4035C861FF3F}" type="pres">
      <dgm:prSet presAssocID="{226F15D3-54B4-4B0F-BABD-C5F885F966FD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B981A81-CF8C-44CD-9B46-80C7F18A93EB}" type="pres">
      <dgm:prSet presAssocID="{226F15D3-54B4-4B0F-BABD-C5F885F966FD}" presName="hierChild2" presStyleCnt="0"/>
      <dgm:spPr/>
    </dgm:pt>
    <dgm:pt modelId="{8D925B94-930B-43E5-A646-FDC926532175}" type="pres">
      <dgm:prSet presAssocID="{AD2F7A3A-EC10-4843-9603-26C387E290C3}" presName="hierRoot1" presStyleCnt="0"/>
      <dgm:spPr/>
    </dgm:pt>
    <dgm:pt modelId="{5DCA80A1-6A15-4936-B266-986EA2A846A4}" type="pres">
      <dgm:prSet presAssocID="{AD2F7A3A-EC10-4843-9603-26C387E290C3}" presName="composite" presStyleCnt="0"/>
      <dgm:spPr/>
    </dgm:pt>
    <dgm:pt modelId="{C1B5FC5B-FF5B-41B0-820A-A54D86EE98EB}" type="pres">
      <dgm:prSet presAssocID="{AD2F7A3A-EC10-4843-9603-26C387E290C3}" presName="background" presStyleLbl="node0" presStyleIdx="1" presStyleCnt="3"/>
      <dgm:spPr/>
    </dgm:pt>
    <dgm:pt modelId="{BC6F450E-17D4-4AE4-B2EF-714D7DFE4790}" type="pres">
      <dgm:prSet presAssocID="{AD2F7A3A-EC10-4843-9603-26C387E290C3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3CD4893-D3E1-441F-9BC7-4CAE112EBEE7}" type="pres">
      <dgm:prSet presAssocID="{AD2F7A3A-EC10-4843-9603-26C387E290C3}" presName="hierChild2" presStyleCnt="0"/>
      <dgm:spPr/>
    </dgm:pt>
    <dgm:pt modelId="{C21AA636-BC59-4C97-981F-DCE6B91183CE}" type="pres">
      <dgm:prSet presAssocID="{E6458032-D1AD-4674-9BA8-00E1733A254D}" presName="hierRoot1" presStyleCnt="0"/>
      <dgm:spPr/>
    </dgm:pt>
    <dgm:pt modelId="{C1ADD80A-CB30-4CE7-963B-07A06343B15F}" type="pres">
      <dgm:prSet presAssocID="{E6458032-D1AD-4674-9BA8-00E1733A254D}" presName="composite" presStyleCnt="0"/>
      <dgm:spPr/>
    </dgm:pt>
    <dgm:pt modelId="{CEBCADEC-D45F-4B77-A454-A34A55E1BA33}" type="pres">
      <dgm:prSet presAssocID="{E6458032-D1AD-4674-9BA8-00E1733A254D}" presName="background" presStyleLbl="node0" presStyleIdx="2" presStyleCnt="3"/>
      <dgm:spPr/>
    </dgm:pt>
    <dgm:pt modelId="{73533CDC-7F0A-4BC6-98A5-B28D7CCB3C84}" type="pres">
      <dgm:prSet presAssocID="{E6458032-D1AD-4674-9BA8-00E1733A254D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0250B03-A981-468C-B879-9ABAF70F6E09}" type="pres">
      <dgm:prSet presAssocID="{E6458032-D1AD-4674-9BA8-00E1733A254D}" presName="hierChild2" presStyleCnt="0"/>
      <dgm:spPr/>
    </dgm:pt>
  </dgm:ptLst>
  <dgm:cxnLst>
    <dgm:cxn modelId="{7E405F57-C228-404C-9CF2-378BA42367F0}" type="presOf" srcId="{E6458032-D1AD-4674-9BA8-00E1733A254D}" destId="{73533CDC-7F0A-4BC6-98A5-B28D7CCB3C84}" srcOrd="0" destOrd="0" presId="urn:microsoft.com/office/officeart/2005/8/layout/hierarchy1"/>
    <dgm:cxn modelId="{E7DCD039-81C6-4096-A467-1DE555863B02}" srcId="{EE924394-CE0B-4422-9285-39556A22675F}" destId="{226F15D3-54B4-4B0F-BABD-C5F885F966FD}" srcOrd="0" destOrd="0" parTransId="{E15059F7-384C-4615-B167-0E632116FD1A}" sibTransId="{BD83A977-AEC3-4DB3-B286-56DFCB9A4771}"/>
    <dgm:cxn modelId="{C6674C04-163F-4C14-BDF9-92F8036DF5D7}" type="presOf" srcId="{226F15D3-54B4-4B0F-BABD-C5F885F966FD}" destId="{6FF0560F-4870-444F-8DFE-4035C861FF3F}" srcOrd="0" destOrd="0" presId="urn:microsoft.com/office/officeart/2005/8/layout/hierarchy1"/>
    <dgm:cxn modelId="{FB9302F8-92B7-4F86-B27A-9653B24649F1}" srcId="{EE924394-CE0B-4422-9285-39556A22675F}" destId="{AD2F7A3A-EC10-4843-9603-26C387E290C3}" srcOrd="1" destOrd="0" parTransId="{8E600BDC-0722-4413-9038-7127568935B3}" sibTransId="{90DEF5EE-8F90-40F5-84EF-33542871378C}"/>
    <dgm:cxn modelId="{F654E20A-1D21-47DD-9B5F-814C01A764B3}" srcId="{EE924394-CE0B-4422-9285-39556A22675F}" destId="{E6458032-D1AD-4674-9BA8-00E1733A254D}" srcOrd="2" destOrd="0" parTransId="{2E1C9755-EB00-46EE-8D4F-02BEEF53371F}" sibTransId="{47E88A70-EF5C-4F0E-882D-E426CB1C739D}"/>
    <dgm:cxn modelId="{A6D6D3F2-108D-4842-8884-E4B374E0731D}" type="presOf" srcId="{EE924394-CE0B-4422-9285-39556A22675F}" destId="{E3C78459-43CA-400B-B7DC-C86270E60876}" srcOrd="0" destOrd="0" presId="urn:microsoft.com/office/officeart/2005/8/layout/hierarchy1"/>
    <dgm:cxn modelId="{679FD60C-466C-4DA6-BA4A-50871378AC32}" type="presOf" srcId="{AD2F7A3A-EC10-4843-9603-26C387E290C3}" destId="{BC6F450E-17D4-4AE4-B2EF-714D7DFE4790}" srcOrd="0" destOrd="0" presId="urn:microsoft.com/office/officeart/2005/8/layout/hierarchy1"/>
    <dgm:cxn modelId="{6F608FCC-A422-4DA2-87F6-D0BFBB9ADAE3}" type="presParOf" srcId="{E3C78459-43CA-400B-B7DC-C86270E60876}" destId="{0B98C92D-6559-4C34-B1E0-6E68D99F5D7E}" srcOrd="0" destOrd="0" presId="urn:microsoft.com/office/officeart/2005/8/layout/hierarchy1"/>
    <dgm:cxn modelId="{21577796-B684-408A-B006-C69D55F34143}" type="presParOf" srcId="{0B98C92D-6559-4C34-B1E0-6E68D99F5D7E}" destId="{08E4C68E-CBF2-474E-AE31-C91B1E9846BE}" srcOrd="0" destOrd="0" presId="urn:microsoft.com/office/officeart/2005/8/layout/hierarchy1"/>
    <dgm:cxn modelId="{C6E21D2A-5CFA-4DBD-88C2-90E7838A0811}" type="presParOf" srcId="{08E4C68E-CBF2-474E-AE31-C91B1E9846BE}" destId="{7B5DB51F-AF9A-4126-8454-8B90867C1E2D}" srcOrd="0" destOrd="0" presId="urn:microsoft.com/office/officeart/2005/8/layout/hierarchy1"/>
    <dgm:cxn modelId="{1DC19CC3-9818-4D91-8531-738689110BD1}" type="presParOf" srcId="{08E4C68E-CBF2-474E-AE31-C91B1E9846BE}" destId="{6FF0560F-4870-444F-8DFE-4035C861FF3F}" srcOrd="1" destOrd="0" presId="urn:microsoft.com/office/officeart/2005/8/layout/hierarchy1"/>
    <dgm:cxn modelId="{E91A46EB-8A11-4547-BA80-FE0280419DA1}" type="presParOf" srcId="{0B98C92D-6559-4C34-B1E0-6E68D99F5D7E}" destId="{2B981A81-CF8C-44CD-9B46-80C7F18A93EB}" srcOrd="1" destOrd="0" presId="urn:microsoft.com/office/officeart/2005/8/layout/hierarchy1"/>
    <dgm:cxn modelId="{84DA4678-5FBB-4C55-9F47-9F10D9F63CB4}" type="presParOf" srcId="{E3C78459-43CA-400B-B7DC-C86270E60876}" destId="{8D925B94-930B-43E5-A646-FDC926532175}" srcOrd="1" destOrd="0" presId="urn:microsoft.com/office/officeart/2005/8/layout/hierarchy1"/>
    <dgm:cxn modelId="{CF3FC84D-1FC6-4556-9443-3481CBBABD8C}" type="presParOf" srcId="{8D925B94-930B-43E5-A646-FDC926532175}" destId="{5DCA80A1-6A15-4936-B266-986EA2A846A4}" srcOrd="0" destOrd="0" presId="urn:microsoft.com/office/officeart/2005/8/layout/hierarchy1"/>
    <dgm:cxn modelId="{504F5D52-ABBE-4ED0-89E3-C92D39C547BB}" type="presParOf" srcId="{5DCA80A1-6A15-4936-B266-986EA2A846A4}" destId="{C1B5FC5B-FF5B-41B0-820A-A54D86EE98EB}" srcOrd="0" destOrd="0" presId="urn:microsoft.com/office/officeart/2005/8/layout/hierarchy1"/>
    <dgm:cxn modelId="{D51BB00D-D090-4966-B342-CE24678961B3}" type="presParOf" srcId="{5DCA80A1-6A15-4936-B266-986EA2A846A4}" destId="{BC6F450E-17D4-4AE4-B2EF-714D7DFE4790}" srcOrd="1" destOrd="0" presId="urn:microsoft.com/office/officeart/2005/8/layout/hierarchy1"/>
    <dgm:cxn modelId="{75521233-7E86-4241-A11E-A1AB4417D8F0}" type="presParOf" srcId="{8D925B94-930B-43E5-A646-FDC926532175}" destId="{23CD4893-D3E1-441F-9BC7-4CAE112EBEE7}" srcOrd="1" destOrd="0" presId="urn:microsoft.com/office/officeart/2005/8/layout/hierarchy1"/>
    <dgm:cxn modelId="{760B82CB-5B50-458C-AC37-4E4AF785316B}" type="presParOf" srcId="{E3C78459-43CA-400B-B7DC-C86270E60876}" destId="{C21AA636-BC59-4C97-981F-DCE6B91183CE}" srcOrd="2" destOrd="0" presId="urn:microsoft.com/office/officeart/2005/8/layout/hierarchy1"/>
    <dgm:cxn modelId="{DB4527CF-ACF9-4702-AA45-82FA073B1F71}" type="presParOf" srcId="{C21AA636-BC59-4C97-981F-DCE6B91183CE}" destId="{C1ADD80A-CB30-4CE7-963B-07A06343B15F}" srcOrd="0" destOrd="0" presId="urn:microsoft.com/office/officeart/2005/8/layout/hierarchy1"/>
    <dgm:cxn modelId="{90F38811-90AF-4678-BA29-C9E6158AB561}" type="presParOf" srcId="{C1ADD80A-CB30-4CE7-963B-07A06343B15F}" destId="{CEBCADEC-D45F-4B77-A454-A34A55E1BA33}" srcOrd="0" destOrd="0" presId="urn:microsoft.com/office/officeart/2005/8/layout/hierarchy1"/>
    <dgm:cxn modelId="{B406B00E-B1DD-4FD4-B097-1EEDC24982C8}" type="presParOf" srcId="{C1ADD80A-CB30-4CE7-963B-07A06343B15F}" destId="{73533CDC-7F0A-4BC6-98A5-B28D7CCB3C84}" srcOrd="1" destOrd="0" presId="urn:microsoft.com/office/officeart/2005/8/layout/hierarchy1"/>
    <dgm:cxn modelId="{0DC9EF9E-E66E-440A-A8F5-0C25F085DAA1}" type="presParOf" srcId="{C21AA636-BC59-4C97-981F-DCE6B91183CE}" destId="{10250B03-A981-468C-B879-9ABAF70F6E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B342B-490B-4101-A8F9-CD4C5B03A554}">
      <dsp:nvSpPr>
        <dsp:cNvPr id="0" name=""/>
        <dsp:cNvSpPr/>
      </dsp:nvSpPr>
      <dsp:spPr>
        <a:xfrm>
          <a:off x="1227" y="297257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BF88C-926F-44B2-B49D-F95253EEDB77}">
      <dsp:nvSpPr>
        <dsp:cNvPr id="0" name=""/>
        <dsp:cNvSpPr/>
      </dsp:nvSpPr>
      <dsp:spPr>
        <a:xfrm>
          <a:off x="480082" y="75216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/>
            <a:t>1.Reverse FAB to BAF in your sales pitch.</a:t>
          </a:r>
        </a:p>
      </dsp:txBody>
      <dsp:txXfrm>
        <a:off x="560236" y="832323"/>
        <a:ext cx="4149382" cy="2576345"/>
      </dsp:txXfrm>
    </dsp:sp>
    <dsp:sp modelId="{3E2B0272-2539-48F8-8EA9-F2E42EBC5AF5}">
      <dsp:nvSpPr>
        <dsp:cNvPr id="0" name=""/>
        <dsp:cNvSpPr/>
      </dsp:nvSpPr>
      <dsp:spPr>
        <a:xfrm>
          <a:off x="5268627" y="297257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3A4EA-FDEF-4422-B627-6E6DD725FE5E}">
      <dsp:nvSpPr>
        <dsp:cNvPr id="0" name=""/>
        <dsp:cNvSpPr/>
      </dsp:nvSpPr>
      <dsp:spPr>
        <a:xfrm>
          <a:off x="5747481" y="75216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/>
            <a:t>2. FAB Analysis of your product or company.</a:t>
          </a:r>
        </a:p>
      </dsp:txBody>
      <dsp:txXfrm>
        <a:off x="5827635" y="832323"/>
        <a:ext cx="4149382" cy="25763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DB51F-AF9A-4126-8454-8B90867C1E2D}">
      <dsp:nvSpPr>
        <dsp:cNvPr id="0" name=""/>
        <dsp:cNvSpPr/>
      </dsp:nvSpPr>
      <dsp:spPr>
        <a:xfrm>
          <a:off x="0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0560F-4870-444F-8DFE-4035C861FF3F}">
      <dsp:nvSpPr>
        <dsp:cNvPr id="0" name=""/>
        <dsp:cNvSpPr/>
      </dsp:nvSpPr>
      <dsp:spPr>
        <a:xfrm>
          <a:off x="314325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 Great </a:t>
          </a:r>
          <a:r>
            <a:rPr lang="en-US" sz="1600" kern="1200" dirty="0" smtClean="0"/>
            <a:t>FAB/BAF </a:t>
          </a:r>
          <a:r>
            <a:rPr lang="en-US" sz="1600" kern="1200" dirty="0"/>
            <a:t>analysis gives an idea of what would   cause a  customer to purchase a product</a:t>
          </a:r>
        </a:p>
      </dsp:txBody>
      <dsp:txXfrm>
        <a:off x="366939" y="1196774"/>
        <a:ext cx="2723696" cy="1691139"/>
      </dsp:txXfrm>
    </dsp:sp>
    <dsp:sp modelId="{C1B5FC5B-FF5B-41B0-820A-A54D86EE98EB}">
      <dsp:nvSpPr>
        <dsp:cNvPr id="0" name=""/>
        <dsp:cNvSpPr/>
      </dsp:nvSpPr>
      <dsp:spPr>
        <a:xfrm>
          <a:off x="3457574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6F450E-17D4-4AE4-B2EF-714D7DFE4790}">
      <dsp:nvSpPr>
        <dsp:cNvPr id="0" name=""/>
        <dsp:cNvSpPr/>
      </dsp:nvSpPr>
      <dsp:spPr>
        <a:xfrm>
          <a:off x="3771900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The analysis gives a consumers  a greater understanding of a product and why should choose it over  alternatives </a:t>
          </a:r>
        </a:p>
      </dsp:txBody>
      <dsp:txXfrm>
        <a:off x="3824514" y="1196774"/>
        <a:ext cx="2723696" cy="1691139"/>
      </dsp:txXfrm>
    </dsp:sp>
    <dsp:sp modelId="{CEBCADEC-D45F-4B77-A454-A34A55E1BA33}">
      <dsp:nvSpPr>
        <dsp:cNvPr id="0" name=""/>
        <dsp:cNvSpPr/>
      </dsp:nvSpPr>
      <dsp:spPr>
        <a:xfrm>
          <a:off x="6915149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33CDC-7F0A-4BC6-98A5-B28D7CCB3C84}">
      <dsp:nvSpPr>
        <dsp:cNvPr id="0" name=""/>
        <dsp:cNvSpPr/>
      </dsp:nvSpPr>
      <dsp:spPr>
        <a:xfrm>
          <a:off x="7229475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Understanding the customer's needs and behavior will tell  what specific pieces of information should be included in a FAB </a:t>
          </a:r>
          <a:r>
            <a:rPr lang="en-US" sz="1600" kern="1200" dirty="0" smtClean="0"/>
            <a:t>/BAF document</a:t>
          </a:r>
          <a:endParaRPr lang="en-US" sz="1600" kern="1200" dirty="0"/>
        </a:p>
      </dsp:txBody>
      <dsp:txXfrm>
        <a:off x="7282089" y="1196774"/>
        <a:ext cx="2723696" cy="169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C4714-511C-47FE-A5BB-D117EFD9A979}" type="datetimeFigureOut">
              <a:rPr lang="en-IN" smtClean="0"/>
              <a:t>10-01-2023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A63D2-22C8-4F8F-9D63-4D7A69EEA2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13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A63D2-22C8-4F8F-9D63-4D7A69EEA223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705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1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4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3729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61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2941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3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82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70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E786F69D-D4FA-4075-A7EC-8D31A184F6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xmlns="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2022-23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FAB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27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7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0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2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9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8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1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7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31E51-FECE-4FBC-A13A-B4ACF0F3D39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A0EB61-B703-463A-AA8D-8147914A4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5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advids.co/20-excellent-financial-product-video-exampl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FAB Technique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	</a:t>
            </a:r>
            <a:r>
              <a:rPr lang="en-US" sz="2800" dirty="0" err="1" smtClean="0"/>
              <a:t>Prof:Sharlot</a:t>
            </a:r>
            <a:r>
              <a:rPr lang="en-US" sz="2800" dirty="0" smtClean="0"/>
              <a:t> </a:t>
            </a:r>
            <a:r>
              <a:rPr lang="en-US" sz="2800" dirty="0" err="1" smtClean="0"/>
              <a:t>Bency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FAB technique in Sales.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dirty="0" smtClean="0"/>
              <a:t>Reverse FAB to BAF in your sales pitch.</a:t>
            </a:r>
          </a:p>
          <a:p>
            <a:pPr>
              <a:buFont typeface="+mj-lt"/>
              <a:buAutoNum type="arabicPeriod"/>
            </a:pPr>
            <a:r>
              <a:rPr lang="en-US" sz="3200" dirty="0" smtClean="0"/>
              <a:t>FAB Analysis of your product or company.</a:t>
            </a:r>
          </a:p>
          <a:p>
            <a:pPr>
              <a:buFont typeface="+mj-lt"/>
              <a:buAutoNum type="arabicPeriod"/>
            </a:pPr>
            <a:r>
              <a:rPr lang="en-US" sz="3200" dirty="0" smtClean="0"/>
              <a:t>Practice!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26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 me this pen</a:t>
            </a:r>
            <a:r>
              <a:rPr lang="en-US" dirty="0" smtClean="0"/>
              <a:t>..!! Using BAF Technique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178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5C9A02-3367-B69E-C27B-D58C1031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>
                <a:latin typeface="Algerian"/>
                <a:cs typeface="Calibri Light"/>
              </a:rPr>
              <a:t>CONCLUSION</a:t>
            </a:r>
            <a:endParaRPr lang="en-US">
              <a:latin typeface="Algerian"/>
            </a:endParaRP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xmlns="" id="{76F9AEC5-8341-61DF-6385-3E635CC07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868818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6634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Products and their FAB Attributes.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finance.advids.co/20-excellent-financial-product-video-examples/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Analyse</a:t>
            </a:r>
            <a:r>
              <a:rPr lang="en-US" dirty="0" smtClean="0"/>
              <a:t> different financial products using this video and discuss the FAB method used.</a:t>
            </a:r>
          </a:p>
          <a:p>
            <a:r>
              <a:rPr lang="en-US" dirty="0" smtClean="0"/>
              <a:t>Identify at least 5 benefits used in this video.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0174"/>
          </a:xfrm>
        </p:spPr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69775"/>
            <a:ext cx="8811223" cy="437158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Anaysing</a:t>
            </a:r>
            <a:r>
              <a:rPr lang="en-US" sz="2800" dirty="0" smtClean="0"/>
              <a:t> the FAB technique of Selling.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Apply the FAB technique in your sales pitch.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Evaluate the benefits of various financial products in real life.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497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84314"/>
            <a:ext cx="6654695" cy="339109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C000"/>
                </a:solidFill>
              </a:rPr>
              <a:t>SELL FAB..ULOUSLY!!!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Features</a:t>
            </a:r>
            <a:r>
              <a:rPr lang="en-US" sz="4400" dirty="0" smtClean="0"/>
              <a:t>-Factual attributes of your products.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Arial Black" panose="020B0A04020102020204" pitchFamily="34" charset="0"/>
              </a:rPr>
              <a:t>Advantages</a:t>
            </a:r>
            <a:r>
              <a:rPr lang="en-US" sz="4400" dirty="0" smtClean="0"/>
              <a:t>-A positive description of what the features mean.</a:t>
            </a:r>
            <a:endParaRPr lang="en-US" sz="4400" dirty="0"/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Arial Black" panose="020B0A04020102020204" pitchFamily="34" charset="0"/>
              </a:rPr>
              <a:t>Benefits</a:t>
            </a:r>
            <a:r>
              <a:rPr lang="en-US" sz="4400" dirty="0" smtClean="0"/>
              <a:t>-are the “WIIFM”.</a:t>
            </a:r>
          </a:p>
          <a:p>
            <a:endParaRPr lang="en-US" sz="4400" dirty="0"/>
          </a:p>
        </p:txBody>
      </p:sp>
      <p:pic>
        <p:nvPicPr>
          <p:cNvPr id="5" name="Picture 4" descr="Use FAB Statement To Drastically Increase Your Sales- Selling Secrets">
            <a:extLst>
              <a:ext uri="{FF2B5EF4-FFF2-40B4-BE49-F238E27FC236}">
                <a16:creationId xmlns:a16="http://schemas.microsoft.com/office/drawing/2014/main" xmlns="" id="{20B06DC0-EB5D-1B00-4FFD-5C844AC514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6" b="6255"/>
          <a:stretch/>
        </p:blipFill>
        <p:spPr bwMode="auto">
          <a:xfrm>
            <a:off x="437565" y="4082486"/>
            <a:ext cx="8740093" cy="220987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53401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Benefits = WIIFM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What is in for me??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7010"/>
            <a:ext cx="7109091" cy="2865964"/>
          </a:xfrm>
        </p:spPr>
        <p:txBody>
          <a:bodyPr>
            <a:normAutofit fontScale="70000" lnSpcReduction="20000"/>
          </a:bodyPr>
          <a:lstStyle/>
          <a:p>
            <a:endParaRPr lang="en-US" sz="1500" dirty="0" smtClean="0"/>
          </a:p>
          <a:p>
            <a:endParaRPr lang="en-US" sz="16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The emotional element of the process of selling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The value that you create for the customer.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Those things that motivates the sale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Generally not price driven.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Changes according to each customer.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Provides upselling and cross selling opportunities</a:t>
            </a:r>
          </a:p>
          <a:p>
            <a:endParaRPr lang="en-US" dirty="0"/>
          </a:p>
        </p:txBody>
      </p:sp>
      <p:pic>
        <p:nvPicPr>
          <p:cNvPr id="4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xmlns="" id="{2999ED3D-CB65-E749-B8C7-817585CC06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84" r="1" b="18100"/>
          <a:stretch/>
        </p:blipFill>
        <p:spPr>
          <a:xfrm>
            <a:off x="653191" y="4649044"/>
            <a:ext cx="7133234" cy="202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7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104 0.01782 L -0.03398 0.05787 C -0.02005 0.06689 0.00091 0.07175 0.02292 0.07175 C 0.04792 0.07175 0.06797 0.06689 0.0819 0.05787 L 0.14896 0.01782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248D4-7C3C-A5F5-553D-16D05B40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25018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This Phone has 16Gb Ram Which means it can load data much faster helping you to enjoy a smoother</a:t>
            </a:r>
            <a:br>
              <a:rPr lang="en-US" dirty="0"/>
            </a:br>
            <a:r>
              <a:rPr lang="en-US" dirty="0"/>
              <a:t>Experience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48E6FF-B721-7557-B80E-229AD30B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2022-23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170224-66A4-1853-1ADB-62E3B75F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36B7BC-FB84-87B8-DBCA-4E38FD1D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676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248D4-7C3C-A5F5-553D-16D05B40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25018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This Phone has </a:t>
            </a:r>
            <a:r>
              <a:rPr lang="en-US" dirty="0">
                <a:solidFill>
                  <a:schemeClr val="accent4"/>
                </a:solidFill>
              </a:rPr>
              <a:t>16Gb Ram</a:t>
            </a:r>
            <a:r>
              <a:rPr lang="en-US" dirty="0"/>
              <a:t> Which means it can load data much faster helping you to enjoy a smoother</a:t>
            </a:r>
            <a:br>
              <a:rPr lang="en-US" dirty="0"/>
            </a:br>
            <a:r>
              <a:rPr lang="en-US" dirty="0"/>
              <a:t>Experience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48E6FF-B721-7557-B80E-229AD30B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2022-23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170224-66A4-1853-1ADB-62E3B75F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36B7BC-FB84-87B8-DBCA-4E38FD1D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85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248D4-7C3C-A5F5-553D-16D05B40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25018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This Phone has </a:t>
            </a:r>
            <a:r>
              <a:rPr lang="en-US" dirty="0">
                <a:solidFill>
                  <a:schemeClr val="accent4"/>
                </a:solidFill>
              </a:rPr>
              <a:t>16Gb Ram</a:t>
            </a:r>
            <a:r>
              <a:rPr lang="en-US" dirty="0"/>
              <a:t> Which means it can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load data much faster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helping you to enjoy a smoother</a:t>
            </a:r>
            <a:br>
              <a:rPr lang="en-US" dirty="0"/>
            </a:br>
            <a:r>
              <a:rPr lang="en-US" dirty="0"/>
              <a:t>Experience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48E6FF-B721-7557-B80E-229AD30B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2022-23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170224-66A4-1853-1ADB-62E3B75F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36B7BC-FB84-87B8-DBCA-4E38FD1D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45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248D4-7C3C-A5F5-553D-16D05B40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25018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This Phone has </a:t>
            </a:r>
            <a:r>
              <a:rPr lang="en-US" dirty="0">
                <a:solidFill>
                  <a:schemeClr val="accent4"/>
                </a:solidFill>
              </a:rPr>
              <a:t>16Gb Ram</a:t>
            </a:r>
            <a:r>
              <a:rPr lang="en-US" dirty="0"/>
              <a:t> Which means it can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load data much faster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helping you to enjoy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smoother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Experience</a:t>
            </a:r>
            <a:endParaRPr lang="en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48E6FF-B721-7557-B80E-229AD30B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2022-23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170224-66A4-1853-1ADB-62E3B75F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FAB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36B7BC-FB84-87B8-DBCA-4E38FD1D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81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C606FA-9E1F-3A9C-A306-4AE34CD6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Algerian"/>
                <a:cs typeface="Calibri Light"/>
              </a:rPr>
              <a:t>Using FAB Technique in Sales</a:t>
            </a:r>
            <a:endParaRPr lang="en-US">
              <a:solidFill>
                <a:schemeClr val="tx1"/>
              </a:solidFill>
              <a:latin typeface="Algerian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75730727-386D-0312-789E-70B7D1FA81C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4733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136</TotalTime>
  <Words>309</Words>
  <Application>Microsoft Office PowerPoint</Application>
  <PresentationFormat>Widescreen</PresentationFormat>
  <Paragraphs>57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Algerian</vt:lpstr>
      <vt:lpstr>Arial</vt:lpstr>
      <vt:lpstr>Arial Black</vt:lpstr>
      <vt:lpstr>Calibri</vt:lpstr>
      <vt:lpstr>Calibri Light</vt:lpstr>
      <vt:lpstr>Trebuchet MS</vt:lpstr>
      <vt:lpstr>Wingdings</vt:lpstr>
      <vt:lpstr>Wingdings 3</vt:lpstr>
      <vt:lpstr>Facet</vt:lpstr>
      <vt:lpstr>FAB Technique</vt:lpstr>
      <vt:lpstr>Learning Outcomes</vt:lpstr>
      <vt:lpstr>PowerPoint Presentation</vt:lpstr>
      <vt:lpstr>Benefits = WIIFM What is in for me??</vt:lpstr>
      <vt:lpstr>This Phone has 16Gb Ram Which means it can load data much faster helping you to enjoy a smoother Experience</vt:lpstr>
      <vt:lpstr>This Phone has 16Gb Ram Which means it can load data much faster helping you to enjoy a smoother Experience</vt:lpstr>
      <vt:lpstr>This Phone has 16Gb Ram Which means it can load data much faster helping you to enjoy a smoother Experience</vt:lpstr>
      <vt:lpstr>This Phone has 16Gb Ram Which means it can load data much faster helping you to enjoy a smoother Experience</vt:lpstr>
      <vt:lpstr>Using FAB Technique in Sales</vt:lpstr>
      <vt:lpstr>Using FAB technique in Sales.</vt:lpstr>
      <vt:lpstr>Sell me this pen..!! Using BAF Technique</vt:lpstr>
      <vt:lpstr>CONCLUSION</vt:lpstr>
      <vt:lpstr>Financial Products and their FAB Attributes.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FAB Technique</dc:title>
  <dc:creator>concertoNBP</dc:creator>
  <cp:lastModifiedBy>Microsoft account</cp:lastModifiedBy>
  <cp:revision>14</cp:revision>
  <dcterms:created xsi:type="dcterms:W3CDTF">2019-12-27T15:58:34Z</dcterms:created>
  <dcterms:modified xsi:type="dcterms:W3CDTF">2023-01-10T18:05:01Z</dcterms:modified>
</cp:coreProperties>
</file>