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8" r:id="rId3"/>
    <p:sldId id="257" r:id="rId4"/>
    <p:sldId id="264" r:id="rId5"/>
    <p:sldId id="259" r:id="rId6"/>
    <p:sldId id="265" r:id="rId7"/>
    <p:sldId id="260" r:id="rId8"/>
    <p:sldId id="266" r:id="rId9"/>
    <p:sldId id="271" r:id="rId10"/>
    <p:sldId id="273" r:id="rId11"/>
    <p:sldId id="272" r:id="rId12"/>
    <p:sldId id="261" r:id="rId13"/>
    <p:sldId id="267" r:id="rId14"/>
    <p:sldId id="262" r:id="rId15"/>
    <p:sldId id="268" r:id="rId16"/>
    <p:sldId id="263" r:id="rId17"/>
    <p:sldId id="269" r:id="rId18"/>
    <p:sldId id="27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02BEDC-2665-46B9-8EE1-04BEDB2F495C}" type="datetimeFigureOut">
              <a:rPr lang="en-IN" smtClean="0"/>
              <a:t>20-01-2023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153DF7-850D-48A3-9994-278E8924685C}" type="slidenum">
              <a:rPr lang="en-IN" smtClean="0"/>
              <a:t>‹#›</a:t>
            </a:fld>
            <a:endParaRPr lang="en-IN"/>
          </a:p>
        </p:txBody>
      </p:sp>
    </p:spTree>
    <p:extLst>
      <p:ext uri="{BB962C8B-B14F-4D97-AF65-F5344CB8AC3E}">
        <p14:creationId xmlns:p14="http://schemas.microsoft.com/office/powerpoint/2010/main" val="2109470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SPANCO-Abbreviation</a:t>
            </a:r>
            <a:r>
              <a:rPr lang="en-GB" baseline="0" dirty="0" smtClean="0"/>
              <a:t> of 6 stages of a typical sales cycle.</a:t>
            </a:r>
            <a:r>
              <a:rPr lang="en-GB" sz="1200" b="0" i="0" kern="1200" dirty="0" smtClean="0">
                <a:solidFill>
                  <a:schemeClr val="tx1"/>
                </a:solidFill>
                <a:effectLst/>
                <a:latin typeface="+mn-lt"/>
                <a:ea typeface="+mn-ea"/>
                <a:cs typeface="+mn-cs"/>
              </a:rPr>
              <a:t> </a:t>
            </a:r>
            <a:r>
              <a:rPr lang="en-GB" sz="1200" b="0" i="0" kern="1200" dirty="0" smtClean="0">
                <a:solidFill>
                  <a:schemeClr val="tx1"/>
                </a:solidFill>
                <a:effectLst/>
                <a:latin typeface="+mn-lt"/>
                <a:ea typeface="+mn-ea"/>
                <a:cs typeface="+mn-cs"/>
              </a:rPr>
              <a:t>Follows a funnel process of </a:t>
            </a:r>
            <a:r>
              <a:rPr lang="en-GB" sz="1200" b="0" i="0" kern="1200" dirty="0" err="1" smtClean="0">
                <a:solidFill>
                  <a:schemeClr val="tx1"/>
                </a:solidFill>
                <a:effectLst/>
                <a:latin typeface="+mn-lt"/>
                <a:ea typeface="+mn-ea"/>
                <a:cs typeface="+mn-cs"/>
              </a:rPr>
              <a:t>sales.A</a:t>
            </a:r>
            <a:r>
              <a:rPr lang="en-GB" sz="1200" b="0" i="0" kern="1200" dirty="0" smtClean="0">
                <a:solidFill>
                  <a:schemeClr val="tx1"/>
                </a:solidFill>
                <a:effectLst/>
                <a:latin typeface="+mn-lt"/>
                <a:ea typeface="+mn-ea"/>
                <a:cs typeface="+mn-cs"/>
              </a:rPr>
              <a:t> method that was followed in Xerox company and were highly successful in sales using this method.</a:t>
            </a:r>
          </a:p>
          <a:p>
            <a:r>
              <a:rPr lang="en-GB" sz="1200" b="0" i="0" kern="1200" dirty="0" smtClean="0">
                <a:solidFill>
                  <a:schemeClr val="tx1"/>
                </a:solidFill>
                <a:effectLst/>
                <a:latin typeface="+mn-lt"/>
                <a:ea typeface="+mn-ea"/>
                <a:cs typeface="+mn-cs"/>
              </a:rPr>
              <a:t>Suspect</a:t>
            </a:r>
            <a:r>
              <a:rPr lang="en-GB" dirty="0" smtClean="0"/>
              <a:t/>
            </a:r>
            <a:br>
              <a:rPr lang="en-GB" dirty="0" smtClean="0"/>
            </a:br>
            <a:r>
              <a:rPr lang="en-GB" sz="1200" b="0" i="0" kern="1200" dirty="0" smtClean="0">
                <a:solidFill>
                  <a:schemeClr val="tx1"/>
                </a:solidFill>
                <a:effectLst/>
                <a:latin typeface="+mn-lt"/>
                <a:ea typeface="+mn-ea"/>
                <a:cs typeface="+mn-cs"/>
              </a:rPr>
              <a:t>P - Prospect</a:t>
            </a:r>
            <a:r>
              <a:rPr lang="en-GB" dirty="0" smtClean="0"/>
              <a:t/>
            </a:r>
            <a:br>
              <a:rPr lang="en-GB" dirty="0" smtClean="0"/>
            </a:br>
            <a:r>
              <a:rPr lang="en-GB" sz="1200" b="0" i="0" kern="1200" dirty="0" smtClean="0">
                <a:solidFill>
                  <a:schemeClr val="tx1"/>
                </a:solidFill>
                <a:effectLst/>
                <a:latin typeface="+mn-lt"/>
                <a:ea typeface="+mn-ea"/>
                <a:cs typeface="+mn-cs"/>
              </a:rPr>
              <a:t>A - Approach</a:t>
            </a:r>
            <a:r>
              <a:rPr lang="en-GB" dirty="0" smtClean="0"/>
              <a:t/>
            </a:r>
            <a:br>
              <a:rPr lang="en-GB" dirty="0" smtClean="0"/>
            </a:br>
            <a:r>
              <a:rPr lang="en-GB" sz="1200" b="0" i="0" kern="1200" dirty="0" smtClean="0">
                <a:solidFill>
                  <a:schemeClr val="tx1"/>
                </a:solidFill>
                <a:effectLst/>
                <a:latin typeface="+mn-lt"/>
                <a:ea typeface="+mn-ea"/>
                <a:cs typeface="+mn-cs"/>
              </a:rPr>
              <a:t>N - Negotiate</a:t>
            </a:r>
            <a:r>
              <a:rPr lang="en-GB" dirty="0" smtClean="0"/>
              <a:t/>
            </a:r>
            <a:br>
              <a:rPr lang="en-GB" dirty="0" smtClean="0"/>
            </a:br>
            <a:r>
              <a:rPr lang="en-GB" sz="1200" b="0" i="0" kern="1200" dirty="0" smtClean="0">
                <a:solidFill>
                  <a:schemeClr val="tx1"/>
                </a:solidFill>
                <a:effectLst/>
                <a:latin typeface="+mn-lt"/>
                <a:ea typeface="+mn-ea"/>
                <a:cs typeface="+mn-cs"/>
              </a:rPr>
              <a:t>C - Close</a:t>
            </a:r>
            <a:r>
              <a:rPr lang="en-GB" dirty="0" smtClean="0"/>
              <a:t/>
            </a:r>
            <a:br>
              <a:rPr lang="en-GB" dirty="0" smtClean="0"/>
            </a:br>
            <a:r>
              <a:rPr lang="en-GB" sz="1200" b="0" i="0" kern="1200" dirty="0" smtClean="0">
                <a:solidFill>
                  <a:schemeClr val="tx1"/>
                </a:solidFill>
                <a:effectLst/>
                <a:latin typeface="+mn-lt"/>
                <a:ea typeface="+mn-ea"/>
                <a:cs typeface="+mn-cs"/>
              </a:rPr>
              <a:t>O - Order</a:t>
            </a:r>
            <a:endParaRPr lang="en-IN" dirty="0"/>
          </a:p>
        </p:txBody>
      </p:sp>
      <p:sp>
        <p:nvSpPr>
          <p:cNvPr id="4" name="Slide Number Placeholder 3"/>
          <p:cNvSpPr>
            <a:spLocks noGrp="1"/>
          </p:cNvSpPr>
          <p:nvPr>
            <p:ph type="sldNum" sz="quarter" idx="10"/>
          </p:nvPr>
        </p:nvSpPr>
        <p:spPr/>
        <p:txBody>
          <a:bodyPr/>
          <a:lstStyle/>
          <a:p>
            <a:fld id="{BA153DF7-850D-48A3-9994-278E8924685C}" type="slidenum">
              <a:rPr lang="en-IN" smtClean="0"/>
              <a:t>1</a:t>
            </a:fld>
            <a:endParaRPr lang="en-IN"/>
          </a:p>
        </p:txBody>
      </p:sp>
    </p:spTree>
    <p:extLst>
      <p:ext uri="{BB962C8B-B14F-4D97-AF65-F5344CB8AC3E}">
        <p14:creationId xmlns:p14="http://schemas.microsoft.com/office/powerpoint/2010/main" val="3277433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Sift through this huge pool of suspects to identify qualified leads who </a:t>
            </a:r>
            <a:r>
              <a:rPr lang="en-IN" dirty="0" err="1" smtClean="0"/>
              <a:t>habe</a:t>
            </a:r>
            <a:r>
              <a:rPr lang="en-IN" dirty="0" smtClean="0"/>
              <a:t> the potential</a:t>
            </a:r>
            <a:r>
              <a:rPr lang="en-IN" baseline="0" dirty="0" smtClean="0"/>
              <a:t> to buy the service from </a:t>
            </a:r>
            <a:r>
              <a:rPr lang="en-IN" baseline="0" dirty="0" err="1" smtClean="0"/>
              <a:t>you.You</a:t>
            </a:r>
            <a:r>
              <a:rPr lang="en-IN" baseline="0" dirty="0" smtClean="0"/>
              <a:t> can call up people  or go out and meet them to find out if they are qualified enough for your product or </a:t>
            </a:r>
            <a:r>
              <a:rPr lang="en-IN" baseline="0" dirty="0" err="1" smtClean="0"/>
              <a:t>service.Sales</a:t>
            </a:r>
            <a:r>
              <a:rPr lang="en-IN" baseline="0" dirty="0" smtClean="0"/>
              <a:t> is a numbers </a:t>
            </a:r>
            <a:r>
              <a:rPr lang="en-IN" baseline="0" dirty="0" err="1" smtClean="0"/>
              <a:t>game.So</a:t>
            </a:r>
            <a:r>
              <a:rPr lang="en-IN" baseline="0" dirty="0" smtClean="0"/>
              <a:t> get ready to be a </a:t>
            </a:r>
            <a:r>
              <a:rPr lang="en-IN" baseline="0" dirty="0" err="1" smtClean="0"/>
              <a:t>dialing</a:t>
            </a:r>
            <a:r>
              <a:rPr lang="en-IN" baseline="0" dirty="0" smtClean="0"/>
              <a:t> machine or get someone to do it for </a:t>
            </a:r>
            <a:r>
              <a:rPr lang="en-IN" baseline="0" dirty="0" err="1" smtClean="0"/>
              <a:t>you.The</a:t>
            </a:r>
            <a:r>
              <a:rPr lang="en-IN" baseline="0" dirty="0" smtClean="0"/>
              <a:t> more people you speak to the more you sift buyers from non </a:t>
            </a:r>
            <a:r>
              <a:rPr lang="en-IN" baseline="0" dirty="0" err="1" smtClean="0"/>
              <a:t>buyers.Once</a:t>
            </a:r>
            <a:r>
              <a:rPr lang="en-IN" baseline="0" dirty="0" smtClean="0"/>
              <a:t> you separate the buyers from non buyers then things start </a:t>
            </a:r>
            <a:r>
              <a:rPr lang="en-IN" baseline="0" dirty="0" err="1" smtClean="0"/>
              <a:t>changing.You</a:t>
            </a:r>
            <a:r>
              <a:rPr lang="en-IN" baseline="0" dirty="0" smtClean="0"/>
              <a:t> will now be presenting to qualified people who can provide value to your business. </a:t>
            </a:r>
            <a:endParaRPr lang="en-IN" dirty="0"/>
          </a:p>
        </p:txBody>
      </p:sp>
      <p:sp>
        <p:nvSpPr>
          <p:cNvPr id="4" name="Slide Number Placeholder 3"/>
          <p:cNvSpPr>
            <a:spLocks noGrp="1"/>
          </p:cNvSpPr>
          <p:nvPr>
            <p:ph type="sldNum" sz="quarter" idx="10"/>
          </p:nvPr>
        </p:nvSpPr>
        <p:spPr/>
        <p:txBody>
          <a:bodyPr/>
          <a:lstStyle/>
          <a:p>
            <a:fld id="{BA153DF7-850D-48A3-9994-278E8924685C}" type="slidenum">
              <a:rPr lang="en-IN" smtClean="0"/>
              <a:t>6</a:t>
            </a:fld>
            <a:endParaRPr lang="en-IN"/>
          </a:p>
        </p:txBody>
      </p:sp>
    </p:spTree>
    <p:extLst>
      <p:ext uri="{BB962C8B-B14F-4D97-AF65-F5344CB8AC3E}">
        <p14:creationId xmlns:p14="http://schemas.microsoft.com/office/powerpoint/2010/main" val="2874104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sz="1200" b="1" i="0" kern="1200" dirty="0" smtClean="0">
                <a:solidFill>
                  <a:schemeClr val="tx1"/>
                </a:solidFill>
                <a:effectLst/>
                <a:latin typeface="+mn-lt"/>
                <a:ea typeface="+mn-ea"/>
                <a:cs typeface="+mn-cs"/>
              </a:rPr>
              <a:t>NEED:</a:t>
            </a:r>
            <a:r>
              <a:rPr lang="en-GB" sz="1200" b="0" i="0" kern="1200" dirty="0" smtClean="0">
                <a:solidFill>
                  <a:schemeClr val="tx1"/>
                </a:solidFill>
                <a:effectLst/>
                <a:latin typeface="+mn-lt"/>
                <a:ea typeface="+mn-ea"/>
                <a:cs typeface="+mn-cs"/>
              </a:rPr>
              <a:t> They have a need or problem that your product or service can solve. Sounds very logical and very clear; you’re right. But many companies sell the customer what they would like to buy. In most cases, they are wrong because they forget that one of the purposes of the sale is to meet the needs of the different types of leads and not their own.</a:t>
            </a:r>
          </a:p>
          <a:p>
            <a:pPr marL="228600" indent="-228600">
              <a:buAutoNum type="arabicPeriod"/>
            </a:pPr>
            <a:r>
              <a:rPr lang="en-GB" sz="1200" b="0" i="0" kern="1200" dirty="0" smtClean="0">
                <a:solidFill>
                  <a:schemeClr val="tx1"/>
                </a:solidFill>
                <a:effectLst/>
                <a:latin typeface="+mn-lt"/>
                <a:ea typeface="+mn-ea"/>
                <a:cs typeface="+mn-cs"/>
              </a:rPr>
              <a:t>2.</a:t>
            </a:r>
            <a:r>
              <a:rPr lang="en-GB" sz="1200" b="1" i="0" kern="1200" dirty="0" smtClean="0">
                <a:solidFill>
                  <a:schemeClr val="tx1"/>
                </a:solidFill>
                <a:effectLst/>
                <a:latin typeface="+mn-lt"/>
                <a:ea typeface="+mn-ea"/>
                <a:cs typeface="+mn-cs"/>
              </a:rPr>
              <a:t> TIME</a:t>
            </a:r>
            <a:r>
              <a:rPr lang="en-GB" sz="1200" b="0" i="0" kern="1200" dirty="0" smtClean="0">
                <a:solidFill>
                  <a:schemeClr val="tx1"/>
                </a:solidFill>
                <a:effectLst/>
                <a:latin typeface="+mn-lt"/>
                <a:ea typeface="+mn-ea"/>
                <a:cs typeface="+mn-cs"/>
              </a:rPr>
              <a:t>: How long will it take to make the purchase? Time plays a fundamental role in every purchasing process. Knowing the time interval, each prospect takes to make the purchase decision is vital to prioritizing each other.</a:t>
            </a:r>
          </a:p>
          <a:p>
            <a:pPr marL="228600" indent="-228600">
              <a:buAutoNum type="arabicPeriod"/>
            </a:pPr>
            <a:r>
              <a:rPr lang="en-GB" sz="1200" b="0" i="0" kern="1200" dirty="0" smtClean="0">
                <a:solidFill>
                  <a:schemeClr val="tx1"/>
                </a:solidFill>
                <a:effectLst/>
                <a:latin typeface="+mn-lt"/>
                <a:ea typeface="+mn-ea"/>
                <a:cs typeface="+mn-cs"/>
              </a:rPr>
              <a:t>must have sufficient financial means to purchase the product or service. Suppose you contact a prospect who has neither the economic capacity nor any possibility to achieve it! Forget about him for a while since none of the best effective sales techniques will help you sell him anything. </a:t>
            </a:r>
            <a:r>
              <a:rPr lang="en-GB" sz="1200" b="0" i="1" kern="1200" dirty="0" smtClean="0">
                <a:solidFill>
                  <a:schemeClr val="tx1"/>
                </a:solidFill>
                <a:effectLst/>
                <a:latin typeface="+mn-lt"/>
                <a:ea typeface="+mn-ea"/>
                <a:cs typeface="+mn-cs"/>
              </a:rPr>
              <a:t>Note:</a:t>
            </a:r>
            <a:r>
              <a:rPr lang="en-GB" sz="1200" b="0" i="0" kern="1200" dirty="0" smtClean="0">
                <a:solidFill>
                  <a:schemeClr val="tx1"/>
                </a:solidFill>
                <a:effectLst/>
                <a:latin typeface="+mn-lt"/>
                <a:ea typeface="+mn-ea"/>
                <a:cs typeface="+mn-cs"/>
              </a:rPr>
              <a:t> If the prospect is interested in your product or service, you can follow up with him after a few months to see if something changes regarding the budget. </a:t>
            </a:r>
          </a:p>
          <a:p>
            <a:pPr marL="228600" indent="-228600">
              <a:buAutoNum type="arabicPeriod"/>
            </a:pPr>
            <a:r>
              <a:rPr lang="en-GB" sz="1200" b="1" i="0" kern="1200" dirty="0" smtClean="0">
                <a:solidFill>
                  <a:schemeClr val="tx1"/>
                </a:solidFill>
                <a:effectLst/>
                <a:latin typeface="+mn-lt"/>
                <a:ea typeface="+mn-ea"/>
                <a:cs typeface="+mn-cs"/>
              </a:rPr>
              <a:t>AUTHORITY:</a:t>
            </a:r>
            <a:r>
              <a:rPr lang="en-GB" sz="1200" b="0" i="0" kern="1200" dirty="0" smtClean="0">
                <a:solidFill>
                  <a:schemeClr val="tx1"/>
                </a:solidFill>
                <a:effectLst/>
                <a:latin typeface="+mn-lt"/>
                <a:ea typeface="+mn-ea"/>
                <a:cs typeface="+mn-cs"/>
              </a:rPr>
              <a:t> The prospect must have decision-making capacity. It is essential to qualify the leads before contacting them and confirm that they are people with decision-making power in the company you want to sell to. There are many types of leads within your sales funnel, and most of us lose them during the process. Only a tiny part provides us with conversions that materialize for purchase. Research and qualify!</a:t>
            </a:r>
            <a:endParaRPr lang="en-IN" dirty="0"/>
          </a:p>
        </p:txBody>
      </p:sp>
      <p:sp>
        <p:nvSpPr>
          <p:cNvPr id="4" name="Slide Number Placeholder 3"/>
          <p:cNvSpPr>
            <a:spLocks noGrp="1"/>
          </p:cNvSpPr>
          <p:nvPr>
            <p:ph type="sldNum" sz="quarter" idx="10"/>
          </p:nvPr>
        </p:nvSpPr>
        <p:spPr/>
        <p:txBody>
          <a:bodyPr/>
          <a:lstStyle/>
          <a:p>
            <a:fld id="{BA153DF7-850D-48A3-9994-278E8924685C}" type="slidenum">
              <a:rPr lang="en-IN" smtClean="0"/>
              <a:t>9</a:t>
            </a:fld>
            <a:endParaRPr lang="en-IN"/>
          </a:p>
        </p:txBody>
      </p:sp>
    </p:spTree>
    <p:extLst>
      <p:ext uri="{BB962C8B-B14F-4D97-AF65-F5344CB8AC3E}">
        <p14:creationId xmlns:p14="http://schemas.microsoft.com/office/powerpoint/2010/main" val="2913193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b="1" kern="1200" dirty="0" smtClean="0">
                <a:solidFill>
                  <a:schemeClr val="tx1"/>
                </a:solidFill>
                <a:effectLst/>
                <a:latin typeface="+mn-lt"/>
                <a:ea typeface="+mn-ea"/>
                <a:cs typeface="+mn-cs"/>
              </a:rPr>
              <a:t> </a:t>
            </a:r>
            <a:endParaRPr lang="en-IN" sz="1200" kern="1200" dirty="0" smtClean="0">
              <a:solidFill>
                <a:schemeClr val="tx1"/>
              </a:solidFill>
              <a:effectLst/>
              <a:latin typeface="+mn-lt"/>
              <a:ea typeface="+mn-ea"/>
              <a:cs typeface="+mn-cs"/>
            </a:endParaRPr>
          </a:p>
          <a:p>
            <a:r>
              <a:rPr lang="en-IN" sz="1200" kern="1200" dirty="0" smtClean="0">
                <a:solidFill>
                  <a:schemeClr val="tx1"/>
                </a:solidFill>
                <a:effectLst/>
                <a:latin typeface="+mn-lt"/>
                <a:ea typeface="+mn-ea"/>
                <a:cs typeface="+mn-cs"/>
              </a:rPr>
              <a:t>1.Include </a:t>
            </a:r>
            <a:r>
              <a:rPr lang="en-IN" sz="1200" kern="1200" dirty="0" err="1" smtClean="0">
                <a:solidFill>
                  <a:schemeClr val="tx1"/>
                </a:solidFill>
                <a:effectLst/>
                <a:latin typeface="+mn-lt"/>
                <a:ea typeface="+mn-ea"/>
                <a:cs typeface="+mn-cs"/>
              </a:rPr>
              <a:t>everyonein</a:t>
            </a:r>
            <a:r>
              <a:rPr lang="en-IN" sz="1200" kern="1200" dirty="0" smtClean="0">
                <a:solidFill>
                  <a:schemeClr val="tx1"/>
                </a:solidFill>
                <a:effectLst/>
                <a:latin typeface="+mn-lt"/>
                <a:ea typeface="+mn-ea"/>
                <a:cs typeface="+mn-cs"/>
              </a:rPr>
              <a:t> your list of </a:t>
            </a:r>
            <a:r>
              <a:rPr lang="en-IN" sz="1200" kern="1200" dirty="0" err="1" smtClean="0">
                <a:solidFill>
                  <a:schemeClr val="tx1"/>
                </a:solidFill>
                <a:effectLst/>
                <a:latin typeface="+mn-lt"/>
                <a:ea typeface="+mn-ea"/>
                <a:cs typeface="+mn-cs"/>
              </a:rPr>
              <a:t>prospects.Attitude</a:t>
            </a:r>
            <a:r>
              <a:rPr lang="en-IN" sz="1200" kern="1200" dirty="0" smtClean="0">
                <a:solidFill>
                  <a:schemeClr val="tx1"/>
                </a:solidFill>
                <a:effectLst/>
                <a:latin typeface="+mn-lt"/>
                <a:ea typeface="+mn-ea"/>
                <a:cs typeface="+mn-cs"/>
              </a:rPr>
              <a:t>-Whole world is my </a:t>
            </a:r>
            <a:r>
              <a:rPr lang="en-IN" sz="1200" kern="1200" dirty="0" err="1" smtClean="0">
                <a:solidFill>
                  <a:schemeClr val="tx1"/>
                </a:solidFill>
                <a:effectLst/>
                <a:latin typeface="+mn-lt"/>
                <a:ea typeface="+mn-ea"/>
                <a:cs typeface="+mn-cs"/>
              </a:rPr>
              <a:t>market.We</a:t>
            </a:r>
            <a:r>
              <a:rPr lang="en-IN" sz="1200" kern="1200" dirty="0" smtClean="0">
                <a:solidFill>
                  <a:schemeClr val="tx1"/>
                </a:solidFill>
                <a:effectLst/>
                <a:latin typeface="+mn-lt"/>
                <a:ea typeface="+mn-ea"/>
                <a:cs typeface="+mn-cs"/>
              </a:rPr>
              <a:t> don’t know if these people will give us business or not but still include them. Neighbours, </a:t>
            </a:r>
            <a:r>
              <a:rPr lang="en-IN" sz="1200" kern="1200" dirty="0" err="1" smtClean="0">
                <a:solidFill>
                  <a:schemeClr val="tx1"/>
                </a:solidFill>
                <a:effectLst/>
                <a:latin typeface="+mn-lt"/>
                <a:ea typeface="+mn-ea"/>
                <a:cs typeface="+mn-cs"/>
              </a:rPr>
              <a:t>Acquintances</a:t>
            </a:r>
            <a:r>
              <a:rPr lang="en-IN" sz="1200" kern="1200" dirty="0" smtClean="0">
                <a:solidFill>
                  <a:schemeClr val="tx1"/>
                </a:solidFill>
                <a:effectLst/>
                <a:latin typeface="+mn-lt"/>
                <a:ea typeface="+mn-ea"/>
                <a:cs typeface="+mn-cs"/>
              </a:rPr>
              <a:t>, classmates, </a:t>
            </a:r>
            <a:r>
              <a:rPr lang="en-IN" sz="1200" kern="1200" dirty="0" err="1" smtClean="0">
                <a:solidFill>
                  <a:schemeClr val="tx1"/>
                </a:solidFill>
                <a:effectLst/>
                <a:latin typeface="+mn-lt"/>
                <a:ea typeface="+mn-ea"/>
                <a:cs typeface="+mn-cs"/>
              </a:rPr>
              <a:t>teaches,someone</a:t>
            </a:r>
            <a:r>
              <a:rPr lang="en-IN" sz="1200" kern="1200" dirty="0" smtClean="0">
                <a:solidFill>
                  <a:schemeClr val="tx1"/>
                </a:solidFill>
                <a:effectLst/>
                <a:latin typeface="+mn-lt"/>
                <a:ea typeface="+mn-ea"/>
                <a:cs typeface="+mn-cs"/>
              </a:rPr>
              <a:t> who has worked with you previously.</a:t>
            </a:r>
          </a:p>
          <a:p>
            <a:r>
              <a:rPr lang="en-IN" sz="1200" kern="1200" dirty="0" smtClean="0">
                <a:solidFill>
                  <a:schemeClr val="tx1"/>
                </a:solidFill>
                <a:effectLst/>
                <a:latin typeface="+mn-lt"/>
                <a:ea typeface="+mn-ea"/>
                <a:cs typeface="+mn-cs"/>
              </a:rPr>
              <a:t>Baggage-what will others think of </a:t>
            </a:r>
            <a:r>
              <a:rPr lang="en-IN" sz="1200" kern="1200" dirty="0" err="1" smtClean="0">
                <a:solidFill>
                  <a:schemeClr val="tx1"/>
                </a:solidFill>
                <a:effectLst/>
                <a:latin typeface="+mn-lt"/>
                <a:ea typeface="+mn-ea"/>
                <a:cs typeface="+mn-cs"/>
              </a:rPr>
              <a:t>us?Change</a:t>
            </a:r>
            <a:r>
              <a:rPr lang="en-IN" sz="1200" kern="1200" dirty="0" smtClean="0">
                <a:solidFill>
                  <a:schemeClr val="tx1"/>
                </a:solidFill>
                <a:effectLst/>
                <a:latin typeface="+mn-lt"/>
                <a:ea typeface="+mn-ea"/>
                <a:cs typeface="+mn-cs"/>
              </a:rPr>
              <a:t> in your </a:t>
            </a:r>
            <a:r>
              <a:rPr lang="en-IN" sz="1200" kern="1200" dirty="0" err="1" smtClean="0">
                <a:solidFill>
                  <a:schemeClr val="tx1"/>
                </a:solidFill>
                <a:effectLst/>
                <a:latin typeface="+mn-lt"/>
                <a:ea typeface="+mn-ea"/>
                <a:cs typeface="+mn-cs"/>
              </a:rPr>
              <a:t>attitude.Go</a:t>
            </a:r>
            <a:r>
              <a:rPr lang="en-IN" sz="1200" kern="1200" dirty="0" smtClean="0">
                <a:solidFill>
                  <a:schemeClr val="tx1"/>
                </a:solidFill>
                <a:effectLst/>
                <a:latin typeface="+mn-lt"/>
                <a:ea typeface="+mn-ea"/>
                <a:cs typeface="+mn-cs"/>
              </a:rPr>
              <a:t> </a:t>
            </a:r>
            <a:r>
              <a:rPr lang="en-IN" sz="1200" kern="1200" dirty="0" err="1" smtClean="0">
                <a:solidFill>
                  <a:schemeClr val="tx1"/>
                </a:solidFill>
                <a:effectLst/>
                <a:latin typeface="+mn-lt"/>
                <a:ea typeface="+mn-ea"/>
                <a:cs typeface="+mn-cs"/>
              </a:rPr>
              <a:t>withAn</a:t>
            </a:r>
            <a:r>
              <a:rPr lang="en-IN" sz="1200" kern="1200" dirty="0" smtClean="0">
                <a:solidFill>
                  <a:schemeClr val="tx1"/>
                </a:solidFill>
                <a:effectLst/>
                <a:latin typeface="+mn-lt"/>
                <a:ea typeface="+mn-ea"/>
                <a:cs typeface="+mn-cs"/>
              </a:rPr>
              <a:t> attitude from Selling to sharing and from sharing to </a:t>
            </a:r>
            <a:r>
              <a:rPr lang="en-IN" sz="1200" kern="1200" dirty="0" err="1" smtClean="0">
                <a:solidFill>
                  <a:schemeClr val="tx1"/>
                </a:solidFill>
                <a:effectLst/>
                <a:latin typeface="+mn-lt"/>
                <a:ea typeface="+mn-ea"/>
                <a:cs typeface="+mn-cs"/>
              </a:rPr>
              <a:t>serving.Think</a:t>
            </a:r>
            <a:r>
              <a:rPr lang="en-IN" sz="1200" kern="1200" dirty="0" smtClean="0">
                <a:solidFill>
                  <a:schemeClr val="tx1"/>
                </a:solidFill>
                <a:effectLst/>
                <a:latin typeface="+mn-lt"/>
                <a:ea typeface="+mn-ea"/>
                <a:cs typeface="+mn-cs"/>
              </a:rPr>
              <a:t> of how your information can help achieve their goals.</a:t>
            </a:r>
          </a:p>
          <a:p>
            <a:r>
              <a:rPr lang="en-IN" sz="1200" kern="1200" dirty="0" smtClean="0">
                <a:solidFill>
                  <a:schemeClr val="tx1"/>
                </a:solidFill>
                <a:effectLst/>
                <a:latin typeface="+mn-lt"/>
                <a:ea typeface="+mn-ea"/>
                <a:cs typeface="+mn-cs"/>
              </a:rPr>
              <a:t>2.Make the list in a diary or note </a:t>
            </a:r>
            <a:r>
              <a:rPr lang="en-IN" sz="1200" kern="1200" dirty="0" err="1" smtClean="0">
                <a:solidFill>
                  <a:schemeClr val="tx1"/>
                </a:solidFill>
                <a:effectLst/>
                <a:latin typeface="+mn-lt"/>
                <a:ea typeface="+mn-ea"/>
                <a:cs typeface="+mn-cs"/>
              </a:rPr>
              <a:t>section.One</a:t>
            </a:r>
            <a:r>
              <a:rPr lang="en-IN" sz="1200" kern="1200" dirty="0" smtClean="0">
                <a:solidFill>
                  <a:schemeClr val="tx1"/>
                </a:solidFill>
                <a:effectLst/>
                <a:latin typeface="+mn-lt"/>
                <a:ea typeface="+mn-ea"/>
                <a:cs typeface="+mn-cs"/>
              </a:rPr>
              <a:t> small pencil is better than a strong memory.</a:t>
            </a:r>
          </a:p>
          <a:p>
            <a:r>
              <a:rPr lang="en-IN" sz="1200" kern="1200" dirty="0" smtClean="0">
                <a:solidFill>
                  <a:schemeClr val="tx1"/>
                </a:solidFill>
                <a:effectLst/>
                <a:latin typeface="+mn-lt"/>
                <a:ea typeface="+mn-ea"/>
                <a:cs typeface="+mn-cs"/>
              </a:rPr>
              <a:t>Have a page devoted to a </a:t>
            </a:r>
            <a:r>
              <a:rPr lang="en-IN" sz="1200" kern="1200" dirty="0" err="1" smtClean="0">
                <a:solidFill>
                  <a:schemeClr val="tx1"/>
                </a:solidFill>
                <a:effectLst/>
                <a:latin typeface="+mn-lt"/>
                <a:ea typeface="+mn-ea"/>
                <a:cs typeface="+mn-cs"/>
              </a:rPr>
              <a:t>customer.Take</a:t>
            </a:r>
            <a:r>
              <a:rPr lang="en-IN" sz="1200" kern="1200" dirty="0" smtClean="0">
                <a:solidFill>
                  <a:schemeClr val="tx1"/>
                </a:solidFill>
                <a:effectLst/>
                <a:latin typeface="+mn-lt"/>
                <a:ea typeface="+mn-ea"/>
                <a:cs typeface="+mn-cs"/>
              </a:rPr>
              <a:t> their </a:t>
            </a:r>
            <a:r>
              <a:rPr lang="en-IN" sz="1200" kern="1200" dirty="0" err="1" smtClean="0">
                <a:solidFill>
                  <a:schemeClr val="tx1"/>
                </a:solidFill>
                <a:effectLst/>
                <a:latin typeface="+mn-lt"/>
                <a:ea typeface="+mn-ea"/>
                <a:cs typeface="+mn-cs"/>
              </a:rPr>
              <a:t>names,mobile</a:t>
            </a:r>
            <a:r>
              <a:rPr lang="en-IN" sz="1200" kern="1200" dirty="0" smtClean="0">
                <a:solidFill>
                  <a:schemeClr val="tx1"/>
                </a:solidFill>
                <a:effectLst/>
                <a:latin typeface="+mn-lt"/>
                <a:ea typeface="+mn-ea"/>
                <a:cs typeface="+mn-cs"/>
              </a:rPr>
              <a:t> </a:t>
            </a:r>
            <a:r>
              <a:rPr lang="en-IN" sz="1200" kern="1200" dirty="0" err="1" smtClean="0">
                <a:solidFill>
                  <a:schemeClr val="tx1"/>
                </a:solidFill>
                <a:effectLst/>
                <a:latin typeface="+mn-lt"/>
                <a:ea typeface="+mn-ea"/>
                <a:cs typeface="+mn-cs"/>
              </a:rPr>
              <a:t>number,place</a:t>
            </a:r>
            <a:r>
              <a:rPr lang="en-IN" sz="1200" kern="1200" dirty="0" smtClean="0">
                <a:solidFill>
                  <a:schemeClr val="tx1"/>
                </a:solidFill>
                <a:effectLst/>
                <a:latin typeface="+mn-lt"/>
                <a:ea typeface="+mn-ea"/>
                <a:cs typeface="+mn-cs"/>
              </a:rPr>
              <a:t>.</a:t>
            </a:r>
          </a:p>
          <a:p>
            <a:r>
              <a:rPr lang="en-IN" sz="1200" kern="1200" dirty="0" smtClean="0">
                <a:solidFill>
                  <a:schemeClr val="tx1"/>
                </a:solidFill>
                <a:effectLst/>
                <a:latin typeface="+mn-lt"/>
                <a:ea typeface="+mn-ea"/>
                <a:cs typeface="+mn-cs"/>
              </a:rPr>
              <a:t>3.Look for bigger dreamers than you.-Many time s we might fall in the comfort </a:t>
            </a:r>
            <a:r>
              <a:rPr lang="en-IN" sz="1200" kern="1200" dirty="0" err="1" smtClean="0">
                <a:solidFill>
                  <a:schemeClr val="tx1"/>
                </a:solidFill>
                <a:effectLst/>
                <a:latin typeface="+mn-lt"/>
                <a:ea typeface="+mn-ea"/>
                <a:cs typeface="+mn-cs"/>
              </a:rPr>
              <a:t>zone.These</a:t>
            </a:r>
            <a:r>
              <a:rPr lang="en-IN" sz="1200" kern="1200" dirty="0" smtClean="0">
                <a:solidFill>
                  <a:schemeClr val="tx1"/>
                </a:solidFill>
                <a:effectLst/>
                <a:latin typeface="+mn-lt"/>
                <a:ea typeface="+mn-ea"/>
                <a:cs typeface="+mn-cs"/>
              </a:rPr>
              <a:t> people talk about big things they help you to dream bigger.</a:t>
            </a:r>
          </a:p>
          <a:p>
            <a:r>
              <a:rPr lang="en-IN" sz="1200" kern="1200" dirty="0" smtClean="0">
                <a:solidFill>
                  <a:schemeClr val="tx1"/>
                </a:solidFill>
                <a:effectLst/>
                <a:latin typeface="+mn-lt"/>
                <a:ea typeface="+mn-ea"/>
                <a:cs typeface="+mn-cs"/>
              </a:rPr>
              <a:t>4.Make a list together with your partner and family </a:t>
            </a:r>
            <a:r>
              <a:rPr lang="en-IN" sz="1200" kern="1200" dirty="0" err="1" smtClean="0">
                <a:solidFill>
                  <a:schemeClr val="tx1"/>
                </a:solidFill>
                <a:effectLst/>
                <a:latin typeface="+mn-lt"/>
                <a:ea typeface="+mn-ea"/>
                <a:cs typeface="+mn-cs"/>
              </a:rPr>
              <a:t>member.You</a:t>
            </a:r>
            <a:r>
              <a:rPr lang="en-IN" sz="1200" kern="1200" dirty="0" smtClean="0">
                <a:solidFill>
                  <a:schemeClr val="tx1"/>
                </a:solidFill>
                <a:effectLst/>
                <a:latin typeface="+mn-lt"/>
                <a:ea typeface="+mn-ea"/>
                <a:cs typeface="+mn-cs"/>
              </a:rPr>
              <a:t> will notice your list getting bigger and </a:t>
            </a:r>
            <a:r>
              <a:rPr lang="en-IN" sz="1200" kern="1200" dirty="0" err="1" smtClean="0">
                <a:solidFill>
                  <a:schemeClr val="tx1"/>
                </a:solidFill>
                <a:effectLst/>
                <a:latin typeface="+mn-lt"/>
                <a:ea typeface="+mn-ea"/>
                <a:cs typeface="+mn-cs"/>
              </a:rPr>
              <a:t>faster.Parents</a:t>
            </a:r>
            <a:r>
              <a:rPr lang="en-IN" sz="1200" kern="1200" dirty="0" smtClean="0">
                <a:solidFill>
                  <a:schemeClr val="tx1"/>
                </a:solidFill>
                <a:effectLst/>
                <a:latin typeface="+mn-lt"/>
                <a:ea typeface="+mn-ea"/>
                <a:cs typeface="+mn-cs"/>
              </a:rPr>
              <a:t> and </a:t>
            </a:r>
            <a:r>
              <a:rPr lang="en-IN" sz="1200" kern="1200" dirty="0" err="1" smtClean="0">
                <a:solidFill>
                  <a:schemeClr val="tx1"/>
                </a:solidFill>
                <a:effectLst/>
                <a:latin typeface="+mn-lt"/>
                <a:ea typeface="+mn-ea"/>
                <a:cs typeface="+mn-cs"/>
              </a:rPr>
              <a:t>You,Brother</a:t>
            </a:r>
            <a:r>
              <a:rPr lang="en-IN" sz="1200" kern="1200" dirty="0" smtClean="0">
                <a:solidFill>
                  <a:schemeClr val="tx1"/>
                </a:solidFill>
                <a:effectLst/>
                <a:latin typeface="+mn-lt"/>
                <a:ea typeface="+mn-ea"/>
                <a:cs typeface="+mn-cs"/>
              </a:rPr>
              <a:t> and </a:t>
            </a:r>
            <a:r>
              <a:rPr lang="en-IN" sz="1200" kern="1200" dirty="0" err="1" smtClean="0">
                <a:solidFill>
                  <a:schemeClr val="tx1"/>
                </a:solidFill>
                <a:effectLst/>
                <a:latin typeface="+mn-lt"/>
                <a:ea typeface="+mn-ea"/>
                <a:cs typeface="+mn-cs"/>
              </a:rPr>
              <a:t>sister.Bigger</a:t>
            </a:r>
            <a:r>
              <a:rPr lang="en-IN" sz="1200" kern="1200" dirty="0" smtClean="0">
                <a:solidFill>
                  <a:schemeClr val="tx1"/>
                </a:solidFill>
                <a:effectLst/>
                <a:latin typeface="+mn-lt"/>
                <a:ea typeface="+mn-ea"/>
                <a:cs typeface="+mn-cs"/>
              </a:rPr>
              <a:t> list is </a:t>
            </a:r>
            <a:r>
              <a:rPr lang="en-IN" sz="1200" kern="1200" dirty="0" err="1" smtClean="0">
                <a:solidFill>
                  <a:schemeClr val="tx1"/>
                </a:solidFill>
                <a:effectLst/>
                <a:latin typeface="+mn-lt"/>
                <a:ea typeface="+mn-ea"/>
                <a:cs typeface="+mn-cs"/>
              </a:rPr>
              <a:t>made,and</a:t>
            </a:r>
            <a:r>
              <a:rPr lang="en-IN" sz="1200" kern="1200" dirty="0" smtClean="0">
                <a:solidFill>
                  <a:schemeClr val="tx1"/>
                </a:solidFill>
                <a:effectLst/>
                <a:latin typeface="+mn-lt"/>
                <a:ea typeface="+mn-ea"/>
                <a:cs typeface="+mn-cs"/>
              </a:rPr>
              <a:t> faster it gets made.</a:t>
            </a:r>
          </a:p>
          <a:p>
            <a:r>
              <a:rPr lang="en-IN" sz="1200" kern="1200" dirty="0" smtClean="0">
                <a:solidFill>
                  <a:schemeClr val="tx1"/>
                </a:solidFill>
                <a:effectLst/>
                <a:latin typeface="+mn-lt"/>
                <a:ea typeface="+mn-ea"/>
                <a:cs typeface="+mn-cs"/>
              </a:rPr>
              <a:t>5.Dont prejudge people at the time of making a </a:t>
            </a:r>
            <a:r>
              <a:rPr lang="en-IN" sz="1200" kern="1200" dirty="0" err="1" smtClean="0">
                <a:solidFill>
                  <a:schemeClr val="tx1"/>
                </a:solidFill>
                <a:effectLst/>
                <a:latin typeface="+mn-lt"/>
                <a:ea typeface="+mn-ea"/>
                <a:cs typeface="+mn-cs"/>
              </a:rPr>
              <a:t>list.We</a:t>
            </a:r>
            <a:r>
              <a:rPr lang="en-IN" sz="1200" kern="1200" dirty="0" smtClean="0">
                <a:solidFill>
                  <a:schemeClr val="tx1"/>
                </a:solidFill>
                <a:effectLst/>
                <a:latin typeface="+mn-lt"/>
                <a:ea typeface="+mn-ea"/>
                <a:cs typeface="+mn-cs"/>
              </a:rPr>
              <a:t> don’t know who needs our help .So include </a:t>
            </a:r>
            <a:r>
              <a:rPr lang="en-IN" sz="1200" kern="1200" dirty="0" err="1" smtClean="0">
                <a:solidFill>
                  <a:schemeClr val="tx1"/>
                </a:solidFill>
                <a:effectLst/>
                <a:latin typeface="+mn-lt"/>
                <a:ea typeface="+mn-ea"/>
                <a:cs typeface="+mn-cs"/>
              </a:rPr>
              <a:t>everyone.Most</a:t>
            </a:r>
            <a:r>
              <a:rPr lang="en-IN" sz="1200" kern="1200" dirty="0" smtClean="0">
                <a:solidFill>
                  <a:schemeClr val="tx1"/>
                </a:solidFill>
                <a:effectLst/>
                <a:latin typeface="+mn-lt"/>
                <a:ea typeface="+mn-ea"/>
                <a:cs typeface="+mn-cs"/>
              </a:rPr>
              <a:t> of us are </a:t>
            </a:r>
            <a:r>
              <a:rPr lang="en-IN" sz="1200" kern="1200" dirty="0" err="1" smtClean="0">
                <a:solidFill>
                  <a:schemeClr val="tx1"/>
                </a:solidFill>
                <a:effectLst/>
                <a:latin typeface="+mn-lt"/>
                <a:ea typeface="+mn-ea"/>
                <a:cs typeface="+mn-cs"/>
              </a:rPr>
              <a:t>judgemental.We</a:t>
            </a:r>
            <a:r>
              <a:rPr lang="en-IN" sz="1200" kern="1200" dirty="0" smtClean="0">
                <a:solidFill>
                  <a:schemeClr val="tx1"/>
                </a:solidFill>
                <a:effectLst/>
                <a:latin typeface="+mn-lt"/>
                <a:ea typeface="+mn-ea"/>
                <a:cs typeface="+mn-cs"/>
              </a:rPr>
              <a:t> don’t know who is ambitious.</a:t>
            </a:r>
          </a:p>
          <a:p>
            <a:r>
              <a:rPr lang="en-IN" sz="1200" kern="1200" dirty="0" smtClean="0">
                <a:solidFill>
                  <a:schemeClr val="tx1"/>
                </a:solidFill>
                <a:effectLst/>
                <a:latin typeface="+mn-lt"/>
                <a:ea typeface="+mn-ea"/>
                <a:cs typeface="+mn-cs"/>
              </a:rPr>
              <a:t>6.An hour of </a:t>
            </a:r>
            <a:r>
              <a:rPr lang="en-IN" sz="1200" kern="1200" dirty="0" err="1" smtClean="0">
                <a:solidFill>
                  <a:schemeClr val="tx1"/>
                </a:solidFill>
                <a:effectLst/>
                <a:latin typeface="+mn-lt"/>
                <a:ea typeface="+mn-ea"/>
                <a:cs typeface="+mn-cs"/>
              </a:rPr>
              <a:t>power.Be</a:t>
            </a:r>
            <a:r>
              <a:rPr lang="en-IN" sz="1200" kern="1200" dirty="0" smtClean="0">
                <a:solidFill>
                  <a:schemeClr val="tx1"/>
                </a:solidFill>
                <a:effectLst/>
                <a:latin typeface="+mn-lt"/>
                <a:ea typeface="+mn-ea"/>
                <a:cs typeface="+mn-cs"/>
              </a:rPr>
              <a:t> in a resourceful </a:t>
            </a:r>
            <a:r>
              <a:rPr lang="en-IN" sz="1200" kern="1200" dirty="0" err="1" smtClean="0">
                <a:solidFill>
                  <a:schemeClr val="tx1"/>
                </a:solidFill>
                <a:effectLst/>
                <a:latin typeface="+mn-lt"/>
                <a:ea typeface="+mn-ea"/>
                <a:cs typeface="+mn-cs"/>
              </a:rPr>
              <a:t>mode.Keep</a:t>
            </a:r>
            <a:r>
              <a:rPr lang="en-IN" sz="1200" kern="1200" dirty="0" smtClean="0">
                <a:solidFill>
                  <a:schemeClr val="tx1"/>
                </a:solidFill>
                <a:effectLst/>
                <a:latin typeface="+mn-lt"/>
                <a:ea typeface="+mn-ea"/>
                <a:cs typeface="+mn-cs"/>
              </a:rPr>
              <a:t> your phone in airplane </a:t>
            </a:r>
            <a:r>
              <a:rPr lang="en-IN" sz="1200" kern="1200" dirty="0" err="1" smtClean="0">
                <a:solidFill>
                  <a:schemeClr val="tx1"/>
                </a:solidFill>
                <a:effectLst/>
                <a:latin typeface="+mn-lt"/>
                <a:ea typeface="+mn-ea"/>
                <a:cs typeface="+mn-cs"/>
              </a:rPr>
              <a:t>mode.Sit</a:t>
            </a:r>
            <a:r>
              <a:rPr lang="en-IN" sz="1200" kern="1200" dirty="0" smtClean="0">
                <a:solidFill>
                  <a:schemeClr val="tx1"/>
                </a:solidFill>
                <a:effectLst/>
                <a:latin typeface="+mn-lt"/>
                <a:ea typeface="+mn-ea"/>
                <a:cs typeface="+mn-cs"/>
              </a:rPr>
              <a:t> down an </a:t>
            </a:r>
            <a:r>
              <a:rPr lang="en-IN" sz="1200" kern="1200" dirty="0" err="1" smtClean="0">
                <a:solidFill>
                  <a:schemeClr val="tx1"/>
                </a:solidFill>
                <a:effectLst/>
                <a:latin typeface="+mn-lt"/>
                <a:ea typeface="+mn-ea"/>
                <a:cs typeface="+mn-cs"/>
              </a:rPr>
              <a:t>ake</a:t>
            </a:r>
            <a:r>
              <a:rPr lang="en-IN" sz="1200" kern="1200" dirty="0" smtClean="0">
                <a:solidFill>
                  <a:schemeClr val="tx1"/>
                </a:solidFill>
                <a:effectLst/>
                <a:latin typeface="+mn-lt"/>
                <a:ea typeface="+mn-ea"/>
                <a:cs typeface="+mn-cs"/>
              </a:rPr>
              <a:t> a list and set a target for yourself as to how many people you will find to include in your list. Start with one person, try to make a sequence of people associated with </a:t>
            </a:r>
            <a:r>
              <a:rPr lang="en-IN" sz="1200" kern="1200" dirty="0" err="1" smtClean="0">
                <a:solidFill>
                  <a:schemeClr val="tx1"/>
                </a:solidFill>
                <a:effectLst/>
                <a:latin typeface="+mn-lt"/>
                <a:ea typeface="+mn-ea"/>
                <a:cs typeface="+mn-cs"/>
              </a:rPr>
              <a:t>them.Ram</a:t>
            </a:r>
            <a:r>
              <a:rPr lang="en-IN" sz="1200" kern="1200" dirty="0" smtClean="0">
                <a:solidFill>
                  <a:schemeClr val="tx1"/>
                </a:solidFill>
                <a:effectLst/>
                <a:latin typeface="+mn-lt"/>
                <a:ea typeface="+mn-ea"/>
                <a:cs typeface="+mn-cs"/>
              </a:rPr>
              <a:t>- </a:t>
            </a:r>
            <a:r>
              <a:rPr lang="en-IN" sz="1200" kern="1200" dirty="0" err="1" smtClean="0">
                <a:solidFill>
                  <a:schemeClr val="tx1"/>
                </a:solidFill>
                <a:effectLst/>
                <a:latin typeface="+mn-lt"/>
                <a:ea typeface="+mn-ea"/>
                <a:cs typeface="+mn-cs"/>
              </a:rPr>
              <a:t>lakshman</a:t>
            </a:r>
            <a:r>
              <a:rPr lang="en-IN" sz="1200" kern="1200" dirty="0" smtClean="0">
                <a:solidFill>
                  <a:schemeClr val="tx1"/>
                </a:solidFill>
                <a:effectLst/>
                <a:latin typeface="+mn-lt"/>
                <a:ea typeface="+mn-ea"/>
                <a:cs typeface="+mn-cs"/>
              </a:rPr>
              <a:t>, </a:t>
            </a:r>
            <a:r>
              <a:rPr lang="en-IN" sz="1200" kern="1200" dirty="0" err="1" smtClean="0">
                <a:solidFill>
                  <a:schemeClr val="tx1"/>
                </a:solidFill>
                <a:effectLst/>
                <a:latin typeface="+mn-lt"/>
                <a:ea typeface="+mn-ea"/>
                <a:cs typeface="+mn-cs"/>
              </a:rPr>
              <a:t>krishna-sudama</a:t>
            </a:r>
            <a:r>
              <a:rPr lang="en-IN" sz="1200" kern="1200" dirty="0" smtClean="0">
                <a:solidFill>
                  <a:schemeClr val="tx1"/>
                </a:solidFill>
                <a:effectLst/>
                <a:latin typeface="+mn-lt"/>
                <a:ea typeface="+mn-ea"/>
                <a:cs typeface="+mn-cs"/>
              </a:rPr>
              <a:t>.</a:t>
            </a:r>
          </a:p>
          <a:p>
            <a:r>
              <a:rPr lang="en-IN" sz="1200" kern="1200" dirty="0" smtClean="0">
                <a:solidFill>
                  <a:schemeClr val="tx1"/>
                </a:solidFill>
                <a:effectLst/>
                <a:latin typeface="+mn-lt"/>
                <a:ea typeface="+mn-ea"/>
                <a:cs typeface="+mn-cs"/>
              </a:rPr>
              <a:t>7.Expand your </a:t>
            </a:r>
            <a:r>
              <a:rPr lang="en-IN" sz="1200" kern="1200" dirty="0" err="1" smtClean="0">
                <a:solidFill>
                  <a:schemeClr val="tx1"/>
                </a:solidFill>
                <a:effectLst/>
                <a:latin typeface="+mn-lt"/>
                <a:ea typeface="+mn-ea"/>
                <a:cs typeface="+mn-cs"/>
              </a:rPr>
              <a:t>list.Once</a:t>
            </a:r>
            <a:r>
              <a:rPr lang="en-IN" sz="1200" kern="1200" dirty="0" smtClean="0">
                <a:solidFill>
                  <a:schemeClr val="tx1"/>
                </a:solidFill>
                <a:effectLst/>
                <a:latin typeface="+mn-lt"/>
                <a:ea typeface="+mn-ea"/>
                <a:cs typeface="+mn-cs"/>
              </a:rPr>
              <a:t> you have your list try and </a:t>
            </a:r>
            <a:r>
              <a:rPr lang="en-IN" sz="1200" kern="1200" dirty="0" err="1" smtClean="0">
                <a:solidFill>
                  <a:schemeClr val="tx1"/>
                </a:solidFill>
                <a:effectLst/>
                <a:latin typeface="+mn-lt"/>
                <a:ea typeface="+mn-ea"/>
                <a:cs typeface="+mn-cs"/>
              </a:rPr>
              <a:t>expand.Ask</a:t>
            </a:r>
            <a:r>
              <a:rPr lang="en-IN" sz="1200" kern="1200" dirty="0" smtClean="0">
                <a:solidFill>
                  <a:schemeClr val="tx1"/>
                </a:solidFill>
                <a:effectLst/>
                <a:latin typeface="+mn-lt"/>
                <a:ea typeface="+mn-ea"/>
                <a:cs typeface="+mn-cs"/>
              </a:rPr>
              <a:t> for </a:t>
            </a:r>
            <a:r>
              <a:rPr lang="en-IN" sz="1200" kern="1200" dirty="0" err="1" smtClean="0">
                <a:solidFill>
                  <a:schemeClr val="tx1"/>
                </a:solidFill>
                <a:effectLst/>
                <a:latin typeface="+mn-lt"/>
                <a:ea typeface="+mn-ea"/>
                <a:cs typeface="+mn-cs"/>
              </a:rPr>
              <a:t>referrals.Use</a:t>
            </a:r>
            <a:r>
              <a:rPr lang="en-IN" sz="1200" kern="1200" dirty="0" smtClean="0">
                <a:solidFill>
                  <a:schemeClr val="tx1"/>
                </a:solidFill>
                <a:effectLst/>
                <a:latin typeface="+mn-lt"/>
                <a:ea typeface="+mn-ea"/>
                <a:cs typeface="+mn-cs"/>
              </a:rPr>
              <a:t> tools ,social </a:t>
            </a:r>
            <a:r>
              <a:rPr lang="en-IN" sz="1200" kern="1200" dirty="0" err="1" smtClean="0">
                <a:solidFill>
                  <a:schemeClr val="tx1"/>
                </a:solidFill>
                <a:effectLst/>
                <a:latin typeface="+mn-lt"/>
                <a:ea typeface="+mn-ea"/>
                <a:cs typeface="+mn-cs"/>
              </a:rPr>
              <a:t>media,facebook,Instagram,associations,ur</a:t>
            </a:r>
            <a:r>
              <a:rPr lang="en-IN" sz="1200" kern="1200" dirty="0" smtClean="0">
                <a:solidFill>
                  <a:schemeClr val="tx1"/>
                </a:solidFill>
                <a:effectLst/>
                <a:latin typeface="+mn-lt"/>
                <a:ea typeface="+mn-ea"/>
                <a:cs typeface="+mn-cs"/>
              </a:rPr>
              <a:t> </a:t>
            </a:r>
            <a:r>
              <a:rPr lang="en-IN" sz="1200" kern="1200" dirty="0" err="1" smtClean="0">
                <a:solidFill>
                  <a:schemeClr val="tx1"/>
                </a:solidFill>
                <a:effectLst/>
                <a:latin typeface="+mn-lt"/>
                <a:ea typeface="+mn-ea"/>
                <a:cs typeface="+mn-cs"/>
              </a:rPr>
              <a:t>community,phone</a:t>
            </a:r>
            <a:r>
              <a:rPr lang="en-IN" sz="1200" kern="1200" dirty="0" smtClean="0">
                <a:solidFill>
                  <a:schemeClr val="tx1"/>
                </a:solidFill>
                <a:effectLst/>
                <a:latin typeface="+mn-lt"/>
                <a:ea typeface="+mn-ea"/>
                <a:cs typeface="+mn-cs"/>
              </a:rPr>
              <a:t> </a:t>
            </a:r>
            <a:r>
              <a:rPr lang="en-IN" sz="1200" kern="1200" dirty="0" err="1" smtClean="0">
                <a:solidFill>
                  <a:schemeClr val="tx1"/>
                </a:solidFill>
                <a:effectLst/>
                <a:latin typeface="+mn-lt"/>
                <a:ea typeface="+mn-ea"/>
                <a:cs typeface="+mn-cs"/>
              </a:rPr>
              <a:t>contacts.Old</a:t>
            </a:r>
            <a:r>
              <a:rPr lang="en-IN" sz="1200" kern="1200" dirty="0" smtClean="0">
                <a:solidFill>
                  <a:schemeClr val="tx1"/>
                </a:solidFill>
                <a:effectLst/>
                <a:latin typeface="+mn-lt"/>
                <a:ea typeface="+mn-ea"/>
                <a:cs typeface="+mn-cs"/>
              </a:rPr>
              <a:t> photo albums.</a:t>
            </a:r>
          </a:p>
          <a:p>
            <a:endParaRPr lang="en-IN" dirty="0"/>
          </a:p>
        </p:txBody>
      </p:sp>
      <p:sp>
        <p:nvSpPr>
          <p:cNvPr id="4" name="Slide Number Placeholder 3"/>
          <p:cNvSpPr>
            <a:spLocks noGrp="1"/>
          </p:cNvSpPr>
          <p:nvPr>
            <p:ph type="sldNum" sz="quarter" idx="10"/>
          </p:nvPr>
        </p:nvSpPr>
        <p:spPr/>
        <p:txBody>
          <a:bodyPr/>
          <a:lstStyle/>
          <a:p>
            <a:fld id="{BA153DF7-850D-48A3-9994-278E8924685C}" type="slidenum">
              <a:rPr lang="en-IN" smtClean="0"/>
              <a:t>10</a:t>
            </a:fld>
            <a:endParaRPr lang="en-IN"/>
          </a:p>
        </p:txBody>
      </p:sp>
    </p:spTree>
    <p:extLst>
      <p:ext uri="{BB962C8B-B14F-4D97-AF65-F5344CB8AC3E}">
        <p14:creationId xmlns:p14="http://schemas.microsoft.com/office/powerpoint/2010/main" val="2743495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https://www.indeed.com/career-advice/career-development/types-of-prospects </a:t>
            </a:r>
          </a:p>
          <a:p>
            <a:endParaRPr lang="en-IN" dirty="0" smtClean="0"/>
          </a:p>
          <a:p>
            <a:r>
              <a:rPr lang="en-GB" sz="1200" b="0" i="0" kern="1200" dirty="0" smtClean="0">
                <a:solidFill>
                  <a:schemeClr val="tx1"/>
                </a:solidFill>
                <a:effectLst/>
                <a:latin typeface="+mn-lt"/>
                <a:ea typeface="+mn-ea"/>
                <a:cs typeface="+mn-cs"/>
              </a:rPr>
              <a:t>A major weakness is making prospecting an event, rather than a process. Prospecting is not an impulsive quick fix. It involves more than making a call and, if there’s a negative response, crossing the name off the list. </a:t>
            </a:r>
            <a:r>
              <a:rPr lang="en-GB" sz="1200" b="0" i="0" kern="1200" smtClean="0">
                <a:solidFill>
                  <a:schemeClr val="tx1"/>
                </a:solidFill>
                <a:effectLst/>
                <a:latin typeface="+mn-lt"/>
                <a:ea typeface="+mn-ea"/>
                <a:cs typeface="+mn-cs"/>
              </a:rPr>
              <a:t>The purpose of continuous cultivation is to build a relationship with a prospect, something some salespeople find difficult when the initial contact is negative.</a:t>
            </a:r>
            <a:endParaRPr lang="en-IN" dirty="0"/>
          </a:p>
        </p:txBody>
      </p:sp>
      <p:sp>
        <p:nvSpPr>
          <p:cNvPr id="4" name="Slide Number Placeholder 3"/>
          <p:cNvSpPr>
            <a:spLocks noGrp="1"/>
          </p:cNvSpPr>
          <p:nvPr>
            <p:ph type="sldNum" sz="quarter" idx="10"/>
          </p:nvPr>
        </p:nvSpPr>
        <p:spPr/>
        <p:txBody>
          <a:bodyPr/>
          <a:lstStyle/>
          <a:p>
            <a:fld id="{BA153DF7-850D-48A3-9994-278E8924685C}" type="slidenum">
              <a:rPr lang="en-IN" smtClean="0"/>
              <a:t>11</a:t>
            </a:fld>
            <a:endParaRPr lang="en-IN"/>
          </a:p>
        </p:txBody>
      </p:sp>
    </p:spTree>
    <p:extLst>
      <p:ext uri="{BB962C8B-B14F-4D97-AF65-F5344CB8AC3E}">
        <p14:creationId xmlns:p14="http://schemas.microsoft.com/office/powerpoint/2010/main" val="2650471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A2FA9E-3BE2-40B5-9F0E-80CE0598C1F4}" type="datetimeFigureOut">
              <a:rPr lang="en-US" smtClean="0"/>
              <a:t>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6B6B8C-E6DD-4CC2-9B0D-EA22E9883F1A}" type="slidenum">
              <a:rPr lang="en-US" smtClean="0"/>
              <a:t>‹#›</a:t>
            </a:fld>
            <a:endParaRPr lang="en-US"/>
          </a:p>
        </p:txBody>
      </p:sp>
    </p:spTree>
    <p:extLst>
      <p:ext uri="{BB962C8B-B14F-4D97-AF65-F5344CB8AC3E}">
        <p14:creationId xmlns:p14="http://schemas.microsoft.com/office/powerpoint/2010/main" val="1578405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A2FA9E-3BE2-40B5-9F0E-80CE0598C1F4}" type="datetimeFigureOut">
              <a:rPr lang="en-US" smtClean="0"/>
              <a:t>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6B6B8C-E6DD-4CC2-9B0D-EA22E9883F1A}" type="slidenum">
              <a:rPr lang="en-US" smtClean="0"/>
              <a:t>‹#›</a:t>
            </a:fld>
            <a:endParaRPr lang="en-US"/>
          </a:p>
        </p:txBody>
      </p:sp>
    </p:spTree>
    <p:extLst>
      <p:ext uri="{BB962C8B-B14F-4D97-AF65-F5344CB8AC3E}">
        <p14:creationId xmlns:p14="http://schemas.microsoft.com/office/powerpoint/2010/main" val="1196541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A2FA9E-3BE2-40B5-9F0E-80CE0598C1F4}" type="datetimeFigureOut">
              <a:rPr lang="en-US" smtClean="0"/>
              <a:t>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6B6B8C-E6DD-4CC2-9B0D-EA22E9883F1A}" type="slidenum">
              <a:rPr lang="en-US" smtClean="0"/>
              <a:t>‹#›</a:t>
            </a:fld>
            <a:endParaRPr lang="en-US"/>
          </a:p>
        </p:txBody>
      </p:sp>
    </p:spTree>
    <p:extLst>
      <p:ext uri="{BB962C8B-B14F-4D97-AF65-F5344CB8AC3E}">
        <p14:creationId xmlns:p14="http://schemas.microsoft.com/office/powerpoint/2010/main" val="116775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A2FA9E-3BE2-40B5-9F0E-80CE0598C1F4}" type="datetimeFigureOut">
              <a:rPr lang="en-US" smtClean="0"/>
              <a:t>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6B6B8C-E6DD-4CC2-9B0D-EA22E9883F1A}" type="slidenum">
              <a:rPr lang="en-US" smtClean="0"/>
              <a:t>‹#›</a:t>
            </a:fld>
            <a:endParaRPr lang="en-US"/>
          </a:p>
        </p:txBody>
      </p:sp>
    </p:spTree>
    <p:extLst>
      <p:ext uri="{BB962C8B-B14F-4D97-AF65-F5344CB8AC3E}">
        <p14:creationId xmlns:p14="http://schemas.microsoft.com/office/powerpoint/2010/main" val="3911819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A2FA9E-3BE2-40B5-9F0E-80CE0598C1F4}" type="datetimeFigureOut">
              <a:rPr lang="en-US" smtClean="0"/>
              <a:t>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6B6B8C-E6DD-4CC2-9B0D-EA22E9883F1A}" type="slidenum">
              <a:rPr lang="en-US" smtClean="0"/>
              <a:t>‹#›</a:t>
            </a:fld>
            <a:endParaRPr lang="en-US"/>
          </a:p>
        </p:txBody>
      </p:sp>
    </p:spTree>
    <p:extLst>
      <p:ext uri="{BB962C8B-B14F-4D97-AF65-F5344CB8AC3E}">
        <p14:creationId xmlns:p14="http://schemas.microsoft.com/office/powerpoint/2010/main" val="1099644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A2FA9E-3BE2-40B5-9F0E-80CE0598C1F4}" type="datetimeFigureOut">
              <a:rPr lang="en-US" smtClean="0"/>
              <a:t>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6B6B8C-E6DD-4CC2-9B0D-EA22E9883F1A}" type="slidenum">
              <a:rPr lang="en-US" smtClean="0"/>
              <a:t>‹#›</a:t>
            </a:fld>
            <a:endParaRPr lang="en-US"/>
          </a:p>
        </p:txBody>
      </p:sp>
    </p:spTree>
    <p:extLst>
      <p:ext uri="{BB962C8B-B14F-4D97-AF65-F5344CB8AC3E}">
        <p14:creationId xmlns:p14="http://schemas.microsoft.com/office/powerpoint/2010/main" val="3410447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A2FA9E-3BE2-40B5-9F0E-80CE0598C1F4}" type="datetimeFigureOut">
              <a:rPr lang="en-US" smtClean="0"/>
              <a:t>1/20/2023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6B6B8C-E6DD-4CC2-9B0D-EA22E9883F1A}" type="slidenum">
              <a:rPr lang="en-US" smtClean="0"/>
              <a:t>‹#›</a:t>
            </a:fld>
            <a:endParaRPr lang="en-US"/>
          </a:p>
        </p:txBody>
      </p:sp>
    </p:spTree>
    <p:extLst>
      <p:ext uri="{BB962C8B-B14F-4D97-AF65-F5344CB8AC3E}">
        <p14:creationId xmlns:p14="http://schemas.microsoft.com/office/powerpoint/2010/main" val="2026376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A2FA9E-3BE2-40B5-9F0E-80CE0598C1F4}" type="datetimeFigureOut">
              <a:rPr lang="en-US" smtClean="0"/>
              <a:t>1/20/2023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6B6B8C-E6DD-4CC2-9B0D-EA22E9883F1A}" type="slidenum">
              <a:rPr lang="en-US" smtClean="0"/>
              <a:t>‹#›</a:t>
            </a:fld>
            <a:endParaRPr lang="en-US"/>
          </a:p>
        </p:txBody>
      </p:sp>
    </p:spTree>
    <p:extLst>
      <p:ext uri="{BB962C8B-B14F-4D97-AF65-F5344CB8AC3E}">
        <p14:creationId xmlns:p14="http://schemas.microsoft.com/office/powerpoint/2010/main" val="3475403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A2FA9E-3BE2-40B5-9F0E-80CE0598C1F4}" type="datetimeFigureOut">
              <a:rPr lang="en-US" smtClean="0"/>
              <a:t>1/20/2023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6B6B8C-E6DD-4CC2-9B0D-EA22E9883F1A}" type="slidenum">
              <a:rPr lang="en-US" smtClean="0"/>
              <a:t>‹#›</a:t>
            </a:fld>
            <a:endParaRPr lang="en-US"/>
          </a:p>
        </p:txBody>
      </p:sp>
    </p:spTree>
    <p:extLst>
      <p:ext uri="{BB962C8B-B14F-4D97-AF65-F5344CB8AC3E}">
        <p14:creationId xmlns:p14="http://schemas.microsoft.com/office/powerpoint/2010/main" val="3998994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A2FA9E-3BE2-40B5-9F0E-80CE0598C1F4}" type="datetimeFigureOut">
              <a:rPr lang="en-US" smtClean="0"/>
              <a:t>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6B6B8C-E6DD-4CC2-9B0D-EA22E9883F1A}" type="slidenum">
              <a:rPr lang="en-US" smtClean="0"/>
              <a:t>‹#›</a:t>
            </a:fld>
            <a:endParaRPr lang="en-US"/>
          </a:p>
        </p:txBody>
      </p:sp>
    </p:spTree>
    <p:extLst>
      <p:ext uri="{BB962C8B-B14F-4D97-AF65-F5344CB8AC3E}">
        <p14:creationId xmlns:p14="http://schemas.microsoft.com/office/powerpoint/2010/main" val="3634932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A2FA9E-3BE2-40B5-9F0E-80CE0598C1F4}" type="datetimeFigureOut">
              <a:rPr lang="en-US" smtClean="0"/>
              <a:t>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6B6B8C-E6DD-4CC2-9B0D-EA22E9883F1A}" type="slidenum">
              <a:rPr lang="en-US" smtClean="0"/>
              <a:t>‹#›</a:t>
            </a:fld>
            <a:endParaRPr lang="en-US"/>
          </a:p>
        </p:txBody>
      </p:sp>
    </p:spTree>
    <p:extLst>
      <p:ext uri="{BB962C8B-B14F-4D97-AF65-F5344CB8AC3E}">
        <p14:creationId xmlns:p14="http://schemas.microsoft.com/office/powerpoint/2010/main" val="3381969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A2FA9E-3BE2-40B5-9F0E-80CE0598C1F4}" type="datetimeFigureOut">
              <a:rPr lang="en-US" smtClean="0"/>
              <a:t>1/20/2023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6B6B8C-E6DD-4CC2-9B0D-EA22E9883F1A}" type="slidenum">
              <a:rPr lang="en-US" smtClean="0"/>
              <a:t>‹#›</a:t>
            </a:fld>
            <a:endParaRPr lang="en-US"/>
          </a:p>
        </p:txBody>
      </p:sp>
    </p:spTree>
    <p:extLst>
      <p:ext uri="{BB962C8B-B14F-4D97-AF65-F5344CB8AC3E}">
        <p14:creationId xmlns:p14="http://schemas.microsoft.com/office/powerpoint/2010/main" val="7597028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SPANCO	</a:t>
            </a:r>
            <a:endParaRPr lang="en-US" dirty="0"/>
          </a:p>
        </p:txBody>
      </p:sp>
      <p:sp>
        <p:nvSpPr>
          <p:cNvPr id="3" name="Subtitle 2"/>
          <p:cNvSpPr>
            <a:spLocks noGrp="1"/>
          </p:cNvSpPr>
          <p:nvPr>
            <p:ph type="subTitle" idx="1"/>
          </p:nvPr>
        </p:nvSpPr>
        <p:spPr/>
        <p:txBody>
          <a:bodyPr/>
          <a:lstStyle/>
          <a:p>
            <a:r>
              <a:rPr lang="en-US" dirty="0" smtClean="0"/>
              <a:t>Prof: </a:t>
            </a:r>
            <a:r>
              <a:rPr lang="en-US" dirty="0" err="1" smtClean="0"/>
              <a:t>Sharlot</a:t>
            </a:r>
            <a:r>
              <a:rPr lang="en-US" dirty="0" smtClean="0"/>
              <a:t> </a:t>
            </a:r>
            <a:r>
              <a:rPr lang="en-US" dirty="0" err="1" smtClean="0"/>
              <a:t>Bency</a:t>
            </a:r>
            <a:endParaRPr lang="en-US" dirty="0"/>
          </a:p>
        </p:txBody>
      </p:sp>
    </p:spTree>
    <p:extLst>
      <p:ext uri="{BB962C8B-B14F-4D97-AF65-F5344CB8AC3E}">
        <p14:creationId xmlns:p14="http://schemas.microsoft.com/office/powerpoint/2010/main" val="1884089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How to make a Prospect List</a:t>
            </a:r>
            <a:endParaRPr lang="en-IN" dirty="0"/>
          </a:p>
        </p:txBody>
      </p:sp>
      <p:sp>
        <p:nvSpPr>
          <p:cNvPr id="3" name="Content Placeholder 2"/>
          <p:cNvSpPr>
            <a:spLocks noGrp="1"/>
          </p:cNvSpPr>
          <p:nvPr>
            <p:ph idx="1"/>
          </p:nvPr>
        </p:nvSpPr>
        <p:spPr/>
        <p:txBody>
          <a:bodyPr/>
          <a:lstStyle/>
          <a:p>
            <a:pPr marL="514350" indent="-514350">
              <a:buFont typeface="+mj-lt"/>
              <a:buAutoNum type="arabicPeriod"/>
            </a:pPr>
            <a:r>
              <a:rPr lang="en-IN" dirty="0" smtClean="0"/>
              <a:t>Include everyone in the list.</a:t>
            </a:r>
          </a:p>
          <a:p>
            <a:pPr marL="514350" indent="-514350">
              <a:buFont typeface="+mj-lt"/>
              <a:buAutoNum type="arabicPeriod"/>
            </a:pPr>
            <a:r>
              <a:rPr lang="en-IN" dirty="0" smtClean="0"/>
              <a:t>Make a list together with family members.</a:t>
            </a:r>
          </a:p>
          <a:p>
            <a:pPr marL="514350" indent="-514350">
              <a:buFont typeface="+mj-lt"/>
              <a:buAutoNum type="arabicPeriod"/>
            </a:pPr>
            <a:r>
              <a:rPr lang="en-IN" dirty="0" smtClean="0"/>
              <a:t>Make the list on a diary.</a:t>
            </a:r>
          </a:p>
          <a:p>
            <a:pPr marL="514350" indent="-514350">
              <a:buFont typeface="+mj-lt"/>
              <a:buAutoNum type="arabicPeriod"/>
            </a:pPr>
            <a:r>
              <a:rPr lang="en-IN" dirty="0" smtClean="0"/>
              <a:t>Don’t prejudge people when making a list.</a:t>
            </a:r>
          </a:p>
          <a:p>
            <a:pPr marL="514350" indent="-514350">
              <a:buFont typeface="+mj-lt"/>
              <a:buAutoNum type="arabicPeriod"/>
            </a:pPr>
            <a:r>
              <a:rPr lang="en-IN" dirty="0" smtClean="0"/>
              <a:t>Expand list by including referrals.</a:t>
            </a:r>
            <a:endParaRPr lang="en-IN" dirty="0"/>
          </a:p>
          <a:p>
            <a:pPr marL="514350" indent="-514350">
              <a:buFont typeface="+mj-lt"/>
              <a:buAutoNum type="arabicPeriod"/>
            </a:pPr>
            <a:r>
              <a:rPr lang="en-IN" dirty="0" smtClean="0"/>
              <a:t>Spend an hour of power daily.</a:t>
            </a:r>
          </a:p>
          <a:p>
            <a:endParaRPr lang="en-IN" dirty="0"/>
          </a:p>
        </p:txBody>
      </p:sp>
    </p:spTree>
    <p:extLst>
      <p:ext uri="{BB962C8B-B14F-4D97-AF65-F5344CB8AC3E}">
        <p14:creationId xmlns:p14="http://schemas.microsoft.com/office/powerpoint/2010/main" val="173263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12 Types of Prospects</a:t>
            </a:r>
            <a:endParaRPr lang="en-IN"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IN" dirty="0" smtClean="0"/>
              <a:t>Low Hanging Fruit</a:t>
            </a:r>
          </a:p>
          <a:p>
            <a:pPr marL="514350" indent="-514350">
              <a:buFont typeface="+mj-lt"/>
              <a:buAutoNum type="arabicPeriod"/>
            </a:pPr>
            <a:r>
              <a:rPr lang="en-IN" dirty="0" err="1" smtClean="0"/>
              <a:t>Tirekicker</a:t>
            </a:r>
            <a:endParaRPr lang="en-IN" dirty="0" smtClean="0"/>
          </a:p>
          <a:p>
            <a:pPr marL="514350" indent="-514350">
              <a:buFont typeface="+mj-lt"/>
              <a:buAutoNum type="arabicPeriod"/>
            </a:pPr>
            <a:r>
              <a:rPr lang="en-IN" dirty="0" err="1" smtClean="0"/>
              <a:t>Bluechip</a:t>
            </a:r>
            <a:r>
              <a:rPr lang="en-IN" dirty="0" smtClean="0"/>
              <a:t> Customer</a:t>
            </a:r>
          </a:p>
          <a:p>
            <a:pPr marL="514350" indent="-514350">
              <a:buFont typeface="+mj-lt"/>
              <a:buAutoNum type="arabicPeriod"/>
            </a:pPr>
            <a:r>
              <a:rPr lang="en-IN" dirty="0" smtClean="0"/>
              <a:t>Great White Whale</a:t>
            </a:r>
          </a:p>
          <a:p>
            <a:pPr marL="514350" indent="-514350">
              <a:buFont typeface="+mj-lt"/>
              <a:buAutoNum type="arabicPeriod"/>
            </a:pPr>
            <a:r>
              <a:rPr lang="en-IN" dirty="0" smtClean="0"/>
              <a:t>Bluebird</a:t>
            </a:r>
          </a:p>
          <a:p>
            <a:pPr marL="514350" indent="-514350">
              <a:buFont typeface="+mj-lt"/>
              <a:buAutoNum type="arabicPeriod"/>
            </a:pPr>
            <a:r>
              <a:rPr lang="en-IN" dirty="0" smtClean="0"/>
              <a:t>Shopper</a:t>
            </a:r>
          </a:p>
          <a:p>
            <a:pPr marL="514350" indent="-514350">
              <a:buFont typeface="+mj-lt"/>
              <a:buAutoNum type="arabicPeriod"/>
            </a:pPr>
            <a:r>
              <a:rPr lang="en-IN" dirty="0" smtClean="0"/>
              <a:t>Sitting Duck</a:t>
            </a:r>
          </a:p>
          <a:p>
            <a:pPr marL="514350" indent="-514350">
              <a:buFont typeface="+mj-lt"/>
              <a:buAutoNum type="arabicPeriod"/>
            </a:pPr>
            <a:r>
              <a:rPr lang="en-IN" dirty="0" smtClean="0"/>
              <a:t>Wanderer</a:t>
            </a:r>
          </a:p>
          <a:p>
            <a:pPr marL="514350" indent="-514350">
              <a:buFont typeface="+mj-lt"/>
              <a:buAutoNum type="arabicPeriod"/>
            </a:pPr>
            <a:r>
              <a:rPr lang="en-IN" dirty="0" smtClean="0"/>
              <a:t>Time sucker</a:t>
            </a:r>
          </a:p>
          <a:p>
            <a:pPr marL="514350" indent="-514350">
              <a:buFont typeface="+mj-lt"/>
              <a:buAutoNum type="arabicPeriod"/>
            </a:pPr>
            <a:r>
              <a:rPr lang="en-IN" dirty="0" smtClean="0"/>
              <a:t>Know it all</a:t>
            </a:r>
          </a:p>
          <a:p>
            <a:pPr marL="514350" indent="-514350">
              <a:buFont typeface="+mj-lt"/>
              <a:buAutoNum type="arabicPeriod"/>
            </a:pPr>
            <a:r>
              <a:rPr lang="en-IN" dirty="0" smtClean="0"/>
              <a:t>Staller</a:t>
            </a:r>
          </a:p>
          <a:p>
            <a:pPr marL="514350" indent="-514350">
              <a:buFont typeface="+mj-lt"/>
              <a:buAutoNum type="arabicPeriod"/>
            </a:pPr>
            <a:r>
              <a:rPr lang="en-IN" dirty="0" smtClean="0"/>
              <a:t>Low price seeker</a:t>
            </a:r>
            <a:endParaRPr lang="en-IN" dirty="0"/>
          </a:p>
        </p:txBody>
      </p:sp>
    </p:spTree>
    <p:extLst>
      <p:ext uri="{BB962C8B-B14F-4D97-AF65-F5344CB8AC3E}">
        <p14:creationId xmlns:p14="http://schemas.microsoft.com/office/powerpoint/2010/main" val="11082169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descr="Stage 3 : Approach&#10;“Meeting with qualified persons”&#10; "/>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37322" y="0"/>
            <a:ext cx="11264348" cy="66923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7952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Approach(Analysis, Evaluation and Qualification of the Requirements, Identification of the Solution)</a:t>
            </a:r>
            <a:endParaRPr lang="en-US" dirty="0"/>
          </a:p>
        </p:txBody>
      </p:sp>
      <p:sp>
        <p:nvSpPr>
          <p:cNvPr id="3" name="Content Placeholder 2"/>
          <p:cNvSpPr>
            <a:spLocks noGrp="1"/>
          </p:cNvSpPr>
          <p:nvPr>
            <p:ph idx="1"/>
          </p:nvPr>
        </p:nvSpPr>
        <p:spPr/>
        <p:txBody>
          <a:bodyPr/>
          <a:lstStyle/>
          <a:p>
            <a:endParaRPr lang="en-US" dirty="0" smtClean="0"/>
          </a:p>
          <a:p>
            <a:r>
              <a:rPr lang="en-US" dirty="0" smtClean="0"/>
              <a:t>During </a:t>
            </a:r>
            <a:r>
              <a:rPr lang="en-US" dirty="0"/>
              <a:t>this stage, you go on to meet the clients identified during the Prospecting stage. This meeting can happen either Virtually using phone &amp; video calls or Physically by meeting in person</a:t>
            </a:r>
            <a:r>
              <a:rPr lang="en-US" dirty="0" smtClean="0"/>
              <a:t>.</a:t>
            </a:r>
          </a:p>
          <a:p>
            <a:r>
              <a:rPr lang="en-US" dirty="0" smtClean="0"/>
              <a:t> </a:t>
            </a:r>
            <a:r>
              <a:rPr lang="en-US" dirty="0"/>
              <a:t>In this stage, the sales person tries to identify the client's requirements, </a:t>
            </a:r>
            <a:r>
              <a:rPr lang="en-US" dirty="0" err="1"/>
              <a:t>analyse</a:t>
            </a:r>
            <a:r>
              <a:rPr lang="en-US" dirty="0"/>
              <a:t> them, perform lead qualification and based on that, tries to present a solution from their  offerings. This happens over several days with multiple meetings each for Need Identification, Sales Presentations, </a:t>
            </a:r>
            <a:r>
              <a:rPr lang="en-US" dirty="0" err="1"/>
              <a:t>etc</a:t>
            </a:r>
            <a:endParaRPr lang="en-US" dirty="0"/>
          </a:p>
          <a:p>
            <a:endParaRPr lang="en-US" dirty="0"/>
          </a:p>
        </p:txBody>
      </p:sp>
    </p:spTree>
    <p:extLst>
      <p:ext uri="{BB962C8B-B14F-4D97-AF65-F5344CB8AC3E}">
        <p14:creationId xmlns:p14="http://schemas.microsoft.com/office/powerpoint/2010/main" val="23129691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6146" name="Picture 2" descr="Stage 4 : Negotiation&#10;“Mutual agreement on feature , Price etc”&#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8419"/>
            <a:ext cx="12085983" cy="67101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48983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4:Negotiate</a:t>
            </a:r>
            <a:endParaRPr lang="en-US" dirty="0"/>
          </a:p>
        </p:txBody>
      </p:sp>
      <p:sp>
        <p:nvSpPr>
          <p:cNvPr id="3" name="Content Placeholder 2"/>
          <p:cNvSpPr>
            <a:spLocks noGrp="1"/>
          </p:cNvSpPr>
          <p:nvPr>
            <p:ph idx="1"/>
          </p:nvPr>
        </p:nvSpPr>
        <p:spPr/>
        <p:txBody>
          <a:bodyPr>
            <a:normAutofit lnSpcReduction="10000"/>
          </a:bodyPr>
          <a:lstStyle/>
          <a:p>
            <a:r>
              <a:rPr lang="en-US" dirty="0"/>
              <a:t>This is one of the most crucial stage of the sales cycle since this can either make or break sales deal. This stage would decide whether the client would buy from you or not. This stage involves negotiation with the clients on the pricing aspect of the deal and its associated terms &amp; conditions. During this stage, you should demonstrate the value of your product to be more than what the customer is going to pay. This is usually done using many techniques like "Balance Sheet Comparison method" for comparing the pricing with respect to your competitor; "TCO" method, wherein you tend to explain the Total Cost of Ownership of your product over a given time period to the client and explain how it would benefit more than the cost he would pay at present.</a:t>
            </a:r>
          </a:p>
          <a:p>
            <a:endParaRPr lang="en-US" dirty="0"/>
          </a:p>
        </p:txBody>
      </p:sp>
    </p:spTree>
    <p:extLst>
      <p:ext uri="{BB962C8B-B14F-4D97-AF65-F5344CB8AC3E}">
        <p14:creationId xmlns:p14="http://schemas.microsoft.com/office/powerpoint/2010/main" val="12245822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7170" name="Picture 2" descr="Stage 5 : Close and Order&#10;“Receiving Agreement , promissory note or Payment and&#10;receiving orders”&#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870" y="0"/>
            <a:ext cx="11330608" cy="67586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33831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9357"/>
            <a:ext cx="10515600" cy="5527606"/>
          </a:xfrm>
        </p:spPr>
        <p:txBody>
          <a:bodyPr>
            <a:normAutofit fontScale="92500"/>
          </a:bodyPr>
          <a:lstStyle/>
          <a:p>
            <a:pPr marL="0" indent="0">
              <a:buNone/>
            </a:pPr>
            <a:r>
              <a:rPr lang="en-US" dirty="0" smtClean="0"/>
              <a:t>Stage 5:  Close &amp; Order(</a:t>
            </a:r>
            <a:r>
              <a:rPr lang="en-US" dirty="0" err="1" smtClean="0"/>
              <a:t>Finalising</a:t>
            </a:r>
            <a:r>
              <a:rPr lang="en-US" dirty="0" smtClean="0"/>
              <a:t> the order&amp; account follow up)</a:t>
            </a:r>
          </a:p>
          <a:p>
            <a:pPr marL="0" indent="0">
              <a:buNone/>
            </a:pPr>
            <a:endParaRPr lang="en-US" dirty="0" smtClean="0"/>
          </a:p>
          <a:p>
            <a:r>
              <a:rPr lang="en-US" dirty="0" smtClean="0"/>
              <a:t>At the closing  </a:t>
            </a:r>
            <a:r>
              <a:rPr lang="en-US" dirty="0"/>
              <a:t>point of sales cycle, the Client would agree to the terms &amp; conditions of the deal or contract. The Deal would be considered to be "Close", when the customer would sign on the contract and would complete all the necessary formalities for issuing a purchase order to you</a:t>
            </a:r>
            <a:r>
              <a:rPr lang="en-US" dirty="0" smtClean="0"/>
              <a:t>.</a:t>
            </a:r>
          </a:p>
          <a:p>
            <a:pPr marL="0" indent="0" fontAlgn="base">
              <a:buNone/>
            </a:pPr>
            <a:endParaRPr lang="en-US" dirty="0"/>
          </a:p>
          <a:p>
            <a:pPr fontAlgn="base"/>
            <a:r>
              <a:rPr lang="en-US" dirty="0" smtClean="0"/>
              <a:t>Order </a:t>
            </a:r>
            <a:r>
              <a:rPr lang="en-US" dirty="0"/>
              <a:t>is the last stage of the sales cycle, wherein the Client would issue the purchase order and Order fulfilment is done. Once a Purchase Order (PO) is issued, the salesperson has to hand over the PO to the concerned Operations Department or Fulfilment or Delivery Team which would carry it forward. The client's responsibility is transferred to the Delivery Team. This marks the end of the sales cycle for that particular deal.</a:t>
            </a:r>
          </a:p>
          <a:p>
            <a:endParaRPr lang="en-US" dirty="0"/>
          </a:p>
          <a:p>
            <a:endParaRPr lang="en-US" dirty="0"/>
          </a:p>
        </p:txBody>
      </p:sp>
    </p:spTree>
    <p:extLst>
      <p:ext uri="{BB962C8B-B14F-4D97-AF65-F5344CB8AC3E}">
        <p14:creationId xmlns:p14="http://schemas.microsoft.com/office/powerpoint/2010/main" val="3546734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Image result for activities related to spanco metho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503583"/>
            <a:ext cx="10535478" cy="5673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1413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What is SPANCO MODEL :&#10;5 STAGES OF A SALES CYCLE FOR SUCCESSFUL&#10;SELLING&#1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052" y="0"/>
            <a:ext cx="1103574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44932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Lead Generation&#10;Lead Generation is the action or process of identifying and&#10;cultivating potential customers and initiatio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22852" y="0"/>
            <a:ext cx="10730947" cy="67188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507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194" name="Picture 2" descr="Other Techniques for Lead Generation&#10;Relationship marketing&#10;Complementary partner referrals&#10;Internet marketing and sea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7564" y="159026"/>
            <a:ext cx="11198087" cy="65068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3961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6" name="Picture 4" descr="Stage 1 : Suspect&#10;“Your Target Market”&#10; "/>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2278" y="145774"/>
            <a:ext cx="11463131" cy="6546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4496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5E5E5E"/>
                </a:solidFill>
                <a:latin typeface="Times New Roman" panose="02020603050405020304" pitchFamily="18" charset="0"/>
                <a:ea typeface="Times New Roman" panose="02020603050405020304" pitchFamily="18" charset="0"/>
                <a:cs typeface="Times New Roman" panose="02020603050405020304" pitchFamily="18" charset="0"/>
              </a:rPr>
              <a:t> SUSPECT(Definition of the target)</a:t>
            </a:r>
            <a:endParaRPr lang="en-US" sz="4000"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980661" y="2344088"/>
            <a:ext cx="10548730" cy="2693045"/>
          </a:xfrm>
          <a:prstGeom prst="rect">
            <a:avLst/>
          </a:prstGeom>
        </p:spPr>
        <p:txBody>
          <a:bodyPr wrap="square">
            <a:spAutoFit/>
          </a:bodyPr>
          <a:lstStyle/>
          <a:p>
            <a:pPr algn="just" fontAlgn="base"/>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fontAlgn="base"/>
            <a:r>
              <a:rPr lang="en-US" dirty="0">
                <a:solidFill>
                  <a:srgbClr val="5E5E5E"/>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gn="just" fontAlgn="base"/>
            <a:r>
              <a:rPr lang="en-US" sz="2400" dirty="0">
                <a:solidFill>
                  <a:srgbClr val="5E5E5E"/>
                </a:solidFill>
                <a:latin typeface="Times New Roman" panose="02020603050405020304" pitchFamily="18" charset="0"/>
                <a:ea typeface="Times New Roman" panose="02020603050405020304" pitchFamily="18" charset="0"/>
                <a:cs typeface="Times New Roman" panose="02020603050405020304" pitchFamily="18" charset="0"/>
              </a:rPr>
              <a:t>In this stage, a list of leads are </a:t>
            </a:r>
            <a:r>
              <a:rPr lang="en-US" sz="2400" dirty="0" smtClean="0">
                <a:solidFill>
                  <a:srgbClr val="5E5E5E"/>
                </a:solidFill>
                <a:latin typeface="Times New Roman" panose="02020603050405020304" pitchFamily="18" charset="0"/>
                <a:ea typeface="Times New Roman" panose="02020603050405020304" pitchFamily="18" charset="0"/>
                <a:cs typeface="Times New Roman" panose="02020603050405020304" pitchFamily="18" charset="0"/>
              </a:rPr>
              <a:t>identified </a:t>
            </a:r>
            <a:r>
              <a:rPr lang="en-US" sz="2400" dirty="0">
                <a:solidFill>
                  <a:srgbClr val="5E5E5E"/>
                </a:solidFill>
                <a:latin typeface="Times New Roman" panose="02020603050405020304" pitchFamily="18" charset="0"/>
                <a:ea typeface="Times New Roman" panose="02020603050405020304" pitchFamily="18" charset="0"/>
                <a:cs typeface="Times New Roman" panose="02020603050405020304" pitchFamily="18" charset="0"/>
              </a:rPr>
              <a:t>who are suspected to be potential customers. But at this stage of Sales Cycle, it is not confirmed whether they are interested to buy the product offered by the Salesperson or not. It is just a list of leads which has been gathered from multiple sources like Directories, Mail Opt-in lists, Networking platforms, Referrals, </a:t>
            </a:r>
            <a:r>
              <a:rPr lang="en-US" sz="2400" dirty="0" err="1">
                <a:solidFill>
                  <a:srgbClr val="5E5E5E"/>
                </a:solidFill>
                <a:latin typeface="Times New Roman" panose="02020603050405020304" pitchFamily="18" charset="0"/>
                <a:ea typeface="Times New Roman" panose="02020603050405020304" pitchFamily="18" charset="0"/>
                <a:cs typeface="Times New Roman" panose="02020603050405020304" pitchFamily="18" charset="0"/>
              </a:rPr>
              <a:t>etc</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gn="just" fontAlgn="base">
              <a:lnSpc>
                <a:spcPts val="1800"/>
              </a:lnSpc>
            </a:pPr>
            <a:r>
              <a:rPr lang="en-US" dirty="0">
                <a:solidFill>
                  <a:srgbClr val="5E5E5E"/>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20644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descr="Stage 2 : Prospect&#10;“Qualified persons”&#10; "/>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7078" y="0"/>
            <a:ext cx="11860696" cy="66923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46874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2 :Prospect(Identification of the lead)</a:t>
            </a:r>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887023" y="2159422"/>
            <a:ext cx="10244565" cy="2262158"/>
          </a:xfrm>
          <a:prstGeom prst="rect">
            <a:avLst/>
          </a:prstGeom>
        </p:spPr>
        <p:txBody>
          <a:bodyPr wrap="square">
            <a:spAutoFit/>
          </a:bodyPr>
          <a:lstStyle/>
          <a:p>
            <a:pPr algn="just" fontAlgn="base">
              <a:lnSpc>
                <a:spcPts val="1800"/>
              </a:lnSpc>
            </a:pPr>
            <a:r>
              <a:rPr lang="en-US" dirty="0">
                <a:solidFill>
                  <a:srgbClr val="5E5E5E"/>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dirty="0">
                <a:solidFill>
                  <a:srgbClr val="5E5E5E"/>
                </a:solidFill>
                <a:latin typeface="Times New Roman" panose="02020603050405020304" pitchFamily="18" charset="0"/>
                <a:ea typeface="Times New Roman" panose="02020603050405020304" pitchFamily="18" charset="0"/>
              </a:rPr>
              <a:t>During this stage, a few prospects are identified out of the huge list of Suspects. These prospects are the potential customers who express their interest during the previous Suspecting stage. For. E.g. Consider that you are selling </a:t>
            </a:r>
            <a:r>
              <a:rPr lang="en-US" dirty="0" err="1">
                <a:solidFill>
                  <a:srgbClr val="5E5E5E"/>
                </a:solidFill>
                <a:latin typeface="Times New Roman" panose="02020603050405020304" pitchFamily="18" charset="0"/>
                <a:ea typeface="Times New Roman" panose="02020603050405020304" pitchFamily="18" charset="0"/>
              </a:rPr>
              <a:t>Softwares</a:t>
            </a:r>
            <a:r>
              <a:rPr lang="en-US" dirty="0">
                <a:solidFill>
                  <a:srgbClr val="5E5E5E"/>
                </a:solidFill>
                <a:latin typeface="Times New Roman" panose="02020603050405020304" pitchFamily="18" charset="0"/>
                <a:ea typeface="Times New Roman" panose="02020603050405020304" pitchFamily="18" charset="0"/>
              </a:rPr>
              <a:t> to a B2B firm. You have been cold calling every lead you had during Suspecting Stage. Let us suppose, out of 100 calls made, 20 leads were found to be interested and would like to meet further. Then those 20 leads are said to be your </a:t>
            </a:r>
            <a:r>
              <a:rPr lang="en-US" dirty="0" smtClean="0">
                <a:solidFill>
                  <a:srgbClr val="5E5E5E"/>
                </a:solidFill>
                <a:latin typeface="Times New Roman" panose="02020603050405020304" pitchFamily="18" charset="0"/>
                <a:ea typeface="Times New Roman" panose="02020603050405020304" pitchFamily="18" charset="0"/>
              </a:rPr>
              <a:t>Prospects</a:t>
            </a:r>
          </a:p>
          <a:p>
            <a:endParaRPr lang="en-US" dirty="0" smtClean="0">
              <a:solidFill>
                <a:srgbClr val="5E5E5E"/>
              </a:solidFill>
              <a:latin typeface="Times New Roman" panose="02020603050405020304" pitchFamily="18" charset="0"/>
            </a:endParaRPr>
          </a:p>
          <a:p>
            <a:endParaRPr lang="en-US" dirty="0">
              <a:solidFill>
                <a:srgbClr val="5E5E5E"/>
              </a:solidFill>
              <a:latin typeface="Times New Roman" panose="02020603050405020304" pitchFamily="18" charset="0"/>
            </a:endParaRPr>
          </a:p>
        </p:txBody>
      </p:sp>
    </p:spTree>
    <p:extLst>
      <p:ext uri="{BB962C8B-B14F-4D97-AF65-F5344CB8AC3E}">
        <p14:creationId xmlns:p14="http://schemas.microsoft.com/office/powerpoint/2010/main" val="1291628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Four Essential Conditions for a Prospect</a:t>
            </a:r>
            <a:endParaRPr lang="en-IN" dirty="0"/>
          </a:p>
        </p:txBody>
      </p:sp>
      <p:sp>
        <p:nvSpPr>
          <p:cNvPr id="3" name="Content Placeholder 2"/>
          <p:cNvSpPr>
            <a:spLocks noGrp="1"/>
          </p:cNvSpPr>
          <p:nvPr>
            <p:ph idx="1"/>
          </p:nvPr>
        </p:nvSpPr>
        <p:spPr/>
        <p:txBody>
          <a:bodyPr/>
          <a:lstStyle/>
          <a:p>
            <a:r>
              <a:rPr lang="en-IN" dirty="0" smtClean="0"/>
              <a:t>Need</a:t>
            </a:r>
          </a:p>
          <a:p>
            <a:r>
              <a:rPr lang="en-IN" dirty="0" smtClean="0"/>
              <a:t>Time</a:t>
            </a:r>
          </a:p>
          <a:p>
            <a:r>
              <a:rPr lang="en-IN" dirty="0" smtClean="0"/>
              <a:t>Budget</a:t>
            </a:r>
          </a:p>
          <a:p>
            <a:r>
              <a:rPr lang="en-IN" dirty="0" smtClean="0"/>
              <a:t>Authority</a:t>
            </a:r>
            <a:endParaRPr lang="en-IN" dirty="0"/>
          </a:p>
        </p:txBody>
      </p:sp>
    </p:spTree>
    <p:extLst>
      <p:ext uri="{BB962C8B-B14F-4D97-AF65-F5344CB8AC3E}">
        <p14:creationId xmlns:p14="http://schemas.microsoft.com/office/powerpoint/2010/main" val="652740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299</TotalTime>
  <Words>701</Words>
  <Application>Microsoft Office PowerPoint</Application>
  <PresentationFormat>Widescreen</PresentationFormat>
  <Paragraphs>71</Paragraphs>
  <Slides>18</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SPANCO </vt:lpstr>
      <vt:lpstr>PowerPoint Presentation</vt:lpstr>
      <vt:lpstr>PowerPoint Presentation</vt:lpstr>
      <vt:lpstr>PowerPoint Presentation</vt:lpstr>
      <vt:lpstr>PowerPoint Presentation</vt:lpstr>
      <vt:lpstr> SUSPECT(Definition of the target)</vt:lpstr>
      <vt:lpstr>PowerPoint Presentation</vt:lpstr>
      <vt:lpstr>Stage 2 :Prospect(Identification of the lead)</vt:lpstr>
      <vt:lpstr>Four Essential Conditions for a Prospect</vt:lpstr>
      <vt:lpstr>How to make a Prospect List</vt:lpstr>
      <vt:lpstr>12 Types of Prospects</vt:lpstr>
      <vt:lpstr>PowerPoint Presentation</vt:lpstr>
      <vt:lpstr>Approach(Analysis, Evaluation and Qualification of the Requirements, Identification of the Solution)</vt:lpstr>
      <vt:lpstr>PowerPoint Presentation</vt:lpstr>
      <vt:lpstr>Stage 4:Negotiate</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SPANCO </dc:title>
  <dc:creator>concertoNBP</dc:creator>
  <cp:lastModifiedBy>Microsoft account</cp:lastModifiedBy>
  <cp:revision>25</cp:revision>
  <dcterms:created xsi:type="dcterms:W3CDTF">2020-01-30T17:04:46Z</dcterms:created>
  <dcterms:modified xsi:type="dcterms:W3CDTF">2023-01-20T01:01:32Z</dcterms:modified>
</cp:coreProperties>
</file>