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certoNBP" initials="c" lastIdx="2" clrIdx="0">
    <p:extLst>
      <p:ext uri="{19B8F6BF-5375-455C-9EA6-DF929625EA0E}">
        <p15:presenceInfo xmlns:p15="http://schemas.microsoft.com/office/powerpoint/2012/main" userId="concertoNB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533" autoAdjust="0"/>
  </p:normalViewPr>
  <p:slideViewPr>
    <p:cSldViewPr snapToGrid="0">
      <p:cViewPr varScale="1">
        <p:scale>
          <a:sx n="72" d="100"/>
          <a:sy n="72" d="100"/>
        </p:scale>
        <p:origin x="534" y="54"/>
      </p:cViewPr>
      <p:guideLst/>
    </p:cSldViewPr>
  </p:slideViewPr>
  <p:outlineViewPr>
    <p:cViewPr>
      <p:scale>
        <a:sx n="33" d="100"/>
        <a:sy n="33" d="100"/>
      </p:scale>
      <p:origin x="0" y="-6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7T23:30:35.549" idx="2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7T23:29:42.224" idx="1">
    <p:pos x="10" y="10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53DEC-2A32-4890-B788-A333532D6178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F0D89-96A5-4512-AF3A-7AAFF72C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86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F0D89-96A5-4512-AF3A-7AAFF72CCC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72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ENING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main objective at this stage is to develop a rapport with the prospect.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we meet someone for the first time we will have some inhibition and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willnot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talk freely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Proper opening of the sales call will result in the prospect feeling comfortable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intalking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us.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not proceed further talking about the product unless you are sure that the prospect is comfortable in talking to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youTo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open the call properly just follow the following steps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Wish them and introduce yourself 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a small conversation (commonly known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people,their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business,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weatheretc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Complement them if possible (for ex for meeting you in time to avail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somespecial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offer or for his beautiful office etc..)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●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Thank and accept and have coffee, tea or water if offered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F0D89-96A5-4512-AF3A-7AAFF72CCC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84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8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7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6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91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93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25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9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6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4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BC86CB8-AF45-4B19-89FE-9D23B5B6B400}" type="datetimeFigureOut">
              <a:rPr lang="en-US" smtClean="0"/>
              <a:t>22-Feb-20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3458C8D-91CB-49CB-A6DE-55E50531A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1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ODPEC-</a:t>
            </a:r>
            <a:r>
              <a:rPr lang="en-US" dirty="0" err="1" smtClean="0"/>
              <a:t>Seling</a:t>
            </a:r>
            <a:r>
              <a:rPr lang="en-US" dirty="0" smtClean="0"/>
              <a:t> Process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					</a:t>
            </a:r>
            <a:r>
              <a:rPr lang="en-US" dirty="0" err="1" smtClean="0"/>
              <a:t>Prof:Sharlot</a:t>
            </a:r>
            <a:r>
              <a:rPr lang="en-US" dirty="0" smtClean="0"/>
              <a:t> </a:t>
            </a:r>
            <a:r>
              <a:rPr lang="en-US" dirty="0" err="1" smtClean="0"/>
              <a:t>Bency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/>
              <a:t>ACTual</a:t>
            </a:r>
            <a:r>
              <a:rPr lang="en-US" u="sng" dirty="0" smtClean="0"/>
              <a:t> Selling-ODPEC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 smtClean="0"/>
              <a:t>ODPEC-</a:t>
            </a:r>
          </a:p>
          <a:p>
            <a:pPr marL="0" indent="0">
              <a:buNone/>
            </a:pPr>
            <a:endParaRPr lang="en-US" sz="2800" b="1" u="sng" dirty="0" smtClean="0"/>
          </a:p>
          <a:p>
            <a:pPr marL="0" indent="0">
              <a:buNone/>
            </a:pPr>
            <a:r>
              <a:rPr lang="en-US" sz="2800" b="1" u="sng" dirty="0" smtClean="0"/>
              <a:t>Opening of a Sale</a:t>
            </a:r>
          </a:p>
          <a:p>
            <a:pPr marL="0" indent="0">
              <a:buNone/>
            </a:pPr>
            <a:r>
              <a:rPr lang="en-US" sz="2800" b="1" u="sng" dirty="0" smtClean="0"/>
              <a:t>Developing the hidden needs</a:t>
            </a:r>
          </a:p>
          <a:p>
            <a:pPr marL="0" indent="0">
              <a:buNone/>
            </a:pPr>
            <a:r>
              <a:rPr lang="en-US" sz="2800" b="1" u="sng" dirty="0" smtClean="0"/>
              <a:t>Proposing the Solutions</a:t>
            </a:r>
          </a:p>
          <a:p>
            <a:pPr marL="0" indent="0">
              <a:buNone/>
            </a:pPr>
            <a:r>
              <a:rPr lang="en-US" sz="2800" b="1" u="sng" dirty="0" smtClean="0"/>
              <a:t>Eliminating the doubts </a:t>
            </a:r>
          </a:p>
          <a:p>
            <a:pPr marL="0" indent="0">
              <a:buNone/>
            </a:pPr>
            <a:r>
              <a:rPr lang="en-US" sz="2800" b="1" u="sng" dirty="0" smtClean="0"/>
              <a:t>Closing the Sale</a:t>
            </a:r>
          </a:p>
          <a:p>
            <a:pPr marL="0" indent="0">
              <a:buNone/>
            </a:pPr>
            <a:endParaRPr lang="en-US" sz="2800" b="1" u="sng" dirty="0" smtClean="0"/>
          </a:p>
          <a:p>
            <a:pPr marL="0" indent="0">
              <a:buNone/>
            </a:pPr>
            <a:endParaRPr lang="en-US" sz="2800" b="1" u="sng" dirty="0"/>
          </a:p>
          <a:p>
            <a:pPr marL="0" indent="0">
              <a:buNone/>
            </a:pPr>
            <a:endParaRPr lang="en-US" sz="2800" b="1" u="sng" dirty="0" smtClean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2429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 smtClean="0"/>
              <a:t>ODPEC-O-</a:t>
            </a:r>
            <a:r>
              <a:rPr lang="en-US" sz="8000" b="1" u="sng" dirty="0"/>
              <a:t> Opening a Sale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/>
          </a:p>
        </p:txBody>
      </p:sp>
      <p:sp>
        <p:nvSpPr>
          <p:cNvPr id="4" name="Rectangle 3"/>
          <p:cNvSpPr/>
          <p:nvPr/>
        </p:nvSpPr>
        <p:spPr>
          <a:xfrm>
            <a:off x="914400" y="2274838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b="1" u="sng" dirty="0"/>
          </a:p>
          <a:p>
            <a:r>
              <a:rPr lang="en-US" sz="3200" dirty="0"/>
              <a:t>Four Guidelines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Introduce yourself and your organization.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State the purpose of your visit.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Introduce your product or service.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Above all make a good first impression through your appearance and conduct.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00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Objective of Opening a Sale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Make your client comfortable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Attempt to create an interest in your company.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Build a rapport.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743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ODPEC-D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Developing the Hidden Needs</a:t>
            </a:r>
          </a:p>
          <a:p>
            <a:pPr marL="0" indent="0">
              <a:buNone/>
            </a:pPr>
            <a:r>
              <a:rPr lang="en-US" sz="2400" dirty="0" smtClean="0"/>
              <a:t>How </a:t>
            </a:r>
            <a:r>
              <a:rPr lang="en-US" sz="2400" dirty="0"/>
              <a:t>will you identify the customers </a:t>
            </a:r>
            <a:r>
              <a:rPr lang="en-US" sz="2400" dirty="0" err="1"/>
              <a:t>needs?Customers</a:t>
            </a:r>
            <a:r>
              <a:rPr lang="en-US" sz="2400" dirty="0"/>
              <a:t> needs can be identified only by probing (asking questions).There are two types of probes</a:t>
            </a:r>
          </a:p>
          <a:p>
            <a:pPr marL="0" indent="0">
              <a:buNone/>
            </a:pPr>
            <a:r>
              <a:rPr lang="en-US" sz="2400" dirty="0" smtClean="0"/>
              <a:t>●Closed </a:t>
            </a:r>
            <a:r>
              <a:rPr lang="en-US" sz="2400" dirty="0"/>
              <a:t>probes or closed ended questions</a:t>
            </a:r>
          </a:p>
          <a:p>
            <a:pPr marL="0" indent="0">
              <a:buNone/>
            </a:pPr>
            <a:r>
              <a:rPr lang="en-US" sz="2400" dirty="0" smtClean="0"/>
              <a:t>●Open </a:t>
            </a:r>
            <a:r>
              <a:rPr lang="en-US" sz="2400" dirty="0"/>
              <a:t>probes or open ended questions</a:t>
            </a:r>
          </a:p>
          <a:p>
            <a:pPr marL="0" indent="0">
              <a:buNone/>
            </a:pPr>
            <a:endParaRPr lang="en-US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4491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848" y="0"/>
            <a:ext cx="10058400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CLOSED PROBES</a:t>
            </a:r>
            <a:endParaRPr lang="en-US" dirty="0"/>
          </a:p>
          <a:p>
            <a:r>
              <a:rPr lang="en-US" dirty="0"/>
              <a:t>Closed probes are particular type of questions where the person answering them </a:t>
            </a:r>
            <a:r>
              <a:rPr lang="en-US" dirty="0" smtClean="0"/>
              <a:t>will give </a:t>
            </a:r>
            <a:r>
              <a:rPr lang="en-US" dirty="0"/>
              <a:t>a definitive reply like Yes or </a:t>
            </a:r>
            <a:r>
              <a:rPr lang="en-US" dirty="0" smtClean="0"/>
              <a:t>No.  </a:t>
            </a:r>
            <a:r>
              <a:rPr lang="en-US" dirty="0" err="1" smtClean="0"/>
              <a:t>Eg</a:t>
            </a:r>
            <a:r>
              <a:rPr lang="en-US" dirty="0" smtClean="0"/>
              <a:t>: Did </a:t>
            </a:r>
            <a:r>
              <a:rPr lang="en-US" dirty="0"/>
              <a:t>you have your lunch?</a:t>
            </a:r>
          </a:p>
          <a:p>
            <a:pPr marL="0" indent="0">
              <a:buNone/>
            </a:pPr>
            <a:r>
              <a:rPr lang="en-US" b="1" dirty="0"/>
              <a:t>OPEN PROBES</a:t>
            </a:r>
            <a:endParaRPr lang="en-US" dirty="0"/>
          </a:p>
          <a:p>
            <a:r>
              <a:rPr lang="en-US" dirty="0"/>
              <a:t>Open probes are particular type of questions where the person answering them will </a:t>
            </a:r>
            <a:r>
              <a:rPr lang="en-US" dirty="0" smtClean="0"/>
              <a:t>have to </a:t>
            </a:r>
            <a:r>
              <a:rPr lang="en-US" dirty="0"/>
              <a:t>volunteer more </a:t>
            </a:r>
            <a:r>
              <a:rPr lang="en-US" dirty="0" smtClean="0"/>
              <a:t>information.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u="sng" dirty="0"/>
              <a:t>TYPES OF </a:t>
            </a:r>
            <a:r>
              <a:rPr lang="en-US" b="1" u="sng" dirty="0" smtClean="0"/>
              <a:t>NEEDS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Needs are of two types Obvious and Hidden need.</a:t>
            </a:r>
          </a:p>
          <a:p>
            <a:r>
              <a:rPr lang="en-US" b="1" dirty="0"/>
              <a:t>OBVIOUS NEEDS: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Needs which the prospect himself is aware of is called obvious </a:t>
            </a:r>
            <a:r>
              <a:rPr lang="en-US" dirty="0" smtClean="0"/>
              <a:t>need. </a:t>
            </a:r>
            <a:r>
              <a:rPr lang="en-US" dirty="0" err="1" smtClean="0"/>
              <a:t>Eg</a:t>
            </a:r>
            <a:r>
              <a:rPr lang="en-US" dirty="0" smtClean="0"/>
              <a:t> Financial Instruments that save tax.</a:t>
            </a:r>
            <a:endParaRPr lang="en-US" dirty="0"/>
          </a:p>
          <a:p>
            <a:r>
              <a:rPr lang="en-US" b="1" dirty="0"/>
              <a:t>HIDDEN NEEDS: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Needs which are already existing but the prospect is not aware of or would not </a:t>
            </a:r>
            <a:r>
              <a:rPr lang="en-US" dirty="0" smtClean="0"/>
              <a:t>have thought </a:t>
            </a:r>
            <a:r>
              <a:rPr lang="en-US" dirty="0"/>
              <a:t>about them are called Hidden </a:t>
            </a:r>
            <a:r>
              <a:rPr lang="en-US" dirty="0" err="1" smtClean="0"/>
              <a:t>Needs.Eg</a:t>
            </a:r>
            <a:r>
              <a:rPr lang="en-US" dirty="0" smtClean="0"/>
              <a:t>-Financial Instruments that helps plan retirement  for businessmen.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50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ODPEC-P-</a:t>
            </a:r>
            <a:r>
              <a:rPr lang="en-US" sz="4000" u="sng" dirty="0" smtClean="0"/>
              <a:t>Presenting and Proposing the Solutions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Summarise</a:t>
            </a:r>
            <a:r>
              <a:rPr lang="en-US" dirty="0" smtClean="0"/>
              <a:t> the buyers need.</a:t>
            </a:r>
          </a:p>
          <a:p>
            <a:r>
              <a:rPr lang="en-US" dirty="0" smtClean="0"/>
              <a:t>BAF your product(</a:t>
            </a:r>
            <a:r>
              <a:rPr lang="en-US" dirty="0"/>
              <a:t>B</a:t>
            </a:r>
            <a:r>
              <a:rPr lang="en-US" dirty="0" smtClean="0"/>
              <a:t>enefit, Advantages and Features) to suggest your product as a solution to the buyers need.</a:t>
            </a:r>
          </a:p>
          <a:p>
            <a:r>
              <a:rPr lang="en-US" dirty="0"/>
              <a:t>Prove value when you come to a particular feature which will satisfy </a:t>
            </a:r>
            <a:r>
              <a:rPr lang="en-US" dirty="0" smtClean="0"/>
              <a:t>the identified </a:t>
            </a:r>
            <a:r>
              <a:rPr lang="en-US" dirty="0"/>
              <a:t>need of the customer and highlight it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Keep adding values by explaining the benefits of the features of your </a:t>
            </a:r>
            <a:r>
              <a:rPr lang="en-US" dirty="0" smtClean="0"/>
              <a:t>product which </a:t>
            </a:r>
            <a:r>
              <a:rPr lang="en-US" dirty="0"/>
              <a:t>might not directly satisfy his </a:t>
            </a:r>
            <a:r>
              <a:rPr lang="en-US" dirty="0" smtClean="0"/>
              <a:t>needs.</a:t>
            </a:r>
          </a:p>
          <a:p>
            <a:r>
              <a:rPr lang="en-US" dirty="0" smtClean="0"/>
              <a:t>Always </a:t>
            </a:r>
            <a:r>
              <a:rPr lang="en-US" dirty="0"/>
              <a:t>explain the benefits for each and every feature as benefit in terms </a:t>
            </a:r>
            <a:r>
              <a:rPr lang="en-US" dirty="0" smtClean="0"/>
              <a:t>of money, time </a:t>
            </a:r>
            <a:r>
              <a:rPr lang="en-US" dirty="0"/>
              <a:t>and experience and emotional </a:t>
            </a:r>
            <a:r>
              <a:rPr lang="en-US" dirty="0" smtClean="0"/>
              <a:t>values.</a:t>
            </a:r>
          </a:p>
          <a:p>
            <a:r>
              <a:rPr lang="en-US" dirty="0"/>
              <a:t>Pause at various stages to test the understanding of the customer and clarify </a:t>
            </a:r>
            <a:r>
              <a:rPr lang="en-US" dirty="0" smtClean="0"/>
              <a:t>his doubts </a:t>
            </a:r>
            <a:r>
              <a:rPr lang="en-US" dirty="0"/>
              <a:t>if any before proceeding </a:t>
            </a:r>
            <a:r>
              <a:rPr lang="en-US" dirty="0" smtClean="0"/>
              <a:t>further.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82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216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ODPEC-E-  </a:t>
            </a:r>
            <a:r>
              <a:rPr lang="en-US" sz="4400" dirty="0" smtClean="0"/>
              <a:t>Elimination of Doubts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06286"/>
            <a:ext cx="10058400" cy="53448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Handling Objections</a:t>
            </a:r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Objections are nothing but buying symbols.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gives us an opportunity to close the sale by using the trial closing </a:t>
            </a:r>
            <a:r>
              <a:rPr lang="en-US" dirty="0" smtClean="0"/>
              <a:t>method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customer is raising the objection because he is interested in your offer and </a:t>
            </a:r>
            <a:r>
              <a:rPr lang="en-US" dirty="0" smtClean="0"/>
              <a:t>he has </a:t>
            </a:r>
            <a:r>
              <a:rPr lang="en-US" dirty="0"/>
              <a:t>a doubt which manifests itself as an objection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you clarify the doubt to his satisfaction he will defensibly buy the product </a:t>
            </a:r>
            <a:r>
              <a:rPr lang="en-US" dirty="0" smtClean="0"/>
              <a:t>or service </a:t>
            </a:r>
            <a:r>
              <a:rPr lang="en-US" dirty="0"/>
              <a:t>you offer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Handling objections is a very delicate process and it involves human </a:t>
            </a:r>
            <a:r>
              <a:rPr lang="en-US" dirty="0" smtClean="0"/>
              <a:t>phycology.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Even if your clarification is correct but if you don't express it in the right way </a:t>
            </a:r>
            <a:r>
              <a:rPr lang="en-US" dirty="0" smtClean="0"/>
              <a:t>the customer </a:t>
            </a:r>
            <a:r>
              <a:rPr lang="en-US" dirty="0"/>
              <a:t>will not accept it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Even a slightest error could result in hurting the customers ego and will lead to </a:t>
            </a:r>
            <a:r>
              <a:rPr lang="en-US" dirty="0" smtClean="0"/>
              <a:t>argument.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Always remember you can never win an argument with any customer in </a:t>
            </a:r>
            <a:r>
              <a:rPr lang="en-US" dirty="0" smtClean="0"/>
              <a:t>this world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8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Handling Objections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Rule 1:Never hurt the prospects ego.</a:t>
            </a:r>
          </a:p>
          <a:p>
            <a:r>
              <a:rPr lang="en-US" sz="2800" dirty="0" smtClean="0"/>
              <a:t>Rule no 2:make the customer </a:t>
            </a:r>
            <a:r>
              <a:rPr lang="en-US" sz="2800" dirty="0" err="1" smtClean="0"/>
              <a:t>realise</a:t>
            </a:r>
            <a:r>
              <a:rPr lang="en-US" sz="2800" dirty="0" smtClean="0"/>
              <a:t> that you are a good listener.</a:t>
            </a:r>
          </a:p>
          <a:p>
            <a:r>
              <a:rPr lang="en-US" sz="2800" dirty="0" smtClean="0"/>
              <a:t>Rule no 3:Use the Trial Closing technique to get a commitment to sale before handling his objection.</a:t>
            </a:r>
          </a:p>
          <a:p>
            <a:r>
              <a:rPr lang="en-US" sz="2800" dirty="0" smtClean="0"/>
              <a:t>Rule No 4-Make the </a:t>
            </a:r>
            <a:r>
              <a:rPr lang="en-US" sz="2800" dirty="0" err="1" smtClean="0"/>
              <a:t>realise</a:t>
            </a:r>
            <a:r>
              <a:rPr lang="en-US" sz="2800" dirty="0" smtClean="0"/>
              <a:t> that you are on his side and not an opponent.</a:t>
            </a:r>
          </a:p>
          <a:p>
            <a:r>
              <a:rPr lang="en-US" sz="2800" dirty="0" smtClean="0"/>
              <a:t>Rule no 4-Always maintain eye contact when addressing an objection.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2993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ODPEC –C-Closing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last step in sales process where you ask for a sale.</a:t>
            </a:r>
          </a:p>
          <a:p>
            <a:r>
              <a:rPr lang="en-US" sz="3200" dirty="0" smtClean="0"/>
              <a:t>Notice the buying signals and be attentive.</a:t>
            </a:r>
          </a:p>
          <a:p>
            <a:r>
              <a:rPr lang="en-US" sz="3200" dirty="0" smtClean="0"/>
              <a:t>Identify areas where negotiation on the </a:t>
            </a:r>
            <a:r>
              <a:rPr lang="en-US" sz="3200" dirty="0" err="1" smtClean="0"/>
              <a:t>sterms</a:t>
            </a:r>
            <a:r>
              <a:rPr lang="en-US" sz="3200" dirty="0" smtClean="0"/>
              <a:t> of sale is possible.</a:t>
            </a:r>
          </a:p>
          <a:p>
            <a:r>
              <a:rPr lang="en-US" sz="3200" dirty="0" smtClean="0"/>
              <a:t>Get the order in </a:t>
            </a:r>
            <a:r>
              <a:rPr lang="en-US" sz="3200" dirty="0" err="1" smtClean="0"/>
              <a:t>writing.A</a:t>
            </a:r>
            <a:r>
              <a:rPr lang="en-US" sz="3200" dirty="0" smtClean="0"/>
              <a:t> verbal order is no order.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1410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Sale </a:t>
            </a:r>
            <a:r>
              <a:rPr lang="en-US" dirty="0" err="1" smtClean="0"/>
              <a:t>Followup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Send </a:t>
            </a:r>
            <a:r>
              <a:rPr lang="en-US" sz="2800" dirty="0"/>
              <a:t>a note to say thank you. Some companies send emails. </a:t>
            </a:r>
          </a:p>
          <a:p>
            <a:r>
              <a:rPr lang="en-US" sz="2800" dirty="0"/>
              <a:t>Check in. It's a good strategy to call clients a week or two </a:t>
            </a:r>
            <a:r>
              <a:rPr lang="en-US" sz="2800" b="1" dirty="0"/>
              <a:t>after the sale</a:t>
            </a:r>
            <a:r>
              <a:rPr lang="en-US" sz="2800" dirty="0"/>
              <a:t> and find out how everything is going. ...</a:t>
            </a:r>
          </a:p>
          <a:p>
            <a:r>
              <a:rPr lang="en-US" sz="2800" dirty="0"/>
              <a:t>Keep the lines of communication open</a:t>
            </a:r>
            <a:r>
              <a:rPr lang="en-US" sz="2800" dirty="0" smtClean="0"/>
              <a:t>.</a:t>
            </a:r>
            <a:endParaRPr lang="en-US" sz="2800" dirty="0"/>
          </a:p>
          <a:p>
            <a:r>
              <a:rPr lang="en-US" sz="2800" dirty="0" smtClean="0"/>
              <a:t>Ask </a:t>
            </a:r>
            <a:r>
              <a:rPr lang="en-US" sz="2800" dirty="0"/>
              <a:t>for referrals.</a:t>
            </a:r>
          </a:p>
          <a:p>
            <a:pPr marL="0" indent="0">
              <a:buNone/>
            </a:pP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633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Evaluate the selling process using ODPEC method.</a:t>
            </a:r>
          </a:p>
          <a:p>
            <a:pPr marL="0" indent="0">
              <a:buNone/>
            </a:pP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845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076" y="2777889"/>
            <a:ext cx="10058400" cy="1609344"/>
          </a:xfrm>
        </p:spPr>
        <p:txBody>
          <a:bodyPr/>
          <a:lstStyle/>
          <a:p>
            <a:r>
              <a:rPr lang="en-US" dirty="0" smtClean="0"/>
              <a:t>Thank You!!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8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676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Selling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3096" y="1828801"/>
            <a:ext cx="11608904" cy="4505738"/>
          </a:xfrm>
        </p:spPr>
        <p:txBody>
          <a:bodyPr>
            <a:normAutofit/>
          </a:bodyPr>
          <a:lstStyle/>
          <a:p>
            <a:pPr marL="2271400" lvl="8" indent="0">
              <a:buNone/>
            </a:pPr>
            <a:r>
              <a:rPr lang="en-US" sz="1800" dirty="0" smtClean="0"/>
              <a:t>		</a:t>
            </a:r>
            <a:r>
              <a:rPr lang="en-US" sz="2800" b="1" dirty="0" smtClean="0"/>
              <a:t>Presale Preparation</a:t>
            </a:r>
          </a:p>
          <a:p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			</a:t>
            </a:r>
            <a:r>
              <a:rPr lang="en-US" sz="2400" b="1" dirty="0" smtClean="0"/>
              <a:t>Actual Sale</a:t>
            </a:r>
          </a:p>
          <a:p>
            <a:pPr marL="0" indent="0">
              <a:buNone/>
            </a:pPr>
            <a:r>
              <a:rPr lang="en-US" sz="2400" dirty="0" smtClean="0"/>
              <a:t>(Open            Develop Sales            Propose Solution             Eliminate Doubts                 Close)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</a:t>
            </a:r>
            <a:r>
              <a:rPr lang="en-US" sz="2400" b="1" dirty="0" smtClean="0"/>
              <a:t>Post Sale Follow Up</a:t>
            </a:r>
            <a:endParaRPr lang="en-US" sz="2400" b="1" dirty="0"/>
          </a:p>
        </p:txBody>
      </p:sp>
      <p:sp>
        <p:nvSpPr>
          <p:cNvPr id="8" name="Down Arrow 7"/>
          <p:cNvSpPr/>
          <p:nvPr/>
        </p:nvSpPr>
        <p:spPr>
          <a:xfrm>
            <a:off x="5605665" y="2295940"/>
            <a:ext cx="185530" cy="543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00199" y="3972275"/>
            <a:ext cx="728870" cy="13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552121" y="3952398"/>
            <a:ext cx="761999" cy="187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818783" y="3974528"/>
            <a:ext cx="622851" cy="19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1313781" y="3994405"/>
            <a:ext cx="622851" cy="19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own Arrow 18"/>
          <p:cNvSpPr/>
          <p:nvPr/>
        </p:nvSpPr>
        <p:spPr>
          <a:xfrm>
            <a:off x="5473146" y="4393095"/>
            <a:ext cx="185530" cy="543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Presale Preparation-What it is??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3 stages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Stage 1:CPAC</a:t>
            </a:r>
          </a:p>
          <a:p>
            <a:pPr marL="0" indent="0">
              <a:buNone/>
            </a:pPr>
            <a:r>
              <a:rPr lang="en-US" sz="3600" dirty="0"/>
              <a:t>Stage </a:t>
            </a:r>
            <a:r>
              <a:rPr lang="en-US" sz="3600" dirty="0" smtClean="0"/>
              <a:t>2:Prospecting</a:t>
            </a:r>
          </a:p>
          <a:p>
            <a:pPr marL="0" indent="0">
              <a:buNone/>
            </a:pPr>
            <a:r>
              <a:rPr lang="en-US" sz="3600" dirty="0"/>
              <a:t>Stage </a:t>
            </a:r>
            <a:r>
              <a:rPr lang="en-US" sz="3600" dirty="0" smtClean="0"/>
              <a:t>3:Customer Research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59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C-Customer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800" dirty="0" smtClean="0"/>
              <a:t>What business is the customer into?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800" dirty="0" smtClean="0"/>
              <a:t>What are his needs?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800" dirty="0" smtClean="0"/>
              <a:t>What problems are he facing?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800" dirty="0" smtClean="0"/>
              <a:t>What are his /her expectations?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800" dirty="0" smtClean="0"/>
              <a:t>How can I(salesperson )help the customer?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928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P- Products that you sell</a:t>
            </a:r>
          </a:p>
          <a:p>
            <a:pPr marL="0" indent="0">
              <a:buNone/>
            </a:pPr>
            <a:endParaRPr lang="en-US" sz="24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What are the products of the company?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Its </a:t>
            </a:r>
            <a:r>
              <a:rPr lang="en-US" sz="2400" dirty="0" err="1"/>
              <a:t>B</a:t>
            </a:r>
            <a:r>
              <a:rPr lang="en-US" sz="2400" dirty="0" err="1" smtClean="0"/>
              <a:t>enefits,Advantages</a:t>
            </a:r>
            <a:r>
              <a:rPr lang="en-US" sz="2400" dirty="0" smtClean="0"/>
              <a:t> and Attributes?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The price, availability and the terms of sale of the product.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What is the company’s standing in the market for each of its products?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400" dirty="0" smtClean="0"/>
              <a:t>Where are the branches and regional offices of the company located</a:t>
            </a:r>
          </a:p>
          <a:p>
            <a:pPr marL="457200" indent="-457200">
              <a:buFont typeface="+mj-lt"/>
              <a:buAutoNum type="alphaLcParenR"/>
            </a:pPr>
            <a:endParaRPr lang="en-US" sz="2400" dirty="0" smtClean="0"/>
          </a:p>
          <a:p>
            <a:pPr marL="457200" indent="-457200">
              <a:buFont typeface="+mj-lt"/>
              <a:buAutoNum type="alphaLcParenR"/>
            </a:pPr>
            <a:endParaRPr lang="en-US" sz="2400" dirty="0" smtClean="0"/>
          </a:p>
          <a:p>
            <a:pPr marL="457200" indent="-457200">
              <a:buFont typeface="+mj-lt"/>
              <a:buAutoNum type="alphaLcParenR"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976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A-Applications of each product</a:t>
            </a:r>
          </a:p>
          <a:p>
            <a:pPr marL="0" indent="0">
              <a:buNone/>
            </a:pPr>
            <a:r>
              <a:rPr lang="en-US" sz="2800" dirty="0" smtClean="0"/>
              <a:t>C-Competition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109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2-prospecting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Prioritising</a:t>
            </a:r>
            <a:r>
              <a:rPr lang="en-US" sz="2800" dirty="0" smtClean="0"/>
              <a:t> your prospects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The A category prospects-High Net worth customers</a:t>
            </a:r>
          </a:p>
          <a:p>
            <a:r>
              <a:rPr lang="en-US" sz="2800" dirty="0" smtClean="0"/>
              <a:t>The B category prospects-Middle level business Customers</a:t>
            </a:r>
          </a:p>
          <a:p>
            <a:r>
              <a:rPr lang="en-US" sz="2800" dirty="0" smtClean="0"/>
              <a:t>The C category prospects-Low value business customers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2654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3-Customer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Potential Buyers for your products.</a:t>
            </a:r>
          </a:p>
          <a:p>
            <a:r>
              <a:rPr lang="en-US" sz="3200" dirty="0" smtClean="0"/>
              <a:t>Decision makers</a:t>
            </a:r>
          </a:p>
          <a:p>
            <a:r>
              <a:rPr lang="en-US" sz="3200" dirty="0" smtClean="0"/>
              <a:t>Competitors</a:t>
            </a:r>
          </a:p>
          <a:p>
            <a:r>
              <a:rPr lang="en-US" sz="3200" dirty="0" smtClean="0"/>
              <a:t>Issues that may be of interest to your customers.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70560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</TotalTime>
  <Words>493</Words>
  <Application>Microsoft Office PowerPoint</Application>
  <PresentationFormat>Widescreen</PresentationFormat>
  <Paragraphs>146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Rockwell</vt:lpstr>
      <vt:lpstr>Rockwell Condensed</vt:lpstr>
      <vt:lpstr>Wingdings</vt:lpstr>
      <vt:lpstr>Wood Type</vt:lpstr>
      <vt:lpstr>ODPEC-Seling Process</vt:lpstr>
      <vt:lpstr>Learning Objectives</vt:lpstr>
      <vt:lpstr>Selling Process</vt:lpstr>
      <vt:lpstr>Presale Preparation-What it is??</vt:lpstr>
      <vt:lpstr>CPAC</vt:lpstr>
      <vt:lpstr>CPAC</vt:lpstr>
      <vt:lpstr>CPAC</vt:lpstr>
      <vt:lpstr>Stage 2-prospecting</vt:lpstr>
      <vt:lpstr>Stage 3-Customer Research</vt:lpstr>
      <vt:lpstr>ACTual Selling-ODPEC</vt:lpstr>
      <vt:lpstr>ODPEC-O- Opening a Sale</vt:lpstr>
      <vt:lpstr>PowerPoint Presentation</vt:lpstr>
      <vt:lpstr>ODPEC-D</vt:lpstr>
      <vt:lpstr>PowerPoint Presentation</vt:lpstr>
      <vt:lpstr>ODPEC-P-Presenting and Proposing the Solutions</vt:lpstr>
      <vt:lpstr>ODPEC-E-  Elimination of Doubts</vt:lpstr>
      <vt:lpstr>Rules for Handling Objections</vt:lpstr>
      <vt:lpstr>ODPEC –C-Closing</vt:lpstr>
      <vt:lpstr>Post Sale Followup</vt:lpstr>
      <vt:lpstr>Thank You!!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ODPEC-Seling Process</dc:title>
  <dc:creator>concertoNBP</dc:creator>
  <cp:lastModifiedBy>concertoNBP</cp:lastModifiedBy>
  <cp:revision>23</cp:revision>
  <dcterms:created xsi:type="dcterms:W3CDTF">2020-02-07T14:38:53Z</dcterms:created>
  <dcterms:modified xsi:type="dcterms:W3CDTF">2020-02-21T19:23:11Z</dcterms:modified>
</cp:coreProperties>
</file>