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4" r:id="rId7"/>
    <p:sldId id="265" r:id="rId8"/>
    <p:sldId id="266" r:id="rId9"/>
    <p:sldId id="267" r:id="rId10"/>
    <p:sldId id="262"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662E793-A1D0-44AA-BBE1-68A17FBD497A}" type="datetimeFigureOut">
              <a:rPr lang="en-US" smtClean="0"/>
              <a:t>12/24/2022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A27DF9-8B16-465F-AAA6-5D0304EE596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8232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62E793-A1D0-44AA-BBE1-68A17FBD497A}" type="datetimeFigureOut">
              <a:rPr lang="en-US" smtClean="0"/>
              <a:t>12/24/2022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A27DF9-8B16-465F-AAA6-5D0304EE596D}" type="slidenum">
              <a:rPr lang="en-US" smtClean="0"/>
              <a:t>‹#›</a:t>
            </a:fld>
            <a:endParaRPr lang="en-US"/>
          </a:p>
        </p:txBody>
      </p:sp>
    </p:spTree>
    <p:extLst>
      <p:ext uri="{BB962C8B-B14F-4D97-AF65-F5344CB8AC3E}">
        <p14:creationId xmlns:p14="http://schemas.microsoft.com/office/powerpoint/2010/main" val="3283337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62E793-A1D0-44AA-BBE1-68A17FBD497A}" type="datetimeFigureOut">
              <a:rPr lang="en-US" smtClean="0"/>
              <a:t>12/24/2022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A27DF9-8B16-465F-AAA6-5D0304EE596D}" type="slidenum">
              <a:rPr lang="en-US" smtClean="0"/>
              <a:t>‹#›</a:t>
            </a:fld>
            <a:endParaRPr lang="en-US"/>
          </a:p>
        </p:txBody>
      </p:sp>
    </p:spTree>
    <p:extLst>
      <p:ext uri="{BB962C8B-B14F-4D97-AF65-F5344CB8AC3E}">
        <p14:creationId xmlns:p14="http://schemas.microsoft.com/office/powerpoint/2010/main" val="3970035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662E793-A1D0-44AA-BBE1-68A17FBD497A}" type="datetimeFigureOut">
              <a:rPr lang="en-US" smtClean="0"/>
              <a:t>12/24/2022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A27DF9-8B16-465F-AAA6-5D0304EE596D}" type="slidenum">
              <a:rPr lang="en-US" smtClean="0"/>
              <a:t>‹#›</a:t>
            </a:fld>
            <a:endParaRPr lang="en-US"/>
          </a:p>
        </p:txBody>
      </p:sp>
    </p:spTree>
    <p:extLst>
      <p:ext uri="{BB962C8B-B14F-4D97-AF65-F5344CB8AC3E}">
        <p14:creationId xmlns:p14="http://schemas.microsoft.com/office/powerpoint/2010/main" val="4191002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662E793-A1D0-44AA-BBE1-68A17FBD497A}" type="datetimeFigureOut">
              <a:rPr lang="en-US" smtClean="0"/>
              <a:t>12/24/2022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A27DF9-8B16-465F-AAA6-5D0304EE596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8771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662E793-A1D0-44AA-BBE1-68A17FBD497A}" type="datetimeFigureOut">
              <a:rPr lang="en-US" smtClean="0"/>
              <a:t>12/24/2022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A27DF9-8B16-465F-AAA6-5D0304EE596D}" type="slidenum">
              <a:rPr lang="en-US" smtClean="0"/>
              <a:t>‹#›</a:t>
            </a:fld>
            <a:endParaRPr lang="en-US"/>
          </a:p>
        </p:txBody>
      </p:sp>
    </p:spTree>
    <p:extLst>
      <p:ext uri="{BB962C8B-B14F-4D97-AF65-F5344CB8AC3E}">
        <p14:creationId xmlns:p14="http://schemas.microsoft.com/office/powerpoint/2010/main" val="1204730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662E793-A1D0-44AA-BBE1-68A17FBD497A}" type="datetimeFigureOut">
              <a:rPr lang="en-US" smtClean="0"/>
              <a:t>12/24/2022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A27DF9-8B16-465F-AAA6-5D0304EE596D}" type="slidenum">
              <a:rPr lang="en-US" smtClean="0"/>
              <a:t>‹#›</a:t>
            </a:fld>
            <a:endParaRPr lang="en-US"/>
          </a:p>
        </p:txBody>
      </p:sp>
    </p:spTree>
    <p:extLst>
      <p:ext uri="{BB962C8B-B14F-4D97-AF65-F5344CB8AC3E}">
        <p14:creationId xmlns:p14="http://schemas.microsoft.com/office/powerpoint/2010/main" val="1074740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662E793-A1D0-44AA-BBE1-68A17FBD497A}" type="datetimeFigureOut">
              <a:rPr lang="en-US" smtClean="0"/>
              <a:t>12/24/2022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A27DF9-8B16-465F-AAA6-5D0304EE596D}" type="slidenum">
              <a:rPr lang="en-US" smtClean="0"/>
              <a:t>‹#›</a:t>
            </a:fld>
            <a:endParaRPr lang="en-US"/>
          </a:p>
        </p:txBody>
      </p:sp>
    </p:spTree>
    <p:extLst>
      <p:ext uri="{BB962C8B-B14F-4D97-AF65-F5344CB8AC3E}">
        <p14:creationId xmlns:p14="http://schemas.microsoft.com/office/powerpoint/2010/main" val="15511554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662E793-A1D0-44AA-BBE1-68A17FBD497A}" type="datetimeFigureOut">
              <a:rPr lang="en-US" smtClean="0"/>
              <a:t>12/24/2022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02A27DF9-8B16-465F-AAA6-5D0304EE596D}" type="slidenum">
              <a:rPr lang="en-US" smtClean="0"/>
              <a:t>‹#›</a:t>
            </a:fld>
            <a:endParaRPr lang="en-US"/>
          </a:p>
        </p:txBody>
      </p:sp>
    </p:spTree>
    <p:extLst>
      <p:ext uri="{BB962C8B-B14F-4D97-AF65-F5344CB8AC3E}">
        <p14:creationId xmlns:p14="http://schemas.microsoft.com/office/powerpoint/2010/main" val="880588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662E793-A1D0-44AA-BBE1-68A17FBD497A}" type="datetimeFigureOut">
              <a:rPr lang="en-US" smtClean="0"/>
              <a:t>12/24/2022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A27DF9-8B16-465F-AAA6-5D0304EE596D}" type="slidenum">
              <a:rPr lang="en-US" smtClean="0"/>
              <a:t>‹#›</a:t>
            </a:fld>
            <a:endParaRPr lang="en-US"/>
          </a:p>
        </p:txBody>
      </p:sp>
    </p:spTree>
    <p:extLst>
      <p:ext uri="{BB962C8B-B14F-4D97-AF65-F5344CB8AC3E}">
        <p14:creationId xmlns:p14="http://schemas.microsoft.com/office/powerpoint/2010/main" val="4247634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662E793-A1D0-44AA-BBE1-68A17FBD497A}" type="datetimeFigureOut">
              <a:rPr lang="en-US" smtClean="0"/>
              <a:t>12/24/2022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A27DF9-8B16-465F-AAA6-5D0304EE596D}" type="slidenum">
              <a:rPr lang="en-US" smtClean="0"/>
              <a:t>‹#›</a:t>
            </a:fld>
            <a:endParaRPr lang="en-US"/>
          </a:p>
        </p:txBody>
      </p:sp>
    </p:spTree>
    <p:extLst>
      <p:ext uri="{BB962C8B-B14F-4D97-AF65-F5344CB8AC3E}">
        <p14:creationId xmlns:p14="http://schemas.microsoft.com/office/powerpoint/2010/main" val="832255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662E793-A1D0-44AA-BBE1-68A17FBD497A}" type="datetimeFigureOut">
              <a:rPr lang="en-US" smtClean="0"/>
              <a:t>12/24/2022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A27DF9-8B16-465F-AAA6-5D0304EE596D}"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354632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Closing a Sale- </a:t>
            </a:r>
            <a:r>
              <a:rPr lang="en-US" sz="4400" dirty="0"/>
              <a:t>Top 7 Techniques</a:t>
            </a:r>
          </a:p>
        </p:txBody>
      </p:sp>
      <p:sp>
        <p:nvSpPr>
          <p:cNvPr id="3" name="Subtitle 2"/>
          <p:cNvSpPr>
            <a:spLocks noGrp="1"/>
          </p:cNvSpPr>
          <p:nvPr>
            <p:ph type="subTitle" idx="1"/>
          </p:nvPr>
        </p:nvSpPr>
        <p:spPr/>
        <p:txBody>
          <a:bodyPr/>
          <a:lstStyle/>
          <a:p>
            <a:r>
              <a:rPr lang="en-US" dirty="0"/>
              <a:t>							</a:t>
            </a:r>
            <a:r>
              <a:rPr lang="en-US" b="1" dirty="0"/>
              <a:t>Prof :  </a:t>
            </a:r>
            <a:r>
              <a:rPr lang="en-US" b="1" dirty="0" err="1"/>
              <a:t>Sharlot</a:t>
            </a:r>
            <a:r>
              <a:rPr lang="en-US" b="1" dirty="0"/>
              <a:t> </a:t>
            </a:r>
            <a:r>
              <a:rPr lang="en-US" b="1" dirty="0" err="1"/>
              <a:t>Bency</a:t>
            </a:r>
            <a:endParaRPr lang="en-US" b="1" dirty="0"/>
          </a:p>
        </p:txBody>
      </p:sp>
    </p:spTree>
    <p:extLst>
      <p:ext uri="{BB962C8B-B14F-4D97-AF65-F5344CB8AC3E}">
        <p14:creationId xmlns:p14="http://schemas.microsoft.com/office/powerpoint/2010/main" val="3377680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2875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053543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normAutofit/>
          </a:bodyPr>
          <a:lstStyle/>
          <a:p>
            <a:endParaRPr lang="en-US" sz="4400" baseline="-25000" dirty="0"/>
          </a:p>
          <a:p>
            <a:endParaRPr lang="en-US" sz="4400" baseline="-25000" dirty="0"/>
          </a:p>
          <a:p>
            <a:r>
              <a:rPr lang="en-US" sz="4400" baseline="-25000" dirty="0"/>
              <a:t>To evaluate the various techniques of closing a sales call.</a:t>
            </a:r>
          </a:p>
          <a:p>
            <a:pPr marL="0" indent="0">
              <a:buNone/>
            </a:pPr>
            <a:r>
              <a:rPr lang="en-US" sz="4400" baseline="-25000" dirty="0"/>
              <a:t>To apply the techniques in various sales </a:t>
            </a:r>
            <a:r>
              <a:rPr lang="en-US" sz="4400" baseline="-25000"/>
              <a:t>closing scenarios.</a:t>
            </a:r>
            <a:r>
              <a:rPr lang="en-US" sz="4400"/>
              <a:t> </a:t>
            </a:r>
            <a:endParaRPr lang="en-US" sz="4400" baseline="-25000" dirty="0"/>
          </a:p>
          <a:p>
            <a:endParaRPr lang="en-US" sz="4400" baseline="-25000" dirty="0"/>
          </a:p>
        </p:txBody>
      </p:sp>
    </p:spTree>
    <p:extLst>
      <p:ext uri="{BB962C8B-B14F-4D97-AF65-F5344CB8AC3E}">
        <p14:creationId xmlns:p14="http://schemas.microsoft.com/office/powerpoint/2010/main" val="3807409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59"/>
            <a:ext cx="3200400" cy="889884"/>
          </a:xfrm>
        </p:spPr>
        <p:txBody>
          <a:bodyPr>
            <a:normAutofit fontScale="90000"/>
          </a:bodyPr>
          <a:lstStyle/>
          <a:p>
            <a:r>
              <a:rPr lang="en-US" dirty="0"/>
              <a:t>1.Now or Never closes</a:t>
            </a:r>
          </a:p>
        </p:txBody>
      </p:sp>
      <p:sp>
        <p:nvSpPr>
          <p:cNvPr id="5" name="Content Placeholder 4"/>
          <p:cNvSpPr>
            <a:spLocks noGrp="1"/>
          </p:cNvSpPr>
          <p:nvPr>
            <p:ph idx="1"/>
          </p:nvPr>
        </p:nvSpPr>
        <p:spPr>
          <a:xfrm>
            <a:off x="5305567" y="304800"/>
            <a:ext cx="6492240" cy="6255027"/>
          </a:xfrm>
        </p:spPr>
        <p:txBody>
          <a:bodyPr>
            <a:normAutofit/>
          </a:bodyPr>
          <a:lstStyle/>
          <a:p>
            <a:pPr fontAlgn="base"/>
            <a:r>
              <a:rPr lang="en-US" dirty="0"/>
              <a:t>This is where salespeople make an offer that includes a special benefit that prompts immediate purchase. For example:</a:t>
            </a:r>
          </a:p>
          <a:p>
            <a:pPr fontAlgn="base"/>
            <a:endParaRPr lang="en-US" dirty="0"/>
          </a:p>
          <a:p>
            <a:pPr fontAlgn="base">
              <a:buFont typeface="Wingdings" panose="05000000000000000000" pitchFamily="2" charset="2"/>
              <a:buChar char="v"/>
            </a:pPr>
            <a:r>
              <a:rPr lang="en-US" i="1" dirty="0"/>
              <a:t>“This is the last one at this price.”</a:t>
            </a:r>
            <a:endParaRPr lang="en-US" dirty="0"/>
          </a:p>
          <a:p>
            <a:pPr fontAlgn="base">
              <a:buFont typeface="Wingdings" panose="05000000000000000000" pitchFamily="2" charset="2"/>
              <a:buChar char="v"/>
            </a:pPr>
            <a:r>
              <a:rPr lang="en-US" i="1" dirty="0"/>
              <a:t>"We’ve got a 20% discount just for customers who sign up today.”</a:t>
            </a:r>
            <a:endParaRPr lang="en-US" dirty="0"/>
          </a:p>
          <a:p>
            <a:pPr fontAlgn="base">
              <a:buFont typeface="Wingdings" panose="05000000000000000000" pitchFamily="2" charset="2"/>
              <a:buChar char="v"/>
            </a:pPr>
            <a:r>
              <a:rPr lang="en-US" i="1" dirty="0"/>
              <a:t>“If you commit to buy now, I can fast track you to the front of the implementation queue.”</a:t>
            </a:r>
          </a:p>
          <a:p>
            <a:pPr fontAlgn="base">
              <a:buFont typeface="Wingdings" panose="05000000000000000000" pitchFamily="2" charset="2"/>
              <a:buChar char="v"/>
            </a:pPr>
            <a:endParaRPr lang="en-US" dirty="0"/>
          </a:p>
          <a:p>
            <a:pPr fontAlgn="base"/>
            <a:r>
              <a:rPr lang="en-US" dirty="0"/>
              <a:t>This technique works because it creates a sense of urgency and can help overcome inertia when a prospect wants to buy -- but for some reason isn't pulling the trigger. Of course, you should always establish value before offering a discount or promotion.</a:t>
            </a:r>
          </a:p>
          <a:p>
            <a:pPr fontAlgn="base"/>
            <a:r>
              <a:rPr lang="en-US" dirty="0"/>
              <a:t>Also called “Urgency Close’</a:t>
            </a:r>
          </a:p>
          <a:p>
            <a:pPr fontAlgn="base"/>
            <a:endParaRPr lang="en-US" dirty="0"/>
          </a:p>
          <a:p>
            <a:endParaRPr lang="en-US" dirty="0"/>
          </a:p>
        </p:txBody>
      </p:sp>
      <p:pic>
        <p:nvPicPr>
          <p:cNvPr id="1028" name="Picture 4" descr="Image result for Limited Offer toda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3697356"/>
            <a:ext cx="4145196" cy="2862471"/>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The Now or Never Sales Clos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1484244"/>
            <a:ext cx="4872250" cy="55394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5894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199" y="594359"/>
            <a:ext cx="3399183" cy="2286000"/>
          </a:xfrm>
        </p:spPr>
        <p:txBody>
          <a:bodyPr/>
          <a:lstStyle/>
          <a:p>
            <a:pPr algn="ctr"/>
            <a:r>
              <a:rPr lang="en-US" dirty="0"/>
              <a:t>2.</a:t>
            </a:r>
            <a:br>
              <a:rPr lang="en-US" dirty="0"/>
            </a:br>
            <a:r>
              <a:rPr lang="en-US" dirty="0"/>
              <a:t>SUMMARY CLOSE</a:t>
            </a:r>
          </a:p>
        </p:txBody>
      </p:sp>
      <p:sp>
        <p:nvSpPr>
          <p:cNvPr id="7" name="Content Placeholder 6"/>
          <p:cNvSpPr>
            <a:spLocks noGrp="1"/>
          </p:cNvSpPr>
          <p:nvPr>
            <p:ph idx="1"/>
          </p:nvPr>
        </p:nvSpPr>
        <p:spPr>
          <a:xfrm>
            <a:off x="4492487" y="198783"/>
            <a:ext cx="7142921" cy="5790537"/>
          </a:xfrm>
        </p:spPr>
        <p:txBody>
          <a:bodyPr>
            <a:normAutofit fontScale="92500" lnSpcReduction="20000"/>
          </a:bodyPr>
          <a:lstStyle/>
          <a:p>
            <a:endParaRPr lang="en-US" dirty="0"/>
          </a:p>
          <a:p>
            <a:endParaRPr lang="en-US" dirty="0"/>
          </a:p>
          <a:p>
            <a:r>
              <a:rPr lang="en-US" dirty="0"/>
              <a:t>Salespeople who use this closing technique reiterate the items the customer is hopefully purchasing (stressing the value and benefits) in an effort to get the prospect to sign. For example:</a:t>
            </a:r>
          </a:p>
          <a:p>
            <a:endParaRPr lang="en-US" sz="2400" b="1" i="1" dirty="0"/>
          </a:p>
          <a:p>
            <a:r>
              <a:rPr lang="en-US" sz="2400" b="1" i="1" dirty="0">
                <a:solidFill>
                  <a:schemeClr val="accent1"/>
                </a:solidFill>
              </a:rPr>
              <a:t>“So we have a term policy of sum assured  of 1 CR  with a Critical Illness Rider with a premium payment term of 20 years and an annual premium of </a:t>
            </a:r>
            <a:r>
              <a:rPr lang="en-US" sz="2400" b="1" i="1" dirty="0" err="1">
                <a:solidFill>
                  <a:schemeClr val="accent1"/>
                </a:solidFill>
              </a:rPr>
              <a:t>Rs</a:t>
            </a:r>
            <a:r>
              <a:rPr lang="en-US" sz="2400" b="1" i="1" dirty="0">
                <a:solidFill>
                  <a:schemeClr val="accent1"/>
                </a:solidFill>
              </a:rPr>
              <a:t> 15000.The Mutual fund that we agreed upon is a maximizer fund with 100 % equity investment with a monthly mode of payment of </a:t>
            </a:r>
            <a:r>
              <a:rPr lang="en-US" sz="2400" b="1" i="1" dirty="0" err="1">
                <a:solidFill>
                  <a:schemeClr val="accent1"/>
                </a:solidFill>
              </a:rPr>
              <a:t>Rs</a:t>
            </a:r>
            <a:r>
              <a:rPr lang="en-US" sz="2400" b="1" i="1" dirty="0">
                <a:solidFill>
                  <a:schemeClr val="accent1"/>
                </a:solidFill>
              </a:rPr>
              <a:t> 25,000 for 10 </a:t>
            </a:r>
            <a:r>
              <a:rPr lang="en-US" sz="2400" b="1" i="1" dirty="0" err="1">
                <a:solidFill>
                  <a:schemeClr val="accent1"/>
                </a:solidFill>
              </a:rPr>
              <a:t>years.In</a:t>
            </a:r>
            <a:r>
              <a:rPr lang="en-US" sz="2400" b="1" i="1" dirty="0">
                <a:solidFill>
                  <a:schemeClr val="accent1"/>
                </a:solidFill>
              </a:rPr>
              <a:t> addition to this a </a:t>
            </a:r>
            <a:r>
              <a:rPr lang="en-US" sz="2400" b="1" i="1" dirty="0" err="1">
                <a:solidFill>
                  <a:schemeClr val="accent1"/>
                </a:solidFill>
              </a:rPr>
              <a:t>Mediclaim</a:t>
            </a:r>
            <a:r>
              <a:rPr lang="en-US" sz="2400" b="1" i="1" dirty="0">
                <a:solidFill>
                  <a:schemeClr val="accent1"/>
                </a:solidFill>
              </a:rPr>
              <a:t> with a Family Floater of </a:t>
            </a:r>
            <a:r>
              <a:rPr lang="en-US" sz="2400" b="1" i="1" dirty="0" err="1">
                <a:solidFill>
                  <a:schemeClr val="accent1"/>
                </a:solidFill>
              </a:rPr>
              <a:t>Rs</a:t>
            </a:r>
            <a:r>
              <a:rPr lang="en-US" sz="2400" b="1" i="1" dirty="0">
                <a:solidFill>
                  <a:schemeClr val="accent1"/>
                </a:solidFill>
              </a:rPr>
              <a:t> 8 lakhs has been agreed upon for a period of 5 years carrying an annual premium of </a:t>
            </a:r>
            <a:r>
              <a:rPr lang="en-US" sz="2400" b="1" i="1" dirty="0" err="1">
                <a:solidFill>
                  <a:schemeClr val="accent1"/>
                </a:solidFill>
              </a:rPr>
              <a:t>Rs</a:t>
            </a:r>
            <a:r>
              <a:rPr lang="en-US" sz="2400" b="1" i="1" dirty="0">
                <a:solidFill>
                  <a:schemeClr val="accent1"/>
                </a:solidFill>
              </a:rPr>
              <a:t> 10,000.</a:t>
            </a:r>
          </a:p>
          <a:p>
            <a:r>
              <a:rPr lang="en-US" sz="2600" b="1" i="1" dirty="0">
                <a:solidFill>
                  <a:srgbClr val="FF0000"/>
                </a:solidFill>
              </a:rPr>
              <a:t>When would be a good time to collect the supporting documents ?</a:t>
            </a:r>
            <a:r>
              <a:rPr lang="en-US" sz="2600" b="1" i="1" dirty="0">
                <a:solidFill>
                  <a:schemeClr val="accent1"/>
                </a:solidFill>
              </a:rPr>
              <a:t>”</a:t>
            </a:r>
            <a:endParaRPr lang="en-US" sz="2400" b="1" i="1" dirty="0">
              <a:solidFill>
                <a:schemeClr val="accent1"/>
              </a:solidFill>
            </a:endParaRPr>
          </a:p>
          <a:p>
            <a:endParaRPr lang="en-US" dirty="0"/>
          </a:p>
          <a:p>
            <a:r>
              <a:rPr lang="en-US" dirty="0"/>
              <a:t>By summarizing previously agreed-upon points into one impressive package, you're helping prospects visualize what they're truly getting out of the deal</a:t>
            </a:r>
          </a:p>
        </p:txBody>
      </p:sp>
      <p:sp>
        <p:nvSpPr>
          <p:cNvPr id="8" name="Text Placeholder 7"/>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3247964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5516217" y="903798"/>
            <a:ext cx="6492240" cy="5257800"/>
          </a:xfrm>
        </p:spPr>
        <p:txBody>
          <a:bodyPr/>
          <a:lstStyle/>
          <a:p>
            <a:pPr fontAlgn="base"/>
            <a:endParaRPr lang="en-US" dirty="0"/>
          </a:p>
          <a:p>
            <a:pPr fontAlgn="base"/>
            <a:r>
              <a:rPr lang="en-US" dirty="0"/>
              <a:t>Prospects often ask for price reductions </a:t>
            </a:r>
            <a:r>
              <a:rPr lang="en-US"/>
              <a:t>or add-ons </a:t>
            </a:r>
            <a:r>
              <a:rPr lang="en-US" dirty="0"/>
              <a:t>because they know they have the upper hand -- and they also know you expect it. If you have approval from your sales manager to do so, try the sharp angle close technique to catch these prospects by surprise.</a:t>
            </a:r>
          </a:p>
          <a:p>
            <a:pPr fontAlgn="base"/>
            <a:endParaRPr lang="en-US" dirty="0"/>
          </a:p>
          <a:p>
            <a:pPr fontAlgn="base"/>
            <a:endParaRPr lang="en-US" dirty="0"/>
          </a:p>
          <a:p>
            <a:pPr fontAlgn="base"/>
            <a:r>
              <a:rPr lang="en-US" dirty="0"/>
              <a:t>When they ask, "</a:t>
            </a:r>
            <a:r>
              <a:rPr lang="en-US" i="1" dirty="0"/>
              <a:t>Could you add on a few extra hours of onboarding at a discounted rate?</a:t>
            </a:r>
            <a:r>
              <a:rPr lang="en-US" dirty="0"/>
              <a:t>" reply, "</a:t>
            </a:r>
            <a:r>
              <a:rPr lang="en-US" i="1" dirty="0"/>
              <a:t>Sure. But if I do that for you, will you sign the contract today?</a:t>
            </a:r>
            <a:r>
              <a:rPr lang="en-US" dirty="0"/>
              <a:t>" It's likely they won't be expecting this response -- first, because you agreed to their request, and second, because you've proposed closing today.</a:t>
            </a:r>
          </a:p>
          <a:p>
            <a:endParaRPr lang="en-US" dirty="0"/>
          </a:p>
        </p:txBody>
      </p:sp>
      <p:sp>
        <p:nvSpPr>
          <p:cNvPr id="5" name="Text Placeholder 4"/>
          <p:cNvSpPr>
            <a:spLocks noGrp="1"/>
          </p:cNvSpPr>
          <p:nvPr>
            <p:ph type="body" sz="half" idx="2"/>
          </p:nvPr>
        </p:nvSpPr>
        <p:spPr>
          <a:xfrm>
            <a:off x="0" y="3154679"/>
            <a:ext cx="3682299" cy="10300692"/>
          </a:xfrm>
        </p:spPr>
        <p:txBody>
          <a:bodyPr/>
          <a:lstStyle/>
          <a:p>
            <a:endParaRPr lang="en-US" dirty="0"/>
          </a:p>
        </p:txBody>
      </p:sp>
      <p:pic>
        <p:nvPicPr>
          <p:cNvPr id="2050" name="Picture 2" descr="The Sharp Angle Sales Clo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58" y="1173706"/>
            <a:ext cx="5199810" cy="582344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9558" y="319023"/>
            <a:ext cx="3981154" cy="584775"/>
          </a:xfrm>
          <a:prstGeom prst="rect">
            <a:avLst/>
          </a:prstGeom>
          <a:noFill/>
        </p:spPr>
        <p:txBody>
          <a:bodyPr wrap="none" rtlCol="0">
            <a:spAutoFit/>
          </a:bodyPr>
          <a:lstStyle/>
          <a:p>
            <a:r>
              <a:rPr lang="en-US" sz="3200" dirty="0">
                <a:solidFill>
                  <a:schemeClr val="bg1"/>
                </a:solidFill>
              </a:rPr>
              <a:t>3.SHARP ANGLE CLOSE</a:t>
            </a:r>
          </a:p>
        </p:txBody>
      </p:sp>
    </p:spTree>
    <p:extLst>
      <p:ext uri="{BB962C8B-B14F-4D97-AF65-F5344CB8AC3E}">
        <p14:creationId xmlns:p14="http://schemas.microsoft.com/office/powerpoint/2010/main" val="821934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307" y="594359"/>
            <a:ext cx="3398293" cy="2286000"/>
          </a:xfrm>
        </p:spPr>
        <p:txBody>
          <a:bodyPr>
            <a:normAutofit/>
          </a:bodyPr>
          <a:lstStyle/>
          <a:p>
            <a:r>
              <a:rPr lang="en-US" sz="3200" dirty="0"/>
              <a:t>4.QUESTION CLOSE</a:t>
            </a:r>
            <a:br>
              <a:rPr lang="en-US" sz="3200" dirty="0"/>
            </a:br>
            <a:br>
              <a:rPr lang="en-US" sz="3200" dirty="0"/>
            </a:br>
            <a:endParaRPr lang="en-US" sz="3200" dirty="0"/>
          </a:p>
        </p:txBody>
      </p:sp>
      <p:sp>
        <p:nvSpPr>
          <p:cNvPr id="4" name="Content Placeholder 3"/>
          <p:cNvSpPr>
            <a:spLocks noGrp="1"/>
          </p:cNvSpPr>
          <p:nvPr>
            <p:ph idx="1"/>
          </p:nvPr>
        </p:nvSpPr>
        <p:spPr>
          <a:xfrm>
            <a:off x="4841543" y="0"/>
            <a:ext cx="6492240" cy="6769288"/>
          </a:xfrm>
        </p:spPr>
        <p:txBody>
          <a:bodyPr>
            <a:normAutofit/>
          </a:bodyPr>
          <a:lstStyle/>
          <a:p>
            <a:endParaRPr lang="en-US" dirty="0"/>
          </a:p>
          <a:p>
            <a:r>
              <a:rPr lang="en-US" dirty="0"/>
              <a:t>In this tactic the concept is to ask your lead probing questions that can make them actually to explain  why something does or doesn’t work for them .</a:t>
            </a:r>
          </a:p>
          <a:p>
            <a:r>
              <a:rPr lang="en-US" dirty="0"/>
              <a:t>Ask them why they can’t proceed with a certain investment plan or why a certain feature wont solve their problem.</a:t>
            </a:r>
          </a:p>
          <a:p>
            <a:endParaRPr lang="en-US" dirty="0"/>
          </a:p>
          <a:p>
            <a:r>
              <a:rPr lang="en-US" b="1" dirty="0"/>
              <a:t>Why this Works? </a:t>
            </a:r>
            <a:r>
              <a:rPr lang="en-US" dirty="0"/>
              <a:t>These questions give you a far better opportunity to explain why your product meets their needs.</a:t>
            </a:r>
          </a:p>
          <a:p>
            <a:r>
              <a:rPr lang="en-US" b="1" dirty="0"/>
              <a:t>When it works best: </a:t>
            </a:r>
            <a:r>
              <a:rPr lang="en-US" dirty="0"/>
              <a:t>When your lead seems perpetually on the fence, but isn't really explaining why they aren't interested.</a:t>
            </a:r>
          </a:p>
          <a:p>
            <a:r>
              <a:rPr lang="en-US" b="1" dirty="0"/>
              <a:t>When not to use it: </a:t>
            </a:r>
            <a:r>
              <a:rPr lang="en-US" dirty="0"/>
              <a:t>When the prospect has clearly stated reasons for why aspects of your product doesn't work for them.</a:t>
            </a:r>
          </a:p>
          <a:p>
            <a:r>
              <a:rPr lang="en-US" dirty="0"/>
              <a:t>For example: </a:t>
            </a:r>
            <a:r>
              <a:rPr lang="en-US" i="1" dirty="0"/>
              <a:t>“In your opinion, does what I am offering solve your problem?”</a:t>
            </a:r>
          </a:p>
          <a:p>
            <a:r>
              <a:rPr lang="en-US" i="1" dirty="0"/>
              <a:t>“Is there any reason why we can't proceed with the investment?"</a:t>
            </a:r>
            <a:endParaRPr lang="en-US" dirty="0"/>
          </a:p>
          <a:p>
            <a:endParaRPr lang="en-US" dirty="0"/>
          </a:p>
        </p:txBody>
      </p:sp>
      <p:sp>
        <p:nvSpPr>
          <p:cNvPr id="5" name="Text Placeholder 4"/>
          <p:cNvSpPr>
            <a:spLocks noGrp="1"/>
          </p:cNvSpPr>
          <p:nvPr>
            <p:ph type="body" sz="half" idx="2"/>
          </p:nvPr>
        </p:nvSpPr>
        <p:spPr>
          <a:xfrm>
            <a:off x="1439839" y="7132001"/>
            <a:ext cx="2414071" cy="1270983"/>
          </a:xfrm>
        </p:spPr>
        <p:txBody>
          <a:bodyPr/>
          <a:lstStyle/>
          <a:p>
            <a:endParaRPr lang="en-US" dirty="0"/>
          </a:p>
        </p:txBody>
      </p:sp>
      <p:pic>
        <p:nvPicPr>
          <p:cNvPr id="1028" name="Picture 4" descr="Image result for question ma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8214" y="2880359"/>
            <a:ext cx="1250144" cy="2083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2430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94359"/>
            <a:ext cx="3500651" cy="2286000"/>
          </a:xfrm>
        </p:spPr>
        <p:txBody>
          <a:bodyPr>
            <a:normAutofit/>
          </a:bodyPr>
          <a:lstStyle/>
          <a:p>
            <a:br>
              <a:rPr lang="en-US" sz="2800" b="1" dirty="0"/>
            </a:br>
            <a:r>
              <a:rPr lang="en-US" sz="2800" b="1" dirty="0"/>
              <a:t>5. ASSUMPTIVE CLOSES</a:t>
            </a:r>
            <a:br>
              <a:rPr lang="en-US" sz="2800" b="1" dirty="0"/>
            </a:br>
            <a:br>
              <a:rPr lang="en-US" sz="2800" b="1" dirty="0"/>
            </a:br>
            <a:endParaRPr lang="en-US" sz="2800" b="1" dirty="0"/>
          </a:p>
        </p:txBody>
      </p:sp>
      <p:sp>
        <p:nvSpPr>
          <p:cNvPr id="4" name="Content Placeholder 3"/>
          <p:cNvSpPr>
            <a:spLocks noGrp="1"/>
          </p:cNvSpPr>
          <p:nvPr>
            <p:ph idx="1"/>
          </p:nvPr>
        </p:nvSpPr>
        <p:spPr/>
        <p:txBody>
          <a:bodyPr/>
          <a:lstStyle/>
          <a:p>
            <a:r>
              <a:rPr lang="en-US" dirty="0"/>
              <a:t>A popular closing technique, the Assumptive close is where the salesperson assumes that the deal has been made. Sales reps use this technique when the prospect has checked most of the boxes in each step of the sales process but has not yet confirmed the deal.</a:t>
            </a:r>
          </a:p>
          <a:p>
            <a:r>
              <a:rPr lang="en-US" dirty="0"/>
              <a:t>What's important here is to closely monitor your prospect's interest, engagement, and objections throughout. </a:t>
            </a:r>
          </a:p>
          <a:p>
            <a:endParaRPr lang="en-US" dirty="0"/>
          </a:p>
          <a:p>
            <a:r>
              <a:rPr lang="en-US" dirty="0"/>
              <a:t>After a call or meeting, ask, "</a:t>
            </a:r>
            <a:r>
              <a:rPr lang="en-US" i="1" dirty="0"/>
              <a:t>Did this presentation align with your expectations?</a:t>
            </a:r>
            <a:r>
              <a:rPr lang="en-US" dirty="0"/>
              <a:t>" If you've just provided them with new information about your product or service, ask, "</a:t>
            </a:r>
            <a:r>
              <a:rPr lang="en-US" i="1" dirty="0"/>
              <a:t>Does this sound like something that would be valuable to your company? Does this meet a specific need or pain point?</a:t>
            </a:r>
            <a:r>
              <a:rPr lang="en-US" dirty="0"/>
              <a:t>"</a:t>
            </a:r>
          </a:p>
        </p:txBody>
      </p:sp>
      <p:sp>
        <p:nvSpPr>
          <p:cNvPr id="5" name="Text Placeholder 4"/>
          <p:cNvSpPr>
            <a:spLocks noGrp="1"/>
          </p:cNvSpPr>
          <p:nvPr>
            <p:ph type="body" sz="half" idx="2"/>
          </p:nvPr>
        </p:nvSpPr>
        <p:spPr>
          <a:xfrm>
            <a:off x="928544" y="7639432"/>
            <a:ext cx="2392179" cy="3399760"/>
          </a:xfrm>
        </p:spPr>
        <p:txBody>
          <a:bodyPr/>
          <a:lstStyle/>
          <a:p>
            <a:endParaRPr lang="en-US" dirty="0"/>
          </a:p>
        </p:txBody>
      </p:sp>
      <p:pic>
        <p:nvPicPr>
          <p:cNvPr id="2050" name="Picture 2" descr="The Assumptive Sales Clo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627195"/>
            <a:ext cx="4271748" cy="4230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0884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717" y="594359"/>
            <a:ext cx="3725838" cy="2286000"/>
          </a:xfrm>
        </p:spPr>
        <p:txBody>
          <a:bodyPr>
            <a:normAutofit/>
          </a:bodyPr>
          <a:lstStyle/>
          <a:p>
            <a:r>
              <a:rPr lang="en-US" dirty="0"/>
              <a:t>6.Take Away  Closes</a:t>
            </a:r>
            <a:br>
              <a:rPr lang="en-US" dirty="0"/>
            </a:br>
            <a:br>
              <a:rPr lang="en-US" dirty="0"/>
            </a:br>
            <a:endParaRPr lang="en-US" dirty="0"/>
          </a:p>
        </p:txBody>
      </p:sp>
      <p:sp>
        <p:nvSpPr>
          <p:cNvPr id="4" name="Content Placeholder 3"/>
          <p:cNvSpPr>
            <a:spLocks noGrp="1"/>
          </p:cNvSpPr>
          <p:nvPr>
            <p:ph idx="1"/>
          </p:nvPr>
        </p:nvSpPr>
        <p:spPr>
          <a:xfrm>
            <a:off x="5223681" y="1263783"/>
            <a:ext cx="6492240" cy="5257800"/>
          </a:xfrm>
        </p:spPr>
        <p:txBody>
          <a:bodyPr/>
          <a:lstStyle/>
          <a:p>
            <a:pPr fontAlgn="base"/>
            <a:r>
              <a:rPr lang="en-US" dirty="0"/>
              <a:t> </a:t>
            </a:r>
          </a:p>
          <a:p>
            <a:pPr fontAlgn="base"/>
            <a:r>
              <a:rPr lang="en-US" dirty="0"/>
              <a:t>If you have observed kids, you've likely noticed if you take a candy away from them -- they'll want it more than ever. Use this similar psychological practice on your prospects.</a:t>
            </a:r>
          </a:p>
          <a:p>
            <a:pPr fontAlgn="base"/>
            <a:r>
              <a:rPr lang="en-US" b="1" i="1" dirty="0"/>
              <a:t>Threaten to take away the candy and you’ll see how well they behave.</a:t>
            </a:r>
            <a:endParaRPr lang="en-US" dirty="0"/>
          </a:p>
          <a:p>
            <a:pPr fontAlgn="base"/>
            <a:r>
              <a:rPr lang="en-US" dirty="0"/>
              <a:t>If they're balking on price, remove a feature or service and present the discounted offer to them. It's likely, they'll be thinking about the part you removed rather than the discounted price.</a:t>
            </a:r>
          </a:p>
          <a:p>
            <a:pPr fontAlgn="base"/>
            <a:r>
              <a:rPr lang="en-US" dirty="0"/>
              <a:t>Using the Take Away closing technique, you can offer to withdraw the whole deal from the prospect in order to push them to accept the offer. This technique can be used for prospects who happen to be a time-sink and take up a lot of your time – with little to show by way of progress.</a:t>
            </a:r>
          </a:p>
          <a:p>
            <a:endParaRPr lang="en-US" dirty="0"/>
          </a:p>
        </p:txBody>
      </p:sp>
      <p:sp>
        <p:nvSpPr>
          <p:cNvPr id="5" name="Text Placeholder 4"/>
          <p:cNvSpPr>
            <a:spLocks noGrp="1"/>
          </p:cNvSpPr>
          <p:nvPr>
            <p:ph type="body" sz="half" idx="2"/>
          </p:nvPr>
        </p:nvSpPr>
        <p:spPr>
          <a:xfrm>
            <a:off x="301625" y="7114202"/>
            <a:ext cx="2710123" cy="3954070"/>
          </a:xfrm>
        </p:spPr>
        <p:txBody>
          <a:bodyPr/>
          <a:lstStyle/>
          <a:p>
            <a:endParaRPr lang="en-US" dirty="0"/>
          </a:p>
        </p:txBody>
      </p:sp>
      <p:pic>
        <p:nvPicPr>
          <p:cNvPr id="3074" name="Picture 2" descr="The Take Away Sales Clo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78926"/>
            <a:ext cx="4839506" cy="47653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7580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496" y="662598"/>
            <a:ext cx="3200400" cy="2286000"/>
          </a:xfrm>
        </p:spPr>
        <p:txBody>
          <a:bodyPr>
            <a:normAutofit/>
          </a:bodyPr>
          <a:lstStyle/>
          <a:p>
            <a:pPr algn="ctr"/>
            <a:r>
              <a:rPr lang="en-US" dirty="0"/>
              <a:t>7.The Ownership Close</a:t>
            </a:r>
            <a:br>
              <a:rPr lang="en-US" dirty="0"/>
            </a:br>
            <a:br>
              <a:rPr lang="en-US" dirty="0"/>
            </a:br>
            <a:endParaRPr lang="en-US" dirty="0"/>
          </a:p>
        </p:txBody>
      </p:sp>
      <p:sp>
        <p:nvSpPr>
          <p:cNvPr id="4" name="Content Placeholder 3"/>
          <p:cNvSpPr>
            <a:spLocks noGrp="1"/>
          </p:cNvSpPr>
          <p:nvPr>
            <p:ph idx="1"/>
          </p:nvPr>
        </p:nvSpPr>
        <p:spPr>
          <a:xfrm>
            <a:off x="5257800" y="818865"/>
            <a:ext cx="6492240" cy="5661773"/>
          </a:xfrm>
        </p:spPr>
        <p:txBody>
          <a:bodyPr>
            <a:normAutofit lnSpcReduction="10000"/>
          </a:bodyPr>
          <a:lstStyle/>
          <a:p>
            <a:pPr fontAlgn="base"/>
            <a:r>
              <a:rPr lang="en-US" dirty="0"/>
              <a:t>Have you come across one of those car salesmen who make a sales pitch, talking as though you already own the vehicle – Asking questions like, if your garage needs a rework or how frequently you plan to go on a road trip etc.</a:t>
            </a:r>
          </a:p>
          <a:p>
            <a:pPr fontAlgn="base"/>
            <a:r>
              <a:rPr lang="en-US" i="1" dirty="0"/>
              <a:t>Classic Ownership close; </a:t>
            </a:r>
            <a:r>
              <a:rPr lang="en-US" dirty="0"/>
              <a:t>where the seller firmly places the idea of the buyer owning the product.</a:t>
            </a:r>
          </a:p>
          <a:p>
            <a:pPr fontAlgn="base"/>
            <a:r>
              <a:rPr lang="en-US" dirty="0"/>
              <a:t>Using this technique, you paint a picture of the prospect’s business will change for the better; being a hypothesis, this strategy works best when backed up by facts that show how their key metrics will have improved once they purchase your product – Tell compelling stories of terms goals achieved, competitions crushed etc. that will make the prospects to immediately jump in and start using your product.</a:t>
            </a:r>
          </a:p>
          <a:p>
            <a:r>
              <a:rPr lang="en-US" dirty="0"/>
              <a:t>By repeatedly stating the benefits that they will enjoy, you create a mental closure that your product will improve their business, thus making it easy for you to finalize a deal.</a:t>
            </a:r>
          </a:p>
          <a:p>
            <a:r>
              <a:rPr lang="en-US" dirty="0" err="1"/>
              <a:t>Eg</a:t>
            </a:r>
            <a:r>
              <a:rPr lang="en-US" dirty="0"/>
              <a:t>-Would you like to add a Critical Illness Rider and a Premium Waiver Rider to the policy?</a:t>
            </a:r>
          </a:p>
          <a:p>
            <a:r>
              <a:rPr lang="en-US" dirty="0"/>
              <a:t>What mode of premium payment would you prefer?</a:t>
            </a:r>
          </a:p>
        </p:txBody>
      </p:sp>
      <p:sp>
        <p:nvSpPr>
          <p:cNvPr id="5" name="Text Placeholder 4"/>
          <p:cNvSpPr>
            <a:spLocks noGrp="1"/>
          </p:cNvSpPr>
          <p:nvPr>
            <p:ph type="body" sz="half" idx="2"/>
          </p:nvPr>
        </p:nvSpPr>
        <p:spPr>
          <a:xfrm>
            <a:off x="301625" y="8178217"/>
            <a:ext cx="1575197" cy="2456361"/>
          </a:xfrm>
        </p:spPr>
        <p:txBody>
          <a:bodyPr/>
          <a:lstStyle/>
          <a:p>
            <a:endParaRPr lang="en-US" dirty="0"/>
          </a:p>
        </p:txBody>
      </p:sp>
      <p:pic>
        <p:nvPicPr>
          <p:cNvPr id="4098" name="Picture 2" descr="https://blog.klenty.com/wp-content/uploads/2018/03/image2-1024x68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135875"/>
            <a:ext cx="4800600" cy="472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367932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866</TotalTime>
  <Words>1094</Words>
  <Application>Microsoft Office PowerPoint</Application>
  <PresentationFormat>Widescreen</PresentationFormat>
  <Paragraphs>59</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Calibri Light</vt:lpstr>
      <vt:lpstr>Wingdings</vt:lpstr>
      <vt:lpstr>Retrospect</vt:lpstr>
      <vt:lpstr>Closing a Sale- Top 7 Techniques</vt:lpstr>
      <vt:lpstr>Learning Objectives</vt:lpstr>
      <vt:lpstr>1.Now or Never closes</vt:lpstr>
      <vt:lpstr>2. SUMMARY CLOSE</vt:lpstr>
      <vt:lpstr>PowerPoint Presentation</vt:lpstr>
      <vt:lpstr>4.QUESTION CLOSE  </vt:lpstr>
      <vt:lpstr> 5. ASSUMPTIVE CLOSES  </vt:lpstr>
      <vt:lpstr>6.Take Away  Closes  </vt:lpstr>
      <vt:lpstr>7.The Ownership Close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a sale</dc:title>
  <dc:creator>concertoNBP</dc:creator>
  <cp:lastModifiedBy>CONCERTO_L198</cp:lastModifiedBy>
  <cp:revision>28</cp:revision>
  <dcterms:created xsi:type="dcterms:W3CDTF">2020-02-28T06:28:37Z</dcterms:created>
  <dcterms:modified xsi:type="dcterms:W3CDTF">2022-12-24T03:39:20Z</dcterms:modified>
</cp:coreProperties>
</file>