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3903A-2010-493F-B4BC-65D854532052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CB382-3B8E-491D-8C53-E4FE074764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BUSINESS PROCESS MAESURMENT &amp;ANALYSIS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ADAPTABILITY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REFLECTS HOW WELL PROCESS REACTS TO CHANGING REQUIREMENT OR SPECIAL REQUESTS</a:t>
            </a:r>
          </a:p>
          <a:p>
            <a:pPr eaLnBrk="1" hangingPunct="1"/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REQUIRES NON STANDARD ACTIVITIES AND STANDBY COMPETENCES TO COMPLY TO REQMNT</a:t>
            </a:r>
          </a:p>
          <a:p>
            <a:pPr eaLnBrk="1" hangingPunct="1"/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ADAPTABLE PROCESSES HAVE CAPACITY TO ADJUST TO CHANGING NEEDS AND DESIGN INTELLIGEMCE INTO THE PROCESS TO ACCOMMODATE INDIVISUAL SPECIAL NEEDS AND EXPECTATIONS OF CUSTOMERS EG MASS CUSTOMISATION</a:t>
            </a:r>
          </a:p>
          <a:p>
            <a:pPr eaLnBrk="1" hangingPunct="1"/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ADAPTABLE PROCESSES ARE NOT RIGID EG CLOSURE OF CHECK IN CTR 30 MIN BEFORE DESPITE ROAD BLOCK</a:t>
            </a:r>
          </a:p>
          <a:p>
            <a:pPr eaLnBrk="1" hangingPunct="1"/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EMPOWERMENT TO EMPLOYEES TO MEET SPECIAL REQUESTS</a:t>
            </a:r>
          </a:p>
          <a:p>
            <a:pPr eaLnBrk="1" hangingPunct="1"/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MEASURE IS TIME TAKEN TO PROCESS SPECIAL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METRICS AND CONTROL POINTS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DEFINE PROCESS MEASURABLE GOALS SUCH AS COST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REDUCTION,QUALITY,WASTE</a:t>
            </a:r>
          </a:p>
          <a:p>
            <a:pPr eaLnBrk="1" hangingPunct="1"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METRICS AND CONTROL POINTS  REQUIRED TO MONITOR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PROCESS</a:t>
            </a:r>
          </a:p>
          <a:p>
            <a:pPr eaLnBrk="1" hangingPunct="1"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MEASUREMENTS BASED ON CUSTOMER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REQUIREMENT</a:t>
            </a:r>
          </a:p>
          <a:p>
            <a:pPr eaLnBrk="1" hangingPunct="1"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CONTROL POINTS DEFINED AT KEY ACTIVITY POINTS</a:t>
            </a:r>
          </a:p>
          <a:p>
            <a:pPr eaLnBrk="1" hangingPunct="1"/>
            <a:endParaRPr lang="en-US" altLang="en-US" sz="2000" dirty="0" smtClean="0"/>
          </a:p>
          <a:p>
            <a:pPr eaLnBrk="1" hangingPunct="1">
              <a:buFontTx/>
              <a:buNone/>
            </a:pP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ANALYSIS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DEVELOP CAUSE EFFECT ANALYSIS INCLUDING ROOT CAUSE AND COST OF NON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CONFORMITY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COMPARE PERFORMANCE V/S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REQMNT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IDENTIFY BOTTLENECKS AND NON VALUE ADDED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ACTIVITIES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GOALS INCLUDE DEFECT REDUCTION, WASTE REDUCTION,COST REDUCTION AND QUALITY IMPROVEMENT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BUSINESS PROCESS MONITORING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PROVIDES FRAMEWORK FOR DEFINING AND MANAGING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OPERS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ENABLES AGILITY TO RESPOND TO DYNAMIC ENVT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CHANGES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THREE TYPES OF BUSINESS PROCESS MONITORING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STANDARD BASED REFERENCE MODEL ARE SPECIFIC MSRMNTS FOR PARTICULAR BUSINESS PROCESSES  </a:t>
            </a:r>
            <a:r>
              <a:rPr lang="en-US" altLang="en-US" sz="18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 SCOR FOR SCM,TPM FOR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MFG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MEASUREMENT METHODOLOGIES </a:t>
            </a:r>
            <a:r>
              <a:rPr lang="en-US" altLang="en-US" sz="18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 SIX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SIGMA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PROCESS CERTIFICATION SUCH AS ISO 9000,ISO 14000,OSHAS 18000,QMS 9000,TS/ISO 16949,BS 7799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NONCONFORMITY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COST OF GETTING IT WRONG </a:t>
            </a: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INTERNAL FAILURE COSTS  INCLUDE PROCESS WASTE,REWORK,TOYOTA 7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	WASTES,FAILURE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ANALYSIS AND RECTIFICATION                                                                                                 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-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EXTERNAL FAILURE COSTS INCLUDE HANDLING CUSTOMER COMPLAINTS,WARRANTY CLAIMS AND LIABILITIES ,CUSTOMER CHURN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ETC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COST OF ASSURANCE OF CONFORMANCE WITH SPECIFICATIONS                                                                                                  -APPRAISAL COSTS WHICH INCLUDE INSPECTION ,PROCESS QUALITY AUDIT AND COST OF ENSURING THAT IT IS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RIGHT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PREVENTION COSTS ARE ASSOCIATED WITH DESIGN,IMPLEMENTATION AND MAINTENANCE OF QUALITY MGT SYSTEMS AND INCLUDE QUALITY FUNCTION DEPLOYMENT,QUALITY ASSURANCE AND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INSPECTION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COST OF NON CONFORMITY CAN BE UPWARDS OF 5% OF ANNUAL TURNOVER OF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COMPANY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EXAMPLE :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OPPORTUNITY LOSS BECAUSE OF DOWNTIME AND INEFFICIENCY IS 8.4 CR; LOSS DUE TO SECONDS QLTY IS 1.896 CR TOTAL LOSS IS 10.296 CR WHICH IS 10.296/135CR = 7.5% OF SALES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MGT FEEDBACK CONTROL SYSTEM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EVENTS OF PROCESS RELATED TO VARIOUS METRICS RECORDED AND COMPARED WITH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STANDARDS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IF MEASUREMENT LESS THAN STANDARD 5 WHY ROOT CAUSE ANALYSIS DONE TO DISCOVER REAL REASON OF NON CONFORMANCE AND COST OF NON CONFORMITY IS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CALCULATED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IF NON CONFORMITY STANDARD REMEDIES ARE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SUGGESTED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ALSO NEED TO DO BPI OR PROCESS REDESIGN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ROOT CAUSE ANALYSIS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467100" y="1905000"/>
            <a:ext cx="2209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544888" y="1981200"/>
            <a:ext cx="2054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itchFamily="18" charset="0"/>
              </a:rPr>
              <a:t>Eroding Profits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1143000" y="38862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863975" y="3886200"/>
            <a:ext cx="1416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itchFamily="18" charset="0"/>
              </a:rPr>
              <a:t>Rising costs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219200" y="3886200"/>
            <a:ext cx="167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itchFamily="18" charset="0"/>
              </a:rPr>
              <a:t>Reduced Sales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248400" y="3886200"/>
            <a:ext cx="1763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itchFamily="18" charset="0"/>
              </a:rPr>
              <a:t>Poor Cash flow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3657600" y="38862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6248400" y="38862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981200" y="34290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9812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45720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71628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4572000" y="2514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1981200" y="4419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7391400" y="6096000"/>
            <a:ext cx="134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Contd /-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ROOT CAUSE ANALYSIS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467100" y="1752600"/>
            <a:ext cx="2209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587750" y="1828800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itchFamily="18" charset="0"/>
              </a:rPr>
              <a:t>Reduced Sales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228600" y="3200400"/>
            <a:ext cx="2590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357563" y="3200400"/>
            <a:ext cx="242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itchFamily="18" charset="0"/>
              </a:rPr>
              <a:t>Increased competition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304800" y="3200400"/>
            <a:ext cx="2436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itchFamily="18" charset="0"/>
              </a:rPr>
              <a:t>Poor customer service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6477000" y="3200400"/>
            <a:ext cx="2471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itchFamily="18" charset="0"/>
              </a:rPr>
              <a:t>Uncompetitive pricing</a:t>
            </a: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1981200" y="27432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19812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45720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76200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4557713" y="2286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14478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7391400" y="6096000"/>
            <a:ext cx="134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Contd /-</a:t>
            </a:r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3276600" y="3200400"/>
            <a:ext cx="2590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6400800" y="3200400"/>
            <a:ext cx="2590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4543425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6200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ROOT CAUSE ANALYSIS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28600" y="1752600"/>
            <a:ext cx="2590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357563" y="1752600"/>
            <a:ext cx="242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itchFamily="18" charset="0"/>
              </a:rPr>
              <a:t>Increased competition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04800" y="1752600"/>
            <a:ext cx="2436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itchFamily="18" charset="0"/>
              </a:rPr>
              <a:t>Poor customer service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6400800" y="1752600"/>
            <a:ext cx="2471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itchFamily="18" charset="0"/>
              </a:rPr>
              <a:t>Uncompetitive pricing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762000" y="2743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7620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2590800" y="3886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371600" y="2209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3276600" y="1752600"/>
            <a:ext cx="2590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6400800" y="1752600"/>
            <a:ext cx="2590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16764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>
            <a:off x="25908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228600" y="3200400"/>
            <a:ext cx="990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04800" y="3276600"/>
            <a:ext cx="12192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</a:rPr>
              <a:t>Delayed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</a:rPr>
              <a:t>delivery</a:t>
            </a: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2057400" y="3200400"/>
            <a:ext cx="990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2057400" y="3276600"/>
            <a:ext cx="12192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</a:rPr>
              <a:t>Incorrect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</a:rPr>
              <a:t>shipment</a:t>
            </a:r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1143000" y="4038600"/>
            <a:ext cx="990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1143000" y="4114800"/>
            <a:ext cx="12192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</a:rPr>
              <a:t>Poor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</a:rPr>
              <a:t>quality</a:t>
            </a:r>
          </a:p>
        </p:txBody>
      </p:sp>
      <p:sp>
        <p:nvSpPr>
          <p:cNvPr id="50197" name="Line 21"/>
          <p:cNvSpPr>
            <a:spLocks noChangeShapeType="1"/>
          </p:cNvSpPr>
          <p:nvPr/>
        </p:nvSpPr>
        <p:spPr bwMode="auto">
          <a:xfrm>
            <a:off x="1676400" y="2743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>
            <a:off x="762000" y="4876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199" name="Line 23"/>
          <p:cNvSpPr>
            <a:spLocks noChangeShapeType="1"/>
          </p:cNvSpPr>
          <p:nvPr/>
        </p:nvSpPr>
        <p:spPr bwMode="auto">
          <a:xfrm>
            <a:off x="762000" y="3886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762000" y="5181600"/>
            <a:ext cx="1828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838200" y="5181600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itchFamily="18" charset="0"/>
              </a:rPr>
              <a:t>5 Why Analysis</a:t>
            </a:r>
          </a:p>
        </p:txBody>
      </p:sp>
      <p:sp>
        <p:nvSpPr>
          <p:cNvPr id="50202" name="Line 26"/>
          <p:cNvSpPr>
            <a:spLocks noChangeShapeType="1"/>
          </p:cNvSpPr>
          <p:nvPr/>
        </p:nvSpPr>
        <p:spPr bwMode="auto">
          <a:xfrm>
            <a:off x="1676400" y="556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3" name="Rectangle 27"/>
          <p:cNvSpPr>
            <a:spLocks noChangeArrowheads="1"/>
          </p:cNvSpPr>
          <p:nvPr/>
        </p:nvSpPr>
        <p:spPr bwMode="auto">
          <a:xfrm>
            <a:off x="1066800" y="5867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1219200" y="586740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>
                <a:latin typeface="Times New Roman" pitchFamily="18" charset="0"/>
              </a:rPr>
              <a:t>Effects</a:t>
            </a:r>
          </a:p>
        </p:txBody>
      </p:sp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2819400" y="6172200"/>
            <a:ext cx="3505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2917825" y="6172200"/>
            <a:ext cx="330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itchFamily="18" charset="0"/>
              </a:rPr>
              <a:t>Cost of failure/non-conformity</a:t>
            </a:r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>
            <a:off x="1600200" y="624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>
            <a:off x="1600200" y="647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ROOT CAUSE ANALYSIS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PROBLEM IS REDUCED SALES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CAUSE 1:WHY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? CUSTOMERS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REJECTED PRODUCT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CAUSE 2:WHY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?  QUALITY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WAS POOR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CAUSE 3:WHY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?   INCORRECT RAW MATERIAL</a:t>
            </a:r>
            <a:endParaRPr lang="en-US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CAUSE 4:WHY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?  RAW MATERIAL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NOT AS PER SPECS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CAUSE 5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:  ROOT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CAUSE:NO PROCEDURES IN PLACE TO CERTIFY SPECS GIVEN TO SUPPLIER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BUSINESS PROCESS MEASUREMENT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MEASUREMENTS ARE CRITICAL TO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-UNDERSTAND WHAT IS HAPPENING                                                       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-EVALUATING NEED TO CHANGE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-EVALUATING IMPACT OF CHANGE                                                          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-CORRECTING OUT OF CONTROL SITUATIONS                                        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-SETTING PRIORITIES AND PROVIDING REALISTIC SCHEDULES                                                                                                                        	-PLANNING TO MEET ENHANCED CUSTOMER EXPECTATIONS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KEY ISSUES IN MEASUREMENT INCLUDE:                                            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 -WHAT TO MEASURE               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 -WHERE TO MEASURE           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  -WHEN SHOULD YOU MEASURE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MEASUREMENTS FOCUS ON FACTORS CONTRIBUTING TO ACHIEVEMENT OF MISSION,SHOWS HOW EFFECTIVELY RESOURCES ARE BEING USED,DISPLAYS TREND OF EVENTS,HELPS MONITOR TRENDS,IDENTIFIES OPPOETUNITIES FOR ONGOING IMPROVEMENT AND HELPS MONITOR PROGRESS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PERFORMANCE MANAGEMENT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TWO PARAMETERS OF PERFORMNCE MGT:                                                                  -                      	- PROCESS CAPABILITY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    -PROCESS PERFORMANCE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EACH PROCESS HAS MEASURE OF CAPABILITY AND PERFORMANCE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PROCESS CAPABILITY IS THEORETCL MAX DELY OF PERFORMNCE THAT PROCESS CAN ACHIEVE. PROBLEMS IN CPABILITY ARISE OWING TO DYNAMICALLY CHANGING CUSTOMER REQMNT. PROCESS REDESIGN MAY BE REQD TO IMPROVE CAPABILITY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PROCESS PERFORMANCE IS ACTUAL PERF WHICH PROCESS DELIVERS. PROCESS IMPROVEMENT DONE TO IMPROVE PROCESS PERFORMANCE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FLAVOURS OF PROCESS CHARACTERISTICS INCLUDE:                     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   -NEITHER CAPABLE NOR PERFORMING                                                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   -CAPABLE BUT NOT PERFORMING                                                          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      -NOT CAPABLE BUT STILL PERFORMING                                                                    	- CAPABLE AND PERFORMING                     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BUSINESS PROCESS PERFORMANCE MGT LIFE CYCLE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STRATEGIC DIRECTION THRU MISSION AND VISION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ESTABLISHED INTEGRATED PERFORMANCE MEASUREMENT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DEFINITION OF OBJECTIVES AND MEASURES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ACCOUNTABILITY FOR 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PERFORMANCE DATA COLLECTION ANALYSIS AND REVIEW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CONTINUOUS PROCESS IMPROVEMENT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ROLE OF MEASUREMENT IN CONTINUOUS IMPROVEMENT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IN CYCLE OF CONTINUOUS IMPROVEMENT MEASUREMENT PLAYS AN IMPORTANT ROLE IN: </a:t>
            </a: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IDENTIFYING OPPORTUNITIES FOR IMPROVEMENT IN QLTY COST                   </a:t>
            </a: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COMPARING PERFORMANCE AGAINST INTERNAL STANDARDS(PROCESS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	CONTROL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)          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     -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COMPARING PERFORMANCE AGAINST EXTERNAL STANDARDS                      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 	(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BENCHMARKING)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PERFORMANCE MEASUREMENT SYSTEMS SHOULD PROVIDE RELEVANT ACCURATE TIMELY INFORMATION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GENERATE FINANCIAL AND NON FINANCIAL INFORMATION IN TIME ALONGWITH TRENDS AND ROOT CAUSE ANALYSIS FOR  MID COURSE CORRECTION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ADDRESS CUSTOMER PERSPECTIVES PROACTIVELY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ASSIST MGT IN IMPLEMENTING STRATEGY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PROVIDE BEHAVIOUR THAT REFLECTS THE ACHIEVEMENT OF THE STRATEGIC OBJECTIVES FOR EACH BUSINESS PROCESS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FOUR TYPES OF PROCESS MEASUREMENTS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KEY PROCESS MEASURES TO QUANTIFY PERFORMANCE INCLUDE:                                                            </a:t>
            </a:r>
          </a:p>
          <a:p>
            <a:pPr eaLnBrk="1" hangingPunct="1">
              <a:buNone/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-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EFFICIENCY                                                                                                     	      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EFFECTIVENESS                                                                                	      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ADAPTABILITY                                                                               	      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RELIABILITY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EFFICIENCY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PROCESS EFFICIENCY MEANS SKILLFUL UTILIZATION OF RESOURCES</a:t>
            </a:r>
          </a:p>
          <a:p>
            <a:pPr eaLnBrk="1" hangingPunct="1"/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ORGANIZATION MUST REDUCE WASTES  AND NON VALUE ADDED ACTIVITIES IN PROCESS TO BE EFFICIENT</a:t>
            </a:r>
          </a:p>
          <a:p>
            <a:pPr eaLnBrk="1" hangingPunct="1"/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TYPICAL EFFICIENCY MEASURES INCLUDE CYCLE TIME/UNIT,COST/UNIT,WAIT TIME/UNIT ETC</a:t>
            </a:r>
          </a:p>
          <a:p>
            <a:pPr eaLnBrk="1" hangingPunct="1"/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IMPROVED EFFICIENCY CALLS FOR REDUCTION IN PROCESS ERRORS</a:t>
            </a:r>
          </a:p>
          <a:p>
            <a:pPr eaLnBrk="1" hangingPunct="1"/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CRITICAL METRIC OF WASTE IS % OF TOTAL CYCLE TIME SPENT IN WAITING OR NON VALUE ADD ACTIVITIES AND HOW MUCH IS PROCESS WASTE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EFFECTIVENESS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COMPLIANCE TO CUSTOMER NEEDS AND EXPECTATIONS</a:t>
            </a: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IMPROVED EFFECTIVENESS LEADS TO HAPPY CUSTOMERS,IMPROVED SALES AND INCREASED MARKET SHARE</a:t>
            </a: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LACK OF EFFECTIVENESS OF A PROCESS INCLUDE INCREASED CUSTOMER COMPLAINTS,RISING WARRANTY COSTS,DECREASING MARKET SHARE</a:t>
            </a: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POSITIVE INDICATORS OF EFFECTIVENESS INCLUDE ACCURACY,TIMELINESS,DEPENDABILITY,RESPONSIVENESS,RELIABILITY,DURABILITY,ROI,ADAPTABILITY,COST EFFECTIVENESS</a:t>
            </a: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ABOVE EXERCISE IS ALSO CALLED VOICE OF CUSTOMER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RELIABILITY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RELIABILITY MEASURES THE ABILITY OF A PROCESS, SYSTEM,PRODUCT OR SERVICE TO MEET OPERATIONAL PERFORMANCE</a:t>
            </a: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COMPONENTS OF RELIABILITY INCLUDE                              </a:t>
            </a:r>
            <a:endParaRPr lang="en-US" altLang="en-US" sz="1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               --AVAILABILTY </a:t>
            </a:r>
          </a:p>
          <a:p>
            <a:pPr eaLnBrk="1" hangingPunct="1">
              <a:buNone/>
            </a:pP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              – EFFICIENCY </a:t>
            </a:r>
          </a:p>
          <a:p>
            <a:pPr eaLnBrk="1" hangingPunct="1">
              <a:buNone/>
            </a:pP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               – FLEXIBILITY                          </a:t>
            </a:r>
          </a:p>
          <a:p>
            <a:pPr eaLnBrk="1" hangingPunct="1">
              <a:buNone/>
            </a:pPr>
            <a:r>
              <a:rPr lang="en-US" alt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               - INTEGRITY</a:t>
            </a: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BUILDING REDUNDANCY IN OPERATIONS IMPROVES PROCESS RELIABILITY</a:t>
            </a: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TO ENHANCE RELIABILITY IT IS IMPORTANT TO HAVE A BUSINESS CONTINUITY PLAN IN PLACE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687</Words>
  <Application>Microsoft Office PowerPoint</Application>
  <PresentationFormat>On-screen Show (4:3)</PresentationFormat>
  <Paragraphs>149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BUSINESS PROCESS MAESURMENT &amp;ANALYSIS</vt:lpstr>
      <vt:lpstr>BUSINESS PROCESS MEASUREMENT</vt:lpstr>
      <vt:lpstr>PROCESS PERFORMANCE MANAGEMENT</vt:lpstr>
      <vt:lpstr>BUSINESS PROCESS PERFORMANCE MGT LIFE CYCLE</vt:lpstr>
      <vt:lpstr>ROLE OF MEASUREMENT IN CONTINUOUS IMPROVEMENT</vt:lpstr>
      <vt:lpstr>FOUR TYPES OF PROCESS MEASUREMENTS</vt:lpstr>
      <vt:lpstr>PROCESS EFFICIENCY</vt:lpstr>
      <vt:lpstr>PROCESS EFFECTIVENESS</vt:lpstr>
      <vt:lpstr>PROCESS RELIABILITY</vt:lpstr>
      <vt:lpstr>PROCESS ADAPTABILITY</vt:lpstr>
      <vt:lpstr>PROCESS METRICS AND CONTROL POINTS</vt:lpstr>
      <vt:lpstr>PROCESS ANALYSIS</vt:lpstr>
      <vt:lpstr>BUSINESS PROCESS MONITORING</vt:lpstr>
      <vt:lpstr>PROCESS NONCONFORMITY</vt:lpstr>
      <vt:lpstr>PROCESS MGT FEEDBACK CONTROL SYSTEM</vt:lpstr>
      <vt:lpstr>ROOT CAUSE ANALYSIS</vt:lpstr>
      <vt:lpstr>ROOT CAUSE ANALYSIS</vt:lpstr>
      <vt:lpstr>ROOT CAUSE ANALYSIS</vt:lpstr>
      <vt:lpstr>ROOT CAUSE ANALYSIS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 PC</dc:creator>
  <cp:lastModifiedBy>HOME PC</cp:lastModifiedBy>
  <cp:revision>23</cp:revision>
  <dcterms:created xsi:type="dcterms:W3CDTF">2021-02-01T15:05:19Z</dcterms:created>
  <dcterms:modified xsi:type="dcterms:W3CDTF">2021-02-01T16:26:18Z</dcterms:modified>
</cp:coreProperties>
</file>